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notesSlides/notesSlide163.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media/audio1" ContentType="audio/x-wav"/>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166"/>
  </p:notesMasterIdLst>
  <p:handoutMasterIdLst>
    <p:handoutMasterId r:id="rId167"/>
  </p:handoutMasterIdLst>
  <p:sldIdLst>
    <p:sldId id="502"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7" r:id="rId39"/>
    <p:sldId id="298" r:id="rId40"/>
    <p:sldId id="299" r:id="rId41"/>
    <p:sldId id="300" r:id="rId42"/>
    <p:sldId id="320" r:id="rId43"/>
    <p:sldId id="321" r:id="rId44"/>
    <p:sldId id="322" r:id="rId45"/>
    <p:sldId id="436" r:id="rId46"/>
    <p:sldId id="437" r:id="rId47"/>
    <p:sldId id="438" r:id="rId48"/>
    <p:sldId id="439" r:id="rId49"/>
    <p:sldId id="440" r:id="rId50"/>
    <p:sldId id="441" r:id="rId51"/>
    <p:sldId id="442" r:id="rId52"/>
    <p:sldId id="443" r:id="rId53"/>
    <p:sldId id="444" r:id="rId54"/>
    <p:sldId id="445" r:id="rId55"/>
    <p:sldId id="446" r:id="rId56"/>
    <p:sldId id="447" r:id="rId57"/>
    <p:sldId id="448" r:id="rId58"/>
    <p:sldId id="295" r:id="rId59"/>
    <p:sldId id="296" r:id="rId60"/>
    <p:sldId id="301" r:id="rId61"/>
    <p:sldId id="302" r:id="rId62"/>
    <p:sldId id="303" r:id="rId63"/>
    <p:sldId id="304" r:id="rId64"/>
    <p:sldId id="305" r:id="rId65"/>
    <p:sldId id="306" r:id="rId66"/>
    <p:sldId id="449" r:id="rId67"/>
    <p:sldId id="450" r:id="rId68"/>
    <p:sldId id="466" r:id="rId69"/>
    <p:sldId id="467" r:id="rId70"/>
    <p:sldId id="468" r:id="rId71"/>
    <p:sldId id="469"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307" r:id="rId85"/>
    <p:sldId id="308" r:id="rId86"/>
    <p:sldId id="309" r:id="rId87"/>
    <p:sldId id="328" r:id="rId88"/>
    <p:sldId id="329" r:id="rId89"/>
    <p:sldId id="330" r:id="rId90"/>
    <p:sldId id="331" r:id="rId91"/>
    <p:sldId id="487" r:id="rId92"/>
    <p:sldId id="488" r:id="rId93"/>
    <p:sldId id="489" r:id="rId94"/>
    <p:sldId id="490" r:id="rId95"/>
    <p:sldId id="491" r:id="rId96"/>
    <p:sldId id="492" r:id="rId97"/>
    <p:sldId id="493" r:id="rId98"/>
    <p:sldId id="494" r:id="rId99"/>
    <p:sldId id="495" r:id="rId100"/>
    <p:sldId id="496" r:id="rId101"/>
    <p:sldId id="497" r:id="rId102"/>
    <p:sldId id="498" r:id="rId103"/>
    <p:sldId id="499" r:id="rId104"/>
    <p:sldId id="500" r:id="rId105"/>
    <p:sldId id="332" r:id="rId106"/>
    <p:sldId id="333" r:id="rId107"/>
    <p:sldId id="334" r:id="rId108"/>
    <p:sldId id="335" r:id="rId109"/>
    <p:sldId id="336" r:id="rId110"/>
    <p:sldId id="337" r:id="rId111"/>
    <p:sldId id="338" r:id="rId112"/>
    <p:sldId id="339" r:id="rId113"/>
    <p:sldId id="340" r:id="rId114"/>
    <p:sldId id="341" r:id="rId115"/>
    <p:sldId id="482" r:id="rId116"/>
    <p:sldId id="483" r:id="rId117"/>
    <p:sldId id="484" r:id="rId118"/>
    <p:sldId id="485" r:id="rId119"/>
    <p:sldId id="486" r:id="rId120"/>
    <p:sldId id="358" r:id="rId121"/>
    <p:sldId id="359" r:id="rId122"/>
    <p:sldId id="360" r:id="rId123"/>
    <p:sldId id="361" r:id="rId124"/>
    <p:sldId id="362" r:id="rId125"/>
    <p:sldId id="368" r:id="rId126"/>
    <p:sldId id="369" r:id="rId127"/>
    <p:sldId id="370"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3" r:id="rId145"/>
    <p:sldId id="404" r:id="rId146"/>
    <p:sldId id="405" r:id="rId147"/>
    <p:sldId id="406" r:id="rId148"/>
    <p:sldId id="407" r:id="rId149"/>
    <p:sldId id="410" r:id="rId150"/>
    <p:sldId id="411" r:id="rId151"/>
    <p:sldId id="412"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6" r:id="rId1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446" autoAdjust="0"/>
  </p:normalViewPr>
  <p:slideViewPr>
    <p:cSldViewPr>
      <p:cViewPr varScale="1">
        <p:scale>
          <a:sx n="61" d="100"/>
          <a:sy n="61" d="100"/>
        </p:scale>
        <p:origin x="-14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2880"/>
    </p:cViewPr>
  </p:sorterViewPr>
  <p:notesViewPr>
    <p:cSldViewPr>
      <p:cViewPr>
        <p:scale>
          <a:sx n="55" d="100"/>
          <a:sy n="55" d="100"/>
        </p:scale>
        <p:origin x="-115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Object Oriented Programming Using C++</a:t>
            </a:r>
          </a:p>
        </p:txBody>
      </p:sp>
      <p:sp>
        <p:nvSpPr>
          <p:cNvPr id="542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42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CE29041-82F9-4ABC-AE96-84B54062781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7620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Object Oriented Programming Using C++</a:t>
            </a:r>
          </a:p>
          <a:p>
            <a:pPr>
              <a:defRPr/>
            </a:pPr>
            <a:endParaRPr lang="en-US"/>
          </a:p>
        </p:txBody>
      </p:sp>
      <p:sp>
        <p:nvSpPr>
          <p:cNvPr id="176131"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34400"/>
            <a:ext cx="6858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r>
              <a:rPr lang="en-US"/>
              <a:t> Copyright © 2001 SystemLogic Solutions Ltd., Education Services CW-OOP’s &amp; C++ – 001-001</a:t>
            </a:r>
          </a:p>
          <a:p>
            <a:pPr>
              <a:defRPr/>
            </a:pPr>
            <a:r>
              <a:rPr lang="en-US"/>
              <a:t> </a:t>
            </a:r>
          </a:p>
        </p:txBody>
      </p:sp>
      <p:sp>
        <p:nvSpPr>
          <p:cNvPr id="5128" name="Line 8"/>
          <p:cNvSpPr>
            <a:spLocks noChangeShapeType="1"/>
          </p:cNvSpPr>
          <p:nvPr/>
        </p:nvSpPr>
        <p:spPr bwMode="auto">
          <a:xfrm>
            <a:off x="0" y="304800"/>
            <a:ext cx="6858000" cy="0"/>
          </a:xfrm>
          <a:prstGeom prst="line">
            <a:avLst/>
          </a:prstGeom>
          <a:noFill/>
          <a:ln w="9525">
            <a:solidFill>
              <a:schemeClr val="tx1"/>
            </a:solidFill>
            <a:round/>
            <a:headEnd/>
            <a:tailEnd/>
          </a:ln>
          <a:effectLst/>
        </p:spPr>
        <p:txBody>
          <a:bodyPr wrap="none" anchor="ctr"/>
          <a:lstStyle/>
          <a:p>
            <a:pPr>
              <a:defRPr/>
            </a:pPr>
            <a:endParaRPr lang="en-US"/>
          </a:p>
        </p:txBody>
      </p:sp>
      <p:sp>
        <p:nvSpPr>
          <p:cNvPr id="5129" name="Line 9"/>
          <p:cNvSpPr>
            <a:spLocks noChangeShapeType="1"/>
          </p:cNvSpPr>
          <p:nvPr/>
        </p:nvSpPr>
        <p:spPr bwMode="auto">
          <a:xfrm>
            <a:off x="0" y="8686800"/>
            <a:ext cx="6858000" cy="0"/>
          </a:xfrm>
          <a:prstGeom prst="line">
            <a:avLst/>
          </a:prstGeom>
          <a:noFill/>
          <a:ln w="9525">
            <a:solidFill>
              <a:schemeClr val="tx1"/>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771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77156" name="Rectangle 2"/>
          <p:cNvSpPr>
            <a:spLocks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63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6372" name="Rectangle 2"/>
          <p:cNvSpPr>
            <a:spLocks noChangeArrowheads="1" noTextEdit="1"/>
          </p:cNvSpPr>
          <p:nvPr>
            <p:ph type="sldImg"/>
          </p:nvPr>
        </p:nvSpPr>
        <p:spPr>
          <a:ln/>
        </p:spPr>
      </p:sp>
      <p:sp>
        <p:nvSpPr>
          <p:cNvPr id="186373" name="Rectangle 3"/>
          <p:cNvSpPr>
            <a:spLocks noGrp="1" noChangeArrowheads="1"/>
          </p:cNvSpPr>
          <p:nvPr>
            <p:ph type="body" idx="1"/>
          </p:nvPr>
        </p:nvSpPr>
        <p:spPr>
          <a:xfrm>
            <a:off x="1143000" y="4343400"/>
            <a:ext cx="4495800" cy="4114800"/>
          </a:xfrm>
          <a:noFill/>
          <a:ln/>
        </p:spPr>
        <p:txBody>
          <a:bodyPr/>
          <a:lstStyle/>
          <a:p>
            <a:pPr algn="just"/>
            <a:endParaRPr lang="en-US" i="1" smtClean="0">
              <a:solidFill>
                <a:srgbClr val="000000"/>
              </a:solidFill>
            </a:endParaRPr>
          </a:p>
          <a:p>
            <a:pPr algn="just"/>
            <a:r>
              <a:rPr lang="en-US" b="1" smtClean="0">
                <a:solidFill>
                  <a:srgbClr val="000000"/>
                </a:solidFill>
              </a:rPr>
              <a:t>Encapsulation</a:t>
            </a:r>
          </a:p>
          <a:p>
            <a:pPr algn="just"/>
            <a:r>
              <a:rPr lang="en-US" i="1" smtClean="0">
                <a:solidFill>
                  <a:srgbClr val="000000"/>
                </a:solidFill>
              </a:rPr>
              <a:t>Encapsulation is the process of compartmentalizing the elements of an abstraction that constitute its structure and behavior, encapsulation serves to separate the contractual interface of an abstraction and its implementation.</a:t>
            </a:r>
          </a:p>
          <a:p>
            <a:pPr algn="just">
              <a:buFont typeface="Symbol" pitchFamily="18" charset="2"/>
              <a:buChar char="·"/>
            </a:pPr>
            <a:r>
              <a:rPr lang="en-US" smtClean="0">
                <a:solidFill>
                  <a:srgbClr val="000000"/>
                </a:solidFill>
              </a:rPr>
              <a:t> The  method  of  combining  the  data  member &amp;  member  functions  of  an  object  into  a  single  structure / unit (called  class).</a:t>
            </a:r>
          </a:p>
          <a:p>
            <a:pPr algn="just">
              <a:buFont typeface="Symbol" pitchFamily="18" charset="2"/>
              <a:buChar char="·"/>
            </a:pPr>
            <a:r>
              <a:rPr lang="en-US" smtClean="0">
                <a:solidFill>
                  <a:srgbClr val="000000"/>
                </a:solidFill>
              </a:rPr>
              <a:t> Isolates  the  functional  details  of  the  object  from  outside  the  class.</a:t>
            </a:r>
          </a:p>
          <a:p>
            <a:pPr algn="just">
              <a:buFont typeface="Symbol" pitchFamily="18" charset="2"/>
              <a:buChar char="·"/>
            </a:pPr>
            <a:r>
              <a:rPr lang="en-US" smtClean="0">
                <a:solidFill>
                  <a:srgbClr val="000000"/>
                </a:solidFill>
              </a:rPr>
              <a:t> Helps  in  data hiding.</a:t>
            </a:r>
          </a:p>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85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8532" name="Rectangle 2"/>
          <p:cNvSpPr>
            <a:spLocks noChangeArrowheads="1" noTextEdit="1"/>
          </p:cNvSpPr>
          <p:nvPr>
            <p:ph type="sldImg"/>
          </p:nvPr>
        </p:nvSpPr>
        <p:spPr>
          <a:ln/>
        </p:spPr>
      </p:sp>
      <p:sp>
        <p:nvSpPr>
          <p:cNvPr id="278533" name="Rectangle 3"/>
          <p:cNvSpPr>
            <a:spLocks noGrp="1" noChangeArrowheads="1"/>
          </p:cNvSpPr>
          <p:nvPr>
            <p:ph type="body" idx="1"/>
          </p:nvPr>
        </p:nvSpPr>
        <p:spPr>
          <a:xfrm>
            <a:off x="1143000" y="4216400"/>
            <a:ext cx="4800600" cy="4114800"/>
          </a:xfrm>
          <a:noFill/>
          <a:ln/>
        </p:spPr>
        <p:txBody>
          <a:bodyPr/>
          <a:lstStyle/>
          <a:p>
            <a:pPr>
              <a:lnSpc>
                <a:spcPts val="800"/>
              </a:lnSpc>
            </a:pPr>
            <a:r>
              <a:rPr lang="en-US" smtClean="0"/>
              <a:t>#include&lt;iostream.h&gt;</a:t>
            </a:r>
          </a:p>
          <a:p>
            <a:pPr>
              <a:lnSpc>
                <a:spcPts val="800"/>
              </a:lnSpc>
            </a:pPr>
            <a:r>
              <a:rPr lang="en-US" smtClean="0"/>
              <a:t>classs Distance{</a:t>
            </a:r>
          </a:p>
          <a:p>
            <a:pPr>
              <a:lnSpc>
                <a:spcPts val="800"/>
              </a:lnSpc>
            </a:pPr>
            <a:r>
              <a:rPr lang="en-US" smtClean="0"/>
              <a:t>		int feet;</a:t>
            </a:r>
          </a:p>
          <a:p>
            <a:pPr>
              <a:lnSpc>
                <a:spcPts val="800"/>
              </a:lnSpc>
            </a:pPr>
            <a:r>
              <a:rPr lang="en-US" smtClean="0"/>
              <a:t>	public:</a:t>
            </a:r>
          </a:p>
          <a:p>
            <a:pPr>
              <a:lnSpc>
                <a:spcPts val="800"/>
              </a:lnSpc>
            </a:pPr>
            <a:r>
              <a:rPr lang="en-US" smtClean="0"/>
              <a:t>		Distance( ):feet(0) </a:t>
            </a:r>
          </a:p>
          <a:p>
            <a:pPr>
              <a:lnSpc>
                <a:spcPts val="800"/>
              </a:lnSpc>
            </a:pPr>
            <a:r>
              <a:rPr lang="en-US" smtClean="0"/>
              <a:t>		{	}</a:t>
            </a:r>
          </a:p>
          <a:p>
            <a:pPr>
              <a:lnSpc>
                <a:spcPts val="800"/>
              </a:lnSpc>
            </a:pPr>
            <a:r>
              <a:rPr lang="en-US" smtClean="0"/>
              <a:t>		Distance(int ft):feet(ft)				{	}</a:t>
            </a:r>
          </a:p>
          <a:p>
            <a:pPr>
              <a:lnSpc>
                <a:spcPts val="800"/>
              </a:lnSpc>
            </a:pPr>
            <a:r>
              <a:rPr lang="en-US" smtClean="0"/>
              <a:t>		//Overloading the ‘+’ operator</a:t>
            </a:r>
          </a:p>
          <a:p>
            <a:pPr>
              <a:lnSpc>
                <a:spcPts val="800"/>
              </a:lnSpc>
            </a:pPr>
            <a:r>
              <a:rPr lang="en-US" smtClean="0"/>
              <a:t>		Distance operator +=(const Distance &amp;dd)</a:t>
            </a:r>
          </a:p>
          <a:p>
            <a:pPr>
              <a:lnSpc>
                <a:spcPts val="800"/>
              </a:lnSpc>
            </a:pPr>
            <a:r>
              <a:rPr lang="en-US" smtClean="0"/>
              <a:t>		{</a:t>
            </a:r>
          </a:p>
          <a:p>
            <a:pPr>
              <a:lnSpc>
                <a:spcPts val="800"/>
              </a:lnSpc>
            </a:pPr>
            <a:r>
              <a:rPr lang="en-US" smtClean="0"/>
              <a:t>			Distance temp;</a:t>
            </a:r>
          </a:p>
          <a:p>
            <a:pPr>
              <a:lnSpc>
                <a:spcPts val="800"/>
              </a:lnSpc>
            </a:pPr>
            <a:r>
              <a:rPr lang="en-US" smtClean="0"/>
              <a:t>			temp.feet=feet+dd.feet;</a:t>
            </a:r>
          </a:p>
          <a:p>
            <a:pPr>
              <a:lnSpc>
                <a:spcPts val="800"/>
              </a:lnSpc>
            </a:pPr>
            <a:r>
              <a:rPr lang="en-US" smtClean="0"/>
              <a:t>			return temp;	</a:t>
            </a:r>
          </a:p>
          <a:p>
            <a:pPr>
              <a:lnSpc>
                <a:spcPts val="800"/>
              </a:lnSpc>
            </a:pPr>
            <a:r>
              <a:rPr lang="en-US" smtClean="0"/>
              <a:t>		}</a:t>
            </a:r>
          </a:p>
          <a:p>
            <a:pPr>
              <a:lnSpc>
                <a:spcPts val="800"/>
              </a:lnSpc>
            </a:pPr>
            <a:r>
              <a:rPr lang="en-US" smtClean="0"/>
              <a:t>		void display()</a:t>
            </a:r>
          </a:p>
          <a:p>
            <a:pPr>
              <a:lnSpc>
                <a:spcPts val="800"/>
              </a:lnSpc>
            </a:pPr>
            <a:r>
              <a:rPr lang="en-US" smtClean="0"/>
              <a:t>		{   </a:t>
            </a:r>
          </a:p>
          <a:p>
            <a:pPr>
              <a:lnSpc>
                <a:spcPts val="800"/>
              </a:lnSpc>
            </a:pPr>
            <a:r>
              <a:rPr lang="en-US" smtClean="0"/>
              <a:t>			cout&lt;&lt;feet;	</a:t>
            </a:r>
          </a:p>
          <a:p>
            <a:pPr>
              <a:lnSpc>
                <a:spcPts val="800"/>
              </a:lnSpc>
            </a:pPr>
            <a:r>
              <a:rPr lang="en-US" smtClean="0"/>
              <a:t>		}</a:t>
            </a:r>
          </a:p>
          <a:p>
            <a:pPr>
              <a:lnSpc>
                <a:spcPts val="800"/>
              </a:lnSpc>
            </a:pPr>
            <a:r>
              <a:rPr lang="en-US" smtClean="0"/>
              <a:t>	</a:t>
            </a:r>
          </a:p>
          <a:p>
            <a:pPr>
              <a:lnSpc>
                <a:spcPts val="800"/>
              </a:lnSpc>
            </a:pPr>
            <a:r>
              <a:rPr lang="en-US" smtClean="0"/>
              <a:t>};</a:t>
            </a:r>
          </a:p>
          <a:p>
            <a:pPr>
              <a:lnSpc>
                <a:spcPts val="800"/>
              </a:lnSpc>
            </a:pPr>
            <a:r>
              <a:rPr lang="en-US" smtClean="0"/>
              <a:t>int main()</a:t>
            </a:r>
          </a:p>
          <a:p>
            <a:pPr>
              <a:lnSpc>
                <a:spcPts val="800"/>
              </a:lnSpc>
            </a:pPr>
            <a:r>
              <a:rPr lang="en-US" smtClean="0"/>
              <a:t>{</a:t>
            </a:r>
          </a:p>
          <a:p>
            <a:pPr>
              <a:lnSpc>
                <a:spcPts val="800"/>
              </a:lnSpc>
            </a:pPr>
            <a:r>
              <a:rPr lang="en-US" smtClean="0"/>
              <a:t>	Distance d1(5),d2(10),d3;</a:t>
            </a:r>
          </a:p>
          <a:p>
            <a:pPr>
              <a:lnSpc>
                <a:spcPts val="800"/>
              </a:lnSpc>
            </a:pPr>
            <a:r>
              <a:rPr lang="en-US" smtClean="0"/>
              <a:t>	d1 += d2;</a:t>
            </a:r>
          </a:p>
          <a:p>
            <a:pPr>
              <a:lnSpc>
                <a:spcPts val="800"/>
              </a:lnSpc>
            </a:pPr>
            <a:r>
              <a:rPr lang="en-US" smtClean="0"/>
              <a:t>	d1.display();</a:t>
            </a:r>
          </a:p>
          <a:p>
            <a:pPr>
              <a:lnSpc>
                <a:spcPts val="800"/>
              </a:lnSpc>
            </a:pPr>
            <a:r>
              <a:rPr lang="en-US" smtClean="0"/>
              <a:t>}</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95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9556" name="Rectangle 2"/>
          <p:cNvSpPr>
            <a:spLocks noChangeArrowheads="1" noTextEdit="1"/>
          </p:cNvSpPr>
          <p:nvPr>
            <p:ph type="sldImg"/>
          </p:nvPr>
        </p:nvSpPr>
        <p:spPr>
          <a:ln/>
        </p:spPr>
      </p:sp>
      <p:sp>
        <p:nvSpPr>
          <p:cNvPr id="279557" name="Rectangle 3"/>
          <p:cNvSpPr>
            <a:spLocks noGrp="1" noChangeArrowheads="1"/>
          </p:cNvSpPr>
          <p:nvPr>
            <p:ph type="body" idx="1"/>
          </p:nvPr>
        </p:nvSpPr>
        <p:spPr>
          <a:xfrm>
            <a:off x="1143000" y="4216400"/>
            <a:ext cx="4800600" cy="4114800"/>
          </a:xfrm>
          <a:noFill/>
          <a:ln/>
        </p:spPr>
        <p:txBody>
          <a:bodyPr/>
          <a:lstStyle/>
          <a:p>
            <a:pPr>
              <a:lnSpc>
                <a:spcPts val="1000"/>
              </a:lnSpc>
            </a:pPr>
            <a:r>
              <a:rPr lang="en-US" smtClean="0"/>
              <a:t>class A</a:t>
            </a:r>
          </a:p>
          <a:p>
            <a:pPr>
              <a:lnSpc>
                <a:spcPts val="1000"/>
              </a:lnSpc>
            </a:pPr>
            <a:r>
              <a:rPr lang="en-US" smtClean="0"/>
              <a:t>{	int i;</a:t>
            </a:r>
          </a:p>
          <a:p>
            <a:pPr>
              <a:lnSpc>
                <a:spcPts val="1000"/>
              </a:lnSpc>
            </a:pPr>
            <a:r>
              <a:rPr lang="en-US" smtClean="0"/>
              <a:t>	void fun()</a:t>
            </a:r>
          </a:p>
          <a:p>
            <a:pPr>
              <a:lnSpc>
                <a:spcPts val="1000"/>
              </a:lnSpc>
            </a:pPr>
            <a:r>
              <a:rPr lang="en-US" smtClean="0"/>
              <a:t>	{</a:t>
            </a:r>
          </a:p>
          <a:p>
            <a:pPr>
              <a:lnSpc>
                <a:spcPts val="1000"/>
              </a:lnSpc>
            </a:pPr>
            <a:r>
              <a:rPr lang="en-US" smtClean="0"/>
              <a:t>		cout&lt;&lt;"in fun of a";</a:t>
            </a:r>
          </a:p>
          <a:p>
            <a:pPr>
              <a:lnSpc>
                <a:spcPts val="1000"/>
              </a:lnSpc>
            </a:pPr>
            <a:r>
              <a:rPr lang="en-US" smtClean="0"/>
              <a:t>	}</a:t>
            </a:r>
          </a:p>
          <a:p>
            <a:pPr>
              <a:lnSpc>
                <a:spcPts val="1000"/>
              </a:lnSpc>
            </a:pPr>
            <a:r>
              <a:rPr lang="en-US" smtClean="0"/>
              <a:t>	friend void fun1();</a:t>
            </a:r>
          </a:p>
          <a:p>
            <a:pPr>
              <a:lnSpc>
                <a:spcPts val="1000"/>
              </a:lnSpc>
            </a:pPr>
            <a:r>
              <a:rPr lang="en-US" smtClean="0"/>
              <a:t>};</a:t>
            </a:r>
          </a:p>
          <a:p>
            <a:pPr>
              <a:lnSpc>
                <a:spcPts val="1000"/>
              </a:lnSpc>
            </a:pPr>
            <a:r>
              <a:rPr lang="en-US" smtClean="0"/>
              <a:t>void fun1( )</a:t>
            </a:r>
          </a:p>
          <a:p>
            <a:pPr>
              <a:lnSpc>
                <a:spcPts val="1000"/>
              </a:lnSpc>
            </a:pPr>
            <a:r>
              <a:rPr lang="en-US" smtClean="0"/>
              <a:t>{</a:t>
            </a:r>
          </a:p>
          <a:p>
            <a:pPr>
              <a:lnSpc>
                <a:spcPts val="1000"/>
              </a:lnSpc>
            </a:pPr>
            <a:r>
              <a:rPr lang="en-US" smtClean="0"/>
              <a:t>	A a;</a:t>
            </a:r>
          </a:p>
          <a:p>
            <a:pPr>
              <a:lnSpc>
                <a:spcPts val="1000"/>
              </a:lnSpc>
            </a:pPr>
            <a:r>
              <a:rPr lang="en-US" smtClean="0"/>
              <a:t>	cin&gt;&gt;a.i;</a:t>
            </a:r>
          </a:p>
          <a:p>
            <a:pPr>
              <a:lnSpc>
                <a:spcPts val="1000"/>
              </a:lnSpc>
            </a:pPr>
            <a:r>
              <a:rPr lang="en-US" smtClean="0"/>
              <a:t>	cout&lt;&lt;a.i;</a:t>
            </a:r>
          </a:p>
          <a:p>
            <a:pPr>
              <a:lnSpc>
                <a:spcPts val="1000"/>
              </a:lnSpc>
            </a:pPr>
            <a:r>
              <a:rPr lang="en-US" smtClean="0"/>
              <a:t>	a.fun();</a:t>
            </a:r>
          </a:p>
          <a:p>
            <a:pPr>
              <a:lnSpc>
                <a:spcPts val="1000"/>
              </a:lnSpc>
            </a:pPr>
            <a:r>
              <a:rPr lang="en-US" smtClean="0"/>
              <a:t>}</a:t>
            </a:r>
          </a:p>
          <a:p>
            <a:pPr>
              <a:lnSpc>
                <a:spcPts val="1000"/>
              </a:lnSpc>
            </a:pPr>
            <a:r>
              <a:rPr lang="en-US" smtClean="0"/>
              <a:t>void main()</a:t>
            </a:r>
          </a:p>
          <a:p>
            <a:pPr>
              <a:lnSpc>
                <a:spcPts val="1000"/>
              </a:lnSpc>
            </a:pPr>
            <a:r>
              <a:rPr lang="en-US" smtClean="0"/>
              <a:t>{</a:t>
            </a:r>
          </a:p>
          <a:p>
            <a:pPr>
              <a:lnSpc>
                <a:spcPts val="1000"/>
              </a:lnSpc>
            </a:pPr>
            <a:r>
              <a:rPr lang="en-US" smtClean="0"/>
              <a:t>	fun1();</a:t>
            </a:r>
          </a:p>
          <a:p>
            <a:pPr>
              <a:lnSpc>
                <a:spcPts val="1000"/>
              </a:lnSpc>
            </a:pPr>
            <a:endParaRPr lang="en-US" smtClean="0"/>
          </a:p>
          <a:p>
            <a:pPr>
              <a:lnSpc>
                <a:spcPts val="1000"/>
              </a:lnSpc>
            </a:pPr>
            <a:r>
              <a:rPr lang="en-US" smtClean="0"/>
              <a:t>}</a:t>
            </a:r>
          </a:p>
          <a:p>
            <a:pPr>
              <a:lnSpc>
                <a:spcPts val="1000"/>
              </a:lnSpc>
            </a:pPr>
            <a:r>
              <a:rPr lang="en-US" smtClean="0"/>
              <a:t>Can you make main() a friend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05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0580" name="Rectangle 2"/>
          <p:cNvSpPr>
            <a:spLocks noChangeArrowheads="1" noTextEdit="1"/>
          </p:cNvSpPr>
          <p:nvPr>
            <p:ph type="sldImg"/>
          </p:nvPr>
        </p:nvSpPr>
        <p:spPr>
          <a:xfrm>
            <a:off x="1144588" y="703263"/>
            <a:ext cx="4568825" cy="3427412"/>
          </a:xfrm>
          <a:ln/>
        </p:spPr>
      </p:sp>
      <p:sp>
        <p:nvSpPr>
          <p:cNvPr id="280581" name="Rectangle 3"/>
          <p:cNvSpPr>
            <a:spLocks noGrp="1" noChangeArrowheads="1"/>
          </p:cNvSpPr>
          <p:nvPr>
            <p:ph type="body" idx="1"/>
          </p:nvPr>
        </p:nvSpPr>
        <p:spPr>
          <a:xfrm>
            <a:off x="1143000" y="4216400"/>
            <a:ext cx="4876800" cy="4292600"/>
          </a:xfrm>
          <a:noFill/>
          <a:ln/>
        </p:spPr>
        <p:txBody>
          <a:bodyPr/>
          <a:lstStyle/>
          <a:p>
            <a:pPr>
              <a:lnSpc>
                <a:spcPts val="1200"/>
              </a:lnSpc>
            </a:pPr>
            <a:r>
              <a:rPr lang="en-US" smtClean="0"/>
              <a:t>//A program which uses a friend function to overload a binary operator(+) using a friend function</a:t>
            </a:r>
          </a:p>
          <a:p>
            <a:pPr>
              <a:lnSpc>
                <a:spcPts val="1000"/>
              </a:lnSpc>
            </a:pPr>
            <a:r>
              <a:rPr lang="en-US" smtClean="0"/>
              <a:t>class A</a:t>
            </a:r>
          </a:p>
          <a:p>
            <a:pPr>
              <a:lnSpc>
                <a:spcPts val="1000"/>
              </a:lnSpc>
            </a:pPr>
            <a:r>
              <a:rPr lang="en-US" smtClean="0"/>
              <a:t>{</a:t>
            </a:r>
          </a:p>
          <a:p>
            <a:pPr>
              <a:lnSpc>
                <a:spcPts val="1000"/>
              </a:lnSpc>
            </a:pPr>
            <a:r>
              <a:rPr lang="en-US" smtClean="0"/>
              <a:t>	int i, int j;</a:t>
            </a:r>
          </a:p>
          <a:p>
            <a:pPr>
              <a:lnSpc>
                <a:spcPts val="1000"/>
              </a:lnSpc>
            </a:pPr>
            <a:r>
              <a:rPr lang="en-US" smtClean="0"/>
              <a:t>      public :</a:t>
            </a:r>
          </a:p>
          <a:p>
            <a:pPr>
              <a:lnSpc>
                <a:spcPts val="1000"/>
              </a:lnSpc>
            </a:pPr>
            <a:r>
              <a:rPr lang="en-US" smtClean="0"/>
              <a:t>	friend void  operator +(A a ,A b );</a:t>
            </a:r>
          </a:p>
          <a:p>
            <a:pPr>
              <a:lnSpc>
                <a:spcPts val="1000"/>
              </a:lnSpc>
            </a:pPr>
            <a:r>
              <a:rPr lang="en-US" smtClean="0"/>
              <a:t>	void get()</a:t>
            </a:r>
          </a:p>
          <a:p>
            <a:pPr>
              <a:lnSpc>
                <a:spcPts val="1000"/>
              </a:lnSpc>
            </a:pPr>
            <a:r>
              <a:rPr lang="en-US" smtClean="0"/>
              <a:t>	{</a:t>
            </a:r>
          </a:p>
          <a:p>
            <a:pPr>
              <a:lnSpc>
                <a:spcPts val="1000"/>
              </a:lnSpc>
            </a:pPr>
            <a:r>
              <a:rPr lang="en-US" smtClean="0"/>
              <a:t>		cin&gt;&gt;i&gt;&gt;j;</a:t>
            </a:r>
          </a:p>
          <a:p>
            <a:pPr>
              <a:lnSpc>
                <a:spcPts val="1000"/>
              </a:lnSpc>
            </a:pPr>
            <a:r>
              <a:rPr lang="en-US" smtClean="0"/>
              <a:t>	}</a:t>
            </a:r>
          </a:p>
          <a:p>
            <a:pPr>
              <a:lnSpc>
                <a:spcPts val="1000"/>
              </a:lnSpc>
            </a:pPr>
            <a:r>
              <a:rPr lang="en-US" smtClean="0"/>
              <a:t>};</a:t>
            </a:r>
          </a:p>
          <a:p>
            <a:pPr>
              <a:lnSpc>
                <a:spcPts val="1000"/>
              </a:lnSpc>
            </a:pPr>
            <a:r>
              <a:rPr lang="en-US" smtClean="0"/>
              <a:t>	void  operator +(A a,A b)</a:t>
            </a:r>
          </a:p>
          <a:p>
            <a:pPr>
              <a:lnSpc>
                <a:spcPts val="1000"/>
              </a:lnSpc>
            </a:pPr>
            <a:r>
              <a:rPr lang="en-US" smtClean="0"/>
              <a:t>	{	</a:t>
            </a:r>
          </a:p>
          <a:p>
            <a:pPr>
              <a:lnSpc>
                <a:spcPts val="1000"/>
              </a:lnSpc>
            </a:pPr>
            <a:r>
              <a:rPr lang="en-US" smtClean="0"/>
              <a:t>		a.i=a.i+b.i;  a.j=a.j+b.j; cout&lt;&lt;a.i&lt;&lt;a.j;    </a:t>
            </a:r>
          </a:p>
          <a:p>
            <a:pPr>
              <a:lnSpc>
                <a:spcPts val="1000"/>
              </a:lnSpc>
            </a:pPr>
            <a:r>
              <a:rPr lang="en-US" smtClean="0"/>
              <a:t>	}</a:t>
            </a:r>
          </a:p>
          <a:p>
            <a:pPr>
              <a:lnSpc>
                <a:spcPts val="1000"/>
              </a:lnSpc>
            </a:pPr>
            <a:r>
              <a:rPr lang="en-US" smtClean="0"/>
              <a:t>void main( )</a:t>
            </a:r>
          </a:p>
          <a:p>
            <a:pPr>
              <a:lnSpc>
                <a:spcPts val="1000"/>
              </a:lnSpc>
            </a:pPr>
            <a:r>
              <a:rPr lang="en-US" smtClean="0"/>
              <a:t>{</a:t>
            </a:r>
          </a:p>
          <a:p>
            <a:pPr>
              <a:lnSpc>
                <a:spcPts val="1000"/>
              </a:lnSpc>
            </a:pPr>
            <a:r>
              <a:rPr lang="en-US" smtClean="0"/>
              <a:t>	A a,b; </a:t>
            </a:r>
          </a:p>
          <a:p>
            <a:pPr>
              <a:lnSpc>
                <a:spcPts val="1000"/>
              </a:lnSpc>
            </a:pPr>
            <a:r>
              <a:rPr lang="en-US" smtClean="0"/>
              <a:t>	a.get(); </a:t>
            </a:r>
          </a:p>
          <a:p>
            <a:pPr>
              <a:lnSpc>
                <a:spcPts val="1000"/>
              </a:lnSpc>
            </a:pPr>
            <a:r>
              <a:rPr lang="en-US" smtClean="0"/>
              <a:t>	b.get();</a:t>
            </a:r>
          </a:p>
          <a:p>
            <a:pPr>
              <a:lnSpc>
                <a:spcPts val="1000"/>
              </a:lnSpc>
            </a:pPr>
            <a:r>
              <a:rPr lang="en-US" smtClean="0"/>
              <a:t>	a+b;</a:t>
            </a:r>
          </a:p>
          <a:p>
            <a:pPr>
              <a:lnSpc>
                <a:spcPts val="1000"/>
              </a:lnSpc>
            </a:pPr>
            <a:r>
              <a:rPr lang="en-US" smtClean="0"/>
              <a:t>}</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16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1604" name="Rectangle 2"/>
          <p:cNvSpPr>
            <a:spLocks noChangeArrowheads="1" noTextEdit="1"/>
          </p:cNvSpPr>
          <p:nvPr>
            <p:ph type="sldImg"/>
          </p:nvPr>
        </p:nvSpPr>
        <p:spPr>
          <a:ln/>
        </p:spPr>
      </p:sp>
      <p:sp>
        <p:nvSpPr>
          <p:cNvPr id="281605" name="Rectangle 3"/>
          <p:cNvSpPr>
            <a:spLocks noGrp="1" noChangeArrowheads="1"/>
          </p:cNvSpPr>
          <p:nvPr>
            <p:ph type="body" idx="1"/>
          </p:nvPr>
        </p:nvSpPr>
        <p:spPr>
          <a:xfrm>
            <a:off x="1143000" y="4216400"/>
            <a:ext cx="4800600" cy="4267200"/>
          </a:xfrm>
          <a:noFill/>
          <a:ln/>
        </p:spPr>
        <p:txBody>
          <a:bodyPr/>
          <a:lstStyle/>
          <a:p>
            <a:pPr>
              <a:lnSpc>
                <a:spcPts val="900"/>
              </a:lnSpc>
            </a:pPr>
            <a:r>
              <a:rPr lang="en-US" smtClean="0"/>
              <a:t># include&lt;iostream.h&gt;</a:t>
            </a:r>
          </a:p>
          <a:p>
            <a:pPr>
              <a:lnSpc>
                <a:spcPts val="900"/>
              </a:lnSpc>
            </a:pPr>
            <a:r>
              <a:rPr lang="en-US" smtClean="0"/>
              <a:t>class A</a:t>
            </a:r>
          </a:p>
          <a:p>
            <a:pPr>
              <a:lnSpc>
                <a:spcPts val="900"/>
              </a:lnSpc>
            </a:pPr>
            <a:r>
              <a:rPr lang="en-US" smtClean="0"/>
              <a:t>{</a:t>
            </a:r>
          </a:p>
          <a:p>
            <a:pPr>
              <a:lnSpc>
                <a:spcPts val="900"/>
              </a:lnSpc>
            </a:pPr>
            <a:r>
              <a:rPr lang="en-US" smtClean="0"/>
              <a:t>	int i;</a:t>
            </a:r>
          </a:p>
          <a:p>
            <a:pPr>
              <a:lnSpc>
                <a:spcPts val="900"/>
              </a:lnSpc>
            </a:pPr>
            <a:r>
              <a:rPr lang="en-US" smtClean="0"/>
              <a:t>	int j;</a:t>
            </a:r>
          </a:p>
          <a:p>
            <a:pPr>
              <a:lnSpc>
                <a:spcPts val="900"/>
              </a:lnSpc>
            </a:pPr>
            <a:r>
              <a:rPr lang="en-US" smtClean="0"/>
              <a:t>   public :</a:t>
            </a:r>
          </a:p>
          <a:p>
            <a:pPr>
              <a:lnSpc>
                <a:spcPts val="900"/>
              </a:lnSpc>
            </a:pPr>
            <a:r>
              <a:rPr lang="en-US" smtClean="0"/>
              <a:t>	friend istream&amp;  operator &gt;&gt;(istream&amp; a, A b);</a:t>
            </a:r>
          </a:p>
          <a:p>
            <a:pPr>
              <a:lnSpc>
                <a:spcPts val="900"/>
              </a:lnSpc>
            </a:pPr>
            <a:r>
              <a:rPr lang="en-US" smtClean="0"/>
              <a:t>	friend ostream&amp;  operator &lt;&lt;(ostream&amp; a, A b);</a:t>
            </a:r>
          </a:p>
          <a:p>
            <a:pPr>
              <a:lnSpc>
                <a:spcPts val="900"/>
              </a:lnSpc>
            </a:pPr>
            <a:r>
              <a:rPr lang="en-US" smtClean="0"/>
              <a:t>};</a:t>
            </a:r>
          </a:p>
          <a:p>
            <a:pPr>
              <a:lnSpc>
                <a:spcPts val="900"/>
              </a:lnSpc>
            </a:pPr>
            <a:r>
              <a:rPr lang="en-US" smtClean="0"/>
              <a:t>	istream&amp; operator &gt;&gt;(istream&amp; a, A b)</a:t>
            </a:r>
          </a:p>
          <a:p>
            <a:pPr>
              <a:lnSpc>
                <a:spcPts val="900"/>
              </a:lnSpc>
            </a:pPr>
            <a:r>
              <a:rPr lang="en-US" smtClean="0"/>
              <a:t>	{</a:t>
            </a:r>
          </a:p>
          <a:p>
            <a:pPr>
              <a:lnSpc>
                <a:spcPts val="900"/>
              </a:lnSpc>
            </a:pPr>
            <a:r>
              <a:rPr lang="en-US" smtClean="0"/>
              <a:t>		a&gt;&gt;b.i&gt;&gt;b.j;</a:t>
            </a:r>
          </a:p>
          <a:p>
            <a:pPr>
              <a:lnSpc>
                <a:spcPts val="900"/>
              </a:lnSpc>
            </a:pPr>
            <a:r>
              <a:rPr lang="en-US" smtClean="0"/>
              <a:t>		return a;</a:t>
            </a:r>
          </a:p>
          <a:p>
            <a:pPr>
              <a:lnSpc>
                <a:spcPts val="900"/>
              </a:lnSpc>
            </a:pPr>
            <a:r>
              <a:rPr lang="en-US" smtClean="0"/>
              <a:t>	}</a:t>
            </a:r>
          </a:p>
          <a:p>
            <a:pPr>
              <a:lnSpc>
                <a:spcPts val="900"/>
              </a:lnSpc>
            </a:pPr>
            <a:r>
              <a:rPr lang="en-US" smtClean="0"/>
              <a:t>	ostream&amp; operator &lt;&lt;(ostream&amp; a, A b)</a:t>
            </a:r>
          </a:p>
          <a:p>
            <a:pPr>
              <a:lnSpc>
                <a:spcPts val="900"/>
              </a:lnSpc>
            </a:pPr>
            <a:r>
              <a:rPr lang="en-US" smtClean="0"/>
              <a:t>	{</a:t>
            </a:r>
          </a:p>
          <a:p>
            <a:pPr>
              <a:lnSpc>
                <a:spcPts val="900"/>
              </a:lnSpc>
            </a:pPr>
            <a:r>
              <a:rPr lang="en-US" smtClean="0"/>
              <a:t>		a&lt;&lt;b.i&lt;&lt;b.j;</a:t>
            </a:r>
          </a:p>
          <a:p>
            <a:pPr>
              <a:lnSpc>
                <a:spcPts val="900"/>
              </a:lnSpc>
            </a:pPr>
            <a:r>
              <a:rPr lang="en-US" smtClean="0"/>
              <a:t>		return a;</a:t>
            </a:r>
          </a:p>
          <a:p>
            <a:pPr>
              <a:lnSpc>
                <a:spcPts val="900"/>
              </a:lnSpc>
            </a:pPr>
            <a:r>
              <a:rPr lang="en-US" smtClean="0"/>
              <a:t>	}</a:t>
            </a:r>
          </a:p>
          <a:p>
            <a:pPr>
              <a:lnSpc>
                <a:spcPts val="900"/>
              </a:lnSpc>
            </a:pPr>
            <a:r>
              <a:rPr lang="en-US" smtClean="0"/>
              <a:t>void main( )</a:t>
            </a:r>
          </a:p>
          <a:p>
            <a:pPr>
              <a:lnSpc>
                <a:spcPts val="900"/>
              </a:lnSpc>
            </a:pPr>
            <a:r>
              <a:rPr lang="en-US" smtClean="0"/>
              <a:t>{</a:t>
            </a:r>
          </a:p>
          <a:p>
            <a:pPr>
              <a:lnSpc>
                <a:spcPts val="900"/>
              </a:lnSpc>
            </a:pPr>
            <a:r>
              <a:rPr lang="en-US" smtClean="0"/>
              <a:t>	A a;</a:t>
            </a:r>
          </a:p>
          <a:p>
            <a:pPr>
              <a:lnSpc>
                <a:spcPts val="900"/>
              </a:lnSpc>
            </a:pPr>
            <a:r>
              <a:rPr lang="en-US" smtClean="0"/>
              <a:t>	cin&gt;&gt;a;</a:t>
            </a:r>
          </a:p>
          <a:p>
            <a:pPr>
              <a:lnSpc>
                <a:spcPts val="900"/>
              </a:lnSpc>
            </a:pPr>
            <a:r>
              <a:rPr lang="en-US" smtClean="0"/>
              <a:t>	cout&lt;&lt;a;</a:t>
            </a:r>
          </a:p>
          <a:p>
            <a:pPr>
              <a:lnSpc>
                <a:spcPts val="900"/>
              </a:lnSpc>
            </a:pPr>
            <a:r>
              <a:rPr lang="en-US" smtClean="0"/>
              <a:t>}</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26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2628" name="Rectangle 2"/>
          <p:cNvSpPr>
            <a:spLocks noChangeArrowheads="1" noTextEdit="1"/>
          </p:cNvSpPr>
          <p:nvPr>
            <p:ph type="sldImg"/>
          </p:nvPr>
        </p:nvSpPr>
        <p:spPr>
          <a:ln/>
        </p:spPr>
      </p:sp>
      <p:sp>
        <p:nvSpPr>
          <p:cNvPr id="282629" name="Rectangle 3"/>
          <p:cNvSpPr>
            <a:spLocks noGrp="1" noChangeArrowheads="1"/>
          </p:cNvSpPr>
          <p:nvPr>
            <p:ph type="body" idx="1"/>
          </p:nvPr>
        </p:nvSpPr>
        <p:spPr>
          <a:xfrm>
            <a:off x="1143000" y="4216400"/>
            <a:ext cx="4572000" cy="4114800"/>
          </a:xfrm>
          <a:noFill/>
          <a:ln/>
        </p:spPr>
        <p:txBody>
          <a:bodyPr/>
          <a:lstStyle/>
          <a:p>
            <a:pPr>
              <a:lnSpc>
                <a:spcPts val="1000"/>
              </a:lnSpc>
            </a:pPr>
            <a:r>
              <a:rPr lang="en-US" smtClean="0"/>
              <a:t>class A</a:t>
            </a:r>
          </a:p>
          <a:p>
            <a:pPr>
              <a:lnSpc>
                <a:spcPts val="1000"/>
              </a:lnSpc>
            </a:pPr>
            <a:r>
              <a:rPr lang="en-US" smtClean="0"/>
              <a:t>{</a:t>
            </a:r>
          </a:p>
          <a:p>
            <a:pPr>
              <a:lnSpc>
                <a:spcPts val="1000"/>
              </a:lnSpc>
            </a:pPr>
            <a:r>
              <a:rPr lang="en-US" smtClean="0"/>
              <a:t>	int i;</a:t>
            </a:r>
          </a:p>
          <a:p>
            <a:pPr>
              <a:lnSpc>
                <a:spcPts val="1000"/>
              </a:lnSpc>
            </a:pPr>
            <a:r>
              <a:rPr lang="en-US" smtClean="0"/>
              <a:t>	friend class B;</a:t>
            </a:r>
          </a:p>
          <a:p>
            <a:pPr>
              <a:lnSpc>
                <a:spcPts val="1000"/>
              </a:lnSpc>
            </a:pPr>
            <a:r>
              <a:rPr lang="en-US" smtClean="0"/>
              <a:t>};</a:t>
            </a:r>
          </a:p>
          <a:p>
            <a:pPr>
              <a:lnSpc>
                <a:spcPts val="1000"/>
              </a:lnSpc>
            </a:pPr>
            <a:r>
              <a:rPr lang="en-US" smtClean="0"/>
              <a:t>class B</a:t>
            </a:r>
          </a:p>
          <a:p>
            <a:pPr>
              <a:lnSpc>
                <a:spcPts val="1000"/>
              </a:lnSpc>
            </a:pPr>
            <a:r>
              <a:rPr lang="en-US" smtClean="0"/>
              <a:t>{</a:t>
            </a:r>
          </a:p>
          <a:p>
            <a:pPr>
              <a:lnSpc>
                <a:spcPts val="1000"/>
              </a:lnSpc>
            </a:pPr>
            <a:r>
              <a:rPr lang="en-US" smtClean="0"/>
              <a:t>public:</a:t>
            </a:r>
          </a:p>
          <a:p>
            <a:pPr>
              <a:lnSpc>
                <a:spcPts val="1000"/>
              </a:lnSpc>
            </a:pPr>
            <a:r>
              <a:rPr lang="en-US" smtClean="0"/>
              <a:t>	void fun()</a:t>
            </a:r>
          </a:p>
          <a:p>
            <a:pPr>
              <a:lnSpc>
                <a:spcPts val="1000"/>
              </a:lnSpc>
            </a:pPr>
            <a:r>
              <a:rPr lang="en-US" smtClean="0"/>
              <a:t>	{</a:t>
            </a:r>
          </a:p>
          <a:p>
            <a:pPr>
              <a:lnSpc>
                <a:spcPts val="1000"/>
              </a:lnSpc>
            </a:pPr>
            <a:r>
              <a:rPr lang="en-US" smtClean="0"/>
              <a:t>		A a;</a:t>
            </a:r>
          </a:p>
          <a:p>
            <a:pPr>
              <a:lnSpc>
                <a:spcPts val="1000"/>
              </a:lnSpc>
            </a:pPr>
            <a:r>
              <a:rPr lang="en-US" smtClean="0"/>
              <a:t>		cin&gt;&gt;a.i;</a:t>
            </a:r>
          </a:p>
          <a:p>
            <a:pPr>
              <a:lnSpc>
                <a:spcPts val="1000"/>
              </a:lnSpc>
            </a:pPr>
            <a:r>
              <a:rPr lang="en-US" smtClean="0"/>
              <a:t>		cout&lt;&lt;a.i;</a:t>
            </a:r>
          </a:p>
          <a:p>
            <a:pPr>
              <a:lnSpc>
                <a:spcPts val="1000"/>
              </a:lnSpc>
            </a:pPr>
            <a:r>
              <a:rPr lang="en-US" smtClean="0"/>
              <a:t>	}</a:t>
            </a:r>
          </a:p>
          <a:p>
            <a:pPr>
              <a:lnSpc>
                <a:spcPts val="1000"/>
              </a:lnSpc>
            </a:pPr>
            <a:r>
              <a:rPr lang="en-US" smtClean="0"/>
              <a:t>};</a:t>
            </a:r>
          </a:p>
          <a:p>
            <a:pPr>
              <a:lnSpc>
                <a:spcPts val="1000"/>
              </a:lnSpc>
            </a:pPr>
            <a:r>
              <a:rPr lang="en-US" smtClean="0"/>
              <a:t>void main()</a:t>
            </a:r>
          </a:p>
          <a:p>
            <a:pPr>
              <a:lnSpc>
                <a:spcPts val="1000"/>
              </a:lnSpc>
            </a:pPr>
            <a:r>
              <a:rPr lang="en-US" smtClean="0"/>
              <a:t>{</a:t>
            </a:r>
          </a:p>
          <a:p>
            <a:pPr>
              <a:lnSpc>
                <a:spcPts val="1000"/>
              </a:lnSpc>
            </a:pPr>
            <a:r>
              <a:rPr lang="en-US" smtClean="0"/>
              <a:t>	B b;</a:t>
            </a:r>
          </a:p>
          <a:p>
            <a:pPr>
              <a:lnSpc>
                <a:spcPts val="1000"/>
              </a:lnSpc>
            </a:pPr>
            <a:r>
              <a:rPr lang="en-US" smtClean="0"/>
              <a:t>	b.fun();</a:t>
            </a:r>
          </a:p>
          <a:p>
            <a:pPr>
              <a:lnSpc>
                <a:spcPts val="1000"/>
              </a:lnSpc>
            </a:pPr>
            <a:r>
              <a:rPr lang="en-US" smtClean="0"/>
              <a:t>}</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36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3652" name="Rectangle 2"/>
          <p:cNvSpPr>
            <a:spLocks noChangeArrowheads="1" noTextEdit="1"/>
          </p:cNvSpPr>
          <p:nvPr>
            <p:ph type="sldImg"/>
          </p:nvPr>
        </p:nvSpPr>
        <p:spPr>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46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4676" name="Rectangle 2"/>
          <p:cNvSpPr>
            <a:spLocks noChangeArrowheads="1" noTextEdit="1"/>
          </p:cNvSpPr>
          <p:nvPr>
            <p:ph type="sldImg"/>
          </p:nvPr>
        </p:nvSpPr>
        <p:spPr>
          <a:ln/>
        </p:spPr>
      </p:sp>
      <p:sp>
        <p:nvSpPr>
          <p:cNvPr id="284677" name="Rectangle 3"/>
          <p:cNvSpPr>
            <a:spLocks noGrp="1" noChangeArrowheads="1"/>
          </p:cNvSpPr>
          <p:nvPr>
            <p:ph type="body" idx="1"/>
          </p:nvPr>
        </p:nvSpPr>
        <p:spPr>
          <a:xfrm>
            <a:off x="1143000" y="4343400"/>
            <a:ext cx="4495800" cy="4114800"/>
          </a:xfrm>
          <a:noFill/>
          <a:ln/>
        </p:spPr>
        <p:txBody>
          <a:bodyPr/>
          <a:lstStyle/>
          <a:p>
            <a:r>
              <a:rPr lang="en-US" b="1" smtClean="0"/>
              <a:t>Diagrammatic  representation of the various kinds of inheritance</a:t>
            </a:r>
          </a:p>
          <a:p>
            <a:r>
              <a:rPr lang="en-US" smtClean="0"/>
              <a:t>                                        </a:t>
            </a:r>
            <a:r>
              <a:rPr lang="en-US" b="1" u="sng" smtClean="0"/>
              <a:t>Single   Inheritance</a:t>
            </a:r>
          </a:p>
        </p:txBody>
      </p:sp>
      <p:grpSp>
        <p:nvGrpSpPr>
          <p:cNvPr id="284678" name="Group 4"/>
          <p:cNvGrpSpPr>
            <a:grpSpLocks/>
          </p:cNvGrpSpPr>
          <p:nvPr/>
        </p:nvGrpSpPr>
        <p:grpSpPr bwMode="auto">
          <a:xfrm>
            <a:off x="2667000" y="5029200"/>
            <a:ext cx="1006475" cy="731838"/>
            <a:chOff x="4320" y="2448"/>
            <a:chExt cx="1008" cy="1728"/>
          </a:xfrm>
        </p:grpSpPr>
        <p:sp>
          <p:nvSpPr>
            <p:cNvPr id="284690" name="Text Box 5"/>
            <p:cNvSpPr txBox="1">
              <a:spLocks noChangeArrowheads="1"/>
            </p:cNvSpPr>
            <p:nvPr/>
          </p:nvSpPr>
          <p:spPr bwMode="auto">
            <a:xfrm>
              <a:off x="4320" y="2448"/>
              <a:ext cx="1008" cy="576"/>
            </a:xfrm>
            <a:prstGeom prst="rect">
              <a:avLst/>
            </a:prstGeom>
            <a:solidFill>
              <a:srgbClr val="FFFFFF"/>
            </a:solidFill>
            <a:ln w="9525">
              <a:solidFill>
                <a:srgbClr val="000000"/>
              </a:solidFill>
              <a:miter lim="800000"/>
              <a:headEnd/>
              <a:tailEnd/>
            </a:ln>
          </p:spPr>
          <p:txBody>
            <a:bodyPr/>
            <a:lstStyle/>
            <a:p>
              <a:r>
                <a:rPr lang="en-US" sz="1000"/>
                <a:t>Base class</a:t>
              </a:r>
            </a:p>
          </p:txBody>
        </p:sp>
        <p:sp>
          <p:nvSpPr>
            <p:cNvPr id="284691" name="Text Box 6"/>
            <p:cNvSpPr txBox="1">
              <a:spLocks noChangeArrowheads="1"/>
            </p:cNvSpPr>
            <p:nvPr/>
          </p:nvSpPr>
          <p:spPr bwMode="auto">
            <a:xfrm>
              <a:off x="4320" y="3600"/>
              <a:ext cx="1008" cy="576"/>
            </a:xfrm>
            <a:prstGeom prst="rect">
              <a:avLst/>
            </a:prstGeom>
            <a:solidFill>
              <a:srgbClr val="FFFFFF"/>
            </a:solidFill>
            <a:ln w="9525">
              <a:solidFill>
                <a:srgbClr val="000000"/>
              </a:solidFill>
              <a:miter lim="800000"/>
              <a:headEnd/>
              <a:tailEnd/>
            </a:ln>
          </p:spPr>
          <p:txBody>
            <a:bodyPr/>
            <a:lstStyle/>
            <a:p>
              <a:r>
                <a:rPr lang="en-US" sz="1000"/>
                <a:t>Derivedclass</a:t>
              </a:r>
            </a:p>
          </p:txBody>
        </p:sp>
        <p:sp>
          <p:nvSpPr>
            <p:cNvPr id="284692" name="Line 7"/>
            <p:cNvSpPr>
              <a:spLocks noChangeShapeType="1"/>
            </p:cNvSpPr>
            <p:nvPr/>
          </p:nvSpPr>
          <p:spPr bwMode="auto">
            <a:xfrm flipV="1">
              <a:off x="4752" y="3024"/>
              <a:ext cx="0" cy="576"/>
            </a:xfrm>
            <a:prstGeom prst="line">
              <a:avLst/>
            </a:prstGeom>
            <a:noFill/>
            <a:ln w="9525">
              <a:solidFill>
                <a:srgbClr val="000000"/>
              </a:solidFill>
              <a:round/>
              <a:headEnd/>
              <a:tailEnd type="triangle" w="med" len="med"/>
            </a:ln>
          </p:spPr>
          <p:txBody>
            <a:bodyPr/>
            <a:lstStyle/>
            <a:p>
              <a:endParaRPr lang="en-US"/>
            </a:p>
          </p:txBody>
        </p:sp>
      </p:grpSp>
      <p:grpSp>
        <p:nvGrpSpPr>
          <p:cNvPr id="284679" name="Group 8"/>
          <p:cNvGrpSpPr>
            <a:grpSpLocks/>
          </p:cNvGrpSpPr>
          <p:nvPr/>
        </p:nvGrpSpPr>
        <p:grpSpPr bwMode="auto">
          <a:xfrm>
            <a:off x="1371600" y="6324600"/>
            <a:ext cx="3840163" cy="1736725"/>
            <a:chOff x="1872" y="10080"/>
            <a:chExt cx="6048" cy="2736"/>
          </a:xfrm>
        </p:grpSpPr>
        <p:sp>
          <p:nvSpPr>
            <p:cNvPr id="284681" name="Text Box 9"/>
            <p:cNvSpPr txBox="1">
              <a:spLocks noChangeArrowheads="1"/>
            </p:cNvSpPr>
            <p:nvPr/>
          </p:nvSpPr>
          <p:spPr bwMode="auto">
            <a:xfrm>
              <a:off x="4464" y="10080"/>
              <a:ext cx="1872" cy="432"/>
            </a:xfrm>
            <a:prstGeom prst="rect">
              <a:avLst/>
            </a:prstGeom>
            <a:solidFill>
              <a:srgbClr val="FFFFFF"/>
            </a:solidFill>
            <a:ln w="9525">
              <a:solidFill>
                <a:srgbClr val="000000"/>
              </a:solidFill>
              <a:miter lim="800000"/>
              <a:headEnd/>
              <a:tailEnd/>
            </a:ln>
          </p:spPr>
          <p:txBody>
            <a:bodyPr/>
            <a:lstStyle/>
            <a:p>
              <a:r>
                <a:rPr lang="en-US" sz="1200"/>
                <a:t>class employee</a:t>
              </a:r>
            </a:p>
          </p:txBody>
        </p:sp>
        <p:sp>
          <p:nvSpPr>
            <p:cNvPr id="284682" name="Text Box 10"/>
            <p:cNvSpPr txBox="1">
              <a:spLocks noChangeArrowheads="1"/>
            </p:cNvSpPr>
            <p:nvPr/>
          </p:nvSpPr>
          <p:spPr bwMode="auto">
            <a:xfrm>
              <a:off x="3024" y="11088"/>
              <a:ext cx="1728" cy="432"/>
            </a:xfrm>
            <a:prstGeom prst="rect">
              <a:avLst/>
            </a:prstGeom>
            <a:solidFill>
              <a:srgbClr val="FFFFFF"/>
            </a:solidFill>
            <a:ln w="9525">
              <a:solidFill>
                <a:srgbClr val="000000"/>
              </a:solidFill>
              <a:miter lim="800000"/>
              <a:headEnd/>
              <a:tailEnd/>
            </a:ln>
          </p:spPr>
          <p:txBody>
            <a:bodyPr/>
            <a:lstStyle/>
            <a:p>
              <a:r>
                <a:rPr lang="en-US" sz="1200"/>
                <a:t>class  salaried</a:t>
              </a:r>
            </a:p>
          </p:txBody>
        </p:sp>
        <p:sp>
          <p:nvSpPr>
            <p:cNvPr id="284683" name="Text Box 11"/>
            <p:cNvSpPr txBox="1">
              <a:spLocks noChangeArrowheads="1"/>
            </p:cNvSpPr>
            <p:nvPr/>
          </p:nvSpPr>
          <p:spPr bwMode="auto">
            <a:xfrm>
              <a:off x="5904" y="11088"/>
              <a:ext cx="2016" cy="432"/>
            </a:xfrm>
            <a:prstGeom prst="rect">
              <a:avLst/>
            </a:prstGeom>
            <a:solidFill>
              <a:srgbClr val="FFFFFF"/>
            </a:solidFill>
            <a:ln w="9525">
              <a:solidFill>
                <a:srgbClr val="000000"/>
              </a:solidFill>
              <a:miter lim="800000"/>
              <a:headEnd/>
              <a:tailEnd/>
            </a:ln>
          </p:spPr>
          <p:txBody>
            <a:bodyPr/>
            <a:lstStyle/>
            <a:p>
              <a:r>
                <a:rPr lang="en-US" sz="1200"/>
                <a:t>class  wage -earn</a:t>
              </a:r>
            </a:p>
          </p:txBody>
        </p:sp>
        <p:sp>
          <p:nvSpPr>
            <p:cNvPr id="284684" name="Text Box 12"/>
            <p:cNvSpPr txBox="1">
              <a:spLocks noChangeArrowheads="1"/>
            </p:cNvSpPr>
            <p:nvPr/>
          </p:nvSpPr>
          <p:spPr bwMode="auto">
            <a:xfrm>
              <a:off x="1872" y="12384"/>
              <a:ext cx="1728" cy="432"/>
            </a:xfrm>
            <a:prstGeom prst="rect">
              <a:avLst/>
            </a:prstGeom>
            <a:solidFill>
              <a:srgbClr val="FFFFFF"/>
            </a:solidFill>
            <a:ln w="9525">
              <a:solidFill>
                <a:srgbClr val="000000"/>
              </a:solidFill>
              <a:miter lim="800000"/>
              <a:headEnd/>
              <a:tailEnd/>
            </a:ln>
          </p:spPr>
          <p:txBody>
            <a:bodyPr/>
            <a:lstStyle/>
            <a:p>
              <a:r>
                <a:rPr lang="en-US" sz="1200"/>
                <a:t>class  fulltime</a:t>
              </a:r>
            </a:p>
          </p:txBody>
        </p:sp>
        <p:sp>
          <p:nvSpPr>
            <p:cNvPr id="284685" name="Text Box 13"/>
            <p:cNvSpPr txBox="1">
              <a:spLocks noChangeArrowheads="1"/>
            </p:cNvSpPr>
            <p:nvPr/>
          </p:nvSpPr>
          <p:spPr bwMode="auto">
            <a:xfrm>
              <a:off x="3888" y="12384"/>
              <a:ext cx="1728" cy="432"/>
            </a:xfrm>
            <a:prstGeom prst="rect">
              <a:avLst/>
            </a:prstGeom>
            <a:solidFill>
              <a:srgbClr val="FFFFFF"/>
            </a:solidFill>
            <a:ln w="9525">
              <a:solidFill>
                <a:srgbClr val="000000"/>
              </a:solidFill>
              <a:miter lim="800000"/>
              <a:headEnd/>
              <a:tailEnd/>
            </a:ln>
          </p:spPr>
          <p:txBody>
            <a:bodyPr/>
            <a:lstStyle/>
            <a:p>
              <a:r>
                <a:rPr lang="en-US" sz="1200"/>
                <a:t>class  partime</a:t>
              </a:r>
            </a:p>
          </p:txBody>
        </p:sp>
        <p:sp>
          <p:nvSpPr>
            <p:cNvPr id="284686" name="Line 14"/>
            <p:cNvSpPr>
              <a:spLocks noChangeShapeType="1"/>
            </p:cNvSpPr>
            <p:nvPr/>
          </p:nvSpPr>
          <p:spPr bwMode="auto">
            <a:xfrm flipV="1">
              <a:off x="4320" y="10512"/>
              <a:ext cx="1008" cy="576"/>
            </a:xfrm>
            <a:prstGeom prst="line">
              <a:avLst/>
            </a:prstGeom>
            <a:noFill/>
            <a:ln w="9525">
              <a:solidFill>
                <a:srgbClr val="000000"/>
              </a:solidFill>
              <a:round/>
              <a:headEnd/>
              <a:tailEnd type="triangle" w="med" len="med"/>
            </a:ln>
          </p:spPr>
          <p:txBody>
            <a:bodyPr/>
            <a:lstStyle/>
            <a:p>
              <a:endParaRPr lang="en-US"/>
            </a:p>
          </p:txBody>
        </p:sp>
        <p:sp>
          <p:nvSpPr>
            <p:cNvPr id="284687" name="Line 15"/>
            <p:cNvSpPr>
              <a:spLocks noChangeShapeType="1"/>
            </p:cNvSpPr>
            <p:nvPr/>
          </p:nvSpPr>
          <p:spPr bwMode="auto">
            <a:xfrm flipH="1" flipV="1">
              <a:off x="5616" y="10512"/>
              <a:ext cx="864" cy="576"/>
            </a:xfrm>
            <a:prstGeom prst="line">
              <a:avLst/>
            </a:prstGeom>
            <a:noFill/>
            <a:ln w="9525">
              <a:solidFill>
                <a:srgbClr val="000000"/>
              </a:solidFill>
              <a:round/>
              <a:headEnd/>
              <a:tailEnd type="triangle" w="med" len="med"/>
            </a:ln>
          </p:spPr>
          <p:txBody>
            <a:bodyPr/>
            <a:lstStyle/>
            <a:p>
              <a:endParaRPr lang="en-US"/>
            </a:p>
          </p:txBody>
        </p:sp>
        <p:sp>
          <p:nvSpPr>
            <p:cNvPr id="284688" name="Line 16"/>
            <p:cNvSpPr>
              <a:spLocks noChangeShapeType="1"/>
            </p:cNvSpPr>
            <p:nvPr/>
          </p:nvSpPr>
          <p:spPr bwMode="auto">
            <a:xfrm flipV="1">
              <a:off x="3024" y="11520"/>
              <a:ext cx="720" cy="864"/>
            </a:xfrm>
            <a:prstGeom prst="line">
              <a:avLst/>
            </a:prstGeom>
            <a:noFill/>
            <a:ln w="9525">
              <a:solidFill>
                <a:srgbClr val="000000"/>
              </a:solidFill>
              <a:round/>
              <a:headEnd/>
              <a:tailEnd type="triangle" w="med" len="med"/>
            </a:ln>
          </p:spPr>
          <p:txBody>
            <a:bodyPr/>
            <a:lstStyle/>
            <a:p>
              <a:endParaRPr lang="en-US"/>
            </a:p>
          </p:txBody>
        </p:sp>
        <p:sp>
          <p:nvSpPr>
            <p:cNvPr id="284689" name="Line 17"/>
            <p:cNvSpPr>
              <a:spLocks noChangeShapeType="1"/>
            </p:cNvSpPr>
            <p:nvPr/>
          </p:nvSpPr>
          <p:spPr bwMode="auto">
            <a:xfrm flipH="1" flipV="1">
              <a:off x="3888" y="11520"/>
              <a:ext cx="720" cy="864"/>
            </a:xfrm>
            <a:prstGeom prst="line">
              <a:avLst/>
            </a:prstGeom>
            <a:noFill/>
            <a:ln w="9525">
              <a:solidFill>
                <a:srgbClr val="000000"/>
              </a:solidFill>
              <a:round/>
              <a:headEnd/>
              <a:tailEnd type="triangle" w="med" len="med"/>
            </a:ln>
          </p:spPr>
          <p:txBody>
            <a:bodyPr/>
            <a:lstStyle/>
            <a:p>
              <a:endParaRPr lang="en-US"/>
            </a:p>
          </p:txBody>
        </p:sp>
      </p:grpSp>
      <p:sp>
        <p:nvSpPr>
          <p:cNvPr id="284680" name="Text Box 18"/>
          <p:cNvSpPr txBox="1">
            <a:spLocks noChangeArrowheads="1"/>
          </p:cNvSpPr>
          <p:nvPr/>
        </p:nvSpPr>
        <p:spPr bwMode="auto">
          <a:xfrm>
            <a:off x="1143000" y="5867400"/>
            <a:ext cx="4572000" cy="344488"/>
          </a:xfrm>
          <a:prstGeom prst="rect">
            <a:avLst/>
          </a:prstGeom>
          <a:noFill/>
          <a:ln w="9525">
            <a:noFill/>
            <a:miter lim="800000"/>
            <a:headEnd/>
            <a:tailEnd/>
          </a:ln>
        </p:spPr>
        <p:txBody>
          <a:bodyPr>
            <a:spAutoFit/>
          </a:bodyPr>
          <a:lstStyle/>
          <a:p>
            <a:pPr>
              <a:spcBef>
                <a:spcPct val="50000"/>
              </a:spcBef>
            </a:pPr>
            <a:r>
              <a:rPr lang="en-US" sz="1600"/>
              <a:t>	      </a:t>
            </a:r>
            <a:r>
              <a:rPr lang="en-US" sz="1400" u="sng"/>
              <a:t>Multilevel Inheritance</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56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5700" name="Rectangle 2"/>
          <p:cNvSpPr>
            <a:spLocks noChangeArrowheads="1" noTextEdit="1"/>
          </p:cNvSpPr>
          <p:nvPr>
            <p:ph type="sldImg"/>
          </p:nvPr>
        </p:nvSpPr>
        <p:spPr>
          <a:ln/>
        </p:spPr>
      </p:sp>
      <p:sp>
        <p:nvSpPr>
          <p:cNvPr id="285701" name="Text Box 3"/>
          <p:cNvSpPr txBox="1">
            <a:spLocks noChangeArrowheads="1"/>
          </p:cNvSpPr>
          <p:nvPr/>
        </p:nvSpPr>
        <p:spPr bwMode="auto">
          <a:xfrm>
            <a:off x="2819400" y="5273675"/>
            <a:ext cx="914400" cy="273050"/>
          </a:xfrm>
          <a:prstGeom prst="rect">
            <a:avLst/>
          </a:prstGeom>
          <a:solidFill>
            <a:srgbClr val="FFFFFF"/>
          </a:solidFill>
          <a:ln w="9525">
            <a:solidFill>
              <a:srgbClr val="000000"/>
            </a:solidFill>
            <a:miter lim="800000"/>
            <a:headEnd/>
            <a:tailEnd/>
          </a:ln>
        </p:spPr>
        <p:txBody>
          <a:bodyPr/>
          <a:lstStyle/>
          <a:p>
            <a:r>
              <a:rPr lang="en-US" sz="1000"/>
              <a:t>ANNIMALS</a:t>
            </a:r>
          </a:p>
        </p:txBody>
      </p:sp>
      <p:sp>
        <p:nvSpPr>
          <p:cNvPr id="285702" name="Text Box 4"/>
          <p:cNvSpPr txBox="1">
            <a:spLocks noChangeArrowheads="1"/>
          </p:cNvSpPr>
          <p:nvPr/>
        </p:nvSpPr>
        <p:spPr bwMode="auto">
          <a:xfrm>
            <a:off x="2209800" y="4606925"/>
            <a:ext cx="914400" cy="392113"/>
          </a:xfrm>
          <a:prstGeom prst="rect">
            <a:avLst/>
          </a:prstGeom>
          <a:solidFill>
            <a:srgbClr val="FFFFFF"/>
          </a:solidFill>
          <a:ln w="9525">
            <a:solidFill>
              <a:srgbClr val="000000"/>
            </a:solidFill>
            <a:miter lim="800000"/>
            <a:headEnd/>
            <a:tailEnd/>
          </a:ln>
        </p:spPr>
        <p:txBody>
          <a:bodyPr/>
          <a:lstStyle/>
          <a:p>
            <a:r>
              <a:rPr lang="en-US" sz="1000"/>
              <a:t>LAND ANIMAL</a:t>
            </a:r>
          </a:p>
        </p:txBody>
      </p:sp>
      <p:sp>
        <p:nvSpPr>
          <p:cNvPr id="285703" name="Text Box 5"/>
          <p:cNvSpPr txBox="1">
            <a:spLocks noChangeArrowheads="1"/>
          </p:cNvSpPr>
          <p:nvPr/>
        </p:nvSpPr>
        <p:spPr bwMode="auto">
          <a:xfrm>
            <a:off x="3276600" y="4648200"/>
            <a:ext cx="914400" cy="350838"/>
          </a:xfrm>
          <a:prstGeom prst="rect">
            <a:avLst/>
          </a:prstGeom>
          <a:solidFill>
            <a:srgbClr val="FFFFFF"/>
          </a:solidFill>
          <a:ln w="9525">
            <a:solidFill>
              <a:srgbClr val="000000"/>
            </a:solidFill>
            <a:miter lim="800000"/>
            <a:headEnd/>
            <a:tailEnd/>
          </a:ln>
        </p:spPr>
        <p:txBody>
          <a:bodyPr/>
          <a:lstStyle/>
          <a:p>
            <a:r>
              <a:rPr lang="en-US" sz="1000"/>
              <a:t>WATER ANIMAL</a:t>
            </a:r>
          </a:p>
        </p:txBody>
      </p:sp>
      <p:sp>
        <p:nvSpPr>
          <p:cNvPr id="285704" name="Line 6"/>
          <p:cNvSpPr>
            <a:spLocks noChangeShapeType="1"/>
          </p:cNvSpPr>
          <p:nvPr/>
        </p:nvSpPr>
        <p:spPr bwMode="auto">
          <a:xfrm flipH="1" flipV="1">
            <a:off x="2819400" y="4999038"/>
            <a:ext cx="274638" cy="274637"/>
          </a:xfrm>
          <a:prstGeom prst="line">
            <a:avLst/>
          </a:prstGeom>
          <a:noFill/>
          <a:ln w="9525">
            <a:solidFill>
              <a:srgbClr val="000000"/>
            </a:solidFill>
            <a:round/>
            <a:headEnd/>
            <a:tailEnd type="triangle" w="med" len="med"/>
          </a:ln>
        </p:spPr>
        <p:txBody>
          <a:bodyPr/>
          <a:lstStyle/>
          <a:p>
            <a:endParaRPr lang="en-US"/>
          </a:p>
        </p:txBody>
      </p:sp>
      <p:sp>
        <p:nvSpPr>
          <p:cNvPr id="285705" name="Line 7"/>
          <p:cNvSpPr>
            <a:spLocks noChangeShapeType="1"/>
          </p:cNvSpPr>
          <p:nvPr/>
        </p:nvSpPr>
        <p:spPr bwMode="auto">
          <a:xfrm flipV="1">
            <a:off x="3368675" y="4999038"/>
            <a:ext cx="182563" cy="274637"/>
          </a:xfrm>
          <a:prstGeom prst="line">
            <a:avLst/>
          </a:prstGeom>
          <a:noFill/>
          <a:ln w="9525">
            <a:solidFill>
              <a:srgbClr val="000000"/>
            </a:solidFill>
            <a:round/>
            <a:headEnd/>
            <a:tailEnd type="triangle" w="med" len="med"/>
          </a:ln>
        </p:spPr>
        <p:txBody>
          <a:bodyPr/>
          <a:lstStyle/>
          <a:p>
            <a:endParaRPr lang="en-US"/>
          </a:p>
        </p:txBody>
      </p:sp>
      <p:sp>
        <p:nvSpPr>
          <p:cNvPr id="285706" name="Text Box 8"/>
          <p:cNvSpPr>
            <a:spLocks noChangeArrowheads="1"/>
          </p:cNvSpPr>
          <p:nvPr>
            <p:ph type="body" idx="1"/>
          </p:nvPr>
        </p:nvSpPr>
        <p:spPr>
          <a:xfrm>
            <a:off x="1066800" y="4216400"/>
            <a:ext cx="4572000" cy="4775200"/>
          </a:xfrm>
          <a:noFill/>
          <a:ln/>
        </p:spPr>
        <p:txBody>
          <a:bodyPr/>
          <a:lstStyle/>
          <a:p>
            <a:pPr>
              <a:spcBef>
                <a:spcPct val="50000"/>
              </a:spcBef>
            </a:pPr>
            <a:r>
              <a:rPr lang="en-US" sz="1400" smtClean="0"/>
              <a:t>	           </a:t>
            </a:r>
            <a:r>
              <a:rPr lang="en-US" sz="1400" u="sng" smtClean="0"/>
              <a:t>Multiple Inheritance</a:t>
            </a:r>
          </a:p>
        </p:txBody>
      </p:sp>
      <p:grpSp>
        <p:nvGrpSpPr>
          <p:cNvPr id="285707" name="Group 9"/>
          <p:cNvGrpSpPr>
            <a:grpSpLocks/>
          </p:cNvGrpSpPr>
          <p:nvPr/>
        </p:nvGrpSpPr>
        <p:grpSpPr bwMode="auto">
          <a:xfrm>
            <a:off x="2209800" y="5943600"/>
            <a:ext cx="2438400" cy="801688"/>
            <a:chOff x="4464" y="6480"/>
            <a:chExt cx="3841" cy="1262"/>
          </a:xfrm>
        </p:grpSpPr>
        <p:sp>
          <p:nvSpPr>
            <p:cNvPr id="285718" name="Text Box 10"/>
            <p:cNvSpPr txBox="1">
              <a:spLocks noChangeArrowheads="1"/>
            </p:cNvSpPr>
            <p:nvPr/>
          </p:nvSpPr>
          <p:spPr bwMode="auto">
            <a:xfrm>
              <a:off x="5262" y="6480"/>
              <a:ext cx="1650" cy="473"/>
            </a:xfrm>
            <a:prstGeom prst="rect">
              <a:avLst/>
            </a:prstGeom>
            <a:solidFill>
              <a:srgbClr val="FFFFFF"/>
            </a:solidFill>
            <a:ln w="9525">
              <a:solidFill>
                <a:srgbClr val="000000"/>
              </a:solidFill>
              <a:miter lim="800000"/>
              <a:headEnd/>
              <a:tailEnd/>
            </a:ln>
          </p:spPr>
          <p:txBody>
            <a:bodyPr/>
            <a:lstStyle/>
            <a:p>
              <a:r>
                <a:rPr lang="en-US" sz="1000"/>
                <a:t>EMPLOYEE</a:t>
              </a:r>
            </a:p>
          </p:txBody>
        </p:sp>
        <p:sp>
          <p:nvSpPr>
            <p:cNvPr id="285719" name="Text Box 11"/>
            <p:cNvSpPr txBox="1">
              <a:spLocks noChangeArrowheads="1"/>
            </p:cNvSpPr>
            <p:nvPr/>
          </p:nvSpPr>
          <p:spPr bwMode="auto">
            <a:xfrm>
              <a:off x="4464" y="7269"/>
              <a:ext cx="1650" cy="473"/>
            </a:xfrm>
            <a:prstGeom prst="rect">
              <a:avLst/>
            </a:prstGeom>
            <a:solidFill>
              <a:srgbClr val="FFFFFF"/>
            </a:solidFill>
            <a:ln w="9525">
              <a:solidFill>
                <a:srgbClr val="000000"/>
              </a:solidFill>
              <a:miter lim="800000"/>
              <a:headEnd/>
              <a:tailEnd/>
            </a:ln>
          </p:spPr>
          <p:txBody>
            <a:bodyPr/>
            <a:lstStyle/>
            <a:p>
              <a:r>
                <a:rPr lang="en-US" sz="1000"/>
                <a:t>FULL-TME</a:t>
              </a:r>
            </a:p>
          </p:txBody>
        </p:sp>
        <p:sp>
          <p:nvSpPr>
            <p:cNvPr id="285720" name="Text Box 12"/>
            <p:cNvSpPr txBox="1">
              <a:spLocks noChangeArrowheads="1"/>
            </p:cNvSpPr>
            <p:nvPr/>
          </p:nvSpPr>
          <p:spPr bwMode="auto">
            <a:xfrm>
              <a:off x="6325" y="7269"/>
              <a:ext cx="1980" cy="473"/>
            </a:xfrm>
            <a:prstGeom prst="rect">
              <a:avLst/>
            </a:prstGeom>
            <a:solidFill>
              <a:srgbClr val="FFFFFF"/>
            </a:solidFill>
            <a:ln w="9525">
              <a:solidFill>
                <a:srgbClr val="000000"/>
              </a:solidFill>
              <a:miter lim="800000"/>
              <a:headEnd/>
              <a:tailEnd/>
            </a:ln>
          </p:spPr>
          <p:txBody>
            <a:bodyPr/>
            <a:lstStyle/>
            <a:p>
              <a:r>
                <a:rPr lang="en-US" sz="1000"/>
                <a:t>PART-TIME</a:t>
              </a:r>
            </a:p>
          </p:txBody>
        </p:sp>
        <p:sp>
          <p:nvSpPr>
            <p:cNvPr id="285721" name="Line 13"/>
            <p:cNvSpPr>
              <a:spLocks noChangeShapeType="1"/>
            </p:cNvSpPr>
            <p:nvPr/>
          </p:nvSpPr>
          <p:spPr bwMode="auto">
            <a:xfrm flipV="1">
              <a:off x="5262" y="6990"/>
              <a:ext cx="659" cy="279"/>
            </a:xfrm>
            <a:prstGeom prst="line">
              <a:avLst/>
            </a:prstGeom>
            <a:noFill/>
            <a:ln w="9525">
              <a:solidFill>
                <a:srgbClr val="000000"/>
              </a:solidFill>
              <a:round/>
              <a:headEnd/>
              <a:tailEnd type="triangle" w="med" len="med"/>
            </a:ln>
          </p:spPr>
          <p:txBody>
            <a:bodyPr/>
            <a:lstStyle/>
            <a:p>
              <a:endParaRPr lang="en-US"/>
            </a:p>
          </p:txBody>
        </p:sp>
        <p:sp>
          <p:nvSpPr>
            <p:cNvPr id="285722" name="Line 14"/>
            <p:cNvSpPr>
              <a:spLocks noChangeShapeType="1"/>
            </p:cNvSpPr>
            <p:nvPr/>
          </p:nvSpPr>
          <p:spPr bwMode="auto">
            <a:xfrm flipH="1" flipV="1">
              <a:off x="6192" y="6990"/>
              <a:ext cx="660" cy="316"/>
            </a:xfrm>
            <a:prstGeom prst="line">
              <a:avLst/>
            </a:prstGeom>
            <a:noFill/>
            <a:ln w="9525">
              <a:solidFill>
                <a:srgbClr val="000000"/>
              </a:solidFill>
              <a:round/>
              <a:headEnd/>
              <a:tailEnd type="triangle" w="med" len="med"/>
            </a:ln>
          </p:spPr>
          <p:txBody>
            <a:bodyPr/>
            <a:lstStyle/>
            <a:p>
              <a:endParaRPr lang="en-US"/>
            </a:p>
          </p:txBody>
        </p:sp>
      </p:grpSp>
      <p:sp>
        <p:nvSpPr>
          <p:cNvPr id="285708" name="Text Box 15"/>
          <p:cNvSpPr txBox="1">
            <a:spLocks noChangeArrowheads="1"/>
          </p:cNvSpPr>
          <p:nvPr/>
        </p:nvSpPr>
        <p:spPr bwMode="auto">
          <a:xfrm>
            <a:off x="990600" y="5638800"/>
            <a:ext cx="4495800" cy="312738"/>
          </a:xfrm>
          <a:prstGeom prst="rect">
            <a:avLst/>
          </a:prstGeom>
          <a:noFill/>
          <a:ln w="9525">
            <a:noFill/>
            <a:miter lim="800000"/>
            <a:headEnd/>
            <a:tailEnd/>
          </a:ln>
        </p:spPr>
        <p:txBody>
          <a:bodyPr>
            <a:spAutoFit/>
          </a:bodyPr>
          <a:lstStyle/>
          <a:p>
            <a:pPr>
              <a:spcBef>
                <a:spcPct val="50000"/>
              </a:spcBef>
            </a:pPr>
            <a:r>
              <a:rPr lang="en-US" sz="1400"/>
              <a:t>	               </a:t>
            </a:r>
            <a:r>
              <a:rPr lang="en-US" sz="1400" u="sng"/>
              <a:t>Hierarchical Inheritance</a:t>
            </a:r>
            <a:endParaRPr lang="en-US" sz="2800"/>
          </a:p>
        </p:txBody>
      </p:sp>
      <p:sp>
        <p:nvSpPr>
          <p:cNvPr id="285709" name="Text Box 16"/>
          <p:cNvSpPr txBox="1">
            <a:spLocks noChangeArrowheads="1"/>
          </p:cNvSpPr>
          <p:nvPr/>
        </p:nvSpPr>
        <p:spPr bwMode="auto">
          <a:xfrm>
            <a:off x="2576513" y="7181850"/>
            <a:ext cx="1119187" cy="358775"/>
          </a:xfrm>
          <a:prstGeom prst="rect">
            <a:avLst/>
          </a:prstGeom>
          <a:solidFill>
            <a:srgbClr val="FFFFFF"/>
          </a:solidFill>
          <a:ln w="9525">
            <a:solidFill>
              <a:srgbClr val="000000"/>
            </a:solidFill>
            <a:miter lim="800000"/>
            <a:headEnd/>
            <a:tailEnd/>
          </a:ln>
        </p:spPr>
        <p:txBody>
          <a:bodyPr/>
          <a:lstStyle/>
          <a:p>
            <a:pPr algn="ctr"/>
            <a:r>
              <a:rPr lang="en-US" sz="1000"/>
              <a:t>EMPLOYEE</a:t>
            </a:r>
          </a:p>
        </p:txBody>
      </p:sp>
      <p:sp>
        <p:nvSpPr>
          <p:cNvPr id="285710" name="Text Box 17"/>
          <p:cNvSpPr txBox="1">
            <a:spLocks noChangeArrowheads="1"/>
          </p:cNvSpPr>
          <p:nvPr/>
        </p:nvSpPr>
        <p:spPr bwMode="auto">
          <a:xfrm>
            <a:off x="1905000" y="7778750"/>
            <a:ext cx="895350" cy="360363"/>
          </a:xfrm>
          <a:prstGeom prst="rect">
            <a:avLst/>
          </a:prstGeom>
          <a:solidFill>
            <a:srgbClr val="FFFFFF"/>
          </a:solidFill>
          <a:ln w="9525">
            <a:solidFill>
              <a:srgbClr val="000000"/>
            </a:solidFill>
            <a:miter lim="800000"/>
            <a:headEnd/>
            <a:tailEnd/>
          </a:ln>
        </p:spPr>
        <p:txBody>
          <a:bodyPr/>
          <a:lstStyle/>
          <a:p>
            <a:pPr algn="ctr"/>
            <a:r>
              <a:rPr lang="en-US" sz="1000"/>
              <a:t>FULL_TIME</a:t>
            </a:r>
          </a:p>
        </p:txBody>
      </p:sp>
      <p:sp>
        <p:nvSpPr>
          <p:cNvPr id="285711" name="Text Box 18"/>
          <p:cNvSpPr txBox="1">
            <a:spLocks noChangeArrowheads="1"/>
          </p:cNvSpPr>
          <p:nvPr/>
        </p:nvSpPr>
        <p:spPr bwMode="auto">
          <a:xfrm>
            <a:off x="3584575" y="7778750"/>
            <a:ext cx="895350" cy="360363"/>
          </a:xfrm>
          <a:prstGeom prst="rect">
            <a:avLst/>
          </a:prstGeom>
          <a:solidFill>
            <a:srgbClr val="FFFFFF"/>
          </a:solidFill>
          <a:ln w="9525">
            <a:solidFill>
              <a:srgbClr val="000000"/>
            </a:solidFill>
            <a:miter lim="800000"/>
            <a:headEnd/>
            <a:tailEnd/>
          </a:ln>
        </p:spPr>
        <p:txBody>
          <a:bodyPr/>
          <a:lstStyle/>
          <a:p>
            <a:pPr algn="ctr"/>
            <a:r>
              <a:rPr lang="en-US" sz="1000"/>
              <a:t>PART-TIME</a:t>
            </a:r>
          </a:p>
        </p:txBody>
      </p:sp>
      <p:sp>
        <p:nvSpPr>
          <p:cNvPr id="285712" name="Text Box 19"/>
          <p:cNvSpPr txBox="1">
            <a:spLocks noChangeArrowheads="1"/>
          </p:cNvSpPr>
          <p:nvPr/>
        </p:nvSpPr>
        <p:spPr bwMode="auto">
          <a:xfrm>
            <a:off x="2913063" y="8120063"/>
            <a:ext cx="782637" cy="357187"/>
          </a:xfrm>
          <a:prstGeom prst="rect">
            <a:avLst/>
          </a:prstGeom>
          <a:solidFill>
            <a:srgbClr val="FFFFFF"/>
          </a:solidFill>
          <a:ln w="9525">
            <a:solidFill>
              <a:srgbClr val="000000"/>
            </a:solidFill>
            <a:miter lim="800000"/>
            <a:headEnd/>
            <a:tailEnd/>
          </a:ln>
        </p:spPr>
        <p:txBody>
          <a:bodyPr/>
          <a:lstStyle/>
          <a:p>
            <a:pPr algn="ctr"/>
            <a:r>
              <a:rPr lang="en-US" sz="1000"/>
              <a:t>SALARY</a:t>
            </a:r>
          </a:p>
        </p:txBody>
      </p:sp>
      <p:sp>
        <p:nvSpPr>
          <p:cNvPr id="285713" name="Line 20"/>
          <p:cNvSpPr>
            <a:spLocks noChangeShapeType="1"/>
          </p:cNvSpPr>
          <p:nvPr/>
        </p:nvSpPr>
        <p:spPr bwMode="auto">
          <a:xfrm flipH="1" flipV="1">
            <a:off x="3471863" y="7540625"/>
            <a:ext cx="490537" cy="266700"/>
          </a:xfrm>
          <a:prstGeom prst="line">
            <a:avLst/>
          </a:prstGeom>
          <a:noFill/>
          <a:ln w="9525">
            <a:solidFill>
              <a:srgbClr val="000000"/>
            </a:solidFill>
            <a:round/>
            <a:headEnd/>
            <a:tailEnd type="triangle" w="med" len="med"/>
          </a:ln>
        </p:spPr>
        <p:txBody>
          <a:bodyPr/>
          <a:lstStyle/>
          <a:p>
            <a:endParaRPr lang="en-US"/>
          </a:p>
        </p:txBody>
      </p:sp>
      <p:sp>
        <p:nvSpPr>
          <p:cNvPr id="285714" name="Line 21"/>
          <p:cNvSpPr>
            <a:spLocks noChangeShapeType="1"/>
          </p:cNvSpPr>
          <p:nvPr/>
        </p:nvSpPr>
        <p:spPr bwMode="auto">
          <a:xfrm flipH="1" flipV="1">
            <a:off x="2590800" y="8120063"/>
            <a:ext cx="304800" cy="311150"/>
          </a:xfrm>
          <a:prstGeom prst="line">
            <a:avLst/>
          </a:prstGeom>
          <a:noFill/>
          <a:ln w="9525">
            <a:solidFill>
              <a:srgbClr val="000000"/>
            </a:solidFill>
            <a:round/>
            <a:headEnd/>
            <a:tailEnd type="triangle" w="med" len="med"/>
          </a:ln>
        </p:spPr>
        <p:txBody>
          <a:bodyPr/>
          <a:lstStyle/>
          <a:p>
            <a:endParaRPr lang="en-US"/>
          </a:p>
        </p:txBody>
      </p:sp>
      <p:sp>
        <p:nvSpPr>
          <p:cNvPr id="285715" name="Line 22"/>
          <p:cNvSpPr>
            <a:spLocks noChangeShapeType="1"/>
          </p:cNvSpPr>
          <p:nvPr/>
        </p:nvSpPr>
        <p:spPr bwMode="auto">
          <a:xfrm flipV="1">
            <a:off x="3733800" y="8108950"/>
            <a:ext cx="298450" cy="322263"/>
          </a:xfrm>
          <a:prstGeom prst="line">
            <a:avLst/>
          </a:prstGeom>
          <a:noFill/>
          <a:ln w="9525">
            <a:solidFill>
              <a:srgbClr val="000000"/>
            </a:solidFill>
            <a:round/>
            <a:headEnd/>
            <a:tailEnd type="triangle" w="med" len="med"/>
          </a:ln>
        </p:spPr>
        <p:txBody>
          <a:bodyPr/>
          <a:lstStyle/>
          <a:p>
            <a:endParaRPr lang="en-US"/>
          </a:p>
        </p:txBody>
      </p:sp>
      <p:sp>
        <p:nvSpPr>
          <p:cNvPr id="285716" name="Line 23"/>
          <p:cNvSpPr>
            <a:spLocks noChangeShapeType="1"/>
          </p:cNvSpPr>
          <p:nvPr/>
        </p:nvSpPr>
        <p:spPr bwMode="auto">
          <a:xfrm flipV="1">
            <a:off x="2438400" y="7540625"/>
            <a:ext cx="474663" cy="266700"/>
          </a:xfrm>
          <a:prstGeom prst="line">
            <a:avLst/>
          </a:prstGeom>
          <a:noFill/>
          <a:ln w="9525">
            <a:solidFill>
              <a:srgbClr val="000000"/>
            </a:solidFill>
            <a:round/>
            <a:headEnd/>
            <a:tailEnd type="triangle" w="med" len="med"/>
          </a:ln>
        </p:spPr>
        <p:txBody>
          <a:bodyPr/>
          <a:lstStyle/>
          <a:p>
            <a:endParaRPr lang="en-US"/>
          </a:p>
        </p:txBody>
      </p:sp>
      <p:sp>
        <p:nvSpPr>
          <p:cNvPr id="285717" name="Text Box 24"/>
          <p:cNvSpPr txBox="1">
            <a:spLocks noChangeArrowheads="1"/>
          </p:cNvSpPr>
          <p:nvPr/>
        </p:nvSpPr>
        <p:spPr bwMode="auto">
          <a:xfrm>
            <a:off x="1143000" y="6792913"/>
            <a:ext cx="4419600" cy="311150"/>
          </a:xfrm>
          <a:prstGeom prst="rect">
            <a:avLst/>
          </a:prstGeom>
          <a:noFill/>
          <a:ln w="9525">
            <a:noFill/>
            <a:miter lim="800000"/>
            <a:headEnd/>
            <a:tailEnd/>
          </a:ln>
        </p:spPr>
        <p:txBody>
          <a:bodyPr>
            <a:spAutoFit/>
          </a:bodyPr>
          <a:lstStyle/>
          <a:p>
            <a:pPr>
              <a:spcBef>
                <a:spcPct val="50000"/>
              </a:spcBef>
            </a:pPr>
            <a:r>
              <a:rPr lang="en-US" sz="1400"/>
              <a:t>	            </a:t>
            </a:r>
            <a:r>
              <a:rPr lang="en-US" sz="1400" u="sng"/>
              <a:t>Hybrid Inheritance</a:t>
            </a:r>
            <a:endParaRPr lang="en-US" sz="28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67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6724" name="Rectangle 2"/>
          <p:cNvSpPr>
            <a:spLocks noChangeArrowheads="1" noTextEdit="1"/>
          </p:cNvSpPr>
          <p:nvPr>
            <p:ph type="sldImg"/>
          </p:nvPr>
        </p:nvSpPr>
        <p:spPr>
          <a:xfrm>
            <a:off x="1154113" y="609600"/>
            <a:ext cx="4572000" cy="3429000"/>
          </a:xfr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77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7748" name="Rectangle 2"/>
          <p:cNvSpPr>
            <a:spLocks noChangeArrowheads="1" noTextEdit="1"/>
          </p:cNvSpPr>
          <p:nvPr>
            <p:ph type="sldImg"/>
          </p:nvPr>
        </p:nvSpPr>
        <p:spPr>
          <a:ln/>
        </p:spPr>
      </p:sp>
      <p:sp>
        <p:nvSpPr>
          <p:cNvPr id="287749" name="Rectangle 3"/>
          <p:cNvSpPr>
            <a:spLocks noGrp="1" noChangeArrowheads="1"/>
          </p:cNvSpPr>
          <p:nvPr>
            <p:ph type="body" idx="1"/>
          </p:nvPr>
        </p:nvSpPr>
        <p:spPr>
          <a:xfrm>
            <a:off x="1143000" y="4267200"/>
            <a:ext cx="4495800" cy="4321175"/>
          </a:xfrm>
          <a:noFill/>
          <a:ln/>
        </p:spPr>
        <p:txBody>
          <a:bodyPr/>
          <a:lstStyle/>
          <a:p>
            <a:r>
              <a:rPr lang="en-US" b="1" smtClean="0"/>
              <a:t>Example of private inheritance</a:t>
            </a:r>
            <a:endParaRPr lang="en-US" smtClean="0"/>
          </a:p>
          <a:p>
            <a:pPr>
              <a:lnSpc>
                <a:spcPts val="1100"/>
              </a:lnSpc>
            </a:pPr>
            <a:r>
              <a:rPr lang="en-US" smtClean="0"/>
              <a:t>class A			 </a:t>
            </a:r>
          </a:p>
          <a:p>
            <a:pPr>
              <a:lnSpc>
                <a:spcPts val="1100"/>
              </a:lnSpc>
            </a:pPr>
            <a:r>
              <a:rPr lang="en-US" smtClean="0"/>
              <a:t>{     private  :    </a:t>
            </a:r>
          </a:p>
          <a:p>
            <a:pPr>
              <a:lnSpc>
                <a:spcPts val="1100"/>
              </a:lnSpc>
            </a:pPr>
            <a:r>
              <a:rPr lang="en-US" smtClean="0"/>
              <a:t>	int k;		 </a:t>
            </a:r>
          </a:p>
          <a:p>
            <a:pPr>
              <a:lnSpc>
                <a:spcPts val="1100"/>
              </a:lnSpc>
            </a:pPr>
            <a:r>
              <a:rPr lang="en-US" smtClean="0"/>
              <a:t>       protected : </a:t>
            </a:r>
          </a:p>
          <a:p>
            <a:pPr>
              <a:lnSpc>
                <a:spcPts val="1100"/>
              </a:lnSpc>
            </a:pPr>
            <a:r>
              <a:rPr lang="en-US" smtClean="0"/>
              <a:t>	 int l; 		       </a:t>
            </a:r>
          </a:p>
          <a:p>
            <a:pPr>
              <a:lnSpc>
                <a:spcPts val="1100"/>
              </a:lnSpc>
            </a:pPr>
            <a:r>
              <a:rPr lang="en-US" smtClean="0"/>
              <a:t>       public      :</a:t>
            </a:r>
          </a:p>
          <a:p>
            <a:pPr>
              <a:lnSpc>
                <a:spcPts val="1100"/>
              </a:lnSpc>
            </a:pPr>
            <a:r>
              <a:rPr lang="en-US" smtClean="0"/>
              <a:t>	  int m; 		 </a:t>
            </a:r>
          </a:p>
          <a:p>
            <a:pPr>
              <a:lnSpc>
                <a:spcPts val="1100"/>
              </a:lnSpc>
            </a:pPr>
            <a:r>
              <a:rPr lang="en-US" smtClean="0"/>
              <a:t>       	void set( )  </a:t>
            </a:r>
          </a:p>
          <a:p>
            <a:pPr>
              <a:lnSpc>
                <a:spcPts val="1100"/>
              </a:lnSpc>
            </a:pPr>
            <a:r>
              <a:rPr lang="en-US" smtClean="0"/>
              <a:t>          	{</a:t>
            </a:r>
          </a:p>
          <a:p>
            <a:pPr>
              <a:lnSpc>
                <a:spcPts val="1100"/>
              </a:lnSpc>
            </a:pPr>
            <a:r>
              <a:rPr lang="en-US" smtClean="0"/>
              <a:t>	               k=10; l=12;  m=13;</a:t>
            </a:r>
          </a:p>
          <a:p>
            <a:pPr>
              <a:lnSpc>
                <a:spcPts val="1100"/>
              </a:lnSpc>
            </a:pPr>
            <a:r>
              <a:rPr lang="en-US" smtClean="0"/>
              <a:t>	  }	 </a:t>
            </a:r>
          </a:p>
          <a:p>
            <a:pPr>
              <a:lnSpc>
                <a:spcPts val="1100"/>
              </a:lnSpc>
            </a:pPr>
            <a:r>
              <a:rPr lang="en-US" smtClean="0"/>
              <a:t>};		 </a:t>
            </a:r>
          </a:p>
          <a:p>
            <a:pPr>
              <a:lnSpc>
                <a:spcPts val="1100"/>
              </a:lnSpc>
            </a:pPr>
            <a:endParaRPr lang="en-US" smtClean="0"/>
          </a:p>
          <a:p>
            <a:pPr>
              <a:lnSpc>
                <a:spcPts val="1100"/>
              </a:lnSpc>
            </a:pPr>
            <a:endParaRPr lang="en-US" smtClean="0"/>
          </a:p>
          <a:p>
            <a:pPr>
              <a:lnSpc>
                <a:spcPts val="1100"/>
              </a:lnSpc>
            </a:pPr>
            <a:endParaRPr lang="en-US" smtClean="0"/>
          </a:p>
          <a:p>
            <a:pPr>
              <a:lnSpc>
                <a:spcPts val="1100"/>
              </a:lnSpc>
            </a:pPr>
            <a:endParaRPr lang="en-US" smtClean="0"/>
          </a:p>
          <a:p>
            <a:pPr>
              <a:lnSpc>
                <a:spcPts val="1100"/>
              </a:lnSpc>
            </a:pPr>
            <a:endParaRPr lang="en-US" smtClean="0"/>
          </a:p>
          <a:p>
            <a:pPr>
              <a:lnSpc>
                <a:spcPts val="1100"/>
              </a:lnSpc>
            </a:pPr>
            <a:endParaRPr lang="en-US" smtClean="0"/>
          </a:p>
          <a:p>
            <a:pPr algn="r">
              <a:lnSpc>
                <a:spcPts val="1100"/>
              </a:lnSpc>
            </a:pPr>
            <a:r>
              <a:rPr lang="en-US" smtClean="0"/>
              <a:t>continued………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73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7396" name="Rectangle 2"/>
          <p:cNvSpPr>
            <a:spLocks noChangeArrowheads="1" noTextEdit="1"/>
          </p:cNvSpPr>
          <p:nvPr>
            <p:ph type="sldImg"/>
          </p:nvPr>
        </p:nvSpPr>
        <p:spPr>
          <a:ln/>
        </p:spPr>
      </p:sp>
      <p:sp>
        <p:nvSpPr>
          <p:cNvPr id="187397" name="Text Box 3"/>
          <p:cNvSpPr txBox="1">
            <a:spLocks noChangeArrowheads="1"/>
          </p:cNvSpPr>
          <p:nvPr/>
        </p:nvSpPr>
        <p:spPr bwMode="auto">
          <a:xfrm>
            <a:off x="1143000" y="4419600"/>
            <a:ext cx="4572000" cy="1728788"/>
          </a:xfrm>
          <a:prstGeom prst="rect">
            <a:avLst/>
          </a:prstGeom>
          <a:noFill/>
          <a:ln w="9525">
            <a:noFill/>
            <a:miter lim="800000"/>
            <a:headEnd/>
            <a:tailEnd/>
          </a:ln>
        </p:spPr>
        <p:txBody>
          <a:bodyPr>
            <a:spAutoFit/>
          </a:bodyPr>
          <a:lstStyle/>
          <a:p>
            <a:pPr algn="just">
              <a:spcBef>
                <a:spcPts val="500"/>
              </a:spcBef>
              <a:spcAft>
                <a:spcPts val="500"/>
              </a:spcAft>
            </a:pPr>
            <a:r>
              <a:rPr lang="en-US" sz="1200"/>
              <a:t>A set of abstractions often forms a hierarchy, and by identifying these hierarchies in our design, we greatly simplify our understanding of the problem.</a:t>
            </a:r>
          </a:p>
          <a:p>
            <a:pPr algn="just">
              <a:spcBef>
                <a:spcPts val="500"/>
              </a:spcBef>
              <a:spcAft>
                <a:spcPts val="500"/>
              </a:spcAft>
            </a:pPr>
            <a:r>
              <a:rPr lang="en-US" sz="1200"/>
              <a:t>Hierarchy is a ranking or ordering of abstractions</a:t>
            </a:r>
            <a:r>
              <a:rPr lang="en-US" sz="1200" i="1"/>
              <a:t>.</a:t>
            </a:r>
          </a:p>
          <a:p>
            <a:pPr algn="just">
              <a:spcBef>
                <a:spcPts val="500"/>
              </a:spcBef>
              <a:spcAft>
                <a:spcPts val="500"/>
              </a:spcAft>
            </a:pPr>
            <a:r>
              <a:rPr lang="en-US" sz="1200"/>
              <a:t>The two most important hierarchies in a complex system are its class structure (the “</a:t>
            </a:r>
            <a:r>
              <a:rPr lang="en-US" sz="1200" b="1"/>
              <a:t>is-a</a:t>
            </a:r>
            <a:r>
              <a:rPr lang="en-US" sz="1200"/>
              <a:t>” hierarchy) and its object structure (the “ </a:t>
            </a:r>
            <a:r>
              <a:rPr lang="en-US" sz="1200" b="1"/>
              <a:t>part -of</a:t>
            </a:r>
            <a:r>
              <a:rPr lang="en-US" sz="1200"/>
              <a:t>” hierarchy)</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87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8772" name="Rectangle 2"/>
          <p:cNvSpPr>
            <a:spLocks noChangeArrowheads="1" noTextEdit="1"/>
          </p:cNvSpPr>
          <p:nvPr>
            <p:ph type="sldImg"/>
          </p:nvPr>
        </p:nvSpPr>
        <p:spPr>
          <a:xfrm>
            <a:off x="1144588" y="703263"/>
            <a:ext cx="4570412" cy="3427412"/>
          </a:xfrm>
          <a:ln/>
        </p:spPr>
      </p:sp>
      <p:sp>
        <p:nvSpPr>
          <p:cNvPr id="288773" name="Rectangle 3"/>
          <p:cNvSpPr>
            <a:spLocks noGrp="1" noChangeArrowheads="1"/>
          </p:cNvSpPr>
          <p:nvPr>
            <p:ph type="body" idx="1"/>
          </p:nvPr>
        </p:nvSpPr>
        <p:spPr>
          <a:xfrm>
            <a:off x="1143000" y="4343400"/>
            <a:ext cx="4495800" cy="4114800"/>
          </a:xfrm>
          <a:noFill/>
          <a:ln/>
        </p:spPr>
        <p:txBody>
          <a:bodyPr/>
          <a:lstStyle/>
          <a:p>
            <a:pPr>
              <a:lnSpc>
                <a:spcPts val="1100"/>
              </a:lnSpc>
            </a:pPr>
            <a:r>
              <a:rPr lang="en-US" smtClean="0"/>
              <a:t>class B : private  A</a:t>
            </a:r>
          </a:p>
          <a:p>
            <a:pPr>
              <a:lnSpc>
                <a:spcPts val="1100"/>
              </a:lnSpc>
            </a:pPr>
            <a:r>
              <a:rPr lang="en-US" smtClean="0"/>
              <a:t>{     </a:t>
            </a:r>
          </a:p>
          <a:p>
            <a:pPr>
              <a:lnSpc>
                <a:spcPts val="1100"/>
              </a:lnSpc>
            </a:pPr>
            <a:r>
              <a:rPr lang="en-US" smtClean="0"/>
              <a:t>        public:</a:t>
            </a:r>
          </a:p>
          <a:p>
            <a:pPr>
              <a:lnSpc>
                <a:spcPts val="1100"/>
              </a:lnSpc>
            </a:pPr>
            <a:r>
              <a:rPr lang="en-US" smtClean="0"/>
              <a:t>       	void display( )</a:t>
            </a:r>
          </a:p>
          <a:p>
            <a:pPr>
              <a:lnSpc>
                <a:spcPts val="1100"/>
              </a:lnSpc>
            </a:pPr>
            <a:r>
              <a:rPr lang="en-US" smtClean="0"/>
              <a:t>       	  { </a:t>
            </a:r>
          </a:p>
          <a:p>
            <a:pPr>
              <a:lnSpc>
                <a:spcPts val="1100"/>
              </a:lnSpc>
            </a:pPr>
            <a:r>
              <a:rPr lang="en-US" smtClean="0"/>
              <a:t>                  	             set( );</a:t>
            </a:r>
          </a:p>
          <a:p>
            <a:pPr>
              <a:lnSpc>
                <a:spcPts val="1100"/>
              </a:lnSpc>
            </a:pPr>
            <a:r>
              <a:rPr lang="en-US" smtClean="0"/>
              <a:t>                  	             cout&lt;&lt;k&lt;&lt;endl;     //invalid   only functions of 		                    //A can access it</a:t>
            </a:r>
          </a:p>
          <a:p>
            <a:pPr>
              <a:lnSpc>
                <a:spcPts val="1100"/>
              </a:lnSpc>
            </a:pPr>
            <a:r>
              <a:rPr lang="en-US" smtClean="0"/>
              <a:t>                   	             cout&lt;&lt;l&lt;&lt;endl;    //valid</a:t>
            </a:r>
          </a:p>
          <a:p>
            <a:pPr>
              <a:lnSpc>
                <a:spcPts val="1100"/>
              </a:lnSpc>
            </a:pPr>
            <a:r>
              <a:rPr lang="en-US" smtClean="0"/>
              <a:t>                                     cout&lt;&lt;m&lt;&lt;endl;  //valid </a:t>
            </a:r>
          </a:p>
          <a:p>
            <a:pPr>
              <a:lnSpc>
                <a:spcPts val="1100"/>
              </a:lnSpc>
            </a:pPr>
            <a:r>
              <a:rPr lang="en-US" smtClean="0"/>
              <a:t>          	  }</a:t>
            </a:r>
          </a:p>
          <a:p>
            <a:pPr>
              <a:lnSpc>
                <a:spcPts val="1100"/>
              </a:lnSpc>
            </a:pPr>
            <a:r>
              <a:rPr lang="en-US" smtClean="0"/>
              <a:t>  };</a:t>
            </a:r>
          </a:p>
          <a:p>
            <a:pPr>
              <a:lnSpc>
                <a:spcPts val="1100"/>
              </a:lnSpc>
            </a:pPr>
            <a:r>
              <a:rPr lang="en-US" smtClean="0"/>
              <a:t>void main( )</a:t>
            </a:r>
          </a:p>
          <a:p>
            <a:pPr>
              <a:lnSpc>
                <a:spcPts val="1100"/>
              </a:lnSpc>
            </a:pPr>
            <a:r>
              <a:rPr lang="en-US" smtClean="0"/>
              <a:t>{ </a:t>
            </a:r>
          </a:p>
          <a:p>
            <a:pPr>
              <a:lnSpc>
                <a:spcPts val="1100"/>
              </a:lnSpc>
            </a:pPr>
            <a:r>
              <a:rPr lang="en-US" smtClean="0"/>
              <a:t>         B b1;</a:t>
            </a:r>
          </a:p>
          <a:p>
            <a:pPr>
              <a:lnSpc>
                <a:spcPts val="1100"/>
              </a:lnSpc>
            </a:pPr>
            <a:r>
              <a:rPr lang="en-US" smtClean="0"/>
              <a:t>         b1.display();</a:t>
            </a:r>
          </a:p>
          <a:p>
            <a:pPr>
              <a:lnSpc>
                <a:spcPts val="1100"/>
              </a:lnSpc>
            </a:pPr>
            <a:r>
              <a:rPr lang="en-US" smtClean="0"/>
              <a:t>         cout&lt;&lt;b1.l&lt;&lt;b1.m&lt;&lt;endl;</a:t>
            </a:r>
          </a:p>
          <a:p>
            <a:pPr>
              <a:lnSpc>
                <a:spcPts val="1100"/>
              </a:lnSpc>
            </a:pPr>
            <a:r>
              <a:rPr lang="en-US" smtClean="0"/>
              <a:t>}</a:t>
            </a:r>
          </a:p>
          <a:p>
            <a:pPr>
              <a:lnSpc>
                <a:spcPts val="1100"/>
              </a:lnSpc>
            </a:pPr>
            <a:endParaRPr lang="en-US" smtClean="0"/>
          </a:p>
          <a:p>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897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89796" name="Rectangle 2"/>
          <p:cNvSpPr>
            <a:spLocks noChangeArrowheads="1" noTextEdit="1"/>
          </p:cNvSpPr>
          <p:nvPr>
            <p:ph type="sldImg"/>
          </p:nvPr>
        </p:nvSpPr>
        <p:spPr>
          <a:xfrm>
            <a:off x="1139825" y="703263"/>
            <a:ext cx="4578350" cy="3433762"/>
          </a:xfrm>
          <a:ln/>
        </p:spPr>
      </p:sp>
      <p:sp>
        <p:nvSpPr>
          <p:cNvPr id="289797" name="Rectangle 3"/>
          <p:cNvSpPr>
            <a:spLocks noGrp="1" noChangeArrowheads="1"/>
          </p:cNvSpPr>
          <p:nvPr>
            <p:ph type="body" idx="1"/>
          </p:nvPr>
        </p:nvSpPr>
        <p:spPr>
          <a:xfrm>
            <a:off x="1143000" y="4400550"/>
            <a:ext cx="4495800" cy="3678238"/>
          </a:xfrm>
          <a:noFill/>
          <a:ln/>
        </p:spPr>
        <p:txBody>
          <a:bodyPr/>
          <a:lstStyle/>
          <a:p>
            <a:pPr algn="just">
              <a:lnSpc>
                <a:spcPts val="1300"/>
              </a:lnSpc>
            </a:pPr>
            <a:r>
              <a:rPr lang="en-US" b="1" smtClean="0"/>
              <a:t>Example of protected inheritance</a:t>
            </a:r>
            <a:endParaRPr lang="en-US" smtClean="0"/>
          </a:p>
          <a:p>
            <a:pPr algn="just">
              <a:lnSpc>
                <a:spcPts val="1300"/>
              </a:lnSpc>
            </a:pPr>
            <a:r>
              <a:rPr lang="en-US" smtClean="0"/>
              <a:t>class A			 </a:t>
            </a:r>
          </a:p>
          <a:p>
            <a:pPr algn="just">
              <a:lnSpc>
                <a:spcPts val="1300"/>
              </a:lnSpc>
            </a:pPr>
            <a:r>
              <a:rPr lang="en-US" smtClean="0"/>
              <a:t>{  </a:t>
            </a:r>
          </a:p>
          <a:p>
            <a:pPr algn="just">
              <a:lnSpc>
                <a:spcPts val="1300"/>
              </a:lnSpc>
            </a:pPr>
            <a:r>
              <a:rPr lang="en-US" smtClean="0"/>
              <a:t>          private : </a:t>
            </a:r>
          </a:p>
          <a:p>
            <a:pPr algn="just">
              <a:lnSpc>
                <a:spcPts val="1300"/>
              </a:lnSpc>
            </a:pPr>
            <a:r>
              <a:rPr lang="en-US" smtClean="0"/>
              <a:t>	int k;			 </a:t>
            </a:r>
          </a:p>
          <a:p>
            <a:pPr algn="just">
              <a:lnSpc>
                <a:spcPts val="1300"/>
              </a:lnSpc>
            </a:pPr>
            <a:r>
              <a:rPr lang="en-US" smtClean="0"/>
              <a:t>          protected :  </a:t>
            </a:r>
          </a:p>
          <a:p>
            <a:pPr algn="just">
              <a:lnSpc>
                <a:spcPts val="1300"/>
              </a:lnSpc>
            </a:pPr>
            <a:r>
              <a:rPr lang="en-US" smtClean="0"/>
              <a:t>                         int l; 		       </a:t>
            </a:r>
          </a:p>
          <a:p>
            <a:pPr algn="just">
              <a:lnSpc>
                <a:spcPts val="1300"/>
              </a:lnSpc>
            </a:pPr>
            <a:r>
              <a:rPr lang="en-US" smtClean="0"/>
              <a:t>          public    :  </a:t>
            </a:r>
          </a:p>
          <a:p>
            <a:pPr algn="just">
              <a:lnSpc>
                <a:spcPts val="1300"/>
              </a:lnSpc>
            </a:pPr>
            <a:r>
              <a:rPr lang="en-US" smtClean="0"/>
              <a:t>	int m; 		        </a:t>
            </a:r>
          </a:p>
          <a:p>
            <a:pPr algn="just">
              <a:lnSpc>
                <a:spcPts val="1300"/>
              </a:lnSpc>
            </a:pPr>
            <a:r>
              <a:rPr lang="en-US" smtClean="0"/>
              <a:t>                        void set( )  </a:t>
            </a:r>
          </a:p>
          <a:p>
            <a:pPr algn="just">
              <a:lnSpc>
                <a:spcPts val="1300"/>
              </a:lnSpc>
            </a:pPr>
            <a:r>
              <a:rPr lang="en-US" smtClean="0"/>
              <a:t>	{</a:t>
            </a:r>
          </a:p>
          <a:p>
            <a:pPr algn="just">
              <a:lnSpc>
                <a:spcPts val="1300"/>
              </a:lnSpc>
            </a:pPr>
            <a:r>
              <a:rPr lang="en-US" smtClean="0"/>
              <a:t>	  k=10;  l=12;  m=13;</a:t>
            </a:r>
          </a:p>
          <a:p>
            <a:pPr algn="just">
              <a:lnSpc>
                <a:spcPts val="1300"/>
              </a:lnSpc>
            </a:pPr>
            <a:r>
              <a:rPr lang="en-US" smtClean="0"/>
              <a:t>	 } 	</a:t>
            </a:r>
          </a:p>
          <a:p>
            <a:pPr algn="just">
              <a:lnSpc>
                <a:spcPts val="1300"/>
              </a:lnSpc>
            </a:pPr>
            <a:r>
              <a:rPr lang="en-US" smtClean="0"/>
              <a:t>};	</a:t>
            </a:r>
          </a:p>
          <a:p>
            <a:pPr algn="just">
              <a:lnSpc>
                <a:spcPts val="1300"/>
              </a:lnSpc>
            </a:pPr>
            <a:endParaRPr lang="en-US" smtClean="0"/>
          </a:p>
          <a:p>
            <a:pPr algn="r">
              <a:lnSpc>
                <a:spcPts val="1300"/>
              </a:lnSpc>
            </a:pPr>
            <a:r>
              <a:rPr lang="en-US" smtClean="0"/>
              <a:t>continued…..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08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0820" name="Rectangle 2"/>
          <p:cNvSpPr>
            <a:spLocks noChangeArrowheads="1" noTextEdit="1"/>
          </p:cNvSpPr>
          <p:nvPr>
            <p:ph type="sldImg"/>
          </p:nvPr>
        </p:nvSpPr>
        <p:spPr>
          <a:xfrm>
            <a:off x="1144588" y="685800"/>
            <a:ext cx="4572000" cy="3429000"/>
          </a:xfrm>
          <a:ln/>
        </p:spPr>
      </p:sp>
      <p:sp>
        <p:nvSpPr>
          <p:cNvPr id="290821" name="Rectangle 3"/>
          <p:cNvSpPr>
            <a:spLocks noGrp="1" noChangeArrowheads="1"/>
          </p:cNvSpPr>
          <p:nvPr>
            <p:ph type="body" idx="1"/>
          </p:nvPr>
        </p:nvSpPr>
        <p:spPr>
          <a:xfrm>
            <a:off x="990600" y="4216400"/>
            <a:ext cx="4648200" cy="4292600"/>
          </a:xfrm>
          <a:noFill/>
          <a:ln/>
        </p:spPr>
        <p:txBody>
          <a:bodyPr/>
          <a:lstStyle/>
          <a:p>
            <a:pPr>
              <a:lnSpc>
                <a:spcPts val="1100"/>
              </a:lnSpc>
            </a:pPr>
            <a:r>
              <a:rPr lang="en-US" smtClean="0"/>
              <a:t>class B : protected  A</a:t>
            </a:r>
          </a:p>
          <a:p>
            <a:pPr>
              <a:lnSpc>
                <a:spcPts val="1100"/>
              </a:lnSpc>
            </a:pPr>
            <a:r>
              <a:rPr lang="en-US" smtClean="0"/>
              <a:t>{     </a:t>
            </a:r>
          </a:p>
          <a:p>
            <a:pPr>
              <a:lnSpc>
                <a:spcPts val="1100"/>
              </a:lnSpc>
            </a:pPr>
            <a:r>
              <a:rPr lang="en-US" smtClean="0"/>
              <a:t>            public:</a:t>
            </a:r>
          </a:p>
          <a:p>
            <a:pPr>
              <a:lnSpc>
                <a:spcPts val="1100"/>
              </a:lnSpc>
            </a:pPr>
            <a:r>
              <a:rPr lang="en-US" smtClean="0"/>
              <a:t>              void display( )</a:t>
            </a:r>
          </a:p>
          <a:p>
            <a:pPr>
              <a:lnSpc>
                <a:spcPts val="1100"/>
              </a:lnSpc>
            </a:pPr>
            <a:r>
              <a:rPr lang="en-US" smtClean="0"/>
              <a:t>             { </a:t>
            </a:r>
          </a:p>
          <a:p>
            <a:pPr>
              <a:lnSpc>
                <a:spcPts val="1100"/>
              </a:lnSpc>
            </a:pPr>
            <a:r>
              <a:rPr lang="en-US" smtClean="0"/>
              <a:t>                  set( );</a:t>
            </a:r>
          </a:p>
          <a:p>
            <a:pPr>
              <a:lnSpc>
                <a:spcPts val="1100"/>
              </a:lnSpc>
            </a:pPr>
            <a:r>
              <a:rPr lang="en-US" smtClean="0"/>
              <a:t>                  cout&lt;&lt;k&lt;&lt;endl; //invalid   only functions of A can access it</a:t>
            </a:r>
          </a:p>
          <a:p>
            <a:pPr>
              <a:lnSpc>
                <a:spcPts val="1100"/>
              </a:lnSpc>
            </a:pPr>
            <a:r>
              <a:rPr lang="en-US" smtClean="0"/>
              <a:t>                  cout&lt;&lt;l&lt;&lt;endl;  //valid</a:t>
            </a:r>
          </a:p>
          <a:p>
            <a:pPr>
              <a:lnSpc>
                <a:spcPts val="1100"/>
              </a:lnSpc>
            </a:pPr>
            <a:r>
              <a:rPr lang="en-US" smtClean="0"/>
              <a:t>                  cout&lt;&lt;m&lt;&lt;endl; //valid</a:t>
            </a:r>
          </a:p>
          <a:p>
            <a:pPr>
              <a:lnSpc>
                <a:spcPts val="1100"/>
              </a:lnSpc>
            </a:pPr>
            <a:r>
              <a:rPr lang="en-US" smtClean="0"/>
              <a:t>             }</a:t>
            </a:r>
          </a:p>
          <a:p>
            <a:pPr>
              <a:lnSpc>
                <a:spcPts val="1100"/>
              </a:lnSpc>
            </a:pPr>
            <a:r>
              <a:rPr lang="en-US" smtClean="0"/>
              <a:t>};		</a:t>
            </a:r>
          </a:p>
          <a:p>
            <a:pPr>
              <a:lnSpc>
                <a:spcPts val="1100"/>
              </a:lnSpc>
            </a:pPr>
            <a:r>
              <a:rPr lang="en-US" smtClean="0"/>
              <a:t> void main()</a:t>
            </a:r>
          </a:p>
          <a:p>
            <a:pPr>
              <a:lnSpc>
                <a:spcPts val="1100"/>
              </a:lnSpc>
            </a:pPr>
            <a:r>
              <a:rPr lang="en-US" smtClean="0"/>
              <a:t>{ </a:t>
            </a:r>
          </a:p>
          <a:p>
            <a:pPr>
              <a:lnSpc>
                <a:spcPts val="1100"/>
              </a:lnSpc>
            </a:pPr>
            <a:r>
              <a:rPr lang="en-US" smtClean="0"/>
              <a:t>	B b1;</a:t>
            </a:r>
          </a:p>
          <a:p>
            <a:pPr>
              <a:lnSpc>
                <a:spcPts val="1100"/>
              </a:lnSpc>
            </a:pPr>
            <a:r>
              <a:rPr lang="en-US" smtClean="0"/>
              <a:t>	b1.display();</a:t>
            </a:r>
          </a:p>
          <a:p>
            <a:pPr>
              <a:lnSpc>
                <a:spcPts val="1100"/>
              </a:lnSpc>
            </a:pPr>
            <a:r>
              <a:rPr lang="en-US" smtClean="0"/>
              <a:t>	cout&lt;&lt;b1.l&lt;&lt;b1.m&lt;&lt;endl     //invalid  ie access outside</a:t>
            </a:r>
          </a:p>
          <a:p>
            <a:pPr>
              <a:lnSpc>
                <a:spcPts val="1100"/>
              </a:lnSpc>
            </a:pPr>
            <a:r>
              <a:rPr lang="en-US" smtClean="0"/>
              <a:t>}</a:t>
            </a:r>
          </a:p>
          <a:p>
            <a:pPr>
              <a:lnSpc>
                <a:spcPts val="1100"/>
              </a:lnSpc>
            </a:pPr>
            <a:r>
              <a:rPr lang="en-US" b="1" smtClean="0"/>
              <a:t>NOTE</a:t>
            </a:r>
            <a:r>
              <a:rPr lang="en-US" smtClean="0"/>
              <a:t>:</a:t>
            </a:r>
          </a:p>
          <a:p>
            <a:pPr algn="just">
              <a:lnSpc>
                <a:spcPts val="1200"/>
              </a:lnSpc>
            </a:pPr>
            <a:r>
              <a:rPr lang="en-US" smtClean="0"/>
              <a:t>In protected inheritance , the protected members of the base class can be accessed by the functions of all the derived classes in the hierarchy .But in private inheritance , the protected members of the base class can be accessed only by the immediate derived class.</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18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1844" name="Rectangle 2"/>
          <p:cNvSpPr>
            <a:spLocks noChangeArrowheads="1" noTextEdit="1"/>
          </p:cNvSpPr>
          <p:nvPr>
            <p:ph type="sldImg"/>
          </p:nvPr>
        </p:nvSpPr>
        <p:spPr>
          <a:xfrm>
            <a:off x="1104900" y="703263"/>
            <a:ext cx="4649788" cy="3487737"/>
          </a:xfrm>
          <a:ln/>
        </p:spPr>
      </p:sp>
      <p:sp>
        <p:nvSpPr>
          <p:cNvPr id="291845" name="Rectangle 3"/>
          <p:cNvSpPr>
            <a:spLocks noGrp="1" noChangeArrowheads="1"/>
          </p:cNvSpPr>
          <p:nvPr>
            <p:ph type="body" idx="1"/>
          </p:nvPr>
        </p:nvSpPr>
        <p:spPr>
          <a:xfrm>
            <a:off x="1143000" y="4449763"/>
            <a:ext cx="4495800" cy="4138612"/>
          </a:xfrm>
          <a:noFill/>
          <a:ln/>
        </p:spPr>
        <p:txBody>
          <a:bodyPr/>
          <a:lstStyle/>
          <a:p>
            <a:pPr algn="just">
              <a:lnSpc>
                <a:spcPts val="1000"/>
              </a:lnSpc>
            </a:pPr>
            <a:r>
              <a:rPr lang="en-US" b="1" smtClean="0"/>
              <a:t>Example of public inheritance</a:t>
            </a:r>
          </a:p>
          <a:p>
            <a:pPr algn="just">
              <a:lnSpc>
                <a:spcPts val="800"/>
              </a:lnSpc>
            </a:pPr>
            <a:r>
              <a:rPr lang="en-US" smtClean="0"/>
              <a:t>class A			 </a:t>
            </a:r>
          </a:p>
          <a:p>
            <a:pPr algn="just">
              <a:lnSpc>
                <a:spcPts val="800"/>
              </a:lnSpc>
            </a:pPr>
            <a:r>
              <a:rPr lang="en-US" smtClean="0"/>
              <a:t>{</a:t>
            </a:r>
          </a:p>
          <a:p>
            <a:pPr algn="just">
              <a:lnSpc>
                <a:spcPts val="800"/>
              </a:lnSpc>
            </a:pPr>
            <a:r>
              <a:rPr lang="en-US" smtClean="0"/>
              <a:t>           private  :    </a:t>
            </a:r>
          </a:p>
          <a:p>
            <a:pPr algn="just">
              <a:lnSpc>
                <a:spcPts val="800"/>
              </a:lnSpc>
            </a:pPr>
            <a:r>
              <a:rPr lang="en-US" smtClean="0"/>
              <a:t>	       int k; 			 </a:t>
            </a:r>
          </a:p>
          <a:p>
            <a:pPr algn="just">
              <a:lnSpc>
                <a:spcPts val="800"/>
              </a:lnSpc>
            </a:pPr>
            <a:r>
              <a:rPr lang="en-US" smtClean="0"/>
              <a:t>           protected :  </a:t>
            </a:r>
          </a:p>
          <a:p>
            <a:pPr algn="just">
              <a:lnSpc>
                <a:spcPts val="800"/>
              </a:lnSpc>
            </a:pPr>
            <a:r>
              <a:rPr lang="en-US" smtClean="0"/>
              <a:t>	       int l;		       </a:t>
            </a:r>
          </a:p>
          <a:p>
            <a:pPr algn="just">
              <a:lnSpc>
                <a:spcPts val="800"/>
              </a:lnSpc>
            </a:pPr>
            <a:r>
              <a:rPr lang="en-US" smtClean="0"/>
              <a:t>           public      :  </a:t>
            </a:r>
          </a:p>
          <a:p>
            <a:pPr algn="just">
              <a:lnSpc>
                <a:spcPts val="800"/>
              </a:lnSpc>
            </a:pPr>
            <a:r>
              <a:rPr lang="en-US" smtClean="0"/>
              <a:t>	       int m;		        </a:t>
            </a:r>
          </a:p>
          <a:p>
            <a:pPr algn="just">
              <a:lnSpc>
                <a:spcPts val="800"/>
              </a:lnSpc>
            </a:pPr>
            <a:r>
              <a:rPr lang="en-US" smtClean="0"/>
              <a:t>                               void set( )  </a:t>
            </a:r>
          </a:p>
          <a:p>
            <a:pPr algn="just">
              <a:lnSpc>
                <a:spcPts val="800"/>
              </a:lnSpc>
            </a:pPr>
            <a:r>
              <a:rPr lang="en-US" smtClean="0"/>
              <a:t>	       {</a:t>
            </a:r>
          </a:p>
          <a:p>
            <a:pPr algn="just">
              <a:lnSpc>
                <a:spcPts val="800"/>
              </a:lnSpc>
            </a:pPr>
            <a:r>
              <a:rPr lang="en-US" smtClean="0"/>
              <a:t>	             k=10; l=12;  m=13;</a:t>
            </a:r>
          </a:p>
          <a:p>
            <a:pPr algn="just">
              <a:lnSpc>
                <a:spcPts val="800"/>
              </a:lnSpc>
            </a:pPr>
            <a:r>
              <a:rPr lang="en-US" smtClean="0"/>
              <a:t>	        }</a:t>
            </a:r>
          </a:p>
          <a:p>
            <a:pPr algn="just">
              <a:lnSpc>
                <a:spcPts val="800"/>
              </a:lnSpc>
            </a:pPr>
            <a:r>
              <a:rPr lang="en-US" smtClean="0"/>
              <a:t>};		 </a:t>
            </a:r>
          </a:p>
          <a:p>
            <a:pPr algn="just">
              <a:lnSpc>
                <a:spcPts val="800"/>
              </a:lnSpc>
            </a:pPr>
            <a:r>
              <a:rPr lang="en-US" smtClean="0"/>
              <a:t>class B : public A 			    </a:t>
            </a:r>
          </a:p>
          <a:p>
            <a:pPr algn="just">
              <a:lnSpc>
                <a:spcPts val="800"/>
              </a:lnSpc>
            </a:pPr>
            <a:r>
              <a:rPr lang="en-US" smtClean="0"/>
              <a:t>{</a:t>
            </a:r>
          </a:p>
          <a:p>
            <a:pPr algn="just">
              <a:lnSpc>
                <a:spcPts val="800"/>
              </a:lnSpc>
            </a:pPr>
            <a:r>
              <a:rPr lang="en-US" smtClean="0"/>
              <a:t>	public:			  </a:t>
            </a:r>
          </a:p>
          <a:p>
            <a:pPr algn="just">
              <a:lnSpc>
                <a:spcPts val="800"/>
              </a:lnSpc>
            </a:pPr>
            <a:r>
              <a:rPr lang="en-US" smtClean="0"/>
              <a:t> void display( )</a:t>
            </a:r>
          </a:p>
          <a:p>
            <a:pPr algn="just">
              <a:lnSpc>
                <a:spcPts val="800"/>
              </a:lnSpc>
            </a:pPr>
            <a:r>
              <a:rPr lang="en-US" smtClean="0"/>
              <a:t>    {</a:t>
            </a:r>
          </a:p>
          <a:p>
            <a:pPr algn="just">
              <a:lnSpc>
                <a:spcPts val="800"/>
              </a:lnSpc>
            </a:pPr>
            <a:r>
              <a:rPr lang="en-US" smtClean="0"/>
              <a:t>	set( );</a:t>
            </a:r>
          </a:p>
          <a:p>
            <a:pPr algn="just">
              <a:lnSpc>
                <a:spcPts val="900"/>
              </a:lnSpc>
            </a:pPr>
            <a:r>
              <a:rPr lang="en-US" smtClean="0"/>
              <a:t>	cout&lt;&lt;k&lt;&lt;endl; //invalid only functions of A can 		    //access it</a:t>
            </a:r>
          </a:p>
          <a:p>
            <a:pPr algn="just">
              <a:lnSpc>
                <a:spcPts val="800"/>
              </a:lnSpc>
            </a:pPr>
            <a:r>
              <a:rPr lang="en-US" smtClean="0"/>
              <a:t> 	 cout&lt;&lt;l&lt;&lt;endl;  //valid</a:t>
            </a:r>
          </a:p>
          <a:p>
            <a:pPr algn="just">
              <a:lnSpc>
                <a:spcPts val="800"/>
              </a:lnSpc>
            </a:pPr>
            <a:r>
              <a:rPr lang="en-US" smtClean="0"/>
              <a:t>	 cout&lt;&lt;m&lt;&lt;endl; //valid  </a:t>
            </a:r>
          </a:p>
          <a:p>
            <a:pPr algn="just">
              <a:lnSpc>
                <a:spcPts val="800"/>
              </a:lnSpc>
            </a:pPr>
            <a:r>
              <a:rPr lang="en-US" smtClean="0"/>
              <a:t>     }</a:t>
            </a:r>
          </a:p>
          <a:p>
            <a:pPr algn="just">
              <a:lnSpc>
                <a:spcPts val="800"/>
              </a:lnSpc>
            </a:pPr>
            <a:r>
              <a:rPr lang="en-US" smtClean="0"/>
              <a:t>};</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28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2868" name="Rectangle 2"/>
          <p:cNvSpPr>
            <a:spLocks noChangeArrowheads="1" noTextEdit="1"/>
          </p:cNvSpPr>
          <p:nvPr>
            <p:ph type="sldImg"/>
          </p:nvPr>
        </p:nvSpPr>
        <p:spPr>
          <a:xfrm>
            <a:off x="1144588" y="685800"/>
            <a:ext cx="4572000" cy="3429000"/>
          </a:xfrm>
          <a:ln/>
        </p:spPr>
      </p:sp>
      <p:sp>
        <p:nvSpPr>
          <p:cNvPr id="292869" name="Rectangle 3"/>
          <p:cNvSpPr>
            <a:spLocks noGrp="1" noChangeArrowheads="1"/>
          </p:cNvSpPr>
          <p:nvPr>
            <p:ph type="body" idx="1"/>
          </p:nvPr>
        </p:nvSpPr>
        <p:spPr>
          <a:xfrm>
            <a:off x="1143000" y="4216400"/>
            <a:ext cx="4419600" cy="4114800"/>
          </a:xfrm>
          <a:noFill/>
          <a:ln/>
        </p:spPr>
        <p:txBody>
          <a:bodyPr/>
          <a:lstStyle/>
          <a:p>
            <a:pPr algn="just"/>
            <a:r>
              <a:rPr lang="en-US" smtClean="0"/>
              <a:t>void  main( )</a:t>
            </a:r>
          </a:p>
          <a:p>
            <a:pPr algn="just"/>
            <a:r>
              <a:rPr lang="en-US" smtClean="0"/>
              <a:t>{ </a:t>
            </a:r>
          </a:p>
          <a:p>
            <a:pPr algn="just"/>
            <a:r>
              <a:rPr lang="en-US" smtClean="0"/>
              <a:t>	B b1;</a:t>
            </a:r>
          </a:p>
          <a:p>
            <a:pPr algn="just"/>
            <a:r>
              <a:rPr lang="en-US" smtClean="0"/>
              <a:t>	b1.display();</a:t>
            </a:r>
          </a:p>
          <a:p>
            <a:pPr algn="just"/>
            <a:r>
              <a:rPr lang="en-US" smtClean="0"/>
              <a:t>	cout&lt;&lt;b1.l&lt;&lt;endl;   //invalid  ie access outside the 		           //class is not possible</a:t>
            </a:r>
          </a:p>
          <a:p>
            <a:pPr algn="just"/>
            <a:r>
              <a:rPr lang="en-US" smtClean="0"/>
              <a:t>	cout&lt;&lt;b1.m&lt;&lt;endl; // valid ie it can be accessed 		           //outside the class also</a:t>
            </a:r>
          </a:p>
          <a:p>
            <a:pPr algn="just"/>
            <a:r>
              <a:rPr lang="en-US" smtClean="0"/>
              <a:t>}			</a:t>
            </a:r>
          </a:p>
          <a:p>
            <a:pPr algn="just"/>
            <a:r>
              <a:rPr lang="en-US" smtClean="0"/>
              <a:t>Note: In public inheritance , the public members can be accessed through-out the file but the protected members can be accessed only by the functions of the base class and also by all the derived class functions</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38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3892" name="Rectangle 2"/>
          <p:cNvSpPr>
            <a:spLocks noChangeArrowheads="1" noTextEdit="1"/>
          </p:cNvSpPr>
          <p:nvPr>
            <p:ph type="sldImg"/>
          </p:nvPr>
        </p:nvSpPr>
        <p:spPr>
          <a:ln/>
        </p:spPr>
      </p:sp>
      <p:sp>
        <p:nvSpPr>
          <p:cNvPr id="293893" name="Rectangle 3"/>
          <p:cNvSpPr>
            <a:spLocks noGrp="1" noChangeArrowheads="1"/>
          </p:cNvSpPr>
          <p:nvPr>
            <p:ph type="body" idx="1"/>
          </p:nvPr>
        </p:nvSpPr>
        <p:spPr>
          <a:xfrm>
            <a:off x="1143000" y="4216400"/>
            <a:ext cx="4724400" cy="4114800"/>
          </a:xfrm>
          <a:noFill/>
          <a:ln/>
        </p:spPr>
        <p:txBody>
          <a:bodyPr/>
          <a:lstStyle/>
          <a:p>
            <a:r>
              <a:rPr lang="en-US" b="1" smtClean="0"/>
              <a:t>Syntax:</a:t>
            </a:r>
          </a:p>
          <a:p>
            <a:r>
              <a:rPr lang="en-US" smtClean="0"/>
              <a:t> class  A</a:t>
            </a:r>
          </a:p>
          <a:p>
            <a:r>
              <a:rPr lang="en-US" smtClean="0"/>
              <a:t>{</a:t>
            </a:r>
          </a:p>
          <a:p>
            <a:r>
              <a:rPr lang="en-US" smtClean="0"/>
              <a:t>    ………..</a:t>
            </a:r>
          </a:p>
          <a:p>
            <a:r>
              <a:rPr lang="en-US" smtClean="0"/>
              <a:t>};</a:t>
            </a:r>
          </a:p>
          <a:p>
            <a:endParaRPr lang="en-US" smtClean="0"/>
          </a:p>
          <a:p>
            <a:r>
              <a:rPr lang="en-US" smtClean="0"/>
              <a:t>class  B</a:t>
            </a:r>
          </a:p>
          <a:p>
            <a:r>
              <a:rPr lang="en-US" smtClean="0"/>
              <a:t>{</a:t>
            </a:r>
          </a:p>
          <a:p>
            <a:r>
              <a:rPr lang="en-US" smtClean="0"/>
              <a:t>  …………</a:t>
            </a:r>
          </a:p>
          <a:p>
            <a:r>
              <a:rPr lang="en-US" smtClean="0"/>
              <a:t>};</a:t>
            </a:r>
          </a:p>
          <a:p>
            <a:endParaRPr lang="en-US" smtClean="0"/>
          </a:p>
          <a:p>
            <a:r>
              <a:rPr lang="en-US" smtClean="0"/>
              <a:t>class C : public A ,public B</a:t>
            </a:r>
          </a:p>
          <a:p>
            <a:r>
              <a:rPr lang="en-US" smtClean="0"/>
              <a:t>{</a:t>
            </a:r>
          </a:p>
          <a:p>
            <a:r>
              <a:rPr lang="en-US" smtClean="0"/>
              <a:t>   ………….</a:t>
            </a:r>
          </a:p>
          <a:p>
            <a:r>
              <a:rPr lang="en-US" smtClean="0"/>
              <a:t>};</a:t>
            </a:r>
          </a:p>
          <a:p>
            <a:endParaRPr lang="en-US" smtClean="0"/>
          </a:p>
          <a:p>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49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4916" name="Rectangle 2"/>
          <p:cNvSpPr>
            <a:spLocks noChangeArrowheads="1" noTextEdit="1"/>
          </p:cNvSpPr>
          <p:nvPr>
            <p:ph type="sldImg"/>
          </p:nvPr>
        </p:nvSpPr>
        <p:spPr>
          <a:xfrm>
            <a:off x="1144588" y="703263"/>
            <a:ext cx="4568825" cy="3427412"/>
          </a:xfrm>
          <a:ln/>
        </p:spPr>
      </p:sp>
      <p:sp>
        <p:nvSpPr>
          <p:cNvPr id="294917" name="Rectangle 3"/>
          <p:cNvSpPr>
            <a:spLocks noGrp="1" noChangeArrowheads="1"/>
          </p:cNvSpPr>
          <p:nvPr>
            <p:ph type="body" idx="1"/>
          </p:nvPr>
        </p:nvSpPr>
        <p:spPr>
          <a:xfrm>
            <a:off x="1143000" y="4216400"/>
            <a:ext cx="4724400" cy="4319588"/>
          </a:xfrm>
          <a:noFill/>
          <a:ln/>
        </p:spPr>
        <p:txBody>
          <a:bodyPr/>
          <a:lstStyle/>
          <a:p>
            <a:pPr algn="just">
              <a:lnSpc>
                <a:spcPts val="1300"/>
              </a:lnSpc>
            </a:pPr>
            <a:r>
              <a:rPr lang="en-US" smtClean="0"/>
              <a:t>  class  A</a:t>
            </a:r>
          </a:p>
          <a:p>
            <a:pPr algn="just">
              <a:lnSpc>
                <a:spcPts val="1300"/>
              </a:lnSpc>
            </a:pPr>
            <a:r>
              <a:rPr lang="en-US" smtClean="0"/>
              <a:t> {  </a:t>
            </a:r>
          </a:p>
          <a:p>
            <a:pPr algn="just">
              <a:lnSpc>
                <a:spcPts val="1300"/>
              </a:lnSpc>
            </a:pPr>
            <a:r>
              <a:rPr lang="en-US" smtClean="0"/>
              <a:t>	int g;</a:t>
            </a:r>
          </a:p>
          <a:p>
            <a:pPr algn="just">
              <a:lnSpc>
                <a:spcPts val="1300"/>
              </a:lnSpc>
            </a:pPr>
            <a:r>
              <a:rPr lang="en-US" smtClean="0"/>
              <a:t>         public:</a:t>
            </a:r>
          </a:p>
          <a:p>
            <a:pPr algn="just">
              <a:lnSpc>
                <a:spcPts val="1300"/>
              </a:lnSpc>
            </a:pPr>
            <a:r>
              <a:rPr lang="en-US" smtClean="0"/>
              <a:t>	A(int a) :g(a)  </a:t>
            </a:r>
          </a:p>
          <a:p>
            <a:pPr algn="just">
              <a:lnSpc>
                <a:spcPts val="1300"/>
              </a:lnSpc>
            </a:pPr>
            <a:r>
              <a:rPr lang="en-US" smtClean="0"/>
              <a:t>	{ </a:t>
            </a:r>
          </a:p>
          <a:p>
            <a:pPr algn="just">
              <a:lnSpc>
                <a:spcPts val="1300"/>
              </a:lnSpc>
            </a:pPr>
            <a:r>
              <a:rPr lang="en-US" smtClean="0"/>
              <a:t>	         cout&lt;&lt;“in A contructor”&lt;&lt;endl;  </a:t>
            </a:r>
          </a:p>
          <a:p>
            <a:pPr algn="just">
              <a:lnSpc>
                <a:spcPts val="1300"/>
              </a:lnSpc>
            </a:pPr>
            <a:r>
              <a:rPr lang="en-US" smtClean="0"/>
              <a:t>	}</a:t>
            </a:r>
          </a:p>
          <a:p>
            <a:pPr algn="just">
              <a:lnSpc>
                <a:spcPts val="1300"/>
              </a:lnSpc>
            </a:pPr>
            <a:r>
              <a:rPr lang="en-US" smtClean="0"/>
              <a:t> };</a:t>
            </a:r>
          </a:p>
          <a:p>
            <a:pPr algn="just">
              <a:lnSpc>
                <a:spcPts val="1300"/>
              </a:lnSpc>
            </a:pPr>
            <a:r>
              <a:rPr lang="en-US" smtClean="0"/>
              <a:t>class B</a:t>
            </a:r>
          </a:p>
          <a:p>
            <a:pPr algn="just">
              <a:lnSpc>
                <a:spcPts val="1300"/>
              </a:lnSpc>
            </a:pPr>
            <a:r>
              <a:rPr lang="en-US" smtClean="0"/>
              <a:t>{   </a:t>
            </a:r>
          </a:p>
          <a:p>
            <a:pPr algn="just">
              <a:lnSpc>
                <a:spcPts val="1300"/>
              </a:lnSpc>
            </a:pPr>
            <a:r>
              <a:rPr lang="en-US" smtClean="0"/>
              <a:t>	int h;</a:t>
            </a:r>
          </a:p>
          <a:p>
            <a:pPr algn="just">
              <a:lnSpc>
                <a:spcPts val="1300"/>
              </a:lnSpc>
            </a:pPr>
            <a:r>
              <a:rPr lang="en-US" smtClean="0"/>
              <a:t>     public:</a:t>
            </a:r>
          </a:p>
          <a:p>
            <a:pPr algn="just">
              <a:lnSpc>
                <a:spcPts val="1300"/>
              </a:lnSpc>
            </a:pPr>
            <a:r>
              <a:rPr lang="en-US" smtClean="0"/>
              <a:t>     	B(int b):h(b)  </a:t>
            </a:r>
          </a:p>
          <a:p>
            <a:pPr algn="just">
              <a:lnSpc>
                <a:spcPts val="1300"/>
              </a:lnSpc>
            </a:pPr>
            <a:r>
              <a:rPr lang="en-US" smtClean="0"/>
              <a:t>	{  </a:t>
            </a:r>
          </a:p>
          <a:p>
            <a:pPr algn="just">
              <a:lnSpc>
                <a:spcPts val="1300"/>
              </a:lnSpc>
            </a:pPr>
            <a:r>
              <a:rPr lang="en-US" smtClean="0"/>
              <a:t>	        cout&lt;&lt;“in B constructor”&lt;&lt;endl;</a:t>
            </a:r>
          </a:p>
          <a:p>
            <a:pPr algn="just">
              <a:lnSpc>
                <a:spcPts val="1300"/>
              </a:lnSpc>
            </a:pPr>
            <a:r>
              <a:rPr lang="en-US" smtClean="0"/>
              <a:t>	}</a:t>
            </a:r>
          </a:p>
          <a:p>
            <a:pPr algn="just">
              <a:lnSpc>
                <a:spcPts val="1300"/>
              </a:lnSpc>
            </a:pPr>
            <a:r>
              <a:rPr lang="en-US" smtClean="0"/>
              <a:t> };</a:t>
            </a:r>
          </a:p>
          <a:p>
            <a:pPr algn="just">
              <a:lnSpc>
                <a:spcPts val="1300"/>
              </a:lnSpc>
            </a:pPr>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59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5940" name="Rectangle 2"/>
          <p:cNvSpPr>
            <a:spLocks noChangeArrowheads="1" noTextEdit="1"/>
          </p:cNvSpPr>
          <p:nvPr>
            <p:ph type="sldImg"/>
          </p:nvPr>
        </p:nvSpPr>
        <p:spPr>
          <a:xfrm>
            <a:off x="1144588" y="685800"/>
            <a:ext cx="4572000" cy="3429000"/>
          </a:xfrm>
          <a:ln/>
        </p:spPr>
      </p:sp>
      <p:sp>
        <p:nvSpPr>
          <p:cNvPr id="295941" name="Rectangle 3"/>
          <p:cNvSpPr>
            <a:spLocks noGrp="1" noChangeArrowheads="1"/>
          </p:cNvSpPr>
          <p:nvPr>
            <p:ph type="body" idx="1"/>
          </p:nvPr>
        </p:nvSpPr>
        <p:spPr>
          <a:xfrm>
            <a:off x="1143000" y="4216400"/>
            <a:ext cx="5029200" cy="4114800"/>
          </a:xfrm>
          <a:noFill/>
          <a:ln/>
        </p:spPr>
        <p:txBody>
          <a:bodyPr/>
          <a:lstStyle/>
          <a:p>
            <a:pPr>
              <a:lnSpc>
                <a:spcPts val="1300"/>
              </a:lnSpc>
            </a:pPr>
            <a:r>
              <a:rPr lang="en-US" smtClean="0"/>
              <a:t>class C : public A,public B</a:t>
            </a:r>
          </a:p>
          <a:p>
            <a:pPr>
              <a:lnSpc>
                <a:spcPts val="1300"/>
              </a:lnSpc>
            </a:pPr>
            <a:r>
              <a:rPr lang="en-US" smtClean="0"/>
              <a:t>{  </a:t>
            </a:r>
          </a:p>
          <a:p>
            <a:pPr>
              <a:lnSpc>
                <a:spcPts val="1300"/>
              </a:lnSpc>
            </a:pPr>
            <a:r>
              <a:rPr lang="en-US" smtClean="0"/>
              <a:t>      public:</a:t>
            </a:r>
          </a:p>
          <a:p>
            <a:pPr>
              <a:lnSpc>
                <a:spcPts val="1300"/>
              </a:lnSpc>
            </a:pPr>
            <a:r>
              <a:rPr lang="en-US" smtClean="0"/>
              <a:t>	C(int a1,int b1):A(a1),B(b1)  </a:t>
            </a:r>
          </a:p>
          <a:p>
            <a:pPr>
              <a:lnSpc>
                <a:spcPts val="1300"/>
              </a:lnSpc>
            </a:pPr>
            <a:r>
              <a:rPr lang="en-US" smtClean="0"/>
              <a:t>	{  </a:t>
            </a:r>
          </a:p>
          <a:p>
            <a:pPr>
              <a:lnSpc>
                <a:spcPts val="1300"/>
              </a:lnSpc>
            </a:pPr>
            <a:r>
              <a:rPr lang="en-US" smtClean="0"/>
              <a:t>	         cout&lt;&lt;“in C constructor”&lt;&lt;endl;  </a:t>
            </a:r>
          </a:p>
          <a:p>
            <a:pPr>
              <a:lnSpc>
                <a:spcPts val="1300"/>
              </a:lnSpc>
            </a:pPr>
            <a:r>
              <a:rPr lang="en-US" smtClean="0"/>
              <a:t>	}</a:t>
            </a:r>
          </a:p>
          <a:p>
            <a:pPr>
              <a:lnSpc>
                <a:spcPts val="1300"/>
              </a:lnSpc>
            </a:pPr>
            <a:r>
              <a:rPr lang="en-US" smtClean="0"/>
              <a:t>};</a:t>
            </a:r>
          </a:p>
          <a:p>
            <a:pPr>
              <a:lnSpc>
                <a:spcPts val="1300"/>
              </a:lnSpc>
            </a:pPr>
            <a:r>
              <a:rPr lang="en-US" smtClean="0"/>
              <a:t>void main( )</a:t>
            </a:r>
          </a:p>
          <a:p>
            <a:pPr>
              <a:lnSpc>
                <a:spcPts val="1300"/>
              </a:lnSpc>
            </a:pPr>
            <a:r>
              <a:rPr lang="en-US" smtClean="0"/>
              <a:t>{   </a:t>
            </a:r>
          </a:p>
          <a:p>
            <a:pPr>
              <a:lnSpc>
                <a:spcPts val="1300"/>
              </a:lnSpc>
            </a:pPr>
            <a:r>
              <a:rPr lang="en-US" smtClean="0"/>
              <a:t>	C  c1(3,4);  </a:t>
            </a:r>
          </a:p>
          <a:p>
            <a:pPr>
              <a:lnSpc>
                <a:spcPts val="1300"/>
              </a:lnSpc>
            </a:pPr>
            <a:r>
              <a:rPr lang="en-US" smtClean="0"/>
              <a:t>}</a:t>
            </a:r>
          </a:p>
          <a:p>
            <a:pPr>
              <a:lnSpc>
                <a:spcPts val="1300"/>
              </a:lnSpc>
            </a:pPr>
            <a:r>
              <a:rPr lang="en-US" b="1" smtClean="0"/>
              <a:t>output is : </a:t>
            </a:r>
          </a:p>
          <a:p>
            <a:pPr>
              <a:lnSpc>
                <a:spcPts val="1300"/>
              </a:lnSpc>
            </a:pPr>
            <a:r>
              <a:rPr lang="en-US" b="1" smtClean="0"/>
              <a:t> </a:t>
            </a:r>
            <a:r>
              <a:rPr lang="en-US" smtClean="0"/>
              <a:t>in A constructor</a:t>
            </a:r>
            <a:endParaRPr lang="en-US" b="1" smtClean="0"/>
          </a:p>
          <a:p>
            <a:pPr>
              <a:lnSpc>
                <a:spcPts val="1300"/>
              </a:lnSpc>
            </a:pPr>
            <a:r>
              <a:rPr lang="en-US" smtClean="0"/>
              <a:t> in B constructor</a:t>
            </a:r>
          </a:p>
          <a:p>
            <a:pPr>
              <a:lnSpc>
                <a:spcPts val="1300"/>
              </a:lnSpc>
            </a:pPr>
            <a:r>
              <a:rPr lang="en-US" smtClean="0"/>
              <a:t> in C constructor</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69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6964" name="Rectangle 2"/>
          <p:cNvSpPr>
            <a:spLocks noChangeArrowheads="1" noTextEdit="1"/>
          </p:cNvSpPr>
          <p:nvPr>
            <p:ph type="sldImg"/>
          </p:nvPr>
        </p:nvSpPr>
        <p:spPr>
          <a:ln/>
        </p:spPr>
      </p:sp>
      <p:sp>
        <p:nvSpPr>
          <p:cNvPr id="296965" name="Rectangle 3"/>
          <p:cNvSpPr>
            <a:spLocks noGrp="1" noChangeArrowheads="1"/>
          </p:cNvSpPr>
          <p:nvPr>
            <p:ph type="body" idx="1"/>
          </p:nvPr>
        </p:nvSpPr>
        <p:spPr>
          <a:xfrm>
            <a:off x="1143000" y="4343400"/>
            <a:ext cx="4800600" cy="4343400"/>
          </a:xfrm>
          <a:noFill/>
          <a:ln/>
        </p:spPr>
        <p:txBody>
          <a:bodyPr/>
          <a:lstStyle/>
          <a:p>
            <a:pPr>
              <a:lnSpc>
                <a:spcPts val="1100"/>
              </a:lnSpc>
            </a:pPr>
            <a:r>
              <a:rPr lang="en-US" smtClean="0"/>
              <a:t>class  A			 </a:t>
            </a:r>
          </a:p>
          <a:p>
            <a:pPr>
              <a:lnSpc>
                <a:spcPts val="1100"/>
              </a:lnSpc>
            </a:pPr>
            <a:r>
              <a:rPr lang="en-US" smtClean="0"/>
              <a:t> {  </a:t>
            </a:r>
          </a:p>
          <a:p>
            <a:pPr>
              <a:lnSpc>
                <a:spcPts val="1100"/>
              </a:lnSpc>
            </a:pPr>
            <a:r>
              <a:rPr lang="en-US" smtClean="0"/>
              <a:t>       public:			 </a:t>
            </a:r>
          </a:p>
          <a:p>
            <a:pPr>
              <a:lnSpc>
                <a:spcPts val="1100"/>
              </a:lnSpc>
            </a:pPr>
            <a:r>
              <a:rPr lang="en-US" smtClean="0"/>
              <a:t>	 int g;			     </a:t>
            </a:r>
          </a:p>
          <a:p>
            <a:pPr>
              <a:lnSpc>
                <a:spcPts val="1100"/>
              </a:lnSpc>
            </a:pPr>
            <a:r>
              <a:rPr lang="en-US" smtClean="0"/>
              <a:t>	 A(int a) :g(a)  </a:t>
            </a:r>
          </a:p>
          <a:p>
            <a:pPr>
              <a:lnSpc>
                <a:spcPts val="1100"/>
              </a:lnSpc>
            </a:pPr>
            <a:r>
              <a:rPr lang="en-US" smtClean="0"/>
              <a:t>	{ 	 }		     </a:t>
            </a:r>
          </a:p>
          <a:p>
            <a:pPr>
              <a:lnSpc>
                <a:spcPts val="1100"/>
              </a:lnSpc>
            </a:pPr>
            <a:r>
              <a:rPr lang="en-US" smtClean="0"/>
              <a:t> };	</a:t>
            </a:r>
          </a:p>
          <a:p>
            <a:pPr>
              <a:lnSpc>
                <a:spcPts val="1100"/>
              </a:lnSpc>
            </a:pPr>
            <a:r>
              <a:rPr lang="en-US" smtClean="0"/>
              <a:t>class B</a:t>
            </a:r>
          </a:p>
          <a:p>
            <a:pPr>
              <a:lnSpc>
                <a:spcPts val="1100"/>
              </a:lnSpc>
            </a:pPr>
            <a:r>
              <a:rPr lang="en-US" smtClean="0"/>
              <a:t>{</a:t>
            </a:r>
          </a:p>
          <a:p>
            <a:pPr>
              <a:lnSpc>
                <a:spcPts val="1100"/>
              </a:lnSpc>
            </a:pPr>
            <a:r>
              <a:rPr lang="en-US" smtClean="0"/>
              <a:t>      public:</a:t>
            </a:r>
          </a:p>
          <a:p>
            <a:pPr>
              <a:lnSpc>
                <a:spcPts val="1100"/>
              </a:lnSpc>
            </a:pPr>
            <a:r>
              <a:rPr lang="en-US" smtClean="0"/>
              <a:t>	int g;</a:t>
            </a:r>
          </a:p>
          <a:p>
            <a:pPr>
              <a:lnSpc>
                <a:spcPts val="1100"/>
              </a:lnSpc>
            </a:pPr>
            <a:r>
              <a:rPr lang="en-US" smtClean="0"/>
              <a:t>	B(int b):g(b) </a:t>
            </a:r>
          </a:p>
          <a:p>
            <a:pPr>
              <a:lnSpc>
                <a:spcPts val="1100"/>
              </a:lnSpc>
            </a:pPr>
            <a:r>
              <a:rPr lang="en-US" smtClean="0"/>
              <a:t>	{	 }</a:t>
            </a:r>
          </a:p>
          <a:p>
            <a:pPr>
              <a:lnSpc>
                <a:spcPts val="1100"/>
              </a:lnSpc>
            </a:pPr>
            <a:r>
              <a:rPr lang="en-US" smtClean="0"/>
              <a:t>};</a:t>
            </a:r>
          </a:p>
          <a:p>
            <a:pPr>
              <a:lnSpc>
                <a:spcPts val="1100"/>
              </a:lnSpc>
            </a:pPr>
            <a:r>
              <a:rPr lang="en-US" smtClean="0"/>
              <a:t>class C : public A,public B</a:t>
            </a:r>
          </a:p>
          <a:p>
            <a:pPr>
              <a:lnSpc>
                <a:spcPts val="1100"/>
              </a:lnSpc>
            </a:pPr>
            <a:r>
              <a:rPr lang="en-US" smtClean="0"/>
              <a:t>{  </a:t>
            </a:r>
          </a:p>
          <a:p>
            <a:pPr>
              <a:lnSpc>
                <a:spcPts val="1100"/>
              </a:lnSpc>
            </a:pPr>
            <a:r>
              <a:rPr lang="en-US" smtClean="0"/>
              <a:t>    public:</a:t>
            </a:r>
          </a:p>
          <a:p>
            <a:pPr>
              <a:lnSpc>
                <a:spcPts val="1100"/>
              </a:lnSpc>
            </a:pPr>
            <a:r>
              <a:rPr lang="en-US" smtClean="0"/>
              <a:t>    	C(int a,int b):A(a),B(b)  </a:t>
            </a:r>
          </a:p>
          <a:p>
            <a:pPr>
              <a:lnSpc>
                <a:spcPts val="1100"/>
              </a:lnSpc>
            </a:pPr>
            <a:r>
              <a:rPr lang="en-US" smtClean="0"/>
              <a:t>	{	  }</a:t>
            </a:r>
          </a:p>
          <a:p>
            <a:pPr>
              <a:lnSpc>
                <a:spcPts val="1100"/>
              </a:lnSpc>
            </a:pPr>
            <a:r>
              <a:rPr lang="en-US" smtClean="0"/>
              <a:t>};</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79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7988" name="Rectangle 2"/>
          <p:cNvSpPr>
            <a:spLocks noChangeArrowheads="1" noTextEdit="1"/>
          </p:cNvSpPr>
          <p:nvPr>
            <p:ph type="sldImg"/>
          </p:nvPr>
        </p:nvSpPr>
        <p:spPr>
          <a:xfrm>
            <a:off x="1144588" y="685800"/>
            <a:ext cx="4572000" cy="3429000"/>
          </a:xfrm>
          <a:ln/>
        </p:spPr>
      </p:sp>
      <p:sp>
        <p:nvSpPr>
          <p:cNvPr id="297989" name="Rectangle 3"/>
          <p:cNvSpPr>
            <a:spLocks noGrp="1" noChangeArrowheads="1"/>
          </p:cNvSpPr>
          <p:nvPr>
            <p:ph type="body" idx="1"/>
          </p:nvPr>
        </p:nvSpPr>
        <p:spPr>
          <a:xfrm>
            <a:off x="1143000" y="4216400"/>
            <a:ext cx="5029200" cy="4114800"/>
          </a:xfrm>
          <a:noFill/>
          <a:ln/>
        </p:spPr>
        <p:txBody>
          <a:bodyPr/>
          <a:lstStyle/>
          <a:p>
            <a:r>
              <a:rPr lang="en-US" smtClean="0"/>
              <a:t>void main( )</a:t>
            </a:r>
          </a:p>
          <a:p>
            <a:r>
              <a:rPr lang="en-US" smtClean="0"/>
              <a:t>{   </a:t>
            </a:r>
          </a:p>
          <a:p>
            <a:r>
              <a:rPr lang="en-US" smtClean="0"/>
              <a:t>	C  c1(3,4);  </a:t>
            </a:r>
          </a:p>
          <a:p>
            <a:r>
              <a:rPr lang="en-US" smtClean="0"/>
              <a:t>	cout&lt;&lt;c1.g&lt;&lt;endl;    //ambiguity  since there are two copies of</a:t>
            </a:r>
          </a:p>
          <a:p>
            <a:r>
              <a:rPr lang="en-US" smtClean="0"/>
              <a:t>		           // g in the class C , that of A &amp; B</a:t>
            </a:r>
          </a:p>
          <a:p>
            <a:r>
              <a:rPr lang="en-US" smtClean="0"/>
              <a:t>     // ambiguity can be removed by using a scope resolution operator</a:t>
            </a:r>
          </a:p>
          <a:p>
            <a:endParaRPr lang="en-US" smtClean="0"/>
          </a:p>
          <a:p>
            <a:r>
              <a:rPr lang="en-US" smtClean="0"/>
              <a:t>	int k = c1.A::g;   </a:t>
            </a:r>
          </a:p>
          <a:p>
            <a:r>
              <a:rPr lang="en-US" smtClean="0"/>
              <a:t>	cout&lt;&lt;k&lt;&lt;endl;   // displays   3</a:t>
            </a:r>
          </a:p>
          <a:p>
            <a:r>
              <a:rPr lang="en-US" smtClean="0"/>
              <a:t>     	k = c1.B::g;   </a:t>
            </a:r>
          </a:p>
          <a:p>
            <a:r>
              <a:rPr lang="en-US" smtClean="0"/>
              <a:t>	cout&lt;&lt;k&lt;&lt;endl;   // displays   4</a:t>
            </a:r>
          </a:p>
          <a:p>
            <a:r>
              <a:rPr lang="en-US"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84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8420" name="Rectangle 2"/>
          <p:cNvSpPr>
            <a:spLocks noChangeArrowheads="1" noTextEdit="1"/>
          </p:cNvSpPr>
          <p:nvPr>
            <p:ph type="sldImg"/>
          </p:nvPr>
        </p:nvSpPr>
        <p:spPr>
          <a:xfrm>
            <a:off x="1076325" y="623888"/>
            <a:ext cx="4572000" cy="3429000"/>
          </a:xfrm>
          <a:ln/>
        </p:spPr>
      </p:sp>
      <p:sp>
        <p:nvSpPr>
          <p:cNvPr id="188421" name="Rectangle 3"/>
          <p:cNvSpPr>
            <a:spLocks noGrp="1" noChangeArrowheads="1"/>
          </p:cNvSpPr>
          <p:nvPr>
            <p:ph type="body" idx="1"/>
          </p:nvPr>
        </p:nvSpPr>
        <p:spPr>
          <a:xfrm>
            <a:off x="990600" y="4343400"/>
            <a:ext cx="4648200" cy="4322763"/>
          </a:xfrm>
          <a:noFill/>
          <a:ln/>
        </p:spPr>
        <p:txBody>
          <a:bodyPr/>
          <a:lstStyle/>
          <a:p>
            <a:pPr algn="just">
              <a:spcBef>
                <a:spcPts val="500"/>
              </a:spcBef>
              <a:spcAft>
                <a:spcPts val="500"/>
              </a:spcAft>
            </a:pPr>
            <a:r>
              <a:rPr lang="en-US" smtClean="0"/>
              <a:t>Example: A Whale “ is-a” kind of mammal.</a:t>
            </a:r>
          </a:p>
          <a:p>
            <a:pPr algn="just">
              <a:spcBef>
                <a:spcPts val="500"/>
              </a:spcBef>
              <a:spcAft>
                <a:spcPts val="500"/>
              </a:spcAft>
            </a:pPr>
            <a:r>
              <a:rPr lang="en-US" smtClean="0"/>
              <a:t> A house “ is-a” kind of tangible asset.</a:t>
            </a:r>
          </a:p>
          <a:p>
            <a:pPr algn="just">
              <a:spcBef>
                <a:spcPts val="500"/>
              </a:spcBef>
              <a:spcAft>
                <a:spcPts val="500"/>
              </a:spcAft>
            </a:pPr>
            <a:r>
              <a:rPr lang="en-US" smtClean="0"/>
              <a:t>Inheritance thus implies a generalization/specialization hierarchy, wherein a subclass specializes the more general structure or behavior of its superclasses.</a:t>
            </a:r>
          </a:p>
          <a:p>
            <a:pPr algn="just">
              <a:spcBef>
                <a:spcPts val="500"/>
              </a:spcBef>
              <a:spcAft>
                <a:spcPts val="500"/>
              </a:spcAft>
            </a:pPr>
            <a:r>
              <a:rPr lang="en-US" smtClean="0"/>
              <a:t>As we evolve our inheritance hierarchy, the structure and behavior that are common for different classes will tend to migrate to common superclasses. This is why we often speak of inheritance as being a generalization/specialization hierarchy. Superclasses represent generalized abstractions, and sub classes represent specialization in which fields and methods from the superclass are added, modified, or even hidden. In this manner, inheritance lets us state our abstractions with an economy of expression. Indeed, neglecting the “is-a” hierarchies that exist can lead to bloated, inelegant designs.</a:t>
            </a:r>
          </a:p>
          <a:p>
            <a:pPr algn="just"/>
            <a:r>
              <a:rPr lang="en-US" b="1" smtClean="0"/>
              <a:t>Advantages</a:t>
            </a:r>
          </a:p>
          <a:p>
            <a:pPr algn="just">
              <a:buFont typeface="Symbol" pitchFamily="18" charset="2"/>
              <a:buChar char="·"/>
            </a:pPr>
            <a:r>
              <a:rPr lang="en-US" smtClean="0">
                <a:solidFill>
                  <a:srgbClr val="000000"/>
                </a:solidFill>
              </a:rPr>
              <a:t>Core  idea  is  reuse  in  the  software  industry.</a:t>
            </a:r>
          </a:p>
          <a:p>
            <a:pPr algn="just">
              <a:buFont typeface="Symbol" pitchFamily="18" charset="2"/>
              <a:buChar char="·"/>
            </a:pPr>
            <a:r>
              <a:rPr lang="en-US" smtClean="0">
                <a:solidFill>
                  <a:srgbClr val="000000"/>
                </a:solidFill>
              </a:rPr>
              <a:t>Useful  for  easy  modification  of  models.</a:t>
            </a:r>
          </a:p>
          <a:p>
            <a:pPr algn="just">
              <a:buFont typeface="Symbol" pitchFamily="18" charset="2"/>
              <a:buChar char="·"/>
            </a:pPr>
            <a:r>
              <a:rPr lang="en-US" smtClean="0">
                <a:solidFill>
                  <a:srgbClr val="000000"/>
                </a:solidFill>
              </a:rPr>
              <a:t>Useful  for  avoiding  redundancy , leading  to  smaller  models  that  are  easier  to  understand.</a:t>
            </a:r>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990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99012" name="Rectangle 2"/>
          <p:cNvSpPr>
            <a:spLocks noChangeArrowheads="1" noTextEdit="1"/>
          </p:cNvSpPr>
          <p:nvPr>
            <p:ph type="sldImg"/>
          </p:nvPr>
        </p:nvSpPr>
        <p:spPr>
          <a:ln/>
        </p:spPr>
      </p:sp>
      <p:sp>
        <p:nvSpPr>
          <p:cNvPr id="299013" name="Rectangle 3"/>
          <p:cNvSpPr>
            <a:spLocks noGrp="1" noChangeArrowheads="1"/>
          </p:cNvSpPr>
          <p:nvPr>
            <p:ph type="body" idx="1"/>
          </p:nvPr>
        </p:nvSpPr>
        <p:spPr>
          <a:xfrm>
            <a:off x="1143000" y="4216400"/>
            <a:ext cx="4800600" cy="4478338"/>
          </a:xfrm>
          <a:noFill/>
          <a:ln/>
        </p:spPr>
        <p:txBody>
          <a:bodyPr/>
          <a:lstStyle/>
          <a:p>
            <a:pPr>
              <a:lnSpc>
                <a:spcPts val="1000"/>
              </a:lnSpc>
            </a:pPr>
            <a:r>
              <a:rPr lang="en-US" b="1" smtClean="0"/>
              <a:t>Example</a:t>
            </a:r>
          </a:p>
          <a:p>
            <a:pPr>
              <a:lnSpc>
                <a:spcPts val="1000"/>
              </a:lnSpc>
            </a:pPr>
            <a:r>
              <a:rPr lang="en-US" smtClean="0"/>
              <a:t>class  A			 </a:t>
            </a:r>
            <a:endParaRPr lang="en-US" sz="1400" smtClean="0"/>
          </a:p>
          <a:p>
            <a:pPr>
              <a:lnSpc>
                <a:spcPts val="1000"/>
              </a:lnSpc>
            </a:pPr>
            <a:r>
              <a:rPr lang="en-US" smtClean="0"/>
              <a:t>{</a:t>
            </a:r>
          </a:p>
          <a:p>
            <a:pPr>
              <a:lnSpc>
                <a:spcPts val="1000"/>
              </a:lnSpc>
            </a:pPr>
            <a:r>
              <a:rPr lang="en-US" smtClean="0"/>
              <a:t>      public:			 </a:t>
            </a:r>
          </a:p>
          <a:p>
            <a:pPr>
              <a:lnSpc>
                <a:spcPts val="1000"/>
              </a:lnSpc>
            </a:pPr>
            <a:r>
              <a:rPr lang="en-US" smtClean="0"/>
              <a:t>	 virtual void fun() 			       </a:t>
            </a:r>
          </a:p>
          <a:p>
            <a:pPr>
              <a:lnSpc>
                <a:spcPts val="900"/>
              </a:lnSpc>
            </a:pPr>
            <a:r>
              <a:rPr lang="en-US" smtClean="0"/>
              <a:t>	{</a:t>
            </a:r>
          </a:p>
          <a:p>
            <a:pPr>
              <a:lnSpc>
                <a:spcPts val="900"/>
              </a:lnSpc>
            </a:pPr>
            <a:r>
              <a:rPr lang="en-US" smtClean="0"/>
              <a:t>	        cout&lt;&lt;“in fun() of A”; </a:t>
            </a:r>
          </a:p>
          <a:p>
            <a:pPr>
              <a:lnSpc>
                <a:spcPts val="800"/>
              </a:lnSpc>
            </a:pPr>
            <a:r>
              <a:rPr lang="en-US" smtClean="0"/>
              <a:t>	}		       </a:t>
            </a:r>
          </a:p>
          <a:p>
            <a:pPr>
              <a:lnSpc>
                <a:spcPts val="800"/>
              </a:lnSpc>
            </a:pPr>
            <a:r>
              <a:rPr lang="en-US" smtClean="0"/>
              <a:t> };			       </a:t>
            </a:r>
          </a:p>
          <a:p>
            <a:pPr>
              <a:lnSpc>
                <a:spcPts val="1000"/>
              </a:lnSpc>
            </a:pPr>
            <a:r>
              <a:rPr lang="en-US" smtClean="0"/>
              <a:t> class B :public A</a:t>
            </a:r>
          </a:p>
          <a:p>
            <a:pPr>
              <a:lnSpc>
                <a:spcPts val="1000"/>
              </a:lnSpc>
            </a:pPr>
            <a:r>
              <a:rPr lang="en-US" smtClean="0"/>
              <a:t>{</a:t>
            </a:r>
          </a:p>
          <a:p>
            <a:pPr>
              <a:lnSpc>
                <a:spcPts val="1000"/>
              </a:lnSpc>
            </a:pPr>
            <a:r>
              <a:rPr lang="en-US" smtClean="0"/>
              <a:t>      public:</a:t>
            </a:r>
          </a:p>
          <a:p>
            <a:pPr>
              <a:lnSpc>
                <a:spcPts val="1000"/>
              </a:lnSpc>
            </a:pPr>
            <a:r>
              <a:rPr lang="en-US" smtClean="0"/>
              <a:t>	void fun()</a:t>
            </a:r>
          </a:p>
          <a:p>
            <a:pPr>
              <a:lnSpc>
                <a:spcPts val="1000"/>
              </a:lnSpc>
            </a:pPr>
            <a:r>
              <a:rPr lang="en-US" smtClean="0"/>
              <a:t>	{</a:t>
            </a:r>
          </a:p>
          <a:p>
            <a:pPr>
              <a:lnSpc>
                <a:spcPts val="1000"/>
              </a:lnSpc>
            </a:pPr>
            <a:r>
              <a:rPr lang="en-US" smtClean="0"/>
              <a:t>	        cout&lt;&lt;“in fun of B”;</a:t>
            </a:r>
          </a:p>
          <a:p>
            <a:pPr>
              <a:lnSpc>
                <a:spcPts val="800"/>
              </a:lnSpc>
            </a:pPr>
            <a:r>
              <a:rPr lang="en-US" smtClean="0"/>
              <a:t>	}</a:t>
            </a:r>
          </a:p>
          <a:p>
            <a:pPr>
              <a:lnSpc>
                <a:spcPts val="800"/>
              </a:lnSpc>
            </a:pPr>
            <a:r>
              <a:rPr lang="en-US" smtClean="0"/>
              <a:t>};</a:t>
            </a:r>
          </a:p>
          <a:p>
            <a:pPr>
              <a:lnSpc>
                <a:spcPts val="1000"/>
              </a:lnSpc>
            </a:pPr>
            <a:r>
              <a:rPr lang="en-US" smtClean="0"/>
              <a:t>void main()</a:t>
            </a:r>
          </a:p>
          <a:p>
            <a:pPr>
              <a:lnSpc>
                <a:spcPts val="1000"/>
              </a:lnSpc>
            </a:pPr>
            <a:r>
              <a:rPr lang="en-US" smtClean="0"/>
              <a:t>{</a:t>
            </a:r>
          </a:p>
          <a:p>
            <a:pPr>
              <a:lnSpc>
                <a:spcPts val="1000"/>
              </a:lnSpc>
            </a:pPr>
            <a:r>
              <a:rPr lang="en-US" smtClean="0"/>
              <a:t>	A  *p;	//Base class pointer</a:t>
            </a:r>
          </a:p>
          <a:p>
            <a:pPr>
              <a:lnSpc>
                <a:spcPts val="1000"/>
              </a:lnSpc>
            </a:pPr>
            <a:r>
              <a:rPr lang="en-US" smtClean="0"/>
              <a:t>	B  b1;</a:t>
            </a:r>
          </a:p>
          <a:p>
            <a:pPr>
              <a:lnSpc>
                <a:spcPts val="1000"/>
              </a:lnSpc>
            </a:pPr>
            <a:r>
              <a:rPr lang="en-US" smtClean="0"/>
              <a:t>	p =  &amp;b1;</a:t>
            </a:r>
          </a:p>
          <a:p>
            <a:pPr>
              <a:lnSpc>
                <a:spcPts val="1000"/>
              </a:lnSpc>
            </a:pPr>
            <a:r>
              <a:rPr lang="en-US" smtClean="0"/>
              <a:t>	p-&gt;fun( );	//Derived class B’s function is invoked</a:t>
            </a:r>
          </a:p>
          <a:p>
            <a:pPr>
              <a:lnSpc>
                <a:spcPts val="1000"/>
              </a:lnSpc>
            </a:pPr>
            <a:r>
              <a:rPr lang="en-US" smtClean="0"/>
              <a:t>}</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00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0036" name="Rectangle 2"/>
          <p:cNvSpPr>
            <a:spLocks noChangeArrowheads="1" noTextEdit="1"/>
          </p:cNvSpPr>
          <p:nvPr>
            <p:ph type="sldImg"/>
          </p:nvPr>
        </p:nvSpPr>
        <p:spPr>
          <a:ln/>
        </p:spPr>
      </p:sp>
      <p:sp>
        <p:nvSpPr>
          <p:cNvPr id="300037" name="Rectangle 3"/>
          <p:cNvSpPr>
            <a:spLocks noGrp="1" noChangeArrowheads="1"/>
          </p:cNvSpPr>
          <p:nvPr>
            <p:ph type="body" idx="1"/>
          </p:nvPr>
        </p:nvSpPr>
        <p:spPr>
          <a:xfrm>
            <a:off x="1219200" y="4216400"/>
            <a:ext cx="4724400" cy="4371975"/>
          </a:xfrm>
          <a:noFill/>
          <a:ln/>
        </p:spPr>
        <p:txBody>
          <a:bodyPr/>
          <a:lstStyle/>
          <a:p>
            <a:pPr>
              <a:lnSpc>
                <a:spcPts val="900"/>
              </a:lnSpc>
            </a:pPr>
            <a:r>
              <a:rPr lang="en-US" b="1" smtClean="0"/>
              <a:t>Example:</a:t>
            </a:r>
            <a:endParaRPr lang="en-US" smtClean="0"/>
          </a:p>
          <a:p>
            <a:pPr>
              <a:lnSpc>
                <a:spcPts val="900"/>
              </a:lnSpc>
            </a:pPr>
            <a:r>
              <a:rPr lang="en-US" smtClean="0"/>
              <a:t>class A		</a:t>
            </a:r>
          </a:p>
          <a:p>
            <a:pPr>
              <a:lnSpc>
                <a:spcPts val="900"/>
              </a:lnSpc>
            </a:pPr>
            <a:r>
              <a:rPr lang="en-US" smtClean="0"/>
              <a:t>{	int i;</a:t>
            </a:r>
          </a:p>
          <a:p>
            <a:pPr>
              <a:lnSpc>
                <a:spcPts val="900"/>
              </a:lnSpc>
            </a:pPr>
            <a:r>
              <a:rPr lang="en-US" smtClean="0"/>
              <a:t>	public:</a:t>
            </a:r>
          </a:p>
          <a:p>
            <a:pPr>
              <a:lnSpc>
                <a:spcPts val="900"/>
              </a:lnSpc>
            </a:pPr>
            <a:r>
              <a:rPr lang="en-US" smtClean="0"/>
              <a:t>	virtual void fun(  )  </a:t>
            </a:r>
          </a:p>
          <a:p>
            <a:pPr>
              <a:lnSpc>
                <a:spcPts val="900"/>
              </a:lnSpc>
            </a:pPr>
            <a:r>
              <a:rPr lang="en-US" smtClean="0"/>
              <a:t>	{  </a:t>
            </a:r>
          </a:p>
          <a:p>
            <a:pPr>
              <a:lnSpc>
                <a:spcPts val="900"/>
              </a:lnSpc>
            </a:pPr>
            <a:r>
              <a:rPr lang="en-US" smtClean="0"/>
              <a:t>		cout&lt;&lt;"in fun of A"; </a:t>
            </a:r>
          </a:p>
          <a:p>
            <a:pPr>
              <a:lnSpc>
                <a:spcPts val="800"/>
              </a:lnSpc>
            </a:pPr>
            <a:r>
              <a:rPr lang="en-US" smtClean="0"/>
              <a:t>	}</a:t>
            </a:r>
          </a:p>
          <a:p>
            <a:pPr>
              <a:lnSpc>
                <a:spcPts val="800"/>
              </a:lnSpc>
            </a:pPr>
            <a:r>
              <a:rPr lang="en-US" smtClean="0"/>
              <a:t>};</a:t>
            </a:r>
          </a:p>
          <a:p>
            <a:pPr>
              <a:lnSpc>
                <a:spcPts val="900"/>
              </a:lnSpc>
            </a:pPr>
            <a:r>
              <a:rPr lang="en-US" smtClean="0"/>
              <a:t>class B:public A</a:t>
            </a:r>
          </a:p>
          <a:p>
            <a:pPr>
              <a:lnSpc>
                <a:spcPts val="900"/>
              </a:lnSpc>
            </a:pPr>
            <a:r>
              <a:rPr lang="en-US" smtClean="0"/>
              <a:t>{</a:t>
            </a:r>
          </a:p>
          <a:p>
            <a:pPr>
              <a:lnSpc>
                <a:spcPts val="900"/>
              </a:lnSpc>
            </a:pPr>
            <a:r>
              <a:rPr lang="en-US" smtClean="0"/>
              <a:t>public:</a:t>
            </a:r>
          </a:p>
          <a:p>
            <a:pPr>
              <a:lnSpc>
                <a:spcPts val="900"/>
              </a:lnSpc>
            </a:pPr>
            <a:r>
              <a:rPr lang="en-US" smtClean="0"/>
              <a:t>	void fun(  )   </a:t>
            </a:r>
          </a:p>
          <a:p>
            <a:pPr>
              <a:lnSpc>
                <a:spcPts val="800"/>
              </a:lnSpc>
            </a:pPr>
            <a:r>
              <a:rPr lang="en-US" smtClean="0"/>
              <a:t>	{</a:t>
            </a:r>
          </a:p>
          <a:p>
            <a:pPr>
              <a:lnSpc>
                <a:spcPts val="800"/>
              </a:lnSpc>
            </a:pPr>
            <a:r>
              <a:rPr lang="en-US" smtClean="0"/>
              <a:t>		cout&lt;&lt;"in fun of B"; </a:t>
            </a:r>
          </a:p>
          <a:p>
            <a:pPr>
              <a:lnSpc>
                <a:spcPts val="800"/>
              </a:lnSpc>
            </a:pPr>
            <a:r>
              <a:rPr lang="en-US" smtClean="0"/>
              <a:t>	}</a:t>
            </a:r>
          </a:p>
          <a:p>
            <a:pPr>
              <a:lnSpc>
                <a:spcPts val="900"/>
              </a:lnSpc>
            </a:pPr>
            <a:r>
              <a:rPr lang="en-US" smtClean="0"/>
              <a:t>	void  f1(  )</a:t>
            </a:r>
          </a:p>
          <a:p>
            <a:pPr>
              <a:lnSpc>
                <a:spcPts val="900"/>
              </a:lnSpc>
            </a:pPr>
            <a:r>
              <a:rPr lang="en-US" smtClean="0"/>
              <a:t>	{</a:t>
            </a:r>
          </a:p>
          <a:p>
            <a:pPr>
              <a:lnSpc>
                <a:spcPts val="900"/>
              </a:lnSpc>
            </a:pPr>
            <a:r>
              <a:rPr lang="en-US" smtClean="0"/>
              <a:t>		cout&lt;&lt;" in f1"; </a:t>
            </a:r>
          </a:p>
          <a:p>
            <a:pPr>
              <a:lnSpc>
                <a:spcPts val="600"/>
              </a:lnSpc>
            </a:pPr>
            <a:r>
              <a:rPr lang="en-US" smtClean="0"/>
              <a:t>	}</a:t>
            </a:r>
          </a:p>
          <a:p>
            <a:pPr>
              <a:lnSpc>
                <a:spcPts val="700"/>
              </a:lnSpc>
            </a:pPr>
            <a:r>
              <a:rPr lang="en-US" smtClean="0"/>
              <a:t>};</a:t>
            </a:r>
          </a:p>
          <a:p>
            <a:pPr>
              <a:lnSpc>
                <a:spcPts val="900"/>
              </a:lnSpc>
            </a:pPr>
            <a:r>
              <a:rPr lang="en-US" smtClean="0"/>
              <a:t>void main( )</a:t>
            </a:r>
          </a:p>
          <a:p>
            <a:pPr>
              <a:lnSpc>
                <a:spcPts val="900"/>
              </a:lnSpc>
            </a:pPr>
            <a:r>
              <a:rPr lang="en-US" smtClean="0"/>
              <a:t>{	B b;</a:t>
            </a:r>
          </a:p>
          <a:p>
            <a:pPr>
              <a:lnSpc>
                <a:spcPts val="900"/>
              </a:lnSpc>
            </a:pPr>
            <a:r>
              <a:rPr lang="en-US" smtClean="0"/>
              <a:t>	A &amp;a=b;</a:t>
            </a:r>
          </a:p>
          <a:p>
            <a:pPr>
              <a:lnSpc>
                <a:spcPts val="900"/>
              </a:lnSpc>
            </a:pPr>
            <a:r>
              <a:rPr lang="en-US" smtClean="0"/>
              <a:t>	((B &amp;)a).f1( ); // The Derived class function gets invoked</a:t>
            </a:r>
          </a:p>
          <a:p>
            <a:pPr>
              <a:lnSpc>
                <a:spcPts val="900"/>
              </a:lnSpc>
            </a:pPr>
            <a:r>
              <a:rPr lang="en-US" smtClean="0"/>
              <a:t>}</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10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1060" name="Rectangle 2"/>
          <p:cNvSpPr>
            <a:spLocks noChangeArrowheads="1" noTextEdit="1"/>
          </p:cNvSpPr>
          <p:nvPr>
            <p:ph type="sldImg"/>
          </p:nvPr>
        </p:nvSpPr>
        <p:spPr>
          <a:xfrm>
            <a:off x="1139825" y="703263"/>
            <a:ext cx="4578350" cy="3433762"/>
          </a:xfrm>
          <a:ln/>
        </p:spPr>
      </p:sp>
      <p:sp>
        <p:nvSpPr>
          <p:cNvPr id="301061" name="Rectangle 3"/>
          <p:cNvSpPr>
            <a:spLocks noGrp="1" noChangeArrowheads="1"/>
          </p:cNvSpPr>
          <p:nvPr>
            <p:ph type="body" idx="1"/>
          </p:nvPr>
        </p:nvSpPr>
        <p:spPr>
          <a:xfrm>
            <a:off x="1143000" y="4216400"/>
            <a:ext cx="4800600" cy="4178300"/>
          </a:xfrm>
          <a:noFill/>
          <a:ln/>
        </p:spPr>
        <p:txBody>
          <a:bodyPr/>
          <a:lstStyle/>
          <a:p>
            <a:pPr>
              <a:lnSpc>
                <a:spcPts val="1100"/>
              </a:lnSpc>
            </a:pPr>
            <a:r>
              <a:rPr lang="en-US" smtClean="0"/>
              <a:t>class A</a:t>
            </a:r>
          </a:p>
          <a:p>
            <a:pPr>
              <a:lnSpc>
                <a:spcPts val="1100"/>
              </a:lnSpc>
            </a:pPr>
            <a:r>
              <a:rPr lang="en-US" smtClean="0"/>
              <a:t>{	</a:t>
            </a:r>
          </a:p>
          <a:p>
            <a:pPr>
              <a:lnSpc>
                <a:spcPts val="1100"/>
              </a:lnSpc>
            </a:pPr>
            <a:r>
              <a:rPr lang="en-US" smtClean="0"/>
              <a:t>	int i;</a:t>
            </a:r>
          </a:p>
          <a:p>
            <a:pPr>
              <a:lnSpc>
                <a:spcPts val="1100"/>
              </a:lnSpc>
            </a:pPr>
            <a:r>
              <a:rPr lang="en-US" smtClean="0"/>
              <a:t>      public:</a:t>
            </a:r>
          </a:p>
          <a:p>
            <a:pPr>
              <a:lnSpc>
                <a:spcPts val="1100"/>
              </a:lnSpc>
            </a:pPr>
            <a:r>
              <a:rPr lang="en-US" smtClean="0"/>
              <a:t>	virtual void fun() { cout&lt;&lt;"in fun of A"; }</a:t>
            </a:r>
          </a:p>
          <a:p>
            <a:pPr>
              <a:lnSpc>
                <a:spcPts val="1100"/>
              </a:lnSpc>
            </a:pPr>
            <a:r>
              <a:rPr lang="en-US" smtClean="0"/>
              <a:t>	virtual ~A() { cout&lt;&lt;"in dtor of A"; }</a:t>
            </a:r>
          </a:p>
          <a:p>
            <a:pPr>
              <a:lnSpc>
                <a:spcPts val="1100"/>
              </a:lnSpc>
            </a:pPr>
            <a:r>
              <a:rPr lang="en-US" smtClean="0"/>
              <a:t>};</a:t>
            </a:r>
          </a:p>
          <a:p>
            <a:pPr>
              <a:lnSpc>
                <a:spcPts val="1100"/>
              </a:lnSpc>
            </a:pPr>
            <a:r>
              <a:rPr lang="en-US" smtClean="0"/>
              <a:t>class B:public A</a:t>
            </a:r>
          </a:p>
          <a:p>
            <a:pPr>
              <a:lnSpc>
                <a:spcPts val="1100"/>
              </a:lnSpc>
            </a:pPr>
            <a:r>
              <a:rPr lang="en-US" smtClean="0"/>
              <a:t>{</a:t>
            </a:r>
          </a:p>
          <a:p>
            <a:pPr>
              <a:lnSpc>
                <a:spcPts val="1100"/>
              </a:lnSpc>
            </a:pPr>
            <a:r>
              <a:rPr lang="en-US" smtClean="0"/>
              <a:t>     public:</a:t>
            </a:r>
          </a:p>
          <a:p>
            <a:pPr>
              <a:lnSpc>
                <a:spcPts val="1100"/>
              </a:lnSpc>
            </a:pPr>
            <a:r>
              <a:rPr lang="en-US" smtClean="0"/>
              <a:t>	void fun(){ cout&lt;&lt;"in fun of B"; }</a:t>
            </a:r>
          </a:p>
          <a:p>
            <a:pPr>
              <a:lnSpc>
                <a:spcPts val="1100"/>
              </a:lnSpc>
            </a:pPr>
            <a:r>
              <a:rPr lang="en-US" smtClean="0"/>
              <a:t>	void  f1() { cout&lt;&lt;" in f1"; }</a:t>
            </a:r>
          </a:p>
          <a:p>
            <a:pPr>
              <a:lnSpc>
                <a:spcPts val="1100"/>
              </a:lnSpc>
            </a:pPr>
            <a:r>
              <a:rPr lang="en-US" smtClean="0"/>
              <a:t>	~B(){ cout&lt;&lt;"in dtor of B"; }</a:t>
            </a:r>
          </a:p>
          <a:p>
            <a:pPr>
              <a:lnSpc>
                <a:spcPts val="1100"/>
              </a:lnSpc>
            </a:pPr>
            <a:r>
              <a:rPr lang="en-US" smtClean="0"/>
              <a:t>};</a:t>
            </a:r>
          </a:p>
          <a:p>
            <a:pPr>
              <a:lnSpc>
                <a:spcPts val="1100"/>
              </a:lnSpc>
            </a:pPr>
            <a:r>
              <a:rPr lang="en-US" smtClean="0"/>
              <a:t>void main()</a:t>
            </a:r>
          </a:p>
          <a:p>
            <a:pPr>
              <a:lnSpc>
                <a:spcPts val="1100"/>
              </a:lnSpc>
            </a:pPr>
            <a:r>
              <a:rPr lang="en-US" smtClean="0"/>
              <a:t>{	B *a;</a:t>
            </a:r>
          </a:p>
          <a:p>
            <a:pPr>
              <a:lnSpc>
                <a:spcPts val="1100"/>
              </a:lnSpc>
            </a:pPr>
            <a:r>
              <a:rPr lang="en-US" smtClean="0"/>
              <a:t>	a = new B;</a:t>
            </a:r>
          </a:p>
          <a:p>
            <a:pPr>
              <a:lnSpc>
                <a:spcPts val="1100"/>
              </a:lnSpc>
            </a:pPr>
            <a:r>
              <a:rPr lang="en-US" smtClean="0"/>
              <a:t>	delete a;</a:t>
            </a:r>
          </a:p>
          <a:p>
            <a:pPr>
              <a:lnSpc>
                <a:spcPts val="1100"/>
              </a:lnSpc>
            </a:pPr>
            <a:r>
              <a:rPr lang="en-US" smtClean="0"/>
              <a:t>}</a:t>
            </a:r>
          </a:p>
          <a:p>
            <a:pPr>
              <a:lnSpc>
                <a:spcPts val="1100"/>
              </a:lnSpc>
            </a:pPr>
            <a:r>
              <a:rPr lang="en-US" b="1" smtClean="0"/>
              <a:t>output  is:</a:t>
            </a:r>
            <a:r>
              <a:rPr lang="en-US" smtClean="0"/>
              <a:t> </a:t>
            </a:r>
          </a:p>
          <a:p>
            <a:pPr>
              <a:lnSpc>
                <a:spcPts val="1100"/>
              </a:lnSpc>
            </a:pPr>
            <a:r>
              <a:rPr lang="en-US" smtClean="0"/>
              <a:t>  in dtor of B      in dtor of A</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20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2084" name="Rectangle 2"/>
          <p:cNvSpPr>
            <a:spLocks noChangeArrowheads="1" noTextEdit="1"/>
          </p:cNvSpPr>
          <p:nvPr>
            <p:ph type="sldImg"/>
          </p:nvPr>
        </p:nvSpPr>
        <p:spPr>
          <a:ln/>
        </p:spPr>
      </p:sp>
      <p:sp>
        <p:nvSpPr>
          <p:cNvPr id="302085" name="Rectangle 3"/>
          <p:cNvSpPr>
            <a:spLocks noGrp="1" noChangeArrowheads="1"/>
          </p:cNvSpPr>
          <p:nvPr>
            <p:ph type="body" idx="1"/>
          </p:nvPr>
        </p:nvSpPr>
        <p:spPr>
          <a:xfrm>
            <a:off x="1143000" y="4186238"/>
            <a:ext cx="4800600" cy="4322762"/>
          </a:xfrm>
          <a:noFill/>
          <a:ln/>
        </p:spPr>
        <p:txBody>
          <a:bodyPr/>
          <a:lstStyle/>
          <a:p>
            <a:pPr>
              <a:lnSpc>
                <a:spcPts val="1300"/>
              </a:lnSpc>
            </a:pPr>
            <a:r>
              <a:rPr lang="en-US" b="1" smtClean="0"/>
              <a:t>Example</a:t>
            </a:r>
            <a:endParaRPr lang="en-US" smtClean="0"/>
          </a:p>
          <a:p>
            <a:pPr>
              <a:lnSpc>
                <a:spcPts val="1300"/>
              </a:lnSpc>
            </a:pPr>
            <a:r>
              <a:rPr lang="en-US" smtClean="0"/>
              <a:t>class figures</a:t>
            </a:r>
          </a:p>
          <a:p>
            <a:pPr>
              <a:lnSpc>
                <a:spcPts val="1300"/>
              </a:lnSpc>
            </a:pPr>
            <a:r>
              <a:rPr lang="en-US" smtClean="0"/>
              <a:t>{</a:t>
            </a:r>
          </a:p>
          <a:p>
            <a:pPr>
              <a:lnSpc>
                <a:spcPts val="1300"/>
              </a:lnSpc>
            </a:pPr>
            <a:r>
              <a:rPr lang="en-US" smtClean="0"/>
              <a:t>     public:</a:t>
            </a:r>
          </a:p>
          <a:p>
            <a:pPr lvl="1">
              <a:lnSpc>
                <a:spcPts val="1300"/>
              </a:lnSpc>
            </a:pPr>
            <a:r>
              <a:rPr lang="en-US" smtClean="0"/>
              <a:t>     virtual void draw( )=0;</a:t>
            </a:r>
          </a:p>
          <a:p>
            <a:pPr lvl="1">
              <a:lnSpc>
                <a:spcPts val="1300"/>
              </a:lnSpc>
            </a:pPr>
            <a:r>
              <a:rPr lang="en-US" smtClean="0"/>
              <a:t>     virtual void set( ) </a:t>
            </a:r>
          </a:p>
          <a:p>
            <a:pPr lvl="1">
              <a:lnSpc>
                <a:spcPts val="1300"/>
              </a:lnSpc>
            </a:pPr>
            <a:r>
              <a:rPr lang="en-US" smtClean="0"/>
              <a:t>	{  </a:t>
            </a:r>
          </a:p>
          <a:p>
            <a:pPr lvl="1">
              <a:lnSpc>
                <a:spcPts val="1300"/>
              </a:lnSpc>
            </a:pPr>
            <a:r>
              <a:rPr lang="en-US" smtClean="0"/>
              <a:t>	        cout&lt;&lt;“in base class set”&lt;&lt;endl; </a:t>
            </a:r>
          </a:p>
          <a:p>
            <a:pPr lvl="1">
              <a:lnSpc>
                <a:spcPts val="1300"/>
              </a:lnSpc>
            </a:pPr>
            <a:r>
              <a:rPr lang="en-US" smtClean="0"/>
              <a:t>	}</a:t>
            </a:r>
          </a:p>
          <a:p>
            <a:pPr lvl="1">
              <a:lnSpc>
                <a:spcPts val="1300"/>
              </a:lnSpc>
            </a:pPr>
            <a:r>
              <a:rPr lang="en-US" smtClean="0"/>
              <a:t>     void  display( )</a:t>
            </a:r>
          </a:p>
          <a:p>
            <a:pPr lvl="1">
              <a:lnSpc>
                <a:spcPts val="1300"/>
              </a:lnSpc>
            </a:pPr>
            <a:r>
              <a:rPr lang="en-US" smtClean="0"/>
              <a:t>	{ </a:t>
            </a:r>
          </a:p>
          <a:p>
            <a:pPr lvl="1">
              <a:lnSpc>
                <a:spcPts val="1300"/>
              </a:lnSpc>
            </a:pPr>
            <a:r>
              <a:rPr lang="en-US" smtClean="0"/>
              <a:t>	         cout&lt;&lt;“in base class display”&lt;&lt;endl; </a:t>
            </a:r>
          </a:p>
          <a:p>
            <a:pPr lvl="1">
              <a:lnSpc>
                <a:spcPts val="1300"/>
              </a:lnSpc>
            </a:pPr>
            <a:r>
              <a:rPr lang="en-US" smtClean="0"/>
              <a:t>            }</a:t>
            </a:r>
          </a:p>
          <a:p>
            <a:pPr>
              <a:lnSpc>
                <a:spcPts val="1300"/>
              </a:lnSpc>
            </a:pPr>
            <a:r>
              <a:rPr lang="en-US" smtClean="0"/>
              <a:t>};</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31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3108" name="Rectangle 2"/>
          <p:cNvSpPr>
            <a:spLocks noChangeArrowheads="1" noTextEdit="1"/>
          </p:cNvSpPr>
          <p:nvPr>
            <p:ph type="sldImg"/>
          </p:nvPr>
        </p:nvSpPr>
        <p:spPr>
          <a:xfrm>
            <a:off x="1144588" y="685800"/>
            <a:ext cx="4572000" cy="3429000"/>
          </a:xfrm>
          <a:ln/>
        </p:spPr>
      </p:sp>
      <p:sp>
        <p:nvSpPr>
          <p:cNvPr id="303109" name="Rectangle 3"/>
          <p:cNvSpPr>
            <a:spLocks noGrp="1" noChangeArrowheads="1"/>
          </p:cNvSpPr>
          <p:nvPr>
            <p:ph type="body" idx="1"/>
          </p:nvPr>
        </p:nvSpPr>
        <p:spPr>
          <a:xfrm>
            <a:off x="1143000" y="4216400"/>
            <a:ext cx="5029200" cy="4114800"/>
          </a:xfrm>
          <a:noFill/>
          <a:ln/>
        </p:spPr>
        <p:txBody>
          <a:bodyPr/>
          <a:lstStyle/>
          <a:p>
            <a:pPr>
              <a:lnSpc>
                <a:spcPts val="1300"/>
              </a:lnSpc>
            </a:pPr>
            <a:r>
              <a:rPr lang="en-US" smtClean="0"/>
              <a:t>class Circle : public figures</a:t>
            </a:r>
          </a:p>
          <a:p>
            <a:pPr>
              <a:lnSpc>
                <a:spcPts val="1300"/>
              </a:lnSpc>
            </a:pPr>
            <a:r>
              <a:rPr lang="en-US" smtClean="0"/>
              <a:t>{</a:t>
            </a:r>
          </a:p>
          <a:p>
            <a:pPr>
              <a:lnSpc>
                <a:spcPts val="1300"/>
              </a:lnSpc>
            </a:pPr>
            <a:r>
              <a:rPr lang="en-US" smtClean="0"/>
              <a:t>     public:</a:t>
            </a:r>
          </a:p>
          <a:p>
            <a:pPr>
              <a:lnSpc>
                <a:spcPts val="1300"/>
              </a:lnSpc>
            </a:pPr>
            <a:r>
              <a:rPr lang="en-US" smtClean="0"/>
              <a:t>                 void draw( )  </a:t>
            </a:r>
          </a:p>
          <a:p>
            <a:pPr>
              <a:lnSpc>
                <a:spcPts val="1300"/>
              </a:lnSpc>
            </a:pPr>
            <a:r>
              <a:rPr lang="en-US" smtClean="0"/>
              <a:t>	{   </a:t>
            </a:r>
          </a:p>
          <a:p>
            <a:pPr>
              <a:lnSpc>
                <a:spcPts val="1300"/>
              </a:lnSpc>
            </a:pPr>
            <a:r>
              <a:rPr lang="en-US" smtClean="0"/>
              <a:t>	         cout&lt;&lt;“in derived class draw”&lt;&lt;endl; </a:t>
            </a:r>
          </a:p>
          <a:p>
            <a:pPr>
              <a:lnSpc>
                <a:spcPts val="1300"/>
              </a:lnSpc>
            </a:pPr>
            <a:r>
              <a:rPr lang="en-US" smtClean="0"/>
              <a:t>	}</a:t>
            </a:r>
          </a:p>
          <a:p>
            <a:pPr>
              <a:lnSpc>
                <a:spcPts val="1300"/>
              </a:lnSpc>
            </a:pPr>
            <a:r>
              <a:rPr lang="en-US" smtClean="0"/>
              <a:t>};</a:t>
            </a:r>
          </a:p>
          <a:p>
            <a:pPr>
              <a:lnSpc>
                <a:spcPts val="1300"/>
              </a:lnSpc>
            </a:pPr>
            <a:r>
              <a:rPr lang="en-US" smtClean="0"/>
              <a:t>void main( )</a:t>
            </a:r>
          </a:p>
          <a:p>
            <a:pPr>
              <a:lnSpc>
                <a:spcPts val="1300"/>
              </a:lnSpc>
            </a:pPr>
            <a:r>
              <a:rPr lang="en-US" smtClean="0"/>
              <a:t>{  </a:t>
            </a:r>
          </a:p>
          <a:p>
            <a:pPr>
              <a:lnSpc>
                <a:spcPts val="1300"/>
              </a:lnSpc>
            </a:pPr>
            <a:r>
              <a:rPr lang="en-US" smtClean="0"/>
              <a:t>    figures *f ;</a:t>
            </a:r>
          </a:p>
          <a:p>
            <a:pPr>
              <a:lnSpc>
                <a:spcPts val="1300"/>
              </a:lnSpc>
            </a:pPr>
            <a:r>
              <a:rPr lang="en-US" smtClean="0"/>
              <a:t>    f=new Circle;</a:t>
            </a:r>
          </a:p>
          <a:p>
            <a:pPr>
              <a:lnSpc>
                <a:spcPts val="1300"/>
              </a:lnSpc>
            </a:pPr>
            <a:r>
              <a:rPr lang="en-US" smtClean="0"/>
              <a:t>    f-&gt;draw( );  //  displays   in derived class draw</a:t>
            </a:r>
          </a:p>
          <a:p>
            <a:pPr>
              <a:lnSpc>
                <a:spcPts val="1300"/>
              </a:lnSpc>
            </a:pPr>
            <a:r>
              <a:rPr lang="en-US" smtClean="0"/>
              <a:t>    f-&gt;set( );     //displays  in base class set</a:t>
            </a:r>
          </a:p>
          <a:p>
            <a:pPr>
              <a:lnSpc>
                <a:spcPts val="1300"/>
              </a:lnSpc>
            </a:pPr>
            <a:r>
              <a:rPr lang="en-US" smtClean="0"/>
              <a:t> }</a:t>
            </a:r>
          </a:p>
          <a:p>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41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4132" name="Rectangle 2"/>
          <p:cNvSpPr>
            <a:spLocks noChangeArrowheads="1" noTextEdit="1"/>
          </p:cNvSpPr>
          <p:nvPr>
            <p:ph type="sldImg"/>
          </p:nvPr>
        </p:nvSpPr>
        <p:spPr>
          <a:xfrm>
            <a:off x="1144588" y="703263"/>
            <a:ext cx="4568825" cy="3427412"/>
          </a:xfrm>
          <a:ln/>
        </p:spPr>
      </p:sp>
      <p:sp>
        <p:nvSpPr>
          <p:cNvPr id="304133" name="Rectangle 3"/>
          <p:cNvSpPr>
            <a:spLocks noGrp="1" noChangeArrowheads="1"/>
          </p:cNvSpPr>
          <p:nvPr>
            <p:ph type="body" idx="1"/>
          </p:nvPr>
        </p:nvSpPr>
        <p:spPr>
          <a:xfrm>
            <a:off x="1066800" y="4216400"/>
            <a:ext cx="4724400" cy="4114800"/>
          </a:xfrm>
          <a:noFill/>
          <a:ln/>
        </p:spPr>
        <p:txBody>
          <a:bodyPr/>
          <a:lstStyle/>
          <a:p>
            <a:r>
              <a:rPr lang="en-US" smtClean="0"/>
              <a:t> </a:t>
            </a:r>
          </a:p>
        </p:txBody>
      </p:sp>
      <p:sp>
        <p:nvSpPr>
          <p:cNvPr id="304134" name="Text Box 4"/>
          <p:cNvSpPr txBox="1">
            <a:spLocks noChangeArrowheads="1"/>
          </p:cNvSpPr>
          <p:nvPr/>
        </p:nvSpPr>
        <p:spPr bwMode="auto">
          <a:xfrm>
            <a:off x="2895600" y="4800600"/>
            <a:ext cx="960438" cy="274638"/>
          </a:xfrm>
          <a:prstGeom prst="rect">
            <a:avLst/>
          </a:prstGeom>
          <a:solidFill>
            <a:srgbClr val="FFFFFF"/>
          </a:solidFill>
          <a:ln w="9525">
            <a:solidFill>
              <a:srgbClr val="000000"/>
            </a:solidFill>
            <a:miter lim="800000"/>
            <a:headEnd/>
            <a:tailEnd/>
          </a:ln>
        </p:spPr>
        <p:txBody>
          <a:bodyPr/>
          <a:lstStyle/>
          <a:p>
            <a:r>
              <a:rPr lang="en-US" sz="1000"/>
              <a:t>NAME</a:t>
            </a:r>
          </a:p>
        </p:txBody>
      </p:sp>
      <p:sp>
        <p:nvSpPr>
          <p:cNvPr id="304135" name="Text Box 5"/>
          <p:cNvSpPr txBox="1">
            <a:spLocks noChangeArrowheads="1"/>
          </p:cNvSpPr>
          <p:nvPr/>
        </p:nvSpPr>
        <p:spPr bwMode="auto">
          <a:xfrm>
            <a:off x="2895600" y="5075238"/>
            <a:ext cx="960438" cy="273050"/>
          </a:xfrm>
          <a:prstGeom prst="rect">
            <a:avLst/>
          </a:prstGeom>
          <a:solidFill>
            <a:srgbClr val="FFFFFF"/>
          </a:solidFill>
          <a:ln w="9525">
            <a:solidFill>
              <a:srgbClr val="000000"/>
            </a:solidFill>
            <a:miter lim="800000"/>
            <a:headEnd/>
            <a:tailEnd/>
          </a:ln>
        </p:spPr>
        <p:txBody>
          <a:bodyPr/>
          <a:lstStyle/>
          <a:p>
            <a:r>
              <a:rPr lang="en-US" sz="1000"/>
              <a:t>ACCEPT( )</a:t>
            </a:r>
          </a:p>
        </p:txBody>
      </p:sp>
      <p:sp>
        <p:nvSpPr>
          <p:cNvPr id="304136" name="Text Box 6"/>
          <p:cNvSpPr txBox="1">
            <a:spLocks noChangeArrowheads="1"/>
          </p:cNvSpPr>
          <p:nvPr/>
        </p:nvSpPr>
        <p:spPr bwMode="auto">
          <a:xfrm>
            <a:off x="1722438" y="5715000"/>
            <a:ext cx="960437" cy="365125"/>
          </a:xfrm>
          <a:prstGeom prst="rect">
            <a:avLst/>
          </a:prstGeom>
          <a:solidFill>
            <a:srgbClr val="FFFFFF"/>
          </a:solidFill>
          <a:ln w="9525">
            <a:solidFill>
              <a:srgbClr val="000000"/>
            </a:solidFill>
            <a:miter lim="800000"/>
            <a:headEnd/>
            <a:tailEnd/>
          </a:ln>
        </p:spPr>
        <p:txBody>
          <a:bodyPr/>
          <a:lstStyle/>
          <a:p>
            <a:r>
              <a:rPr lang="en-US" sz="1000"/>
              <a:t>DETAIL1</a:t>
            </a:r>
          </a:p>
          <a:p>
            <a:r>
              <a:rPr lang="en-US" sz="1000"/>
              <a:t>NAME</a:t>
            </a:r>
          </a:p>
        </p:txBody>
      </p:sp>
      <p:sp>
        <p:nvSpPr>
          <p:cNvPr id="304137" name="Text Box 7"/>
          <p:cNvSpPr txBox="1">
            <a:spLocks noChangeArrowheads="1"/>
          </p:cNvSpPr>
          <p:nvPr/>
        </p:nvSpPr>
        <p:spPr bwMode="auto">
          <a:xfrm>
            <a:off x="1722438" y="6080125"/>
            <a:ext cx="960437" cy="274638"/>
          </a:xfrm>
          <a:prstGeom prst="rect">
            <a:avLst/>
          </a:prstGeom>
          <a:solidFill>
            <a:srgbClr val="FFFFFF"/>
          </a:solidFill>
          <a:ln w="9525">
            <a:solidFill>
              <a:srgbClr val="000000"/>
            </a:solidFill>
            <a:miter lim="800000"/>
            <a:headEnd/>
            <a:tailEnd/>
          </a:ln>
        </p:spPr>
        <p:txBody>
          <a:bodyPr/>
          <a:lstStyle/>
          <a:p>
            <a:r>
              <a:rPr lang="en-US" sz="1000"/>
              <a:t>ACCEPT( )</a:t>
            </a:r>
          </a:p>
        </p:txBody>
      </p:sp>
      <p:sp>
        <p:nvSpPr>
          <p:cNvPr id="304138" name="Text Box 8"/>
          <p:cNvSpPr txBox="1">
            <a:spLocks noChangeArrowheads="1"/>
          </p:cNvSpPr>
          <p:nvPr/>
        </p:nvSpPr>
        <p:spPr bwMode="auto">
          <a:xfrm>
            <a:off x="3962400" y="5715000"/>
            <a:ext cx="960438" cy="365125"/>
          </a:xfrm>
          <a:prstGeom prst="rect">
            <a:avLst/>
          </a:prstGeom>
          <a:solidFill>
            <a:srgbClr val="FFFFFF"/>
          </a:solidFill>
          <a:ln w="9525">
            <a:solidFill>
              <a:srgbClr val="000000"/>
            </a:solidFill>
            <a:miter lim="800000"/>
            <a:headEnd/>
            <a:tailEnd/>
          </a:ln>
        </p:spPr>
        <p:txBody>
          <a:bodyPr/>
          <a:lstStyle/>
          <a:p>
            <a:r>
              <a:rPr lang="en-US" sz="1000"/>
              <a:t>DETAIL2</a:t>
            </a:r>
          </a:p>
          <a:p>
            <a:r>
              <a:rPr lang="en-US" sz="1000"/>
              <a:t>NAME</a:t>
            </a:r>
          </a:p>
        </p:txBody>
      </p:sp>
      <p:sp>
        <p:nvSpPr>
          <p:cNvPr id="304139" name="Text Box 9"/>
          <p:cNvSpPr txBox="1">
            <a:spLocks noChangeArrowheads="1"/>
          </p:cNvSpPr>
          <p:nvPr/>
        </p:nvSpPr>
        <p:spPr bwMode="auto">
          <a:xfrm>
            <a:off x="3962400" y="6080125"/>
            <a:ext cx="960438" cy="274638"/>
          </a:xfrm>
          <a:prstGeom prst="rect">
            <a:avLst/>
          </a:prstGeom>
          <a:solidFill>
            <a:srgbClr val="FFFFFF"/>
          </a:solidFill>
          <a:ln w="9525">
            <a:solidFill>
              <a:srgbClr val="000000"/>
            </a:solidFill>
            <a:miter lim="800000"/>
            <a:headEnd/>
            <a:tailEnd/>
          </a:ln>
        </p:spPr>
        <p:txBody>
          <a:bodyPr/>
          <a:lstStyle/>
          <a:p>
            <a:r>
              <a:rPr lang="en-US" sz="1000"/>
              <a:t>ACCEPT( )</a:t>
            </a:r>
          </a:p>
        </p:txBody>
      </p:sp>
      <p:sp>
        <p:nvSpPr>
          <p:cNvPr id="304140" name="Text Box 10"/>
          <p:cNvSpPr txBox="1">
            <a:spLocks noChangeArrowheads="1"/>
          </p:cNvSpPr>
          <p:nvPr/>
        </p:nvSpPr>
        <p:spPr bwMode="auto">
          <a:xfrm>
            <a:off x="2895600" y="6811963"/>
            <a:ext cx="960438" cy="730250"/>
          </a:xfrm>
          <a:prstGeom prst="rect">
            <a:avLst/>
          </a:prstGeom>
          <a:solidFill>
            <a:srgbClr val="FFFFFF"/>
          </a:solidFill>
          <a:ln w="9525">
            <a:solidFill>
              <a:srgbClr val="000000"/>
            </a:solidFill>
            <a:miter lim="800000"/>
            <a:headEnd/>
            <a:tailEnd/>
          </a:ln>
        </p:spPr>
        <p:txBody>
          <a:bodyPr/>
          <a:lstStyle/>
          <a:p>
            <a:r>
              <a:rPr lang="en-US" sz="1000"/>
              <a:t>DETAIL1</a:t>
            </a:r>
          </a:p>
          <a:p>
            <a:r>
              <a:rPr lang="en-US" sz="1000"/>
              <a:t>DETAIL2</a:t>
            </a:r>
          </a:p>
          <a:p>
            <a:r>
              <a:rPr lang="en-US" sz="1000"/>
              <a:t>NAME</a:t>
            </a:r>
          </a:p>
          <a:p>
            <a:r>
              <a:rPr lang="en-US" sz="1000"/>
              <a:t>NAME</a:t>
            </a:r>
          </a:p>
          <a:p>
            <a:endParaRPr lang="en-US" sz="1000"/>
          </a:p>
        </p:txBody>
      </p:sp>
      <p:sp>
        <p:nvSpPr>
          <p:cNvPr id="304141" name="Text Box 11"/>
          <p:cNvSpPr txBox="1">
            <a:spLocks noChangeArrowheads="1"/>
          </p:cNvSpPr>
          <p:nvPr/>
        </p:nvSpPr>
        <p:spPr bwMode="auto">
          <a:xfrm>
            <a:off x="2895600" y="7542213"/>
            <a:ext cx="960438" cy="274637"/>
          </a:xfrm>
          <a:prstGeom prst="rect">
            <a:avLst/>
          </a:prstGeom>
          <a:solidFill>
            <a:srgbClr val="FFFFFF"/>
          </a:solidFill>
          <a:ln w="9525">
            <a:solidFill>
              <a:srgbClr val="000000"/>
            </a:solidFill>
            <a:miter lim="800000"/>
            <a:headEnd/>
            <a:tailEnd/>
          </a:ln>
        </p:spPr>
        <p:txBody>
          <a:bodyPr/>
          <a:lstStyle/>
          <a:p>
            <a:r>
              <a:rPr lang="en-US" sz="1000"/>
              <a:t>ACCEPT( )</a:t>
            </a:r>
          </a:p>
        </p:txBody>
      </p:sp>
      <p:sp>
        <p:nvSpPr>
          <p:cNvPr id="304142" name="Line 12"/>
          <p:cNvSpPr>
            <a:spLocks noChangeShapeType="1"/>
          </p:cNvSpPr>
          <p:nvPr/>
        </p:nvSpPr>
        <p:spPr bwMode="auto">
          <a:xfrm flipV="1">
            <a:off x="2041525" y="5165725"/>
            <a:ext cx="854075" cy="549275"/>
          </a:xfrm>
          <a:prstGeom prst="line">
            <a:avLst/>
          </a:prstGeom>
          <a:noFill/>
          <a:ln w="9525">
            <a:solidFill>
              <a:srgbClr val="000000"/>
            </a:solidFill>
            <a:round/>
            <a:headEnd/>
            <a:tailEnd type="triangle" w="med" len="med"/>
          </a:ln>
        </p:spPr>
        <p:txBody>
          <a:bodyPr/>
          <a:lstStyle/>
          <a:p>
            <a:endParaRPr lang="en-US"/>
          </a:p>
        </p:txBody>
      </p:sp>
      <p:sp>
        <p:nvSpPr>
          <p:cNvPr id="304143" name="Line 13"/>
          <p:cNvSpPr>
            <a:spLocks noChangeShapeType="1"/>
          </p:cNvSpPr>
          <p:nvPr/>
        </p:nvSpPr>
        <p:spPr bwMode="auto">
          <a:xfrm flipH="1" flipV="1">
            <a:off x="3856038" y="5165725"/>
            <a:ext cx="854075" cy="549275"/>
          </a:xfrm>
          <a:prstGeom prst="line">
            <a:avLst/>
          </a:prstGeom>
          <a:noFill/>
          <a:ln w="9525">
            <a:solidFill>
              <a:srgbClr val="000000"/>
            </a:solidFill>
            <a:round/>
            <a:headEnd/>
            <a:tailEnd type="triangle" w="med" len="med"/>
          </a:ln>
        </p:spPr>
        <p:txBody>
          <a:bodyPr/>
          <a:lstStyle/>
          <a:p>
            <a:endParaRPr lang="en-US"/>
          </a:p>
        </p:txBody>
      </p:sp>
      <p:sp>
        <p:nvSpPr>
          <p:cNvPr id="304144" name="Line 14"/>
          <p:cNvSpPr>
            <a:spLocks noChangeShapeType="1"/>
          </p:cNvSpPr>
          <p:nvPr/>
        </p:nvSpPr>
        <p:spPr bwMode="auto">
          <a:xfrm rot="10126623">
            <a:off x="2308225" y="6272213"/>
            <a:ext cx="471488" cy="898525"/>
          </a:xfrm>
          <a:prstGeom prst="line">
            <a:avLst/>
          </a:prstGeom>
          <a:noFill/>
          <a:ln w="9525">
            <a:solidFill>
              <a:srgbClr val="000000"/>
            </a:solidFill>
            <a:round/>
            <a:headEnd/>
            <a:tailEnd type="triangle" w="med" len="med"/>
          </a:ln>
        </p:spPr>
        <p:txBody>
          <a:bodyPr/>
          <a:lstStyle/>
          <a:p>
            <a:endParaRPr lang="en-US"/>
          </a:p>
        </p:txBody>
      </p:sp>
      <p:sp>
        <p:nvSpPr>
          <p:cNvPr id="304145" name="Text Box 15"/>
          <p:cNvSpPr txBox="1">
            <a:spLocks noChangeArrowheads="1"/>
          </p:cNvSpPr>
          <p:nvPr/>
        </p:nvSpPr>
        <p:spPr bwMode="auto">
          <a:xfrm>
            <a:off x="3962400" y="4859338"/>
            <a:ext cx="854075" cy="215900"/>
          </a:xfrm>
          <a:prstGeom prst="rect">
            <a:avLst/>
          </a:prstGeom>
          <a:solidFill>
            <a:srgbClr val="FFFFFF"/>
          </a:solidFill>
          <a:ln w="9525">
            <a:noFill/>
            <a:miter lim="800000"/>
            <a:headEnd/>
            <a:tailEnd/>
          </a:ln>
        </p:spPr>
        <p:txBody>
          <a:bodyPr/>
          <a:lstStyle/>
          <a:p>
            <a:r>
              <a:rPr lang="en-US" sz="1000"/>
              <a:t>Employee</a:t>
            </a:r>
          </a:p>
        </p:txBody>
      </p:sp>
      <p:sp>
        <p:nvSpPr>
          <p:cNvPr id="304146" name="Text Box 16"/>
          <p:cNvSpPr txBox="1">
            <a:spLocks noChangeArrowheads="1"/>
          </p:cNvSpPr>
          <p:nvPr/>
        </p:nvSpPr>
        <p:spPr bwMode="auto">
          <a:xfrm>
            <a:off x="1295400" y="6402388"/>
            <a:ext cx="701675" cy="273050"/>
          </a:xfrm>
          <a:prstGeom prst="rect">
            <a:avLst/>
          </a:prstGeom>
          <a:solidFill>
            <a:srgbClr val="FFFFFF"/>
          </a:solidFill>
          <a:ln w="9525">
            <a:noFill/>
            <a:miter lim="800000"/>
            <a:headEnd/>
            <a:tailEnd/>
          </a:ln>
        </p:spPr>
        <p:txBody>
          <a:bodyPr/>
          <a:lstStyle/>
          <a:p>
            <a:r>
              <a:rPr lang="en-US" sz="1000"/>
              <a:t>part-time</a:t>
            </a:r>
          </a:p>
        </p:txBody>
      </p:sp>
      <p:sp>
        <p:nvSpPr>
          <p:cNvPr id="304147" name="Text Box 17"/>
          <p:cNvSpPr txBox="1">
            <a:spLocks noChangeArrowheads="1"/>
          </p:cNvSpPr>
          <p:nvPr/>
        </p:nvSpPr>
        <p:spPr bwMode="auto">
          <a:xfrm>
            <a:off x="3962400" y="7451725"/>
            <a:ext cx="854075" cy="273050"/>
          </a:xfrm>
          <a:prstGeom prst="rect">
            <a:avLst/>
          </a:prstGeom>
          <a:solidFill>
            <a:srgbClr val="FFFFFF"/>
          </a:solidFill>
          <a:ln w="9525">
            <a:noFill/>
            <a:miter lim="800000"/>
            <a:headEnd/>
            <a:tailEnd/>
          </a:ln>
        </p:spPr>
        <p:txBody>
          <a:bodyPr/>
          <a:lstStyle/>
          <a:p>
            <a:r>
              <a:rPr lang="en-US" sz="1000"/>
              <a:t>Salary</a:t>
            </a:r>
          </a:p>
        </p:txBody>
      </p:sp>
      <p:sp>
        <p:nvSpPr>
          <p:cNvPr id="304148" name="Text Box 18"/>
          <p:cNvSpPr txBox="1">
            <a:spLocks noChangeArrowheads="1"/>
          </p:cNvSpPr>
          <p:nvPr/>
        </p:nvSpPr>
        <p:spPr bwMode="auto">
          <a:xfrm>
            <a:off x="4876800" y="6402388"/>
            <a:ext cx="701675" cy="273050"/>
          </a:xfrm>
          <a:prstGeom prst="rect">
            <a:avLst/>
          </a:prstGeom>
          <a:solidFill>
            <a:srgbClr val="FFFFFF"/>
          </a:solidFill>
          <a:ln w="9525">
            <a:noFill/>
            <a:miter lim="800000"/>
            <a:headEnd/>
            <a:tailEnd/>
          </a:ln>
        </p:spPr>
        <p:txBody>
          <a:bodyPr/>
          <a:lstStyle/>
          <a:p>
            <a:r>
              <a:rPr lang="en-US" sz="1000"/>
              <a:t>full-time</a:t>
            </a:r>
          </a:p>
        </p:txBody>
      </p:sp>
      <p:sp>
        <p:nvSpPr>
          <p:cNvPr id="304149" name="Line 19"/>
          <p:cNvSpPr>
            <a:spLocks noChangeShapeType="1"/>
          </p:cNvSpPr>
          <p:nvPr/>
        </p:nvSpPr>
        <p:spPr bwMode="auto">
          <a:xfrm rot="-6433592">
            <a:off x="3967163" y="6272213"/>
            <a:ext cx="546100" cy="9906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51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5156" name="Rectangle 2"/>
          <p:cNvSpPr>
            <a:spLocks noChangeArrowheads="1" noTextEdit="1"/>
          </p:cNvSpPr>
          <p:nvPr>
            <p:ph type="sldImg"/>
          </p:nvPr>
        </p:nvSpPr>
        <p:spPr>
          <a:xfrm>
            <a:off x="1139825" y="703263"/>
            <a:ext cx="4578350" cy="3433762"/>
          </a:xfrm>
          <a:ln/>
        </p:spPr>
      </p:sp>
      <p:sp>
        <p:nvSpPr>
          <p:cNvPr id="305157" name="Rectangle 3"/>
          <p:cNvSpPr>
            <a:spLocks noGrp="1" noChangeArrowheads="1"/>
          </p:cNvSpPr>
          <p:nvPr>
            <p:ph type="body" idx="1"/>
          </p:nvPr>
        </p:nvSpPr>
        <p:spPr>
          <a:xfrm>
            <a:off x="1143000" y="4271963"/>
            <a:ext cx="4800600" cy="4549775"/>
          </a:xfrm>
          <a:noFill/>
          <a:ln/>
        </p:spPr>
        <p:txBody>
          <a:bodyPr/>
          <a:lstStyle/>
          <a:p>
            <a:pPr>
              <a:lnSpc>
                <a:spcPts val="1200"/>
              </a:lnSpc>
            </a:pPr>
            <a:r>
              <a:rPr lang="en-US" b="1" smtClean="0"/>
              <a:t>Example</a:t>
            </a:r>
            <a:r>
              <a:rPr lang="en-US" b="1" smtClean="0">
                <a:solidFill>
                  <a:srgbClr val="000000"/>
                </a:solidFill>
              </a:rPr>
              <a:t>:  	</a:t>
            </a:r>
          </a:p>
          <a:p>
            <a:pPr>
              <a:lnSpc>
                <a:spcPts val="1200"/>
              </a:lnSpc>
            </a:pPr>
            <a:r>
              <a:rPr lang="en-US" smtClean="0"/>
              <a:t>class  A				</a:t>
            </a:r>
          </a:p>
          <a:p>
            <a:pPr>
              <a:lnSpc>
                <a:spcPts val="1200"/>
              </a:lnSpc>
            </a:pPr>
            <a:r>
              <a:rPr lang="en-US" smtClean="0"/>
              <a:t> {  </a:t>
            </a:r>
          </a:p>
          <a:p>
            <a:pPr>
              <a:lnSpc>
                <a:spcPts val="1200"/>
              </a:lnSpc>
            </a:pPr>
            <a:r>
              <a:rPr lang="en-US" smtClean="0"/>
              <a:t>	private:    </a:t>
            </a:r>
          </a:p>
          <a:p>
            <a:pPr>
              <a:lnSpc>
                <a:spcPts val="1200"/>
              </a:lnSpc>
            </a:pPr>
            <a:r>
              <a:rPr lang="en-US" smtClean="0"/>
              <a:t>		int g;				public :     </a:t>
            </a:r>
          </a:p>
          <a:p>
            <a:pPr>
              <a:lnSpc>
                <a:spcPts val="1200"/>
              </a:lnSpc>
            </a:pPr>
            <a:r>
              <a:rPr lang="en-US" smtClean="0"/>
              <a:t>		A(int a) :g(a)  </a:t>
            </a:r>
          </a:p>
          <a:p>
            <a:pPr>
              <a:lnSpc>
                <a:spcPts val="1200"/>
              </a:lnSpc>
            </a:pPr>
            <a:r>
              <a:rPr lang="en-US" smtClean="0"/>
              <a:t>		{</a:t>
            </a:r>
          </a:p>
          <a:p>
            <a:pPr>
              <a:lnSpc>
                <a:spcPts val="1200"/>
              </a:lnSpc>
            </a:pPr>
            <a:r>
              <a:rPr lang="en-US" smtClean="0"/>
              <a:t>		    cout&lt;&lt;“in A constructor”&lt;&lt;endl;  </a:t>
            </a:r>
          </a:p>
          <a:p>
            <a:pPr>
              <a:lnSpc>
                <a:spcPts val="1100"/>
              </a:lnSpc>
            </a:pPr>
            <a:r>
              <a:rPr lang="en-US" smtClean="0"/>
              <a:t>		}	</a:t>
            </a:r>
          </a:p>
          <a:p>
            <a:pPr>
              <a:lnSpc>
                <a:spcPts val="1100"/>
              </a:lnSpc>
            </a:pPr>
            <a:r>
              <a:rPr lang="en-US" smtClean="0"/>
              <a:t> };</a:t>
            </a:r>
          </a:p>
          <a:p>
            <a:pPr>
              <a:lnSpc>
                <a:spcPts val="1200"/>
              </a:lnSpc>
            </a:pPr>
            <a:r>
              <a:rPr lang="en-US" smtClean="0"/>
              <a:t>class B : public virtual A</a:t>
            </a:r>
          </a:p>
          <a:p>
            <a:pPr>
              <a:lnSpc>
                <a:spcPts val="1200"/>
              </a:lnSpc>
            </a:pPr>
            <a:r>
              <a:rPr lang="en-US" smtClean="0"/>
              <a:t>{  </a:t>
            </a:r>
          </a:p>
          <a:p>
            <a:pPr>
              <a:lnSpc>
                <a:spcPts val="1200"/>
              </a:lnSpc>
            </a:pPr>
            <a:r>
              <a:rPr lang="en-US" smtClean="0"/>
              <a:t>	private:  </a:t>
            </a:r>
          </a:p>
          <a:p>
            <a:pPr>
              <a:lnSpc>
                <a:spcPts val="1200"/>
              </a:lnSpc>
            </a:pPr>
            <a:r>
              <a:rPr lang="en-US" smtClean="0"/>
              <a:t>		int r;</a:t>
            </a:r>
          </a:p>
          <a:p>
            <a:pPr>
              <a:lnSpc>
                <a:spcPts val="1200"/>
              </a:lnSpc>
            </a:pPr>
            <a:r>
              <a:rPr lang="en-US" smtClean="0"/>
              <a:t>	public:  </a:t>
            </a:r>
          </a:p>
          <a:p>
            <a:pPr>
              <a:lnSpc>
                <a:spcPts val="1200"/>
              </a:lnSpc>
            </a:pPr>
            <a:r>
              <a:rPr lang="en-US" smtClean="0"/>
              <a:t>		B(int e):r(e)</a:t>
            </a:r>
          </a:p>
          <a:p>
            <a:pPr>
              <a:lnSpc>
                <a:spcPts val="1200"/>
              </a:lnSpc>
            </a:pPr>
            <a:r>
              <a:rPr lang="en-US" smtClean="0"/>
              <a:t>		{</a:t>
            </a:r>
          </a:p>
          <a:p>
            <a:pPr>
              <a:lnSpc>
                <a:spcPts val="1200"/>
              </a:lnSpc>
            </a:pPr>
            <a:r>
              <a:rPr lang="en-US" smtClean="0"/>
              <a:t>		    cout&lt;&lt;“in B constructor”&lt;&lt;endl; </a:t>
            </a:r>
          </a:p>
          <a:p>
            <a:pPr>
              <a:lnSpc>
                <a:spcPts val="1000"/>
              </a:lnSpc>
            </a:pPr>
            <a:r>
              <a:rPr lang="en-US" smtClean="0"/>
              <a:t>		}</a:t>
            </a:r>
          </a:p>
          <a:p>
            <a:pPr>
              <a:lnSpc>
                <a:spcPts val="1000"/>
              </a:lnSpc>
            </a:pPr>
            <a:r>
              <a:rPr lang="en-US" smtClean="0"/>
              <a:t>};</a:t>
            </a:r>
            <a:endParaRPr lang="en-US" smtClean="0">
              <a:solidFill>
                <a:srgbClr val="000000"/>
              </a:solidFil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61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6180" name="Rectangle 2"/>
          <p:cNvSpPr>
            <a:spLocks noChangeArrowheads="1" noTextEdit="1"/>
          </p:cNvSpPr>
          <p:nvPr>
            <p:ph type="sldImg"/>
          </p:nvPr>
        </p:nvSpPr>
        <p:spPr>
          <a:xfrm>
            <a:off x="1144588" y="685800"/>
            <a:ext cx="4572000" cy="3429000"/>
          </a:xfrm>
          <a:ln/>
        </p:spPr>
      </p:sp>
      <p:sp>
        <p:nvSpPr>
          <p:cNvPr id="306181" name="Rectangle 3"/>
          <p:cNvSpPr>
            <a:spLocks noGrp="1" noChangeArrowheads="1"/>
          </p:cNvSpPr>
          <p:nvPr>
            <p:ph type="body" idx="1"/>
          </p:nvPr>
        </p:nvSpPr>
        <p:spPr>
          <a:xfrm>
            <a:off x="1143000" y="4216400"/>
            <a:ext cx="5181600" cy="4371975"/>
          </a:xfrm>
          <a:noFill/>
          <a:ln/>
        </p:spPr>
        <p:txBody>
          <a:bodyPr/>
          <a:lstStyle/>
          <a:p>
            <a:pPr>
              <a:lnSpc>
                <a:spcPts val="800"/>
              </a:lnSpc>
            </a:pPr>
            <a:r>
              <a:rPr lang="en-US" smtClean="0"/>
              <a:t>class C : public virtual A</a:t>
            </a:r>
          </a:p>
          <a:p>
            <a:pPr>
              <a:lnSpc>
                <a:spcPts val="800"/>
              </a:lnSpc>
            </a:pPr>
            <a:r>
              <a:rPr lang="en-US" smtClean="0"/>
              <a:t>{  </a:t>
            </a:r>
          </a:p>
          <a:p>
            <a:pPr>
              <a:lnSpc>
                <a:spcPts val="800"/>
              </a:lnSpc>
            </a:pPr>
            <a:r>
              <a:rPr lang="en-US" smtClean="0"/>
              <a:t> 	private:  </a:t>
            </a:r>
          </a:p>
          <a:p>
            <a:pPr>
              <a:lnSpc>
                <a:spcPts val="800"/>
              </a:lnSpc>
            </a:pPr>
            <a:r>
              <a:rPr lang="en-US" smtClean="0"/>
              <a:t>		int t;</a:t>
            </a:r>
          </a:p>
          <a:p>
            <a:pPr>
              <a:lnSpc>
                <a:spcPts val="800"/>
              </a:lnSpc>
            </a:pPr>
            <a:r>
              <a:rPr lang="en-US" smtClean="0"/>
              <a:t>	public:   </a:t>
            </a:r>
          </a:p>
          <a:p>
            <a:pPr>
              <a:lnSpc>
                <a:spcPts val="800"/>
              </a:lnSpc>
            </a:pPr>
            <a:r>
              <a:rPr lang="en-US" smtClean="0"/>
              <a:t>		B(int e1):t(e1)  </a:t>
            </a:r>
          </a:p>
          <a:p>
            <a:pPr>
              <a:lnSpc>
                <a:spcPts val="800"/>
              </a:lnSpc>
            </a:pPr>
            <a:r>
              <a:rPr lang="en-US" smtClean="0"/>
              <a:t>		{</a:t>
            </a:r>
          </a:p>
          <a:p>
            <a:pPr>
              <a:lnSpc>
                <a:spcPts val="800"/>
              </a:lnSpc>
            </a:pPr>
            <a:r>
              <a:rPr lang="en-US" smtClean="0"/>
              <a:t>		     cout&lt;&lt;“in C constructor”&lt;&lt;endl; </a:t>
            </a:r>
          </a:p>
          <a:p>
            <a:pPr>
              <a:lnSpc>
                <a:spcPts val="800"/>
              </a:lnSpc>
            </a:pPr>
            <a:r>
              <a:rPr lang="en-US" smtClean="0"/>
              <a:t>		}</a:t>
            </a:r>
          </a:p>
          <a:p>
            <a:pPr>
              <a:lnSpc>
                <a:spcPts val="800"/>
              </a:lnSpc>
            </a:pPr>
            <a:r>
              <a:rPr lang="en-US" smtClean="0"/>
              <a:t>};</a:t>
            </a:r>
          </a:p>
          <a:p>
            <a:pPr>
              <a:lnSpc>
                <a:spcPts val="800"/>
              </a:lnSpc>
            </a:pPr>
            <a:r>
              <a:rPr lang="en-US" smtClean="0"/>
              <a:t> class D : public B, public C</a:t>
            </a:r>
          </a:p>
          <a:p>
            <a:pPr>
              <a:lnSpc>
                <a:spcPts val="800"/>
              </a:lnSpc>
            </a:pPr>
            <a:r>
              <a:rPr lang="en-US" smtClean="0"/>
              <a:t>{  </a:t>
            </a:r>
          </a:p>
          <a:p>
            <a:pPr>
              <a:lnSpc>
                <a:spcPts val="800"/>
              </a:lnSpc>
            </a:pPr>
            <a:r>
              <a:rPr lang="en-US" smtClean="0"/>
              <a:t>	public:</a:t>
            </a:r>
          </a:p>
          <a:p>
            <a:pPr>
              <a:lnSpc>
                <a:spcPts val="800"/>
              </a:lnSpc>
            </a:pPr>
            <a:r>
              <a:rPr lang="en-US" smtClean="0"/>
              <a:t>		 C(int a,int b,int c):A(a),B(b),C(c)  			{</a:t>
            </a:r>
          </a:p>
          <a:p>
            <a:pPr>
              <a:lnSpc>
                <a:spcPts val="800"/>
              </a:lnSpc>
            </a:pPr>
            <a:r>
              <a:rPr lang="en-US" smtClean="0"/>
              <a:t>		     cout&lt;&lt;“in D constr “&lt;&lt;endl; </a:t>
            </a:r>
          </a:p>
          <a:p>
            <a:pPr>
              <a:lnSpc>
                <a:spcPts val="800"/>
              </a:lnSpc>
            </a:pPr>
            <a:r>
              <a:rPr lang="en-US" smtClean="0"/>
              <a:t>		} </a:t>
            </a:r>
          </a:p>
          <a:p>
            <a:pPr>
              <a:lnSpc>
                <a:spcPts val="800"/>
              </a:lnSpc>
            </a:pPr>
            <a:r>
              <a:rPr lang="en-US" smtClean="0"/>
              <a:t>};			</a:t>
            </a:r>
            <a:r>
              <a:rPr lang="en-US" sz="1400" b="1" smtClean="0"/>
              <a:t> </a:t>
            </a:r>
          </a:p>
          <a:p>
            <a:pPr>
              <a:lnSpc>
                <a:spcPts val="800"/>
              </a:lnSpc>
            </a:pPr>
            <a:r>
              <a:rPr lang="en-US" smtClean="0"/>
              <a:t>void main( )			 </a:t>
            </a:r>
          </a:p>
          <a:p>
            <a:pPr>
              <a:lnSpc>
                <a:spcPts val="800"/>
              </a:lnSpc>
            </a:pPr>
            <a:r>
              <a:rPr lang="en-US" smtClean="0"/>
              <a:t>{   </a:t>
            </a:r>
          </a:p>
          <a:p>
            <a:pPr>
              <a:lnSpc>
                <a:spcPts val="800"/>
              </a:lnSpc>
            </a:pPr>
            <a:r>
              <a:rPr lang="en-US" smtClean="0"/>
              <a:t>	C  cc(1,2,3);  </a:t>
            </a:r>
          </a:p>
          <a:p>
            <a:pPr>
              <a:lnSpc>
                <a:spcPts val="800"/>
              </a:lnSpc>
            </a:pPr>
            <a:r>
              <a:rPr lang="en-US" smtClean="0"/>
              <a:t>}     		 </a:t>
            </a:r>
          </a:p>
          <a:p>
            <a:pPr>
              <a:lnSpc>
                <a:spcPts val="800"/>
              </a:lnSpc>
            </a:pPr>
            <a:r>
              <a:rPr lang="en-US" b="1" smtClean="0"/>
              <a:t>output is :</a:t>
            </a:r>
            <a:endParaRPr lang="en-US" smtClean="0"/>
          </a:p>
          <a:p>
            <a:pPr>
              <a:lnSpc>
                <a:spcPts val="800"/>
              </a:lnSpc>
            </a:pPr>
            <a:r>
              <a:rPr lang="en-US" smtClean="0"/>
              <a:t>in A constructor</a:t>
            </a:r>
          </a:p>
          <a:p>
            <a:pPr>
              <a:lnSpc>
                <a:spcPts val="800"/>
              </a:lnSpc>
            </a:pPr>
            <a:r>
              <a:rPr lang="en-US" smtClean="0"/>
              <a:t>in B constructor</a:t>
            </a:r>
          </a:p>
          <a:p>
            <a:pPr>
              <a:lnSpc>
                <a:spcPts val="800"/>
              </a:lnSpc>
            </a:pPr>
            <a:r>
              <a:rPr lang="en-US" smtClean="0"/>
              <a:t>in C constructor</a:t>
            </a:r>
          </a:p>
          <a:p>
            <a:pPr>
              <a:lnSpc>
                <a:spcPts val="800"/>
              </a:lnSpc>
            </a:pPr>
            <a:r>
              <a:rPr lang="en-US" smtClean="0"/>
              <a:t>in D constructor</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72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7204" name="Rectangle 2"/>
          <p:cNvSpPr>
            <a:spLocks noChangeArrowheads="1" noTextEdit="1"/>
          </p:cNvSpPr>
          <p:nvPr>
            <p:ph type="sldImg"/>
          </p:nvPr>
        </p:nvSpPr>
        <p:spPr>
          <a:ln/>
        </p:spPr>
      </p:sp>
      <p:sp>
        <p:nvSpPr>
          <p:cNvPr id="307205" name="Rectangle 3"/>
          <p:cNvSpPr>
            <a:spLocks noGrp="1" noChangeArrowheads="1"/>
          </p:cNvSpPr>
          <p:nvPr>
            <p:ph type="body" idx="1"/>
          </p:nvPr>
        </p:nvSpPr>
        <p:spPr>
          <a:xfrm>
            <a:off x="1143000" y="4216400"/>
            <a:ext cx="4495800" cy="4343400"/>
          </a:xfrm>
          <a:noFill/>
          <a:ln/>
        </p:spPr>
        <p:txBody>
          <a:bodyPr/>
          <a:lstStyle/>
          <a:p>
            <a:pPr algn="just"/>
            <a:r>
              <a:rPr lang="en-US" smtClean="0"/>
              <a:t>A stream in C++ is a source or destination of collection of characters. Streams could be classified as output and input streams. Output streams allow you to write or store characters, and input streams allow you to read or fetch characters. The ios class defines the basic formatting and error control capabilities. The ios class is a abstract base class for istream(input stream) and ostream(output stream) class, the definition of these classes are found in the header file iostream.h. These classes are used for output to  the screen (stdout) and the input from the keyboard(stdin).</a:t>
            </a:r>
          </a:p>
          <a:p>
            <a:pPr algn="just">
              <a:lnSpc>
                <a:spcPts val="300"/>
              </a:lnSpc>
            </a:pPr>
            <a:endParaRPr lang="en-US" sz="800" smtClean="0"/>
          </a:p>
          <a:p>
            <a:pPr algn="just"/>
            <a:r>
              <a:rPr lang="en-US" smtClean="0"/>
              <a:t>The ostream class contain the definition for insertion operator ‘ &lt;&lt; ‘and the extraction operator ‘ &gt;&gt;’  is defined in the class istream class.</a:t>
            </a:r>
          </a:p>
          <a:p>
            <a:pPr algn="just"/>
            <a:r>
              <a:rPr lang="en-US" smtClean="0"/>
              <a:t>C++ also has specific classes which deals with the user defined streams in form of files. A file is linked to a stream. Before a file can be opened, a stream must be obtained. These streams are more powerful than the pre-defined iostreams.</a:t>
            </a:r>
          </a:p>
          <a:p>
            <a:pPr algn="just">
              <a:lnSpc>
                <a:spcPts val="300"/>
              </a:lnSpc>
            </a:pPr>
            <a:endParaRPr lang="en-US" sz="800" smtClean="0"/>
          </a:p>
          <a:p>
            <a:pPr algn="just"/>
            <a:r>
              <a:rPr lang="en-US" smtClean="0"/>
              <a:t>The definitions for these classes are available in the fstream.h header file. The three classes which deal with file input and output are:</a:t>
            </a:r>
          </a:p>
          <a:p>
            <a:pPr algn="just"/>
            <a:r>
              <a:rPr lang="en-US" smtClean="0"/>
              <a:t>ifstream - derived from istream and used for file input</a:t>
            </a:r>
          </a:p>
          <a:p>
            <a:pPr algn="just"/>
            <a:r>
              <a:rPr lang="en-US" smtClean="0"/>
              <a:t>ostream - derived from ostream and used for file output</a:t>
            </a:r>
          </a:p>
          <a:p>
            <a:pPr algn="just"/>
            <a:r>
              <a:rPr lang="en-US" smtClean="0"/>
              <a:t>fstream - derived from iostream and used for file input and output</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82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8228" name="Rectangle 2"/>
          <p:cNvSpPr>
            <a:spLocks noChangeArrowheads="1" noTextEdit="1"/>
          </p:cNvSpPr>
          <p:nvPr>
            <p:ph type="sldImg"/>
          </p:nvPr>
        </p:nvSpPr>
        <p:spPr>
          <a:ln/>
        </p:spPr>
      </p:sp>
      <p:sp>
        <p:nvSpPr>
          <p:cNvPr id="308229" name="Rectangle 3"/>
          <p:cNvSpPr>
            <a:spLocks noGrp="1" noChangeArrowheads="1"/>
          </p:cNvSpPr>
          <p:nvPr>
            <p:ph type="body" idx="1"/>
          </p:nvPr>
        </p:nvSpPr>
        <p:spPr>
          <a:xfrm>
            <a:off x="1143000" y="4216400"/>
            <a:ext cx="4572000" cy="4114800"/>
          </a:xfrm>
          <a:noFill/>
          <a:ln/>
        </p:spPr>
        <p:txBody>
          <a:bodyPr/>
          <a:lstStyle/>
          <a:p>
            <a:r>
              <a:rPr lang="en-US" smtClean="0"/>
              <a:t># include&lt;fstream.h&gt;</a:t>
            </a:r>
          </a:p>
          <a:p>
            <a:r>
              <a:rPr lang="en-US" smtClean="0"/>
              <a:t>void main()</a:t>
            </a:r>
          </a:p>
          <a:p>
            <a:r>
              <a:rPr lang="en-US" smtClean="0"/>
              <a:t>{	ofstream h("a.text");</a:t>
            </a:r>
          </a:p>
          <a:p>
            <a:r>
              <a:rPr lang="en-US" smtClean="0"/>
              <a:t>	h&lt;&lt;"this is a test for i/p stream";</a:t>
            </a:r>
          </a:p>
          <a:p>
            <a:r>
              <a:rPr lang="en-US" smtClean="0"/>
              <a:t>	h&lt;&lt;"this is a test for i/p stream";</a:t>
            </a:r>
          </a:p>
          <a:p>
            <a:r>
              <a:rPr lang="en-US" smtClean="0"/>
              <a:t>	h&lt;&lt;"this is a test for i/p stream";</a:t>
            </a:r>
          </a:p>
          <a:p>
            <a:r>
              <a:rPr lang="en-US" smtClean="0"/>
              <a:t>}</a:t>
            </a:r>
          </a:p>
          <a:p>
            <a:endParaRPr lang="en-US" smtClean="0"/>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94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9444" name="Rectangle 2"/>
          <p:cNvSpPr>
            <a:spLocks noChangeArrowheads="1" noTextEdit="1"/>
          </p:cNvSpPr>
          <p:nvPr>
            <p:ph type="sldImg"/>
          </p:nvPr>
        </p:nvSpPr>
        <p:spPr>
          <a:xfrm>
            <a:off x="1066800" y="685800"/>
            <a:ext cx="4572000" cy="3429000"/>
          </a:xfrm>
          <a:ln/>
        </p:spPr>
      </p:sp>
      <p:sp>
        <p:nvSpPr>
          <p:cNvPr id="189445" name="Rectangle 3"/>
          <p:cNvSpPr>
            <a:spLocks noGrp="1" noChangeArrowheads="1"/>
          </p:cNvSpPr>
          <p:nvPr>
            <p:ph type="body" idx="1"/>
          </p:nvPr>
        </p:nvSpPr>
        <p:spPr>
          <a:xfrm>
            <a:off x="990600" y="4343400"/>
            <a:ext cx="4648200" cy="4114800"/>
          </a:xfrm>
          <a:noFill/>
          <a:ln/>
        </p:spPr>
        <p:txBody>
          <a:bodyPr/>
          <a:lstStyle/>
          <a:p>
            <a:r>
              <a:rPr lang="en-US" b="1" smtClean="0"/>
              <a:t>Aggregation</a:t>
            </a:r>
          </a:p>
          <a:p>
            <a:pPr algn="just"/>
            <a:r>
              <a:rPr lang="en-US" i="1" smtClean="0"/>
              <a:t>Aggregation implies that one object owns or is another object. Generally we speak of an object being a part of another object.</a:t>
            </a:r>
          </a:p>
          <a:p>
            <a:pPr lvl="1" algn="just">
              <a:spcBef>
                <a:spcPts val="500"/>
              </a:spcBef>
              <a:spcAft>
                <a:spcPts val="500"/>
              </a:spcAft>
            </a:pPr>
            <a:endParaRPr lang="en-US" smtClean="0"/>
          </a:p>
          <a:p>
            <a:pPr algn="just">
              <a:spcBef>
                <a:spcPts val="500"/>
              </a:spcBef>
              <a:spcAft>
                <a:spcPts val="500"/>
              </a:spcAft>
            </a:pPr>
            <a:r>
              <a:rPr lang="en-US" smtClean="0"/>
              <a:t>Aggregation is not a concept unique to object oriented programming languages. Indeed, any language that supports record-like structures supports aggregation. However, the combination of inheritance with aggregation is powerful: aggregation permits the physical grouping of logically related structures, and inheritance allows these common groups to be easily reused among different abstractions.</a:t>
            </a:r>
          </a:p>
          <a:p>
            <a:pPr algn="just">
              <a:spcBef>
                <a:spcPts val="500"/>
              </a:spcBef>
              <a:spcAft>
                <a:spcPts val="500"/>
              </a:spcAft>
            </a:pPr>
            <a:r>
              <a:rPr lang="en-US" smtClean="0"/>
              <a:t>Example: Mouse, keyboard, modem is all a different parts of the computer which work only put together.(they are all “part-of” it).</a:t>
            </a:r>
          </a:p>
          <a:p>
            <a:pPr algn="just"/>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092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09252" name="Rectangle 2"/>
          <p:cNvSpPr>
            <a:spLocks noChangeArrowheads="1" noTextEdit="1"/>
          </p:cNvSpPr>
          <p:nvPr>
            <p:ph type="sldImg"/>
          </p:nvPr>
        </p:nvSpPr>
        <p:spPr>
          <a:ln/>
        </p:spPr>
      </p:sp>
      <p:sp>
        <p:nvSpPr>
          <p:cNvPr id="309253" name="Rectangle 3"/>
          <p:cNvSpPr>
            <a:spLocks noGrp="1" noChangeArrowheads="1"/>
          </p:cNvSpPr>
          <p:nvPr>
            <p:ph type="body" idx="1"/>
          </p:nvPr>
        </p:nvSpPr>
        <p:spPr>
          <a:xfrm>
            <a:off x="1143000" y="4216400"/>
            <a:ext cx="4572000" cy="4114800"/>
          </a:xfrm>
          <a:noFill/>
          <a:ln/>
        </p:spPr>
        <p:txBody>
          <a:bodyPr/>
          <a:lstStyle/>
          <a:p>
            <a:r>
              <a:rPr lang="en-US" smtClean="0"/>
              <a:t># include&lt;fstream.h&gt;</a:t>
            </a:r>
          </a:p>
          <a:p>
            <a:r>
              <a:rPr lang="en-US" smtClean="0"/>
              <a:t>void main()</a:t>
            </a:r>
          </a:p>
          <a:p>
            <a:r>
              <a:rPr lang="en-US" smtClean="0"/>
              <a:t>{	char a[100];</a:t>
            </a:r>
          </a:p>
          <a:p>
            <a:r>
              <a:rPr lang="en-US" smtClean="0"/>
              <a:t>	ifstream h("a.text");</a:t>
            </a:r>
          </a:p>
          <a:p>
            <a:r>
              <a:rPr lang="en-US" smtClean="0"/>
              <a:t>	while(h)</a:t>
            </a:r>
          </a:p>
          <a:p>
            <a:r>
              <a:rPr lang="en-US" smtClean="0"/>
              <a:t>	{</a:t>
            </a:r>
          </a:p>
          <a:p>
            <a:pPr lvl="2"/>
            <a:r>
              <a:rPr lang="en-US" smtClean="0"/>
              <a:t>	h&gt;&gt;a;</a:t>
            </a:r>
          </a:p>
          <a:p>
            <a:pPr lvl="2"/>
            <a:r>
              <a:rPr lang="en-US" smtClean="0"/>
              <a:t>	cout&lt;&lt;a;</a:t>
            </a:r>
          </a:p>
          <a:p>
            <a:pPr lvl="2"/>
            <a:r>
              <a:rPr lang="en-US" smtClean="0"/>
              <a:t>}</a:t>
            </a:r>
          </a:p>
          <a:p>
            <a:r>
              <a:rPr lang="en-US" smtClean="0"/>
              <a:t>}</a:t>
            </a:r>
          </a:p>
          <a:p>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02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0276" name="Rectangle 2"/>
          <p:cNvSpPr>
            <a:spLocks noChangeArrowheads="1" noTextEdit="1"/>
          </p:cNvSpPr>
          <p:nvPr>
            <p:ph type="sldImg"/>
          </p:nvPr>
        </p:nvSpPr>
        <p:spPr>
          <a:ln/>
        </p:spPr>
      </p:sp>
      <p:sp>
        <p:nvSpPr>
          <p:cNvPr id="310277" name="Rectangle 3"/>
          <p:cNvSpPr>
            <a:spLocks noGrp="1" noChangeArrowheads="1"/>
          </p:cNvSpPr>
          <p:nvPr>
            <p:ph type="body" idx="1"/>
          </p:nvPr>
        </p:nvSpPr>
        <p:spPr>
          <a:xfrm>
            <a:off x="1143000" y="4216400"/>
            <a:ext cx="4572000" cy="4114800"/>
          </a:xfrm>
          <a:noFill/>
          <a:ln/>
        </p:spPr>
        <p:txBody>
          <a:bodyPr/>
          <a:lstStyle/>
          <a:p>
            <a:r>
              <a:rPr lang="en-US" smtClean="0"/>
              <a:t># include&lt;fstream.h&gt;</a:t>
            </a:r>
          </a:p>
          <a:p>
            <a:r>
              <a:rPr lang="en-US" smtClean="0"/>
              <a:t>void main()</a:t>
            </a:r>
          </a:p>
          <a:p>
            <a:r>
              <a:rPr lang="en-US" smtClean="0"/>
              <a:t>{	char a[100];</a:t>
            </a:r>
          </a:p>
          <a:p>
            <a:r>
              <a:rPr lang="en-US" smtClean="0"/>
              <a:t>	ifstream h("a.text");</a:t>
            </a:r>
          </a:p>
          <a:p>
            <a:r>
              <a:rPr lang="en-US" smtClean="0"/>
              <a:t>	while(h)</a:t>
            </a:r>
          </a:p>
          <a:p>
            <a:r>
              <a:rPr lang="en-US" smtClean="0"/>
              <a:t>	{</a:t>
            </a:r>
          </a:p>
          <a:p>
            <a:pPr lvl="2"/>
            <a:r>
              <a:rPr lang="en-US" smtClean="0"/>
              <a:t>	h.getline(a,100,”\n”);</a:t>
            </a:r>
          </a:p>
          <a:p>
            <a:pPr lvl="2"/>
            <a:r>
              <a:rPr lang="en-US" smtClean="0"/>
              <a:t>	cout&lt;&lt;a;</a:t>
            </a:r>
          </a:p>
          <a:p>
            <a:r>
              <a:rPr lang="en-US" smtClean="0"/>
              <a:t>	}</a:t>
            </a:r>
          </a:p>
          <a:p>
            <a:r>
              <a:rPr lang="en-US" smtClean="0"/>
              <a:t>}</a:t>
            </a:r>
          </a:p>
          <a:p>
            <a:endParaRPr lang="en-US" sz="1400" smtClean="0"/>
          </a:p>
          <a:p>
            <a:endParaRPr lang="en-US" sz="1400" smtClean="0"/>
          </a:p>
          <a:p>
            <a:r>
              <a:rPr lang="en-US" sz="1400" smtClean="0"/>
              <a:t>							</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12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1300" name="Rectangle 2"/>
          <p:cNvSpPr>
            <a:spLocks noChangeArrowheads="1" noTextEdit="1"/>
          </p:cNvSpPr>
          <p:nvPr>
            <p:ph type="sldImg"/>
          </p:nvPr>
        </p:nvSpPr>
        <p:spPr>
          <a:ln/>
        </p:spPr>
      </p:sp>
      <p:sp>
        <p:nvSpPr>
          <p:cNvPr id="311301" name="Rectangle 3"/>
          <p:cNvSpPr>
            <a:spLocks noGrp="1" noChangeArrowheads="1"/>
          </p:cNvSpPr>
          <p:nvPr>
            <p:ph type="body" idx="1"/>
          </p:nvPr>
        </p:nvSpPr>
        <p:spPr>
          <a:xfrm>
            <a:off x="1143000" y="4216400"/>
            <a:ext cx="4572000" cy="4114800"/>
          </a:xfrm>
          <a:noFill/>
          <a:ln/>
        </p:spPr>
        <p:txBody>
          <a:bodyPr/>
          <a:lstStyle/>
          <a:p>
            <a:r>
              <a:rPr lang="en-US" smtClean="0"/>
              <a:t># include&lt;fstream.h&gt;</a:t>
            </a:r>
          </a:p>
          <a:p>
            <a:r>
              <a:rPr lang="en-US" smtClean="0"/>
              <a:t>class person{</a:t>
            </a:r>
          </a:p>
          <a:p>
            <a:r>
              <a:rPr lang="en-US" smtClean="0"/>
              <a:t>	char name[20];</a:t>
            </a:r>
          </a:p>
          <a:p>
            <a:r>
              <a:rPr lang="en-US" smtClean="0"/>
              <a:t>	int empno;</a:t>
            </a:r>
          </a:p>
          <a:p>
            <a:r>
              <a:rPr lang="en-US" smtClean="0"/>
              <a:t>public:</a:t>
            </a:r>
          </a:p>
          <a:p>
            <a:r>
              <a:rPr lang="en-US" smtClean="0"/>
              <a:t>	void get()</a:t>
            </a:r>
          </a:p>
          <a:p>
            <a:r>
              <a:rPr lang="en-US" smtClean="0"/>
              <a:t>	{cin&gt;&gt;name&gt;&gt;empno;}};</a:t>
            </a:r>
          </a:p>
          <a:p>
            <a:r>
              <a:rPr lang="en-US" smtClean="0"/>
              <a:t>void main( )</a:t>
            </a:r>
          </a:p>
          <a:p>
            <a:r>
              <a:rPr lang="en-US" smtClean="0"/>
              <a:t>{	person per;</a:t>
            </a:r>
          </a:p>
          <a:p>
            <a:r>
              <a:rPr lang="en-US" smtClean="0"/>
              <a:t>	per.get();</a:t>
            </a:r>
          </a:p>
          <a:p>
            <a:r>
              <a:rPr lang="en-US" smtClean="0"/>
              <a:t>	ofstream out("b.txt");</a:t>
            </a:r>
          </a:p>
          <a:p>
            <a:r>
              <a:rPr lang="en-US" smtClean="0"/>
              <a:t>	out.write((char*)(&amp;per),sizeof(per));</a:t>
            </a:r>
          </a:p>
          <a:p>
            <a:r>
              <a:rPr lang="en-US" smtClean="0"/>
              <a:t>}</a:t>
            </a:r>
            <a:endParaRPr lang="en-US" sz="1400" smtClean="0"/>
          </a:p>
          <a:p>
            <a:r>
              <a:rPr lang="en-US" sz="1400" smtClean="0"/>
              <a:t>				</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23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2324" name="Rectangle 2"/>
          <p:cNvSpPr>
            <a:spLocks noChangeArrowheads="1" noTextEdit="1"/>
          </p:cNvSpPr>
          <p:nvPr>
            <p:ph type="sldImg"/>
          </p:nvPr>
        </p:nvSpPr>
        <p:spPr>
          <a:ln/>
        </p:spPr>
      </p:sp>
      <p:sp>
        <p:nvSpPr>
          <p:cNvPr id="312325" name="Rectangle 3"/>
          <p:cNvSpPr>
            <a:spLocks noGrp="1" noChangeArrowheads="1"/>
          </p:cNvSpPr>
          <p:nvPr>
            <p:ph type="body" idx="1"/>
          </p:nvPr>
        </p:nvSpPr>
        <p:spPr>
          <a:xfrm>
            <a:off x="1143000" y="4343400"/>
            <a:ext cx="4572000" cy="4114800"/>
          </a:xfrm>
          <a:noFill/>
          <a:ln/>
        </p:spPr>
        <p:txBody>
          <a:bodyPr/>
          <a:lstStyle/>
          <a:p>
            <a:r>
              <a:rPr lang="en-US" smtClean="0"/>
              <a:t># include&lt;fstream.h&gt;</a:t>
            </a:r>
          </a:p>
          <a:p>
            <a:r>
              <a:rPr lang="en-US" smtClean="0"/>
              <a:t>class person{</a:t>
            </a:r>
          </a:p>
          <a:p>
            <a:r>
              <a:rPr lang="en-US" smtClean="0"/>
              <a:t>	char name[20];</a:t>
            </a:r>
          </a:p>
          <a:p>
            <a:r>
              <a:rPr lang="en-US" smtClean="0"/>
              <a:t>	int empno;</a:t>
            </a:r>
          </a:p>
          <a:p>
            <a:r>
              <a:rPr lang="en-US" smtClean="0"/>
              <a:t>public:	</a:t>
            </a:r>
          </a:p>
          <a:p>
            <a:r>
              <a:rPr lang="en-US" smtClean="0"/>
              <a:t>	void show()</a:t>
            </a:r>
          </a:p>
          <a:p>
            <a:r>
              <a:rPr lang="en-US" smtClean="0"/>
              <a:t>	{cout&lt;&lt;name&lt;&lt;empno;}};</a:t>
            </a:r>
          </a:p>
          <a:p>
            <a:r>
              <a:rPr lang="en-US" smtClean="0"/>
              <a:t>void main()</a:t>
            </a:r>
          </a:p>
          <a:p>
            <a:r>
              <a:rPr lang="en-US" smtClean="0"/>
              <a:t>{	person per;</a:t>
            </a:r>
          </a:p>
          <a:p>
            <a:r>
              <a:rPr lang="en-US" smtClean="0"/>
              <a:t>	</a:t>
            </a:r>
          </a:p>
          <a:p>
            <a:r>
              <a:rPr lang="en-US" smtClean="0"/>
              <a:t>	ifstream in("b.txt");</a:t>
            </a:r>
          </a:p>
          <a:p>
            <a:r>
              <a:rPr lang="en-US" smtClean="0"/>
              <a:t>	in.read((char*)(&amp;per),sizeof(per));</a:t>
            </a:r>
          </a:p>
          <a:p>
            <a:r>
              <a:rPr lang="en-US" smtClean="0"/>
              <a:t>	per.show();</a:t>
            </a:r>
          </a:p>
          <a:p>
            <a:r>
              <a:rPr lang="en-US" smtClean="0"/>
              <a:t>}</a:t>
            </a:r>
          </a:p>
          <a:p>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33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3348" name="Rectangle 2"/>
          <p:cNvSpPr>
            <a:spLocks noChangeArrowheads="1" noTextEdit="1"/>
          </p:cNvSpPr>
          <p:nvPr>
            <p:ph type="sldImg"/>
          </p:nvPr>
        </p:nvSpPr>
        <p:spPr>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43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4372" name="Rectangle 2"/>
          <p:cNvSpPr>
            <a:spLocks noChangeArrowheads="1" noTextEdit="1"/>
          </p:cNvSpPr>
          <p:nvPr>
            <p:ph type="sldImg"/>
          </p:nvPr>
        </p:nvSpPr>
        <p:spPr>
          <a:ln/>
        </p:spPr>
      </p:sp>
      <p:sp>
        <p:nvSpPr>
          <p:cNvPr id="314373" name="Rectangle 3"/>
          <p:cNvSpPr>
            <a:spLocks noGrp="1" noChangeArrowheads="1"/>
          </p:cNvSpPr>
          <p:nvPr>
            <p:ph type="body" idx="1"/>
          </p:nvPr>
        </p:nvSpPr>
        <p:spPr>
          <a:xfrm>
            <a:off x="1143000" y="4216400"/>
            <a:ext cx="4495800" cy="4267200"/>
          </a:xfrm>
          <a:noFill/>
          <a:ln/>
        </p:spPr>
        <p:txBody>
          <a:bodyPr/>
          <a:lstStyle/>
          <a:p>
            <a:r>
              <a:rPr lang="en-US" smtClean="0"/>
              <a:t>#include&lt;iostream.h&gt;</a:t>
            </a:r>
          </a:p>
          <a:p>
            <a:r>
              <a:rPr lang="en-US" smtClean="0"/>
              <a:t>namespace A</a:t>
            </a:r>
          </a:p>
          <a:p>
            <a:r>
              <a:rPr lang="en-US" smtClean="0"/>
              <a:t>{</a:t>
            </a:r>
          </a:p>
          <a:p>
            <a:r>
              <a:rPr lang="en-US" smtClean="0"/>
              <a:t>   	 int k=2;</a:t>
            </a:r>
          </a:p>
          <a:p>
            <a:r>
              <a:rPr lang="en-US" smtClean="0"/>
              <a:t>}</a:t>
            </a:r>
          </a:p>
          <a:p>
            <a:r>
              <a:rPr lang="en-US" smtClean="0"/>
              <a:t>	int  k = 23;</a:t>
            </a:r>
          </a:p>
          <a:p>
            <a:r>
              <a:rPr lang="en-US" smtClean="0"/>
              <a:t>void main()</a:t>
            </a:r>
          </a:p>
          <a:p>
            <a:r>
              <a:rPr lang="en-US" smtClean="0"/>
              <a:t>{</a:t>
            </a:r>
          </a:p>
          <a:p>
            <a:r>
              <a:rPr lang="en-US" smtClean="0"/>
              <a:t>    int k=45;</a:t>
            </a:r>
          </a:p>
          <a:p>
            <a:r>
              <a:rPr lang="en-US" smtClean="0"/>
              <a:t>   cout&lt;&lt;k&lt;&lt;endl;  //display 45 because importance is first given to</a:t>
            </a:r>
          </a:p>
          <a:p>
            <a:r>
              <a:rPr lang="en-US" smtClean="0"/>
              <a:t>	       //local variable</a:t>
            </a:r>
          </a:p>
          <a:p>
            <a:r>
              <a:rPr lang="en-US" smtClean="0"/>
              <a:t>  cout&lt;&lt;::k&lt;&lt;endl; //displays 23</a:t>
            </a:r>
          </a:p>
          <a:p>
            <a:r>
              <a:rPr lang="en-US" smtClean="0"/>
              <a:t>  cout&lt;&lt;A::k&lt;&lt;endl; //displays 2</a:t>
            </a:r>
          </a:p>
          <a:p>
            <a:r>
              <a:rPr lang="en-US" smtClean="0"/>
              <a:t>}</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53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5396" name="Rectangle 2"/>
          <p:cNvSpPr>
            <a:spLocks noChangeArrowheads="1" noTextEdit="1"/>
          </p:cNvSpPr>
          <p:nvPr>
            <p:ph type="sldImg"/>
          </p:nvPr>
        </p:nvSpPr>
        <p:spPr>
          <a:ln/>
        </p:spPr>
      </p:sp>
      <p:sp>
        <p:nvSpPr>
          <p:cNvPr id="315397" name="Rectangle 3"/>
          <p:cNvSpPr>
            <a:spLocks noGrp="1" noChangeArrowheads="1"/>
          </p:cNvSpPr>
          <p:nvPr>
            <p:ph type="body" idx="1"/>
          </p:nvPr>
        </p:nvSpPr>
        <p:spPr>
          <a:xfrm>
            <a:off x="1143000" y="4216400"/>
            <a:ext cx="4572000" cy="4114800"/>
          </a:xfrm>
          <a:noFill/>
          <a:ln/>
        </p:spPr>
        <p:txBody>
          <a:bodyPr/>
          <a:lstStyle/>
          <a:p>
            <a:r>
              <a:rPr lang="en-US" smtClean="0"/>
              <a:t>#include&lt;iostream&gt;</a:t>
            </a:r>
          </a:p>
          <a:p>
            <a:r>
              <a:rPr lang="en-US" smtClean="0"/>
              <a:t>using namespace std;</a:t>
            </a:r>
          </a:p>
          <a:p>
            <a:r>
              <a:rPr lang="en-US" smtClean="0"/>
              <a:t>void main( )</a:t>
            </a:r>
          </a:p>
          <a:p>
            <a:r>
              <a:rPr lang="en-US" smtClean="0"/>
              <a:t>{</a:t>
            </a:r>
          </a:p>
          <a:p>
            <a:pPr lvl="1"/>
            <a:r>
              <a:rPr lang="en-US" smtClean="0"/>
              <a:t> int cout =23; </a:t>
            </a:r>
          </a:p>
          <a:p>
            <a:pPr lvl="1"/>
            <a:r>
              <a:rPr lang="en-US" smtClean="0"/>
              <a:t> cout&lt;&lt;cout;  //error</a:t>
            </a:r>
          </a:p>
          <a:p>
            <a:pPr lvl="1"/>
            <a:r>
              <a:rPr lang="en-US" smtClean="0"/>
              <a:t> std::cout&lt;&lt;cout;  //display 23;</a:t>
            </a:r>
          </a:p>
          <a:p>
            <a:r>
              <a:rPr lang="en-US" smtClean="0"/>
              <a:t>}</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64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6420" name="Rectangle 2"/>
          <p:cNvSpPr>
            <a:spLocks noChangeArrowheads="1" noTextEdit="1"/>
          </p:cNvSpPr>
          <p:nvPr>
            <p:ph type="sldImg"/>
          </p:nvPr>
        </p:nvSpPr>
        <p:spPr>
          <a:ln/>
        </p:spPr>
      </p:sp>
      <p:sp>
        <p:nvSpPr>
          <p:cNvPr id="316421" name="Rectangle 3"/>
          <p:cNvSpPr>
            <a:spLocks noGrp="1" noChangeArrowheads="1"/>
          </p:cNvSpPr>
          <p:nvPr>
            <p:ph type="body" idx="1"/>
          </p:nvPr>
        </p:nvSpPr>
        <p:spPr>
          <a:xfrm>
            <a:off x="1143000" y="4216400"/>
            <a:ext cx="4572000" cy="4267200"/>
          </a:xfrm>
          <a:noFill/>
          <a:ln/>
        </p:spPr>
        <p:txBody>
          <a:bodyPr/>
          <a:lstStyle/>
          <a:p>
            <a:pPr>
              <a:lnSpc>
                <a:spcPts val="800"/>
              </a:lnSpc>
            </a:pPr>
            <a:r>
              <a:rPr lang="en-US" smtClean="0"/>
              <a:t># include&lt;iostream.h&gt;</a:t>
            </a:r>
          </a:p>
          <a:p>
            <a:pPr>
              <a:lnSpc>
                <a:spcPts val="800"/>
              </a:lnSpc>
            </a:pPr>
            <a:r>
              <a:rPr lang="en-US" smtClean="0"/>
              <a:t>namespace minenamespace</a:t>
            </a:r>
          </a:p>
          <a:p>
            <a:pPr>
              <a:lnSpc>
                <a:spcPts val="800"/>
              </a:lnSpc>
            </a:pPr>
            <a:r>
              <a:rPr lang="en-US" smtClean="0"/>
              <a:t>{	class A</a:t>
            </a:r>
          </a:p>
          <a:p>
            <a:pPr>
              <a:lnSpc>
                <a:spcPts val="800"/>
              </a:lnSpc>
            </a:pPr>
            <a:r>
              <a:rPr lang="en-US" smtClean="0"/>
              <a:t>	{        int i;</a:t>
            </a:r>
          </a:p>
          <a:p>
            <a:pPr>
              <a:lnSpc>
                <a:spcPts val="800"/>
              </a:lnSpc>
            </a:pPr>
            <a:r>
              <a:rPr lang="en-US" smtClean="0"/>
              <a:t>	          int j;</a:t>
            </a:r>
          </a:p>
          <a:p>
            <a:pPr>
              <a:lnSpc>
                <a:spcPts val="800"/>
              </a:lnSpc>
            </a:pPr>
            <a:r>
              <a:rPr lang="en-US" smtClean="0"/>
              <a:t>	public:</a:t>
            </a:r>
          </a:p>
          <a:p>
            <a:pPr>
              <a:lnSpc>
                <a:spcPts val="800"/>
              </a:lnSpc>
            </a:pPr>
            <a:r>
              <a:rPr lang="en-US" smtClean="0"/>
              <a:t>		void fun()</a:t>
            </a:r>
          </a:p>
          <a:p>
            <a:pPr>
              <a:lnSpc>
                <a:spcPts val="800"/>
              </a:lnSpc>
            </a:pPr>
            <a:r>
              <a:rPr lang="en-US" smtClean="0"/>
              <a:t>		{   cout&lt;&lt;"in fun";  }</a:t>
            </a:r>
          </a:p>
          <a:p>
            <a:pPr>
              <a:lnSpc>
                <a:spcPts val="800"/>
              </a:lnSpc>
            </a:pPr>
            <a:r>
              <a:rPr lang="en-US" smtClean="0"/>
              <a:t>	};      }</a:t>
            </a:r>
          </a:p>
          <a:p>
            <a:pPr>
              <a:lnSpc>
                <a:spcPts val="800"/>
              </a:lnSpc>
            </a:pPr>
            <a:r>
              <a:rPr lang="en-US" smtClean="0"/>
              <a:t>namespace yournamespace</a:t>
            </a:r>
          </a:p>
          <a:p>
            <a:pPr>
              <a:lnSpc>
                <a:spcPts val="800"/>
              </a:lnSpc>
            </a:pPr>
            <a:r>
              <a:rPr lang="en-US" smtClean="0"/>
              <a:t>{	class A</a:t>
            </a:r>
          </a:p>
          <a:p>
            <a:pPr>
              <a:lnSpc>
                <a:spcPts val="800"/>
              </a:lnSpc>
            </a:pPr>
            <a:r>
              <a:rPr lang="en-US" smtClean="0"/>
              <a:t>	{	int i;</a:t>
            </a:r>
          </a:p>
          <a:p>
            <a:pPr>
              <a:lnSpc>
                <a:spcPts val="800"/>
              </a:lnSpc>
            </a:pPr>
            <a:r>
              <a:rPr lang="en-US" smtClean="0"/>
              <a:t>		int j;</a:t>
            </a:r>
          </a:p>
          <a:p>
            <a:pPr>
              <a:lnSpc>
                <a:spcPts val="800"/>
              </a:lnSpc>
            </a:pPr>
            <a:r>
              <a:rPr lang="en-US" smtClean="0"/>
              <a:t>	public:</a:t>
            </a:r>
          </a:p>
          <a:p>
            <a:pPr>
              <a:lnSpc>
                <a:spcPts val="800"/>
              </a:lnSpc>
            </a:pPr>
            <a:r>
              <a:rPr lang="en-US" smtClean="0"/>
              <a:t>		void fun()</a:t>
            </a:r>
          </a:p>
          <a:p>
            <a:pPr>
              <a:lnSpc>
                <a:spcPts val="800"/>
              </a:lnSpc>
            </a:pPr>
            <a:r>
              <a:rPr lang="en-US" smtClean="0"/>
              <a:t>		{  cout&lt;&lt;"in fun your";  }</a:t>
            </a:r>
          </a:p>
          <a:p>
            <a:pPr>
              <a:lnSpc>
                <a:spcPts val="800"/>
              </a:lnSpc>
            </a:pPr>
            <a:r>
              <a:rPr lang="en-US" smtClean="0"/>
              <a:t>	};      }</a:t>
            </a:r>
          </a:p>
          <a:p>
            <a:pPr>
              <a:lnSpc>
                <a:spcPts val="800"/>
              </a:lnSpc>
            </a:pPr>
            <a:r>
              <a:rPr lang="en-US" smtClean="0"/>
              <a:t>void  main( )</a:t>
            </a:r>
          </a:p>
          <a:p>
            <a:pPr>
              <a:lnSpc>
                <a:spcPts val="800"/>
              </a:lnSpc>
            </a:pPr>
            <a:r>
              <a:rPr lang="en-US" smtClean="0"/>
              <a:t>{</a:t>
            </a:r>
          </a:p>
          <a:p>
            <a:pPr lvl="1">
              <a:lnSpc>
                <a:spcPts val="800"/>
              </a:lnSpc>
            </a:pPr>
            <a:r>
              <a:rPr lang="en-US" smtClean="0"/>
              <a:t>namespace your=yournamespace;</a:t>
            </a:r>
          </a:p>
          <a:p>
            <a:pPr lvl="1">
              <a:lnSpc>
                <a:spcPts val="800"/>
              </a:lnSpc>
            </a:pPr>
            <a:r>
              <a:rPr lang="en-US" smtClean="0"/>
              <a:t>namespace mine=minenamespace;</a:t>
            </a:r>
          </a:p>
          <a:p>
            <a:pPr lvl="1">
              <a:lnSpc>
                <a:spcPts val="800"/>
              </a:lnSpc>
            </a:pPr>
            <a:r>
              <a:rPr lang="en-US" smtClean="0"/>
              <a:t>using namespace your;</a:t>
            </a:r>
          </a:p>
          <a:p>
            <a:pPr lvl="1">
              <a:lnSpc>
                <a:spcPts val="800"/>
              </a:lnSpc>
            </a:pPr>
            <a:r>
              <a:rPr lang="en-US" smtClean="0"/>
              <a:t>A a;</a:t>
            </a:r>
          </a:p>
          <a:p>
            <a:pPr lvl="1">
              <a:lnSpc>
                <a:spcPts val="800"/>
              </a:lnSpc>
            </a:pPr>
            <a:r>
              <a:rPr lang="en-US" smtClean="0"/>
              <a:t>a.fun(); //displays in fun your</a:t>
            </a:r>
          </a:p>
          <a:p>
            <a:pPr lvl="1">
              <a:lnSpc>
                <a:spcPts val="800"/>
              </a:lnSpc>
            </a:pPr>
            <a:r>
              <a:rPr lang="en-US" smtClean="0"/>
              <a:t>mine::A a1;</a:t>
            </a:r>
          </a:p>
          <a:p>
            <a:pPr lvl="1">
              <a:lnSpc>
                <a:spcPts val="800"/>
              </a:lnSpc>
            </a:pPr>
            <a:r>
              <a:rPr lang="en-US" smtClean="0"/>
              <a:t>a1.fun();//displays in fun</a:t>
            </a:r>
          </a:p>
          <a:p>
            <a:pPr>
              <a:lnSpc>
                <a:spcPts val="800"/>
              </a:lnSpc>
            </a:pPr>
            <a:r>
              <a:rPr lang="en-US" smtClean="0"/>
              <a:t>}</a:t>
            </a:r>
          </a:p>
          <a:p>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74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7444" name="Rectangle 2"/>
          <p:cNvSpPr>
            <a:spLocks noChangeArrowheads="1" noTextEdit="1"/>
          </p:cNvSpPr>
          <p:nvPr>
            <p:ph type="sldImg"/>
          </p:nvPr>
        </p:nvSpPr>
        <p:spPr>
          <a:ln/>
        </p:spPr>
      </p:sp>
      <p:sp>
        <p:nvSpPr>
          <p:cNvPr id="317445" name="Rectangle 3"/>
          <p:cNvSpPr>
            <a:spLocks noGrp="1" noChangeArrowheads="1"/>
          </p:cNvSpPr>
          <p:nvPr>
            <p:ph type="body" idx="1"/>
          </p:nvPr>
        </p:nvSpPr>
        <p:spPr>
          <a:xfrm>
            <a:off x="1143000" y="4216400"/>
            <a:ext cx="4572000" cy="4267200"/>
          </a:xfrm>
          <a:noFill/>
          <a:ln/>
        </p:spPr>
        <p:txBody>
          <a:bodyPr/>
          <a:lstStyle/>
          <a:p>
            <a:pPr>
              <a:lnSpc>
                <a:spcPts val="1100"/>
              </a:lnSpc>
            </a:pPr>
            <a:r>
              <a:rPr lang="en-US" smtClean="0"/>
              <a:t>#include&lt;iostream.h&gt;</a:t>
            </a:r>
          </a:p>
          <a:p>
            <a:pPr>
              <a:lnSpc>
                <a:spcPts val="1100"/>
              </a:lnSpc>
            </a:pPr>
            <a:r>
              <a:rPr lang="en-US" smtClean="0"/>
              <a:t>int k=4;</a:t>
            </a:r>
          </a:p>
          <a:p>
            <a:pPr>
              <a:lnSpc>
                <a:spcPts val="1100"/>
              </a:lnSpc>
            </a:pPr>
            <a:r>
              <a:rPr lang="en-US" smtClean="0"/>
              <a:t>namespace outer</a:t>
            </a:r>
          </a:p>
          <a:p>
            <a:pPr>
              <a:lnSpc>
                <a:spcPts val="1100"/>
              </a:lnSpc>
            </a:pPr>
            <a:r>
              <a:rPr lang="en-US" smtClean="0"/>
              <a:t>{</a:t>
            </a:r>
          </a:p>
          <a:p>
            <a:pPr>
              <a:lnSpc>
                <a:spcPts val="1100"/>
              </a:lnSpc>
            </a:pPr>
            <a:r>
              <a:rPr lang="en-US" smtClean="0"/>
              <a:t>    int k=2;</a:t>
            </a:r>
          </a:p>
          <a:p>
            <a:pPr>
              <a:lnSpc>
                <a:spcPts val="1100"/>
              </a:lnSpc>
            </a:pPr>
            <a:r>
              <a:rPr lang="en-US" smtClean="0"/>
              <a:t>    namespace inner</a:t>
            </a:r>
          </a:p>
          <a:p>
            <a:pPr>
              <a:lnSpc>
                <a:spcPts val="1100"/>
              </a:lnSpc>
            </a:pPr>
            <a:r>
              <a:rPr lang="en-US" smtClean="0"/>
              <a:t>   {</a:t>
            </a:r>
          </a:p>
          <a:p>
            <a:pPr>
              <a:lnSpc>
                <a:spcPts val="1100"/>
              </a:lnSpc>
            </a:pPr>
            <a:r>
              <a:rPr lang="en-US" smtClean="0"/>
              <a:t>        int k=3;</a:t>
            </a:r>
          </a:p>
          <a:p>
            <a:pPr>
              <a:lnSpc>
                <a:spcPts val="1100"/>
              </a:lnSpc>
            </a:pPr>
            <a:r>
              <a:rPr lang="en-US" smtClean="0"/>
              <a:t>   }</a:t>
            </a:r>
          </a:p>
          <a:p>
            <a:pPr>
              <a:lnSpc>
                <a:spcPts val="1100"/>
              </a:lnSpc>
            </a:pPr>
            <a:r>
              <a:rPr lang="en-US" smtClean="0"/>
              <a:t>}</a:t>
            </a:r>
          </a:p>
          <a:p>
            <a:pPr>
              <a:lnSpc>
                <a:spcPts val="1100"/>
              </a:lnSpc>
            </a:pPr>
            <a:r>
              <a:rPr lang="en-US" smtClean="0"/>
              <a:t>void main()</a:t>
            </a:r>
          </a:p>
          <a:p>
            <a:pPr>
              <a:lnSpc>
                <a:spcPts val="1100"/>
              </a:lnSpc>
            </a:pPr>
            <a:r>
              <a:rPr lang="en-US" smtClean="0"/>
              <a:t>{</a:t>
            </a:r>
          </a:p>
          <a:p>
            <a:pPr>
              <a:lnSpc>
                <a:spcPts val="1100"/>
              </a:lnSpc>
            </a:pPr>
            <a:r>
              <a:rPr lang="en-US" smtClean="0"/>
              <a:t>    int k=5;</a:t>
            </a:r>
          </a:p>
          <a:p>
            <a:pPr>
              <a:lnSpc>
                <a:spcPts val="1100"/>
              </a:lnSpc>
            </a:pPr>
            <a:r>
              <a:rPr lang="en-US" smtClean="0"/>
              <a:t>    cout&lt;&lt;k;  //displays 5</a:t>
            </a:r>
          </a:p>
          <a:p>
            <a:pPr>
              <a:lnSpc>
                <a:spcPts val="1100"/>
              </a:lnSpc>
            </a:pPr>
            <a:r>
              <a:rPr lang="en-US" smtClean="0"/>
              <a:t>    cout&lt;&lt;::k;  //displays 4</a:t>
            </a:r>
          </a:p>
          <a:p>
            <a:pPr>
              <a:lnSpc>
                <a:spcPts val="1100"/>
              </a:lnSpc>
            </a:pPr>
            <a:r>
              <a:rPr lang="en-US" smtClean="0"/>
              <a:t>   cout&lt;&lt;outer::k;  //displays 2</a:t>
            </a:r>
          </a:p>
          <a:p>
            <a:pPr>
              <a:lnSpc>
                <a:spcPts val="1100"/>
              </a:lnSpc>
            </a:pPr>
            <a:r>
              <a:rPr lang="en-US" smtClean="0"/>
              <a:t>   cout&lt;&lt;outer::inner::k;  //displays 3</a:t>
            </a:r>
          </a:p>
          <a:p>
            <a:pPr>
              <a:lnSpc>
                <a:spcPts val="1100"/>
              </a:lnSpc>
            </a:pPr>
            <a:r>
              <a:rPr lang="en-US" smtClean="0"/>
              <a:t>}</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84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8468" name="Rectangle 2"/>
          <p:cNvSpPr>
            <a:spLocks noChangeArrowheads="1" noTextEdit="1"/>
          </p:cNvSpPr>
          <p:nvPr>
            <p:ph type="sldImg"/>
          </p:nvPr>
        </p:nvSpPr>
        <p:spPr>
          <a:ln/>
        </p:spPr>
      </p:sp>
      <p:sp>
        <p:nvSpPr>
          <p:cNvPr id="318469" name="Rectangle 3"/>
          <p:cNvSpPr>
            <a:spLocks noGrp="1" noChangeArrowheads="1"/>
          </p:cNvSpPr>
          <p:nvPr>
            <p:ph type="body" idx="1"/>
          </p:nvPr>
        </p:nvSpPr>
        <p:spPr>
          <a:xfrm>
            <a:off x="1143000" y="4294188"/>
            <a:ext cx="4572000" cy="4114800"/>
          </a:xfrm>
          <a:noFill/>
          <a:ln/>
        </p:spPr>
        <p:txBody>
          <a:bodyPr/>
          <a:lstStyle/>
          <a:p>
            <a:r>
              <a:rPr lang="en-US" smtClean="0"/>
              <a:t># include&lt;iostream.h&gt;</a:t>
            </a:r>
          </a:p>
          <a:p>
            <a:r>
              <a:rPr lang="en-US" smtClean="0"/>
              <a:t>template &lt;class T&gt;</a:t>
            </a:r>
          </a:p>
          <a:p>
            <a:r>
              <a:rPr lang="en-US" smtClean="0"/>
              <a:t>void min(T &amp;a ,T &amp;b)</a:t>
            </a:r>
          </a:p>
          <a:p>
            <a:r>
              <a:rPr lang="en-US" smtClean="0"/>
              <a:t>{</a:t>
            </a:r>
          </a:p>
          <a:p>
            <a:pPr lvl="1"/>
            <a:r>
              <a:rPr lang="en-US" smtClean="0"/>
              <a:t>if(a&gt;b)</a:t>
            </a:r>
          </a:p>
          <a:p>
            <a:pPr lvl="2"/>
            <a:r>
              <a:rPr lang="en-US" smtClean="0"/>
              <a:t>cout&lt;&lt;"a greater";</a:t>
            </a:r>
          </a:p>
          <a:p>
            <a:pPr lvl="1"/>
            <a:r>
              <a:rPr lang="en-US" smtClean="0"/>
              <a:t>else</a:t>
            </a:r>
          </a:p>
          <a:p>
            <a:pPr lvl="2"/>
            <a:r>
              <a:rPr lang="en-US" smtClean="0"/>
              <a:t>cout&lt;&lt;"b greater";</a:t>
            </a:r>
          </a:p>
          <a:p>
            <a:r>
              <a:rPr lang="en-US" smtClean="0"/>
              <a:t>}</a:t>
            </a:r>
          </a:p>
          <a:p>
            <a:r>
              <a:rPr lang="en-US" smtClean="0"/>
              <a:t>void main( )</a:t>
            </a:r>
          </a:p>
          <a:p>
            <a:r>
              <a:rPr lang="en-US" smtClean="0"/>
              <a:t>{</a:t>
            </a:r>
          </a:p>
          <a:p>
            <a:pPr lvl="1"/>
            <a:r>
              <a:rPr lang="en-US" smtClean="0"/>
              <a:t>int i = 10, j = 20;	</a:t>
            </a:r>
          </a:p>
          <a:p>
            <a:pPr lvl="1"/>
            <a:r>
              <a:rPr lang="en-US" smtClean="0"/>
              <a:t>min(10,20);</a:t>
            </a:r>
          </a:p>
          <a:p>
            <a:pPr lvl="1"/>
            <a:r>
              <a:rPr lang="en-US" smtClean="0"/>
              <a:t>min(10.2,30.0);</a:t>
            </a:r>
          </a:p>
          <a:p>
            <a:pPr lvl="1"/>
            <a:r>
              <a:rPr lang="en-US" smtClean="0"/>
              <a:t>min(‘A’,’a’);</a:t>
            </a:r>
          </a:p>
          <a:p>
            <a:r>
              <a:rPr lang="en-US" smtClean="0"/>
              <a:t>}</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04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0468" name="Rectangle 2"/>
          <p:cNvSpPr>
            <a:spLocks noChangeArrowheads="1" noTextEdit="1"/>
          </p:cNvSpPr>
          <p:nvPr>
            <p:ph type="sldImg"/>
          </p:nvPr>
        </p:nvSpPr>
        <p:spPr>
          <a:xfrm>
            <a:off x="1066800" y="685800"/>
            <a:ext cx="4572000" cy="3429000"/>
          </a:xfrm>
          <a:ln/>
        </p:spPr>
      </p:sp>
      <p:sp>
        <p:nvSpPr>
          <p:cNvPr id="190469" name="Text Box 3"/>
          <p:cNvSpPr txBox="1">
            <a:spLocks noChangeArrowheads="1"/>
          </p:cNvSpPr>
          <p:nvPr/>
        </p:nvSpPr>
        <p:spPr bwMode="auto">
          <a:xfrm>
            <a:off x="990600" y="4419600"/>
            <a:ext cx="4648200" cy="1785938"/>
          </a:xfrm>
          <a:prstGeom prst="rect">
            <a:avLst/>
          </a:prstGeom>
          <a:noFill/>
          <a:ln w="9525">
            <a:noFill/>
            <a:miter lim="800000"/>
            <a:headEnd/>
            <a:tailEnd/>
          </a:ln>
        </p:spPr>
        <p:txBody>
          <a:bodyPr>
            <a:spAutoFit/>
          </a:bodyPr>
          <a:lstStyle/>
          <a:p>
            <a:pPr>
              <a:spcBef>
                <a:spcPts val="500"/>
              </a:spcBef>
              <a:spcAft>
                <a:spcPts val="500"/>
              </a:spcAft>
            </a:pPr>
            <a:r>
              <a:rPr lang="en-US" sz="1200" b="1"/>
              <a:t>Polymorphism</a:t>
            </a:r>
          </a:p>
          <a:p>
            <a:pPr algn="just">
              <a:spcBef>
                <a:spcPts val="500"/>
              </a:spcBef>
              <a:spcAft>
                <a:spcPts val="500"/>
              </a:spcAft>
            </a:pPr>
            <a:r>
              <a:rPr lang="en-US" sz="1200"/>
              <a:t>Polymorphism  is a Greek word where poly means many and morphism means forms (i.e appearing in different forms). It is perhaps the most powerful feature of object-oriented programming languages next to their support for abstraction, and it is what distinguishes object oriented programming from more traditional programming with abstract data types.</a:t>
            </a:r>
          </a:p>
          <a:p>
            <a:endParaRPr lang="en-US" sz="1200" b="1"/>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194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19492" name="Rectangle 2"/>
          <p:cNvSpPr>
            <a:spLocks noChangeArrowheads="1" noTextEdit="1"/>
          </p:cNvSpPr>
          <p:nvPr>
            <p:ph type="sldImg"/>
          </p:nvPr>
        </p:nvSpPr>
        <p:spPr>
          <a:ln/>
        </p:spPr>
      </p:sp>
      <p:sp>
        <p:nvSpPr>
          <p:cNvPr id="319493" name="Rectangle 3"/>
          <p:cNvSpPr>
            <a:spLocks noGrp="1" noChangeArrowheads="1"/>
          </p:cNvSpPr>
          <p:nvPr>
            <p:ph type="body" idx="1"/>
          </p:nvPr>
        </p:nvSpPr>
        <p:spPr>
          <a:xfrm>
            <a:off x="1143000" y="4216400"/>
            <a:ext cx="4572000" cy="4114800"/>
          </a:xfrm>
          <a:noFill/>
          <a:ln/>
        </p:spPr>
        <p:txBody>
          <a:bodyPr/>
          <a:lstStyle/>
          <a:p>
            <a:r>
              <a:rPr lang="en-US" smtClean="0"/>
              <a:t>#include&lt;iostream.h&gt;</a:t>
            </a:r>
          </a:p>
          <a:p>
            <a:pPr>
              <a:lnSpc>
                <a:spcPct val="80000"/>
              </a:lnSpc>
            </a:pPr>
            <a:r>
              <a:rPr lang="en-US" smtClean="0"/>
              <a:t>template&lt;class T&gt;</a:t>
            </a:r>
          </a:p>
          <a:p>
            <a:pPr>
              <a:lnSpc>
                <a:spcPct val="80000"/>
              </a:lnSpc>
            </a:pPr>
            <a:r>
              <a:rPr lang="en-US" smtClean="0"/>
              <a:t>void display(T a, T b)</a:t>
            </a:r>
          </a:p>
          <a:p>
            <a:r>
              <a:rPr lang="en-US" smtClean="0"/>
              <a:t>{ </a:t>
            </a:r>
          </a:p>
          <a:p>
            <a:pPr lvl="1">
              <a:lnSpc>
                <a:spcPct val="70000"/>
              </a:lnSpc>
            </a:pPr>
            <a:r>
              <a:rPr lang="en-US" smtClean="0"/>
              <a:t>int  c;</a:t>
            </a:r>
          </a:p>
          <a:p>
            <a:pPr lvl="1">
              <a:lnSpc>
                <a:spcPct val="70000"/>
              </a:lnSpc>
            </a:pPr>
            <a:r>
              <a:rPr lang="en-US" smtClean="0"/>
              <a:t>c = a+b;</a:t>
            </a:r>
          </a:p>
          <a:p>
            <a:pPr lvl="1">
              <a:lnSpc>
                <a:spcPct val="70000"/>
              </a:lnSpc>
            </a:pPr>
            <a:r>
              <a:rPr lang="en-US" smtClean="0"/>
              <a:t>cout&lt;&lt;c&lt;&lt;endl;</a:t>
            </a:r>
          </a:p>
          <a:p>
            <a:r>
              <a:rPr lang="en-US" smtClean="0"/>
              <a:t>}</a:t>
            </a:r>
          </a:p>
          <a:p>
            <a:pPr>
              <a:lnSpc>
                <a:spcPct val="90000"/>
              </a:lnSpc>
            </a:pPr>
            <a:r>
              <a:rPr lang="en-US" smtClean="0"/>
              <a:t>template&lt;class T&gt;</a:t>
            </a:r>
          </a:p>
          <a:p>
            <a:pPr>
              <a:lnSpc>
                <a:spcPct val="90000"/>
              </a:lnSpc>
            </a:pPr>
            <a:r>
              <a:rPr lang="en-US" smtClean="0"/>
              <a:t>void display(T  a)</a:t>
            </a:r>
          </a:p>
          <a:p>
            <a:r>
              <a:rPr lang="en-US" smtClean="0"/>
              <a:t>{</a:t>
            </a:r>
          </a:p>
          <a:p>
            <a:pPr>
              <a:lnSpc>
                <a:spcPct val="75000"/>
              </a:lnSpc>
            </a:pPr>
            <a:r>
              <a:rPr lang="en-US" smtClean="0"/>
              <a:t>      a++;</a:t>
            </a:r>
          </a:p>
          <a:p>
            <a:pPr>
              <a:lnSpc>
                <a:spcPct val="75000"/>
              </a:lnSpc>
            </a:pPr>
            <a:r>
              <a:rPr lang="en-US" smtClean="0"/>
              <a:t>     cout&lt;&lt;a&lt;&lt;endl;</a:t>
            </a:r>
          </a:p>
          <a:p>
            <a:r>
              <a:rPr lang="en-US" smtClean="0"/>
              <a:t>}</a:t>
            </a:r>
          </a:p>
          <a:p>
            <a:r>
              <a:rPr lang="en-US" smtClean="0"/>
              <a:t>void  main( )</a:t>
            </a:r>
          </a:p>
          <a:p>
            <a:r>
              <a:rPr lang="en-US" smtClean="0"/>
              <a:t>{</a:t>
            </a:r>
          </a:p>
          <a:p>
            <a:pPr>
              <a:lnSpc>
                <a:spcPct val="90000"/>
              </a:lnSpc>
            </a:pPr>
            <a:r>
              <a:rPr lang="en-US" smtClean="0"/>
              <a:t>    display(2,3);</a:t>
            </a:r>
          </a:p>
          <a:p>
            <a:pPr>
              <a:lnSpc>
                <a:spcPct val="90000"/>
              </a:lnSpc>
            </a:pPr>
            <a:r>
              <a:rPr lang="en-US" smtClean="0"/>
              <a:t>    display(7.5);</a:t>
            </a:r>
          </a:p>
          <a:p>
            <a:r>
              <a:rPr lang="en-US" smtClean="0"/>
              <a:t>}	</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05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0516" name="Rectangle 2"/>
          <p:cNvSpPr>
            <a:spLocks noChangeArrowheads="1" noTextEdit="1"/>
          </p:cNvSpPr>
          <p:nvPr>
            <p:ph type="sldImg"/>
          </p:nvPr>
        </p:nvSpPr>
        <p:spPr>
          <a:ln/>
        </p:spPr>
      </p:sp>
      <p:sp>
        <p:nvSpPr>
          <p:cNvPr id="320517" name="Rectangle 3"/>
          <p:cNvSpPr>
            <a:spLocks noGrp="1" noChangeArrowheads="1"/>
          </p:cNvSpPr>
          <p:nvPr>
            <p:ph type="body" idx="1"/>
          </p:nvPr>
        </p:nvSpPr>
        <p:spPr>
          <a:xfrm>
            <a:off x="1143000" y="4216400"/>
            <a:ext cx="4572000" cy="4114800"/>
          </a:xfrm>
          <a:noFill/>
          <a:ln/>
        </p:spPr>
        <p:txBody>
          <a:bodyPr/>
          <a:lstStyle/>
          <a:p>
            <a:r>
              <a:rPr lang="en-US" smtClean="0"/>
              <a:t># include&lt;iostream.h&gt;</a:t>
            </a:r>
          </a:p>
          <a:p>
            <a:r>
              <a:rPr lang="en-US" smtClean="0"/>
              <a:t>template &lt;class T,class S&gt;</a:t>
            </a:r>
          </a:p>
          <a:p>
            <a:r>
              <a:rPr lang="en-US" smtClean="0"/>
              <a:t>void min(T &amp;a ,S &amp;b)</a:t>
            </a:r>
          </a:p>
          <a:p>
            <a:r>
              <a:rPr lang="en-US" smtClean="0"/>
              <a:t>{</a:t>
            </a:r>
          </a:p>
          <a:p>
            <a:pPr lvl="1"/>
            <a:r>
              <a:rPr lang="en-US" smtClean="0"/>
              <a:t>cout&lt;&lt;a&lt;&lt;b;</a:t>
            </a:r>
          </a:p>
          <a:p>
            <a:r>
              <a:rPr lang="en-US" smtClean="0"/>
              <a:t>}	</a:t>
            </a:r>
          </a:p>
          <a:p>
            <a:r>
              <a:rPr lang="en-US" smtClean="0"/>
              <a:t>void main( )</a:t>
            </a:r>
          </a:p>
          <a:p>
            <a:r>
              <a:rPr lang="en-US" smtClean="0"/>
              <a:t>{</a:t>
            </a:r>
          </a:p>
          <a:p>
            <a:pPr lvl="1"/>
            <a:r>
              <a:rPr lang="en-US" smtClean="0"/>
              <a:t>i = 10 ;	</a:t>
            </a:r>
          </a:p>
          <a:p>
            <a:pPr lvl="1"/>
            <a:r>
              <a:rPr lang="en-US" smtClean="0"/>
              <a:t>char c = 'a';</a:t>
            </a:r>
          </a:p>
          <a:p>
            <a:pPr lvl="1"/>
            <a:r>
              <a:rPr lang="en-US" smtClean="0"/>
              <a:t>min(10,c);</a:t>
            </a:r>
          </a:p>
          <a:p>
            <a:pPr lvl="1"/>
            <a:r>
              <a:rPr lang="en-US" smtClean="0"/>
              <a:t>min(c,10);</a:t>
            </a:r>
          </a:p>
          <a:p>
            <a:r>
              <a:rPr lang="en-US" smtClean="0"/>
              <a:t>}</a:t>
            </a:r>
          </a:p>
          <a:p>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15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1540" name="Rectangle 2"/>
          <p:cNvSpPr>
            <a:spLocks noChangeArrowheads="1" noTextEdit="1"/>
          </p:cNvSpPr>
          <p:nvPr>
            <p:ph type="sldImg"/>
          </p:nvPr>
        </p:nvSpPr>
        <p:spPr>
          <a:ln/>
        </p:spPr>
      </p:sp>
      <p:sp>
        <p:nvSpPr>
          <p:cNvPr id="321541" name="Rectangle 3"/>
          <p:cNvSpPr>
            <a:spLocks noGrp="1" noChangeArrowheads="1"/>
          </p:cNvSpPr>
          <p:nvPr>
            <p:ph type="body" idx="1"/>
          </p:nvPr>
        </p:nvSpPr>
        <p:spPr>
          <a:xfrm>
            <a:off x="1143000" y="4371975"/>
            <a:ext cx="4572000" cy="3981450"/>
          </a:xfrm>
          <a:noFill/>
          <a:ln/>
        </p:spPr>
        <p:txBody>
          <a:bodyPr/>
          <a:lstStyle/>
          <a:p>
            <a:r>
              <a:rPr lang="en-US" smtClean="0"/>
              <a:t>template &lt;class T&gt;</a:t>
            </a:r>
          </a:p>
          <a:p>
            <a:r>
              <a:rPr lang="en-US" smtClean="0"/>
              <a:t>void min(T &amp;a ,T &amp;b)</a:t>
            </a:r>
          </a:p>
          <a:p>
            <a:r>
              <a:rPr lang="en-US" smtClean="0"/>
              <a:t>{</a:t>
            </a:r>
          </a:p>
          <a:p>
            <a:pPr lvl="1"/>
            <a:r>
              <a:rPr lang="en-US" smtClean="0"/>
              <a:t>cout&lt;&lt;“Template function”&lt;&lt;endl;</a:t>
            </a:r>
          </a:p>
          <a:p>
            <a:r>
              <a:rPr lang="en-US" smtClean="0"/>
              <a:t>}</a:t>
            </a:r>
          </a:p>
          <a:p>
            <a:r>
              <a:rPr lang="en-US" smtClean="0"/>
              <a:t>void min(double a,double b)</a:t>
            </a:r>
          </a:p>
          <a:p>
            <a:r>
              <a:rPr lang="en-US" smtClean="0"/>
              <a:t>{</a:t>
            </a:r>
          </a:p>
          <a:p>
            <a:pPr lvl="1"/>
            <a:r>
              <a:rPr lang="en-US" smtClean="0"/>
              <a:t>cout&lt;&lt;”Specialized”&lt;&lt;endl;</a:t>
            </a:r>
          </a:p>
          <a:p>
            <a:r>
              <a:rPr lang="en-US" smtClean="0"/>
              <a:t>}</a:t>
            </a:r>
          </a:p>
          <a:p>
            <a:r>
              <a:rPr lang="en-US" smtClean="0"/>
              <a:t>void main( )</a:t>
            </a:r>
          </a:p>
          <a:p>
            <a:r>
              <a:rPr lang="en-US" smtClean="0"/>
              <a:t>{</a:t>
            </a:r>
          </a:p>
          <a:p>
            <a:pPr lvl="1"/>
            <a:r>
              <a:rPr lang="en-US" smtClean="0"/>
              <a:t>int i=10 ,j=20;	</a:t>
            </a:r>
          </a:p>
          <a:p>
            <a:pPr lvl="1"/>
            <a:r>
              <a:rPr lang="en-US" smtClean="0"/>
              <a:t>min(10,20);</a:t>
            </a:r>
          </a:p>
          <a:p>
            <a:pPr lvl="1"/>
            <a:r>
              <a:rPr lang="en-US" smtClean="0"/>
              <a:t>min (20.0,30.0);	</a:t>
            </a:r>
          </a:p>
          <a:p>
            <a:pPr lvl="1"/>
            <a:r>
              <a:rPr lang="en-US" smtClean="0"/>
              <a:t>min('a','A');</a:t>
            </a:r>
          </a:p>
          <a:p>
            <a:r>
              <a:rPr lang="en-US" smtClean="0"/>
              <a:t>}</a:t>
            </a:r>
            <a:endParaRPr lang="en-US" sz="1400"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25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2564" name="Rectangle 2"/>
          <p:cNvSpPr>
            <a:spLocks noChangeArrowheads="1" noTextEdit="1"/>
          </p:cNvSpPr>
          <p:nvPr>
            <p:ph type="sldImg"/>
          </p:nvPr>
        </p:nvSpPr>
        <p:spPr>
          <a:xfrm>
            <a:off x="1144588" y="703263"/>
            <a:ext cx="4568825" cy="3427412"/>
          </a:xfrm>
          <a:ln/>
        </p:spPr>
      </p:sp>
      <p:sp>
        <p:nvSpPr>
          <p:cNvPr id="322565" name="Rectangle 3"/>
          <p:cNvSpPr>
            <a:spLocks noGrp="1" noChangeArrowheads="1"/>
          </p:cNvSpPr>
          <p:nvPr>
            <p:ph type="body" idx="1"/>
          </p:nvPr>
        </p:nvSpPr>
        <p:spPr>
          <a:xfrm>
            <a:off x="1143000" y="4343400"/>
            <a:ext cx="4572000" cy="4114800"/>
          </a:xfrm>
          <a:noFill/>
          <a:ln/>
        </p:spPr>
        <p:txBody>
          <a:bodyPr/>
          <a:lstStyle/>
          <a:p>
            <a:r>
              <a:rPr lang="en-US" smtClean="0"/>
              <a:t>namespace  A</a:t>
            </a:r>
          </a:p>
          <a:p>
            <a:r>
              <a:rPr lang="en-US" smtClean="0"/>
              <a:t>{</a:t>
            </a:r>
          </a:p>
          <a:p>
            <a:pPr lvl="1"/>
            <a:r>
              <a:rPr lang="en-US" smtClean="0"/>
              <a:t>template&lt;class T&gt;</a:t>
            </a:r>
          </a:p>
          <a:p>
            <a:pPr lvl="1"/>
            <a:r>
              <a:rPr lang="en-US" smtClean="0"/>
              <a:t>void fun(T i,T j,T k)</a:t>
            </a:r>
          </a:p>
          <a:p>
            <a:pPr lvl="1"/>
            <a:r>
              <a:rPr lang="en-US" smtClean="0"/>
              <a:t>{</a:t>
            </a:r>
          </a:p>
          <a:p>
            <a:r>
              <a:rPr lang="en-US" smtClean="0"/>
              <a:t>	cout&lt;&lt;"fun with three";</a:t>
            </a:r>
          </a:p>
          <a:p>
            <a:pPr lvl="1"/>
            <a:r>
              <a:rPr lang="en-US" smtClean="0"/>
              <a:t>}</a:t>
            </a:r>
          </a:p>
          <a:p>
            <a:r>
              <a:rPr lang="en-US" smtClean="0"/>
              <a:t>}</a:t>
            </a:r>
          </a:p>
          <a:p>
            <a:r>
              <a:rPr lang="en-US" smtClean="0"/>
              <a:t>void main( )</a:t>
            </a:r>
          </a:p>
          <a:p>
            <a:r>
              <a:rPr lang="en-US" smtClean="0"/>
              <a:t>{</a:t>
            </a:r>
          </a:p>
          <a:p>
            <a:pPr lvl="1"/>
            <a:r>
              <a:rPr lang="en-US" smtClean="0"/>
              <a:t>A::fun(10,10,10);</a:t>
            </a:r>
          </a:p>
          <a:p>
            <a:r>
              <a:rPr lang="en-US" smtClean="0"/>
              <a:t>}</a:t>
            </a:r>
          </a:p>
          <a:p>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35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3588" name="Rectangle 2"/>
          <p:cNvSpPr>
            <a:spLocks noChangeArrowheads="1" noTextEdit="1"/>
          </p:cNvSpPr>
          <p:nvPr>
            <p:ph type="sldImg"/>
          </p:nvPr>
        </p:nvSpPr>
        <p:spPr>
          <a:ln/>
        </p:spPr>
      </p:sp>
      <p:sp>
        <p:nvSpPr>
          <p:cNvPr id="323589" name="Rectangle 3"/>
          <p:cNvSpPr>
            <a:spLocks noGrp="1" noChangeArrowheads="1"/>
          </p:cNvSpPr>
          <p:nvPr>
            <p:ph type="body" idx="1"/>
          </p:nvPr>
        </p:nvSpPr>
        <p:spPr>
          <a:xfrm>
            <a:off x="1143000" y="4216400"/>
            <a:ext cx="4572000" cy="4114800"/>
          </a:xfrm>
          <a:noFill/>
          <a:ln/>
        </p:spPr>
        <p:txBody>
          <a:bodyPr/>
          <a:lstStyle/>
          <a:p>
            <a:pPr>
              <a:lnSpc>
                <a:spcPct val="80000"/>
              </a:lnSpc>
            </a:pPr>
            <a:r>
              <a:rPr lang="en-US" smtClean="0"/>
              <a:t>template &lt;class T&gt;</a:t>
            </a:r>
          </a:p>
          <a:p>
            <a:pPr>
              <a:lnSpc>
                <a:spcPct val="80000"/>
              </a:lnSpc>
            </a:pPr>
            <a:r>
              <a:rPr lang="en-US" smtClean="0"/>
              <a:t>class A</a:t>
            </a:r>
          </a:p>
          <a:p>
            <a:r>
              <a:rPr lang="en-US" smtClean="0"/>
              <a:t>{</a:t>
            </a:r>
          </a:p>
          <a:p>
            <a:pPr lvl="1"/>
            <a:r>
              <a:rPr lang="en-US" smtClean="0"/>
              <a:t>T stk[3];</a:t>
            </a:r>
          </a:p>
          <a:p>
            <a:r>
              <a:rPr lang="en-US" smtClean="0"/>
              <a:t>public:</a:t>
            </a:r>
          </a:p>
          <a:p>
            <a:pPr lvl="1"/>
            <a:r>
              <a:rPr lang="en-US" smtClean="0"/>
              <a:t>void fun( )</a:t>
            </a:r>
          </a:p>
          <a:p>
            <a:pPr lvl="1"/>
            <a:r>
              <a:rPr lang="en-US" smtClean="0"/>
              <a:t>{	</a:t>
            </a:r>
          </a:p>
          <a:p>
            <a:pPr lvl="2"/>
            <a:r>
              <a:rPr lang="en-US" smtClean="0"/>
              <a:t>for(int i = 0; i&lt;3; i++)</a:t>
            </a:r>
          </a:p>
          <a:p>
            <a:pPr lvl="2"/>
            <a:r>
              <a:rPr lang="en-US" smtClean="0"/>
              <a:t>{</a:t>
            </a:r>
          </a:p>
          <a:p>
            <a:pPr lvl="3">
              <a:lnSpc>
                <a:spcPct val="80000"/>
              </a:lnSpc>
            </a:pPr>
            <a:r>
              <a:rPr lang="en-US" smtClean="0"/>
              <a:t>cin&gt;&gt;stk[i];</a:t>
            </a:r>
          </a:p>
          <a:p>
            <a:pPr lvl="3">
              <a:lnSpc>
                <a:spcPct val="80000"/>
              </a:lnSpc>
            </a:pPr>
            <a:r>
              <a:rPr lang="en-US" smtClean="0"/>
              <a:t>cout&lt;&lt;stk[i];</a:t>
            </a:r>
          </a:p>
          <a:p>
            <a:pPr lvl="2"/>
            <a:r>
              <a:rPr lang="en-US" smtClean="0"/>
              <a:t>}	</a:t>
            </a:r>
          </a:p>
          <a:p>
            <a:pPr lvl="1"/>
            <a:r>
              <a:rPr lang="en-US" smtClean="0"/>
              <a:t>}</a:t>
            </a:r>
          </a:p>
          <a:p>
            <a:r>
              <a:rPr lang="en-US" smtClean="0"/>
              <a:t>};</a:t>
            </a:r>
          </a:p>
          <a:p>
            <a:r>
              <a:rPr lang="en-US" smtClean="0"/>
              <a:t>void main( )</a:t>
            </a:r>
          </a:p>
          <a:p>
            <a:r>
              <a:rPr lang="en-US" smtClean="0"/>
              <a:t>{</a:t>
            </a:r>
          </a:p>
          <a:p>
            <a:pPr lvl="1">
              <a:lnSpc>
                <a:spcPct val="80000"/>
              </a:lnSpc>
            </a:pPr>
            <a:r>
              <a:rPr lang="en-US" smtClean="0"/>
              <a:t>A&lt;int&gt; a;</a:t>
            </a:r>
          </a:p>
          <a:p>
            <a:pPr lvl="1">
              <a:lnSpc>
                <a:spcPct val="80000"/>
              </a:lnSpc>
            </a:pPr>
            <a:r>
              <a:rPr lang="en-US" smtClean="0"/>
              <a:t>a.fun( );</a:t>
            </a:r>
          </a:p>
          <a:p>
            <a:r>
              <a:rPr lang="en-US" smtClean="0"/>
              <a:t>}</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46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4612" name="Rectangle 2"/>
          <p:cNvSpPr>
            <a:spLocks noChangeArrowheads="1" noTextEdit="1"/>
          </p:cNvSpPr>
          <p:nvPr>
            <p:ph type="sldImg"/>
          </p:nvPr>
        </p:nvSpPr>
        <p:spPr>
          <a:xfrm>
            <a:off x="1128713" y="685800"/>
            <a:ext cx="4602162" cy="3451225"/>
          </a:xfrm>
          <a:ln/>
        </p:spPr>
      </p:sp>
      <p:sp>
        <p:nvSpPr>
          <p:cNvPr id="324613" name="Rectangle 3"/>
          <p:cNvSpPr>
            <a:spLocks noGrp="1" noChangeArrowheads="1"/>
          </p:cNvSpPr>
          <p:nvPr>
            <p:ph type="body" idx="1"/>
          </p:nvPr>
        </p:nvSpPr>
        <p:spPr>
          <a:xfrm>
            <a:off x="1143000" y="4343400"/>
            <a:ext cx="4572000" cy="4267200"/>
          </a:xfrm>
          <a:noFill/>
          <a:ln/>
        </p:spPr>
        <p:txBody>
          <a:bodyPr/>
          <a:lstStyle/>
          <a:p>
            <a:r>
              <a:rPr lang="en-US" smtClean="0"/>
              <a:t># include&lt;iostream.h&gt;</a:t>
            </a:r>
          </a:p>
          <a:p>
            <a:r>
              <a:rPr lang="en-US" smtClean="0"/>
              <a:t>template &lt;class T&gt;</a:t>
            </a:r>
          </a:p>
          <a:p>
            <a:r>
              <a:rPr lang="en-US" smtClean="0"/>
              <a:t>class A</a:t>
            </a:r>
          </a:p>
          <a:p>
            <a:r>
              <a:rPr lang="en-US" smtClean="0"/>
              <a:t>{</a:t>
            </a:r>
          </a:p>
          <a:p>
            <a:pPr lvl="1"/>
            <a:r>
              <a:rPr lang="en-US" smtClean="0"/>
              <a:t>T stk[3];</a:t>
            </a:r>
          </a:p>
          <a:p>
            <a:r>
              <a:rPr lang="en-US" smtClean="0"/>
              <a:t>public:</a:t>
            </a:r>
          </a:p>
          <a:p>
            <a:pPr lvl="1"/>
            <a:r>
              <a:rPr lang="en-US" smtClean="0"/>
              <a:t>void fun( )</a:t>
            </a:r>
          </a:p>
          <a:p>
            <a:pPr lvl="1"/>
            <a:r>
              <a:rPr lang="en-US" smtClean="0"/>
              <a:t>{	</a:t>
            </a:r>
          </a:p>
          <a:p>
            <a:pPr lvl="2"/>
            <a:r>
              <a:rPr lang="en-US" smtClean="0"/>
              <a:t>for(int i = 0;i&lt;3;i++)</a:t>
            </a:r>
          </a:p>
          <a:p>
            <a:pPr lvl="2"/>
            <a:r>
              <a:rPr lang="en-US" smtClean="0"/>
              <a:t>{</a:t>
            </a:r>
          </a:p>
          <a:p>
            <a:pPr lvl="3"/>
            <a:r>
              <a:rPr lang="en-US" smtClean="0"/>
              <a:t>cin&gt;&gt;stk[i];</a:t>
            </a:r>
          </a:p>
          <a:p>
            <a:pPr lvl="3"/>
            <a:r>
              <a:rPr lang="en-US" smtClean="0"/>
              <a:t>cout&lt;&lt;stk[i];</a:t>
            </a:r>
          </a:p>
          <a:p>
            <a:pPr lvl="2"/>
            <a:r>
              <a:rPr lang="en-US" smtClean="0"/>
              <a:t>}</a:t>
            </a:r>
          </a:p>
          <a:p>
            <a:pPr lvl="1"/>
            <a:r>
              <a:rPr lang="en-US" smtClean="0"/>
              <a:t>}</a:t>
            </a:r>
          </a:p>
          <a:p>
            <a:r>
              <a:rPr lang="en-US" smtClean="0"/>
              <a:t>};</a:t>
            </a:r>
          </a:p>
          <a:p>
            <a:pPr algn="r"/>
            <a:r>
              <a:rPr lang="en-US" smtClean="0"/>
              <a:t>continued…..</a:t>
            </a: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56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5636" name="Rectangle 2"/>
          <p:cNvSpPr>
            <a:spLocks noChangeArrowheads="1" noTextEdit="1"/>
          </p:cNvSpPr>
          <p:nvPr>
            <p:ph type="sldImg"/>
          </p:nvPr>
        </p:nvSpPr>
        <p:spPr>
          <a:xfrm>
            <a:off x="1179513" y="701675"/>
            <a:ext cx="4500562" cy="3376613"/>
          </a:xfrm>
          <a:ln/>
        </p:spPr>
      </p:sp>
      <p:sp>
        <p:nvSpPr>
          <p:cNvPr id="325637" name="Rectangle 3"/>
          <p:cNvSpPr>
            <a:spLocks noGrp="1" noChangeArrowheads="1"/>
          </p:cNvSpPr>
          <p:nvPr>
            <p:ph type="body" idx="1"/>
          </p:nvPr>
        </p:nvSpPr>
        <p:spPr>
          <a:xfrm>
            <a:off x="1143000" y="4059238"/>
            <a:ext cx="4495800" cy="4114800"/>
          </a:xfrm>
          <a:noFill/>
          <a:ln/>
        </p:spPr>
        <p:txBody>
          <a:bodyPr/>
          <a:lstStyle/>
          <a:p>
            <a:r>
              <a:rPr lang="en-US" smtClean="0"/>
              <a:t>template  &lt;class S&gt;       // the parameter name should be different</a:t>
            </a:r>
          </a:p>
          <a:p>
            <a:r>
              <a:rPr lang="en-US" smtClean="0"/>
              <a:t>class a1</a:t>
            </a:r>
          </a:p>
          <a:p>
            <a:r>
              <a:rPr lang="en-US" smtClean="0"/>
              <a:t> {</a:t>
            </a:r>
          </a:p>
          <a:p>
            <a:pPr lvl="1"/>
            <a:r>
              <a:rPr lang="en-US" smtClean="0"/>
              <a:t> S a;</a:t>
            </a:r>
          </a:p>
          <a:p>
            <a:r>
              <a:rPr lang="en-US" smtClean="0"/>
              <a:t>public:</a:t>
            </a:r>
          </a:p>
          <a:p>
            <a:pPr lvl="1"/>
            <a:r>
              <a:rPr lang="en-US" smtClean="0"/>
              <a:t>void fun( )</a:t>
            </a:r>
          </a:p>
          <a:p>
            <a:pPr lvl="1"/>
            <a:r>
              <a:rPr lang="en-US" smtClean="0"/>
              <a:t>{</a:t>
            </a:r>
          </a:p>
          <a:p>
            <a:pPr lvl="2">
              <a:lnSpc>
                <a:spcPct val="90000"/>
              </a:lnSpc>
            </a:pPr>
            <a:r>
              <a:rPr lang="en-US" smtClean="0"/>
              <a:t>cin&gt;&gt;a;</a:t>
            </a:r>
          </a:p>
          <a:p>
            <a:pPr lvl="2">
              <a:lnSpc>
                <a:spcPct val="90000"/>
              </a:lnSpc>
            </a:pPr>
            <a:r>
              <a:rPr lang="en-US" smtClean="0"/>
              <a:t>cout&lt;&lt;a;</a:t>
            </a:r>
          </a:p>
          <a:p>
            <a:pPr lvl="1"/>
            <a:r>
              <a:rPr lang="en-US" smtClean="0"/>
              <a:t>}</a:t>
            </a:r>
          </a:p>
          <a:p>
            <a:r>
              <a:rPr lang="en-US" smtClean="0"/>
              <a:t> };</a:t>
            </a:r>
          </a:p>
          <a:p>
            <a:r>
              <a:rPr lang="en-US" smtClean="0"/>
              <a:t>void main( )</a:t>
            </a:r>
          </a:p>
          <a:p>
            <a:r>
              <a:rPr lang="en-US" smtClean="0"/>
              <a:t>{</a:t>
            </a:r>
          </a:p>
          <a:p>
            <a:pPr lvl="1">
              <a:lnSpc>
                <a:spcPct val="90000"/>
              </a:lnSpc>
            </a:pPr>
            <a:r>
              <a:rPr lang="en-US" smtClean="0"/>
              <a:t>a1&lt;char&gt; a2;</a:t>
            </a:r>
          </a:p>
          <a:p>
            <a:pPr lvl="1">
              <a:lnSpc>
                <a:spcPct val="90000"/>
              </a:lnSpc>
            </a:pPr>
            <a:r>
              <a:rPr lang="en-US" smtClean="0"/>
              <a:t>a2.fun( );</a:t>
            </a:r>
          </a:p>
          <a:p>
            <a:pPr lvl="1">
              <a:lnSpc>
                <a:spcPct val="90000"/>
              </a:lnSpc>
            </a:pPr>
            <a:r>
              <a:rPr lang="en-US" smtClean="0"/>
              <a:t>A&lt;int&gt; a; </a:t>
            </a:r>
          </a:p>
          <a:p>
            <a:pPr lvl="1">
              <a:lnSpc>
                <a:spcPct val="90000"/>
              </a:lnSpc>
            </a:pPr>
            <a:r>
              <a:rPr lang="en-US" smtClean="0"/>
              <a:t>a.fun( );</a:t>
            </a:r>
          </a:p>
          <a:p>
            <a:r>
              <a:rPr lang="en-US" smtClean="0"/>
              <a:t>}</a:t>
            </a:r>
          </a:p>
          <a:p>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66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6660" name="Rectangle 2"/>
          <p:cNvSpPr>
            <a:spLocks noChangeArrowheads="1" noTextEdit="1"/>
          </p:cNvSpPr>
          <p:nvPr>
            <p:ph type="sldImg"/>
          </p:nvPr>
        </p:nvSpPr>
        <p:spPr>
          <a:ln/>
        </p:spPr>
      </p:sp>
      <p:sp>
        <p:nvSpPr>
          <p:cNvPr id="326661" name="Rectangle 3"/>
          <p:cNvSpPr>
            <a:spLocks noGrp="1" noChangeArrowheads="1"/>
          </p:cNvSpPr>
          <p:nvPr>
            <p:ph type="body" idx="1"/>
          </p:nvPr>
        </p:nvSpPr>
        <p:spPr>
          <a:xfrm>
            <a:off x="1143000" y="4343400"/>
            <a:ext cx="4572000" cy="4114800"/>
          </a:xfrm>
          <a:noFill/>
          <a:ln/>
        </p:spPr>
        <p:txBody>
          <a:bodyPr/>
          <a:lstStyle/>
          <a:p>
            <a:r>
              <a:rPr lang="en-US" smtClean="0"/>
              <a:t>#include&lt;iostream.h&gt;</a:t>
            </a:r>
          </a:p>
          <a:p>
            <a:r>
              <a:rPr lang="en-US" smtClean="0"/>
              <a:t>template&lt;class t&gt;</a:t>
            </a:r>
          </a:p>
          <a:p>
            <a:r>
              <a:rPr lang="en-US" smtClean="0"/>
              <a:t>class abc</a:t>
            </a:r>
          </a:p>
          <a:p>
            <a:r>
              <a:rPr lang="en-US" smtClean="0"/>
              <a:t>{	</a:t>
            </a:r>
          </a:p>
          <a:p>
            <a:r>
              <a:rPr lang="en-US" smtClean="0"/>
              <a:t>public:</a:t>
            </a:r>
          </a:p>
          <a:p>
            <a:pPr lvl="1"/>
            <a:r>
              <a:rPr lang="en-US" smtClean="0"/>
              <a:t>t i;</a:t>
            </a:r>
          </a:p>
          <a:p>
            <a:pPr lvl="1"/>
            <a:r>
              <a:rPr lang="en-US" smtClean="0"/>
              <a:t>abc(t);</a:t>
            </a:r>
          </a:p>
          <a:p>
            <a:pPr lvl="1"/>
            <a:r>
              <a:rPr lang="en-US" smtClean="0"/>
              <a:t>void print( );</a:t>
            </a:r>
          </a:p>
          <a:p>
            <a:r>
              <a:rPr lang="en-US" smtClean="0"/>
              <a:t>};</a:t>
            </a:r>
          </a:p>
          <a:p>
            <a:r>
              <a:rPr lang="en-US" smtClean="0"/>
              <a:t>template&lt;class t&gt;</a:t>
            </a:r>
          </a:p>
          <a:p>
            <a:r>
              <a:rPr lang="en-US" smtClean="0"/>
              <a:t>abc&lt;t&gt;::abc(t v)</a:t>
            </a:r>
          </a:p>
          <a:p>
            <a:r>
              <a:rPr lang="en-US" smtClean="0"/>
              <a:t>{	</a:t>
            </a:r>
          </a:p>
          <a:p>
            <a:pPr lvl="1"/>
            <a:r>
              <a:rPr lang="en-US" smtClean="0"/>
              <a:t>cout&lt;&lt;“Constructor”;</a:t>
            </a:r>
          </a:p>
          <a:p>
            <a:pPr lvl="1"/>
            <a:r>
              <a:rPr lang="en-US" smtClean="0"/>
              <a:t>i = v;</a:t>
            </a:r>
          </a:p>
          <a:p>
            <a:r>
              <a:rPr lang="en-US" smtClean="0"/>
              <a:t>}</a:t>
            </a:r>
          </a:p>
          <a:p>
            <a:endParaRPr lang="en-US" smtClean="0"/>
          </a:p>
          <a:p>
            <a:pPr algn="r"/>
            <a:r>
              <a:rPr lang="en-US" smtClean="0"/>
              <a:t>continued…..</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76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7684" name="Rectangle 2"/>
          <p:cNvSpPr>
            <a:spLocks noChangeArrowheads="1" noTextEdit="1"/>
          </p:cNvSpPr>
          <p:nvPr>
            <p:ph type="sldImg"/>
          </p:nvPr>
        </p:nvSpPr>
        <p:spPr>
          <a:xfrm>
            <a:off x="1144588" y="685800"/>
            <a:ext cx="4572000" cy="3429000"/>
          </a:xfrm>
          <a:ln/>
        </p:spPr>
      </p:sp>
      <p:sp>
        <p:nvSpPr>
          <p:cNvPr id="327685" name="Rectangle 3"/>
          <p:cNvSpPr>
            <a:spLocks noGrp="1" noChangeArrowheads="1"/>
          </p:cNvSpPr>
          <p:nvPr>
            <p:ph type="body" idx="1"/>
          </p:nvPr>
        </p:nvSpPr>
        <p:spPr>
          <a:xfrm>
            <a:off x="1143000" y="4343400"/>
            <a:ext cx="5029200" cy="4114800"/>
          </a:xfrm>
          <a:noFill/>
          <a:ln/>
        </p:spPr>
        <p:txBody>
          <a:bodyPr/>
          <a:lstStyle/>
          <a:p>
            <a:r>
              <a:rPr lang="en-US" smtClean="0"/>
              <a:t>template&lt;class t&gt;</a:t>
            </a:r>
          </a:p>
          <a:p>
            <a:r>
              <a:rPr lang="en-US" smtClean="0"/>
              <a:t>void abc&lt;t&gt;::print( )</a:t>
            </a:r>
          </a:p>
          <a:p>
            <a:r>
              <a:rPr lang="en-US" smtClean="0"/>
              <a:t>{</a:t>
            </a:r>
          </a:p>
          <a:p>
            <a:pPr lvl="1"/>
            <a:r>
              <a:rPr lang="en-US" smtClean="0"/>
              <a:t>cout&lt;&lt;“i =“&lt;&lt;i&lt;&lt;“and sizeof(i)=“&lt;&lt;sizeof(i)&lt;&lt;“\n”;</a:t>
            </a:r>
          </a:p>
          <a:p>
            <a:r>
              <a:rPr lang="en-US" smtClean="0"/>
              <a:t>}</a:t>
            </a:r>
          </a:p>
          <a:p>
            <a:r>
              <a:rPr lang="en-US" smtClean="0"/>
              <a:t>void main( )</a:t>
            </a:r>
          </a:p>
          <a:p>
            <a:r>
              <a:rPr lang="en-US" smtClean="0"/>
              <a:t>{</a:t>
            </a:r>
          </a:p>
          <a:p>
            <a:pPr lvl="1"/>
            <a:r>
              <a:rPr lang="en-US" smtClean="0"/>
              <a:t>abc&lt;int&gt;a(10);</a:t>
            </a:r>
          </a:p>
          <a:p>
            <a:pPr lvl="1"/>
            <a:r>
              <a:rPr lang="en-US" smtClean="0"/>
              <a:t>a.print( );</a:t>
            </a:r>
          </a:p>
          <a:p>
            <a:pPr lvl="1"/>
            <a:r>
              <a:rPr lang="en-US" smtClean="0"/>
              <a:t>abc&lt;char&gt;b(65);</a:t>
            </a:r>
          </a:p>
          <a:p>
            <a:pPr lvl="1"/>
            <a:r>
              <a:rPr lang="en-US" smtClean="0"/>
              <a:t>b.print( );</a:t>
            </a:r>
          </a:p>
          <a:p>
            <a:r>
              <a:rPr lang="en-US" smtClean="0"/>
              <a:t>}</a:t>
            </a:r>
          </a:p>
          <a:p>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87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8708" name="Rectangle 2"/>
          <p:cNvSpPr>
            <a:spLocks noChangeArrowheads="1" noTextEdit="1"/>
          </p:cNvSpPr>
          <p:nvPr>
            <p:ph type="sldImg"/>
          </p:nvPr>
        </p:nvSpPr>
        <p:spPr>
          <a:ln/>
        </p:spPr>
      </p:sp>
      <p:sp>
        <p:nvSpPr>
          <p:cNvPr id="328709" name="Rectangle 3"/>
          <p:cNvSpPr>
            <a:spLocks noGrp="1" noChangeArrowheads="1"/>
          </p:cNvSpPr>
          <p:nvPr>
            <p:ph type="body" idx="1"/>
          </p:nvPr>
        </p:nvSpPr>
        <p:spPr>
          <a:xfrm>
            <a:off x="1143000" y="4343400"/>
            <a:ext cx="4572000" cy="4114800"/>
          </a:xfrm>
          <a:noFill/>
          <a:ln/>
        </p:spPr>
        <p:txBody>
          <a:bodyPr/>
          <a:lstStyle/>
          <a:p>
            <a:r>
              <a:rPr lang="en-US" b="1" u="sng" smtClean="0"/>
              <a:t>RTTI Settings</a:t>
            </a:r>
            <a:endParaRPr lang="en-US" u="sng" smtClean="0"/>
          </a:p>
          <a:p>
            <a:endParaRPr lang="en-US" smtClean="0"/>
          </a:p>
          <a:p>
            <a:r>
              <a:rPr lang="en-US" smtClean="0"/>
              <a:t>1.  Select settings from project  menu and then select c/c++ tab</a:t>
            </a:r>
          </a:p>
          <a:p>
            <a:r>
              <a:rPr lang="en-US" smtClean="0"/>
              <a:t>2.  From Category listbox ,select  C++ language.</a:t>
            </a:r>
          </a:p>
          <a:p>
            <a:r>
              <a:rPr lang="en-US" smtClean="0"/>
              <a:t>3.  Click the check box named Enable run-time Type Information</a:t>
            </a:r>
          </a:p>
          <a:p>
            <a:r>
              <a:rPr lang="en-US" smtClean="0"/>
              <a:t>void main()</a:t>
            </a:r>
          </a:p>
          <a:p>
            <a:r>
              <a:rPr lang="en-US" smtClean="0"/>
              <a:t>{</a:t>
            </a:r>
          </a:p>
          <a:p>
            <a:pPr lvl="1"/>
            <a:r>
              <a:rPr lang="en-US" smtClean="0"/>
              <a:t>cout&lt;&lt;typeid(“system").name( );     //prints char[7]</a:t>
            </a:r>
          </a:p>
          <a:p>
            <a:pPr lvl="1"/>
            <a:r>
              <a:rPr lang="en-US" smtClean="0"/>
              <a:t>cout&lt;&lt;typeid('a').name( );                //printd char</a:t>
            </a:r>
          </a:p>
          <a:p>
            <a:pPr lvl="1"/>
            <a:r>
              <a:rPr lang="en-US" smtClean="0"/>
              <a:t>cout&lt;&lt;typeid(123).name( );             //prints int</a:t>
            </a:r>
          </a:p>
          <a:p>
            <a:pPr lvl="1"/>
            <a:r>
              <a:rPr lang="en-US" smtClean="0"/>
              <a:t>cout&lt;&lt;typeid(12.45).name( );          //prints  double</a:t>
            </a:r>
          </a:p>
          <a:p>
            <a:r>
              <a:rPr lang="en-US" smtClean="0"/>
              <a:t>}</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14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1492" name="Rectangle 2"/>
          <p:cNvSpPr>
            <a:spLocks noChangeArrowheads="1" noTextEdit="1"/>
          </p:cNvSpPr>
          <p:nvPr>
            <p:ph type="sldImg"/>
          </p:nvPr>
        </p:nvSpPr>
        <p:spPr>
          <a:xfrm>
            <a:off x="1066800" y="685800"/>
            <a:ext cx="4572000" cy="3429000"/>
          </a:xfrm>
          <a:ln/>
        </p:spPr>
      </p:sp>
      <p:sp>
        <p:nvSpPr>
          <p:cNvPr id="191493" name="Rectangle 3"/>
          <p:cNvSpPr>
            <a:spLocks noGrp="1" noChangeArrowheads="1"/>
          </p:cNvSpPr>
          <p:nvPr>
            <p:ph type="body" idx="1"/>
          </p:nvPr>
        </p:nvSpPr>
        <p:spPr>
          <a:xfrm>
            <a:off x="990600" y="4343400"/>
            <a:ext cx="4648200" cy="4114800"/>
          </a:xfrm>
          <a:noFill/>
          <a:ln/>
        </p:spPr>
        <p:txBody>
          <a:bodyPr/>
          <a:lstStyle/>
          <a:p>
            <a:pPr algn="just"/>
            <a:r>
              <a:rPr lang="en-US" smtClean="0"/>
              <a:t>Polymorphism can be classified into two types depending upon whether it is static binding or late binding</a:t>
            </a:r>
          </a:p>
          <a:p>
            <a:pPr algn="just"/>
            <a:r>
              <a:rPr lang="en-US" b="1" smtClean="0"/>
              <a:t>1. Static Polymorphism</a:t>
            </a:r>
            <a:endParaRPr lang="en-US" smtClean="0"/>
          </a:p>
          <a:p>
            <a:pPr algn="just"/>
            <a:r>
              <a:rPr lang="en-US" smtClean="0"/>
              <a:t>Example.</a:t>
            </a:r>
          </a:p>
          <a:p>
            <a:pPr algn="just"/>
            <a:r>
              <a:rPr lang="en-US" smtClean="0"/>
              <a:t>Function Overloading</a:t>
            </a:r>
          </a:p>
          <a:p>
            <a:pPr algn="just"/>
            <a:endParaRPr lang="en-US" smtClean="0"/>
          </a:p>
          <a:p>
            <a:pPr algn="just"/>
            <a:r>
              <a:rPr lang="en-US" b="1" smtClean="0"/>
              <a:t>2. Dynamic Polymorphism</a:t>
            </a:r>
            <a:endParaRPr lang="en-US" smtClean="0"/>
          </a:p>
          <a:p>
            <a:pPr algn="just"/>
            <a:r>
              <a:rPr lang="en-US" smtClean="0"/>
              <a:t>It is a combination of inheritance and dynamic binding.</a:t>
            </a:r>
          </a:p>
          <a:p>
            <a:pPr algn="just"/>
            <a:r>
              <a:rPr lang="en-US" smtClean="0"/>
              <a:t>Example</a:t>
            </a:r>
          </a:p>
          <a:p>
            <a:pPr algn="just"/>
            <a:r>
              <a:rPr lang="en-US" smtClean="0"/>
              <a:t>Virtual Function</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297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29732" name="Rectangle 2"/>
          <p:cNvSpPr>
            <a:spLocks noChangeArrowheads="1" noTextEdit="1"/>
          </p:cNvSpPr>
          <p:nvPr>
            <p:ph type="sldImg"/>
          </p:nvPr>
        </p:nvSpPr>
        <p:spPr>
          <a:xfrm>
            <a:off x="1177925" y="701675"/>
            <a:ext cx="4500563" cy="3376613"/>
          </a:xfrm>
          <a:ln/>
        </p:spPr>
      </p:sp>
      <p:sp>
        <p:nvSpPr>
          <p:cNvPr id="329733" name="Rectangle 3"/>
          <p:cNvSpPr>
            <a:spLocks noGrp="1" noChangeArrowheads="1"/>
          </p:cNvSpPr>
          <p:nvPr>
            <p:ph type="body" idx="1"/>
          </p:nvPr>
        </p:nvSpPr>
        <p:spPr>
          <a:xfrm>
            <a:off x="1143000" y="4059238"/>
            <a:ext cx="4572000" cy="4114800"/>
          </a:xfrm>
          <a:noFill/>
          <a:ln/>
        </p:spPr>
        <p:txBody>
          <a:bodyPr/>
          <a:lstStyle/>
          <a:p>
            <a:r>
              <a:rPr lang="en-US" smtClean="0"/>
              <a:t>#include&lt;iostream.h&gt;</a:t>
            </a:r>
          </a:p>
          <a:p>
            <a:r>
              <a:rPr lang="en-US" smtClean="0"/>
              <a:t>#include&lt;typeinfo.h&gt;</a:t>
            </a:r>
          </a:p>
          <a:p>
            <a:r>
              <a:rPr lang="en-US" smtClean="0"/>
              <a:t>class A</a:t>
            </a:r>
          </a:p>
          <a:p>
            <a:pPr>
              <a:lnSpc>
                <a:spcPct val="70000"/>
              </a:lnSpc>
            </a:pPr>
            <a:r>
              <a:rPr lang="en-US" smtClean="0"/>
              <a:t>{</a:t>
            </a:r>
          </a:p>
          <a:p>
            <a:pPr lvl="1"/>
            <a:r>
              <a:rPr lang="en-US" smtClean="0"/>
              <a:t>public:</a:t>
            </a:r>
          </a:p>
          <a:p>
            <a:pPr lvl="2"/>
            <a:r>
              <a:rPr lang="en-US" smtClean="0"/>
              <a:t>virtual void disp()</a:t>
            </a:r>
          </a:p>
          <a:p>
            <a:r>
              <a:rPr lang="en-US" smtClean="0"/>
              <a:t>	{</a:t>
            </a:r>
          </a:p>
          <a:p>
            <a:pPr lvl="2"/>
            <a:r>
              <a:rPr lang="en-US" smtClean="0"/>
              <a:t>        cout&lt;&lt;"hello"&lt;&lt;endl;</a:t>
            </a:r>
          </a:p>
          <a:p>
            <a:pPr lvl="2"/>
            <a:r>
              <a:rPr lang="en-US" smtClean="0"/>
              <a:t>}</a:t>
            </a:r>
          </a:p>
          <a:p>
            <a:r>
              <a:rPr lang="en-US" smtClean="0"/>
              <a:t>};</a:t>
            </a:r>
          </a:p>
          <a:p>
            <a:r>
              <a:rPr lang="en-US" smtClean="0"/>
              <a:t>class B : public A</a:t>
            </a:r>
          </a:p>
          <a:p>
            <a:r>
              <a:rPr lang="en-US" smtClean="0"/>
              <a:t>{</a:t>
            </a:r>
          </a:p>
          <a:p>
            <a:pPr lvl="1"/>
            <a:r>
              <a:rPr lang="en-US" smtClean="0"/>
              <a:t>public:</a:t>
            </a:r>
          </a:p>
          <a:p>
            <a:pPr lvl="2"/>
            <a:r>
              <a:rPr lang="en-US" smtClean="0"/>
              <a:t>void disp( )</a:t>
            </a:r>
          </a:p>
          <a:p>
            <a:pPr lvl="2"/>
            <a:r>
              <a:rPr lang="en-US" smtClean="0"/>
              <a:t>{</a:t>
            </a:r>
          </a:p>
          <a:p>
            <a:pPr lvl="2"/>
            <a:r>
              <a:rPr lang="en-US" smtClean="0"/>
              <a:t>         cout&lt;&lt;"world"&lt;&lt;endl;</a:t>
            </a:r>
          </a:p>
          <a:p>
            <a:pPr lvl="2"/>
            <a:r>
              <a:rPr lang="en-US" smtClean="0"/>
              <a:t>}</a:t>
            </a:r>
          </a:p>
          <a:p>
            <a:r>
              <a:rPr lang="en-US" smtClean="0"/>
              <a:t>};</a:t>
            </a: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07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0756" name="Rectangle 2"/>
          <p:cNvSpPr>
            <a:spLocks noChangeArrowheads="1" noTextEdit="1"/>
          </p:cNvSpPr>
          <p:nvPr>
            <p:ph type="sldImg"/>
          </p:nvPr>
        </p:nvSpPr>
        <p:spPr>
          <a:xfrm>
            <a:off x="1144588" y="685800"/>
            <a:ext cx="4572000" cy="3429000"/>
          </a:xfrm>
          <a:ln/>
        </p:spPr>
      </p:sp>
      <p:sp>
        <p:nvSpPr>
          <p:cNvPr id="330757" name="Rectangle 3"/>
          <p:cNvSpPr>
            <a:spLocks noGrp="1" noChangeArrowheads="1"/>
          </p:cNvSpPr>
          <p:nvPr>
            <p:ph type="body" idx="1"/>
          </p:nvPr>
        </p:nvSpPr>
        <p:spPr>
          <a:xfrm>
            <a:off x="1143000" y="4343400"/>
            <a:ext cx="5029200" cy="4114800"/>
          </a:xfrm>
          <a:noFill/>
          <a:ln/>
        </p:spPr>
        <p:txBody>
          <a:bodyPr/>
          <a:lstStyle/>
          <a:p>
            <a:r>
              <a:rPr lang="en-US" smtClean="0"/>
              <a:t>void main()</a:t>
            </a:r>
          </a:p>
          <a:p>
            <a:r>
              <a:rPr lang="en-US" smtClean="0"/>
              <a:t>{</a:t>
            </a:r>
          </a:p>
          <a:p>
            <a:pPr lvl="1"/>
            <a:r>
              <a:rPr lang="en-US" smtClean="0"/>
              <a:t>A *p = new B;</a:t>
            </a:r>
          </a:p>
          <a:p>
            <a:pPr lvl="1"/>
            <a:r>
              <a:rPr lang="en-US" smtClean="0"/>
              <a:t>cout&lt;&lt;“Type of p : “&lt;&lt;typeid(p).name( )&lt;&lt;endl;</a:t>
            </a:r>
          </a:p>
          <a:p>
            <a:pPr lvl="1"/>
            <a:r>
              <a:rPr lang="en-US" smtClean="0"/>
              <a:t>cout&lt;&lt;“Content of p : “&lt;&lt;typeid(*p).name( )&lt;&lt;endl;</a:t>
            </a:r>
          </a:p>
          <a:p>
            <a:r>
              <a:rPr lang="en-US" smtClean="0"/>
              <a:t>} </a:t>
            </a:r>
          </a:p>
          <a:p>
            <a:r>
              <a:rPr lang="en-US" b="1" smtClean="0"/>
              <a:t>output :</a:t>
            </a:r>
          </a:p>
          <a:p>
            <a:r>
              <a:rPr lang="en-US" smtClean="0"/>
              <a:t>Type of p : A *</a:t>
            </a:r>
          </a:p>
          <a:p>
            <a:r>
              <a:rPr lang="en-US" smtClean="0"/>
              <a:t>Content of p : B</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17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1780" name="Rectangle 2"/>
          <p:cNvSpPr>
            <a:spLocks noChangeArrowheads="1" noTextEdit="1"/>
          </p:cNvSpPr>
          <p:nvPr>
            <p:ph type="sldImg"/>
          </p:nvPr>
        </p:nvSpPr>
        <p:spPr>
          <a:xfrm>
            <a:off x="1177925" y="701675"/>
            <a:ext cx="4500563" cy="3376613"/>
          </a:xfrm>
          <a:ln/>
        </p:spPr>
      </p:sp>
      <p:sp>
        <p:nvSpPr>
          <p:cNvPr id="331781" name="Rectangle 3"/>
          <p:cNvSpPr>
            <a:spLocks noGrp="1" noChangeArrowheads="1"/>
          </p:cNvSpPr>
          <p:nvPr>
            <p:ph type="body" idx="1"/>
          </p:nvPr>
        </p:nvSpPr>
        <p:spPr>
          <a:xfrm>
            <a:off x="1219200" y="4059238"/>
            <a:ext cx="4419600" cy="4449762"/>
          </a:xfrm>
          <a:noFill/>
          <a:ln/>
        </p:spPr>
        <p:txBody>
          <a:bodyPr/>
          <a:lstStyle/>
          <a:p>
            <a:r>
              <a:rPr lang="en-US" smtClean="0"/>
              <a:t># include&lt;iostream.h&gt;</a:t>
            </a:r>
          </a:p>
          <a:p>
            <a:r>
              <a:rPr lang="en-US" smtClean="0"/>
              <a:t># include&lt;typeinfo.h&gt;</a:t>
            </a:r>
          </a:p>
          <a:p>
            <a:r>
              <a:rPr lang="en-US" smtClean="0"/>
              <a:t>class base</a:t>
            </a:r>
          </a:p>
          <a:p>
            <a:r>
              <a:rPr lang="en-US" smtClean="0"/>
              <a:t>{</a:t>
            </a:r>
          </a:p>
          <a:p>
            <a:pPr lvl="1"/>
            <a:r>
              <a:rPr lang="en-US" smtClean="0"/>
              <a:t>public:</a:t>
            </a:r>
          </a:p>
          <a:p>
            <a:pPr lvl="2"/>
            <a:r>
              <a:rPr lang="en-US" smtClean="0"/>
              <a:t> virtual void fun1( )</a:t>
            </a:r>
          </a:p>
          <a:p>
            <a:pPr lvl="2"/>
            <a:r>
              <a:rPr lang="en-US" smtClean="0"/>
              <a:t>{</a:t>
            </a:r>
          </a:p>
          <a:p>
            <a:pPr lvl="2"/>
            <a:r>
              <a:rPr lang="en-US" smtClean="0"/>
              <a:t>}</a:t>
            </a:r>
          </a:p>
          <a:p>
            <a:r>
              <a:rPr lang="en-US" smtClean="0"/>
              <a:t>};</a:t>
            </a:r>
          </a:p>
          <a:p>
            <a:r>
              <a:rPr lang="en-US" smtClean="0"/>
              <a:t>class myclass : public base</a:t>
            </a:r>
          </a:p>
          <a:p>
            <a:r>
              <a:rPr lang="en-US" smtClean="0"/>
              <a:t>{</a:t>
            </a:r>
          </a:p>
          <a:p>
            <a:pPr lvl="1"/>
            <a:r>
              <a:rPr lang="en-US" smtClean="0"/>
              <a:t>public:</a:t>
            </a:r>
          </a:p>
          <a:p>
            <a:pPr lvl="2"/>
            <a:r>
              <a:rPr lang="en-US" smtClean="0"/>
              <a:t>void fun( )</a:t>
            </a:r>
          </a:p>
          <a:p>
            <a:pPr lvl="2"/>
            <a:r>
              <a:rPr lang="en-US" smtClean="0"/>
              <a:t>{</a:t>
            </a:r>
          </a:p>
          <a:p>
            <a:pPr lvl="3"/>
            <a:r>
              <a:rPr lang="en-US" smtClean="0"/>
              <a:t>cout&lt;&lt;"in fun";</a:t>
            </a:r>
          </a:p>
          <a:p>
            <a:pPr lvl="2"/>
            <a:r>
              <a:rPr lang="en-US" smtClean="0"/>
              <a:t>}</a:t>
            </a:r>
          </a:p>
          <a:p>
            <a:r>
              <a:rPr lang="en-US" smtClean="0"/>
              <a:t>};</a:t>
            </a:r>
          </a:p>
          <a:p>
            <a:pPr algn="r">
              <a:lnSpc>
                <a:spcPct val="110000"/>
              </a:lnSpc>
            </a:pPr>
            <a:r>
              <a:rPr lang="en-US" smtClean="0"/>
              <a:t>continued…..</a:t>
            </a:r>
          </a:p>
          <a:p>
            <a:endParaRPr lang="en-US" smtClean="0"/>
          </a:p>
        </p:txBody>
      </p:sp>
      <p:sp>
        <p:nvSpPr>
          <p:cNvPr id="331782" name="Text Box 4"/>
          <p:cNvSpPr txBox="1">
            <a:spLocks noChangeArrowheads="1"/>
          </p:cNvSpPr>
          <p:nvPr/>
        </p:nvSpPr>
        <p:spPr bwMode="auto">
          <a:xfrm>
            <a:off x="2574925" y="600075"/>
            <a:ext cx="184150" cy="519113"/>
          </a:xfrm>
          <a:prstGeom prst="rect">
            <a:avLst/>
          </a:prstGeom>
          <a:noFill/>
          <a:ln w="9525">
            <a:noFill/>
            <a:miter lim="800000"/>
            <a:headEnd/>
            <a:tailEnd/>
          </a:ln>
        </p:spPr>
        <p:txBody>
          <a:bodyPr wrap="none">
            <a:spAutoFit/>
          </a:bodyPr>
          <a:lstStyle/>
          <a:p>
            <a:endParaRPr lang="en-US" sz="280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28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2804" name="Rectangle 2"/>
          <p:cNvSpPr>
            <a:spLocks noChangeArrowheads="1" noTextEdit="1"/>
          </p:cNvSpPr>
          <p:nvPr>
            <p:ph type="sldImg"/>
          </p:nvPr>
        </p:nvSpPr>
        <p:spPr>
          <a:xfrm>
            <a:off x="1144588" y="685800"/>
            <a:ext cx="4572000" cy="3429000"/>
          </a:xfrm>
          <a:ln/>
        </p:spPr>
      </p:sp>
      <p:sp>
        <p:nvSpPr>
          <p:cNvPr id="332805" name="Rectangle 3"/>
          <p:cNvSpPr>
            <a:spLocks noGrp="1" noChangeArrowheads="1"/>
          </p:cNvSpPr>
          <p:nvPr>
            <p:ph type="body" idx="1"/>
          </p:nvPr>
        </p:nvSpPr>
        <p:spPr>
          <a:xfrm>
            <a:off x="1143000" y="4343400"/>
            <a:ext cx="5029200" cy="4114800"/>
          </a:xfrm>
          <a:noFill/>
          <a:ln/>
        </p:spPr>
        <p:txBody>
          <a:bodyPr/>
          <a:lstStyle/>
          <a:p>
            <a:r>
              <a:rPr lang="en-US" smtClean="0"/>
              <a:t>class yourclass : public base</a:t>
            </a:r>
          </a:p>
          <a:p>
            <a:r>
              <a:rPr lang="en-US" smtClean="0"/>
              <a:t>{</a:t>
            </a:r>
          </a:p>
          <a:p>
            <a:r>
              <a:rPr lang="en-US" smtClean="0"/>
              <a:t>};</a:t>
            </a:r>
          </a:p>
          <a:p>
            <a:endParaRPr lang="en-US" smtClean="0"/>
          </a:p>
          <a:p>
            <a:r>
              <a:rPr lang="en-US" smtClean="0"/>
              <a:t>void main( )</a:t>
            </a:r>
          </a:p>
          <a:p>
            <a:r>
              <a:rPr lang="en-US" smtClean="0"/>
              <a:t>{</a:t>
            </a:r>
          </a:p>
          <a:p>
            <a:pPr lvl="1"/>
            <a:r>
              <a:rPr lang="en-US" smtClean="0"/>
              <a:t>base *b;</a:t>
            </a:r>
          </a:p>
          <a:p>
            <a:pPr lvl="1"/>
            <a:r>
              <a:rPr lang="en-US" smtClean="0"/>
              <a:t>myclass *m1;</a:t>
            </a:r>
          </a:p>
          <a:p>
            <a:pPr lvl="1"/>
            <a:r>
              <a:rPr lang="en-US" smtClean="0"/>
              <a:t>b = new myclass;</a:t>
            </a:r>
          </a:p>
          <a:p>
            <a:pPr lvl="1"/>
            <a:r>
              <a:rPr lang="en-US" smtClean="0"/>
              <a:t>if(b = = dynamic_cast&lt;myclass *&gt;(b))</a:t>
            </a:r>
          </a:p>
          <a:p>
            <a:pPr lvl="2"/>
            <a:r>
              <a:rPr lang="en-US" smtClean="0"/>
              <a:t>cout&lt;&lt;"type myclass";</a:t>
            </a:r>
          </a:p>
          <a:p>
            <a:pPr lvl="1"/>
            <a:r>
              <a:rPr lang="en-US" smtClean="0"/>
              <a:t>else</a:t>
            </a:r>
          </a:p>
          <a:p>
            <a:pPr lvl="2"/>
            <a:r>
              <a:rPr lang="en-US" smtClean="0"/>
              <a:t>cout&lt;&lt;"not of myclass";</a:t>
            </a:r>
          </a:p>
          <a:p>
            <a:r>
              <a:rPr lang="en-US" smtClean="0"/>
              <a:t>}</a:t>
            </a:r>
            <a:endParaRPr lang="en-US" sz="1400" smtClean="0"/>
          </a:p>
          <a:p>
            <a:endParaRPr lang="en-US" smtClean="0"/>
          </a:p>
          <a:p>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38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3828" name="Rectangle 2"/>
          <p:cNvSpPr>
            <a:spLocks noChangeArrowheads="1" noTextEdit="1"/>
          </p:cNvSpPr>
          <p:nvPr>
            <p:ph type="sldImg"/>
          </p:nvPr>
        </p:nvSpPr>
        <p:spPr>
          <a:ln/>
        </p:spPr>
      </p:sp>
      <p:sp>
        <p:nvSpPr>
          <p:cNvPr id="333829" name="Rectangle 3"/>
          <p:cNvSpPr>
            <a:spLocks noGrp="1" noChangeArrowheads="1"/>
          </p:cNvSpPr>
          <p:nvPr>
            <p:ph type="body" idx="1"/>
          </p:nvPr>
        </p:nvSpPr>
        <p:spPr>
          <a:xfrm>
            <a:off x="1143000" y="4343400"/>
            <a:ext cx="4572000" cy="4114800"/>
          </a:xfrm>
          <a:noFill/>
          <a:ln/>
        </p:spPr>
        <p:txBody>
          <a:bodyPr/>
          <a:lstStyle/>
          <a:p>
            <a:r>
              <a:rPr lang="en-US" smtClean="0"/>
              <a:t>void main()</a:t>
            </a:r>
          </a:p>
          <a:p>
            <a:r>
              <a:rPr lang="en-US" smtClean="0"/>
              <a:t>{</a:t>
            </a:r>
          </a:p>
          <a:p>
            <a:pPr lvl="1"/>
            <a:r>
              <a:rPr lang="en-US" smtClean="0"/>
              <a:t>int i = 10;</a:t>
            </a:r>
          </a:p>
          <a:p>
            <a:pPr lvl="1"/>
            <a:r>
              <a:rPr lang="en-US" smtClean="0"/>
              <a:t>char a = 'a';</a:t>
            </a:r>
          </a:p>
          <a:p>
            <a:pPr lvl="1"/>
            <a:r>
              <a:rPr lang="en-US" smtClean="0"/>
              <a:t>i = static_cast&lt;int&gt;(a); </a:t>
            </a:r>
          </a:p>
          <a:p>
            <a:pPr lvl="1"/>
            <a:r>
              <a:rPr lang="en-US" smtClean="0"/>
              <a:t>cout&lt;&lt;i;         // i prints 97</a:t>
            </a:r>
          </a:p>
          <a:p>
            <a:r>
              <a:rPr lang="en-US" smtClean="0"/>
              <a:t>}</a:t>
            </a:r>
          </a:p>
          <a:p>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48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4852" name="Rectangle 2"/>
          <p:cNvSpPr>
            <a:spLocks noChangeArrowheads="1" noTextEdit="1"/>
          </p:cNvSpPr>
          <p:nvPr>
            <p:ph type="sldImg"/>
          </p:nvPr>
        </p:nvSpPr>
        <p:spPr>
          <a:ln/>
        </p:spPr>
      </p:sp>
      <p:sp>
        <p:nvSpPr>
          <p:cNvPr id="334853" name="Rectangle 3"/>
          <p:cNvSpPr>
            <a:spLocks noGrp="1" noChangeArrowheads="1"/>
          </p:cNvSpPr>
          <p:nvPr>
            <p:ph type="body" idx="1"/>
          </p:nvPr>
        </p:nvSpPr>
        <p:spPr>
          <a:xfrm>
            <a:off x="1143000" y="4343400"/>
            <a:ext cx="4572000" cy="4114800"/>
          </a:xfrm>
          <a:noFill/>
          <a:ln/>
        </p:spPr>
        <p:txBody>
          <a:bodyPr/>
          <a:lstStyle/>
          <a:p>
            <a:r>
              <a:rPr lang="en-US" smtClean="0"/>
              <a:t>void main( )</a:t>
            </a:r>
          </a:p>
          <a:p>
            <a:r>
              <a:rPr lang="en-US" smtClean="0"/>
              <a:t>{</a:t>
            </a:r>
          </a:p>
          <a:p>
            <a:pPr lvl="1"/>
            <a:r>
              <a:rPr lang="en-US" smtClean="0"/>
              <a:t>const int i = 10;</a:t>
            </a:r>
          </a:p>
          <a:p>
            <a:pPr lvl="1"/>
            <a:r>
              <a:rPr lang="en-US" smtClean="0"/>
              <a:t>int * ptr;</a:t>
            </a:r>
          </a:p>
          <a:p>
            <a:pPr lvl="1"/>
            <a:r>
              <a:rPr lang="en-US" smtClean="0"/>
              <a:t>char a = 'a';</a:t>
            </a:r>
          </a:p>
          <a:p>
            <a:pPr lvl="1"/>
            <a:r>
              <a:rPr lang="en-US" smtClean="0"/>
              <a:t>ptr = (int*)(&amp;i);             //this will work</a:t>
            </a:r>
          </a:p>
          <a:p>
            <a:pPr lvl="1"/>
            <a:r>
              <a:rPr lang="en-US" smtClean="0"/>
              <a:t>ptr = &amp;i;                        //this will give an error</a:t>
            </a:r>
          </a:p>
          <a:p>
            <a:pPr lvl="1"/>
            <a:r>
              <a:rPr lang="en-US" smtClean="0"/>
              <a:t>ptr = const_cast&lt;int *&gt;(&amp;i);  //another way of doing the above</a:t>
            </a:r>
          </a:p>
          <a:p>
            <a:r>
              <a:rPr lang="en-US" smtClean="0"/>
              <a:t>}</a:t>
            </a:r>
          </a:p>
          <a:p>
            <a:endParaRPr lang="en-US" smtClean="0"/>
          </a:p>
          <a:p>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58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5876" name="Rectangle 2"/>
          <p:cNvSpPr>
            <a:spLocks noChangeArrowheads="1" noTextEdit="1"/>
          </p:cNvSpPr>
          <p:nvPr>
            <p:ph type="sldImg"/>
          </p:nvPr>
        </p:nvSpPr>
        <p:spPr>
          <a:ln/>
        </p:spPr>
      </p:sp>
      <p:sp>
        <p:nvSpPr>
          <p:cNvPr id="335877" name="Rectangle 3"/>
          <p:cNvSpPr>
            <a:spLocks noGrp="1" noChangeArrowheads="1"/>
          </p:cNvSpPr>
          <p:nvPr>
            <p:ph type="body" idx="1"/>
          </p:nvPr>
        </p:nvSpPr>
        <p:spPr>
          <a:xfrm>
            <a:off x="1143000" y="4343400"/>
            <a:ext cx="4572000" cy="4114800"/>
          </a:xfrm>
          <a:noFill/>
          <a:ln/>
        </p:spPr>
        <p:txBody>
          <a:bodyPr/>
          <a:lstStyle/>
          <a:p>
            <a:r>
              <a:rPr lang="en-US" smtClean="0"/>
              <a:t>#include&lt;iostream.h&gt;</a:t>
            </a:r>
          </a:p>
          <a:p>
            <a:r>
              <a:rPr lang="en-US" smtClean="0"/>
              <a:t>void main( )</a:t>
            </a:r>
          </a:p>
          <a:p>
            <a:r>
              <a:rPr lang="en-US" smtClean="0"/>
              <a:t>{</a:t>
            </a:r>
          </a:p>
          <a:p>
            <a:pPr lvl="1"/>
            <a:r>
              <a:rPr lang="en-US" smtClean="0"/>
              <a:t> int k;</a:t>
            </a:r>
          </a:p>
          <a:p>
            <a:pPr lvl="1"/>
            <a:r>
              <a:rPr lang="en-US" smtClean="0"/>
              <a:t> char *p = “This is a string “;</a:t>
            </a:r>
          </a:p>
          <a:p>
            <a:pPr lvl="1"/>
            <a:r>
              <a:rPr lang="en-US" smtClean="0"/>
              <a:t> k = reinterpret_cast&lt;int&gt;(p);          // cast pointer to an integer</a:t>
            </a:r>
          </a:p>
          <a:p>
            <a:pPr lvl="1"/>
            <a:r>
              <a:rPr lang="en-US" smtClean="0"/>
              <a:t> cout&lt;&lt;k;</a:t>
            </a:r>
          </a:p>
          <a:p>
            <a:r>
              <a:rPr lang="en-US" smtClean="0"/>
              <a:t>}</a:t>
            </a: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68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6900" name="Rectangle 2"/>
          <p:cNvSpPr>
            <a:spLocks noChangeArrowheads="1" noTextEdit="1"/>
          </p:cNvSpPr>
          <p:nvPr>
            <p:ph type="sldImg"/>
          </p:nvPr>
        </p:nvSpPr>
        <p:spPr>
          <a:ln/>
        </p:spPr>
      </p:sp>
      <p:sp>
        <p:nvSpPr>
          <p:cNvPr id="336901" name="Rectangle 3"/>
          <p:cNvSpPr>
            <a:spLocks noGrp="1" noChangeArrowheads="1"/>
          </p:cNvSpPr>
          <p:nvPr>
            <p:ph type="body" idx="1"/>
          </p:nvPr>
        </p:nvSpPr>
        <p:spPr>
          <a:xfrm>
            <a:off x="1143000" y="4343400"/>
            <a:ext cx="4572000" cy="4010025"/>
          </a:xfrm>
          <a:noFill/>
          <a:ln/>
        </p:spPr>
        <p:txBody>
          <a:bodyPr/>
          <a:lstStyle/>
          <a:p>
            <a:r>
              <a:rPr lang="en-US" smtClean="0"/>
              <a:t> # include&lt;iostream.h&gt;</a:t>
            </a:r>
          </a:p>
          <a:p>
            <a:r>
              <a:rPr lang="en-US" smtClean="0"/>
              <a:t>void xtest(int test)</a:t>
            </a:r>
          </a:p>
          <a:p>
            <a:r>
              <a:rPr lang="en-US" smtClean="0"/>
              <a:t>{</a:t>
            </a:r>
          </a:p>
          <a:p>
            <a:pPr lvl="1"/>
            <a:r>
              <a:rPr lang="en-US" smtClean="0"/>
              <a:t>cout&lt;&lt;“inside xtest”&lt;&lt;test;</a:t>
            </a:r>
          </a:p>
          <a:p>
            <a:pPr lvl="1"/>
            <a:r>
              <a:rPr lang="en-US" smtClean="0"/>
              <a:t>if(test = = 1)</a:t>
            </a:r>
          </a:p>
          <a:p>
            <a:pPr lvl="1"/>
            <a:r>
              <a:rPr lang="en-US" smtClean="0"/>
              <a:t>	throw test;</a:t>
            </a:r>
          </a:p>
          <a:p>
            <a:r>
              <a:rPr lang="en-US" smtClean="0"/>
              <a:t>}</a:t>
            </a:r>
          </a:p>
          <a:p>
            <a:r>
              <a:rPr lang="en-US" smtClean="0"/>
              <a:t>void main( )</a:t>
            </a:r>
          </a:p>
          <a:p>
            <a:r>
              <a:rPr lang="en-US" smtClean="0"/>
              <a:t>{</a:t>
            </a:r>
          </a:p>
          <a:p>
            <a:pPr lvl="1"/>
            <a:r>
              <a:rPr lang="en-US" smtClean="0"/>
              <a:t>try</a:t>
            </a:r>
          </a:p>
          <a:p>
            <a:pPr lvl="1"/>
            <a:r>
              <a:rPr lang="en-US" smtClean="0"/>
              <a:t>{</a:t>
            </a:r>
          </a:p>
          <a:p>
            <a:pPr lvl="1"/>
            <a:r>
              <a:rPr lang="en-US" smtClean="0"/>
              <a:t>      cout&lt;&lt;in try block”;</a:t>
            </a:r>
          </a:p>
          <a:p>
            <a:pPr lvl="1"/>
            <a:r>
              <a:rPr lang="en-US" smtClean="0"/>
              <a:t>      xtest(0);</a:t>
            </a:r>
          </a:p>
          <a:p>
            <a:pPr lvl="1"/>
            <a:r>
              <a:rPr lang="en-US" smtClean="0"/>
              <a:t>      xtest(1);</a:t>
            </a:r>
          </a:p>
          <a:p>
            <a:pPr lvl="1"/>
            <a:r>
              <a:rPr lang="en-US" smtClean="0"/>
              <a:t>      xtest(2);</a:t>
            </a:r>
          </a:p>
          <a:p>
            <a:pPr lvl="1"/>
            <a:r>
              <a:rPr lang="en-US" smtClean="0"/>
              <a:t>}</a:t>
            </a:r>
          </a:p>
          <a:p>
            <a:pPr lvl="1" algn="r"/>
            <a:r>
              <a:rPr lang="en-US" smtClean="0"/>
              <a:t>continued…..</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79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7924" name="Rectangle 2"/>
          <p:cNvSpPr>
            <a:spLocks noChangeArrowheads="1" noTextEdit="1"/>
          </p:cNvSpPr>
          <p:nvPr>
            <p:ph type="sldImg"/>
          </p:nvPr>
        </p:nvSpPr>
        <p:spPr>
          <a:xfrm>
            <a:off x="1144588" y="685800"/>
            <a:ext cx="4572000" cy="3429000"/>
          </a:xfrm>
          <a:ln/>
        </p:spPr>
      </p:sp>
      <p:sp>
        <p:nvSpPr>
          <p:cNvPr id="337925" name="Rectangle 3"/>
          <p:cNvSpPr>
            <a:spLocks noGrp="1" noChangeArrowheads="1"/>
          </p:cNvSpPr>
          <p:nvPr>
            <p:ph type="body" idx="1"/>
          </p:nvPr>
        </p:nvSpPr>
        <p:spPr>
          <a:xfrm>
            <a:off x="1143000" y="4343400"/>
            <a:ext cx="5029200" cy="4114800"/>
          </a:xfrm>
          <a:noFill/>
          <a:ln/>
        </p:spPr>
        <p:txBody>
          <a:bodyPr/>
          <a:lstStyle/>
          <a:p>
            <a:pPr lvl="1"/>
            <a:r>
              <a:rPr lang="en-US" smtClean="0"/>
              <a:t>catch(int i)</a:t>
            </a:r>
          </a:p>
          <a:p>
            <a:pPr lvl="1"/>
            <a:r>
              <a:rPr lang="en-US" smtClean="0"/>
              <a:t>{</a:t>
            </a:r>
          </a:p>
          <a:p>
            <a:pPr lvl="2"/>
            <a:r>
              <a:rPr lang="en-US" smtClean="0"/>
              <a:t>cout&lt;&lt;“invalid”;</a:t>
            </a:r>
          </a:p>
          <a:p>
            <a:pPr lvl="2"/>
            <a:r>
              <a:rPr lang="en-US" smtClean="0"/>
              <a:t>cout&lt;&lt;i&lt;&lt;endl;</a:t>
            </a:r>
          </a:p>
          <a:p>
            <a:pPr lvl="1"/>
            <a:r>
              <a:rPr lang="en-US" smtClean="0"/>
              <a:t>}</a:t>
            </a:r>
          </a:p>
          <a:p>
            <a:r>
              <a:rPr lang="en-US" smtClean="0"/>
              <a:t>}</a:t>
            </a:r>
          </a:p>
          <a:p>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89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8948" name="Rectangle 2"/>
          <p:cNvSpPr>
            <a:spLocks noChangeArrowheads="1" noTextEdit="1"/>
          </p:cNvSpPr>
          <p:nvPr>
            <p:ph type="sldImg"/>
          </p:nvPr>
        </p:nvSpPr>
        <p:spPr>
          <a:xfrm>
            <a:off x="1228725" y="701675"/>
            <a:ext cx="4397375" cy="3297238"/>
          </a:xfrm>
          <a:ln/>
        </p:spPr>
      </p:sp>
      <p:sp>
        <p:nvSpPr>
          <p:cNvPr id="338949" name="Rectangle 3"/>
          <p:cNvSpPr>
            <a:spLocks noGrp="1" noChangeArrowheads="1"/>
          </p:cNvSpPr>
          <p:nvPr>
            <p:ph type="body" idx="1"/>
          </p:nvPr>
        </p:nvSpPr>
        <p:spPr>
          <a:xfrm>
            <a:off x="1143000" y="3981450"/>
            <a:ext cx="4572000" cy="4114800"/>
          </a:xfrm>
          <a:noFill/>
          <a:ln/>
        </p:spPr>
        <p:txBody>
          <a:bodyPr/>
          <a:lstStyle/>
          <a:p>
            <a:r>
              <a:rPr lang="en-US" smtClean="0"/>
              <a:t>void fun(int test)</a:t>
            </a:r>
          </a:p>
          <a:p>
            <a:r>
              <a:rPr lang="en-US" smtClean="0"/>
              <a:t>{</a:t>
            </a:r>
          </a:p>
          <a:p>
            <a:pPr lvl="1"/>
            <a:r>
              <a:rPr lang="en-US" smtClean="0"/>
              <a:t>if(test)</a:t>
            </a:r>
          </a:p>
          <a:p>
            <a:pPr lvl="2"/>
            <a:r>
              <a:rPr lang="en-US" smtClean="0"/>
              <a:t>throw test;</a:t>
            </a:r>
          </a:p>
          <a:p>
            <a:r>
              <a:rPr lang="en-US" smtClean="0"/>
              <a:t>}</a:t>
            </a:r>
          </a:p>
          <a:p>
            <a:r>
              <a:rPr lang="en-US" smtClean="0"/>
              <a:t>void main()</a:t>
            </a:r>
          </a:p>
          <a:p>
            <a:r>
              <a:rPr lang="en-US" smtClean="0"/>
              <a:t>{</a:t>
            </a:r>
          </a:p>
          <a:p>
            <a:pPr lvl="1"/>
            <a:r>
              <a:rPr lang="en-US" smtClean="0"/>
              <a:t>try</a:t>
            </a:r>
          </a:p>
          <a:p>
            <a:pPr lvl="1"/>
            <a:r>
              <a:rPr lang="en-US" smtClean="0"/>
              <a:t>{</a:t>
            </a:r>
          </a:p>
          <a:p>
            <a:pPr lvl="2"/>
            <a:r>
              <a:rPr lang="en-US" smtClean="0"/>
              <a:t>fun(0);</a:t>
            </a:r>
          </a:p>
          <a:p>
            <a:pPr lvl="2"/>
            <a:r>
              <a:rPr lang="en-US" smtClean="0"/>
              <a:t>fun(1);</a:t>
            </a:r>
          </a:p>
          <a:p>
            <a:pPr lvl="2"/>
            <a:r>
              <a:rPr lang="en-US" smtClean="0"/>
              <a:t>fun(2);</a:t>
            </a:r>
          </a:p>
          <a:p>
            <a:pPr lvl="1"/>
            <a:r>
              <a:rPr lang="en-US" smtClean="0"/>
              <a:t>}</a:t>
            </a:r>
          </a:p>
          <a:p>
            <a:pPr lvl="1"/>
            <a:r>
              <a:rPr lang="en-US" smtClean="0"/>
              <a:t>catch(int i)</a:t>
            </a:r>
          </a:p>
          <a:p>
            <a:pPr lvl="1"/>
            <a:r>
              <a:rPr lang="en-US" smtClean="0"/>
              <a:t>{</a:t>
            </a:r>
          </a:p>
          <a:p>
            <a:pPr lvl="2"/>
            <a:r>
              <a:rPr lang="en-US" smtClean="0"/>
              <a:t> cout&lt;&lt;“error”;</a:t>
            </a:r>
          </a:p>
          <a:p>
            <a:pPr lvl="1"/>
            <a:r>
              <a:rPr lang="en-US" smtClean="0"/>
              <a:t>}</a:t>
            </a:r>
          </a:p>
          <a:p>
            <a:r>
              <a:rPr lang="en-US" smtClean="0"/>
              <a:t>}</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25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2516" name="Rectangle 2"/>
          <p:cNvSpPr>
            <a:spLocks noChangeArrowheads="1" noTextEdit="1"/>
          </p:cNvSpPr>
          <p:nvPr>
            <p:ph type="sldImg"/>
          </p:nvPr>
        </p:nvSpPr>
        <p:spPr>
          <a:ln/>
        </p:spPr>
      </p:sp>
      <p:sp>
        <p:nvSpPr>
          <p:cNvPr id="192517" name="Rectangle 3"/>
          <p:cNvSpPr>
            <a:spLocks noGrp="1" noChangeArrowheads="1"/>
          </p:cNvSpPr>
          <p:nvPr>
            <p:ph type="body" idx="1"/>
          </p:nvPr>
        </p:nvSpPr>
        <p:spPr>
          <a:xfrm>
            <a:off x="1143000" y="4343400"/>
            <a:ext cx="4495800" cy="4114800"/>
          </a:xfrm>
          <a:noFill/>
          <a:ln/>
        </p:spPr>
        <p:txBody>
          <a:bodyPr/>
          <a:lstStyle/>
          <a:p>
            <a:pPr algn="just"/>
            <a:r>
              <a:rPr lang="en-US" b="1" smtClean="0"/>
              <a:t>Introduction to C++ Programming Language</a:t>
            </a:r>
          </a:p>
          <a:p>
            <a:pPr algn="just"/>
            <a:endParaRPr lang="en-US" b="1" smtClean="0"/>
          </a:p>
          <a:p>
            <a:pPr lvl="1" algn="just">
              <a:buFont typeface="Symbol" pitchFamily="18" charset="2"/>
              <a:buChar char="·"/>
            </a:pPr>
            <a:r>
              <a:rPr lang="en-US" smtClean="0">
                <a:solidFill>
                  <a:srgbClr val="000000"/>
                </a:solidFill>
              </a:rPr>
              <a:t>C++  was  developed  by Bjarne  Stroustrup, at  Bell  labs  in  early  1980s.</a:t>
            </a:r>
          </a:p>
          <a:p>
            <a:pPr lvl="1" algn="just">
              <a:buFont typeface="Symbol" pitchFamily="18" charset="2"/>
              <a:buChar char="·"/>
            </a:pPr>
            <a:r>
              <a:rPr lang="en-US" smtClean="0">
                <a:solidFill>
                  <a:srgbClr val="000000"/>
                </a:solidFill>
              </a:rPr>
              <a:t>C++  is  derived  primarily  from  C  &amp;  Simula  67.</a:t>
            </a:r>
          </a:p>
          <a:p>
            <a:pPr lvl="1" algn="just">
              <a:buFont typeface="Symbol" pitchFamily="18" charset="2"/>
              <a:buChar char="·"/>
            </a:pPr>
            <a:r>
              <a:rPr lang="en-US" smtClean="0">
                <a:solidFill>
                  <a:srgbClr val="000000"/>
                </a:solidFill>
              </a:rPr>
              <a:t>C++  supports Object-Oriented Programming.</a:t>
            </a:r>
          </a:p>
          <a:p>
            <a:pPr lvl="1" algn="just">
              <a:buFont typeface="Symbol" pitchFamily="18" charset="2"/>
              <a:buChar char="·"/>
            </a:pPr>
            <a:r>
              <a:rPr lang="en-US" smtClean="0">
                <a:solidFill>
                  <a:srgbClr val="000000"/>
                </a:solidFill>
              </a:rPr>
              <a:t>C++  programs  are  easily  maintainable  &amp;  expandable.</a:t>
            </a:r>
          </a:p>
          <a:p>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399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39972" name="Rectangle 2"/>
          <p:cNvSpPr>
            <a:spLocks noChangeArrowheads="1" noTextEdit="1"/>
          </p:cNvSpPr>
          <p:nvPr>
            <p:ph type="sldImg"/>
          </p:nvPr>
        </p:nvSpPr>
        <p:spPr>
          <a:xfrm>
            <a:off x="1228725" y="701675"/>
            <a:ext cx="4397375" cy="3297238"/>
          </a:xfrm>
          <a:ln/>
        </p:spPr>
      </p:sp>
      <p:sp>
        <p:nvSpPr>
          <p:cNvPr id="339973" name="Rectangle 3"/>
          <p:cNvSpPr>
            <a:spLocks noGrp="1" noChangeArrowheads="1"/>
          </p:cNvSpPr>
          <p:nvPr>
            <p:ph type="body" idx="1"/>
          </p:nvPr>
        </p:nvSpPr>
        <p:spPr>
          <a:xfrm>
            <a:off x="1143000" y="3981450"/>
            <a:ext cx="4572000" cy="4114800"/>
          </a:xfrm>
          <a:noFill/>
          <a:ln/>
        </p:spPr>
        <p:txBody>
          <a:bodyPr/>
          <a:lstStyle/>
          <a:p>
            <a:r>
              <a:rPr lang="en-US" smtClean="0"/>
              <a:t>void fun(int test)</a:t>
            </a:r>
          </a:p>
          <a:p>
            <a:pPr>
              <a:lnSpc>
                <a:spcPct val="50000"/>
              </a:lnSpc>
            </a:pPr>
            <a:r>
              <a:rPr lang="en-US" smtClean="0"/>
              <a:t>{</a:t>
            </a:r>
          </a:p>
          <a:p>
            <a:pPr lvl="1"/>
            <a:r>
              <a:rPr lang="en-US" smtClean="0"/>
              <a:t>try</a:t>
            </a:r>
          </a:p>
          <a:p>
            <a:pPr lvl="1"/>
            <a:r>
              <a:rPr lang="en-US" smtClean="0"/>
              <a:t>{</a:t>
            </a:r>
          </a:p>
          <a:p>
            <a:pPr lvl="1"/>
            <a:r>
              <a:rPr lang="en-US" smtClean="0"/>
              <a:t>	if(test) </a:t>
            </a:r>
          </a:p>
          <a:p>
            <a:pPr lvl="1"/>
            <a:r>
              <a:rPr lang="en-US" smtClean="0"/>
              <a:t>	         throw test;</a:t>
            </a:r>
          </a:p>
          <a:p>
            <a:pPr lvl="1"/>
            <a:r>
              <a:rPr lang="en-US" smtClean="0"/>
              <a:t>            cout&lt;&lt;“hello”;</a:t>
            </a:r>
          </a:p>
          <a:p>
            <a:pPr lvl="1"/>
            <a:r>
              <a:rPr lang="en-US" smtClean="0"/>
              <a:t>}</a:t>
            </a:r>
          </a:p>
          <a:p>
            <a:pPr lvl="1"/>
            <a:r>
              <a:rPr lang="en-US" smtClean="0"/>
              <a:t>catch(int i)</a:t>
            </a:r>
          </a:p>
          <a:p>
            <a:pPr lvl="1"/>
            <a:r>
              <a:rPr lang="en-US" smtClean="0"/>
              <a:t>{</a:t>
            </a:r>
          </a:p>
          <a:p>
            <a:pPr marL="1257300" lvl="2" indent="-342900"/>
            <a:r>
              <a:rPr lang="en-US" smtClean="0"/>
              <a:t>cout&lt;&lt;“error”&lt;&lt;i;</a:t>
            </a:r>
          </a:p>
          <a:p>
            <a:pPr lvl="1"/>
            <a:r>
              <a:rPr lang="en-US" smtClean="0"/>
              <a:t>}</a:t>
            </a:r>
          </a:p>
          <a:p>
            <a:r>
              <a:rPr lang="en-US" smtClean="0"/>
              <a:t>}</a:t>
            </a:r>
          </a:p>
          <a:p>
            <a:r>
              <a:rPr lang="en-US" smtClean="0"/>
              <a:t>void main( )</a:t>
            </a:r>
          </a:p>
          <a:p>
            <a:r>
              <a:rPr lang="en-US" smtClean="0"/>
              <a:t>{</a:t>
            </a:r>
          </a:p>
          <a:p>
            <a:pPr lvl="1"/>
            <a:r>
              <a:rPr lang="en-US" smtClean="0"/>
              <a:t>fun(1);</a:t>
            </a:r>
          </a:p>
          <a:p>
            <a:pPr lvl="1"/>
            <a:r>
              <a:rPr lang="en-US" smtClean="0"/>
              <a:t>fun(2);</a:t>
            </a:r>
          </a:p>
          <a:p>
            <a:pPr lvl="1"/>
            <a:r>
              <a:rPr lang="en-US" smtClean="0"/>
              <a:t>fun(0);</a:t>
            </a:r>
          </a:p>
          <a:p>
            <a:r>
              <a:rPr lang="en-US" smtClean="0"/>
              <a:t>}</a:t>
            </a: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409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40996" name="Rectangle 2"/>
          <p:cNvSpPr>
            <a:spLocks noChangeArrowheads="1" noTextEdit="1"/>
          </p:cNvSpPr>
          <p:nvPr>
            <p:ph type="sldImg"/>
          </p:nvPr>
        </p:nvSpPr>
        <p:spPr>
          <a:ln/>
        </p:spPr>
      </p:sp>
      <p:sp>
        <p:nvSpPr>
          <p:cNvPr id="340997" name="Rectangle 3"/>
          <p:cNvSpPr>
            <a:spLocks noGrp="1" noChangeArrowheads="1"/>
          </p:cNvSpPr>
          <p:nvPr>
            <p:ph type="body" idx="1"/>
          </p:nvPr>
        </p:nvSpPr>
        <p:spPr>
          <a:xfrm>
            <a:off x="1143000" y="4267200"/>
            <a:ext cx="4572000" cy="4495800"/>
          </a:xfrm>
          <a:noFill/>
          <a:ln/>
        </p:spPr>
        <p:txBody>
          <a:bodyPr/>
          <a:lstStyle/>
          <a:p>
            <a:r>
              <a:rPr lang="en-US" smtClean="0"/>
              <a:t>#include&lt;iostream.h&gt;</a:t>
            </a:r>
          </a:p>
          <a:p>
            <a:r>
              <a:rPr lang="en-US" smtClean="0"/>
              <a:t>#include&lt;string.h&gt;</a:t>
            </a:r>
          </a:p>
          <a:p>
            <a:r>
              <a:rPr lang="en-US" smtClean="0"/>
              <a:t>class string</a:t>
            </a:r>
          </a:p>
          <a:p>
            <a:r>
              <a:rPr lang="en-US" smtClean="0"/>
              <a:t>{</a:t>
            </a:r>
          </a:p>
          <a:p>
            <a:pPr lvl="1"/>
            <a:r>
              <a:rPr lang="en-US" smtClean="0"/>
              <a:t>public:</a:t>
            </a:r>
          </a:p>
          <a:p>
            <a:pPr lvl="2"/>
            <a:r>
              <a:rPr lang="en-US" smtClean="0"/>
              <a:t>int i;</a:t>
            </a:r>
          </a:p>
          <a:p>
            <a:pPr lvl="2"/>
            <a:r>
              <a:rPr lang="en-US" smtClean="0"/>
              <a:t>char *s;</a:t>
            </a:r>
          </a:p>
          <a:p>
            <a:pPr lvl="1"/>
            <a:r>
              <a:rPr lang="en-US" smtClean="0"/>
              <a:t>	string(int c) : i(c), s(new char[1])</a:t>
            </a:r>
          </a:p>
          <a:p>
            <a:pPr lvl="2"/>
            <a:r>
              <a:rPr lang="en-US" smtClean="0"/>
              <a:t>{</a:t>
            </a:r>
          </a:p>
          <a:p>
            <a:pPr lvl="3"/>
            <a:r>
              <a:rPr lang="en-US" smtClean="0"/>
              <a:t>strcpy(s,” ”);</a:t>
            </a:r>
          </a:p>
          <a:p>
            <a:pPr lvl="2"/>
            <a:r>
              <a:rPr lang="en-US" smtClean="0"/>
              <a:t>}</a:t>
            </a:r>
          </a:p>
          <a:p>
            <a:pPr lvl="1"/>
            <a:endParaRPr lang="en-US" smtClean="0"/>
          </a:p>
          <a:p>
            <a:pPr lvl="2"/>
            <a:r>
              <a:rPr lang="en-US" smtClean="0"/>
              <a:t>string(char *p) : s(new char[strlen(p) + 1] ), i(0)</a:t>
            </a:r>
          </a:p>
          <a:p>
            <a:pPr lvl="2"/>
            <a:r>
              <a:rPr lang="en-US" smtClean="0"/>
              <a:t>{</a:t>
            </a:r>
          </a:p>
          <a:p>
            <a:pPr lvl="3"/>
            <a:r>
              <a:rPr lang="en-US" smtClean="0"/>
              <a:t>strcpy(s,p);</a:t>
            </a:r>
          </a:p>
          <a:p>
            <a:pPr lvl="2"/>
            <a:r>
              <a:rPr lang="en-US" smtClean="0"/>
              <a:t>}</a:t>
            </a:r>
          </a:p>
          <a:p>
            <a:r>
              <a:rPr lang="en-US" smtClean="0"/>
              <a:t>};</a:t>
            </a:r>
          </a:p>
          <a:p>
            <a:pPr algn="r"/>
            <a:r>
              <a:rPr lang="en-US" smtClean="0"/>
              <a:t>continued…..</a:t>
            </a: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420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42020" name="Rectangle 2"/>
          <p:cNvSpPr>
            <a:spLocks noChangeArrowheads="1" noTextEdit="1"/>
          </p:cNvSpPr>
          <p:nvPr>
            <p:ph type="sldImg"/>
          </p:nvPr>
        </p:nvSpPr>
        <p:spPr>
          <a:xfrm>
            <a:off x="1144588" y="685800"/>
            <a:ext cx="4572000" cy="3429000"/>
          </a:xfrm>
          <a:ln/>
        </p:spPr>
      </p:sp>
      <p:sp>
        <p:nvSpPr>
          <p:cNvPr id="342021" name="Rectangle 3"/>
          <p:cNvSpPr>
            <a:spLocks noGrp="1" noChangeArrowheads="1"/>
          </p:cNvSpPr>
          <p:nvPr>
            <p:ph type="body" idx="1"/>
          </p:nvPr>
        </p:nvSpPr>
        <p:spPr>
          <a:xfrm>
            <a:off x="1143000" y="4343400"/>
            <a:ext cx="5029200" cy="4114800"/>
          </a:xfrm>
          <a:noFill/>
          <a:ln/>
        </p:spPr>
        <p:txBody>
          <a:bodyPr/>
          <a:lstStyle/>
          <a:p>
            <a:r>
              <a:rPr lang="en-US" smtClean="0"/>
              <a:t>void main( )</a:t>
            </a:r>
          </a:p>
          <a:p>
            <a:r>
              <a:rPr lang="en-US" smtClean="0"/>
              <a:t>{</a:t>
            </a:r>
          </a:p>
          <a:p>
            <a:pPr lvl="1"/>
            <a:r>
              <a:rPr lang="en-US" smtClean="0"/>
              <a:t>string a(17);</a:t>
            </a:r>
          </a:p>
          <a:p>
            <a:pPr lvl="1"/>
            <a:r>
              <a:rPr lang="en-US" smtClean="0"/>
              <a:t>try</a:t>
            </a:r>
          </a:p>
          <a:p>
            <a:pPr lvl="1"/>
            <a:r>
              <a:rPr lang="en-US" smtClean="0"/>
              <a:t>{</a:t>
            </a:r>
          </a:p>
          <a:p>
            <a:pPr lvl="2"/>
            <a:r>
              <a:rPr lang="en-US" smtClean="0"/>
              <a:t>if(a.i&lt;10)</a:t>
            </a:r>
          </a:p>
          <a:p>
            <a:pPr lvl="3"/>
            <a:r>
              <a:rPr lang="en-US" smtClean="0"/>
              <a:t>throw string("error");</a:t>
            </a:r>
          </a:p>
          <a:p>
            <a:pPr lvl="2"/>
            <a:r>
              <a:rPr lang="en-US" smtClean="0"/>
              <a:t>else</a:t>
            </a:r>
          </a:p>
          <a:p>
            <a:pPr lvl="3"/>
            <a:r>
              <a:rPr lang="en-US" smtClean="0"/>
              <a:t>throw string("success");</a:t>
            </a:r>
          </a:p>
          <a:p>
            <a:pPr lvl="1"/>
            <a:r>
              <a:rPr lang="en-US" smtClean="0"/>
              <a:t>}</a:t>
            </a:r>
          </a:p>
          <a:p>
            <a:pPr lvl="1"/>
            <a:r>
              <a:rPr lang="en-US" smtClean="0"/>
              <a:t>catch(string&amp; e)</a:t>
            </a:r>
          </a:p>
          <a:p>
            <a:pPr lvl="1"/>
            <a:r>
              <a:rPr lang="en-US" smtClean="0"/>
              <a:t>{</a:t>
            </a:r>
          </a:p>
          <a:p>
            <a:pPr lvl="2"/>
            <a:r>
              <a:rPr lang="en-US" smtClean="0"/>
              <a:t>cout&lt;&lt;e.s&lt;&lt;endl; </a:t>
            </a:r>
          </a:p>
          <a:p>
            <a:pPr lvl="1"/>
            <a:r>
              <a:rPr lang="en-US" smtClean="0"/>
              <a:t>}</a:t>
            </a:r>
          </a:p>
          <a:p>
            <a:r>
              <a:rPr lang="en-US" smtClean="0"/>
              <a:t>}</a:t>
            </a:r>
          </a:p>
          <a:p>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430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43044" name="Rectangle 2"/>
          <p:cNvSpPr>
            <a:spLocks noChangeArrowheads="1" noTextEdit="1"/>
          </p:cNvSpPr>
          <p:nvPr>
            <p:ph type="sldImg"/>
          </p:nvPr>
        </p:nvSpPr>
        <p:spPr>
          <a:ln/>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3440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344068" name="Rectangle 2"/>
          <p:cNvSpPr>
            <a:spLocks noChangeArrowheads="1" noTextEdit="1"/>
          </p:cNvSpPr>
          <p:nvPr>
            <p:ph type="sldImg"/>
          </p:nvPr>
        </p:nvSpPr>
        <p:spPr>
          <a:ln/>
        </p:spPr>
      </p:sp>
      <p:sp>
        <p:nvSpPr>
          <p:cNvPr id="344069" name="Text Box 3"/>
          <p:cNvSpPr txBox="1">
            <a:spLocks noChangeArrowheads="1"/>
          </p:cNvSpPr>
          <p:nvPr/>
        </p:nvSpPr>
        <p:spPr bwMode="auto">
          <a:xfrm>
            <a:off x="1143000" y="4371975"/>
            <a:ext cx="4495800" cy="1911350"/>
          </a:xfrm>
          <a:prstGeom prst="rect">
            <a:avLst/>
          </a:prstGeom>
          <a:noFill/>
          <a:ln w="9525">
            <a:noFill/>
            <a:miter lim="800000"/>
            <a:headEnd/>
            <a:tailEnd/>
          </a:ln>
        </p:spPr>
        <p:txBody>
          <a:bodyPr>
            <a:spAutoFit/>
          </a:bodyPr>
          <a:lstStyle/>
          <a:p>
            <a:pPr algn="just">
              <a:lnSpc>
                <a:spcPct val="110000"/>
              </a:lnSpc>
              <a:spcBef>
                <a:spcPct val="30000"/>
              </a:spcBef>
            </a:pPr>
            <a:r>
              <a:rPr lang="en-US" sz="1100"/>
              <a:t>When an exception is thrown and if there is no catch block to handle the exception thrown, then by default the terminate( ) function is invoked which further invokes the abort( ) function and this leads to the termination of the program.</a:t>
            </a:r>
          </a:p>
          <a:p>
            <a:pPr algn="just">
              <a:lnSpc>
                <a:spcPct val="110000"/>
              </a:lnSpc>
              <a:spcBef>
                <a:spcPct val="30000"/>
              </a:spcBef>
            </a:pPr>
            <a:r>
              <a:rPr lang="en-US" sz="1100" i="1"/>
              <a:t>catch(…)</a:t>
            </a:r>
            <a:r>
              <a:rPr lang="en-US" sz="1100"/>
              <a:t>, is catch-all-exception handler which can handle any type of exception.  When an exception is thrown and if there is no appropriate catch handler , catch(…) block is executed if present else the default terminate( ) is invoked.</a:t>
            </a:r>
          </a:p>
          <a:p>
            <a:pPr algn="just">
              <a:lnSpc>
                <a:spcPct val="110000"/>
              </a:lnSpc>
              <a:spcBef>
                <a:spcPct val="30000"/>
              </a:spcBef>
            </a:pPr>
            <a:endParaRPr lang="en-US"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35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3540" name="Rectangle 2"/>
          <p:cNvSpPr>
            <a:spLocks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45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4564" name="Rectangle 2"/>
          <p:cNvSpPr>
            <a:spLocks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55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5588" name="Rectangle 2"/>
          <p:cNvSpPr>
            <a:spLocks noChangeArrowheads="1" noTextEdit="1"/>
          </p:cNvSpPr>
          <p:nvPr>
            <p:ph type="sldImg"/>
          </p:nvPr>
        </p:nvSpPr>
        <p:spPr>
          <a:ln/>
        </p:spPr>
      </p:sp>
      <p:sp>
        <p:nvSpPr>
          <p:cNvPr id="195589" name="Rectangle 3"/>
          <p:cNvSpPr>
            <a:spLocks noGrp="1" noChangeArrowheads="1"/>
          </p:cNvSpPr>
          <p:nvPr>
            <p:ph type="body" idx="1"/>
          </p:nvPr>
        </p:nvSpPr>
        <p:spPr>
          <a:xfrm>
            <a:off x="1219200" y="4343400"/>
            <a:ext cx="4419600" cy="4010025"/>
          </a:xfrm>
          <a:noFill/>
          <a:ln/>
        </p:spPr>
        <p:txBody>
          <a:bodyPr/>
          <a:lstStyle/>
          <a:p>
            <a:pPr algn="just"/>
            <a:r>
              <a:rPr lang="en-US" b="1" smtClean="0">
                <a:solidFill>
                  <a:srgbClr val="000000"/>
                </a:solidFill>
              </a:rPr>
              <a:t>Why are header files included in C++ programs ?</a:t>
            </a:r>
          </a:p>
          <a:p>
            <a:pPr algn="just">
              <a:buFont typeface="Symbol" pitchFamily="18" charset="2"/>
              <a:buChar char="·"/>
            </a:pPr>
            <a:r>
              <a:rPr lang="en-US" smtClean="0">
                <a:solidFill>
                  <a:srgbClr val="000000"/>
                </a:solidFill>
              </a:rPr>
              <a:t>Header files contains declarations of functions whose definition is provided within the libraries which the compiler  at the time of compilation of a program.</a:t>
            </a:r>
          </a:p>
          <a:p>
            <a:pPr algn="just">
              <a:buFont typeface="Symbol" pitchFamily="18" charset="2"/>
              <a:buChar char="·"/>
            </a:pPr>
            <a:r>
              <a:rPr lang="en-US" i="1" smtClean="0">
                <a:solidFill>
                  <a:srgbClr val="000000"/>
                </a:solidFill>
              </a:rPr>
              <a:t>Preprocessor directive </a:t>
            </a:r>
            <a:r>
              <a:rPr lang="en-US" smtClean="0">
                <a:solidFill>
                  <a:srgbClr val="000000"/>
                </a:solidFill>
              </a:rPr>
              <a:t>#include tells the compiler to add header file specified with it to the source file before compiling it.</a:t>
            </a:r>
          </a:p>
          <a:p>
            <a:pPr algn="just"/>
            <a:r>
              <a:rPr lang="en-US" b="1" u="sng" smtClean="0">
                <a:solidFill>
                  <a:srgbClr val="000000"/>
                </a:solidFill>
              </a:rPr>
              <a:t>For Example</a:t>
            </a:r>
            <a:endParaRPr lang="en-US" smtClean="0">
              <a:solidFill>
                <a:srgbClr val="000000"/>
              </a:solidFill>
            </a:endParaRPr>
          </a:p>
          <a:p>
            <a:pPr algn="just"/>
            <a:r>
              <a:rPr lang="en-US" smtClean="0">
                <a:solidFill>
                  <a:srgbClr val="000000"/>
                </a:solidFill>
              </a:rPr>
              <a:t>I/O syntax is contained in the header file iostream.h</a:t>
            </a:r>
          </a:p>
          <a:p>
            <a:pPr algn="just"/>
            <a:r>
              <a:rPr lang="en-US" b="1" smtClean="0"/>
              <a:t>SENDING A CHARACTER  STRING  TO  SCREEN</a:t>
            </a:r>
            <a:endParaRPr lang="en-US" b="1" smtClean="0">
              <a:solidFill>
                <a:srgbClr val="000000"/>
              </a:solidFill>
            </a:endParaRPr>
          </a:p>
          <a:p>
            <a:pPr algn="just">
              <a:buFont typeface="Symbol" pitchFamily="18" charset="2"/>
              <a:buChar char="·"/>
            </a:pPr>
            <a:endParaRPr lang="en-US" smtClean="0">
              <a:solidFill>
                <a:srgbClr val="000000"/>
              </a:solidFill>
            </a:endParaRPr>
          </a:p>
          <a:p>
            <a:pPr algn="just">
              <a:buFont typeface="Symbol" pitchFamily="18" charset="2"/>
              <a:buChar char="·"/>
            </a:pPr>
            <a:r>
              <a:rPr lang="en-US" smtClean="0">
                <a:solidFill>
                  <a:srgbClr val="000000"/>
                </a:solidFill>
              </a:rPr>
              <a:t>OUTPUT  OPERATOR         :  </a:t>
            </a:r>
            <a:r>
              <a:rPr lang="en-US" b="1" smtClean="0">
                <a:solidFill>
                  <a:srgbClr val="000000"/>
                </a:solidFill>
              </a:rPr>
              <a:t>cout</a:t>
            </a:r>
          </a:p>
          <a:p>
            <a:pPr algn="just">
              <a:buFont typeface="Symbol" pitchFamily="18" charset="2"/>
              <a:buChar char="·"/>
            </a:pPr>
            <a:r>
              <a:rPr lang="en-US" smtClean="0">
                <a:solidFill>
                  <a:srgbClr val="000000"/>
                </a:solidFill>
              </a:rPr>
              <a:t>INSERTION  OPERATOR    :    </a:t>
            </a:r>
            <a:r>
              <a:rPr lang="en-US" b="1" smtClean="0">
                <a:solidFill>
                  <a:srgbClr val="000000"/>
                </a:solidFill>
              </a:rPr>
              <a:t>&lt;&lt;</a:t>
            </a:r>
          </a:p>
          <a:p>
            <a:pPr algn="just"/>
            <a:endParaRPr lang="en-US" smtClean="0">
              <a:solidFill>
                <a:srgbClr val="000000"/>
              </a:solidFill>
            </a:endParaRPr>
          </a:p>
          <a:p>
            <a:pPr algn="just"/>
            <a:r>
              <a:rPr lang="en-US" b="1" smtClean="0">
                <a:solidFill>
                  <a:srgbClr val="000000"/>
                </a:solidFill>
              </a:rPr>
              <a:t>EXAMPLE:</a:t>
            </a:r>
          </a:p>
          <a:p>
            <a:pPr algn="just"/>
            <a:r>
              <a:rPr lang="en-US" smtClean="0">
                <a:solidFill>
                  <a:srgbClr val="000000"/>
                </a:solidFill>
              </a:rPr>
              <a:t>    cout  &lt;&lt;  “C++  IS  A  SUPERSET  OF  C” </a:t>
            </a:r>
            <a:r>
              <a:rPr lang="en-US" b="1" smtClean="0">
                <a:solidFill>
                  <a:srgbClr val="000000"/>
                </a:solidFill>
              </a:rPr>
              <a:t>;</a:t>
            </a:r>
            <a:endParaRPr lang="en-US" smtClean="0">
              <a:solidFill>
                <a:srgbClr val="000000"/>
              </a:solidFill>
            </a:endParaRPr>
          </a:p>
          <a:p>
            <a:pPr algn="just"/>
            <a:r>
              <a:rPr lang="en-US" b="1" smtClean="0">
                <a:solidFill>
                  <a:srgbClr val="000000"/>
                </a:solidFill>
              </a:rPr>
              <a:t>OUTPUT   :</a:t>
            </a:r>
            <a:endParaRPr lang="en-US" smtClean="0">
              <a:solidFill>
                <a:srgbClr val="000000"/>
              </a:solidFill>
            </a:endParaRPr>
          </a:p>
          <a:p>
            <a:pPr algn="just"/>
            <a:r>
              <a:rPr lang="en-US" smtClean="0">
                <a:solidFill>
                  <a:srgbClr val="000000"/>
                </a:solidFill>
              </a:rPr>
              <a:t>    C++ IS A  SUPERSET  OF  C    </a:t>
            </a:r>
          </a:p>
          <a:p>
            <a:pPr algn="just"/>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781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78180" name="Rectangle 2"/>
          <p:cNvSpPr>
            <a:spLocks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66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6612" name="Rectangle 2"/>
          <p:cNvSpPr>
            <a:spLocks noChangeArrowheads="1" noTextEdit="1"/>
          </p:cNvSpPr>
          <p:nvPr>
            <p:ph type="sldImg"/>
          </p:nvPr>
        </p:nvSpPr>
        <p:spPr>
          <a:xfrm>
            <a:off x="1152525" y="685800"/>
            <a:ext cx="4572000" cy="3429000"/>
          </a:xfrm>
          <a:ln/>
        </p:spPr>
      </p:sp>
      <p:sp>
        <p:nvSpPr>
          <p:cNvPr id="196613" name="Rectangle 3"/>
          <p:cNvSpPr>
            <a:spLocks noGrp="1" noChangeArrowheads="1"/>
          </p:cNvSpPr>
          <p:nvPr>
            <p:ph type="body" idx="1"/>
          </p:nvPr>
        </p:nvSpPr>
        <p:spPr>
          <a:xfrm>
            <a:off x="1219200" y="4451350"/>
            <a:ext cx="4724400" cy="3706813"/>
          </a:xfrm>
          <a:noFill/>
          <a:ln/>
        </p:spPr>
        <p:txBody>
          <a:bodyPr/>
          <a:lstStyle/>
          <a:p>
            <a:r>
              <a:rPr lang="en-US" b="1" smtClean="0">
                <a:solidFill>
                  <a:srgbClr val="000000"/>
                </a:solidFill>
              </a:rPr>
              <a:t>Type		Description		       Size	</a:t>
            </a:r>
          </a:p>
          <a:p>
            <a:r>
              <a:rPr lang="en-US" b="1" smtClean="0">
                <a:solidFill>
                  <a:srgbClr val="000000"/>
                </a:solidFill>
              </a:rPr>
              <a:t>char	             Character is enclosed in single quotes    1</a:t>
            </a:r>
          </a:p>
          <a:p>
            <a:r>
              <a:rPr lang="en-US" b="1" smtClean="0">
                <a:solidFill>
                  <a:srgbClr val="000000"/>
                </a:solidFill>
              </a:rPr>
              <a:t>double	             Double precision number	         8                   int	             Signed  integer		         4</a:t>
            </a:r>
          </a:p>
          <a:p>
            <a:r>
              <a:rPr lang="en-US" b="1" smtClean="0">
                <a:solidFill>
                  <a:srgbClr val="000000"/>
                </a:solidFill>
              </a:rPr>
              <a:t>float	             Floating point number	         4</a:t>
            </a:r>
          </a:p>
          <a:p>
            <a:r>
              <a:rPr lang="en-US" b="1" smtClean="0">
                <a:solidFill>
                  <a:srgbClr val="000000"/>
                </a:solidFill>
              </a:rPr>
              <a:t>long(int)	             Signed long integer		         4</a:t>
            </a:r>
          </a:p>
          <a:p>
            <a:r>
              <a:rPr lang="en-US" b="1" smtClean="0">
                <a:solidFill>
                  <a:srgbClr val="000000"/>
                </a:solidFill>
              </a:rPr>
              <a:t>short(int)	             Short integer		         2</a:t>
            </a:r>
          </a:p>
          <a:p>
            <a:r>
              <a:rPr lang="en-US" b="1" smtClean="0">
                <a:solidFill>
                  <a:srgbClr val="000000"/>
                </a:solidFill>
              </a:rPr>
              <a:t>unsigned char             Unsigned character/byte	         1</a:t>
            </a:r>
          </a:p>
          <a:p>
            <a:r>
              <a:rPr lang="en-US" b="1" smtClean="0">
                <a:solidFill>
                  <a:srgbClr val="000000"/>
                </a:solidFill>
              </a:rPr>
              <a:t>unsigned(int)	             Unsigned integer		         4</a:t>
            </a:r>
          </a:p>
          <a:p>
            <a:r>
              <a:rPr lang="en-US" b="1" smtClean="0">
                <a:solidFill>
                  <a:srgbClr val="000000"/>
                </a:solidFill>
              </a:rPr>
              <a:t>unsigned long(int)      Unsigned long integer	         4</a:t>
            </a:r>
          </a:p>
          <a:p>
            <a:r>
              <a:rPr lang="en-US" b="1" smtClean="0">
                <a:solidFill>
                  <a:srgbClr val="000000"/>
                </a:solidFill>
              </a:rPr>
              <a:t>unsigned short(int)    Unsigned short integer	         2</a:t>
            </a:r>
          </a:p>
          <a:p>
            <a:endParaRPr lang="en-US" b="1" smtClean="0">
              <a:solidFill>
                <a:srgbClr val="000000"/>
              </a:solidFill>
            </a:endParaRPr>
          </a:p>
          <a:p>
            <a:r>
              <a:rPr lang="en-US" b="1" smtClean="0">
                <a:solidFill>
                  <a:srgbClr val="000000"/>
                </a:solidFill>
              </a:rPr>
              <a:t>Note:	</a:t>
            </a:r>
          </a:p>
          <a:p>
            <a:r>
              <a:rPr lang="en-US" smtClean="0"/>
              <a:t>Varies from compiler to compiler.</a:t>
            </a:r>
          </a:p>
        </p:txBody>
      </p:sp>
      <p:sp>
        <p:nvSpPr>
          <p:cNvPr id="196614" name="Line 4"/>
          <p:cNvSpPr>
            <a:spLocks noChangeShapeType="1"/>
          </p:cNvSpPr>
          <p:nvPr/>
        </p:nvSpPr>
        <p:spPr bwMode="auto">
          <a:xfrm>
            <a:off x="1219200" y="4876800"/>
            <a:ext cx="4495800" cy="0"/>
          </a:xfrm>
          <a:prstGeom prst="line">
            <a:avLst/>
          </a:prstGeom>
          <a:noFill/>
          <a:ln w="9525">
            <a:solidFill>
              <a:schemeClr val="tx1"/>
            </a:solidFill>
            <a:round/>
            <a:headEnd/>
            <a:tailEnd/>
          </a:ln>
        </p:spPr>
        <p:txBody>
          <a:bodyPr wrap="none" anchor="ctr"/>
          <a:lstStyle/>
          <a:p>
            <a:endParaRPr lang="en-US"/>
          </a:p>
        </p:txBody>
      </p:sp>
      <p:sp>
        <p:nvSpPr>
          <p:cNvPr id="196615" name="Line 6"/>
          <p:cNvSpPr>
            <a:spLocks noChangeShapeType="1"/>
          </p:cNvSpPr>
          <p:nvPr/>
        </p:nvSpPr>
        <p:spPr bwMode="auto">
          <a:xfrm>
            <a:off x="1219200" y="5562600"/>
            <a:ext cx="4495800" cy="0"/>
          </a:xfrm>
          <a:prstGeom prst="line">
            <a:avLst/>
          </a:prstGeom>
          <a:noFill/>
          <a:ln w="9525">
            <a:solidFill>
              <a:schemeClr val="tx1"/>
            </a:solidFill>
            <a:round/>
            <a:headEnd/>
            <a:tailEnd/>
          </a:ln>
        </p:spPr>
        <p:txBody>
          <a:bodyPr wrap="none" anchor="ctr"/>
          <a:lstStyle/>
          <a:p>
            <a:endParaRPr lang="en-US"/>
          </a:p>
        </p:txBody>
      </p:sp>
      <p:sp>
        <p:nvSpPr>
          <p:cNvPr id="196616" name="Line 7"/>
          <p:cNvSpPr>
            <a:spLocks noChangeShapeType="1"/>
          </p:cNvSpPr>
          <p:nvPr/>
        </p:nvSpPr>
        <p:spPr bwMode="auto">
          <a:xfrm>
            <a:off x="1219200" y="5791200"/>
            <a:ext cx="4495800" cy="0"/>
          </a:xfrm>
          <a:prstGeom prst="line">
            <a:avLst/>
          </a:prstGeom>
          <a:noFill/>
          <a:ln w="9525">
            <a:solidFill>
              <a:schemeClr val="tx1"/>
            </a:solidFill>
            <a:round/>
            <a:headEnd/>
            <a:tailEnd/>
          </a:ln>
        </p:spPr>
        <p:txBody>
          <a:bodyPr wrap="none" anchor="ctr"/>
          <a:lstStyle/>
          <a:p>
            <a:endParaRPr lang="en-US"/>
          </a:p>
        </p:txBody>
      </p:sp>
      <p:sp>
        <p:nvSpPr>
          <p:cNvPr id="196617" name="Line 8"/>
          <p:cNvSpPr>
            <a:spLocks noChangeShapeType="1"/>
          </p:cNvSpPr>
          <p:nvPr/>
        </p:nvSpPr>
        <p:spPr bwMode="auto">
          <a:xfrm>
            <a:off x="1219200" y="6019800"/>
            <a:ext cx="4495800" cy="0"/>
          </a:xfrm>
          <a:prstGeom prst="line">
            <a:avLst/>
          </a:prstGeom>
          <a:noFill/>
          <a:ln w="9525">
            <a:solidFill>
              <a:schemeClr val="tx1"/>
            </a:solidFill>
            <a:round/>
            <a:headEnd/>
            <a:tailEnd/>
          </a:ln>
        </p:spPr>
        <p:txBody>
          <a:bodyPr wrap="none" anchor="ctr"/>
          <a:lstStyle/>
          <a:p>
            <a:endParaRPr lang="en-US"/>
          </a:p>
        </p:txBody>
      </p:sp>
      <p:sp>
        <p:nvSpPr>
          <p:cNvPr id="196618" name="Line 9"/>
          <p:cNvSpPr>
            <a:spLocks noChangeShapeType="1"/>
          </p:cNvSpPr>
          <p:nvPr/>
        </p:nvSpPr>
        <p:spPr bwMode="auto">
          <a:xfrm>
            <a:off x="1219200" y="6248400"/>
            <a:ext cx="4495800" cy="0"/>
          </a:xfrm>
          <a:prstGeom prst="line">
            <a:avLst/>
          </a:prstGeom>
          <a:noFill/>
          <a:ln w="9525">
            <a:solidFill>
              <a:schemeClr val="tx1"/>
            </a:solidFill>
            <a:round/>
            <a:headEnd/>
            <a:tailEnd/>
          </a:ln>
        </p:spPr>
        <p:txBody>
          <a:bodyPr wrap="none" anchor="ctr"/>
          <a:lstStyle/>
          <a:p>
            <a:endParaRPr lang="en-US"/>
          </a:p>
        </p:txBody>
      </p:sp>
      <p:sp>
        <p:nvSpPr>
          <p:cNvPr id="196619" name="Line 10"/>
          <p:cNvSpPr>
            <a:spLocks noChangeShapeType="1"/>
          </p:cNvSpPr>
          <p:nvPr/>
        </p:nvSpPr>
        <p:spPr bwMode="auto">
          <a:xfrm>
            <a:off x="1219200" y="6477000"/>
            <a:ext cx="4495800" cy="0"/>
          </a:xfrm>
          <a:prstGeom prst="line">
            <a:avLst/>
          </a:prstGeom>
          <a:noFill/>
          <a:ln w="9525">
            <a:solidFill>
              <a:schemeClr val="tx1"/>
            </a:solidFill>
            <a:round/>
            <a:headEnd/>
            <a:tailEnd/>
          </a:ln>
        </p:spPr>
        <p:txBody>
          <a:bodyPr wrap="none" anchor="ctr"/>
          <a:lstStyle/>
          <a:p>
            <a:endParaRPr lang="en-US"/>
          </a:p>
        </p:txBody>
      </p:sp>
      <p:sp>
        <p:nvSpPr>
          <p:cNvPr id="196620" name="Line 11"/>
          <p:cNvSpPr>
            <a:spLocks noChangeShapeType="1"/>
          </p:cNvSpPr>
          <p:nvPr/>
        </p:nvSpPr>
        <p:spPr bwMode="auto">
          <a:xfrm>
            <a:off x="2667000" y="4294188"/>
            <a:ext cx="0" cy="2887662"/>
          </a:xfrm>
          <a:prstGeom prst="line">
            <a:avLst/>
          </a:prstGeom>
          <a:noFill/>
          <a:ln w="9525">
            <a:solidFill>
              <a:schemeClr val="tx1"/>
            </a:solidFill>
            <a:round/>
            <a:headEnd/>
            <a:tailEnd/>
          </a:ln>
        </p:spPr>
        <p:txBody>
          <a:bodyPr wrap="none" anchor="ctr"/>
          <a:lstStyle/>
          <a:p>
            <a:endParaRPr lang="en-US"/>
          </a:p>
        </p:txBody>
      </p:sp>
      <p:sp>
        <p:nvSpPr>
          <p:cNvPr id="196621" name="Line 12"/>
          <p:cNvSpPr>
            <a:spLocks noChangeShapeType="1"/>
          </p:cNvSpPr>
          <p:nvPr/>
        </p:nvSpPr>
        <p:spPr bwMode="auto">
          <a:xfrm>
            <a:off x="5181600" y="4294188"/>
            <a:ext cx="0" cy="2887662"/>
          </a:xfrm>
          <a:prstGeom prst="line">
            <a:avLst/>
          </a:prstGeom>
          <a:noFill/>
          <a:ln w="9525">
            <a:solidFill>
              <a:schemeClr val="tx1"/>
            </a:solidFill>
            <a:round/>
            <a:headEnd/>
            <a:tailEnd/>
          </a:ln>
        </p:spPr>
        <p:txBody>
          <a:bodyPr wrap="none" anchor="ctr"/>
          <a:lstStyle/>
          <a:p>
            <a:endParaRPr lang="en-US"/>
          </a:p>
        </p:txBody>
      </p:sp>
      <p:sp>
        <p:nvSpPr>
          <p:cNvPr id="196622" name="Line 13"/>
          <p:cNvSpPr>
            <a:spLocks noChangeShapeType="1"/>
          </p:cNvSpPr>
          <p:nvPr/>
        </p:nvSpPr>
        <p:spPr bwMode="auto">
          <a:xfrm>
            <a:off x="1219200" y="5105400"/>
            <a:ext cx="4495800" cy="0"/>
          </a:xfrm>
          <a:prstGeom prst="line">
            <a:avLst/>
          </a:prstGeom>
          <a:noFill/>
          <a:ln w="9525">
            <a:solidFill>
              <a:schemeClr val="tx1"/>
            </a:solidFill>
            <a:round/>
            <a:headEnd/>
            <a:tailEnd/>
          </a:ln>
        </p:spPr>
        <p:txBody>
          <a:bodyPr wrap="none" anchor="ctr"/>
          <a:lstStyle/>
          <a:p>
            <a:endParaRPr lang="en-US"/>
          </a:p>
        </p:txBody>
      </p:sp>
      <p:sp>
        <p:nvSpPr>
          <p:cNvPr id="196623" name="Rectangle 14"/>
          <p:cNvSpPr>
            <a:spLocks noChangeArrowheads="1"/>
          </p:cNvSpPr>
          <p:nvPr/>
        </p:nvSpPr>
        <p:spPr bwMode="auto">
          <a:xfrm>
            <a:off x="1219200" y="4294188"/>
            <a:ext cx="4495800" cy="2887662"/>
          </a:xfrm>
          <a:prstGeom prst="rect">
            <a:avLst/>
          </a:prstGeom>
          <a:noFill/>
          <a:ln w="9525">
            <a:solidFill>
              <a:schemeClr val="tx1"/>
            </a:solidFill>
            <a:miter lim="800000"/>
            <a:headEnd/>
            <a:tailEnd/>
          </a:ln>
        </p:spPr>
        <p:txBody>
          <a:bodyPr wrap="none" anchor="ctr"/>
          <a:lstStyle/>
          <a:p>
            <a:endParaRPr lang="en-US"/>
          </a:p>
        </p:txBody>
      </p:sp>
      <p:sp>
        <p:nvSpPr>
          <p:cNvPr id="196624" name="Line 15"/>
          <p:cNvSpPr>
            <a:spLocks noChangeShapeType="1"/>
          </p:cNvSpPr>
          <p:nvPr/>
        </p:nvSpPr>
        <p:spPr bwMode="auto">
          <a:xfrm>
            <a:off x="1219200" y="5334000"/>
            <a:ext cx="4495800" cy="0"/>
          </a:xfrm>
          <a:prstGeom prst="line">
            <a:avLst/>
          </a:prstGeom>
          <a:noFill/>
          <a:ln w="9525">
            <a:solidFill>
              <a:schemeClr val="tx1"/>
            </a:solidFill>
            <a:round/>
            <a:headEnd/>
            <a:tailEnd/>
          </a:ln>
        </p:spPr>
        <p:txBody>
          <a:bodyPr wrap="none" anchor="ctr"/>
          <a:lstStyle/>
          <a:p>
            <a:endParaRPr lang="en-US"/>
          </a:p>
        </p:txBody>
      </p:sp>
      <p:sp>
        <p:nvSpPr>
          <p:cNvPr id="196625" name="Line 16"/>
          <p:cNvSpPr>
            <a:spLocks noChangeShapeType="1"/>
          </p:cNvSpPr>
          <p:nvPr/>
        </p:nvSpPr>
        <p:spPr bwMode="auto">
          <a:xfrm>
            <a:off x="1219200" y="6705600"/>
            <a:ext cx="4495800" cy="0"/>
          </a:xfrm>
          <a:prstGeom prst="line">
            <a:avLst/>
          </a:prstGeom>
          <a:noFill/>
          <a:ln w="9525">
            <a:solidFill>
              <a:schemeClr val="tx1"/>
            </a:solidFill>
            <a:round/>
            <a:headEnd/>
            <a:tailEnd/>
          </a:ln>
        </p:spPr>
        <p:txBody>
          <a:bodyPr wrap="none" anchor="ctr"/>
          <a:lstStyle/>
          <a:p>
            <a:endParaRPr lang="en-US"/>
          </a:p>
        </p:txBody>
      </p:sp>
      <p:sp>
        <p:nvSpPr>
          <p:cNvPr id="196626" name="Line 17"/>
          <p:cNvSpPr>
            <a:spLocks noChangeShapeType="1"/>
          </p:cNvSpPr>
          <p:nvPr/>
        </p:nvSpPr>
        <p:spPr bwMode="auto">
          <a:xfrm>
            <a:off x="1219200" y="7010400"/>
            <a:ext cx="4495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76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7636" name="Rectangle 2"/>
          <p:cNvSpPr>
            <a:spLocks noChangeArrowheads="1" noTextEdit="1"/>
          </p:cNvSpPr>
          <p:nvPr>
            <p:ph type="sldImg"/>
          </p:nvPr>
        </p:nvSpPr>
        <p:spPr>
          <a:ln/>
        </p:spPr>
      </p:sp>
      <p:sp>
        <p:nvSpPr>
          <p:cNvPr id="197637" name="Rectangle 3"/>
          <p:cNvSpPr>
            <a:spLocks noGrp="1" noChangeArrowheads="1"/>
          </p:cNvSpPr>
          <p:nvPr>
            <p:ph type="body" idx="1"/>
          </p:nvPr>
        </p:nvSpPr>
        <p:spPr>
          <a:xfrm>
            <a:off x="1143000" y="4479925"/>
            <a:ext cx="4495800" cy="3840163"/>
          </a:xfrm>
          <a:noFill/>
          <a:ln/>
        </p:spPr>
        <p:txBody>
          <a:bodyPr/>
          <a:lstStyle/>
          <a:p>
            <a:pPr algn="just"/>
            <a:r>
              <a:rPr lang="en-US" b="1" i="1" smtClean="0">
                <a:solidFill>
                  <a:srgbClr val="000000"/>
                </a:solidFill>
              </a:rPr>
              <a:t>Variable Declaration</a:t>
            </a:r>
          </a:p>
          <a:p>
            <a:pPr algn="just"/>
            <a:r>
              <a:rPr lang="en-US" smtClean="0">
                <a:solidFill>
                  <a:srgbClr val="000000"/>
                </a:solidFill>
              </a:rPr>
              <a:t>Unlike C the variables in C++ can be declared wherever the need arises.</a:t>
            </a:r>
          </a:p>
          <a:p>
            <a:pPr algn="just"/>
            <a:r>
              <a:rPr lang="en-US" smtClean="0">
                <a:solidFill>
                  <a:srgbClr val="000000"/>
                </a:solidFill>
              </a:rPr>
              <a:t>For </a:t>
            </a:r>
            <a:r>
              <a:rPr lang="en-US" i="1" smtClean="0">
                <a:solidFill>
                  <a:srgbClr val="000000"/>
                </a:solidFill>
              </a:rPr>
              <a:t>e.g</a:t>
            </a:r>
            <a:r>
              <a:rPr lang="en-US" smtClean="0">
                <a:solidFill>
                  <a:srgbClr val="000000"/>
                </a:solidFill>
              </a:rPr>
              <a:t>., </a:t>
            </a:r>
          </a:p>
          <a:p>
            <a:pPr algn="just"/>
            <a:r>
              <a:rPr lang="en-US" smtClean="0">
                <a:solidFill>
                  <a:srgbClr val="000000"/>
                </a:solidFill>
              </a:rPr>
              <a:t>for(int i=0;i&gt;10;i++)</a:t>
            </a:r>
          </a:p>
          <a:p>
            <a:pPr algn="just"/>
            <a:r>
              <a:rPr lang="en-US" smtClean="0">
                <a:solidFill>
                  <a:srgbClr val="000000"/>
                </a:solidFill>
              </a:rPr>
              <a:t>{	</a:t>
            </a:r>
          </a:p>
          <a:p>
            <a:pPr algn="just"/>
            <a:r>
              <a:rPr lang="en-US" smtClean="0">
                <a:solidFill>
                  <a:srgbClr val="000000"/>
                </a:solidFill>
              </a:rPr>
              <a:t>}</a:t>
            </a:r>
          </a:p>
          <a:p>
            <a:pPr algn="just"/>
            <a:r>
              <a:rPr lang="en-US" b="1" smtClean="0"/>
              <a:t>Default int</a:t>
            </a:r>
          </a:p>
          <a:p>
            <a:pPr algn="just"/>
            <a:r>
              <a:rPr lang="en-US" smtClean="0"/>
              <a:t>Unlike in C, the main( ) function should explicitly have the return type if not it has to mentioned as void whereas in C by default the return type of a function is int.</a:t>
            </a:r>
          </a:p>
          <a:p>
            <a:pPr algn="just"/>
            <a:r>
              <a:rPr lang="en-US" b="1" smtClean="0"/>
              <a:t>bool data type</a:t>
            </a:r>
          </a:p>
          <a:p>
            <a:pPr algn="just"/>
            <a:r>
              <a:rPr lang="en-US" smtClean="0"/>
              <a:t>The data type bool takes true or false.</a:t>
            </a:r>
          </a:p>
          <a:p>
            <a:pPr algn="just"/>
            <a:r>
              <a:rPr lang="en-US" i="1" smtClean="0"/>
              <a:t>e.g</a:t>
            </a:r>
            <a:r>
              <a:rPr lang="en-US" smtClean="0"/>
              <a:t>., bool flag = true;     // any non-zero value is a true value </a:t>
            </a:r>
          </a:p>
          <a:p>
            <a:pPr algn="just"/>
            <a:r>
              <a:rPr lang="en-US" smtClean="0"/>
              <a:t>or</a:t>
            </a:r>
          </a:p>
          <a:p>
            <a:pPr algn="just"/>
            <a:r>
              <a:rPr lang="en-US" smtClean="0"/>
              <a:t> bool flag = false;        // 0 as an integer value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86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8660" name="Rectangle 2"/>
          <p:cNvSpPr>
            <a:spLocks noChangeArrowheads="1" noTextEdit="1"/>
          </p:cNvSpPr>
          <p:nvPr>
            <p:ph type="sldImg"/>
          </p:nvPr>
        </p:nvSpPr>
        <p:spPr>
          <a:ln/>
        </p:spPr>
      </p:sp>
      <p:sp>
        <p:nvSpPr>
          <p:cNvPr id="198661" name="Rectangle 3"/>
          <p:cNvSpPr>
            <a:spLocks noGrp="1" noChangeArrowheads="1"/>
          </p:cNvSpPr>
          <p:nvPr>
            <p:ph type="body" idx="1"/>
          </p:nvPr>
        </p:nvSpPr>
        <p:spPr>
          <a:xfrm>
            <a:off x="1143000" y="4451350"/>
            <a:ext cx="4495800" cy="2108200"/>
          </a:xfrm>
          <a:noFill/>
          <a:ln/>
        </p:spPr>
        <p:txBody>
          <a:bodyPr/>
          <a:lstStyle/>
          <a:p>
            <a:r>
              <a:rPr lang="en-US" smtClean="0"/>
              <a:t>For </a:t>
            </a:r>
            <a:r>
              <a:rPr lang="en-US" i="1" smtClean="0"/>
              <a:t>e.g</a:t>
            </a:r>
            <a:r>
              <a:rPr lang="en-US" smtClean="0"/>
              <a:t>.</a:t>
            </a:r>
          </a:p>
          <a:p>
            <a:r>
              <a:rPr lang="en-US" smtClean="0"/>
              <a:t>const int I = 5;   // valid</a:t>
            </a:r>
          </a:p>
          <a:p>
            <a:r>
              <a:rPr lang="en-US" smtClean="0"/>
              <a:t>const int I;</a:t>
            </a:r>
          </a:p>
          <a:p>
            <a:r>
              <a:rPr lang="en-US" smtClean="0"/>
              <a:t>I = 5;	 // invalid</a:t>
            </a:r>
          </a:p>
          <a:p>
            <a:endParaRPr lang="en-US" smtClean="0"/>
          </a:p>
          <a:p>
            <a:r>
              <a:rPr lang="en-US" smtClean="0"/>
              <a:t>const int I = 12;</a:t>
            </a:r>
          </a:p>
          <a:p>
            <a:r>
              <a:rPr lang="en-US" smtClean="0"/>
              <a:t>I = 13;           //invalid i.e., value of constant can never be changed.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996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99684" name="Rectangle 2"/>
          <p:cNvSpPr>
            <a:spLocks noChangeArrowheads="1" noTextEdit="1"/>
          </p:cNvSpPr>
          <p:nvPr>
            <p:ph type="sldImg"/>
          </p:nvPr>
        </p:nvSpPr>
        <p:spPr>
          <a:ln/>
        </p:spPr>
      </p:sp>
      <p:sp>
        <p:nvSpPr>
          <p:cNvPr id="199685" name="Rectangle 3"/>
          <p:cNvSpPr>
            <a:spLocks noGrp="1" noChangeArrowheads="1"/>
          </p:cNvSpPr>
          <p:nvPr>
            <p:ph type="body" idx="1"/>
          </p:nvPr>
        </p:nvSpPr>
        <p:spPr>
          <a:xfrm>
            <a:off x="1143000" y="4451350"/>
            <a:ext cx="4495800" cy="3948113"/>
          </a:xfrm>
          <a:noFill/>
          <a:ln/>
        </p:spPr>
        <p:txBody>
          <a:bodyPr/>
          <a:lstStyle/>
          <a:p>
            <a:r>
              <a:rPr lang="en-AU" smtClean="0"/>
              <a:t># include&lt;iostream.h&gt;</a:t>
            </a:r>
          </a:p>
          <a:p>
            <a:r>
              <a:rPr lang="en-AU" smtClean="0"/>
              <a:t>enum game_result {WIN, LOSE, TIE, CANCEL};</a:t>
            </a:r>
          </a:p>
          <a:p>
            <a:r>
              <a:rPr lang="en-AU" smtClean="0"/>
              <a:t>int main()</a:t>
            </a:r>
          </a:p>
          <a:p>
            <a:r>
              <a:rPr lang="en-AU" smtClean="0"/>
              <a:t>{</a:t>
            </a:r>
          </a:p>
          <a:p>
            <a:pPr lvl="1"/>
            <a:r>
              <a:rPr lang="en-AU" smtClean="0"/>
              <a:t>game_result result;</a:t>
            </a:r>
          </a:p>
          <a:p>
            <a:pPr lvl="1"/>
            <a:r>
              <a:rPr lang="en-AU" smtClean="0"/>
              <a:t>enum game_result omit = CANCEL;</a:t>
            </a:r>
          </a:p>
          <a:p>
            <a:pPr lvl="1"/>
            <a:r>
              <a:rPr lang="en-AU" smtClean="0"/>
              <a:t>int count;</a:t>
            </a:r>
          </a:p>
          <a:p>
            <a:r>
              <a:rPr lang="en-AU" smtClean="0"/>
              <a:t>// why are we not using enum variable directly in the for loop ?</a:t>
            </a:r>
          </a:p>
          <a:p>
            <a:pPr lvl="1"/>
            <a:r>
              <a:rPr lang="en-AU" smtClean="0"/>
              <a:t>   for (count = WIN ; count &lt;= CANCEL ; count++) </a:t>
            </a:r>
          </a:p>
          <a:p>
            <a:pPr lvl="1"/>
            <a:r>
              <a:rPr lang="en-AU" smtClean="0"/>
              <a:t>   {</a:t>
            </a:r>
          </a:p>
          <a:p>
            <a:pPr lvl="1"/>
            <a:r>
              <a:rPr lang="en-AU" smtClean="0"/>
              <a:t>           result = (game_result)count;</a:t>
            </a:r>
          </a:p>
          <a:p>
            <a:pPr lvl="1"/>
            <a:r>
              <a:rPr lang="en-AU" smtClean="0"/>
              <a:t>           if (result == omit)</a:t>
            </a:r>
          </a:p>
          <a:p>
            <a:pPr lvl="1"/>
            <a:r>
              <a:rPr lang="en-AU" smtClean="0"/>
              <a:t>          { </a:t>
            </a:r>
          </a:p>
          <a:p>
            <a:pPr lvl="2"/>
            <a:r>
              <a:rPr lang="en-AU" smtClean="0"/>
              <a:t>         cout &lt;&lt; "The game was cancelled\n";</a:t>
            </a:r>
          </a:p>
          <a:p>
            <a:pPr lvl="1"/>
            <a:r>
              <a:rPr lang="en-AU" smtClean="0"/>
              <a:t>          }</a:t>
            </a:r>
          </a:p>
          <a:p>
            <a:pPr lvl="1" algn="r"/>
            <a:r>
              <a:rPr lang="en-AU" smtClean="0"/>
              <a:t>continued….</a:t>
            </a:r>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07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0708" name="Rectangle 2"/>
          <p:cNvSpPr>
            <a:spLocks noChangeArrowheads="1" noTextEdit="1"/>
          </p:cNvSpPr>
          <p:nvPr>
            <p:ph type="sldImg"/>
          </p:nvPr>
        </p:nvSpPr>
        <p:spPr>
          <a:xfrm>
            <a:off x="1144588" y="685800"/>
            <a:ext cx="4572000" cy="3429000"/>
          </a:xfrm>
          <a:ln/>
        </p:spPr>
      </p:sp>
      <p:sp>
        <p:nvSpPr>
          <p:cNvPr id="200709" name="Rectangle 3"/>
          <p:cNvSpPr>
            <a:spLocks noGrp="1" noChangeArrowheads="1"/>
          </p:cNvSpPr>
          <p:nvPr>
            <p:ph type="body" idx="1"/>
          </p:nvPr>
        </p:nvSpPr>
        <p:spPr>
          <a:xfrm>
            <a:off x="1143000" y="4343400"/>
            <a:ext cx="4495800" cy="4114800"/>
          </a:xfrm>
          <a:noFill/>
          <a:ln/>
        </p:spPr>
        <p:txBody>
          <a:bodyPr/>
          <a:lstStyle/>
          <a:p>
            <a:r>
              <a:rPr lang="en-AU" smtClean="0"/>
              <a:t>else </a:t>
            </a:r>
          </a:p>
          <a:p>
            <a:r>
              <a:rPr lang="en-AU" smtClean="0"/>
              <a:t>      {   </a:t>
            </a:r>
          </a:p>
          <a:p>
            <a:r>
              <a:rPr lang="en-AU" smtClean="0"/>
              <a:t>        cout &lt;&lt; "The game was played ";</a:t>
            </a:r>
          </a:p>
          <a:p>
            <a:r>
              <a:rPr lang="en-AU" smtClean="0"/>
              <a:t>         if (result == WIN)</a:t>
            </a:r>
          </a:p>
          <a:p>
            <a:r>
              <a:rPr lang="en-AU" smtClean="0"/>
              <a:t>            cout &lt;&lt; "and we won!";</a:t>
            </a:r>
          </a:p>
          <a:p>
            <a:r>
              <a:rPr lang="en-AU" smtClean="0"/>
              <a:t>         if (result == LOSE)</a:t>
            </a:r>
          </a:p>
          <a:p>
            <a:r>
              <a:rPr lang="en-AU" smtClean="0"/>
              <a:t>            cout &lt;&lt; "and we lost.";</a:t>
            </a:r>
          </a:p>
          <a:p>
            <a:r>
              <a:rPr lang="en-AU" smtClean="0"/>
              <a:t>         cout &lt;&lt; "\n";</a:t>
            </a:r>
          </a:p>
          <a:p>
            <a:r>
              <a:rPr lang="en-AU" smtClean="0"/>
              <a:t>      }</a:t>
            </a:r>
          </a:p>
          <a:p>
            <a:r>
              <a:rPr lang="en-AU" smtClean="0"/>
              <a:t>   }</a:t>
            </a:r>
          </a:p>
          <a:p>
            <a:r>
              <a:rPr lang="en-AU" smtClean="0"/>
              <a:t> return 0;</a:t>
            </a:r>
          </a:p>
          <a:p>
            <a:r>
              <a:rPr lang="en-AU" smtClean="0"/>
              <a:t>}</a:t>
            </a:r>
          </a:p>
          <a:p>
            <a:endParaRPr lang="en-US" smtClean="0"/>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17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1732" name="Rectangle 2"/>
          <p:cNvSpPr>
            <a:spLocks noChangeArrowheads="1" noTextEdit="1"/>
          </p:cNvSpPr>
          <p:nvPr>
            <p:ph type="sldImg"/>
          </p:nvPr>
        </p:nvSpPr>
        <p:spPr>
          <a:ln/>
        </p:spPr>
      </p:sp>
      <p:sp>
        <p:nvSpPr>
          <p:cNvPr id="201733" name="Rectangle 3"/>
          <p:cNvSpPr>
            <a:spLocks noGrp="1" noChangeArrowheads="1"/>
          </p:cNvSpPr>
          <p:nvPr>
            <p:ph type="body" idx="1"/>
          </p:nvPr>
        </p:nvSpPr>
        <p:spPr>
          <a:xfrm>
            <a:off x="1143000" y="4421188"/>
            <a:ext cx="4495800" cy="4167187"/>
          </a:xfrm>
          <a:noFill/>
          <a:ln/>
        </p:spPr>
        <p:txBody>
          <a:bodyPr/>
          <a:lstStyle/>
          <a:p>
            <a:pPr>
              <a:lnSpc>
                <a:spcPts val="1200"/>
              </a:lnSpc>
            </a:pPr>
            <a:r>
              <a:rPr lang="en-US" sz="1000" smtClean="0"/>
              <a:t> </a:t>
            </a:r>
            <a:r>
              <a:rPr lang="en-US" smtClean="0"/>
              <a:t>#include &lt;iostream.h&gt;</a:t>
            </a:r>
          </a:p>
          <a:p>
            <a:pPr>
              <a:lnSpc>
                <a:spcPts val="1200"/>
              </a:lnSpc>
            </a:pPr>
            <a:r>
              <a:rPr lang="en-US" smtClean="0"/>
              <a:t>enum Animals {RODENT, CAT, DOG, BIRD, REPTILE, HORSE, BOVINE, SHEEP};</a:t>
            </a:r>
          </a:p>
          <a:p>
            <a:pPr>
              <a:lnSpc>
                <a:spcPts val="1200"/>
              </a:lnSpc>
            </a:pPr>
            <a:r>
              <a:rPr lang="en-US" smtClean="0"/>
              <a:t>Animals land;</a:t>
            </a:r>
          </a:p>
          <a:p>
            <a:pPr>
              <a:lnSpc>
                <a:spcPts val="1200"/>
              </a:lnSpc>
            </a:pPr>
            <a:r>
              <a:rPr lang="en-US" smtClean="0"/>
              <a:t>void main()</a:t>
            </a:r>
          </a:p>
          <a:p>
            <a:pPr>
              <a:lnSpc>
                <a:spcPts val="1200"/>
              </a:lnSpc>
            </a:pPr>
            <a:r>
              <a:rPr lang="en-US" smtClean="0"/>
              <a:t>{</a:t>
            </a:r>
          </a:p>
          <a:p>
            <a:pPr>
              <a:lnSpc>
                <a:spcPts val="1200"/>
              </a:lnSpc>
            </a:pPr>
            <a:r>
              <a:rPr lang="en-US" smtClean="0"/>
              <a:t>    int count;</a:t>
            </a:r>
          </a:p>
          <a:p>
            <a:pPr>
              <a:lnSpc>
                <a:spcPts val="1200"/>
              </a:lnSpc>
            </a:pPr>
            <a:r>
              <a:rPr lang="en-US" smtClean="0"/>
              <a:t>    cout &lt;&lt; "enter a number between 0 and 7";</a:t>
            </a:r>
          </a:p>
          <a:p>
            <a:pPr>
              <a:lnSpc>
                <a:spcPts val="1200"/>
              </a:lnSpc>
            </a:pPr>
            <a:r>
              <a:rPr lang="en-US" smtClean="0"/>
              <a:t>    cin &gt;&gt; count;</a:t>
            </a:r>
          </a:p>
          <a:p>
            <a:pPr>
              <a:lnSpc>
                <a:spcPts val="1200"/>
              </a:lnSpc>
            </a:pPr>
            <a:r>
              <a:rPr lang="en-US" smtClean="0"/>
              <a:t>    land = Animals(count);</a:t>
            </a:r>
          </a:p>
          <a:p>
            <a:pPr>
              <a:lnSpc>
                <a:spcPts val="1200"/>
              </a:lnSpc>
            </a:pPr>
            <a:r>
              <a:rPr lang="en-US" smtClean="0"/>
              <a:t>    switch (land)</a:t>
            </a:r>
          </a:p>
          <a:p>
            <a:pPr>
              <a:lnSpc>
                <a:spcPts val="1200"/>
              </a:lnSpc>
            </a:pPr>
            <a:r>
              <a:rPr lang="en-US" smtClean="0"/>
              <a:t>    {	case RODENT :</a:t>
            </a:r>
          </a:p>
          <a:p>
            <a:pPr>
              <a:lnSpc>
                <a:spcPts val="1200"/>
              </a:lnSpc>
            </a:pPr>
            <a:r>
              <a:rPr lang="en-US" smtClean="0"/>
              <a:t>	case CAT    :</a:t>
            </a:r>
          </a:p>
          <a:p>
            <a:pPr>
              <a:lnSpc>
                <a:spcPts val="1200"/>
              </a:lnSpc>
            </a:pPr>
            <a:r>
              <a:rPr lang="en-US" smtClean="0"/>
              <a:t>	case DOG    :</a:t>
            </a:r>
          </a:p>
          <a:p>
            <a:pPr>
              <a:lnSpc>
                <a:spcPts val="1200"/>
              </a:lnSpc>
            </a:pPr>
            <a:r>
              <a:rPr lang="en-US" smtClean="0"/>
              <a:t>	case BIRD   : cout &lt;&lt; "cage ward";     break;</a:t>
            </a:r>
          </a:p>
          <a:p>
            <a:pPr>
              <a:lnSpc>
                <a:spcPts val="1200"/>
              </a:lnSpc>
            </a:pPr>
            <a:r>
              <a:rPr lang="en-US" smtClean="0"/>
              <a:t>	case REPTILE : cout &lt;&lt; "terrarium";  break;</a:t>
            </a:r>
          </a:p>
          <a:p>
            <a:pPr>
              <a:lnSpc>
                <a:spcPts val="1200"/>
              </a:lnSpc>
            </a:pPr>
            <a:r>
              <a:rPr lang="en-US" smtClean="0"/>
              <a:t>	default : cout &lt;&lt; "barn";</a:t>
            </a:r>
          </a:p>
          <a:p>
            <a:pPr>
              <a:lnSpc>
                <a:spcPts val="1200"/>
              </a:lnSpc>
            </a:pPr>
            <a:r>
              <a:rPr lang="en-US" smtClean="0"/>
              <a:t>    }</a:t>
            </a:r>
          </a:p>
          <a:p>
            <a:pPr>
              <a:lnSpc>
                <a:spcPts val="1200"/>
              </a:lnSpc>
            </a:pPr>
            <a:r>
              <a:rPr lang="en-US"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27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2756" name="Rectangle 2"/>
          <p:cNvSpPr>
            <a:spLocks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37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3780" name="Rectangle 2"/>
          <p:cNvSpPr>
            <a:spLocks noChangeArrowheads="1" noTextEdit="1"/>
          </p:cNvSpPr>
          <p:nvPr>
            <p:ph type="sldImg"/>
          </p:nvPr>
        </p:nvSpPr>
        <p:spPr>
          <a:xfrm>
            <a:off x="1144588" y="703263"/>
            <a:ext cx="4570412" cy="3427412"/>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48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4804" name="Rectangle 2"/>
          <p:cNvSpPr>
            <a:spLocks noChangeArrowheads="1" noTextEdit="1"/>
          </p:cNvSpPr>
          <p:nvPr>
            <p:ph type="sldImg"/>
          </p:nvPr>
        </p:nvSpPr>
        <p:spPr>
          <a:xfrm>
            <a:off x="1154113" y="709613"/>
            <a:ext cx="4570412" cy="3427412"/>
          </a:xfrm>
          <a:ln/>
        </p:spPr>
      </p:sp>
      <p:sp>
        <p:nvSpPr>
          <p:cNvPr id="204805" name="Rectangle 3"/>
          <p:cNvSpPr>
            <a:spLocks noGrp="1" noChangeArrowheads="1"/>
          </p:cNvSpPr>
          <p:nvPr>
            <p:ph type="body" idx="1"/>
          </p:nvPr>
        </p:nvSpPr>
        <p:spPr>
          <a:xfrm>
            <a:off x="1143000" y="4343400"/>
            <a:ext cx="4495800" cy="4165600"/>
          </a:xfrm>
          <a:noFill/>
          <a:ln/>
        </p:spPr>
        <p:txBody>
          <a:bodyPr/>
          <a:lstStyle/>
          <a:p>
            <a:pPr algn="just"/>
            <a:r>
              <a:rPr lang="en-US" smtClean="0"/>
              <a:t>The new operator can also allocate memory for a set of elements of similar data type and have a pointer point to the first element of the set of elements. This works like dynamic array.</a:t>
            </a:r>
          </a:p>
          <a:p>
            <a:pPr lvl="2" algn="just"/>
            <a:r>
              <a:rPr lang="en-US" smtClean="0"/>
              <a:t>int *p=new int[5];</a:t>
            </a:r>
          </a:p>
          <a:p>
            <a:pPr lvl="2" algn="just"/>
            <a:r>
              <a:rPr lang="en-US" smtClean="0"/>
              <a:t>for(int i=0;i&lt;5;i++)</a:t>
            </a:r>
          </a:p>
          <a:p>
            <a:pPr lvl="2" algn="just"/>
            <a:r>
              <a:rPr lang="en-US" smtClean="0"/>
              <a:t>p[i]=i;</a:t>
            </a:r>
          </a:p>
          <a:p>
            <a:pPr algn="just"/>
            <a:r>
              <a:rPr lang="en-US" smtClean="0"/>
              <a:t>and to remove that block of memory delete[] should be used</a:t>
            </a:r>
          </a:p>
          <a:p>
            <a:pPr algn="just"/>
            <a:r>
              <a:rPr lang="en-US" b="1" smtClean="0"/>
              <a:t>	</a:t>
            </a:r>
            <a:r>
              <a:rPr lang="en-US" smtClean="0"/>
              <a:t>delete [ ] p;</a:t>
            </a:r>
          </a:p>
          <a:p>
            <a:pPr algn="just"/>
            <a:r>
              <a:rPr lang="en-US" smtClean="0"/>
              <a:t>Let us examine the code down below.</a:t>
            </a:r>
          </a:p>
          <a:p>
            <a:pPr lvl="1" algn="just"/>
            <a:r>
              <a:rPr lang="en-US" smtClean="0"/>
              <a:t>int *p, *q;</a:t>
            </a:r>
          </a:p>
          <a:p>
            <a:pPr lvl="1" algn="just"/>
            <a:r>
              <a:rPr lang="en-US" smtClean="0"/>
              <a:t>p=new int;</a:t>
            </a:r>
          </a:p>
          <a:p>
            <a:pPr lvl="1" algn="just"/>
            <a:r>
              <a:rPr lang="en-US" smtClean="0"/>
              <a:t>*p=20;</a:t>
            </a:r>
          </a:p>
          <a:p>
            <a:pPr lvl="1" algn="just"/>
            <a:r>
              <a:rPr lang="en-US" smtClean="0"/>
              <a:t>q=p; 	                 //p and q refer to the same location; </a:t>
            </a:r>
          </a:p>
          <a:p>
            <a:pPr lvl="1" algn="just"/>
            <a:r>
              <a:rPr lang="en-US" smtClean="0"/>
              <a:t>*q=30;	                 //even *p would have changed; *p and *q</a:t>
            </a:r>
          </a:p>
          <a:p>
            <a:pPr lvl="1" algn="just"/>
            <a:r>
              <a:rPr lang="en-US" smtClean="0"/>
              <a:t>	                 //are one and the same location</a:t>
            </a:r>
          </a:p>
          <a:p>
            <a:pPr algn="just"/>
            <a:r>
              <a:rPr lang="en-US" smtClean="0"/>
              <a:t>Both p and q points to the same location. Changing one will affect the other too.</a:t>
            </a:r>
            <a:endParaRPr lang="en-US" b="1"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58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5828" name="Rectangle 2"/>
          <p:cNvSpPr>
            <a:spLocks noChangeArrowheads="1" noTextEdit="1"/>
          </p:cNvSpPr>
          <p:nvPr>
            <p:ph type="sldImg"/>
          </p:nvPr>
        </p:nvSpPr>
        <p:spPr>
          <a:ln/>
        </p:spPr>
      </p:sp>
      <p:sp>
        <p:nvSpPr>
          <p:cNvPr id="205829" name="Rectangle 3"/>
          <p:cNvSpPr>
            <a:spLocks noGrp="1" noChangeArrowheads="1"/>
          </p:cNvSpPr>
          <p:nvPr>
            <p:ph type="body" idx="1"/>
          </p:nvPr>
        </p:nvSpPr>
        <p:spPr>
          <a:xfrm>
            <a:off x="1143000" y="4343400"/>
            <a:ext cx="4495800" cy="4010025"/>
          </a:xfrm>
          <a:noFill/>
          <a:ln/>
        </p:spPr>
        <p:txBody>
          <a:bodyPr/>
          <a:lstStyle/>
          <a:p>
            <a:pPr algn="just"/>
            <a:r>
              <a:rPr lang="en-US" smtClean="0"/>
              <a:t>Let us look at the following code</a:t>
            </a:r>
          </a:p>
          <a:p>
            <a:pPr algn="just"/>
            <a:r>
              <a:rPr lang="en-US" smtClean="0"/>
              <a:t>int *p;</a:t>
            </a:r>
          </a:p>
          <a:p>
            <a:pPr algn="just"/>
            <a:r>
              <a:rPr lang="en-US" smtClean="0"/>
              <a:t>p=new int;	//p is pointing to a location holding an integer value</a:t>
            </a:r>
          </a:p>
          <a:p>
            <a:pPr algn="just"/>
            <a:r>
              <a:rPr lang="en-US" smtClean="0"/>
              <a:t>*p=20;</a:t>
            </a:r>
          </a:p>
          <a:p>
            <a:pPr algn="just"/>
            <a:r>
              <a:rPr lang="en-US" smtClean="0"/>
              <a:t>p=new int;	// p is now pointing to a new location </a:t>
            </a:r>
          </a:p>
          <a:p>
            <a:pPr algn="just"/>
            <a:r>
              <a:rPr lang="en-US" smtClean="0"/>
              <a:t>When the new operator is called second time, p gets the address of the new location and its earlier value is lost. There is no way we can refer to the location created by the first call. The memory location is left unreferenced. This is known as </a:t>
            </a:r>
            <a:r>
              <a:rPr lang="en-US" b="1" smtClean="0"/>
              <a:t>Memory Leak</a:t>
            </a:r>
            <a:r>
              <a:rPr lang="en-US"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792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79204" name="Rectangle 2"/>
          <p:cNvSpPr>
            <a:spLocks noChangeArrowheads="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68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6852" name="Rectangle 2"/>
          <p:cNvSpPr>
            <a:spLocks noChangeArrowheads="1" noTextEdit="1"/>
          </p:cNvSpPr>
          <p:nvPr>
            <p:ph type="sldImg"/>
          </p:nvPr>
        </p:nvSpPr>
        <p:spPr>
          <a:ln/>
        </p:spPr>
      </p:sp>
      <p:sp>
        <p:nvSpPr>
          <p:cNvPr id="206853" name="Rectangle 3"/>
          <p:cNvSpPr>
            <a:spLocks noGrp="1" noChangeArrowheads="1"/>
          </p:cNvSpPr>
          <p:nvPr>
            <p:ph type="body" idx="1"/>
          </p:nvPr>
        </p:nvSpPr>
        <p:spPr>
          <a:xfrm>
            <a:off x="1143000" y="4371975"/>
            <a:ext cx="4495800" cy="4114800"/>
          </a:xfrm>
          <a:noFill/>
          <a:ln/>
        </p:spPr>
        <p:txBody>
          <a:bodyPr/>
          <a:lstStyle/>
          <a:p>
            <a:r>
              <a:rPr lang="en-US" smtClean="0"/>
              <a:t>Another interesting piece of code:</a:t>
            </a:r>
          </a:p>
          <a:p>
            <a:r>
              <a:rPr lang="en-US" smtClean="0"/>
              <a:t>int *p,*q;</a:t>
            </a:r>
          </a:p>
          <a:p>
            <a:r>
              <a:rPr lang="en-US" smtClean="0"/>
              <a:t>p=new int;</a:t>
            </a:r>
          </a:p>
          <a:p>
            <a:r>
              <a:rPr lang="en-US" smtClean="0"/>
              <a:t>*p=20;</a:t>
            </a:r>
          </a:p>
          <a:p>
            <a:r>
              <a:rPr lang="en-US" smtClean="0"/>
              <a:t>q=p;</a:t>
            </a:r>
          </a:p>
          <a:p>
            <a:r>
              <a:rPr lang="en-US" smtClean="0"/>
              <a:t>delete p;</a:t>
            </a:r>
          </a:p>
          <a:p>
            <a:r>
              <a:rPr lang="en-US" smtClean="0"/>
              <a:t>*q=111;	//Where does q point now?</a:t>
            </a:r>
          </a:p>
          <a:p>
            <a:endParaRPr lang="en-US" smtClean="0"/>
          </a:p>
          <a:p>
            <a:pPr algn="just"/>
            <a:r>
              <a:rPr lang="en-US" smtClean="0"/>
              <a:t>We make p point to a location dynamically allocated and q is made to point to the same location. When </a:t>
            </a:r>
            <a:r>
              <a:rPr lang="en-US" i="1" smtClean="0"/>
              <a:t>delete</a:t>
            </a:r>
            <a:r>
              <a:rPr lang="en-US" smtClean="0"/>
              <a:t> p is encountered, whatever p points to, it’s contents is removed. Now if we are try  to access through q,  the location is totally masked. We are accessing a location which no longer belongs to the program. This is called as </a:t>
            </a:r>
            <a:r>
              <a:rPr lang="en-US" b="1" smtClean="0"/>
              <a:t>Dangling Reference. </a:t>
            </a: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78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7876" name="Rectangle 2"/>
          <p:cNvSpPr>
            <a:spLocks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88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8900" name="Rectangle 2"/>
          <p:cNvSpPr>
            <a:spLocks noChangeArrowheads="1" noTextEdit="1"/>
          </p:cNvSpPr>
          <p:nvPr>
            <p:ph type="sldImg"/>
          </p:nvPr>
        </p:nvSpPr>
        <p:spPr>
          <a:ln/>
        </p:spPr>
      </p:sp>
      <p:sp>
        <p:nvSpPr>
          <p:cNvPr id="208901" name="Rectangle 3"/>
          <p:cNvSpPr>
            <a:spLocks noGrp="1" noChangeArrowheads="1"/>
          </p:cNvSpPr>
          <p:nvPr>
            <p:ph type="body" idx="1"/>
          </p:nvPr>
        </p:nvSpPr>
        <p:spPr>
          <a:xfrm>
            <a:off x="1143000" y="4343400"/>
            <a:ext cx="4495800" cy="4114800"/>
          </a:xfrm>
          <a:noFill/>
          <a:ln/>
        </p:spPr>
        <p:txBody>
          <a:bodyPr/>
          <a:lstStyle/>
          <a:p>
            <a:pPr algn="just"/>
            <a:r>
              <a:rPr lang="en-US" b="1" smtClean="0"/>
              <a:t>#define  directive defines  an identifier and a character sequence that will be substituted for the identifier each time it is encountered in the source file.</a:t>
            </a:r>
          </a:p>
          <a:p>
            <a:r>
              <a:rPr lang="en-US" smtClean="0"/>
              <a:t># define MAX_SIZE 100</a:t>
            </a:r>
          </a:p>
          <a:p>
            <a:endParaRPr lang="en-US" smtClean="0"/>
          </a:p>
          <a:p>
            <a:r>
              <a:rPr lang="en-US" b="1" smtClean="0"/>
              <a:t>defining Function-like Macros.</a:t>
            </a:r>
            <a:endParaRPr lang="en-US" smtClean="0"/>
          </a:p>
          <a:p>
            <a:r>
              <a:rPr lang="en-US" smtClean="0"/>
              <a:t># define abs(a)  a&lt;0 ? -(a) : (a)</a:t>
            </a:r>
          </a:p>
          <a:p>
            <a:r>
              <a:rPr lang="en-US" smtClean="0"/>
              <a:t>void main()</a:t>
            </a:r>
          </a:p>
          <a:p>
            <a:r>
              <a:rPr lang="en-US" smtClean="0"/>
              <a:t>{</a:t>
            </a:r>
          </a:p>
          <a:p>
            <a:r>
              <a:rPr lang="en-US" smtClean="0"/>
              <a:t>         cout&lt;&lt;abs(-1)&lt;&lt;abs(9-11);</a:t>
            </a:r>
          </a:p>
          <a:p>
            <a:r>
              <a:rPr lang="en-US" smtClean="0"/>
              <a:t>} </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099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09924" name="Rectangle 2"/>
          <p:cNvSpPr>
            <a:spLocks noChangeArrowheads="1" noTextEdit="1"/>
          </p:cNvSpPr>
          <p:nvPr>
            <p:ph type="sldImg"/>
          </p:nvPr>
        </p:nvSpPr>
        <p:spPr>
          <a:ln/>
        </p:spPr>
      </p:sp>
      <p:sp>
        <p:nvSpPr>
          <p:cNvPr id="209925" name="Rectangle 3"/>
          <p:cNvSpPr>
            <a:spLocks noGrp="1" noChangeArrowheads="1"/>
          </p:cNvSpPr>
          <p:nvPr>
            <p:ph type="body" idx="1"/>
          </p:nvPr>
        </p:nvSpPr>
        <p:spPr>
          <a:xfrm>
            <a:off x="1143000" y="4343400"/>
            <a:ext cx="4495800" cy="4114800"/>
          </a:xfrm>
          <a:noFill/>
          <a:ln/>
        </p:spPr>
        <p:txBody>
          <a:bodyPr/>
          <a:lstStyle/>
          <a:p>
            <a:pPr algn="just"/>
            <a:r>
              <a:rPr lang="en-US" smtClean="0"/>
              <a:t>We can , if we want , have the compiler skip over a part of a source code by inserting the preprocessor commands #ifdef and #endif .</a:t>
            </a:r>
          </a:p>
          <a:p>
            <a:pPr algn="just"/>
            <a:r>
              <a:rPr lang="en-US" smtClean="0"/>
              <a:t>If the macro has been </a:t>
            </a:r>
            <a:r>
              <a:rPr lang="en-US" b="1" smtClean="0"/>
              <a:t>#define</a:t>
            </a:r>
            <a:r>
              <a:rPr lang="en-US" smtClean="0"/>
              <a:t>d , the block of code will be processed as usual , otherwise not .</a:t>
            </a:r>
          </a:p>
          <a:p>
            <a:pPr algn="just"/>
            <a:r>
              <a:rPr lang="en-US" smtClean="0"/>
              <a:t>For </a:t>
            </a:r>
            <a:r>
              <a:rPr lang="en-US" i="1" smtClean="0"/>
              <a:t>e.g.,</a:t>
            </a:r>
            <a:r>
              <a:rPr lang="en-US" smtClean="0"/>
              <a:t>:</a:t>
            </a:r>
          </a:p>
          <a:p>
            <a:pPr algn="just"/>
            <a:r>
              <a:rPr lang="en-US" smtClean="0"/>
              <a:t>#define Max 12</a:t>
            </a:r>
          </a:p>
          <a:p>
            <a:pPr algn="just"/>
            <a:r>
              <a:rPr lang="en-US" smtClean="0"/>
              <a:t>#ifdef Max</a:t>
            </a:r>
          </a:p>
          <a:p>
            <a:pPr algn="just"/>
            <a:r>
              <a:rPr lang="en-US" smtClean="0"/>
              <a:t>    cout&lt;&lt;“the maximum value is “&lt;&lt;Max&lt;&lt;endl;</a:t>
            </a:r>
          </a:p>
          <a:p>
            <a:pPr algn="just"/>
            <a:r>
              <a:rPr lang="en-US" smtClean="0"/>
              <a:t>#endif</a:t>
            </a:r>
          </a:p>
          <a:p>
            <a:pPr algn="just"/>
            <a:endParaRPr lang="en-US" smtClean="0"/>
          </a:p>
          <a:p>
            <a:pPr algn="just"/>
            <a:r>
              <a:rPr lang="en-US" b="1" smtClean="0"/>
              <a:t>output is     :</a:t>
            </a:r>
          </a:p>
          <a:p>
            <a:pPr algn="just"/>
            <a:r>
              <a:rPr lang="en-US" smtClean="0"/>
              <a:t> the maximum value is 12</a:t>
            </a:r>
          </a:p>
          <a:p>
            <a:pPr algn="just"/>
            <a:r>
              <a:rPr lang="en-US"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09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0948" name="Rectangle 2"/>
          <p:cNvSpPr>
            <a:spLocks noChangeArrowheads="1" noTextEdit="1"/>
          </p:cNvSpPr>
          <p:nvPr>
            <p:ph type="sldImg"/>
          </p:nvPr>
        </p:nvSpPr>
        <p:spPr>
          <a:ln/>
        </p:spPr>
      </p:sp>
      <p:sp>
        <p:nvSpPr>
          <p:cNvPr id="210949" name="Rectangle 3"/>
          <p:cNvSpPr>
            <a:spLocks noGrp="1" noChangeArrowheads="1"/>
          </p:cNvSpPr>
          <p:nvPr>
            <p:ph type="body" idx="1"/>
          </p:nvPr>
        </p:nvSpPr>
        <p:spPr>
          <a:xfrm>
            <a:off x="1143000" y="4343400"/>
            <a:ext cx="4495800" cy="4114800"/>
          </a:xfrm>
          <a:noFill/>
          <a:ln/>
        </p:spPr>
        <p:txBody>
          <a:bodyPr/>
          <a:lstStyle/>
          <a:p>
            <a:r>
              <a:rPr lang="en-US" smtClean="0"/>
              <a:t>A simple example of #if, #else, #endif directive is shown below.</a:t>
            </a:r>
          </a:p>
          <a:p>
            <a:r>
              <a:rPr lang="en-US" smtClean="0"/>
              <a:t>void main( )</a:t>
            </a:r>
          </a:p>
          <a:p>
            <a:r>
              <a:rPr lang="en-US" smtClean="0"/>
              <a:t>{</a:t>
            </a:r>
          </a:p>
          <a:p>
            <a:pPr lvl="1"/>
            <a:r>
              <a:rPr lang="en-US" smtClean="0"/>
              <a:t>#if Test&lt;=5</a:t>
            </a:r>
          </a:p>
          <a:p>
            <a:pPr lvl="1"/>
            <a:r>
              <a:rPr lang="en-US" smtClean="0"/>
              <a:t>      cout&lt;&lt;“Condition satisfied”;</a:t>
            </a:r>
          </a:p>
          <a:p>
            <a:pPr lvl="1"/>
            <a:r>
              <a:rPr lang="en-US" smtClean="0"/>
              <a:t>#else</a:t>
            </a:r>
          </a:p>
          <a:p>
            <a:pPr lvl="1"/>
            <a:r>
              <a:rPr lang="en-US" smtClean="0"/>
              <a:t>    cout&lt;&lt;“Condition not satisfied”;</a:t>
            </a:r>
          </a:p>
          <a:p>
            <a:pPr lvl="1"/>
            <a:r>
              <a:rPr lang="en-US" smtClean="0"/>
              <a:t>#endif</a:t>
            </a:r>
          </a:p>
          <a:p>
            <a:r>
              <a:rPr lang="en-US" smtClean="0"/>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19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1972" name="Rectangle 2"/>
          <p:cNvSpPr>
            <a:spLocks noChangeArrowheads="1" noTextEdit="1"/>
          </p:cNvSpPr>
          <p:nvPr>
            <p:ph type="sldImg"/>
          </p:nvPr>
        </p:nvSpPr>
        <p:spPr>
          <a:ln/>
        </p:spPr>
      </p:sp>
      <p:sp>
        <p:nvSpPr>
          <p:cNvPr id="211973" name="Rectangle 3"/>
          <p:cNvSpPr>
            <a:spLocks noGrp="1" noChangeArrowheads="1"/>
          </p:cNvSpPr>
          <p:nvPr>
            <p:ph type="body" idx="1"/>
          </p:nvPr>
        </p:nvSpPr>
        <p:spPr>
          <a:xfrm>
            <a:off x="1143000" y="4343400"/>
            <a:ext cx="4495800" cy="4114800"/>
          </a:xfrm>
          <a:noFill/>
          <a:ln/>
        </p:spPr>
        <p:txBody>
          <a:bodyPr/>
          <a:lstStyle/>
          <a:p>
            <a:r>
              <a:rPr lang="en-US" smtClean="0"/>
              <a:t>A simple example of #if, #elif, #else directive is shown below.</a:t>
            </a:r>
          </a:p>
          <a:p>
            <a:r>
              <a:rPr lang="en-US" smtClean="0"/>
              <a:t>#define VALUE 2</a:t>
            </a:r>
          </a:p>
          <a:p>
            <a:r>
              <a:rPr lang="en-US" smtClean="0"/>
              <a:t>void main( )</a:t>
            </a:r>
          </a:p>
          <a:p>
            <a:r>
              <a:rPr lang="en-US" smtClean="0"/>
              <a:t>{</a:t>
            </a:r>
          </a:p>
          <a:p>
            <a:r>
              <a:rPr lang="en-US" smtClean="0"/>
              <a:t>int var=2;</a:t>
            </a:r>
          </a:p>
          <a:p>
            <a:r>
              <a:rPr lang="en-US" smtClean="0"/>
              <a:t>#if VALUE= =1</a:t>
            </a:r>
          </a:p>
          <a:p>
            <a:r>
              <a:rPr lang="en-US" smtClean="0"/>
              <a:t>	var=var+VALUE;</a:t>
            </a:r>
          </a:p>
          <a:p>
            <a:r>
              <a:rPr lang="en-US" smtClean="0"/>
              <a:t>	cout&lt;&lt;var;</a:t>
            </a:r>
          </a:p>
          <a:p>
            <a:r>
              <a:rPr lang="en-US" smtClean="0"/>
              <a:t>#elif VALUE= =2</a:t>
            </a:r>
          </a:p>
          <a:p>
            <a:r>
              <a:rPr lang="en-US" smtClean="0"/>
              <a:t>	 var=var*VALUE;</a:t>
            </a:r>
          </a:p>
          <a:p>
            <a:r>
              <a:rPr lang="en-US" smtClean="0"/>
              <a:t>	   cout&lt;&lt;var;</a:t>
            </a:r>
          </a:p>
          <a:p>
            <a:r>
              <a:rPr lang="en-US" smtClean="0"/>
              <a:t>#else</a:t>
            </a:r>
          </a:p>
          <a:p>
            <a:r>
              <a:rPr lang="en-US" smtClean="0"/>
              <a:t>	var=var/VALUE;</a:t>
            </a:r>
          </a:p>
          <a:p>
            <a:r>
              <a:rPr lang="en-US" smtClean="0"/>
              <a:t>	cout&lt;&lt;var;</a:t>
            </a:r>
          </a:p>
          <a:p>
            <a:r>
              <a:rPr lang="en-US" smtClean="0"/>
              <a:t>#endif</a:t>
            </a:r>
          </a:p>
          <a:p>
            <a:r>
              <a:rPr lang="en-US" smtClean="0"/>
              <a:t>}	</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29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2996" name="Rectangle 2"/>
          <p:cNvSpPr>
            <a:spLocks noChangeArrowheads="1" noTextEdit="1"/>
          </p:cNvSpPr>
          <p:nvPr>
            <p:ph type="sldImg"/>
          </p:nvPr>
        </p:nvSpPr>
        <p:spPr>
          <a:ln/>
        </p:spPr>
      </p:sp>
      <p:sp>
        <p:nvSpPr>
          <p:cNvPr id="212997" name="Rectangle 3"/>
          <p:cNvSpPr>
            <a:spLocks noGrp="1" noChangeArrowheads="1"/>
          </p:cNvSpPr>
          <p:nvPr>
            <p:ph type="body" idx="1"/>
          </p:nvPr>
        </p:nvSpPr>
        <p:spPr>
          <a:xfrm>
            <a:off x="1143000" y="4343400"/>
            <a:ext cx="4495800" cy="4165600"/>
          </a:xfrm>
          <a:noFill/>
          <a:ln/>
        </p:spPr>
        <p:txBody>
          <a:bodyPr/>
          <a:lstStyle/>
          <a:p>
            <a:r>
              <a:rPr lang="en-US" smtClean="0"/>
              <a:t>For </a:t>
            </a:r>
            <a:r>
              <a:rPr lang="en-US" i="1" smtClean="0"/>
              <a:t>e.g.,</a:t>
            </a:r>
            <a:endParaRPr lang="en-US" smtClean="0"/>
          </a:p>
          <a:p>
            <a:r>
              <a:rPr lang="en-US" smtClean="0"/>
              <a:t>In  file1.cpp</a:t>
            </a:r>
          </a:p>
          <a:p>
            <a:r>
              <a:rPr lang="en-US" smtClean="0"/>
              <a:t>#define MAX 100</a:t>
            </a:r>
          </a:p>
          <a:p>
            <a:r>
              <a:rPr lang="en-US" smtClean="0"/>
              <a:t>void main( )</a:t>
            </a:r>
          </a:p>
          <a:p>
            <a:r>
              <a:rPr lang="en-US" smtClean="0"/>
              <a:t>{</a:t>
            </a:r>
          </a:p>
          <a:p>
            <a:r>
              <a:rPr lang="en-US" smtClean="0"/>
              <a:t>	…</a:t>
            </a:r>
          </a:p>
          <a:p>
            <a:r>
              <a:rPr lang="en-US" smtClean="0"/>
              <a:t>}</a:t>
            </a:r>
          </a:p>
          <a:p>
            <a:r>
              <a:rPr lang="en-US" smtClean="0"/>
              <a:t>In file2.cpp</a:t>
            </a:r>
          </a:p>
          <a:p>
            <a:r>
              <a:rPr lang="en-US" smtClean="0"/>
              <a:t>#include “file1.cpp”</a:t>
            </a:r>
          </a:p>
          <a:p>
            <a:r>
              <a:rPr lang="en-US" smtClean="0"/>
              <a:t>#undef MAX </a:t>
            </a:r>
          </a:p>
          <a:p>
            <a:r>
              <a:rPr lang="en-US" smtClean="0"/>
              <a:t>void main( )</a:t>
            </a:r>
          </a:p>
          <a:p>
            <a:r>
              <a:rPr lang="en-US" smtClean="0"/>
              <a:t>{</a:t>
            </a:r>
          </a:p>
          <a:p>
            <a:r>
              <a:rPr lang="en-US" smtClean="0"/>
              <a:t>	int MAX=2;</a:t>
            </a:r>
          </a:p>
          <a:p>
            <a:r>
              <a:rPr lang="en-US" smtClean="0"/>
              <a:t>	cout&lt;&lt;MAX;</a:t>
            </a:r>
          </a:p>
          <a:p>
            <a:r>
              <a:rPr lang="en-US" smtClean="0"/>
              <a:t>}</a:t>
            </a:r>
          </a:p>
          <a:p>
            <a:r>
              <a:rPr lang="en-US" b="1" smtClean="0"/>
              <a:t>output is     :</a:t>
            </a:r>
          </a:p>
          <a:p>
            <a:r>
              <a:rPr lang="en-US" smtClean="0"/>
              <a:t>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40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4020" name="Rectangle 2"/>
          <p:cNvSpPr>
            <a:spLocks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50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5044" name="Rectangle 2"/>
          <p:cNvSpPr>
            <a:spLocks noChangeArrowheads="1" noTextEdit="1"/>
          </p:cNvSpPr>
          <p:nvPr>
            <p:ph type="sldImg"/>
          </p:nvPr>
        </p:nvSpPr>
        <p:spPr>
          <a:ln/>
        </p:spPr>
      </p:sp>
      <p:sp>
        <p:nvSpPr>
          <p:cNvPr id="215045" name="Rectangle 3"/>
          <p:cNvSpPr>
            <a:spLocks noGrp="1" noChangeArrowheads="1"/>
          </p:cNvSpPr>
          <p:nvPr>
            <p:ph type="body" idx="1"/>
          </p:nvPr>
        </p:nvSpPr>
        <p:spPr>
          <a:xfrm>
            <a:off x="1143000" y="4343400"/>
            <a:ext cx="4495800" cy="4114800"/>
          </a:xfrm>
          <a:noFill/>
          <a:ln/>
        </p:spPr>
        <p:txBody>
          <a:bodyPr/>
          <a:lstStyle/>
          <a:p>
            <a:r>
              <a:rPr lang="en-US" smtClean="0"/>
              <a:t>For </a:t>
            </a:r>
            <a:r>
              <a:rPr lang="en-US" i="1" smtClean="0"/>
              <a:t>e.g.,</a:t>
            </a:r>
            <a:endParaRPr lang="en-US" smtClean="0"/>
          </a:p>
          <a:p>
            <a:r>
              <a:rPr lang="en-US" smtClean="0"/>
              <a:t>if(minval= =ivec[k])</a:t>
            </a:r>
          </a:p>
          <a:p>
            <a:r>
              <a:rPr lang="en-US" smtClean="0"/>
              <a:t>     ++occurs;</a:t>
            </a:r>
          </a:p>
          <a:p>
            <a:r>
              <a:rPr lang="en-US" smtClean="0"/>
              <a:t>else</a:t>
            </a:r>
          </a:p>
          <a:p>
            <a:r>
              <a:rPr lang="en-US" smtClean="0"/>
              <a:t>if(minval&gt;ivec[k])</a:t>
            </a:r>
          </a:p>
          <a:p>
            <a:r>
              <a:rPr lang="en-US" smtClean="0"/>
              <a:t>{</a:t>
            </a:r>
          </a:p>
          <a:p>
            <a:r>
              <a:rPr lang="en-US" smtClean="0"/>
              <a:t>      minval=ivec[k];</a:t>
            </a:r>
          </a:p>
          <a:p>
            <a:r>
              <a:rPr lang="en-US" smtClean="0"/>
              <a:t>      occurs=1;</a:t>
            </a:r>
          </a:p>
          <a:p>
            <a:r>
              <a:rPr lang="en-US" smtClean="0"/>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60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6068" name="Rectangle 2"/>
          <p:cNvSpPr>
            <a:spLocks noChangeArrowheads="1" noTextEdit="1"/>
          </p:cNvSpPr>
          <p:nvPr>
            <p:ph type="sldImg"/>
          </p:nvPr>
        </p:nvSpPr>
        <p:spPr>
          <a:ln/>
        </p:spPr>
      </p:sp>
      <p:sp>
        <p:nvSpPr>
          <p:cNvPr id="216069" name="Rectangle 3"/>
          <p:cNvSpPr>
            <a:spLocks noGrp="1" noChangeArrowheads="1"/>
          </p:cNvSpPr>
          <p:nvPr>
            <p:ph type="body" idx="1"/>
          </p:nvPr>
        </p:nvSpPr>
        <p:spPr>
          <a:xfrm>
            <a:off x="1143000" y="4343400"/>
            <a:ext cx="4648200" cy="4114800"/>
          </a:xfrm>
          <a:noFill/>
          <a:ln/>
        </p:spPr>
        <p:txBody>
          <a:bodyPr/>
          <a:lstStyle/>
          <a:p>
            <a:r>
              <a:rPr lang="en-US" smtClean="0"/>
              <a:t>For </a:t>
            </a:r>
            <a:r>
              <a:rPr lang="en-US" i="1" smtClean="0"/>
              <a:t>e.g.,</a:t>
            </a:r>
            <a:endParaRPr lang="en-US" b="1" smtClean="0"/>
          </a:p>
          <a:p>
            <a:endParaRPr lang="en-US" smtClean="0"/>
          </a:p>
          <a:p>
            <a:r>
              <a:rPr lang="en-US" smtClean="0"/>
              <a:t>switch(ch)</a:t>
            </a:r>
          </a:p>
          <a:p>
            <a:r>
              <a:rPr lang="en-US" smtClean="0"/>
              <a:t>{</a:t>
            </a:r>
          </a:p>
          <a:p>
            <a:r>
              <a:rPr lang="en-US" smtClean="0"/>
              <a:t>   case ‘a’:</a:t>
            </a:r>
          </a:p>
          <a:p>
            <a:r>
              <a:rPr lang="en-US" smtClean="0"/>
              <a:t>       	 ++acnt;</a:t>
            </a:r>
          </a:p>
          <a:p>
            <a:r>
              <a:rPr lang="en-US" smtClean="0"/>
              <a:t>     	  break;</a:t>
            </a:r>
          </a:p>
          <a:p>
            <a:r>
              <a:rPr lang="en-US" smtClean="0"/>
              <a:t>   case ‘b’:</a:t>
            </a:r>
          </a:p>
          <a:p>
            <a:r>
              <a:rPr lang="en-US" smtClean="0"/>
              <a:t>       	 --acnt;</a:t>
            </a:r>
          </a:p>
          <a:p>
            <a:r>
              <a:rPr lang="en-US" smtClean="0"/>
              <a:t>     	  break;</a:t>
            </a:r>
          </a:p>
          <a:p>
            <a:r>
              <a:rPr lang="en-US" smtClean="0"/>
              <a:t> default:</a:t>
            </a:r>
          </a:p>
          <a:p>
            <a:r>
              <a:rPr lang="en-US" smtClean="0"/>
              <a:t>   	 acnt = acnt +10;</a:t>
            </a:r>
          </a:p>
          <a:p>
            <a:r>
              <a:rPr lang="en-US" smtClean="0"/>
              <a:t> }</a:t>
            </a:r>
          </a:p>
          <a:p>
            <a:endParaRPr lang="en-US" smtClean="0"/>
          </a:p>
          <a:p>
            <a:endParaRPr lang="en-US"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02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0228" name="Rectangle 2"/>
          <p:cNvSpPr>
            <a:spLocks noChangeArrowheads="1" noTextEdit="1"/>
          </p:cNvSpPr>
          <p:nvPr>
            <p:ph type="sldImg"/>
          </p:nvPr>
        </p:nvSpPr>
        <p:spPr>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70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7092" name="Rectangle 2"/>
          <p:cNvSpPr>
            <a:spLocks noChangeArrowheads="1" noTextEdit="1"/>
          </p:cNvSpPr>
          <p:nvPr>
            <p:ph type="sldImg"/>
          </p:nvPr>
        </p:nvSpPr>
        <p:spPr>
          <a:ln/>
        </p:spPr>
      </p:sp>
      <p:sp>
        <p:nvSpPr>
          <p:cNvPr id="217093" name="Rectangle 3"/>
          <p:cNvSpPr>
            <a:spLocks noGrp="1" noChangeArrowheads="1"/>
          </p:cNvSpPr>
          <p:nvPr>
            <p:ph type="body" idx="1"/>
          </p:nvPr>
        </p:nvSpPr>
        <p:spPr>
          <a:xfrm>
            <a:off x="1143000" y="4343400"/>
            <a:ext cx="4800600" cy="4114800"/>
          </a:xfrm>
          <a:noFill/>
          <a:ln/>
        </p:spPr>
        <p:txBody>
          <a:bodyPr/>
          <a:lstStyle/>
          <a:p>
            <a:r>
              <a:rPr lang="en-US" smtClean="0"/>
              <a:t>For </a:t>
            </a:r>
            <a:r>
              <a:rPr lang="en-US" i="1" smtClean="0"/>
              <a:t>e.g.,</a:t>
            </a:r>
            <a:endParaRPr lang="en-US" smtClean="0"/>
          </a:p>
          <a:p>
            <a:r>
              <a:rPr lang="en-US" smtClean="0"/>
              <a:t>for(int k=0;k&lt;10;k++)</a:t>
            </a:r>
          </a:p>
          <a:p>
            <a:r>
              <a:rPr lang="en-US" smtClean="0"/>
              <a:t>           cout&lt;&lt; x[k]&lt;&lt;endl;</a:t>
            </a:r>
          </a:p>
          <a:p>
            <a:endParaRPr lang="en-US" smtClean="0"/>
          </a:p>
          <a:p>
            <a:r>
              <a:rPr lang="en-US" smtClean="0"/>
              <a:t>// an infinite loop</a:t>
            </a:r>
          </a:p>
          <a:p>
            <a:r>
              <a:rPr lang="en-US" smtClean="0"/>
              <a:t>for(  ;  ;  )</a:t>
            </a:r>
          </a:p>
          <a:p>
            <a:r>
              <a:rPr lang="en-US" smtClean="0"/>
              <a:t>         cout&lt;&lt;“hello”&lt;&lt;endl;</a:t>
            </a:r>
          </a:p>
          <a:p>
            <a:endParaRPr lang="en-US" smtClean="0"/>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81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8116" name="Rectangle 2"/>
          <p:cNvSpPr>
            <a:spLocks noChangeArrowheads="1" noTextEdit="1"/>
          </p:cNvSpPr>
          <p:nvPr>
            <p:ph type="sldImg"/>
          </p:nvPr>
        </p:nvSpPr>
        <p:spPr>
          <a:ln/>
        </p:spPr>
      </p:sp>
      <p:sp>
        <p:nvSpPr>
          <p:cNvPr id="218117" name="Rectangle 3"/>
          <p:cNvSpPr>
            <a:spLocks noGrp="1" noChangeArrowheads="1"/>
          </p:cNvSpPr>
          <p:nvPr>
            <p:ph type="body" idx="1"/>
          </p:nvPr>
        </p:nvSpPr>
        <p:spPr>
          <a:xfrm>
            <a:off x="1143000" y="4371975"/>
            <a:ext cx="4495800" cy="4114800"/>
          </a:xfrm>
          <a:noFill/>
          <a:ln/>
        </p:spPr>
        <p:txBody>
          <a:bodyPr/>
          <a:lstStyle/>
          <a:p>
            <a:r>
              <a:rPr lang="en-US" b="1" smtClean="0"/>
              <a:t>Example to print values from 1 to 100</a:t>
            </a:r>
          </a:p>
          <a:p>
            <a:endParaRPr lang="en-US" b="1" smtClean="0"/>
          </a:p>
          <a:p>
            <a:r>
              <a:rPr lang="en-US" b="1" smtClean="0"/>
              <a:t>Using while loop</a:t>
            </a:r>
            <a:endParaRPr lang="en-US" smtClean="0"/>
          </a:p>
          <a:p>
            <a:r>
              <a:rPr lang="en-US" smtClean="0"/>
              <a:t>int k=1;</a:t>
            </a:r>
          </a:p>
          <a:p>
            <a:r>
              <a:rPr lang="en-US" smtClean="0"/>
              <a:t> while(k&lt;=100)</a:t>
            </a:r>
          </a:p>
          <a:p>
            <a:r>
              <a:rPr lang="en-US" smtClean="0"/>
              <a:t>{</a:t>
            </a:r>
          </a:p>
          <a:p>
            <a:r>
              <a:rPr lang="en-US" smtClean="0"/>
              <a:t>  	cout&lt;&lt;k&lt;&lt;endl;</a:t>
            </a:r>
          </a:p>
          <a:p>
            <a:r>
              <a:rPr lang="en-US" smtClean="0"/>
              <a:t>	  k++;</a:t>
            </a:r>
          </a:p>
          <a:p>
            <a:r>
              <a:rPr lang="en-US" smtClean="0"/>
              <a:t>}</a:t>
            </a:r>
          </a:p>
          <a:p>
            <a:endParaRPr lang="en-US" smtClean="0"/>
          </a:p>
          <a:p>
            <a:r>
              <a:rPr lang="en-US" b="1" smtClean="0"/>
              <a:t>Using do - while loop</a:t>
            </a:r>
          </a:p>
          <a:p>
            <a:r>
              <a:rPr lang="en-US" smtClean="0"/>
              <a:t>int k=1;</a:t>
            </a:r>
          </a:p>
          <a:p>
            <a:r>
              <a:rPr lang="en-US" smtClean="0"/>
              <a:t>do</a:t>
            </a:r>
          </a:p>
          <a:p>
            <a:r>
              <a:rPr lang="en-US" smtClean="0"/>
              <a:t>{</a:t>
            </a:r>
          </a:p>
          <a:p>
            <a:pPr lvl="2"/>
            <a:r>
              <a:rPr lang="en-US" smtClean="0"/>
              <a:t>  cout&lt;&lt;k&lt;&lt;endl;</a:t>
            </a:r>
          </a:p>
          <a:p>
            <a:pPr lvl="2"/>
            <a:r>
              <a:rPr lang="en-US" smtClean="0"/>
              <a:t>  k++;</a:t>
            </a:r>
          </a:p>
          <a:p>
            <a:r>
              <a:rPr lang="en-US" smtClean="0"/>
              <a:t>} while(k&lt;=100);</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191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19140" name="Rectangle 2"/>
          <p:cNvSpPr>
            <a:spLocks noChangeArrowheads="1" noTextEdit="1"/>
          </p:cNvSpPr>
          <p:nvPr>
            <p:ph type="sldImg"/>
          </p:nvPr>
        </p:nvSpPr>
        <p:spPr>
          <a:xfrm>
            <a:off x="1169988" y="685800"/>
            <a:ext cx="4497387" cy="3373438"/>
          </a:xfrm>
          <a:ln/>
        </p:spPr>
      </p:sp>
      <p:sp>
        <p:nvSpPr>
          <p:cNvPr id="219141" name="Rectangle 3"/>
          <p:cNvSpPr>
            <a:spLocks noGrp="1" noChangeArrowheads="1"/>
          </p:cNvSpPr>
          <p:nvPr>
            <p:ph type="body" idx="1"/>
          </p:nvPr>
        </p:nvSpPr>
        <p:spPr>
          <a:xfrm>
            <a:off x="1143000" y="4137025"/>
            <a:ext cx="4495800" cy="4294188"/>
          </a:xfrm>
          <a:noFill/>
          <a:ln/>
        </p:spPr>
        <p:txBody>
          <a:bodyPr/>
          <a:lstStyle/>
          <a:p>
            <a:pPr algn="just"/>
            <a:r>
              <a:rPr lang="en-US" b="1" smtClean="0">
                <a:solidFill>
                  <a:srgbClr val="000000"/>
                </a:solidFill>
              </a:rPr>
              <a:t>Can we have Constant References?</a:t>
            </a:r>
          </a:p>
          <a:p>
            <a:pPr algn="just"/>
            <a:r>
              <a:rPr lang="en-US" smtClean="0"/>
              <a:t>You can also create a const reference to a variable. In this case you may not modify the variance for by using the reference variable. The object itself may still be changed</a:t>
            </a:r>
          </a:p>
          <a:p>
            <a:pPr algn="just"/>
            <a:r>
              <a:rPr lang="en-US" smtClean="0"/>
              <a:t>For </a:t>
            </a:r>
            <a:r>
              <a:rPr lang="en-US" i="1" smtClean="0"/>
              <a:t>e.g.,</a:t>
            </a:r>
          </a:p>
          <a:p>
            <a:pPr algn="just"/>
            <a:r>
              <a:rPr lang="en-US" smtClean="0"/>
              <a:t>int num;</a:t>
            </a:r>
          </a:p>
          <a:p>
            <a:pPr algn="just"/>
            <a:r>
              <a:rPr lang="en-US" smtClean="0"/>
              <a:t>const  int&amp; number = num;</a:t>
            </a:r>
          </a:p>
          <a:p>
            <a:pPr algn="just"/>
            <a:r>
              <a:rPr lang="en-US" smtClean="0"/>
              <a:t>++number;	//invalid</a:t>
            </a:r>
          </a:p>
          <a:p>
            <a:pPr algn="just"/>
            <a:r>
              <a:rPr lang="en-US" smtClean="0"/>
              <a:t>++num;	//valid</a:t>
            </a:r>
          </a:p>
          <a:p>
            <a:pPr algn="just"/>
            <a:endParaRPr lang="en-US" smtClean="0"/>
          </a:p>
          <a:p>
            <a:pPr algn="just"/>
            <a:r>
              <a:rPr lang="en-US" smtClean="0"/>
              <a:t>You must have a constant reference variable for constant variables. For </a:t>
            </a:r>
            <a:r>
              <a:rPr lang="en-US" i="1" smtClean="0"/>
              <a:t>e.g.,</a:t>
            </a:r>
          </a:p>
          <a:p>
            <a:pPr algn="just"/>
            <a:r>
              <a:rPr lang="en-US" smtClean="0"/>
              <a:t>const int x = 0;</a:t>
            </a:r>
          </a:p>
          <a:p>
            <a:pPr algn="just"/>
            <a:r>
              <a:rPr lang="en-US" smtClean="0"/>
              <a:t>int &amp;ref_x = x; //invalid</a:t>
            </a:r>
          </a:p>
          <a:p>
            <a:pPr algn="just"/>
            <a:endParaRPr lang="en-US" smtClean="0"/>
          </a:p>
          <a:p>
            <a:pPr algn="just"/>
            <a:r>
              <a:rPr lang="en-US" smtClean="0"/>
              <a:t>const int y = 0;</a:t>
            </a:r>
          </a:p>
          <a:p>
            <a:pPr algn="just"/>
            <a:r>
              <a:rPr lang="en-US" smtClean="0"/>
              <a:t>const int&amp; ref_y = y; //valid</a:t>
            </a:r>
          </a:p>
          <a:p>
            <a:pPr algn="just"/>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01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0164" name="Rectangle 1026"/>
          <p:cNvSpPr>
            <a:spLocks noChangeArrowheads="1" noTextEdit="1"/>
          </p:cNvSpPr>
          <p:nvPr>
            <p:ph type="sldImg"/>
          </p:nvPr>
        </p:nvSpPr>
        <p:spPr>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11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1188" name="Rectangle 2"/>
          <p:cNvSpPr>
            <a:spLocks noChangeArrowheads="1" noTextEdit="1"/>
          </p:cNvSpPr>
          <p:nvPr>
            <p:ph type="sldImg"/>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22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2212" name="Rectangle 2"/>
          <p:cNvSpPr>
            <a:spLocks noChangeArrowheads="1" noTextEdit="1"/>
          </p:cNvSpPr>
          <p:nvPr>
            <p:ph type="sldImg"/>
          </p:nvPr>
        </p:nvSpPr>
        <p:spPr>
          <a:ln/>
        </p:spPr>
      </p:sp>
      <p:sp>
        <p:nvSpPr>
          <p:cNvPr id="222213" name="Rectangle 3"/>
          <p:cNvSpPr>
            <a:spLocks noGrp="1" noChangeArrowheads="1"/>
          </p:cNvSpPr>
          <p:nvPr>
            <p:ph type="body" idx="1"/>
          </p:nvPr>
        </p:nvSpPr>
        <p:spPr>
          <a:xfrm>
            <a:off x="1143000" y="4343400"/>
            <a:ext cx="4648200" cy="4114800"/>
          </a:xfrm>
          <a:noFill/>
          <a:ln/>
        </p:spPr>
        <p:txBody>
          <a:bodyPr/>
          <a:lstStyle/>
          <a:p>
            <a:pPr algn="just"/>
            <a:r>
              <a:rPr lang="en-US" b="1" smtClean="0"/>
              <a:t>Program : </a:t>
            </a:r>
            <a:r>
              <a:rPr lang="en-US" smtClean="0"/>
              <a:t>Write a program to calculate square of a number and store it in a variable.</a:t>
            </a:r>
          </a:p>
          <a:p>
            <a:pPr algn="just"/>
            <a:r>
              <a:rPr lang="en-US" smtClean="0"/>
              <a:t>#include&lt;iostream.h&gt;</a:t>
            </a:r>
          </a:p>
          <a:p>
            <a:pPr algn="just"/>
            <a:r>
              <a:rPr lang="en-US" b="1" smtClean="0">
                <a:solidFill>
                  <a:srgbClr val="000000"/>
                </a:solidFill>
              </a:rPr>
              <a:t>int square (int); </a:t>
            </a:r>
            <a:endParaRPr lang="en-US" smtClean="0">
              <a:solidFill>
                <a:srgbClr val="000000"/>
              </a:solidFill>
            </a:endParaRPr>
          </a:p>
          <a:p>
            <a:pPr algn="just"/>
            <a:r>
              <a:rPr lang="en-US" smtClean="0">
                <a:solidFill>
                  <a:srgbClr val="000000"/>
                </a:solidFill>
              </a:rPr>
              <a:t>void main( )</a:t>
            </a:r>
          </a:p>
          <a:p>
            <a:pPr algn="just"/>
            <a:r>
              <a:rPr lang="en-US" smtClean="0">
                <a:solidFill>
                  <a:srgbClr val="000000"/>
                </a:solidFill>
              </a:rPr>
              <a:t> {</a:t>
            </a:r>
          </a:p>
          <a:p>
            <a:pPr lvl="1" algn="just"/>
            <a:r>
              <a:rPr lang="en-US" smtClean="0">
                <a:solidFill>
                  <a:srgbClr val="000000"/>
                </a:solidFill>
              </a:rPr>
              <a:t> int number, result;</a:t>
            </a:r>
          </a:p>
          <a:p>
            <a:pPr lvl="1" algn="just"/>
            <a:r>
              <a:rPr lang="en-US" smtClean="0">
                <a:solidFill>
                  <a:srgbClr val="000000"/>
                </a:solidFill>
              </a:rPr>
              <a:t>cout&lt;&lt; “Enter number to calculate square”;</a:t>
            </a:r>
          </a:p>
          <a:p>
            <a:pPr lvl="1" algn="just"/>
            <a:r>
              <a:rPr lang="en-US" smtClean="0">
                <a:solidFill>
                  <a:srgbClr val="000000"/>
                </a:solidFill>
              </a:rPr>
              <a:t>cin&gt;&gt;number;</a:t>
            </a:r>
          </a:p>
          <a:p>
            <a:pPr lvl="1" algn="just"/>
            <a:r>
              <a:rPr lang="en-US" smtClean="0">
                <a:solidFill>
                  <a:srgbClr val="000000"/>
                </a:solidFill>
              </a:rPr>
              <a:t> result = square (number);</a:t>
            </a:r>
          </a:p>
          <a:p>
            <a:pPr lvl="1" algn="just"/>
            <a:r>
              <a:rPr lang="en-US" smtClean="0">
                <a:solidFill>
                  <a:srgbClr val="000000"/>
                </a:solidFill>
              </a:rPr>
              <a:t>cout&lt;&lt; “ Result is : “&lt;&lt;result; </a:t>
            </a:r>
          </a:p>
          <a:p>
            <a:pPr algn="just"/>
            <a:r>
              <a:rPr lang="en-US" smtClean="0">
                <a:solidFill>
                  <a:srgbClr val="000000"/>
                </a:solidFill>
              </a:rPr>
              <a:t>}</a:t>
            </a:r>
          </a:p>
          <a:p>
            <a:pPr algn="just"/>
            <a:r>
              <a:rPr lang="en-US" smtClean="0">
                <a:solidFill>
                  <a:srgbClr val="000000"/>
                </a:solidFill>
              </a:rPr>
              <a:t>int square ( int num )</a:t>
            </a:r>
          </a:p>
          <a:p>
            <a:pPr algn="just"/>
            <a:r>
              <a:rPr lang="en-US" smtClean="0">
                <a:solidFill>
                  <a:srgbClr val="000000"/>
                </a:solidFill>
              </a:rPr>
              <a:t>{</a:t>
            </a:r>
          </a:p>
          <a:p>
            <a:pPr lvl="1" algn="just"/>
            <a:r>
              <a:rPr lang="en-US" smtClean="0">
                <a:solidFill>
                  <a:srgbClr val="000000"/>
                </a:solidFill>
              </a:rPr>
              <a:t>return num*num;</a:t>
            </a:r>
          </a:p>
          <a:p>
            <a:pPr algn="just"/>
            <a:r>
              <a:rPr lang="en-US" smtClean="0">
                <a:solidFill>
                  <a:srgbClr val="000000"/>
                </a:solidFill>
              </a:rPr>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32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3236" name="Rectangle 2"/>
          <p:cNvSpPr>
            <a:spLocks noChangeArrowheads="1" noTextEdit="1"/>
          </p:cNvSpPr>
          <p:nvPr>
            <p:ph type="sldImg"/>
          </p:nvPr>
        </p:nvSpPr>
        <p:spPr>
          <a:xfrm>
            <a:off x="1138238" y="685800"/>
            <a:ext cx="4602162" cy="3451225"/>
          </a:xfrm>
          <a:ln/>
        </p:spPr>
      </p:sp>
      <p:sp>
        <p:nvSpPr>
          <p:cNvPr id="223237" name="Rectangle 3"/>
          <p:cNvSpPr>
            <a:spLocks noGrp="1" noChangeArrowheads="1"/>
          </p:cNvSpPr>
          <p:nvPr>
            <p:ph type="body" idx="1"/>
          </p:nvPr>
        </p:nvSpPr>
        <p:spPr>
          <a:xfrm>
            <a:off x="1143000" y="4216400"/>
            <a:ext cx="4495800" cy="4114800"/>
          </a:xfrm>
          <a:noFill/>
          <a:ln/>
        </p:spPr>
        <p:txBody>
          <a:bodyPr/>
          <a:lstStyle/>
          <a:p>
            <a:pPr algn="just"/>
            <a:r>
              <a:rPr lang="en-US" b="1" smtClean="0"/>
              <a:t>An Example for passing the parameters by reference</a:t>
            </a:r>
          </a:p>
          <a:p>
            <a:pPr algn="just"/>
            <a:r>
              <a:rPr lang="en-US" smtClean="0"/>
              <a:t>#include&lt;iostream.h&gt;</a:t>
            </a:r>
          </a:p>
          <a:p>
            <a:pPr algn="just"/>
            <a:r>
              <a:rPr lang="en-US" smtClean="0"/>
              <a:t>void swap(int &amp;, int &amp;); // function declaration having two parameters 	                // of reference type</a:t>
            </a:r>
          </a:p>
          <a:p>
            <a:pPr algn="just"/>
            <a:r>
              <a:rPr lang="en-US" smtClean="0"/>
              <a:t>int main(void)</a:t>
            </a:r>
          </a:p>
          <a:p>
            <a:pPr algn="just"/>
            <a:r>
              <a:rPr lang="en-US" smtClean="0"/>
              <a:t>{</a:t>
            </a:r>
          </a:p>
          <a:p>
            <a:pPr lvl="1" algn="just"/>
            <a:r>
              <a:rPr lang="en-US" smtClean="0"/>
              <a:t>int a = 10,b = 20;</a:t>
            </a:r>
          </a:p>
          <a:p>
            <a:pPr lvl="1" algn="just"/>
            <a:r>
              <a:rPr lang="en-US" smtClean="0"/>
              <a:t>swap(a,b);</a:t>
            </a:r>
          </a:p>
          <a:p>
            <a:pPr lvl="1" algn="just"/>
            <a:r>
              <a:rPr lang="en-US" smtClean="0"/>
              <a:t>cout&lt;&lt;"a :"&lt;&lt;a&lt;&lt;"b: "&lt;&lt;b&lt;&lt;endl;</a:t>
            </a:r>
          </a:p>
          <a:p>
            <a:pPr lvl="1" algn="just"/>
            <a:r>
              <a:rPr lang="en-US" smtClean="0"/>
              <a:t>return 0;</a:t>
            </a:r>
          </a:p>
          <a:p>
            <a:pPr algn="just"/>
            <a:r>
              <a:rPr lang="en-US" smtClean="0"/>
              <a:t>}</a:t>
            </a:r>
          </a:p>
          <a:p>
            <a:pPr algn="just"/>
            <a:r>
              <a:rPr lang="en-US" smtClean="0"/>
              <a:t>void swap(int &amp;x , int &amp;y)  // x is a refernce variable for a 	 </a:t>
            </a:r>
          </a:p>
          <a:p>
            <a:pPr algn="just"/>
            <a:r>
              <a:rPr lang="en-US" smtClean="0"/>
              <a:t>{                                          // y is a reference variable for b</a:t>
            </a:r>
          </a:p>
          <a:p>
            <a:pPr lvl="1" algn="just"/>
            <a:r>
              <a:rPr lang="en-US" smtClean="0"/>
              <a:t>int temp = x;</a:t>
            </a:r>
          </a:p>
          <a:p>
            <a:pPr lvl="1" algn="just"/>
            <a:r>
              <a:rPr lang="en-US" smtClean="0"/>
              <a:t>x = y;</a:t>
            </a:r>
          </a:p>
          <a:p>
            <a:pPr lvl="1" algn="just"/>
            <a:r>
              <a:rPr lang="en-US" smtClean="0"/>
              <a:t>y = temp;</a:t>
            </a:r>
          </a:p>
          <a:p>
            <a:pPr algn="just"/>
            <a:r>
              <a:rPr lang="en-US" smtClean="0"/>
              <a:t>}</a:t>
            </a:r>
          </a:p>
          <a:p>
            <a:pPr algn="just"/>
            <a:r>
              <a:rPr lang="en-US" b="1" smtClean="0"/>
              <a:t>Note: When you pass arguments by reference if they do not match the data types of the actual variable then for the reference variable’s  there is no type type conversion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42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4260" name="Rectangle 2"/>
          <p:cNvSpPr>
            <a:spLocks noChangeArrowheads="1" noTextEdit="1"/>
          </p:cNvSpPr>
          <p:nvPr>
            <p:ph type="sldImg"/>
          </p:nvPr>
        </p:nvSpPr>
        <p:spPr>
          <a:xfrm>
            <a:off x="1390650" y="701675"/>
            <a:ext cx="4076700" cy="3057525"/>
          </a:xfrm>
          <a:ln/>
        </p:spPr>
      </p:sp>
      <p:sp>
        <p:nvSpPr>
          <p:cNvPr id="224261" name="Rectangle 3"/>
          <p:cNvSpPr>
            <a:spLocks noGrp="1" noChangeArrowheads="1"/>
          </p:cNvSpPr>
          <p:nvPr>
            <p:ph type="body" idx="1"/>
          </p:nvPr>
        </p:nvSpPr>
        <p:spPr>
          <a:xfrm>
            <a:off x="1143000" y="3825875"/>
            <a:ext cx="4495800" cy="4343400"/>
          </a:xfrm>
          <a:noFill/>
          <a:ln/>
        </p:spPr>
        <p:txBody>
          <a:bodyPr/>
          <a:lstStyle/>
          <a:p>
            <a:pPr algn="just"/>
            <a:r>
              <a:rPr lang="en-US" b="1" smtClean="0"/>
              <a:t>Problem : </a:t>
            </a:r>
            <a:r>
              <a:rPr lang="en-US" smtClean="0"/>
              <a:t>Write  a  function  that  decrements  the  value  of  the parameter  passed.</a:t>
            </a:r>
          </a:p>
          <a:p>
            <a:pPr algn="just"/>
            <a:r>
              <a:rPr lang="en-US" smtClean="0">
                <a:solidFill>
                  <a:srgbClr val="000000"/>
                </a:solidFill>
              </a:rPr>
              <a:t># include &lt;iostream.h&gt;</a:t>
            </a:r>
          </a:p>
          <a:p>
            <a:pPr algn="just"/>
            <a:r>
              <a:rPr lang="en-US" smtClean="0">
                <a:solidFill>
                  <a:srgbClr val="000000"/>
                </a:solidFill>
              </a:rPr>
              <a:t>void decrement( int *);</a:t>
            </a:r>
            <a:r>
              <a:rPr lang="en-US" b="1" smtClean="0">
                <a:solidFill>
                  <a:srgbClr val="000000"/>
                </a:solidFill>
              </a:rPr>
              <a:t>   </a:t>
            </a:r>
            <a:r>
              <a:rPr lang="en-US" smtClean="0">
                <a:solidFill>
                  <a:srgbClr val="000000"/>
                </a:solidFill>
              </a:rPr>
              <a:t>// function declaration that has a parameter</a:t>
            </a:r>
          </a:p>
          <a:p>
            <a:pPr algn="just">
              <a:lnSpc>
                <a:spcPct val="70000"/>
              </a:lnSpc>
            </a:pPr>
            <a:r>
              <a:rPr lang="en-US" smtClean="0">
                <a:solidFill>
                  <a:srgbClr val="000000"/>
                </a:solidFill>
              </a:rPr>
              <a:t>                                        // of type pointer </a:t>
            </a:r>
          </a:p>
          <a:p>
            <a:pPr algn="just"/>
            <a:r>
              <a:rPr lang="en-US" smtClean="0">
                <a:solidFill>
                  <a:srgbClr val="000000"/>
                </a:solidFill>
              </a:rPr>
              <a:t>void main( )</a:t>
            </a:r>
            <a:r>
              <a:rPr lang="en-US" b="1" smtClean="0">
                <a:solidFill>
                  <a:srgbClr val="000000"/>
                </a:solidFill>
              </a:rPr>
              <a:t> </a:t>
            </a:r>
          </a:p>
          <a:p>
            <a:pPr algn="just"/>
            <a:r>
              <a:rPr lang="en-US" smtClean="0">
                <a:solidFill>
                  <a:srgbClr val="000000"/>
                </a:solidFill>
              </a:rPr>
              <a:t>{</a:t>
            </a:r>
          </a:p>
          <a:p>
            <a:pPr lvl="1" algn="just"/>
            <a:r>
              <a:rPr lang="en-US" smtClean="0">
                <a:solidFill>
                  <a:srgbClr val="000000"/>
                </a:solidFill>
              </a:rPr>
              <a:t>int liNumber = 0;</a:t>
            </a:r>
          </a:p>
          <a:p>
            <a:pPr lvl="1" algn="just"/>
            <a:r>
              <a:rPr lang="en-US" smtClean="0">
                <a:solidFill>
                  <a:srgbClr val="000000"/>
                </a:solidFill>
              </a:rPr>
              <a:t>cout&lt;&lt;“Enter a number”;</a:t>
            </a:r>
          </a:p>
          <a:p>
            <a:pPr lvl="1" algn="just"/>
            <a:r>
              <a:rPr lang="en-US" smtClean="0">
                <a:solidFill>
                  <a:srgbClr val="000000"/>
                </a:solidFill>
              </a:rPr>
              <a:t>cin&gt;&gt;liNumber;</a:t>
            </a:r>
          </a:p>
          <a:p>
            <a:pPr lvl="1" algn="just"/>
            <a:r>
              <a:rPr lang="en-US" smtClean="0">
                <a:solidFill>
                  <a:srgbClr val="000000"/>
                </a:solidFill>
              </a:rPr>
              <a:t>decrement(&amp;liNumber);       // Passing address of variable</a:t>
            </a:r>
          </a:p>
          <a:p>
            <a:pPr lvl="1" algn="just"/>
            <a:r>
              <a:rPr lang="en-US" smtClean="0">
                <a:solidFill>
                  <a:srgbClr val="000000"/>
                </a:solidFill>
              </a:rPr>
              <a:t>cout&lt;&lt;“Value after function call”;   </a:t>
            </a:r>
          </a:p>
          <a:p>
            <a:pPr algn="just"/>
            <a:r>
              <a:rPr lang="en-US" smtClean="0">
                <a:solidFill>
                  <a:srgbClr val="000000"/>
                </a:solidFill>
              </a:rPr>
              <a:t>  }</a:t>
            </a:r>
          </a:p>
          <a:p>
            <a:pPr algn="just"/>
            <a:r>
              <a:rPr lang="en-US" smtClean="0">
                <a:solidFill>
                  <a:srgbClr val="000000"/>
                </a:solidFill>
              </a:rPr>
              <a:t>void decrement(int *lpiPtrToNumber)	</a:t>
            </a:r>
          </a:p>
          <a:p>
            <a:pPr algn="just">
              <a:lnSpc>
                <a:spcPct val="80000"/>
              </a:lnSpc>
            </a:pPr>
            <a:r>
              <a:rPr lang="en-US" smtClean="0">
                <a:solidFill>
                  <a:srgbClr val="000000"/>
                </a:solidFill>
              </a:rPr>
              <a:t>{</a:t>
            </a:r>
          </a:p>
          <a:p>
            <a:pPr lvl="1" algn="just"/>
            <a:r>
              <a:rPr lang="en-US" smtClean="0">
                <a:solidFill>
                  <a:srgbClr val="000000"/>
                </a:solidFill>
              </a:rPr>
              <a:t>*lpiPtrToNumber--;</a:t>
            </a:r>
          </a:p>
          <a:p>
            <a:pPr lvl="1" algn="just"/>
            <a:r>
              <a:rPr lang="en-US" smtClean="0">
                <a:solidFill>
                  <a:srgbClr val="000000"/>
                </a:solidFill>
              </a:rPr>
              <a:t>cout&lt;&lt;“Value after decrement”&lt;&lt;*lpiPtrToNumber;</a:t>
            </a:r>
          </a:p>
          <a:p>
            <a:pPr algn="just"/>
            <a:r>
              <a:rPr lang="en-US" smtClean="0">
                <a:solidFill>
                  <a:srgbClr val="000000"/>
                </a:solidFill>
              </a:rPr>
              <a:t>}</a:t>
            </a:r>
          </a:p>
          <a:p>
            <a:pPr algn="just">
              <a:lnSpc>
                <a:spcPct val="75000"/>
              </a:lnSpc>
            </a:pPr>
            <a:r>
              <a:rPr lang="en-US" b="1" smtClean="0">
                <a:solidFill>
                  <a:srgbClr val="000000"/>
                </a:solidFill>
              </a:rPr>
              <a:t>Output :  if value entered is 10.</a:t>
            </a:r>
          </a:p>
          <a:p>
            <a:pPr algn="just">
              <a:lnSpc>
                <a:spcPct val="75000"/>
              </a:lnSpc>
            </a:pPr>
            <a:r>
              <a:rPr lang="en-US" smtClean="0">
                <a:solidFill>
                  <a:srgbClr val="000000"/>
                </a:solidFill>
              </a:rPr>
              <a:t>Value after decrement    : 9</a:t>
            </a:r>
          </a:p>
          <a:p>
            <a:pPr algn="just">
              <a:lnSpc>
                <a:spcPct val="75000"/>
              </a:lnSpc>
            </a:pPr>
            <a:r>
              <a:rPr lang="en-US" smtClean="0">
                <a:solidFill>
                  <a:srgbClr val="000000"/>
                </a:solidFill>
              </a:rPr>
              <a:t>Value after function call :  9</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52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5284" name="Rectangle 2"/>
          <p:cNvSpPr>
            <a:spLocks noChangeArrowheads="1" noTextEdit="1"/>
          </p:cNvSpPr>
          <p:nvPr>
            <p:ph type="sldImg"/>
          </p:nvPr>
        </p:nvSpPr>
        <p:spPr>
          <a:ln/>
        </p:spPr>
      </p:sp>
      <p:sp>
        <p:nvSpPr>
          <p:cNvPr id="225285" name="Rectangle 3"/>
          <p:cNvSpPr>
            <a:spLocks noGrp="1" noChangeArrowheads="1"/>
          </p:cNvSpPr>
          <p:nvPr>
            <p:ph type="body" idx="1"/>
          </p:nvPr>
        </p:nvSpPr>
        <p:spPr>
          <a:xfrm>
            <a:off x="1143000" y="4343400"/>
            <a:ext cx="4495800" cy="4244975"/>
          </a:xfrm>
          <a:noFill/>
          <a:ln/>
        </p:spPr>
        <p:txBody>
          <a:bodyPr/>
          <a:lstStyle/>
          <a:p>
            <a:r>
              <a:rPr lang="en-US" sz="1100" smtClean="0"/>
              <a:t>For </a:t>
            </a:r>
            <a:r>
              <a:rPr lang="en-US" sz="1100" i="1" smtClean="0"/>
              <a:t>e.g.,</a:t>
            </a:r>
            <a:endParaRPr lang="en-US" sz="1100" b="1" smtClean="0"/>
          </a:p>
          <a:p>
            <a:r>
              <a:rPr lang="en-US" sz="1100" smtClean="0"/>
              <a:t>#include&lt;iostream.h&gt;</a:t>
            </a:r>
          </a:p>
          <a:p>
            <a:r>
              <a:rPr lang="en-US" sz="1100" smtClean="0"/>
              <a:t># include&lt;stdio.h&gt;		 </a:t>
            </a:r>
          </a:p>
          <a:p>
            <a:r>
              <a:rPr lang="en-US" sz="1100" smtClean="0"/>
              <a:t>class A</a:t>
            </a:r>
          </a:p>
          <a:p>
            <a:r>
              <a:rPr lang="en-US" sz="1100" smtClean="0"/>
              <a:t>{			 </a:t>
            </a:r>
          </a:p>
          <a:p>
            <a:pPr lvl="1"/>
            <a:r>
              <a:rPr lang="en-US" sz="1100" smtClean="0"/>
              <a:t>public:			      </a:t>
            </a:r>
          </a:p>
          <a:p>
            <a:pPr lvl="2"/>
            <a:r>
              <a:rPr lang="en-US" sz="1100" smtClean="0"/>
              <a:t>void print(char)		      </a:t>
            </a:r>
          </a:p>
          <a:p>
            <a:pPr lvl="2"/>
            <a:r>
              <a:rPr lang="en-US" sz="1100" smtClean="0"/>
              <a:t>{</a:t>
            </a:r>
          </a:p>
          <a:p>
            <a:pPr lvl="3"/>
            <a:r>
              <a:rPr lang="en-US" sz="1100" smtClean="0"/>
              <a:t>puts(“char”);</a:t>
            </a:r>
          </a:p>
          <a:p>
            <a:pPr lvl="2"/>
            <a:r>
              <a:rPr lang="en-US" sz="1100" smtClean="0"/>
              <a:t>}			      </a:t>
            </a:r>
          </a:p>
          <a:p>
            <a:pPr lvl="2"/>
            <a:r>
              <a:rPr lang="en-US" sz="1100" smtClean="0"/>
              <a:t>void print(int)			     </a:t>
            </a:r>
          </a:p>
          <a:p>
            <a:pPr lvl="2"/>
            <a:r>
              <a:rPr lang="en-US" sz="1100" smtClean="0"/>
              <a:t>{</a:t>
            </a:r>
          </a:p>
          <a:p>
            <a:pPr lvl="3"/>
            <a:r>
              <a:rPr lang="en-US" sz="1100" smtClean="0"/>
              <a:t>puts(“int”);</a:t>
            </a:r>
          </a:p>
          <a:p>
            <a:pPr lvl="2"/>
            <a:r>
              <a:rPr lang="en-US" sz="1100" smtClean="0"/>
              <a:t>}			     </a:t>
            </a:r>
          </a:p>
          <a:p>
            <a:pPr lvl="2"/>
            <a:r>
              <a:rPr lang="en-US" sz="1100" smtClean="0"/>
              <a:t>void print(int &amp;,char &amp;)</a:t>
            </a:r>
          </a:p>
          <a:p>
            <a:pPr lvl="2"/>
            <a:r>
              <a:rPr lang="en-US" sz="1100" smtClean="0"/>
              <a:t>{</a:t>
            </a:r>
          </a:p>
          <a:p>
            <a:pPr lvl="3"/>
            <a:r>
              <a:rPr lang="en-US" sz="1100" smtClean="0"/>
              <a:t>puts(“int &amp;,char &amp;”);</a:t>
            </a:r>
          </a:p>
          <a:p>
            <a:pPr lvl="2"/>
            <a:r>
              <a:rPr lang="en-US" sz="1100" smtClean="0"/>
              <a:t>}</a:t>
            </a:r>
          </a:p>
          <a:p>
            <a:pPr lvl="2" algn="r"/>
            <a:r>
              <a:rPr lang="en-US" sz="1100" smtClean="0"/>
              <a:t>continued…..</a:t>
            </a:r>
          </a:p>
          <a:p>
            <a:endParaRPr lang="en-US" sz="11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63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6308" name="Rectangle 2"/>
          <p:cNvSpPr>
            <a:spLocks noGrp="1" noChangeArrowheads="1"/>
          </p:cNvSpPr>
          <p:nvPr>
            <p:ph type="body" idx="1"/>
          </p:nvPr>
        </p:nvSpPr>
        <p:spPr>
          <a:xfrm>
            <a:off x="1143000" y="1014413"/>
            <a:ext cx="5029200" cy="7729537"/>
          </a:xfrm>
          <a:noFill/>
          <a:ln/>
        </p:spPr>
        <p:txBody>
          <a:bodyPr/>
          <a:lstStyle/>
          <a:p>
            <a:r>
              <a:rPr lang="en-US" sz="1100" smtClean="0"/>
              <a:t>    </a:t>
            </a:r>
          </a:p>
          <a:p>
            <a:pPr lvl="2"/>
            <a:r>
              <a:rPr lang="en-US" sz="1100" smtClean="0"/>
              <a:t>void print(const char, const int)		   </a:t>
            </a:r>
          </a:p>
          <a:p>
            <a:pPr lvl="2"/>
            <a:r>
              <a:rPr lang="en-US" sz="1100" smtClean="0"/>
              <a:t>{</a:t>
            </a:r>
          </a:p>
          <a:p>
            <a:pPr lvl="2"/>
            <a:r>
              <a:rPr lang="en-US" sz="1100" smtClean="0"/>
              <a:t>  puts(“const char, const int”); </a:t>
            </a:r>
          </a:p>
          <a:p>
            <a:pPr lvl="2"/>
            <a:r>
              <a:rPr lang="en-US" sz="1100" smtClean="0"/>
              <a:t>}			   </a:t>
            </a:r>
          </a:p>
          <a:p>
            <a:pPr lvl="2"/>
            <a:r>
              <a:rPr lang="en-US" sz="1100" smtClean="0"/>
              <a:t>void print(int)const		   </a:t>
            </a:r>
          </a:p>
          <a:p>
            <a:pPr lvl="2"/>
            <a:r>
              <a:rPr lang="en-US" sz="1100" smtClean="0"/>
              <a:t>{</a:t>
            </a:r>
          </a:p>
          <a:p>
            <a:pPr lvl="2"/>
            <a:r>
              <a:rPr lang="en-US" sz="1100" smtClean="0"/>
              <a:t>puts(“int const”);</a:t>
            </a:r>
          </a:p>
          <a:p>
            <a:pPr lvl="2"/>
            <a:r>
              <a:rPr lang="en-US" sz="1100" smtClean="0"/>
              <a:t>}		                       </a:t>
            </a:r>
          </a:p>
          <a:p>
            <a:r>
              <a:rPr lang="en-US" sz="1100" smtClean="0"/>
              <a:t>};</a:t>
            </a:r>
          </a:p>
          <a:p>
            <a:r>
              <a:rPr lang="en-US" sz="1100" smtClean="0"/>
              <a:t>int main( )</a:t>
            </a:r>
          </a:p>
          <a:p>
            <a:r>
              <a:rPr lang="en-US" sz="1100" smtClean="0"/>
              <a:t>{</a:t>
            </a:r>
          </a:p>
          <a:p>
            <a:pPr lvl="1"/>
            <a:r>
              <a:rPr lang="en-US" sz="1100" smtClean="0"/>
              <a:t>A a;</a:t>
            </a:r>
          </a:p>
          <a:p>
            <a:pPr lvl="1"/>
            <a:r>
              <a:rPr lang="en-US" sz="1100" smtClean="0"/>
              <a:t>const A b;</a:t>
            </a:r>
          </a:p>
          <a:p>
            <a:pPr lvl="1"/>
            <a:r>
              <a:rPr lang="en-US" sz="1100" smtClean="0"/>
              <a:t>char ch =‘A’;</a:t>
            </a:r>
          </a:p>
          <a:p>
            <a:pPr lvl="1"/>
            <a:r>
              <a:rPr lang="en-US" sz="1100" smtClean="0"/>
              <a:t>int number=65;</a:t>
            </a:r>
          </a:p>
          <a:p>
            <a:pPr lvl="1"/>
            <a:r>
              <a:rPr lang="en-US" sz="1100" smtClean="0"/>
              <a:t>a.print(ch);                   //char</a:t>
            </a:r>
          </a:p>
          <a:p>
            <a:pPr lvl="1"/>
            <a:r>
              <a:rPr lang="en-US" sz="1100" smtClean="0"/>
              <a:t>a.print(number);          //int</a:t>
            </a:r>
          </a:p>
          <a:p>
            <a:pPr lvl="1"/>
            <a:r>
              <a:rPr lang="en-US" sz="1100" smtClean="0"/>
              <a:t>a.print(ch , number);   // const char, const int</a:t>
            </a:r>
          </a:p>
          <a:p>
            <a:pPr lvl="1"/>
            <a:r>
              <a:rPr lang="en-US" sz="1100" smtClean="0"/>
              <a:t>a.print(number,ch);     //int&amp;, char&amp;</a:t>
            </a:r>
          </a:p>
          <a:p>
            <a:pPr lvl="1"/>
            <a:r>
              <a:rPr lang="en-US" sz="1100" smtClean="0"/>
              <a:t>b.print(number);         //int const</a:t>
            </a:r>
          </a:p>
          <a:p>
            <a:pPr lvl="1"/>
            <a:r>
              <a:rPr lang="en-US" sz="1100" smtClean="0"/>
              <a:t>return 0;</a:t>
            </a:r>
          </a:p>
          <a:p>
            <a:r>
              <a:rPr lang="en-US" sz="1100" smtClean="0"/>
              <a:t>}		                      </a:t>
            </a:r>
          </a:p>
          <a:p>
            <a:endParaRPr lang="en-US" sz="1100" smtClean="0"/>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12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1252" name="Rectangle 2"/>
          <p:cNvSpPr>
            <a:spLocks noChangeArrowheads="1" noTextEdit="1"/>
          </p:cNvSpPr>
          <p:nvPr>
            <p:ph type="sldImg"/>
          </p:nvPr>
        </p:nvSpPr>
        <p:spPr>
          <a:xfrm>
            <a:off x="1144588" y="703263"/>
            <a:ext cx="4568825" cy="3427412"/>
          </a:xfrm>
          <a:ln/>
        </p:spPr>
      </p:sp>
      <p:sp>
        <p:nvSpPr>
          <p:cNvPr id="181253" name="Rectangle 3"/>
          <p:cNvSpPr>
            <a:spLocks noGrp="1" noChangeArrowheads="1"/>
          </p:cNvSpPr>
          <p:nvPr>
            <p:ph type="body" idx="1"/>
          </p:nvPr>
        </p:nvSpPr>
        <p:spPr>
          <a:xfrm>
            <a:off x="1143000" y="4343400"/>
            <a:ext cx="4495800" cy="4267200"/>
          </a:xfrm>
          <a:noFill/>
          <a:ln/>
        </p:spPr>
        <p:txBody>
          <a:bodyPr/>
          <a:lstStyle/>
          <a:p>
            <a:pPr algn="just"/>
            <a:r>
              <a:rPr lang="en-US" b="1" smtClean="0"/>
              <a:t>What is Procedural Programming?</a:t>
            </a:r>
          </a:p>
          <a:p>
            <a:pPr lvl="1" algn="just">
              <a:buFont typeface="Symbol" pitchFamily="18" charset="2"/>
              <a:buChar char="·"/>
            </a:pPr>
            <a:r>
              <a:rPr lang="en-US" smtClean="0">
                <a:solidFill>
                  <a:srgbClr val="000000"/>
                </a:solidFill>
              </a:rPr>
              <a:t>Basic building block is function.	</a:t>
            </a:r>
          </a:p>
          <a:p>
            <a:pPr lvl="1" algn="just">
              <a:buFont typeface="Symbol" pitchFamily="18" charset="2"/>
              <a:buChar char="·"/>
            </a:pPr>
            <a:r>
              <a:rPr lang="en-US" smtClean="0">
                <a:solidFill>
                  <a:srgbClr val="000000"/>
                </a:solidFill>
              </a:rPr>
              <a:t>Customization of an existing project is a difficult task.</a:t>
            </a:r>
          </a:p>
          <a:p>
            <a:pPr lvl="1" algn="just">
              <a:buFont typeface="Symbol" pitchFamily="18" charset="2"/>
              <a:buChar char="·"/>
            </a:pPr>
            <a:r>
              <a:rPr lang="en-US" smtClean="0">
                <a:solidFill>
                  <a:srgbClr val="000000"/>
                </a:solidFill>
              </a:rPr>
              <a:t> Data can be accessed by external functions. </a:t>
            </a:r>
          </a:p>
          <a:p>
            <a:pPr lvl="1" algn="just">
              <a:buFont typeface="Symbol" pitchFamily="18" charset="2"/>
              <a:buChar char="·"/>
            </a:pPr>
            <a:r>
              <a:rPr lang="en-US" smtClean="0">
                <a:solidFill>
                  <a:srgbClr val="000000"/>
                </a:solidFill>
              </a:rPr>
              <a:t>Debugging is  not easy.	</a:t>
            </a:r>
          </a:p>
          <a:p>
            <a:pPr lvl="1" algn="just">
              <a:buFont typeface="Symbol" pitchFamily="18" charset="2"/>
              <a:buChar char="·"/>
            </a:pPr>
            <a:r>
              <a:rPr lang="en-US" smtClean="0">
                <a:solidFill>
                  <a:srgbClr val="000000"/>
                </a:solidFill>
              </a:rPr>
              <a:t> Follows top-down approach in program design.</a:t>
            </a:r>
          </a:p>
          <a:p>
            <a:pPr algn="just"/>
            <a:r>
              <a:rPr lang="en-US" b="1" i="1" smtClean="0"/>
              <a:t>The main issue is that data and process is separate. </a:t>
            </a:r>
            <a:r>
              <a:rPr lang="en-US" b="1" i="1" smtClean="0">
                <a:solidFill>
                  <a:srgbClr val="000000"/>
                </a:solidFill>
              </a:rPr>
              <a:t>Emphasis is more on functions than on data so data in accessible to all functions. There is no security of data.</a:t>
            </a:r>
          </a:p>
          <a:p>
            <a:pPr algn="just"/>
            <a:r>
              <a:rPr lang="en-US" b="1" smtClean="0"/>
              <a:t>What is Object-Oriented Programming?</a:t>
            </a:r>
          </a:p>
          <a:p>
            <a:pPr lvl="1" algn="just">
              <a:buFont typeface="Symbol" pitchFamily="18" charset="2"/>
              <a:buChar char="·"/>
            </a:pPr>
            <a:r>
              <a:rPr lang="en-US" smtClean="0">
                <a:solidFill>
                  <a:srgbClr val="000000"/>
                </a:solidFill>
              </a:rPr>
              <a:t>Emphasis  on  data 	</a:t>
            </a:r>
          </a:p>
          <a:p>
            <a:pPr lvl="1" algn="just">
              <a:buFont typeface="Symbol" pitchFamily="18" charset="2"/>
              <a:buChar char="·"/>
            </a:pPr>
            <a:r>
              <a:rPr lang="en-US" smtClean="0">
                <a:solidFill>
                  <a:srgbClr val="000000"/>
                </a:solidFill>
              </a:rPr>
              <a:t>Basic  building  block  is  object 	</a:t>
            </a:r>
          </a:p>
          <a:p>
            <a:pPr lvl="1" algn="just">
              <a:buFont typeface="Symbol" pitchFamily="18" charset="2"/>
              <a:buChar char="·"/>
            </a:pPr>
            <a:r>
              <a:rPr lang="en-US" smtClean="0">
                <a:solidFill>
                  <a:srgbClr val="000000"/>
                </a:solidFill>
              </a:rPr>
              <a:t>Data  is  hidden  &amp; can be accessed only by the member functions </a:t>
            </a:r>
          </a:p>
          <a:p>
            <a:pPr lvl="1" algn="just">
              <a:buFont typeface="Symbol" pitchFamily="18" charset="2"/>
              <a:buChar char="·"/>
            </a:pPr>
            <a:r>
              <a:rPr lang="en-US" smtClean="0">
                <a:solidFill>
                  <a:srgbClr val="000000"/>
                </a:solidFill>
              </a:rPr>
              <a:t>New  data  &amp;  functions can  be  easily  added  </a:t>
            </a:r>
          </a:p>
          <a:p>
            <a:pPr lvl="1" algn="just">
              <a:buFont typeface="Symbol" pitchFamily="18" charset="2"/>
              <a:buNone/>
            </a:pPr>
            <a:r>
              <a:rPr lang="en-US" smtClean="0">
                <a:solidFill>
                  <a:srgbClr val="000000"/>
                </a:solidFill>
              </a:rPr>
              <a:t> whenever  necessary. </a:t>
            </a:r>
          </a:p>
          <a:p>
            <a:pPr lvl="1" algn="just">
              <a:buFont typeface="Symbol" pitchFamily="18" charset="2"/>
              <a:buChar char="·"/>
            </a:pPr>
            <a:r>
              <a:rPr lang="en-US" smtClean="0">
                <a:solidFill>
                  <a:srgbClr val="000000"/>
                </a:solidFill>
              </a:rPr>
              <a:t>Follows  bottom-up  approach  in  program  design.</a:t>
            </a:r>
          </a:p>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73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7332" name="Rectangle 2"/>
          <p:cNvSpPr>
            <a:spLocks noChangeArrowheads="1" noTextEdit="1"/>
          </p:cNvSpPr>
          <p:nvPr>
            <p:ph type="sldImg"/>
          </p:nvPr>
        </p:nvSpPr>
        <p:spPr>
          <a:ln/>
        </p:spPr>
      </p:sp>
      <p:sp>
        <p:nvSpPr>
          <p:cNvPr id="227333" name="Rectangle 3"/>
          <p:cNvSpPr>
            <a:spLocks noGrp="1" noChangeArrowheads="1"/>
          </p:cNvSpPr>
          <p:nvPr>
            <p:ph type="body" idx="1"/>
          </p:nvPr>
        </p:nvSpPr>
        <p:spPr>
          <a:xfrm>
            <a:off x="1143000" y="4371975"/>
            <a:ext cx="4800600" cy="4167188"/>
          </a:xfrm>
          <a:noFill/>
          <a:ln/>
        </p:spPr>
        <p:txBody>
          <a:bodyPr/>
          <a:lstStyle/>
          <a:p>
            <a:r>
              <a:rPr lang="en-US" sz="1100" smtClean="0"/>
              <a:t>For </a:t>
            </a:r>
            <a:r>
              <a:rPr lang="en-US" sz="1100" i="1" smtClean="0"/>
              <a:t>e.g.,</a:t>
            </a:r>
          </a:p>
          <a:p>
            <a:endParaRPr lang="en-US" sz="1100" smtClean="0"/>
          </a:p>
          <a:p>
            <a:r>
              <a:rPr lang="en-US" sz="1100" smtClean="0"/>
              <a:t>#include&lt;iostream.h&gt;		</a:t>
            </a:r>
          </a:p>
          <a:p>
            <a:r>
              <a:rPr lang="en-US" sz="1100" smtClean="0"/>
              <a:t>class A</a:t>
            </a:r>
          </a:p>
          <a:p>
            <a:r>
              <a:rPr lang="en-US" sz="1100" smtClean="0"/>
              <a:t>{</a:t>
            </a:r>
          </a:p>
          <a:p>
            <a:pPr lvl="1"/>
            <a:r>
              <a:rPr lang="en-US" sz="1100" smtClean="0"/>
              <a:t>public:</a:t>
            </a:r>
          </a:p>
          <a:p>
            <a:pPr lvl="2"/>
            <a:r>
              <a:rPr lang="en-US" sz="1100" smtClean="0"/>
              <a:t>void print(double)		</a:t>
            </a:r>
          </a:p>
          <a:p>
            <a:pPr lvl="2"/>
            <a:r>
              <a:rPr lang="en-US" sz="1100" smtClean="0"/>
              <a:t>{</a:t>
            </a:r>
          </a:p>
          <a:p>
            <a:pPr lvl="2"/>
            <a:r>
              <a:rPr lang="en-US" sz="1100" smtClean="0"/>
              <a:t>puts(“double”);</a:t>
            </a:r>
          </a:p>
          <a:p>
            <a:pPr lvl="2"/>
            <a:r>
              <a:rPr lang="en-US" sz="1100" smtClean="0"/>
              <a:t>}			     </a:t>
            </a:r>
          </a:p>
          <a:p>
            <a:pPr lvl="2"/>
            <a:r>
              <a:rPr lang="en-US" sz="1100" smtClean="0"/>
              <a:t>void print(int)			    </a:t>
            </a:r>
          </a:p>
          <a:p>
            <a:pPr lvl="2"/>
            <a:r>
              <a:rPr lang="en-US" sz="1100" smtClean="0"/>
              <a:t>{</a:t>
            </a:r>
          </a:p>
          <a:p>
            <a:pPr lvl="2"/>
            <a:r>
              <a:rPr lang="en-US" sz="1100" smtClean="0"/>
              <a:t>puts(“int”);</a:t>
            </a:r>
          </a:p>
          <a:p>
            <a:pPr lvl="2"/>
            <a:r>
              <a:rPr lang="en-US" sz="1100" smtClean="0"/>
              <a:t>}	</a:t>
            </a:r>
          </a:p>
          <a:p>
            <a:pPr lvl="2"/>
            <a:r>
              <a:rPr lang="en-US" sz="1100" smtClean="0"/>
              <a:t>};</a:t>
            </a:r>
          </a:p>
          <a:p>
            <a:endParaRPr lang="en-US" sz="1100" smtClean="0"/>
          </a:p>
          <a:p>
            <a:endParaRPr lang="en-US" sz="1100" smtClean="0"/>
          </a:p>
          <a:p>
            <a:pPr algn="r"/>
            <a:r>
              <a:rPr lang="en-US" sz="1100" smtClean="0"/>
              <a:t>continued…..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83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8356" name="Rectangle 2"/>
          <p:cNvSpPr>
            <a:spLocks noChangeArrowheads="1" noTextEdit="1"/>
          </p:cNvSpPr>
          <p:nvPr>
            <p:ph type="sldImg"/>
          </p:nvPr>
        </p:nvSpPr>
        <p:spPr>
          <a:xfrm>
            <a:off x="1144588" y="685800"/>
            <a:ext cx="4572000" cy="3429000"/>
          </a:xfrm>
          <a:ln/>
        </p:spPr>
      </p:sp>
      <p:sp>
        <p:nvSpPr>
          <p:cNvPr id="228357" name="Rectangle 3"/>
          <p:cNvSpPr>
            <a:spLocks noGrp="1" noChangeArrowheads="1"/>
          </p:cNvSpPr>
          <p:nvPr>
            <p:ph type="body" idx="1"/>
          </p:nvPr>
        </p:nvSpPr>
        <p:spPr>
          <a:xfrm>
            <a:off x="1143000" y="4343400"/>
            <a:ext cx="5029200" cy="4114800"/>
          </a:xfrm>
          <a:noFill/>
          <a:ln/>
        </p:spPr>
        <p:txBody>
          <a:bodyPr/>
          <a:lstStyle/>
          <a:p>
            <a:r>
              <a:rPr lang="en-US" sz="1100" smtClean="0"/>
              <a:t>int  main( )</a:t>
            </a:r>
          </a:p>
          <a:p>
            <a:r>
              <a:rPr lang="en-US" sz="1100" smtClean="0"/>
              <a:t>{</a:t>
            </a:r>
          </a:p>
          <a:p>
            <a:pPr lvl="1"/>
            <a:r>
              <a:rPr lang="en-US" sz="1100" smtClean="0"/>
              <a:t>A a;</a:t>
            </a:r>
          </a:p>
          <a:p>
            <a:pPr lvl="1"/>
            <a:r>
              <a:rPr lang="en-US" sz="1100" smtClean="0"/>
              <a:t>char ch =‘A’;</a:t>
            </a:r>
          </a:p>
          <a:p>
            <a:pPr lvl="1"/>
            <a:r>
              <a:rPr lang="en-US" sz="1100" smtClean="0"/>
              <a:t>a.print(ch);        // promotes  ‘char’ to ‘int’</a:t>
            </a:r>
          </a:p>
          <a:p>
            <a:pPr lvl="1"/>
            <a:endParaRPr lang="en-US" sz="1100" smtClean="0"/>
          </a:p>
          <a:p>
            <a:pPr lvl="1"/>
            <a:r>
              <a:rPr lang="en-US" sz="1100" smtClean="0"/>
              <a:t>short int si = 1;</a:t>
            </a:r>
          </a:p>
          <a:p>
            <a:pPr lvl="1"/>
            <a:r>
              <a:rPr lang="en-US" sz="1100" smtClean="0"/>
              <a:t>a.print(si);        // promotes  ‘short int’ to ‘int’</a:t>
            </a:r>
          </a:p>
          <a:p>
            <a:pPr lvl="1"/>
            <a:endParaRPr lang="en-US" sz="1100" smtClean="0"/>
          </a:p>
          <a:p>
            <a:pPr lvl="1"/>
            <a:r>
              <a:rPr lang="en-US" sz="1100" smtClean="0"/>
              <a:t>float f1=1.0F;</a:t>
            </a:r>
          </a:p>
          <a:p>
            <a:pPr lvl="1"/>
            <a:r>
              <a:rPr lang="en-US" sz="1100" smtClean="0"/>
              <a:t>a.print(f1);        //promotes  ‘float’ to ‘double’</a:t>
            </a:r>
          </a:p>
          <a:p>
            <a:pPr lvl="1"/>
            <a:r>
              <a:rPr lang="en-US" sz="1100" smtClean="0"/>
              <a:t>return 0;</a:t>
            </a:r>
          </a:p>
          <a:p>
            <a:r>
              <a:rPr lang="en-US" smtClean="0"/>
              <a: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293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29380" name="Rectangle 2"/>
          <p:cNvSpPr>
            <a:spLocks noChangeArrowheads="1" noTextEdit="1"/>
          </p:cNvSpPr>
          <p:nvPr>
            <p:ph type="sldImg"/>
          </p:nvPr>
        </p:nvSpPr>
        <p:spPr>
          <a:ln/>
        </p:spPr>
      </p:sp>
      <p:sp>
        <p:nvSpPr>
          <p:cNvPr id="229381" name="Rectangle 3"/>
          <p:cNvSpPr>
            <a:spLocks noGrp="1" noChangeArrowheads="1"/>
          </p:cNvSpPr>
          <p:nvPr>
            <p:ph type="body" idx="1"/>
          </p:nvPr>
        </p:nvSpPr>
        <p:spPr>
          <a:xfrm>
            <a:off x="1143000" y="4371975"/>
            <a:ext cx="4800600" cy="4167188"/>
          </a:xfrm>
          <a:noFill/>
          <a:ln/>
        </p:spPr>
        <p:txBody>
          <a:bodyPr/>
          <a:lstStyle/>
          <a:p>
            <a:r>
              <a:rPr lang="en-US" sz="1100" smtClean="0"/>
              <a:t>For </a:t>
            </a:r>
            <a:r>
              <a:rPr lang="en-US" sz="1100" i="1" smtClean="0"/>
              <a:t>e.g.,</a:t>
            </a:r>
            <a:endParaRPr lang="en-US" sz="1100" smtClean="0"/>
          </a:p>
          <a:p>
            <a:r>
              <a:rPr lang="en-US" sz="1100" smtClean="0"/>
              <a:t>#include&lt;iostream.h&gt;		</a:t>
            </a:r>
          </a:p>
          <a:p>
            <a:r>
              <a:rPr lang="en-US" sz="1100" smtClean="0"/>
              <a:t>class A</a:t>
            </a:r>
          </a:p>
          <a:p>
            <a:r>
              <a:rPr lang="en-US" sz="1100" smtClean="0"/>
              <a:t>{			</a:t>
            </a:r>
          </a:p>
          <a:p>
            <a:pPr lvl="1"/>
            <a:r>
              <a:rPr lang="en-US" sz="1100" smtClean="0"/>
              <a:t>public:			</a:t>
            </a:r>
          </a:p>
          <a:p>
            <a:pPr lvl="2"/>
            <a:r>
              <a:rPr lang="en-US" sz="1100" smtClean="0"/>
              <a:t>void print(double)		</a:t>
            </a:r>
          </a:p>
          <a:p>
            <a:pPr lvl="2"/>
            <a:r>
              <a:rPr lang="en-US" sz="1100" smtClean="0"/>
              <a:t>{			</a:t>
            </a:r>
          </a:p>
          <a:p>
            <a:pPr lvl="2"/>
            <a:r>
              <a:rPr lang="en-US" sz="1100" smtClean="0"/>
              <a:t>puts(“double”);		</a:t>
            </a:r>
          </a:p>
          <a:p>
            <a:pPr lvl="2"/>
            <a:r>
              <a:rPr lang="en-US" sz="1100" smtClean="0"/>
              <a:t>}			     </a:t>
            </a:r>
          </a:p>
          <a:p>
            <a:pPr lvl="2"/>
            <a:r>
              <a:rPr lang="en-US" sz="1100" smtClean="0"/>
              <a:t>void print(void*)			    </a:t>
            </a:r>
          </a:p>
          <a:p>
            <a:pPr lvl="2"/>
            <a:r>
              <a:rPr lang="en-US" sz="1100" smtClean="0"/>
              <a:t>{</a:t>
            </a:r>
          </a:p>
          <a:p>
            <a:pPr lvl="2"/>
            <a:r>
              <a:rPr lang="en-US" sz="1100" smtClean="0"/>
              <a:t>puts(“void”);		   </a:t>
            </a:r>
          </a:p>
          <a:p>
            <a:pPr lvl="2"/>
            <a:r>
              <a:rPr lang="en-US" sz="1100" smtClean="0"/>
              <a:t>}</a:t>
            </a:r>
          </a:p>
          <a:p>
            <a:pPr lvl="2"/>
            <a:r>
              <a:rPr lang="en-US" sz="1100" smtClean="0"/>
              <a:t>	</a:t>
            </a:r>
          </a:p>
          <a:p>
            <a:r>
              <a:rPr lang="en-US" sz="1100" smtClean="0"/>
              <a:t>};</a:t>
            </a:r>
          </a:p>
          <a:p>
            <a:endParaRPr lang="en-US" sz="1100" smtClean="0"/>
          </a:p>
          <a:p>
            <a:pPr algn="r"/>
            <a:r>
              <a:rPr lang="en-US" sz="1100" smtClean="0"/>
              <a:t>continued…..</a:t>
            </a:r>
          </a:p>
          <a:p>
            <a:endParaRPr lang="en-US" sz="110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04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0404" name="Rectangle 2"/>
          <p:cNvSpPr>
            <a:spLocks noChangeArrowheads="1" noTextEdit="1"/>
          </p:cNvSpPr>
          <p:nvPr>
            <p:ph type="sldImg"/>
          </p:nvPr>
        </p:nvSpPr>
        <p:spPr>
          <a:xfrm>
            <a:off x="1144588" y="685800"/>
            <a:ext cx="4572000" cy="3429000"/>
          </a:xfrm>
          <a:ln/>
        </p:spPr>
      </p:sp>
      <p:sp>
        <p:nvSpPr>
          <p:cNvPr id="230405" name="Rectangle 3"/>
          <p:cNvSpPr>
            <a:spLocks noGrp="1" noChangeArrowheads="1"/>
          </p:cNvSpPr>
          <p:nvPr>
            <p:ph type="body" idx="1"/>
          </p:nvPr>
        </p:nvSpPr>
        <p:spPr>
          <a:xfrm>
            <a:off x="1143000" y="4343400"/>
            <a:ext cx="5029200" cy="4114800"/>
          </a:xfrm>
          <a:noFill/>
          <a:ln/>
        </p:spPr>
        <p:txBody>
          <a:bodyPr/>
          <a:lstStyle/>
          <a:p>
            <a:r>
              <a:rPr lang="en-US" sz="1100" smtClean="0"/>
              <a:t>int  main( )</a:t>
            </a:r>
          </a:p>
          <a:p>
            <a:r>
              <a:rPr lang="en-US" sz="1100" smtClean="0"/>
              <a:t>{</a:t>
            </a:r>
          </a:p>
          <a:p>
            <a:pPr lvl="1"/>
            <a:r>
              <a:rPr lang="en-US" sz="1100" smtClean="0"/>
              <a:t>A a;</a:t>
            </a:r>
          </a:p>
          <a:p>
            <a:pPr lvl="1"/>
            <a:r>
              <a:rPr lang="en-US" sz="1100" smtClean="0"/>
              <a:t>int number =5;</a:t>
            </a:r>
          </a:p>
          <a:p>
            <a:pPr lvl="1"/>
            <a:r>
              <a:rPr lang="en-US" sz="1100" smtClean="0"/>
              <a:t>char string[ ]=“A”;</a:t>
            </a:r>
          </a:p>
          <a:p>
            <a:pPr lvl="1"/>
            <a:r>
              <a:rPr lang="en-US" sz="1100" smtClean="0"/>
              <a:t>a.print(number);           //displays double</a:t>
            </a:r>
          </a:p>
          <a:p>
            <a:pPr lvl="1"/>
            <a:r>
              <a:rPr lang="en-US" sz="1100" smtClean="0"/>
              <a:t>a.print(&amp;number);       //displays void*</a:t>
            </a:r>
          </a:p>
          <a:p>
            <a:pPr lvl="1"/>
            <a:r>
              <a:rPr lang="en-US" sz="1100" smtClean="0"/>
              <a:t>a.print(string);             //displays void*</a:t>
            </a:r>
          </a:p>
          <a:p>
            <a:pPr lvl="1"/>
            <a:r>
              <a:rPr lang="en-US" sz="1100" smtClean="0"/>
              <a:t>return 0;</a:t>
            </a:r>
          </a:p>
          <a:p>
            <a:r>
              <a:rPr lang="en-US" sz="1100" smtClean="0"/>
              <a:t>}</a:t>
            </a:r>
          </a:p>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14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1428" name="Rectangle 2"/>
          <p:cNvSpPr>
            <a:spLocks noChangeArrowheads="1" noTextEdit="1"/>
          </p:cNvSpPr>
          <p:nvPr>
            <p:ph type="sldImg"/>
          </p:nvPr>
        </p:nvSpPr>
        <p:spPr>
          <a:ln/>
        </p:spPr>
      </p:sp>
      <p:sp>
        <p:nvSpPr>
          <p:cNvPr id="231429" name="Rectangle 3"/>
          <p:cNvSpPr>
            <a:spLocks noGrp="1" noChangeArrowheads="1"/>
          </p:cNvSpPr>
          <p:nvPr>
            <p:ph type="body" idx="1"/>
          </p:nvPr>
        </p:nvSpPr>
        <p:spPr>
          <a:xfrm>
            <a:off x="1219200" y="4343400"/>
            <a:ext cx="4724400" cy="4244975"/>
          </a:xfrm>
          <a:noFill/>
          <a:ln/>
        </p:spPr>
        <p:txBody>
          <a:bodyPr/>
          <a:lstStyle/>
          <a:p>
            <a:r>
              <a:rPr lang="en-US" sz="1100" smtClean="0"/>
              <a:t>For </a:t>
            </a:r>
            <a:r>
              <a:rPr lang="en-US" sz="1100" i="1" smtClean="0"/>
              <a:t>e.g.,</a:t>
            </a:r>
            <a:endParaRPr lang="en-US" sz="1100" smtClean="0"/>
          </a:p>
          <a:p>
            <a:r>
              <a:rPr lang="en-US" sz="1100" smtClean="0"/>
              <a:t>#include&lt;iostream.h&gt;		</a:t>
            </a:r>
          </a:p>
          <a:p>
            <a:r>
              <a:rPr lang="en-US" sz="1100" smtClean="0"/>
              <a:t>class A</a:t>
            </a:r>
          </a:p>
          <a:p>
            <a:r>
              <a:rPr lang="en-US" sz="1100" smtClean="0"/>
              <a:t>{</a:t>
            </a:r>
          </a:p>
          <a:p>
            <a:pPr lvl="2"/>
            <a:r>
              <a:rPr lang="en-US" sz="1100" smtClean="0"/>
              <a:t>int number;			</a:t>
            </a:r>
          </a:p>
          <a:p>
            <a:pPr lvl="1"/>
            <a:r>
              <a:rPr lang="en-US" sz="1100" smtClean="0"/>
              <a:t>public:			</a:t>
            </a:r>
          </a:p>
          <a:p>
            <a:pPr lvl="2"/>
            <a:r>
              <a:rPr lang="en-US" sz="1100" smtClean="0"/>
              <a:t>A(int = 0);</a:t>
            </a:r>
          </a:p>
          <a:p>
            <a:pPr lvl="2"/>
            <a:r>
              <a:rPr lang="en-US" sz="1100" smtClean="0"/>
              <a:t>void assign(const A&amp;):</a:t>
            </a:r>
          </a:p>
          <a:p>
            <a:pPr lvl="2"/>
            <a:r>
              <a:rPr lang="en-US" sz="1100" smtClean="0"/>
              <a:t>void print( );	</a:t>
            </a:r>
          </a:p>
          <a:p>
            <a:r>
              <a:rPr lang="en-US" sz="1100" smtClean="0"/>
              <a:t>};</a:t>
            </a:r>
          </a:p>
          <a:p>
            <a:r>
              <a:rPr lang="en-US" sz="1100" smtClean="0"/>
              <a:t>inline A::A(int n) : number(n)</a:t>
            </a:r>
          </a:p>
          <a:p>
            <a:r>
              <a:rPr lang="en-US" sz="1100" smtClean="0"/>
              <a:t>{</a:t>
            </a:r>
          </a:p>
          <a:p>
            <a:pPr lvl="1"/>
            <a:r>
              <a:rPr lang="en-US" sz="1100" smtClean="0"/>
              <a:t>puts(“Constructor”);</a:t>
            </a:r>
          </a:p>
          <a:p>
            <a:r>
              <a:rPr lang="en-US" sz="1100" smtClean="0"/>
              <a:t>}</a:t>
            </a:r>
          </a:p>
          <a:p>
            <a:r>
              <a:rPr lang="en-US" sz="1100" smtClean="0"/>
              <a:t>inline void A::assign(const A&amp; a)</a:t>
            </a:r>
          </a:p>
          <a:p>
            <a:r>
              <a:rPr lang="en-US" sz="1100" smtClean="0"/>
              <a:t>{</a:t>
            </a:r>
          </a:p>
          <a:p>
            <a:pPr lvl="1"/>
            <a:r>
              <a:rPr lang="en-US" sz="1100" smtClean="0"/>
              <a:t>number = a.number;</a:t>
            </a:r>
          </a:p>
          <a:p>
            <a:r>
              <a:rPr lang="en-US" sz="1100" smtClean="0"/>
              <a:t>}</a:t>
            </a:r>
          </a:p>
          <a:p>
            <a:pPr algn="r"/>
            <a:r>
              <a:rPr lang="en-US" sz="1100" smtClean="0"/>
              <a:t>continued…..</a:t>
            </a:r>
          </a:p>
          <a:p>
            <a:endParaRPr lang="en-US" sz="110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24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2452" name="Rectangle 2"/>
          <p:cNvSpPr>
            <a:spLocks noChangeArrowheads="1" noTextEdit="1"/>
          </p:cNvSpPr>
          <p:nvPr>
            <p:ph type="sldImg"/>
          </p:nvPr>
        </p:nvSpPr>
        <p:spPr>
          <a:xfrm>
            <a:off x="1144588" y="685800"/>
            <a:ext cx="4572000" cy="3429000"/>
          </a:xfrm>
          <a:ln/>
        </p:spPr>
      </p:sp>
      <p:sp>
        <p:nvSpPr>
          <p:cNvPr id="232453" name="Rectangle 3"/>
          <p:cNvSpPr>
            <a:spLocks noGrp="1" noChangeArrowheads="1"/>
          </p:cNvSpPr>
          <p:nvPr>
            <p:ph type="body" idx="1"/>
          </p:nvPr>
        </p:nvSpPr>
        <p:spPr>
          <a:xfrm>
            <a:off x="1143000" y="4343400"/>
            <a:ext cx="5029200" cy="4114800"/>
          </a:xfrm>
          <a:noFill/>
          <a:ln/>
        </p:spPr>
        <p:txBody>
          <a:bodyPr/>
          <a:lstStyle/>
          <a:p>
            <a:r>
              <a:rPr lang="en-US" sz="1100" smtClean="0"/>
              <a:t>inline void A::print( )</a:t>
            </a:r>
          </a:p>
          <a:p>
            <a:r>
              <a:rPr lang="en-US" sz="1100" smtClean="0"/>
              <a:t>{</a:t>
            </a:r>
          </a:p>
          <a:p>
            <a:pPr lvl="1"/>
            <a:r>
              <a:rPr lang="en-US" sz="1100" smtClean="0"/>
              <a:t>cout&lt;&lt;“number =“&lt;&lt;number;</a:t>
            </a:r>
          </a:p>
          <a:p>
            <a:r>
              <a:rPr lang="en-US" sz="1100" smtClean="0"/>
              <a:t>}</a:t>
            </a:r>
          </a:p>
          <a:p>
            <a:endParaRPr lang="en-US" sz="1100" smtClean="0"/>
          </a:p>
          <a:p>
            <a:r>
              <a:rPr lang="en-US" sz="1100" smtClean="0"/>
              <a:t>int  main( )</a:t>
            </a:r>
          </a:p>
          <a:p>
            <a:r>
              <a:rPr lang="en-US" sz="1100" smtClean="0"/>
              <a:t>{</a:t>
            </a:r>
          </a:p>
          <a:p>
            <a:pPr lvl="1"/>
            <a:r>
              <a:rPr lang="en-US" sz="1100" smtClean="0"/>
              <a:t>A a(1);              //displays constructor</a:t>
            </a:r>
          </a:p>
          <a:p>
            <a:pPr lvl="1"/>
            <a:r>
              <a:rPr lang="en-US" sz="1100" smtClean="0"/>
              <a:t>a.assign(2);       //displays constructor</a:t>
            </a:r>
          </a:p>
          <a:p>
            <a:pPr lvl="1"/>
            <a:r>
              <a:rPr lang="en-US" sz="1100" smtClean="0"/>
              <a:t>a.print( );          //displays number=2</a:t>
            </a:r>
          </a:p>
          <a:p>
            <a:pPr lvl="1"/>
            <a:r>
              <a:rPr lang="en-US" sz="1100" smtClean="0"/>
              <a:t>return 0;</a:t>
            </a:r>
          </a:p>
          <a:p>
            <a:r>
              <a:rPr lang="en-US" sz="1100" smtClean="0"/>
              <a:t>}</a:t>
            </a:r>
          </a:p>
          <a:p>
            <a:endParaRPr lang="en-US" sz="1100" smtClean="0"/>
          </a:p>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34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3476" name="Rectangle 2"/>
          <p:cNvSpPr>
            <a:spLocks noChangeArrowheads="1" noTextEdit="1"/>
          </p:cNvSpPr>
          <p:nvPr>
            <p:ph type="sldImg"/>
          </p:nvPr>
        </p:nvSpPr>
        <p:spPr>
          <a:xfrm>
            <a:off x="1181100" y="685800"/>
            <a:ext cx="4497388" cy="3373438"/>
          </a:xfrm>
          <a:ln/>
        </p:spPr>
      </p:sp>
      <p:sp>
        <p:nvSpPr>
          <p:cNvPr id="233477" name="Rectangle 3"/>
          <p:cNvSpPr>
            <a:spLocks noGrp="1" noChangeArrowheads="1"/>
          </p:cNvSpPr>
          <p:nvPr>
            <p:ph type="body" idx="1"/>
          </p:nvPr>
        </p:nvSpPr>
        <p:spPr>
          <a:xfrm>
            <a:off x="1143000" y="4137025"/>
            <a:ext cx="4800600" cy="4451350"/>
          </a:xfrm>
          <a:noFill/>
          <a:ln/>
        </p:spPr>
        <p:txBody>
          <a:bodyPr/>
          <a:lstStyle/>
          <a:p>
            <a:r>
              <a:rPr lang="en-US" sz="1100" smtClean="0"/>
              <a:t>For </a:t>
            </a:r>
            <a:r>
              <a:rPr lang="en-US" sz="1100" i="1" smtClean="0"/>
              <a:t>e.g.,</a:t>
            </a:r>
            <a:endParaRPr lang="en-US" sz="1100" smtClean="0"/>
          </a:p>
          <a:p>
            <a:r>
              <a:rPr lang="en-US" sz="1100" smtClean="0"/>
              <a:t>#include&lt;iostream.h&gt;		</a:t>
            </a:r>
          </a:p>
          <a:p>
            <a:r>
              <a:rPr lang="en-US" sz="1100" smtClean="0"/>
              <a:t>class A</a:t>
            </a:r>
          </a:p>
          <a:p>
            <a:r>
              <a:rPr lang="en-US" sz="1100" smtClean="0"/>
              <a:t>{</a:t>
            </a:r>
          </a:p>
          <a:p>
            <a:pPr lvl="1"/>
            <a:r>
              <a:rPr lang="en-US" sz="1100" smtClean="0"/>
              <a:t>public:</a:t>
            </a:r>
          </a:p>
          <a:p>
            <a:pPr lvl="2"/>
            <a:r>
              <a:rPr lang="en-US" sz="1100" smtClean="0"/>
              <a:t>void print(const char* );	</a:t>
            </a:r>
          </a:p>
          <a:p>
            <a:pPr lvl="2"/>
            <a:r>
              <a:rPr lang="en-US" sz="1100" smtClean="0"/>
              <a:t>{</a:t>
            </a:r>
          </a:p>
          <a:p>
            <a:pPr lvl="2"/>
            <a:r>
              <a:rPr lang="en-US" sz="1100" smtClean="0"/>
              <a:t>puts(“const char”);</a:t>
            </a:r>
          </a:p>
          <a:p>
            <a:pPr lvl="2"/>
            <a:r>
              <a:rPr lang="en-US" sz="1100" smtClean="0"/>
              <a:t>}</a:t>
            </a:r>
          </a:p>
          <a:p>
            <a:pPr lvl="2"/>
            <a:r>
              <a:rPr lang="en-US" sz="1100" smtClean="0"/>
              <a:t>void print(... );	</a:t>
            </a:r>
          </a:p>
          <a:p>
            <a:pPr lvl="2"/>
            <a:r>
              <a:rPr lang="en-US" sz="1100" smtClean="0"/>
              <a:t>{</a:t>
            </a:r>
          </a:p>
          <a:p>
            <a:pPr lvl="2"/>
            <a:r>
              <a:rPr lang="en-US" sz="1100" smtClean="0"/>
              <a:t>puts(“ellipsis”);</a:t>
            </a:r>
          </a:p>
          <a:p>
            <a:pPr lvl="2"/>
            <a:r>
              <a:rPr lang="en-US" sz="1100" smtClean="0"/>
              <a:t>}</a:t>
            </a:r>
          </a:p>
          <a:p>
            <a:r>
              <a:rPr lang="en-US" sz="1100" smtClean="0"/>
              <a:t>};</a:t>
            </a:r>
          </a:p>
          <a:p>
            <a:r>
              <a:rPr lang="en-US" sz="1100" smtClean="0"/>
              <a:t>int  main( )</a:t>
            </a:r>
          </a:p>
          <a:p>
            <a:r>
              <a:rPr lang="en-US" sz="1100" smtClean="0"/>
              <a:t>{</a:t>
            </a:r>
          </a:p>
          <a:p>
            <a:pPr lvl="1"/>
            <a:r>
              <a:rPr lang="en-US" sz="1100" smtClean="0"/>
              <a:t>A a; </a:t>
            </a:r>
          </a:p>
          <a:p>
            <a:pPr lvl="1"/>
            <a:r>
              <a:rPr lang="en-US" sz="1100" smtClean="0"/>
              <a:t>a.print(5 );        //displays ellipsis</a:t>
            </a:r>
          </a:p>
          <a:p>
            <a:pPr lvl="1"/>
            <a:r>
              <a:rPr lang="en-US" sz="1100" smtClean="0"/>
              <a:t>return 0;</a:t>
            </a:r>
          </a:p>
          <a:p>
            <a:r>
              <a:rPr lang="en-US" sz="1100" smtClean="0"/>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44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4500" name="Rectangle 2"/>
          <p:cNvSpPr>
            <a:spLocks noChangeArrowheads="1" noTextEdit="1"/>
          </p:cNvSpPr>
          <p:nvPr>
            <p:ph type="sldImg"/>
          </p:nvPr>
        </p:nvSpPr>
        <p:spPr>
          <a:xfrm>
            <a:off x="1123950" y="703263"/>
            <a:ext cx="4570413" cy="3427412"/>
          </a:xfrm>
          <a:ln/>
        </p:spPr>
      </p:sp>
      <p:sp>
        <p:nvSpPr>
          <p:cNvPr id="234501" name="Rectangle 3"/>
          <p:cNvSpPr>
            <a:spLocks noGrp="1" noChangeArrowheads="1"/>
          </p:cNvSpPr>
          <p:nvPr>
            <p:ph type="body" idx="1"/>
          </p:nvPr>
        </p:nvSpPr>
        <p:spPr>
          <a:xfrm>
            <a:off x="1143000" y="4343400"/>
            <a:ext cx="4495800" cy="4114800"/>
          </a:xfrm>
          <a:noFill/>
          <a:ln/>
        </p:spPr>
        <p:txBody>
          <a:bodyPr/>
          <a:lstStyle/>
          <a:p>
            <a:pPr algn="just"/>
            <a:r>
              <a:rPr lang="en-US" smtClean="0"/>
              <a:t>Consider the function for drawing the circle you will have to provide parameters indicating the radius of the circle, the backcolor of the circle and so on. In C++ it is possible to provide default values for parameters. The default values for the parameters are provided in the function declaration. A functions formal argument list now contains two types of formal arguments mandatory and default. The order of these arguments is the mandatory arguments if present followed by default arguments. You can override the default arguments only in the order in which they are declared i.e., if there are three default arguments then you may override the first, first and second or all the three. You cannot override the first and third or just the second or just the third.</a:t>
            </a:r>
          </a:p>
          <a:p>
            <a:pPr algn="just"/>
            <a:r>
              <a:rPr lang="en-US" b="1" smtClean="0"/>
              <a:t>It is very important to note these two items when using default function arguments:</a:t>
            </a:r>
          </a:p>
          <a:p>
            <a:pPr algn="just">
              <a:buFontTx/>
              <a:buChar char="•"/>
            </a:pPr>
            <a:r>
              <a:rPr lang="en-US" b="1" i="1" smtClean="0"/>
              <a:t>If you are going to first declare a function and then define it, be sure to specify the default argument values in the declaration, not in the definition.</a:t>
            </a:r>
          </a:p>
          <a:p>
            <a:pPr algn="just">
              <a:buFontTx/>
              <a:buChar char="•"/>
            </a:pPr>
            <a:r>
              <a:rPr lang="en-US" b="1" i="1" smtClean="0"/>
              <a:t>Do not specify the default values in the function definition if they were already specified in the function declaration.</a:t>
            </a:r>
            <a:endParaRPr lang="en-US" i="1" smtClean="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55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5524" name="Rectangle 2"/>
          <p:cNvSpPr>
            <a:spLocks noChangeArrowheads="1" noTextEdit="1"/>
          </p:cNvSpPr>
          <p:nvPr>
            <p:ph type="sldImg"/>
          </p:nvPr>
        </p:nvSpPr>
        <p:spPr>
          <a:ln/>
        </p:spPr>
      </p:sp>
      <p:sp>
        <p:nvSpPr>
          <p:cNvPr id="235525" name="Rectangle 3"/>
          <p:cNvSpPr>
            <a:spLocks noGrp="1" noChangeArrowheads="1"/>
          </p:cNvSpPr>
          <p:nvPr>
            <p:ph type="body" idx="1"/>
          </p:nvPr>
        </p:nvSpPr>
        <p:spPr>
          <a:xfrm>
            <a:off x="1143000" y="4294188"/>
            <a:ext cx="4495800" cy="4371975"/>
          </a:xfrm>
          <a:noFill/>
          <a:ln/>
        </p:spPr>
        <p:txBody>
          <a:bodyPr/>
          <a:lstStyle/>
          <a:p>
            <a:pPr algn="just"/>
            <a:r>
              <a:rPr lang="en-US" smtClean="0"/>
              <a:t>Inline function is a request to the compiler for expanding the code at the place of the function call so there is no transfer of control from the function call to the function definition. </a:t>
            </a:r>
          </a:p>
          <a:p>
            <a:pPr algn="just"/>
            <a:endParaRPr lang="en-US" sz="200" smtClean="0"/>
          </a:p>
          <a:p>
            <a:pPr algn="just"/>
            <a:r>
              <a:rPr lang="en-US" smtClean="0"/>
              <a:t>A program to demonstrate the inline functions</a:t>
            </a:r>
          </a:p>
          <a:p>
            <a:pPr algn="just"/>
            <a:r>
              <a:rPr lang="en-US" smtClean="0"/>
              <a:t>#include&lt;iostream.h&gt;</a:t>
            </a:r>
          </a:p>
          <a:p>
            <a:pPr algn="just"/>
            <a:r>
              <a:rPr lang="en-US" smtClean="0"/>
              <a:t>inline void swap(int &amp;, int &amp;);	//an inline function </a:t>
            </a:r>
          </a:p>
          <a:p>
            <a:pPr algn="just"/>
            <a:r>
              <a:rPr lang="en-US" smtClean="0"/>
              <a:t>int main( )</a:t>
            </a:r>
          </a:p>
          <a:p>
            <a:pPr algn="just"/>
            <a:r>
              <a:rPr lang="en-US" smtClean="0"/>
              <a:t>{	int a=10,b=20;</a:t>
            </a:r>
          </a:p>
          <a:p>
            <a:pPr algn="just"/>
            <a:r>
              <a:rPr lang="en-US" smtClean="0"/>
              <a:t>	swap(a,b);</a:t>
            </a:r>
          </a:p>
          <a:p>
            <a:pPr algn="just"/>
            <a:r>
              <a:rPr lang="en-US" smtClean="0"/>
              <a:t>	cout&lt;&lt;"a :"&lt;&lt;a&lt;&lt;"b: "&lt;&lt;b&lt;&lt;endl;</a:t>
            </a:r>
          </a:p>
          <a:p>
            <a:pPr algn="just"/>
            <a:r>
              <a:rPr lang="en-US" smtClean="0"/>
              <a:t>	return 0;</a:t>
            </a:r>
          </a:p>
          <a:p>
            <a:pPr algn="just"/>
            <a:r>
              <a:rPr lang="en-US" smtClean="0"/>
              <a:t>}</a:t>
            </a:r>
          </a:p>
          <a:p>
            <a:pPr algn="just"/>
            <a:r>
              <a:rPr lang="en-US" smtClean="0"/>
              <a:t>inline void swap(int &amp;x , int &amp;y)</a:t>
            </a:r>
          </a:p>
          <a:p>
            <a:pPr algn="just"/>
            <a:r>
              <a:rPr lang="en-US" smtClean="0"/>
              <a:t>{</a:t>
            </a:r>
          </a:p>
          <a:p>
            <a:pPr algn="just"/>
            <a:r>
              <a:rPr lang="en-US" smtClean="0"/>
              <a:t>	int temp=x;</a:t>
            </a:r>
          </a:p>
          <a:p>
            <a:pPr algn="just"/>
            <a:r>
              <a:rPr lang="en-US" smtClean="0"/>
              <a:t>	x=y;</a:t>
            </a:r>
          </a:p>
          <a:p>
            <a:pPr algn="just"/>
            <a:r>
              <a:rPr lang="en-US" smtClean="0"/>
              <a:t>	y=temp;</a:t>
            </a:r>
          </a:p>
          <a:p>
            <a:pPr algn="just"/>
            <a:r>
              <a:rPr lang="en-US" smtClean="0"/>
              <a:t>}			            continued…..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65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6548" name="Rectangle 2"/>
          <p:cNvSpPr>
            <a:spLocks noChangeArrowheads="1" noTextEdit="1"/>
          </p:cNvSpPr>
          <p:nvPr>
            <p:ph type="sldImg"/>
          </p:nvPr>
        </p:nvSpPr>
        <p:spPr>
          <a:xfrm>
            <a:off x="1144588" y="685800"/>
            <a:ext cx="4572000" cy="3429000"/>
          </a:xfrm>
          <a:ln/>
        </p:spPr>
      </p:sp>
      <p:sp>
        <p:nvSpPr>
          <p:cNvPr id="236549" name="Rectangle 3"/>
          <p:cNvSpPr>
            <a:spLocks noGrp="1" noChangeArrowheads="1"/>
          </p:cNvSpPr>
          <p:nvPr>
            <p:ph type="body" idx="1"/>
          </p:nvPr>
        </p:nvSpPr>
        <p:spPr>
          <a:xfrm>
            <a:off x="1143000" y="4343400"/>
            <a:ext cx="4495800" cy="4114800"/>
          </a:xfrm>
          <a:noFill/>
          <a:ln/>
        </p:spPr>
        <p:txBody>
          <a:bodyPr/>
          <a:lstStyle/>
          <a:p>
            <a:pPr algn="just"/>
            <a:r>
              <a:rPr lang="en-US" b="1" smtClean="0"/>
              <a:t>Note:</a:t>
            </a:r>
            <a:endParaRPr lang="en-US" smtClean="0"/>
          </a:p>
          <a:p>
            <a:pPr algn="just"/>
            <a:r>
              <a:rPr lang="en-US" smtClean="0"/>
              <a:t>If the functions are recursive or has too many loops the compiler may decide to ignore the inline directive.</a:t>
            </a:r>
          </a:p>
          <a:p>
            <a:pPr algn="just"/>
            <a:endParaRPr lang="en-US" sz="200" smtClean="0"/>
          </a:p>
          <a:p>
            <a:pPr algn="just"/>
            <a:r>
              <a:rPr lang="en-US" sz="1400" smtClean="0"/>
              <a:t>Disadvantages of using inline functions</a:t>
            </a:r>
          </a:p>
          <a:p>
            <a:pPr algn="just">
              <a:buFontTx/>
              <a:buChar char="•"/>
            </a:pPr>
            <a:r>
              <a:rPr lang="en-US" smtClean="0"/>
              <a:t> Every time there is a function call,  function call is replaced by function definition so there is more consumption of memory.</a:t>
            </a:r>
          </a:p>
          <a:p>
            <a:pPr algn="just">
              <a:buFontTx/>
              <a:buChar char="•"/>
            </a:pPr>
            <a:r>
              <a:rPr lang="en-US" smtClean="0"/>
              <a:t>Increases the length of the program.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22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2276" name="Rectangle 2"/>
          <p:cNvSpPr>
            <a:spLocks noChangeArrowheads="1" noTextEdit="1"/>
          </p:cNvSpPr>
          <p:nvPr>
            <p:ph type="sldImg"/>
          </p:nvPr>
        </p:nvSpPr>
        <p:spPr>
          <a:xfrm>
            <a:off x="1133475" y="703263"/>
            <a:ext cx="4570413" cy="3427412"/>
          </a:xfrm>
          <a:ln/>
        </p:spPr>
      </p:sp>
      <p:sp>
        <p:nvSpPr>
          <p:cNvPr id="182277" name="Rectangle 3"/>
          <p:cNvSpPr>
            <a:spLocks noGrp="1" noChangeArrowheads="1"/>
          </p:cNvSpPr>
          <p:nvPr>
            <p:ph type="body" idx="1"/>
          </p:nvPr>
        </p:nvSpPr>
        <p:spPr>
          <a:xfrm>
            <a:off x="1143000" y="4572000"/>
            <a:ext cx="4495800" cy="4114800"/>
          </a:xfrm>
          <a:noFill/>
          <a:ln/>
        </p:spPr>
        <p:txBody>
          <a:bodyPr/>
          <a:lstStyle/>
          <a:p>
            <a:pPr algn="just"/>
            <a:r>
              <a:rPr lang="en-US" b="1" smtClean="0">
                <a:solidFill>
                  <a:srgbClr val="000000"/>
                </a:solidFill>
              </a:rPr>
              <a:t>BENEFITS OF OOP </a:t>
            </a:r>
          </a:p>
          <a:p>
            <a:pPr lvl="1" algn="just">
              <a:buFont typeface="Symbol" pitchFamily="18" charset="2"/>
              <a:buChar char="·"/>
            </a:pPr>
            <a:r>
              <a:rPr lang="en-US" smtClean="0">
                <a:solidFill>
                  <a:srgbClr val="000000"/>
                </a:solidFill>
              </a:rPr>
              <a:t>Data-centered design approach enables us to capture more details of a model in implementable form.</a:t>
            </a:r>
          </a:p>
          <a:p>
            <a:pPr lvl="1" algn="just">
              <a:buFont typeface="Symbol" pitchFamily="18" charset="2"/>
              <a:buChar char="·"/>
            </a:pPr>
            <a:r>
              <a:rPr lang="en-US" smtClean="0">
                <a:solidFill>
                  <a:srgbClr val="000000"/>
                </a:solidFill>
              </a:rPr>
              <a:t>It is easy to partition the work in a project based on objects.</a:t>
            </a:r>
          </a:p>
          <a:p>
            <a:pPr lvl="1" algn="just">
              <a:buFont typeface="Symbol" pitchFamily="18" charset="2"/>
              <a:buChar char="·"/>
            </a:pPr>
            <a:r>
              <a:rPr lang="en-US" smtClean="0">
                <a:solidFill>
                  <a:srgbClr val="000000"/>
                </a:solidFill>
              </a:rPr>
              <a:t>Software complexity can be easily managed.</a:t>
            </a:r>
          </a:p>
          <a:p>
            <a:pPr lvl="1" algn="just">
              <a:buFont typeface="Symbol" pitchFamily="18" charset="2"/>
              <a:buChar char="·"/>
            </a:pPr>
            <a:r>
              <a:rPr lang="en-US" smtClean="0">
                <a:solidFill>
                  <a:srgbClr val="000000"/>
                </a:solidFill>
              </a:rPr>
              <a:t>Every object would be an independent unit and interaction of objects would take place through message calls .</a:t>
            </a:r>
          </a:p>
          <a:p>
            <a:pPr lvl="1" algn="just">
              <a:buFont typeface="Symbol" pitchFamily="18" charset="2"/>
              <a:buChar char="·"/>
            </a:pPr>
            <a:r>
              <a:rPr lang="en-US" smtClean="0">
                <a:solidFill>
                  <a:srgbClr val="000000"/>
                </a:solidFill>
              </a:rPr>
              <a:t>Principle of data hiding helps to build secure programs that are unaffected by the code in the other parts of the program.</a:t>
            </a:r>
          </a:p>
          <a:p>
            <a:pPr lvl="1" algn="just">
              <a:buFont typeface="Symbol" pitchFamily="18" charset="2"/>
              <a:buChar char="·"/>
            </a:pPr>
            <a:r>
              <a:rPr lang="en-US" smtClean="0">
                <a:solidFill>
                  <a:srgbClr val="000000"/>
                </a:solidFill>
              </a:rPr>
              <a:t>Maintenance of a project is much easier.</a:t>
            </a:r>
          </a:p>
          <a:p>
            <a:pPr lvl="1" algn="just">
              <a:buFont typeface="Symbol" pitchFamily="18" charset="2"/>
              <a:buChar char="·"/>
            </a:pPr>
            <a:r>
              <a:rPr lang="en-US" smtClean="0">
                <a:solidFill>
                  <a:srgbClr val="000000"/>
                </a:solidFill>
              </a:rPr>
              <a:t>The existing classes can be extended. Thus, eliminating redundant codes.</a:t>
            </a:r>
            <a:endParaRPr lang="en-US" b="1" smtClean="0"/>
          </a:p>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75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7572" name="Rectangle 2"/>
          <p:cNvSpPr>
            <a:spLocks noChangeArrowheads="1" noTextEdit="1"/>
          </p:cNvSpPr>
          <p:nvPr>
            <p:ph type="sldImg"/>
          </p:nvPr>
        </p:nvSpPr>
        <p:spPr>
          <a:xfrm>
            <a:off x="1144588" y="703263"/>
            <a:ext cx="4568825" cy="3427412"/>
          </a:xfrm>
          <a:ln/>
        </p:spPr>
      </p:sp>
      <p:sp>
        <p:nvSpPr>
          <p:cNvPr id="237573" name="Rectangle 3"/>
          <p:cNvSpPr>
            <a:spLocks noGrp="1" noChangeArrowheads="1"/>
          </p:cNvSpPr>
          <p:nvPr>
            <p:ph type="body" idx="1"/>
          </p:nvPr>
        </p:nvSpPr>
        <p:spPr>
          <a:xfrm>
            <a:off x="1143000" y="4479925"/>
            <a:ext cx="4495800" cy="2798763"/>
          </a:xfrm>
          <a:noFill/>
          <a:ln/>
        </p:spPr>
        <p:txBody>
          <a:bodyPr/>
          <a:lstStyle/>
          <a:p>
            <a:pPr algn="just"/>
            <a:r>
              <a:rPr lang="en-US" sz="1600" b="1" smtClean="0"/>
              <a:t>Structures</a:t>
            </a:r>
          </a:p>
          <a:p>
            <a:pPr algn="just"/>
            <a:r>
              <a:rPr lang="en-US" b="1" i="1" smtClean="0"/>
              <a:t>A structure is a user defined data type which encapsulates related  data, but it does not provide a mechanism by which we can also specify how the data can be acted upon</a:t>
            </a:r>
          </a:p>
          <a:p>
            <a:pPr algn="just"/>
            <a:r>
              <a:rPr lang="en-US" smtClean="0"/>
              <a:t>Declaring a structure variable</a:t>
            </a:r>
          </a:p>
          <a:p>
            <a:pPr algn="just"/>
            <a:r>
              <a:rPr lang="en-US" b="1" smtClean="0"/>
              <a:t>address add1;</a:t>
            </a:r>
            <a:endParaRPr lang="en-US" smtClean="0"/>
          </a:p>
          <a:p>
            <a:pPr algn="just"/>
            <a:r>
              <a:rPr lang="en-US" smtClean="0"/>
              <a:t>Adding data to the structure members</a:t>
            </a:r>
          </a:p>
          <a:p>
            <a:pPr algn="just"/>
            <a:r>
              <a:rPr lang="en-US" b="1" smtClean="0"/>
              <a:t>cin&gt;&gt;add1.name;</a:t>
            </a:r>
          </a:p>
          <a:p>
            <a:pPr algn="just"/>
            <a:r>
              <a:rPr lang="en-US" smtClean="0"/>
              <a:t>Displaying the data of the structure member</a:t>
            </a:r>
          </a:p>
          <a:p>
            <a:pPr algn="just"/>
            <a:r>
              <a:rPr lang="en-US" b="1" smtClean="0"/>
              <a:t>cout&lt;&lt;add1.name;</a:t>
            </a:r>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85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8596" name="Rectangle 2"/>
          <p:cNvSpPr>
            <a:spLocks noChangeArrowheads="1" noTextEdit="1"/>
          </p:cNvSpPr>
          <p:nvPr>
            <p:ph type="sldImg"/>
          </p:nvPr>
        </p:nvSpPr>
        <p:spPr>
          <a:xfrm>
            <a:off x="1144588" y="703263"/>
            <a:ext cx="4570412" cy="3427412"/>
          </a:xfrm>
          <a:ln/>
        </p:spPr>
      </p:sp>
      <p:sp>
        <p:nvSpPr>
          <p:cNvPr id="238597" name="Rectangle 3"/>
          <p:cNvSpPr>
            <a:spLocks noGrp="1" noChangeArrowheads="1"/>
          </p:cNvSpPr>
          <p:nvPr>
            <p:ph type="body" idx="1"/>
          </p:nvPr>
        </p:nvSpPr>
        <p:spPr>
          <a:xfrm>
            <a:off x="1143000" y="4294188"/>
            <a:ext cx="4495800" cy="4294187"/>
          </a:xfrm>
          <a:noFill/>
          <a:ln/>
        </p:spPr>
        <p:txBody>
          <a:bodyPr/>
          <a:lstStyle/>
          <a:p>
            <a:pPr algn="just">
              <a:lnSpc>
                <a:spcPts val="900"/>
              </a:lnSpc>
            </a:pPr>
            <a:endParaRPr lang="en-US" smtClean="0"/>
          </a:p>
          <a:p>
            <a:pPr algn="just"/>
            <a:r>
              <a:rPr lang="en-US" smtClean="0"/>
              <a:t>struct Person{</a:t>
            </a:r>
          </a:p>
          <a:p>
            <a:pPr lvl="1"/>
            <a:r>
              <a:rPr lang="en-US" smtClean="0"/>
              <a:t>char name[20];	</a:t>
            </a:r>
          </a:p>
          <a:p>
            <a:pPr lvl="1"/>
            <a:r>
              <a:rPr lang="en-US" smtClean="0"/>
              <a:t>int age;</a:t>
            </a:r>
          </a:p>
          <a:p>
            <a:pPr lvl="1" algn="just"/>
            <a:r>
              <a:rPr lang="en-US" smtClean="0"/>
              <a:t>void read(Person &amp;p);</a:t>
            </a:r>
          </a:p>
          <a:p>
            <a:pPr lvl="1" algn="just"/>
            <a:r>
              <a:rPr lang="en-US" smtClean="0"/>
              <a:t>void write(Person &amp;p);</a:t>
            </a:r>
          </a:p>
          <a:p>
            <a:pPr algn="just"/>
            <a:r>
              <a:rPr lang="en-US" smtClean="0"/>
              <a:t>};</a:t>
            </a:r>
          </a:p>
          <a:p>
            <a:pPr algn="just"/>
            <a:r>
              <a:rPr lang="en-US" smtClean="0"/>
              <a:t>// </a:t>
            </a:r>
            <a:r>
              <a:rPr lang="en-US" b="1" smtClean="0"/>
              <a:t>main.cpp</a:t>
            </a:r>
          </a:p>
          <a:p>
            <a:pPr algn="just"/>
            <a:r>
              <a:rPr lang="en-US" smtClean="0"/>
              <a:t>#include “ex1.h”</a:t>
            </a:r>
          </a:p>
          <a:p>
            <a:pPr algn="just"/>
            <a:r>
              <a:rPr lang="en-US" smtClean="0"/>
              <a:t>#include&lt;iostream.h&gt;</a:t>
            </a:r>
          </a:p>
          <a:p>
            <a:pPr algn="just"/>
            <a:r>
              <a:rPr lang="en-US" smtClean="0"/>
              <a:t>void Person::read(Person &amp;p)</a:t>
            </a:r>
          </a:p>
          <a:p>
            <a:pPr algn="just"/>
            <a:r>
              <a:rPr lang="en-US" smtClean="0"/>
              <a:t>{</a:t>
            </a:r>
          </a:p>
          <a:p>
            <a:pPr lvl="1" algn="just"/>
            <a:r>
              <a:rPr lang="en-US" smtClean="0"/>
              <a:t>cout&lt;&lt;”Enter name and age”;</a:t>
            </a:r>
          </a:p>
          <a:p>
            <a:pPr lvl="1" algn="just"/>
            <a:r>
              <a:rPr lang="en-US" smtClean="0"/>
              <a:t>cin&gt;&gt;p.name&gt;&gt;p.age;</a:t>
            </a:r>
          </a:p>
          <a:p>
            <a:pPr algn="just"/>
            <a:r>
              <a:rPr lang="en-US" smtClean="0"/>
              <a:t> }  </a:t>
            </a:r>
          </a:p>
          <a:p>
            <a:pPr algn="just"/>
            <a:endParaRPr lang="en-US" smtClean="0"/>
          </a:p>
          <a:p>
            <a:pPr algn="r"/>
            <a:r>
              <a:rPr lang="en-US" smtClean="0"/>
              <a:t>continued…..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396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39620" name="Rectangle 2"/>
          <p:cNvSpPr>
            <a:spLocks noChangeArrowheads="1" noTextEdit="1"/>
          </p:cNvSpPr>
          <p:nvPr>
            <p:ph type="sldImg"/>
          </p:nvPr>
        </p:nvSpPr>
        <p:spPr>
          <a:xfrm>
            <a:off x="1144588" y="685800"/>
            <a:ext cx="4572000" cy="3429000"/>
          </a:xfrm>
          <a:ln/>
        </p:spPr>
      </p:sp>
      <p:sp>
        <p:nvSpPr>
          <p:cNvPr id="239621" name="Rectangle 3"/>
          <p:cNvSpPr>
            <a:spLocks noGrp="1" noChangeArrowheads="1"/>
          </p:cNvSpPr>
          <p:nvPr>
            <p:ph type="body" idx="1"/>
          </p:nvPr>
        </p:nvSpPr>
        <p:spPr>
          <a:xfrm>
            <a:off x="1143000" y="4451350"/>
            <a:ext cx="4495800" cy="3148013"/>
          </a:xfrm>
          <a:noFill/>
          <a:ln/>
        </p:spPr>
        <p:txBody>
          <a:bodyPr/>
          <a:lstStyle/>
          <a:p>
            <a:r>
              <a:rPr lang="en-US" smtClean="0"/>
              <a:t>void Person::write(const Person &amp;y)const</a:t>
            </a:r>
          </a:p>
          <a:p>
            <a:r>
              <a:rPr lang="en-US" smtClean="0"/>
              <a:t>{</a:t>
            </a:r>
          </a:p>
          <a:p>
            <a:pPr lvl="1"/>
            <a:r>
              <a:rPr lang="en-US" smtClean="0"/>
              <a:t> cout&lt;&lt;”name :&lt;&lt;y.name&lt;&lt;”age:”&lt;&lt;y.age&lt;&lt;endl;</a:t>
            </a:r>
          </a:p>
          <a:p>
            <a:r>
              <a:rPr lang="en-US" smtClean="0"/>
              <a:t>}</a:t>
            </a:r>
          </a:p>
          <a:p>
            <a:r>
              <a:rPr lang="en-US" smtClean="0"/>
              <a:t>int main( )</a:t>
            </a:r>
          </a:p>
          <a:p>
            <a:r>
              <a:rPr lang="en-US" smtClean="0"/>
              <a:t>{</a:t>
            </a:r>
          </a:p>
          <a:p>
            <a:pPr lvl="1"/>
            <a:r>
              <a:rPr lang="en-US" smtClean="0"/>
              <a:t>Person p;</a:t>
            </a:r>
          </a:p>
          <a:p>
            <a:pPr lvl="1"/>
            <a:r>
              <a:rPr lang="en-US" smtClean="0"/>
              <a:t>p.read(p);</a:t>
            </a:r>
          </a:p>
          <a:p>
            <a:pPr lvl="1"/>
            <a:r>
              <a:rPr lang="en-US" smtClean="0"/>
              <a:t>p.write(p);</a:t>
            </a:r>
          </a:p>
          <a:p>
            <a:pPr lvl="1"/>
            <a:r>
              <a:rPr lang="en-US" smtClean="0"/>
              <a:t>return 0;</a:t>
            </a:r>
          </a:p>
          <a:p>
            <a:r>
              <a:rPr lang="en-US" smtClean="0"/>
              <a:t> }</a:t>
            </a:r>
          </a:p>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06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0644" name="Rectangle 2"/>
          <p:cNvSpPr>
            <a:spLocks noChangeArrowheads="1" noTextEdit="1"/>
          </p:cNvSpPr>
          <p:nvPr>
            <p:ph type="sldImg"/>
          </p:nvPr>
        </p:nvSpPr>
        <p:spPr>
          <a:ln/>
        </p:spPr>
      </p:sp>
      <p:sp>
        <p:nvSpPr>
          <p:cNvPr id="240645" name="Rectangle 3"/>
          <p:cNvSpPr>
            <a:spLocks noGrp="1" noChangeArrowheads="1"/>
          </p:cNvSpPr>
          <p:nvPr>
            <p:ph type="body" idx="1"/>
          </p:nvPr>
        </p:nvSpPr>
        <p:spPr>
          <a:xfrm>
            <a:off x="1143000" y="4343400"/>
            <a:ext cx="4724400" cy="4114800"/>
          </a:xfrm>
          <a:noFill/>
          <a:ln/>
        </p:spPr>
        <p:txBody>
          <a:bodyPr/>
          <a:lstStyle/>
          <a:p>
            <a:r>
              <a:rPr lang="en-US" b="1" smtClean="0"/>
              <a:t>Syntax to define a class</a:t>
            </a:r>
          </a:p>
          <a:p>
            <a:pPr lvl="1"/>
            <a:r>
              <a:rPr lang="en-US" b="1" smtClean="0"/>
              <a:t>class </a:t>
            </a:r>
            <a:r>
              <a:rPr lang="en-US" smtClean="0"/>
              <a:t>class-name</a:t>
            </a:r>
          </a:p>
          <a:p>
            <a:pPr lvl="1" algn="just"/>
            <a:r>
              <a:rPr lang="en-US" b="1" smtClean="0"/>
              <a:t>{</a:t>
            </a:r>
            <a:r>
              <a:rPr lang="en-US" smtClean="0"/>
              <a:t> </a:t>
            </a:r>
          </a:p>
          <a:p>
            <a:pPr lvl="2" algn="just"/>
            <a:r>
              <a:rPr lang="en-US" smtClean="0"/>
              <a:t>attributes ;</a:t>
            </a:r>
          </a:p>
          <a:p>
            <a:pPr lvl="2" algn="just"/>
            <a:r>
              <a:rPr lang="en-US" smtClean="0"/>
              <a:t>methods;</a:t>
            </a:r>
          </a:p>
          <a:p>
            <a:pPr lvl="1" algn="just"/>
            <a:r>
              <a:rPr lang="en-US" b="1" smtClean="0"/>
              <a:t>};</a:t>
            </a:r>
            <a:endParaRPr lang="en-US" smtClean="0"/>
          </a:p>
          <a:p>
            <a:pPr algn="just"/>
            <a:endParaRPr lang="en-US" b="1" smtClean="0"/>
          </a:p>
          <a:p>
            <a:pPr algn="just"/>
            <a:r>
              <a:rPr lang="en-US" b="1" smtClean="0"/>
              <a:t>Syntax  to  declare  an  object  as  a  variable</a:t>
            </a:r>
            <a:endParaRPr lang="en-US" smtClean="0"/>
          </a:p>
          <a:p>
            <a:pPr lvl="1" algn="just"/>
            <a:r>
              <a:rPr lang="en-US" smtClean="0"/>
              <a:t>class-name  object-name ;</a:t>
            </a:r>
          </a:p>
          <a:p>
            <a:pPr algn="just"/>
            <a:endParaRPr lang="en-US" b="1" smtClean="0"/>
          </a:p>
          <a:p>
            <a:pPr algn="just"/>
            <a:r>
              <a:rPr lang="en-US" b="1" smtClean="0"/>
              <a:t>Syntax to declare an object with the  class  definition</a:t>
            </a:r>
          </a:p>
          <a:p>
            <a:pPr lvl="1" algn="just"/>
            <a:r>
              <a:rPr lang="en-US" b="1" smtClean="0"/>
              <a:t>class</a:t>
            </a:r>
            <a:r>
              <a:rPr lang="en-US" smtClean="0"/>
              <a:t>   class-name</a:t>
            </a:r>
          </a:p>
          <a:p>
            <a:pPr lvl="1" algn="just"/>
            <a:r>
              <a:rPr lang="en-US" smtClean="0"/>
              <a:t>{</a:t>
            </a:r>
          </a:p>
          <a:p>
            <a:pPr lvl="2"/>
            <a:r>
              <a:rPr lang="en-US" smtClean="0"/>
              <a:t>attributes ;</a:t>
            </a:r>
          </a:p>
          <a:p>
            <a:pPr lvl="2"/>
            <a:r>
              <a:rPr lang="en-US" smtClean="0"/>
              <a:t>methods;</a:t>
            </a:r>
          </a:p>
          <a:p>
            <a:pPr lvl="1" algn="just"/>
            <a:r>
              <a:rPr lang="en-US" smtClean="0"/>
              <a:t>}</a:t>
            </a:r>
            <a:r>
              <a:rPr lang="en-US" b="1" smtClean="0"/>
              <a:t>object-name</a:t>
            </a:r>
            <a:r>
              <a:rPr lang="en-US" smtClean="0"/>
              <a:t> </a:t>
            </a:r>
            <a:r>
              <a:rPr lang="en-US" b="1" smtClean="0"/>
              <a:t>;</a:t>
            </a: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16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1668" name="Rectangle 2"/>
          <p:cNvSpPr>
            <a:spLocks noChangeArrowheads="1" noTextEdit="1"/>
          </p:cNvSpPr>
          <p:nvPr>
            <p:ph type="sldImg"/>
          </p:nvPr>
        </p:nvSpPr>
        <p:spPr>
          <a:xfrm>
            <a:off x="1144588" y="703263"/>
            <a:ext cx="4570412" cy="3427412"/>
          </a:xfrm>
          <a:ln/>
        </p:spPr>
      </p:sp>
      <p:sp>
        <p:nvSpPr>
          <p:cNvPr id="241669" name="Rectangle 3"/>
          <p:cNvSpPr>
            <a:spLocks noGrp="1" noChangeArrowheads="1"/>
          </p:cNvSpPr>
          <p:nvPr>
            <p:ph type="body" idx="1"/>
          </p:nvPr>
        </p:nvSpPr>
        <p:spPr>
          <a:xfrm>
            <a:off x="990600" y="4343400"/>
            <a:ext cx="4800600" cy="4244975"/>
          </a:xfrm>
          <a:noFill/>
          <a:ln/>
        </p:spPr>
        <p:txBody>
          <a:bodyPr/>
          <a:lstStyle/>
          <a:p>
            <a:pPr marL="171450" indent="-171450" algn="ctr"/>
            <a:r>
              <a:rPr lang="en-US" b="1" smtClean="0"/>
              <a:t>        Class		                         Object	</a:t>
            </a:r>
          </a:p>
          <a:p>
            <a:pPr marL="171450" indent="-171450"/>
            <a:r>
              <a:rPr lang="en-US" smtClean="0">
                <a:solidFill>
                  <a:srgbClr val="000000"/>
                </a:solidFill>
              </a:rPr>
              <a:t>     An  abstract  data  type.</a:t>
            </a:r>
            <a:r>
              <a:rPr lang="en-US" smtClean="0"/>
              <a:t>		</a:t>
            </a:r>
            <a:r>
              <a:rPr lang="en-US" smtClean="0">
                <a:solidFill>
                  <a:srgbClr val="000000"/>
                </a:solidFill>
              </a:rPr>
              <a:t>Class  variables.</a:t>
            </a:r>
            <a:endParaRPr lang="en-US" smtClean="0"/>
          </a:p>
          <a:p>
            <a:pPr marL="171450" indent="-171450"/>
            <a:r>
              <a:rPr lang="en-US" smtClean="0">
                <a:solidFill>
                  <a:srgbClr val="000000"/>
                </a:solidFill>
              </a:rPr>
              <a:t>     Class  definition  doesn’t create 	Object  creation occupies the  any memory location.		memory location</a:t>
            </a:r>
            <a:endParaRPr lang="en-US" smtClean="0"/>
          </a:p>
          <a:p>
            <a:pPr marL="171450" indent="-171450"/>
            <a:r>
              <a:rPr lang="en-US" smtClean="0"/>
              <a:t>     Once  a  class  is  defined, it exists            </a:t>
            </a:r>
            <a:r>
              <a:rPr lang="en-US" smtClean="0">
                <a:solidFill>
                  <a:srgbClr val="000000"/>
                </a:solidFill>
              </a:rPr>
              <a:t>Object  can  be it created&amp;</a:t>
            </a:r>
            <a:r>
              <a:rPr lang="en-US" smtClean="0"/>
              <a:t>  till the program terminates execution	</a:t>
            </a:r>
            <a:r>
              <a:rPr lang="en-US" smtClean="0">
                <a:solidFill>
                  <a:srgbClr val="000000"/>
                </a:solidFill>
              </a:rPr>
              <a:t>destroyed  at run-time</a:t>
            </a:r>
            <a:endParaRPr lang="en-US" smtClean="0"/>
          </a:p>
          <a:p>
            <a:pPr marL="171450" indent="-171450"/>
            <a:r>
              <a:rPr lang="en-US" smtClean="0">
                <a:solidFill>
                  <a:srgbClr val="000000"/>
                </a:solidFill>
              </a:rPr>
              <a:t>     Class  has  unique  name, attributes	Object  has  unique name, state  &amp;  methods 		methods.</a:t>
            </a:r>
          </a:p>
          <a:p>
            <a:pPr marL="171450" indent="-171450"/>
            <a:endParaRPr lang="en-US" smtClean="0">
              <a:solidFill>
                <a:srgbClr val="000000"/>
              </a:solidFill>
            </a:endParaRPr>
          </a:p>
          <a:p>
            <a:pPr marL="171450" indent="-171450" algn="just"/>
            <a:r>
              <a:rPr lang="en-US" b="1" smtClean="0"/>
              <a:t>    Problem : </a:t>
            </a:r>
            <a:r>
              <a:rPr lang="en-US" smtClean="0"/>
              <a:t>Declare a class cars and an object of a class </a:t>
            </a:r>
            <a:r>
              <a:rPr lang="en-US" b="1" smtClean="0"/>
              <a:t>cars</a:t>
            </a:r>
          </a:p>
          <a:p>
            <a:pPr marL="171450" indent="-171450" algn="just"/>
            <a:r>
              <a:rPr lang="en-US" b="1" smtClean="0"/>
              <a:t>    Solution :</a:t>
            </a:r>
          </a:p>
          <a:p>
            <a:pPr marL="171450" indent="-171450" algn="just"/>
            <a:r>
              <a:rPr lang="en-US" b="1" smtClean="0"/>
              <a:t>    class </a:t>
            </a:r>
            <a:r>
              <a:rPr lang="en-US" smtClean="0"/>
              <a:t>cars</a:t>
            </a:r>
          </a:p>
          <a:p>
            <a:pPr marL="171450" indent="-171450" algn="just"/>
            <a:r>
              <a:rPr lang="en-US" smtClean="0"/>
              <a:t>    </a:t>
            </a:r>
            <a:r>
              <a:rPr lang="en-US" b="1" smtClean="0"/>
              <a:t>{</a:t>
            </a:r>
          </a:p>
          <a:p>
            <a:pPr lvl="1" algn="just"/>
            <a:r>
              <a:rPr lang="en-US" b="1" smtClean="0"/>
              <a:t>private:</a:t>
            </a:r>
          </a:p>
          <a:p>
            <a:pPr lvl="1" algn="just"/>
            <a:r>
              <a:rPr lang="en-US" b="1" smtClean="0"/>
              <a:t>	</a:t>
            </a:r>
            <a:r>
              <a:rPr lang="en-US" smtClean="0"/>
              <a:t>int i;</a:t>
            </a:r>
            <a:endParaRPr lang="en-US" b="1" smtClean="0"/>
          </a:p>
          <a:p>
            <a:pPr lvl="1" algn="just"/>
            <a:endParaRPr lang="en-US" b="1" smtClean="0"/>
          </a:p>
          <a:p>
            <a:pPr lvl="1" algn="r"/>
            <a:r>
              <a:rPr lang="en-US" smtClean="0"/>
              <a:t>continued…..</a:t>
            </a:r>
          </a:p>
        </p:txBody>
      </p:sp>
      <p:sp>
        <p:nvSpPr>
          <p:cNvPr id="241670" name="Line 4"/>
          <p:cNvSpPr>
            <a:spLocks noChangeShapeType="1"/>
          </p:cNvSpPr>
          <p:nvPr/>
        </p:nvSpPr>
        <p:spPr bwMode="auto">
          <a:xfrm>
            <a:off x="3657600" y="4294188"/>
            <a:ext cx="0" cy="1873250"/>
          </a:xfrm>
          <a:prstGeom prst="line">
            <a:avLst/>
          </a:prstGeom>
          <a:noFill/>
          <a:ln w="9525">
            <a:solidFill>
              <a:schemeClr val="tx1"/>
            </a:solidFill>
            <a:round/>
            <a:headEnd/>
            <a:tailEnd/>
          </a:ln>
        </p:spPr>
        <p:txBody>
          <a:bodyPr wrap="none" anchor="ctr"/>
          <a:lstStyle/>
          <a:p>
            <a:endParaRPr lang="en-US"/>
          </a:p>
        </p:txBody>
      </p:sp>
      <p:sp>
        <p:nvSpPr>
          <p:cNvPr id="241671" name="Line 5"/>
          <p:cNvSpPr>
            <a:spLocks noChangeShapeType="1"/>
          </p:cNvSpPr>
          <p:nvPr/>
        </p:nvSpPr>
        <p:spPr bwMode="auto">
          <a:xfrm>
            <a:off x="1219200" y="4606925"/>
            <a:ext cx="4419600" cy="0"/>
          </a:xfrm>
          <a:prstGeom prst="line">
            <a:avLst/>
          </a:prstGeom>
          <a:noFill/>
          <a:ln w="9525">
            <a:solidFill>
              <a:schemeClr val="tx1"/>
            </a:solidFill>
            <a:round/>
            <a:headEnd/>
            <a:tailEnd/>
          </a:ln>
        </p:spPr>
        <p:txBody>
          <a:bodyPr wrap="none" anchor="ctr"/>
          <a:lstStyle/>
          <a:p>
            <a:endParaRPr lang="en-US"/>
          </a:p>
        </p:txBody>
      </p:sp>
      <p:sp>
        <p:nvSpPr>
          <p:cNvPr id="241672" name="Rectangle 6"/>
          <p:cNvSpPr>
            <a:spLocks noChangeArrowheads="1"/>
          </p:cNvSpPr>
          <p:nvPr/>
        </p:nvSpPr>
        <p:spPr bwMode="auto">
          <a:xfrm>
            <a:off x="1219200" y="4294188"/>
            <a:ext cx="4419600" cy="1873250"/>
          </a:xfrm>
          <a:prstGeom prst="rect">
            <a:avLst/>
          </a:prstGeom>
          <a:noFill/>
          <a:ln w="9525">
            <a:solidFill>
              <a:schemeClr val="tx1"/>
            </a:solidFill>
            <a:miter lim="800000"/>
            <a:headEnd/>
            <a:tailEnd/>
          </a:ln>
        </p:spPr>
        <p:txBody>
          <a:bodyPr wrap="none" anchor="ctr"/>
          <a:lstStyle/>
          <a:p>
            <a:endParaRPr lang="en-US"/>
          </a:p>
        </p:txBody>
      </p:sp>
      <p:sp>
        <p:nvSpPr>
          <p:cNvPr id="241673" name="Line 7"/>
          <p:cNvSpPr>
            <a:spLocks noChangeShapeType="1"/>
          </p:cNvSpPr>
          <p:nvPr/>
        </p:nvSpPr>
        <p:spPr bwMode="auto">
          <a:xfrm>
            <a:off x="1219200" y="4840288"/>
            <a:ext cx="4419600" cy="0"/>
          </a:xfrm>
          <a:prstGeom prst="line">
            <a:avLst/>
          </a:prstGeom>
          <a:noFill/>
          <a:ln w="9525">
            <a:solidFill>
              <a:schemeClr val="tx1"/>
            </a:solidFill>
            <a:round/>
            <a:headEnd/>
            <a:tailEnd/>
          </a:ln>
        </p:spPr>
        <p:txBody>
          <a:bodyPr wrap="none" anchor="ctr"/>
          <a:lstStyle/>
          <a:p>
            <a:endParaRPr lang="en-US"/>
          </a:p>
        </p:txBody>
      </p:sp>
      <p:sp>
        <p:nvSpPr>
          <p:cNvPr id="241674" name="Line 8"/>
          <p:cNvSpPr>
            <a:spLocks noChangeShapeType="1"/>
          </p:cNvSpPr>
          <p:nvPr/>
        </p:nvSpPr>
        <p:spPr bwMode="auto">
          <a:xfrm>
            <a:off x="1219200" y="5308600"/>
            <a:ext cx="4419600" cy="0"/>
          </a:xfrm>
          <a:prstGeom prst="line">
            <a:avLst/>
          </a:prstGeom>
          <a:noFill/>
          <a:ln w="9525">
            <a:solidFill>
              <a:schemeClr val="tx1"/>
            </a:solidFill>
            <a:round/>
            <a:headEnd/>
            <a:tailEnd/>
          </a:ln>
        </p:spPr>
        <p:txBody>
          <a:bodyPr wrap="none" anchor="ctr"/>
          <a:lstStyle/>
          <a:p>
            <a:endParaRPr lang="en-US"/>
          </a:p>
        </p:txBody>
      </p:sp>
      <p:sp>
        <p:nvSpPr>
          <p:cNvPr id="241675" name="Line 9"/>
          <p:cNvSpPr>
            <a:spLocks noChangeShapeType="1"/>
          </p:cNvSpPr>
          <p:nvPr/>
        </p:nvSpPr>
        <p:spPr bwMode="auto">
          <a:xfrm>
            <a:off x="1219200" y="5699125"/>
            <a:ext cx="44196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26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2692" name="Rectangle 2"/>
          <p:cNvSpPr>
            <a:spLocks noChangeArrowheads="1" noTextEdit="1"/>
          </p:cNvSpPr>
          <p:nvPr>
            <p:ph type="sldImg"/>
          </p:nvPr>
        </p:nvSpPr>
        <p:spPr>
          <a:xfrm>
            <a:off x="1144588" y="685800"/>
            <a:ext cx="4572000" cy="3429000"/>
          </a:xfrm>
          <a:ln/>
        </p:spPr>
      </p:sp>
      <p:sp>
        <p:nvSpPr>
          <p:cNvPr id="242693" name="Rectangle 3"/>
          <p:cNvSpPr>
            <a:spLocks noGrp="1" noChangeArrowheads="1"/>
          </p:cNvSpPr>
          <p:nvPr>
            <p:ph type="body" idx="1"/>
          </p:nvPr>
        </p:nvSpPr>
        <p:spPr>
          <a:xfrm>
            <a:off x="1219200" y="4343400"/>
            <a:ext cx="4419600" cy="4114800"/>
          </a:xfrm>
          <a:noFill/>
          <a:ln/>
        </p:spPr>
        <p:txBody>
          <a:bodyPr/>
          <a:lstStyle/>
          <a:p>
            <a:r>
              <a:rPr lang="en-US" b="1" smtClean="0"/>
              <a:t>         public:</a:t>
            </a:r>
          </a:p>
          <a:p>
            <a:r>
              <a:rPr lang="en-US" smtClean="0"/>
              <a:t>	void get()</a:t>
            </a:r>
          </a:p>
          <a:p>
            <a:pPr marL="228600" lvl="2"/>
            <a:r>
              <a:rPr lang="en-US" smtClean="0"/>
              <a:t>                 {	</a:t>
            </a:r>
          </a:p>
          <a:p>
            <a:pPr marL="1314450" lvl="4"/>
            <a:r>
              <a:rPr lang="en-US" smtClean="0"/>
              <a:t>cin&gt;&gt;i;</a:t>
            </a:r>
          </a:p>
          <a:p>
            <a:pPr marL="1314450" lvl="4"/>
            <a:r>
              <a:rPr lang="en-US" smtClean="0"/>
              <a:t>cout&lt;&lt;i;</a:t>
            </a:r>
          </a:p>
          <a:p>
            <a:pPr marL="342900" lvl="3"/>
            <a:r>
              <a:rPr lang="en-US" smtClean="0"/>
              <a:t>               }</a:t>
            </a:r>
          </a:p>
          <a:p>
            <a:pPr marL="342900" lvl="3"/>
            <a:r>
              <a:rPr lang="en-US" b="1" smtClean="0"/>
              <a:t>}</a:t>
            </a:r>
            <a:r>
              <a:rPr lang="en-US" smtClean="0"/>
              <a:t> maruti </a:t>
            </a:r>
            <a:r>
              <a:rPr lang="en-US" b="1" smtClean="0"/>
              <a:t>;</a:t>
            </a:r>
          </a:p>
          <a:p>
            <a:endParaRPr lang="en-US" b="1" smtClean="0"/>
          </a:p>
          <a:p>
            <a:r>
              <a:rPr lang="en-US" b="1" smtClean="0"/>
              <a:t>Note : </a:t>
            </a:r>
            <a:r>
              <a:rPr lang="en-US" smtClean="0"/>
              <a:t>maruti is the object created of class cars.</a:t>
            </a:r>
            <a:endParaRPr lang="en-US" smtClean="0">
              <a:solidFill>
                <a:srgbClr val="000000"/>
              </a:solidFill>
            </a:endParaRPr>
          </a:p>
          <a:p>
            <a:r>
              <a:rPr lang="en-US" smtClean="0"/>
              <a:t>void main( )</a:t>
            </a:r>
          </a:p>
          <a:p>
            <a:r>
              <a:rPr lang="en-US" smtClean="0"/>
              <a:t>{</a:t>
            </a:r>
          </a:p>
          <a:p>
            <a:pPr marL="342900" lvl="3"/>
            <a:r>
              <a:rPr lang="en-US" smtClean="0"/>
              <a:t>maruti.get( );         //invoking the functions</a:t>
            </a:r>
          </a:p>
          <a:p>
            <a:r>
              <a:rPr lang="en-US" smtClean="0"/>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37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3716" name="Rectangle 2"/>
          <p:cNvSpPr>
            <a:spLocks noChangeArrowheads="1" noTextEdit="1"/>
          </p:cNvSpPr>
          <p:nvPr>
            <p:ph type="sldImg"/>
          </p:nvPr>
        </p:nvSpPr>
        <p:spPr>
          <a:ln/>
        </p:spPr>
      </p:sp>
      <p:sp>
        <p:nvSpPr>
          <p:cNvPr id="243717" name="Rectangle 3"/>
          <p:cNvSpPr>
            <a:spLocks noGrp="1" noChangeArrowheads="1"/>
          </p:cNvSpPr>
          <p:nvPr>
            <p:ph type="body" idx="1"/>
          </p:nvPr>
        </p:nvSpPr>
        <p:spPr>
          <a:xfrm>
            <a:off x="1143000" y="4343400"/>
            <a:ext cx="4495800" cy="4343400"/>
          </a:xfrm>
          <a:noFill/>
          <a:ln/>
        </p:spPr>
        <p:txBody>
          <a:bodyPr/>
          <a:lstStyle/>
          <a:p>
            <a:pPr algn="just"/>
            <a:r>
              <a:rPr lang="en-US" b="1" smtClean="0"/>
              <a:t>Example of private access specifier</a:t>
            </a:r>
          </a:p>
          <a:p>
            <a:pPr algn="just"/>
            <a:r>
              <a:rPr lang="en-US" smtClean="0"/>
              <a:t>class  sample</a:t>
            </a:r>
          </a:p>
          <a:p>
            <a:pPr algn="just"/>
            <a:r>
              <a:rPr lang="en-US" smtClean="0"/>
              <a:t>{</a:t>
            </a:r>
          </a:p>
          <a:p>
            <a:pPr algn="just"/>
            <a:r>
              <a:rPr lang="en-US" smtClean="0"/>
              <a:t>            private :  </a:t>
            </a:r>
          </a:p>
          <a:p>
            <a:pPr lvl="2" algn="just"/>
            <a:r>
              <a:rPr lang="en-US" smtClean="0"/>
              <a:t>int data;	     // data member</a:t>
            </a:r>
          </a:p>
          <a:p>
            <a:pPr lvl="1" algn="just"/>
            <a:r>
              <a:rPr lang="en-US" smtClean="0"/>
              <a:t>public:</a:t>
            </a:r>
          </a:p>
          <a:p>
            <a:pPr lvl="2" algn="just"/>
            <a:r>
              <a:rPr lang="en-US" smtClean="0"/>
              <a:t>void  getdata()    // member function</a:t>
            </a:r>
            <a:endParaRPr lang="en-US" b="1" smtClean="0"/>
          </a:p>
          <a:p>
            <a:pPr lvl="2" algn="just"/>
            <a:r>
              <a:rPr lang="en-US" smtClean="0"/>
              <a:t>{</a:t>
            </a:r>
          </a:p>
          <a:p>
            <a:pPr lvl="3" algn="just"/>
            <a:r>
              <a:rPr lang="en-US" smtClean="0"/>
              <a:t>cin&gt;&gt;data;       // can access private data of the</a:t>
            </a:r>
          </a:p>
          <a:p>
            <a:pPr lvl="3" algn="just"/>
            <a:r>
              <a:rPr lang="en-US" smtClean="0"/>
              <a:t>                        // same class </a:t>
            </a:r>
          </a:p>
          <a:p>
            <a:pPr lvl="2" algn="just"/>
            <a:r>
              <a:rPr lang="en-US" smtClean="0"/>
              <a:t>}</a:t>
            </a:r>
          </a:p>
          <a:p>
            <a:pPr algn="just"/>
            <a:r>
              <a:rPr lang="en-US" smtClean="0"/>
              <a:t>}; </a:t>
            </a:r>
          </a:p>
          <a:p>
            <a:pPr algn="just"/>
            <a:r>
              <a:rPr lang="en-US" smtClean="0">
                <a:solidFill>
                  <a:srgbClr val="000000"/>
                </a:solidFill>
              </a:rPr>
              <a:t>void showdata ( ) </a:t>
            </a:r>
          </a:p>
          <a:p>
            <a:pPr algn="just"/>
            <a:r>
              <a:rPr lang="en-US" smtClean="0">
                <a:solidFill>
                  <a:srgbClr val="000000"/>
                </a:solidFill>
              </a:rPr>
              <a:t>{</a:t>
            </a:r>
          </a:p>
          <a:p>
            <a:pPr lvl="1" algn="just"/>
            <a:r>
              <a:rPr lang="en-US" smtClean="0">
                <a:solidFill>
                  <a:srgbClr val="000000"/>
                </a:solidFill>
              </a:rPr>
              <a:t>cout &lt;&lt; “data is : “&lt;&lt; data;   // error , as outside function 	                            // cannot access private data of a class </a:t>
            </a:r>
          </a:p>
          <a:p>
            <a:pPr algn="just"/>
            <a:r>
              <a:rPr lang="en-US" smtClean="0">
                <a:solidFill>
                  <a:srgbClr val="000000"/>
                </a:solidFill>
              </a:rPr>
              <a:t>}</a:t>
            </a:r>
            <a:r>
              <a:rPr lang="en-US" b="1" smtClean="0">
                <a:solidFill>
                  <a:srgbClr val="000000"/>
                </a:solidFill>
              </a:rPr>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47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4740" name="Rectangle 2"/>
          <p:cNvSpPr>
            <a:spLocks noChangeArrowheads="1" noTextEdit="1"/>
          </p:cNvSpPr>
          <p:nvPr>
            <p:ph type="sldImg"/>
          </p:nvPr>
        </p:nvSpPr>
        <p:spPr>
          <a:xfrm>
            <a:off x="1154113" y="685800"/>
            <a:ext cx="4572000" cy="3429000"/>
          </a:xfrm>
          <a:ln/>
        </p:spPr>
      </p:sp>
      <p:sp>
        <p:nvSpPr>
          <p:cNvPr id="244741" name="Rectangle 3"/>
          <p:cNvSpPr>
            <a:spLocks noGrp="1" noChangeArrowheads="1"/>
          </p:cNvSpPr>
          <p:nvPr>
            <p:ph type="body" idx="1"/>
          </p:nvPr>
        </p:nvSpPr>
        <p:spPr>
          <a:xfrm>
            <a:off x="1143000" y="4343400"/>
            <a:ext cx="4495800" cy="4114800"/>
          </a:xfrm>
          <a:noFill/>
          <a:ln/>
        </p:spPr>
        <p:txBody>
          <a:bodyPr/>
          <a:lstStyle/>
          <a:p>
            <a:r>
              <a:rPr lang="en-US" b="1" smtClean="0"/>
              <a:t>Example of public access specifier</a:t>
            </a:r>
          </a:p>
          <a:p>
            <a:r>
              <a:rPr lang="en-US" smtClean="0">
                <a:solidFill>
                  <a:srgbClr val="000000"/>
                </a:solidFill>
              </a:rPr>
              <a:t>class sample</a:t>
            </a:r>
          </a:p>
          <a:p>
            <a:r>
              <a:rPr lang="en-US" smtClean="0">
                <a:solidFill>
                  <a:srgbClr val="000000"/>
                </a:solidFill>
              </a:rPr>
              <a:t>{</a:t>
            </a:r>
          </a:p>
          <a:p>
            <a:pPr lvl="1"/>
            <a:r>
              <a:rPr lang="en-US" smtClean="0">
                <a:solidFill>
                  <a:srgbClr val="000000"/>
                </a:solidFill>
              </a:rPr>
              <a:t> private :  </a:t>
            </a:r>
          </a:p>
          <a:p>
            <a:pPr lvl="2"/>
            <a:r>
              <a:rPr lang="en-US" smtClean="0">
                <a:solidFill>
                  <a:srgbClr val="000000"/>
                </a:solidFill>
              </a:rPr>
              <a:t>int data;</a:t>
            </a:r>
          </a:p>
          <a:p>
            <a:pPr lvl="1"/>
            <a:r>
              <a:rPr lang="en-US" smtClean="0">
                <a:solidFill>
                  <a:srgbClr val="000000"/>
                </a:solidFill>
              </a:rPr>
              <a:t>public  :</a:t>
            </a:r>
          </a:p>
          <a:p>
            <a:pPr lvl="2"/>
            <a:r>
              <a:rPr lang="en-US" smtClean="0">
                <a:solidFill>
                  <a:srgbClr val="000000"/>
                </a:solidFill>
              </a:rPr>
              <a:t>void getdata ( ) </a:t>
            </a:r>
          </a:p>
          <a:p>
            <a:pPr lvl="2"/>
            <a:r>
              <a:rPr lang="en-US" smtClean="0">
                <a:solidFill>
                  <a:srgbClr val="000000"/>
                </a:solidFill>
              </a:rPr>
              <a:t>{</a:t>
            </a:r>
          </a:p>
          <a:p>
            <a:pPr lvl="3"/>
            <a:r>
              <a:rPr lang="en-US" smtClean="0">
                <a:solidFill>
                  <a:srgbClr val="000000"/>
                </a:solidFill>
              </a:rPr>
              <a:t> cin&gt;&gt; data;  }</a:t>
            </a:r>
          </a:p>
          <a:p>
            <a:pPr lvl="2"/>
            <a:r>
              <a:rPr lang="en-US" smtClean="0">
                <a:solidFill>
                  <a:srgbClr val="000000"/>
                </a:solidFill>
              </a:rPr>
              <a:t>};</a:t>
            </a:r>
          </a:p>
          <a:p>
            <a:pPr lvl="2"/>
            <a:endParaRPr lang="en-US" smtClean="0">
              <a:solidFill>
                <a:srgbClr val="000000"/>
              </a:solidFill>
            </a:endParaRPr>
          </a:p>
          <a:p>
            <a:r>
              <a:rPr lang="en-US" smtClean="0">
                <a:solidFill>
                  <a:srgbClr val="000000"/>
                </a:solidFill>
              </a:rPr>
              <a:t>void main( )</a:t>
            </a:r>
          </a:p>
          <a:p>
            <a:r>
              <a:rPr lang="en-US" smtClean="0">
                <a:solidFill>
                  <a:srgbClr val="000000"/>
                </a:solidFill>
              </a:rPr>
              <a:t>{</a:t>
            </a:r>
          </a:p>
          <a:p>
            <a:pPr lvl="1"/>
            <a:r>
              <a:rPr lang="en-US" smtClean="0">
                <a:solidFill>
                  <a:srgbClr val="000000"/>
                </a:solidFill>
              </a:rPr>
              <a:t>sample obj;		</a:t>
            </a:r>
          </a:p>
          <a:p>
            <a:pPr lvl="1"/>
            <a:r>
              <a:rPr lang="en-US" smtClean="0">
                <a:solidFill>
                  <a:srgbClr val="000000"/>
                </a:solidFill>
              </a:rPr>
              <a:t>obj.getdata( ); </a:t>
            </a:r>
          </a:p>
          <a:p>
            <a:r>
              <a:rPr lang="en-US" smtClean="0">
                <a:solidFill>
                  <a:srgbClr val="000000"/>
                </a:solidFill>
              </a:rPr>
              <a:t>}</a:t>
            </a:r>
          </a:p>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57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5764" name="Rectangle 2"/>
          <p:cNvSpPr>
            <a:spLocks noChangeArrowheads="1" noTextEdit="1"/>
          </p:cNvSpPr>
          <p:nvPr>
            <p:ph type="sldImg"/>
          </p:nvPr>
        </p:nvSpPr>
        <p:spPr>
          <a:ln/>
        </p:spPr>
      </p:sp>
      <p:sp>
        <p:nvSpPr>
          <p:cNvPr id="245765" name="Rectangle 3"/>
          <p:cNvSpPr>
            <a:spLocks noGrp="1" noChangeArrowheads="1"/>
          </p:cNvSpPr>
          <p:nvPr>
            <p:ph type="body" idx="1"/>
          </p:nvPr>
        </p:nvSpPr>
        <p:spPr>
          <a:xfrm>
            <a:off x="1143000" y="4216400"/>
            <a:ext cx="4800600" cy="4114800"/>
          </a:xfrm>
          <a:noFill/>
          <a:ln/>
        </p:spPr>
        <p:txBody>
          <a:bodyPr/>
          <a:lstStyle/>
          <a:p>
            <a:r>
              <a:rPr lang="en-US" i="1" smtClean="0"/>
              <a:t>E.g.,</a:t>
            </a:r>
            <a:endParaRPr lang="en-US" smtClean="0"/>
          </a:p>
          <a:p>
            <a:r>
              <a:rPr lang="en-US" smtClean="0"/>
              <a:t>class A</a:t>
            </a:r>
          </a:p>
          <a:p>
            <a:r>
              <a:rPr lang="en-US" smtClean="0"/>
              <a:t>{	int i;</a:t>
            </a:r>
          </a:p>
          <a:p>
            <a:r>
              <a:rPr lang="en-US" smtClean="0"/>
              <a:t>public:</a:t>
            </a:r>
          </a:p>
          <a:p>
            <a:r>
              <a:rPr lang="en-US" smtClean="0"/>
              <a:t>	A( )	//</a:t>
            </a:r>
            <a:r>
              <a:rPr lang="en-US" i="1" smtClean="0"/>
              <a:t>constructor</a:t>
            </a:r>
            <a:endParaRPr lang="en-US" smtClean="0"/>
          </a:p>
          <a:p>
            <a:r>
              <a:rPr lang="en-US" smtClean="0"/>
              <a:t>	{</a:t>
            </a:r>
          </a:p>
          <a:p>
            <a:r>
              <a:rPr lang="en-US" smtClean="0"/>
              <a:t>		cout&lt;&lt;"in ctor of a";</a:t>
            </a:r>
          </a:p>
          <a:p>
            <a:r>
              <a:rPr lang="en-US" smtClean="0"/>
              <a:t>	}</a:t>
            </a:r>
          </a:p>
          <a:p>
            <a:r>
              <a:rPr lang="en-US" smtClean="0"/>
              <a:t>};</a:t>
            </a:r>
          </a:p>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67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6788" name="Rectangle 2"/>
          <p:cNvSpPr>
            <a:spLocks noChangeArrowheads="1" noTextEdit="1"/>
          </p:cNvSpPr>
          <p:nvPr>
            <p:ph type="sldImg"/>
          </p:nvPr>
        </p:nvSpPr>
        <p:spPr>
          <a:ln/>
        </p:spPr>
      </p:sp>
      <p:sp>
        <p:nvSpPr>
          <p:cNvPr id="246789" name="Rectangle 3"/>
          <p:cNvSpPr>
            <a:spLocks noGrp="1" noChangeArrowheads="1"/>
          </p:cNvSpPr>
          <p:nvPr>
            <p:ph type="body" idx="1"/>
          </p:nvPr>
        </p:nvSpPr>
        <p:spPr>
          <a:xfrm>
            <a:off x="1143000" y="4343400"/>
            <a:ext cx="4495800" cy="4114800"/>
          </a:xfrm>
          <a:noFill/>
          <a:ln/>
        </p:spPr>
        <p:txBody>
          <a:bodyPr/>
          <a:lstStyle/>
          <a:p>
            <a:pPr algn="just"/>
            <a:r>
              <a:rPr lang="en-US" smtClean="0"/>
              <a:t>For </a:t>
            </a:r>
            <a:r>
              <a:rPr lang="en-US" i="1" smtClean="0"/>
              <a:t>e.g.,</a:t>
            </a:r>
            <a:r>
              <a:rPr lang="en-US" smtClean="0"/>
              <a:t> the constructor that might be written for the employee class.</a:t>
            </a:r>
          </a:p>
          <a:p>
            <a:pPr algn="just"/>
            <a:r>
              <a:rPr lang="en-US" smtClean="0"/>
              <a:t>class employee</a:t>
            </a:r>
          </a:p>
          <a:p>
            <a:pPr lvl="1" algn="just"/>
            <a:r>
              <a:rPr lang="en-US" smtClean="0"/>
              <a:t>{</a:t>
            </a:r>
          </a:p>
          <a:p>
            <a:pPr lvl="1" algn="just"/>
            <a:r>
              <a:rPr lang="en-US" smtClean="0"/>
              <a:t>	public:</a:t>
            </a:r>
          </a:p>
          <a:p>
            <a:pPr lvl="1" algn="just"/>
            <a:r>
              <a:rPr lang="en-US" smtClean="0"/>
              <a:t>		employee( ):</a:t>
            </a:r>
          </a:p>
          <a:p>
            <a:pPr lvl="1" algn="just"/>
            <a:r>
              <a:rPr lang="en-US" smtClean="0"/>
              <a:t>};</a:t>
            </a:r>
          </a:p>
          <a:p>
            <a:pPr lvl="1" algn="just"/>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32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3300" name="Rectangle 2"/>
          <p:cNvSpPr>
            <a:spLocks noChangeArrowheads="1" noTextEdit="1"/>
          </p:cNvSpPr>
          <p:nvPr>
            <p:ph type="sldImg"/>
          </p:nvPr>
        </p:nvSpPr>
        <p:spPr>
          <a:xfrm>
            <a:off x="1130300" y="685800"/>
            <a:ext cx="4600575" cy="3451225"/>
          </a:xfrm>
          <a:ln/>
        </p:spPr>
      </p:sp>
      <p:sp>
        <p:nvSpPr>
          <p:cNvPr id="183301" name="Rectangle 3"/>
          <p:cNvSpPr>
            <a:spLocks noGrp="1" noChangeArrowheads="1"/>
          </p:cNvSpPr>
          <p:nvPr>
            <p:ph type="body" idx="1"/>
          </p:nvPr>
        </p:nvSpPr>
        <p:spPr>
          <a:xfrm>
            <a:off x="1219200" y="4294188"/>
            <a:ext cx="4419600" cy="4137025"/>
          </a:xfrm>
          <a:noFill/>
          <a:ln/>
        </p:spPr>
        <p:txBody>
          <a:bodyPr/>
          <a:lstStyle/>
          <a:p>
            <a:pPr algn="just">
              <a:spcBef>
                <a:spcPts val="500"/>
              </a:spcBef>
              <a:spcAft>
                <a:spcPts val="500"/>
              </a:spcAft>
            </a:pPr>
            <a:r>
              <a:rPr lang="en-US" b="1" smtClean="0"/>
              <a:t>Elements of object model</a:t>
            </a:r>
          </a:p>
          <a:p>
            <a:pPr algn="just">
              <a:spcBef>
                <a:spcPts val="500"/>
              </a:spcBef>
              <a:spcAft>
                <a:spcPts val="500"/>
              </a:spcAft>
            </a:pPr>
            <a:r>
              <a:rPr lang="en-US" smtClean="0"/>
              <a:t>There are four major elements in this model. Abstraction</a:t>
            </a:r>
          </a:p>
          <a:p>
            <a:pPr lvl="1" algn="just">
              <a:spcBef>
                <a:spcPts val="500"/>
              </a:spcBef>
              <a:spcAft>
                <a:spcPts val="500"/>
              </a:spcAft>
              <a:buFont typeface="Symbol" pitchFamily="18" charset="2"/>
              <a:buChar char="·"/>
            </a:pPr>
            <a:r>
              <a:rPr lang="en-US" smtClean="0"/>
              <a:t>  Encapsulation</a:t>
            </a:r>
          </a:p>
          <a:p>
            <a:pPr lvl="1" algn="just">
              <a:spcBef>
                <a:spcPts val="500"/>
              </a:spcBef>
              <a:spcAft>
                <a:spcPts val="500"/>
              </a:spcAft>
              <a:buFont typeface="Symbol" pitchFamily="18" charset="2"/>
              <a:buChar char="·"/>
            </a:pPr>
            <a:r>
              <a:rPr lang="en-US" smtClean="0"/>
              <a:t>  Modularity</a:t>
            </a:r>
          </a:p>
          <a:p>
            <a:pPr lvl="1" algn="just">
              <a:spcBef>
                <a:spcPts val="500"/>
              </a:spcBef>
              <a:spcAft>
                <a:spcPts val="500"/>
              </a:spcAft>
              <a:buFont typeface="Symbol" pitchFamily="18" charset="2"/>
              <a:buChar char="·"/>
            </a:pPr>
            <a:r>
              <a:rPr lang="en-US" smtClean="0"/>
              <a:t>  Hierarchy</a:t>
            </a:r>
          </a:p>
          <a:p>
            <a:pPr algn="just">
              <a:spcBef>
                <a:spcPts val="500"/>
              </a:spcBef>
              <a:spcAft>
                <a:spcPts val="500"/>
              </a:spcAft>
            </a:pPr>
            <a:r>
              <a:rPr lang="en-US" smtClean="0"/>
              <a:t>By major, we mean that a model without anyone of these elements is not Object oriented.</a:t>
            </a:r>
          </a:p>
          <a:p>
            <a:pPr algn="just">
              <a:spcBef>
                <a:spcPts val="500"/>
              </a:spcBef>
              <a:spcAft>
                <a:spcPts val="500"/>
              </a:spcAft>
            </a:pPr>
            <a:r>
              <a:rPr lang="en-US" smtClean="0"/>
              <a:t>*There are three minor elements of the Object model:</a:t>
            </a:r>
          </a:p>
          <a:p>
            <a:pPr lvl="1" algn="just">
              <a:spcBef>
                <a:spcPts val="500"/>
              </a:spcBef>
              <a:spcAft>
                <a:spcPts val="500"/>
              </a:spcAft>
              <a:buFont typeface="Symbol" pitchFamily="18" charset="2"/>
              <a:buChar char="·"/>
            </a:pPr>
            <a:r>
              <a:rPr lang="en-US" smtClean="0"/>
              <a:t>  Typing</a:t>
            </a:r>
          </a:p>
          <a:p>
            <a:pPr lvl="1" algn="just">
              <a:spcBef>
                <a:spcPts val="500"/>
              </a:spcBef>
              <a:spcAft>
                <a:spcPts val="500"/>
              </a:spcAft>
              <a:buFont typeface="Symbol" pitchFamily="18" charset="2"/>
              <a:buChar char="·"/>
            </a:pPr>
            <a:r>
              <a:rPr lang="en-US" smtClean="0"/>
              <a:t>  Concurrency</a:t>
            </a:r>
          </a:p>
          <a:p>
            <a:pPr lvl="1" algn="just">
              <a:spcBef>
                <a:spcPts val="500"/>
              </a:spcBef>
              <a:spcAft>
                <a:spcPts val="500"/>
              </a:spcAft>
              <a:buFont typeface="Symbol" pitchFamily="18" charset="2"/>
              <a:buChar char="·"/>
            </a:pPr>
            <a:r>
              <a:rPr lang="en-US" smtClean="0"/>
              <a:t>  Persistence</a:t>
            </a:r>
          </a:p>
          <a:p>
            <a:pPr algn="just">
              <a:spcBef>
                <a:spcPts val="500"/>
              </a:spcBef>
              <a:spcAft>
                <a:spcPts val="500"/>
              </a:spcAft>
            </a:pPr>
            <a:r>
              <a:rPr lang="en-US" smtClean="0"/>
              <a:t>By minor, we mean that each of these elements is a useful, but not essential part of the object model.</a:t>
            </a:r>
            <a:endParaRPr lang="en-US" i="1"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78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7812" name="Rectangle 2"/>
          <p:cNvSpPr>
            <a:spLocks noChangeArrowheads="1" noTextEdit="1"/>
          </p:cNvSpPr>
          <p:nvPr>
            <p:ph type="sldImg"/>
          </p:nvPr>
        </p:nvSpPr>
        <p:spPr>
          <a:ln/>
        </p:spPr>
      </p:sp>
      <p:sp>
        <p:nvSpPr>
          <p:cNvPr id="247813" name="Rectangle 3"/>
          <p:cNvSpPr>
            <a:spLocks noGrp="1" noChangeArrowheads="1"/>
          </p:cNvSpPr>
          <p:nvPr>
            <p:ph type="body" idx="1"/>
          </p:nvPr>
        </p:nvSpPr>
        <p:spPr>
          <a:xfrm>
            <a:off x="1143000" y="4294188"/>
            <a:ext cx="4495800" cy="4114800"/>
          </a:xfrm>
          <a:noFill/>
          <a:ln/>
        </p:spPr>
        <p:txBody>
          <a:bodyPr/>
          <a:lstStyle/>
          <a:p>
            <a:pPr algn="just"/>
            <a:r>
              <a:rPr lang="en-US" b="1" smtClean="0"/>
              <a:t>Problem </a:t>
            </a:r>
            <a:r>
              <a:rPr lang="en-US" smtClean="0"/>
              <a:t>: Write a </a:t>
            </a:r>
            <a:r>
              <a:rPr lang="en-US" b="1" smtClean="0"/>
              <a:t>class</a:t>
            </a:r>
            <a:r>
              <a:rPr lang="en-US" smtClean="0"/>
              <a:t> to calculate area of a circle.Radius is passed as parameter.</a:t>
            </a:r>
          </a:p>
          <a:p>
            <a:pPr lvl="1" algn="just"/>
            <a:r>
              <a:rPr lang="en-US" smtClean="0"/>
              <a:t>class circle {</a:t>
            </a:r>
          </a:p>
          <a:p>
            <a:pPr lvl="1" algn="just"/>
            <a:r>
              <a:rPr lang="en-US" smtClean="0"/>
              <a:t>                           private: </a:t>
            </a:r>
          </a:p>
          <a:p>
            <a:pPr lvl="1" algn="just"/>
            <a:r>
              <a:rPr lang="en-US" smtClean="0"/>
              <a:t>		           float pi;</a:t>
            </a:r>
          </a:p>
          <a:p>
            <a:pPr lvl="1" algn="just"/>
            <a:r>
              <a:rPr lang="en-US" smtClean="0"/>
              <a:t>	     	           float area;</a:t>
            </a:r>
          </a:p>
          <a:p>
            <a:pPr lvl="1" algn="just"/>
            <a:r>
              <a:rPr lang="en-US" smtClean="0"/>
              <a:t>	               public : </a:t>
            </a:r>
          </a:p>
          <a:p>
            <a:pPr lvl="1" algn="just"/>
            <a:r>
              <a:rPr lang="en-US" smtClean="0"/>
              <a:t>		           void calarea(int);</a:t>
            </a:r>
          </a:p>
          <a:p>
            <a:pPr lvl="1" algn="just"/>
            <a:r>
              <a:rPr lang="en-US" smtClean="0"/>
              <a:t>	    	           circle( );</a:t>
            </a:r>
          </a:p>
          <a:p>
            <a:pPr lvl="1" algn="just"/>
            <a:r>
              <a:rPr lang="en-US" smtClean="0"/>
              <a:t>	        };</a:t>
            </a:r>
          </a:p>
          <a:p>
            <a:pPr algn="just"/>
            <a:r>
              <a:rPr lang="en-US" smtClean="0">
                <a:solidFill>
                  <a:srgbClr val="000000"/>
                </a:solidFill>
              </a:rPr>
              <a:t>circle::circle( ):pi=3.12	</a:t>
            </a:r>
          </a:p>
          <a:p>
            <a:pPr algn="just"/>
            <a:r>
              <a:rPr lang="en-US" smtClean="0">
                <a:solidFill>
                  <a:srgbClr val="000000"/>
                </a:solidFill>
              </a:rPr>
              <a:t>{</a:t>
            </a:r>
          </a:p>
          <a:p>
            <a:pPr algn="just"/>
            <a:r>
              <a:rPr lang="en-US" smtClean="0">
                <a:solidFill>
                  <a:srgbClr val="000000"/>
                </a:solidFill>
              </a:rPr>
              <a:t>	//default constructor with no parameters</a:t>
            </a:r>
          </a:p>
          <a:p>
            <a:pPr algn="just"/>
            <a:r>
              <a:rPr lang="en-US" smtClean="0">
                <a:solidFill>
                  <a:srgbClr val="000000"/>
                </a:solidFill>
              </a:rPr>
              <a: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88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8836" name="Rectangle 2"/>
          <p:cNvSpPr>
            <a:spLocks noChangeArrowheads="1" noTextEdit="1"/>
          </p:cNvSpPr>
          <p:nvPr>
            <p:ph type="sldImg"/>
          </p:nvPr>
        </p:nvSpPr>
        <p:spPr>
          <a:xfrm>
            <a:off x="1144588" y="685800"/>
            <a:ext cx="4572000" cy="3429000"/>
          </a:xfrm>
          <a:ln/>
        </p:spPr>
      </p:sp>
      <p:sp>
        <p:nvSpPr>
          <p:cNvPr id="248837" name="Rectangle 3"/>
          <p:cNvSpPr>
            <a:spLocks noGrp="1" noChangeArrowheads="1"/>
          </p:cNvSpPr>
          <p:nvPr>
            <p:ph type="body" idx="1"/>
          </p:nvPr>
        </p:nvSpPr>
        <p:spPr>
          <a:xfrm>
            <a:off x="685800" y="4294188"/>
            <a:ext cx="4343400" cy="4114800"/>
          </a:xfrm>
          <a:noFill/>
          <a:ln/>
        </p:spPr>
        <p:txBody>
          <a:bodyPr/>
          <a:lstStyle/>
          <a:p>
            <a:pPr lvl="1"/>
            <a:r>
              <a:rPr lang="en-US" smtClean="0">
                <a:solidFill>
                  <a:srgbClr val="000000"/>
                </a:solidFill>
              </a:rPr>
              <a:t>void circle::calarea(int rad )</a:t>
            </a:r>
          </a:p>
          <a:p>
            <a:pPr lvl="1"/>
            <a:r>
              <a:rPr lang="en-US" smtClean="0">
                <a:solidFill>
                  <a:srgbClr val="000000"/>
                </a:solidFill>
              </a:rPr>
              <a:t>{  </a:t>
            </a:r>
          </a:p>
          <a:p>
            <a:pPr lvl="1"/>
            <a:r>
              <a:rPr lang="en-US" smtClean="0">
                <a:solidFill>
                  <a:srgbClr val="000000"/>
                </a:solidFill>
              </a:rPr>
              <a:t>	area= rad * pi;</a:t>
            </a:r>
          </a:p>
          <a:p>
            <a:pPr lvl="1"/>
            <a:r>
              <a:rPr lang="en-US" smtClean="0">
                <a:solidFill>
                  <a:srgbClr val="000000"/>
                </a:solidFill>
              </a:rPr>
              <a:t>	cout &lt;&lt; “Area := “&lt;&lt; area; </a:t>
            </a:r>
          </a:p>
          <a:p>
            <a:pPr lvl="1"/>
            <a:r>
              <a:rPr lang="en-US" smtClean="0">
                <a:solidFill>
                  <a:srgbClr val="000000"/>
                </a:solidFill>
              </a:rPr>
              <a:t>}</a:t>
            </a:r>
          </a:p>
          <a:p>
            <a:pPr lvl="1"/>
            <a:endParaRPr lang="en-US" smtClean="0">
              <a:solidFill>
                <a:srgbClr val="000000"/>
              </a:solidFill>
            </a:endParaRPr>
          </a:p>
          <a:p>
            <a:pPr lvl="1"/>
            <a:r>
              <a:rPr lang="en-US" smtClean="0">
                <a:solidFill>
                  <a:srgbClr val="000000"/>
                </a:solidFill>
              </a:rPr>
              <a:t>void main( ) </a:t>
            </a:r>
          </a:p>
          <a:p>
            <a:pPr lvl="1"/>
            <a:r>
              <a:rPr lang="en-US" smtClean="0">
                <a:solidFill>
                  <a:srgbClr val="000000"/>
                </a:solidFill>
              </a:rPr>
              <a:t>{	</a:t>
            </a:r>
          </a:p>
          <a:p>
            <a:pPr lvl="1"/>
            <a:r>
              <a:rPr lang="en-US" smtClean="0">
                <a:solidFill>
                  <a:srgbClr val="000000"/>
                </a:solidFill>
              </a:rPr>
              <a:t>	circle c1;	</a:t>
            </a:r>
          </a:p>
          <a:p>
            <a:pPr lvl="1"/>
            <a:r>
              <a:rPr lang="en-US" smtClean="0">
                <a:solidFill>
                  <a:srgbClr val="000000"/>
                </a:solidFill>
              </a:rPr>
              <a:t>	c1.calarea(12);</a:t>
            </a:r>
          </a:p>
          <a:p>
            <a:pPr lvl="1"/>
            <a:r>
              <a:rPr lang="en-US" smtClean="0">
                <a:solidFill>
                  <a:srgbClr val="000000"/>
                </a:solidFill>
              </a:rPr>
              <a:t>}</a:t>
            </a:r>
            <a:endParaRPr lang="en-US" smtClean="0"/>
          </a:p>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498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49860" name="Rectangle 2"/>
          <p:cNvSpPr>
            <a:spLocks noChangeArrowheads="1" noTextEdit="1"/>
          </p:cNvSpPr>
          <p:nvPr>
            <p:ph type="sldImg"/>
          </p:nvPr>
        </p:nvSpPr>
        <p:spPr>
          <a:xfrm>
            <a:off x="1171575" y="685800"/>
            <a:ext cx="4602163" cy="3451225"/>
          </a:xfr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08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0884" name="Rectangle 2"/>
          <p:cNvSpPr>
            <a:spLocks noChangeArrowheads="1" noTextEdit="1"/>
          </p:cNvSpPr>
          <p:nvPr>
            <p:ph type="sldImg"/>
          </p:nvPr>
        </p:nvSpPr>
        <p:spPr>
          <a:ln/>
        </p:spPr>
      </p:sp>
      <p:sp>
        <p:nvSpPr>
          <p:cNvPr id="250885" name="Rectangle 3"/>
          <p:cNvSpPr>
            <a:spLocks noGrp="1" noChangeArrowheads="1"/>
          </p:cNvSpPr>
          <p:nvPr>
            <p:ph type="body" idx="1"/>
          </p:nvPr>
        </p:nvSpPr>
        <p:spPr>
          <a:xfrm>
            <a:off x="1143000" y="4343400"/>
            <a:ext cx="4495800" cy="4244975"/>
          </a:xfrm>
          <a:noFill/>
          <a:ln/>
        </p:spPr>
        <p:txBody>
          <a:bodyPr/>
          <a:lstStyle/>
          <a:p>
            <a:pPr algn="just"/>
            <a:r>
              <a:rPr lang="en-US" b="1" smtClean="0"/>
              <a:t>Problem </a:t>
            </a:r>
            <a:r>
              <a:rPr lang="en-US" smtClean="0"/>
              <a:t>: Write a program to find the cube of a number passed as parameter to object.</a:t>
            </a:r>
          </a:p>
          <a:p>
            <a:pPr algn="just"/>
            <a:r>
              <a:rPr lang="en-US" smtClean="0"/>
              <a:t>class cube</a:t>
            </a:r>
          </a:p>
          <a:p>
            <a:pPr algn="just"/>
            <a:r>
              <a:rPr lang="en-US" smtClean="0"/>
              <a:t>{ </a:t>
            </a:r>
          </a:p>
          <a:p>
            <a:pPr lvl="1" algn="just"/>
            <a:r>
              <a:rPr lang="en-US" smtClean="0"/>
              <a:t>private :</a:t>
            </a:r>
          </a:p>
          <a:p>
            <a:pPr algn="just"/>
            <a:r>
              <a:rPr lang="en-US" smtClean="0"/>
              <a:t>	int  num;</a:t>
            </a:r>
          </a:p>
          <a:p>
            <a:pPr algn="just"/>
            <a:r>
              <a:rPr lang="en-US" smtClean="0"/>
              <a:t>           public :  </a:t>
            </a:r>
          </a:p>
          <a:p>
            <a:pPr lvl="1" algn="just"/>
            <a:r>
              <a:rPr lang="en-US" smtClean="0"/>
              <a:t>	int cal_cube( );</a:t>
            </a:r>
          </a:p>
          <a:p>
            <a:pPr lvl="2" algn="just"/>
            <a:r>
              <a:rPr lang="en-US" smtClean="0"/>
              <a:t>cube( int );</a:t>
            </a:r>
          </a:p>
          <a:p>
            <a:pPr algn="just"/>
            <a:r>
              <a:rPr lang="en-US" smtClean="0"/>
              <a:t>  };</a:t>
            </a:r>
          </a:p>
          <a:p>
            <a:r>
              <a:rPr lang="en-US" smtClean="0">
                <a:solidFill>
                  <a:srgbClr val="000000"/>
                </a:solidFill>
              </a:rPr>
              <a:t>cube::cube(in t number):num(number)</a:t>
            </a:r>
          </a:p>
          <a:p>
            <a:r>
              <a:rPr lang="en-US" smtClean="0">
                <a:solidFill>
                  <a:srgbClr val="000000"/>
                </a:solidFill>
              </a:rPr>
              <a:t>{</a:t>
            </a:r>
          </a:p>
          <a:p>
            <a:r>
              <a:rPr lang="en-US" smtClean="0">
                <a:solidFill>
                  <a:srgbClr val="000000"/>
                </a:solidFill>
              </a:rPr>
              <a:t> //parameterized constructor </a:t>
            </a:r>
          </a:p>
          <a:p>
            <a:r>
              <a:rPr lang="en-US" smtClean="0">
                <a:solidFill>
                  <a:srgbClr val="000000"/>
                </a:solidFill>
              </a:rPr>
              <a:t>}	           </a:t>
            </a:r>
          </a:p>
          <a:p>
            <a:r>
              <a:rPr lang="en-US" smtClean="0">
                <a:solidFill>
                  <a:srgbClr val="000000"/>
                </a:solidFill>
              </a:rPr>
              <a:t>int cube :: cal_cube( )</a:t>
            </a:r>
          </a:p>
          <a:p>
            <a:r>
              <a:rPr lang="en-US" smtClean="0">
                <a:solidFill>
                  <a:srgbClr val="000000"/>
                </a:solidFill>
              </a:rPr>
              <a:t>{     </a:t>
            </a:r>
          </a:p>
          <a:p>
            <a:r>
              <a:rPr lang="en-US" smtClean="0">
                <a:solidFill>
                  <a:srgbClr val="000000"/>
                </a:solidFill>
              </a:rPr>
              <a:t>	return num * num * num ;</a:t>
            </a:r>
          </a:p>
          <a:p>
            <a:r>
              <a:rPr lang="en-US" smtClean="0">
                <a:solidFill>
                  <a:srgbClr val="000000"/>
                </a:solidFill>
              </a:rP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19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1908" name="Rectangle 2"/>
          <p:cNvSpPr>
            <a:spLocks noChangeArrowheads="1" noTextEdit="1"/>
          </p:cNvSpPr>
          <p:nvPr>
            <p:ph type="sldImg"/>
          </p:nvPr>
        </p:nvSpPr>
        <p:spPr>
          <a:xfrm>
            <a:off x="1144588" y="685800"/>
            <a:ext cx="4572000" cy="3429000"/>
          </a:xfrm>
          <a:ln/>
        </p:spPr>
      </p:sp>
      <p:sp>
        <p:nvSpPr>
          <p:cNvPr id="251909" name="Rectangle 3"/>
          <p:cNvSpPr>
            <a:spLocks noGrp="1" noChangeArrowheads="1"/>
          </p:cNvSpPr>
          <p:nvPr>
            <p:ph type="body" idx="1"/>
          </p:nvPr>
        </p:nvSpPr>
        <p:spPr>
          <a:xfrm>
            <a:off x="1143000" y="4343400"/>
            <a:ext cx="4419600" cy="4114800"/>
          </a:xfrm>
          <a:noFill/>
          <a:ln/>
        </p:spPr>
        <p:txBody>
          <a:bodyPr/>
          <a:lstStyle/>
          <a:p>
            <a:r>
              <a:rPr lang="en-US" smtClean="0">
                <a:solidFill>
                  <a:srgbClr val="000000"/>
                </a:solidFill>
              </a:rPr>
              <a:t>void main ( )</a:t>
            </a:r>
          </a:p>
          <a:p>
            <a:r>
              <a:rPr lang="en-US" smtClean="0">
                <a:solidFill>
                  <a:srgbClr val="000000"/>
                </a:solidFill>
              </a:rPr>
              <a:t>{  </a:t>
            </a:r>
          </a:p>
          <a:p>
            <a:r>
              <a:rPr lang="en-US" smtClean="0">
                <a:solidFill>
                  <a:srgbClr val="000000"/>
                </a:solidFill>
              </a:rPr>
              <a:t>	int result;</a:t>
            </a:r>
          </a:p>
          <a:p>
            <a:r>
              <a:rPr lang="en-US" smtClean="0">
                <a:solidFill>
                  <a:srgbClr val="000000"/>
                </a:solidFill>
              </a:rPr>
              <a:t>	cube c1(5);	//will call the constructor and pass 5  		//as parameter</a:t>
            </a:r>
          </a:p>
          <a:p>
            <a:r>
              <a:rPr lang="en-US" smtClean="0">
                <a:solidFill>
                  <a:srgbClr val="000000"/>
                </a:solidFill>
              </a:rPr>
              <a:t>	result=c1.cal_cube( );</a:t>
            </a:r>
          </a:p>
          <a:p>
            <a:r>
              <a:rPr lang="en-US" smtClean="0">
                <a:solidFill>
                  <a:srgbClr val="000000"/>
                </a:solidFill>
              </a:rPr>
              <a:t>	cout&lt;&lt; “Cube =“&lt;&lt;result;</a:t>
            </a:r>
          </a:p>
          <a:p>
            <a:r>
              <a:rPr lang="en-US" smtClean="0">
                <a:solidFill>
                  <a:srgbClr val="000000"/>
                </a:solidFill>
              </a:rPr>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293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2932" name="Rectangle 2"/>
          <p:cNvSpPr>
            <a:spLocks noChangeArrowheads="1" noTextEdit="1"/>
          </p:cNvSpPr>
          <p:nvPr>
            <p:ph type="sldImg"/>
          </p:nvPr>
        </p:nvSpPr>
        <p:spPr>
          <a:ln/>
        </p:spPr>
      </p:sp>
      <p:sp>
        <p:nvSpPr>
          <p:cNvPr id="252933" name="Rectangle 3"/>
          <p:cNvSpPr>
            <a:spLocks noGrp="1" noChangeArrowheads="1"/>
          </p:cNvSpPr>
          <p:nvPr>
            <p:ph type="body" idx="1"/>
          </p:nvPr>
        </p:nvSpPr>
        <p:spPr>
          <a:xfrm>
            <a:off x="1143000" y="4256088"/>
            <a:ext cx="4495800" cy="4019550"/>
          </a:xfrm>
          <a:noFill/>
          <a:ln/>
        </p:spPr>
        <p:txBody>
          <a:bodyPr/>
          <a:lstStyle/>
          <a:p>
            <a:pPr algn="just"/>
            <a:r>
              <a:rPr lang="en-US" b="1" smtClean="0"/>
              <a:t>Problem</a:t>
            </a:r>
            <a:r>
              <a:rPr lang="en-US" smtClean="0"/>
              <a:t> : Define a class that calculates sales value of items. Value is calculated as rate * qty. Rate is 100 for all items, but at times it is discounted. (use default constructor )</a:t>
            </a:r>
          </a:p>
          <a:p>
            <a:pPr algn="just"/>
            <a:r>
              <a:rPr lang="en-US" smtClean="0">
                <a:solidFill>
                  <a:srgbClr val="000000"/>
                </a:solidFill>
              </a:rPr>
              <a:t>class sales</a:t>
            </a:r>
          </a:p>
          <a:p>
            <a:pPr algn="just"/>
            <a:r>
              <a:rPr lang="en-US" smtClean="0">
                <a:solidFill>
                  <a:srgbClr val="000000"/>
                </a:solidFill>
              </a:rPr>
              <a:t>{  </a:t>
            </a:r>
          </a:p>
          <a:p>
            <a:pPr algn="just"/>
            <a:r>
              <a:rPr lang="en-US" smtClean="0">
                <a:solidFill>
                  <a:srgbClr val="000000"/>
                </a:solidFill>
              </a:rPr>
              <a:t>        private : </a:t>
            </a:r>
          </a:p>
          <a:p>
            <a:pPr algn="just"/>
            <a:r>
              <a:rPr lang="en-US" smtClean="0">
                <a:solidFill>
                  <a:srgbClr val="000000"/>
                </a:solidFill>
              </a:rPr>
              <a:t>	int quantity;</a:t>
            </a:r>
          </a:p>
          <a:p>
            <a:pPr algn="just"/>
            <a:r>
              <a:rPr lang="en-US" smtClean="0">
                <a:solidFill>
                  <a:srgbClr val="000000"/>
                </a:solidFill>
              </a:rPr>
              <a:t>	int item_rate;</a:t>
            </a:r>
          </a:p>
          <a:p>
            <a:pPr algn="just"/>
            <a:r>
              <a:rPr lang="en-US" smtClean="0">
                <a:solidFill>
                  <a:srgbClr val="000000"/>
                </a:solidFill>
              </a:rPr>
              <a:t>        public : 	</a:t>
            </a:r>
          </a:p>
          <a:p>
            <a:pPr algn="just"/>
            <a:r>
              <a:rPr lang="en-US" smtClean="0">
                <a:solidFill>
                  <a:srgbClr val="000000"/>
                </a:solidFill>
              </a:rPr>
              <a:t>	sales (int qty , int rate =100);</a:t>
            </a:r>
          </a:p>
          <a:p>
            <a:pPr algn="just"/>
            <a:r>
              <a:rPr lang="en-US" smtClean="0">
                <a:solidFill>
                  <a:srgbClr val="000000"/>
                </a:solidFill>
              </a:rPr>
              <a:t>	void cal_value();</a:t>
            </a:r>
          </a:p>
          <a:p>
            <a:pPr algn="just"/>
            <a:r>
              <a:rPr lang="en-US" smtClean="0">
                <a:solidFill>
                  <a:srgbClr val="000000"/>
                </a:solidFill>
              </a:rPr>
              <a:t>};</a:t>
            </a:r>
          </a:p>
          <a:p>
            <a:pPr algn="just"/>
            <a:r>
              <a:rPr lang="en-US" smtClean="0">
                <a:solidFill>
                  <a:srgbClr val="000000"/>
                </a:solidFill>
              </a:rPr>
              <a:t>sales :: sales ( int qty, int rate) : quantity(qty), item_rate(rate);  </a:t>
            </a:r>
          </a:p>
          <a:p>
            <a:pPr algn="just"/>
            <a:r>
              <a:rPr lang="en-US" smtClean="0">
                <a:solidFill>
                  <a:srgbClr val="000000"/>
                </a:solidFill>
              </a:rPr>
              <a:t>{ </a:t>
            </a:r>
          </a:p>
          <a:p>
            <a:pPr algn="just"/>
            <a:r>
              <a:rPr lang="en-US" smtClean="0">
                <a:solidFill>
                  <a:srgbClr val="000000"/>
                </a:solidFill>
              </a:rPr>
              <a: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395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3956" name="Rectangle 2"/>
          <p:cNvSpPr>
            <a:spLocks noChangeArrowheads="1" noTextEdit="1"/>
          </p:cNvSpPr>
          <p:nvPr>
            <p:ph type="sldImg"/>
          </p:nvPr>
        </p:nvSpPr>
        <p:spPr>
          <a:xfrm>
            <a:off x="1144588" y="685800"/>
            <a:ext cx="4572000" cy="3429000"/>
          </a:xfrm>
          <a:ln/>
        </p:spPr>
      </p:sp>
      <p:sp>
        <p:nvSpPr>
          <p:cNvPr id="253957" name="Rectangle 3"/>
          <p:cNvSpPr>
            <a:spLocks noGrp="1" noChangeArrowheads="1"/>
          </p:cNvSpPr>
          <p:nvPr>
            <p:ph type="body" idx="1"/>
          </p:nvPr>
        </p:nvSpPr>
        <p:spPr>
          <a:xfrm>
            <a:off x="1143000" y="4343400"/>
            <a:ext cx="5029200" cy="4114800"/>
          </a:xfrm>
          <a:noFill/>
          <a:ln/>
        </p:spPr>
        <p:txBody>
          <a:bodyPr/>
          <a:lstStyle/>
          <a:p>
            <a:r>
              <a:rPr lang="en-US" smtClean="0">
                <a:solidFill>
                  <a:srgbClr val="000000"/>
                </a:solidFill>
              </a:rPr>
              <a:t>void sales :: cal_value( )</a:t>
            </a:r>
          </a:p>
          <a:p>
            <a:r>
              <a:rPr lang="en-US" smtClean="0">
                <a:solidFill>
                  <a:srgbClr val="000000"/>
                </a:solidFill>
              </a:rPr>
              <a:t>{ </a:t>
            </a:r>
          </a:p>
          <a:p>
            <a:r>
              <a:rPr lang="en-US" smtClean="0">
                <a:solidFill>
                  <a:srgbClr val="000000"/>
                </a:solidFill>
              </a:rPr>
              <a:t>	cout &lt;&lt; “Value is : “&lt;&lt; rate* quantity;</a:t>
            </a:r>
          </a:p>
          <a:p>
            <a:r>
              <a:rPr lang="en-US" smtClean="0">
                <a:solidFill>
                  <a:srgbClr val="000000"/>
                </a:solidFill>
              </a:rPr>
              <a:t>}</a:t>
            </a:r>
          </a:p>
          <a:p>
            <a:r>
              <a:rPr lang="en-US" smtClean="0">
                <a:solidFill>
                  <a:srgbClr val="000000"/>
                </a:solidFill>
              </a:rPr>
              <a:t>void main( )</a:t>
            </a:r>
          </a:p>
          <a:p>
            <a:r>
              <a:rPr lang="en-US" smtClean="0">
                <a:solidFill>
                  <a:srgbClr val="000000"/>
                </a:solidFill>
              </a:rPr>
              <a:t>{ 	</a:t>
            </a:r>
          </a:p>
          <a:p>
            <a:r>
              <a:rPr lang="en-US" smtClean="0">
                <a:solidFill>
                  <a:srgbClr val="000000"/>
                </a:solidFill>
              </a:rPr>
              <a:t>	sales s1(10);	// rate gets the default value 100</a:t>
            </a:r>
          </a:p>
          <a:p>
            <a:r>
              <a:rPr lang="en-US" smtClean="0">
                <a:solidFill>
                  <a:srgbClr val="000000"/>
                </a:solidFill>
              </a:rPr>
              <a:t>	s1.cal_value( );	</a:t>
            </a:r>
          </a:p>
          <a:p>
            <a:r>
              <a:rPr lang="en-US" smtClean="0">
                <a:solidFill>
                  <a:srgbClr val="000000"/>
                </a:solidFill>
              </a:rPr>
              <a:t>	sales s2(50,50); </a:t>
            </a:r>
          </a:p>
          <a:p>
            <a:r>
              <a:rPr lang="en-US" smtClean="0">
                <a:solidFill>
                  <a:srgbClr val="000000"/>
                </a:solidFill>
              </a:rPr>
              <a:t>	s2.cal_value( );  </a:t>
            </a:r>
          </a:p>
          <a:p>
            <a:r>
              <a:rPr lang="en-US" smtClean="0">
                <a:solidFill>
                  <a:srgbClr val="000000"/>
                </a:solidFill>
              </a:rPr>
              <a: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497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4980" name="Rectangle 2"/>
          <p:cNvSpPr>
            <a:spLocks noChangeArrowheads="1" noTextEdit="1"/>
          </p:cNvSpPr>
          <p:nvPr>
            <p:ph type="sldImg"/>
          </p:nvPr>
        </p:nvSpPr>
        <p:spPr>
          <a:ln/>
        </p:spPr>
      </p:sp>
      <p:sp>
        <p:nvSpPr>
          <p:cNvPr id="254981" name="Rectangle 3"/>
          <p:cNvSpPr>
            <a:spLocks noGrp="1" noChangeArrowheads="1"/>
          </p:cNvSpPr>
          <p:nvPr>
            <p:ph type="body" idx="1"/>
          </p:nvPr>
        </p:nvSpPr>
        <p:spPr>
          <a:xfrm>
            <a:off x="1143000" y="4343400"/>
            <a:ext cx="4495800" cy="4114800"/>
          </a:xfrm>
          <a:noFill/>
          <a:ln/>
        </p:spPr>
        <p:txBody>
          <a:bodyPr/>
          <a:lstStyle/>
          <a:p>
            <a:pPr algn="just"/>
            <a:r>
              <a:rPr lang="en-US" i="1" smtClean="0"/>
              <a:t>Syntax  to  declare  a  copy  constructor</a:t>
            </a:r>
            <a:endParaRPr lang="en-US" b="1" smtClean="0"/>
          </a:p>
          <a:p>
            <a:pPr algn="just"/>
            <a:r>
              <a:rPr lang="en-US" smtClean="0"/>
              <a:t>class-name  (const class-name &amp; ) ;</a:t>
            </a:r>
          </a:p>
          <a:p>
            <a:pPr algn="just"/>
            <a:r>
              <a:rPr lang="en-US" b="1" smtClean="0"/>
              <a:t> </a:t>
            </a:r>
          </a:p>
          <a:p>
            <a:pPr algn="just"/>
            <a:r>
              <a:rPr lang="en-US" i="1" smtClean="0"/>
              <a:t>Syntax  to  invoke  a  copy  constructor</a:t>
            </a:r>
            <a:endParaRPr lang="en-US" b="1" smtClean="0"/>
          </a:p>
          <a:p>
            <a:pPr algn="just"/>
            <a:r>
              <a:rPr lang="en-US" smtClean="0"/>
              <a:t>class-name  new-object = source-object ;</a:t>
            </a:r>
          </a:p>
          <a:p>
            <a:pPr algn="just"/>
            <a:r>
              <a:rPr lang="en-US" smtClean="0"/>
              <a:t>or</a:t>
            </a:r>
          </a:p>
          <a:p>
            <a:pPr algn="just"/>
            <a:r>
              <a:rPr lang="en-US" smtClean="0"/>
              <a:t>class-name  new-object ( source-object ) ;</a:t>
            </a:r>
          </a:p>
          <a:p>
            <a:pPr algn="just"/>
            <a:endParaRPr lang="en-US" b="1" smtClean="0"/>
          </a:p>
          <a:p>
            <a:pPr algn="just"/>
            <a:r>
              <a:rPr lang="en-US" b="1" smtClean="0"/>
              <a:t>NOTE </a:t>
            </a:r>
            <a:r>
              <a:rPr lang="en-US" smtClean="0"/>
              <a:t>:</a:t>
            </a:r>
          </a:p>
          <a:p>
            <a:pPr algn="just"/>
            <a:r>
              <a:rPr lang="en-US" smtClean="0"/>
              <a:t>Source-object  is  the  object  whose  copy  is  to  be  created  and  stored  in  new-object.</a:t>
            </a:r>
          </a:p>
          <a:p>
            <a:pPr algn="just"/>
            <a:r>
              <a:rPr lang="en-US" smtClean="0">
                <a:solidFill>
                  <a:srgbClr val="000000"/>
                </a:solidFill>
              </a:rPr>
              <a:t>Suppose a class called Complex exists. </a:t>
            </a:r>
          </a:p>
          <a:p>
            <a:pPr algn="just"/>
            <a:r>
              <a:rPr lang="en-US" smtClean="0">
                <a:solidFill>
                  <a:srgbClr val="000000"/>
                </a:solidFill>
              </a:rPr>
              <a:t>	Complex obj1;</a:t>
            </a:r>
          </a:p>
          <a:p>
            <a:pPr algn="just"/>
            <a:r>
              <a:rPr lang="en-US" smtClean="0">
                <a:solidFill>
                  <a:srgbClr val="000000"/>
                </a:solidFill>
              </a:rPr>
              <a:t>1) Complex obj2 (obj1);</a:t>
            </a:r>
          </a:p>
          <a:p>
            <a:pPr algn="just"/>
            <a:r>
              <a:rPr lang="en-US" smtClean="0">
                <a:solidFill>
                  <a:srgbClr val="000000"/>
                </a:solidFill>
              </a:rPr>
              <a:t>2) Complex obj3=obj1;</a:t>
            </a:r>
          </a:p>
          <a:p>
            <a:pPr lvl="1" algn="just"/>
            <a:endParaRPr lang="en-US" smtClean="0">
              <a:solidFill>
                <a:srgbClr val="000000"/>
              </a:solidFill>
            </a:endParaRPr>
          </a:p>
          <a:p>
            <a:pPr algn="just"/>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600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6004" name="Rectangle 2"/>
          <p:cNvSpPr>
            <a:spLocks noChangeArrowheads="1" noTextEdit="1"/>
          </p:cNvSpPr>
          <p:nvPr>
            <p:ph type="sldImg"/>
          </p:nvPr>
        </p:nvSpPr>
        <p:spPr>
          <a:ln/>
        </p:spPr>
      </p:sp>
      <p:sp>
        <p:nvSpPr>
          <p:cNvPr id="256005" name="Rectangle 3"/>
          <p:cNvSpPr>
            <a:spLocks noGrp="1" noChangeArrowheads="1"/>
          </p:cNvSpPr>
          <p:nvPr>
            <p:ph type="body" idx="1"/>
          </p:nvPr>
        </p:nvSpPr>
        <p:spPr>
          <a:xfrm>
            <a:off x="1143000" y="4216400"/>
            <a:ext cx="4800600" cy="4400550"/>
          </a:xfrm>
          <a:noFill/>
          <a:ln/>
        </p:spPr>
        <p:txBody>
          <a:bodyPr/>
          <a:lstStyle/>
          <a:p>
            <a:pPr algn="just"/>
            <a:r>
              <a:rPr lang="en-US" b="1" dirty="0" smtClean="0"/>
              <a:t>Program</a:t>
            </a:r>
            <a:r>
              <a:rPr lang="en-US" dirty="0" smtClean="0"/>
              <a:t> : </a:t>
            </a:r>
          </a:p>
          <a:p>
            <a:pPr algn="just"/>
            <a:r>
              <a:rPr lang="en-US" dirty="0" smtClean="0"/>
              <a:t>class test</a:t>
            </a:r>
          </a:p>
          <a:p>
            <a:pPr algn="just"/>
            <a:r>
              <a:rPr lang="en-US" dirty="0" smtClean="0"/>
              <a:t> {</a:t>
            </a:r>
          </a:p>
          <a:p>
            <a:pPr algn="just"/>
            <a:r>
              <a:rPr lang="en-US" dirty="0" smtClean="0"/>
              <a:t>           private : </a:t>
            </a:r>
          </a:p>
          <a:p>
            <a:pPr algn="just"/>
            <a:r>
              <a:rPr lang="en-US" dirty="0" smtClean="0"/>
              <a:t>	</a:t>
            </a:r>
            <a:r>
              <a:rPr lang="en-US" dirty="0" err="1" smtClean="0"/>
              <a:t>int</a:t>
            </a:r>
            <a:r>
              <a:rPr lang="en-US" dirty="0" smtClean="0"/>
              <a:t> roll;</a:t>
            </a:r>
          </a:p>
          <a:p>
            <a:pPr algn="just"/>
            <a:r>
              <a:rPr lang="en-US" dirty="0" smtClean="0"/>
              <a:t>	</a:t>
            </a:r>
            <a:r>
              <a:rPr lang="en-US" dirty="0" err="1" smtClean="0"/>
              <a:t>int</a:t>
            </a:r>
            <a:r>
              <a:rPr lang="en-US" dirty="0" smtClean="0"/>
              <a:t> marks;</a:t>
            </a:r>
          </a:p>
          <a:p>
            <a:pPr algn="just"/>
            <a:r>
              <a:rPr lang="en-US" dirty="0" smtClean="0"/>
              <a:t>	char subject[7];</a:t>
            </a:r>
          </a:p>
          <a:p>
            <a:pPr algn="just"/>
            <a:r>
              <a:rPr lang="en-US" dirty="0" smtClean="0"/>
              <a:t>           public :  </a:t>
            </a:r>
          </a:p>
          <a:p>
            <a:pPr algn="just"/>
            <a:r>
              <a:rPr lang="en-US" dirty="0" smtClean="0"/>
              <a:t>	test( test &amp;obj2);</a:t>
            </a:r>
          </a:p>
          <a:p>
            <a:pPr algn="just"/>
            <a:r>
              <a:rPr lang="en-US" dirty="0" smtClean="0"/>
              <a:t>}; </a:t>
            </a:r>
          </a:p>
          <a:p>
            <a:pPr algn="just"/>
            <a:r>
              <a:rPr lang="en-US" dirty="0" smtClean="0">
                <a:solidFill>
                  <a:srgbClr val="000000"/>
                </a:solidFill>
              </a:rPr>
              <a:t>test :: test ( test &amp;</a:t>
            </a:r>
            <a:r>
              <a:rPr lang="en-US" dirty="0" err="1" smtClean="0">
                <a:solidFill>
                  <a:srgbClr val="000000"/>
                </a:solidFill>
              </a:rPr>
              <a:t>objnew</a:t>
            </a:r>
            <a:r>
              <a:rPr lang="en-US" dirty="0" smtClean="0">
                <a:solidFill>
                  <a:srgbClr val="000000"/>
                </a:solidFill>
              </a:rPr>
              <a:t>)		</a:t>
            </a:r>
          </a:p>
          <a:p>
            <a:pPr algn="just"/>
            <a:r>
              <a:rPr lang="en-US" dirty="0" smtClean="0">
                <a:solidFill>
                  <a:srgbClr val="000000"/>
                </a:solidFill>
              </a:rPr>
              <a:t>{   </a:t>
            </a:r>
          </a:p>
          <a:p>
            <a:pPr algn="just"/>
            <a:r>
              <a:rPr lang="en-US" dirty="0" smtClean="0">
                <a:solidFill>
                  <a:srgbClr val="000000"/>
                </a:solidFill>
              </a:rPr>
              <a:t>	roll=</a:t>
            </a:r>
            <a:r>
              <a:rPr lang="en-US" dirty="0" err="1" smtClean="0">
                <a:solidFill>
                  <a:srgbClr val="000000"/>
                </a:solidFill>
              </a:rPr>
              <a:t>objnew.roll</a:t>
            </a:r>
            <a:r>
              <a:rPr lang="en-US" dirty="0" smtClean="0">
                <a:solidFill>
                  <a:srgbClr val="000000"/>
                </a:solidFill>
              </a:rPr>
              <a:t>;</a:t>
            </a:r>
          </a:p>
          <a:p>
            <a:pPr algn="just"/>
            <a:r>
              <a:rPr lang="en-US" dirty="0" smtClean="0">
                <a:solidFill>
                  <a:srgbClr val="000000"/>
                </a:solidFill>
              </a:rPr>
              <a:t>	</a:t>
            </a:r>
            <a:r>
              <a:rPr lang="en-US" dirty="0" err="1" smtClean="0">
                <a:solidFill>
                  <a:srgbClr val="000000"/>
                </a:solidFill>
              </a:rPr>
              <a:t>strcpy</a:t>
            </a:r>
            <a:r>
              <a:rPr lang="en-US" dirty="0" smtClean="0">
                <a:solidFill>
                  <a:srgbClr val="000000"/>
                </a:solidFill>
              </a:rPr>
              <a:t>(</a:t>
            </a:r>
            <a:r>
              <a:rPr lang="en-US" dirty="0" err="1" smtClean="0">
                <a:solidFill>
                  <a:srgbClr val="000000"/>
                </a:solidFill>
              </a:rPr>
              <a:t>subject,objnew.subject</a:t>
            </a:r>
            <a:r>
              <a:rPr lang="en-US" dirty="0" smtClean="0">
                <a:solidFill>
                  <a:srgbClr val="000000"/>
                </a:solidFill>
              </a:rPr>
              <a:t>);</a:t>
            </a:r>
          </a:p>
          <a:p>
            <a:pPr algn="just"/>
            <a:r>
              <a:rPr lang="en-US" dirty="0" smtClean="0">
                <a:solidFill>
                  <a:srgbClr val="000000"/>
                </a:solidFill>
              </a:rPr>
              <a:t>}</a:t>
            </a:r>
          </a:p>
        </p:txBody>
      </p:sp>
      <p:sp>
        <p:nvSpPr>
          <p:cNvPr id="256006" name="Text Box 4"/>
          <p:cNvSpPr txBox="1">
            <a:spLocks noChangeArrowheads="1"/>
          </p:cNvSpPr>
          <p:nvPr/>
        </p:nvSpPr>
        <p:spPr bwMode="auto">
          <a:xfrm>
            <a:off x="3886200" y="6713538"/>
            <a:ext cx="1219200" cy="274637"/>
          </a:xfrm>
          <a:prstGeom prst="rect">
            <a:avLst/>
          </a:prstGeom>
          <a:solidFill>
            <a:srgbClr val="FFFFFF"/>
          </a:solidFill>
          <a:ln w="9525">
            <a:solidFill>
              <a:srgbClr val="000000"/>
            </a:solidFill>
            <a:miter lim="800000"/>
            <a:headEnd/>
            <a:tailEnd/>
          </a:ln>
        </p:spPr>
        <p:txBody>
          <a:bodyPr/>
          <a:lstStyle/>
          <a:p>
            <a:r>
              <a:rPr lang="en-US" sz="1000" b="1"/>
              <a:t>Copy Constructor</a:t>
            </a:r>
          </a:p>
        </p:txBody>
      </p:sp>
      <p:sp>
        <p:nvSpPr>
          <p:cNvPr id="256007" name="Line 5"/>
          <p:cNvSpPr>
            <a:spLocks noChangeShapeType="1"/>
          </p:cNvSpPr>
          <p:nvPr/>
        </p:nvSpPr>
        <p:spPr bwMode="auto">
          <a:xfrm>
            <a:off x="3429000" y="6870700"/>
            <a:ext cx="4572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702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7028" name="Rectangle 2"/>
          <p:cNvSpPr>
            <a:spLocks noChangeArrowheads="1" noTextEdit="1"/>
          </p:cNvSpPr>
          <p:nvPr>
            <p:ph type="sldImg"/>
          </p:nvPr>
        </p:nvSpPr>
        <p:spPr>
          <a:xfrm>
            <a:off x="1144588" y="685800"/>
            <a:ext cx="4572000" cy="3429000"/>
          </a:xfrm>
          <a:ln/>
        </p:spPr>
      </p:sp>
      <p:sp>
        <p:nvSpPr>
          <p:cNvPr id="257029" name="Rectangle 3"/>
          <p:cNvSpPr>
            <a:spLocks noGrp="1" noChangeArrowheads="1"/>
          </p:cNvSpPr>
          <p:nvPr>
            <p:ph type="body" idx="1"/>
          </p:nvPr>
        </p:nvSpPr>
        <p:spPr>
          <a:xfrm>
            <a:off x="1143000" y="4216400"/>
            <a:ext cx="5029200" cy="4114800"/>
          </a:xfrm>
          <a:noFill/>
          <a:ln/>
        </p:spPr>
        <p:txBody>
          <a:bodyPr/>
          <a:lstStyle/>
          <a:p>
            <a:r>
              <a:rPr lang="en-US" dirty="0" smtClean="0">
                <a:solidFill>
                  <a:srgbClr val="000000"/>
                </a:solidFill>
              </a:rPr>
              <a:t>void main( )</a:t>
            </a:r>
          </a:p>
          <a:p>
            <a:r>
              <a:rPr lang="en-US" dirty="0" smtClean="0">
                <a:solidFill>
                  <a:srgbClr val="000000"/>
                </a:solidFill>
              </a:rPr>
              <a:t>{</a:t>
            </a:r>
          </a:p>
          <a:p>
            <a:r>
              <a:rPr lang="en-US" dirty="0" smtClean="0">
                <a:solidFill>
                  <a:srgbClr val="000000"/>
                </a:solidFill>
              </a:rPr>
              <a:t>	test obj1.</a:t>
            </a:r>
          </a:p>
          <a:p>
            <a:r>
              <a:rPr lang="en-US" dirty="0" smtClean="0">
                <a:solidFill>
                  <a:srgbClr val="000000"/>
                </a:solidFill>
              </a:rPr>
              <a:t>	test obj2(obj1);	</a:t>
            </a:r>
          </a:p>
          <a:p>
            <a:r>
              <a:rPr lang="en-US" dirty="0" smtClean="0">
                <a:solidFill>
                  <a:srgbClr val="000000"/>
                </a:solidFill>
              </a:rPr>
              <a:t> }</a:t>
            </a:r>
            <a:endParaRPr lang="en-US" dirty="0" smtClean="0"/>
          </a:p>
          <a:p>
            <a:endParaRPr lang="en-US" dirty="0" smtClean="0"/>
          </a:p>
        </p:txBody>
      </p:sp>
      <p:sp>
        <p:nvSpPr>
          <p:cNvPr id="257030" name="Rectangle 4"/>
          <p:cNvSpPr>
            <a:spLocks noChangeArrowheads="1"/>
          </p:cNvSpPr>
          <p:nvPr/>
        </p:nvSpPr>
        <p:spPr bwMode="auto">
          <a:xfrm>
            <a:off x="3810000" y="4957763"/>
            <a:ext cx="1828800" cy="273050"/>
          </a:xfrm>
          <a:prstGeom prst="rect">
            <a:avLst/>
          </a:prstGeom>
          <a:solidFill>
            <a:srgbClr val="FFFFFF"/>
          </a:solidFill>
          <a:ln w="9525">
            <a:solidFill>
              <a:srgbClr val="000000"/>
            </a:solidFill>
            <a:miter lim="800000"/>
            <a:headEnd/>
            <a:tailEnd/>
          </a:ln>
        </p:spPr>
        <p:txBody>
          <a:bodyPr/>
          <a:lstStyle/>
          <a:p>
            <a:r>
              <a:rPr lang="en-US" sz="1000" b="1"/>
              <a:t>Call to a copy constructor</a:t>
            </a:r>
          </a:p>
        </p:txBody>
      </p:sp>
      <p:sp>
        <p:nvSpPr>
          <p:cNvPr id="257031" name="Line 5"/>
          <p:cNvSpPr>
            <a:spLocks noChangeShapeType="1"/>
          </p:cNvSpPr>
          <p:nvPr/>
        </p:nvSpPr>
        <p:spPr bwMode="auto">
          <a:xfrm>
            <a:off x="3200400" y="5110163"/>
            <a:ext cx="5334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43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4324" name="Rectangle 2"/>
          <p:cNvSpPr>
            <a:spLocks noChangeArrowheads="1" noTextEdit="1"/>
          </p:cNvSpPr>
          <p:nvPr>
            <p:ph type="sldImg"/>
          </p:nvPr>
        </p:nvSpPr>
        <p:spPr>
          <a:ln/>
        </p:spPr>
      </p:sp>
      <p:sp>
        <p:nvSpPr>
          <p:cNvPr id="184325" name="Rectangle 3"/>
          <p:cNvSpPr>
            <a:spLocks noGrp="1" noChangeArrowheads="1"/>
          </p:cNvSpPr>
          <p:nvPr>
            <p:ph type="body" idx="1"/>
          </p:nvPr>
        </p:nvSpPr>
        <p:spPr>
          <a:xfrm>
            <a:off x="1143000" y="4371975"/>
            <a:ext cx="4495800" cy="4114800"/>
          </a:xfrm>
          <a:noFill/>
          <a:ln/>
        </p:spPr>
        <p:txBody>
          <a:bodyPr/>
          <a:lstStyle/>
          <a:p>
            <a:pPr algn="just">
              <a:spcBef>
                <a:spcPts val="500"/>
              </a:spcBef>
              <a:spcAft>
                <a:spcPts val="500"/>
              </a:spcAft>
            </a:pPr>
            <a:r>
              <a:rPr lang="en-US" b="1" smtClean="0"/>
              <a:t>Abstraction  :</a:t>
            </a:r>
          </a:p>
          <a:p>
            <a:pPr algn="just">
              <a:spcBef>
                <a:spcPts val="500"/>
              </a:spcBef>
              <a:spcAft>
                <a:spcPts val="500"/>
              </a:spcAft>
            </a:pPr>
            <a:r>
              <a:rPr lang="en-US" smtClean="0"/>
              <a:t>Abstraction is one of the fundamental ways that we as humans cope with complexity. Abstraction can be  “a simplified description, or specification, of a system that emphasizes some of the system’s details or properties while suppressing others. A good abstraction is one that emphasizes details that are significant to the reader or the user and suppresses details that are, at least for the moment, immaterial or diversionary. Combining these different viewpoints, we define an abstraction as follows:</a:t>
            </a:r>
          </a:p>
          <a:p>
            <a:pPr algn="just">
              <a:spcBef>
                <a:spcPts val="500"/>
              </a:spcBef>
              <a:spcAft>
                <a:spcPts val="500"/>
              </a:spcAft>
            </a:pPr>
            <a:r>
              <a:rPr lang="en-US" i="1" smtClean="0"/>
              <a:t>An abstraction denotes the essential characteristics of an object that distinguish it from all other kinds of objects and thus provides crisply defined conceptual boundaries, relative to the perspective of the viewer.</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805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8052" name="Rectangle 2"/>
          <p:cNvSpPr>
            <a:spLocks noChangeArrowheads="1" noTextEdit="1"/>
          </p:cNvSpPr>
          <p:nvPr>
            <p:ph type="sldImg"/>
          </p:nvPr>
        </p:nvSpPr>
        <p:spPr>
          <a:ln/>
        </p:spPr>
      </p:sp>
      <p:sp>
        <p:nvSpPr>
          <p:cNvPr id="258053" name="Rectangle 3"/>
          <p:cNvSpPr>
            <a:spLocks noGrp="1" noChangeArrowheads="1"/>
          </p:cNvSpPr>
          <p:nvPr>
            <p:ph type="body" idx="1"/>
          </p:nvPr>
        </p:nvSpPr>
        <p:spPr>
          <a:xfrm>
            <a:off x="1143000" y="4216400"/>
            <a:ext cx="4495800" cy="4244975"/>
          </a:xfrm>
          <a:noFill/>
          <a:ln/>
        </p:spPr>
        <p:txBody>
          <a:bodyPr/>
          <a:lstStyle/>
          <a:p>
            <a:pPr algn="just">
              <a:lnSpc>
                <a:spcPts val="1100"/>
              </a:lnSpc>
            </a:pPr>
            <a:r>
              <a:rPr lang="en-US" b="1" smtClean="0"/>
              <a:t>Note :</a:t>
            </a:r>
          </a:p>
          <a:p>
            <a:pPr algn="just">
              <a:lnSpc>
                <a:spcPts val="1100"/>
              </a:lnSpc>
            </a:pPr>
            <a:r>
              <a:rPr lang="en-US" smtClean="0"/>
              <a:t>Just like how the functions can be overloaded , the constructors can also be overloaded . Depending upon the object creation , a particular constructor will be invoked .</a:t>
            </a:r>
          </a:p>
          <a:p>
            <a:pPr algn="just">
              <a:lnSpc>
                <a:spcPts val="1100"/>
              </a:lnSpc>
            </a:pPr>
            <a:r>
              <a:rPr lang="en-US" smtClean="0"/>
              <a:t>Example</a:t>
            </a:r>
          </a:p>
          <a:p>
            <a:pPr algn="just">
              <a:lnSpc>
                <a:spcPts val="1100"/>
              </a:lnSpc>
            </a:pPr>
            <a:r>
              <a:rPr lang="en-US" smtClean="0"/>
              <a:t>class A</a:t>
            </a:r>
          </a:p>
          <a:p>
            <a:pPr algn="just">
              <a:lnSpc>
                <a:spcPts val="1100"/>
              </a:lnSpc>
            </a:pPr>
            <a:r>
              <a:rPr lang="en-US" smtClean="0"/>
              <a:t>{</a:t>
            </a:r>
          </a:p>
          <a:p>
            <a:pPr algn="just">
              <a:lnSpc>
                <a:spcPts val="1100"/>
              </a:lnSpc>
            </a:pPr>
            <a:r>
              <a:rPr lang="en-US" smtClean="0"/>
              <a:t>    int k;</a:t>
            </a:r>
          </a:p>
          <a:p>
            <a:pPr algn="just">
              <a:lnSpc>
                <a:spcPts val="1100"/>
              </a:lnSpc>
            </a:pPr>
            <a:r>
              <a:rPr lang="en-US" smtClean="0"/>
              <a:t>    public:</a:t>
            </a:r>
          </a:p>
          <a:p>
            <a:pPr algn="just">
              <a:lnSpc>
                <a:spcPts val="1100"/>
              </a:lnSpc>
            </a:pPr>
            <a:r>
              <a:rPr lang="en-US" smtClean="0"/>
              <a:t>   	A( ):k(12) 	     //default constructor</a:t>
            </a:r>
          </a:p>
          <a:p>
            <a:pPr algn="just">
              <a:lnSpc>
                <a:spcPts val="1100"/>
              </a:lnSpc>
            </a:pPr>
            <a:r>
              <a:rPr lang="en-US" smtClean="0"/>
              <a:t>	{  	} 	</a:t>
            </a:r>
          </a:p>
          <a:p>
            <a:pPr algn="just">
              <a:lnSpc>
                <a:spcPts val="1100"/>
              </a:lnSpc>
            </a:pPr>
            <a:r>
              <a:rPr lang="en-US" smtClean="0"/>
              <a:t>	A(int a) : k(a)       // parameterized constructor</a:t>
            </a:r>
          </a:p>
          <a:p>
            <a:pPr algn="just">
              <a:lnSpc>
                <a:spcPts val="1100"/>
              </a:lnSpc>
            </a:pPr>
            <a:r>
              <a:rPr lang="en-US" smtClean="0"/>
              <a:t>	{	}</a:t>
            </a:r>
          </a:p>
          <a:p>
            <a:pPr algn="just">
              <a:lnSpc>
                <a:spcPts val="1100"/>
              </a:lnSpc>
            </a:pPr>
            <a:r>
              <a:rPr lang="en-US" smtClean="0"/>
              <a:t>   	A(A &amp;s) : k(s.k)   //copy constructor</a:t>
            </a:r>
          </a:p>
          <a:p>
            <a:pPr algn="just">
              <a:lnSpc>
                <a:spcPts val="1100"/>
              </a:lnSpc>
            </a:pPr>
            <a:r>
              <a:rPr lang="en-US" smtClean="0"/>
              <a:t>	{  	}</a:t>
            </a:r>
          </a:p>
          <a:p>
            <a:pPr algn="just">
              <a:lnSpc>
                <a:spcPts val="1100"/>
              </a:lnSpc>
            </a:pPr>
            <a:r>
              <a:rPr lang="en-US" smtClean="0"/>
              <a:t>};</a:t>
            </a:r>
          </a:p>
          <a:p>
            <a:pPr algn="just">
              <a:lnSpc>
                <a:spcPts val="1100"/>
              </a:lnSpc>
            </a:pPr>
            <a:r>
              <a:rPr lang="en-US" smtClean="0"/>
              <a:t>void main()</a:t>
            </a:r>
          </a:p>
          <a:p>
            <a:pPr algn="just">
              <a:lnSpc>
                <a:spcPts val="1100"/>
              </a:lnSpc>
            </a:pPr>
            <a:r>
              <a:rPr lang="en-US" smtClean="0"/>
              <a:t>{</a:t>
            </a:r>
          </a:p>
          <a:p>
            <a:pPr algn="just">
              <a:lnSpc>
                <a:spcPts val="1100"/>
              </a:lnSpc>
            </a:pPr>
            <a:r>
              <a:rPr lang="en-US" smtClean="0"/>
              <a:t>     A a1;        //default constructor is invoked</a:t>
            </a:r>
          </a:p>
          <a:p>
            <a:pPr algn="just">
              <a:lnSpc>
                <a:spcPts val="1100"/>
              </a:lnSpc>
            </a:pPr>
            <a:r>
              <a:rPr lang="en-US" smtClean="0"/>
              <a:t>     A a2(5);   // parameterized  constructor is invoked</a:t>
            </a:r>
          </a:p>
          <a:p>
            <a:pPr algn="just">
              <a:lnSpc>
                <a:spcPts val="1100"/>
              </a:lnSpc>
            </a:pPr>
            <a:r>
              <a:rPr lang="en-US" smtClean="0"/>
              <a:t>     A a3(a2); //copy constructor is invoked</a:t>
            </a:r>
          </a:p>
          <a:p>
            <a:pPr algn="just">
              <a:lnSpc>
                <a:spcPts val="1100"/>
              </a:lnSpc>
            </a:pPr>
            <a:r>
              <a:rPr lang="en-US" smtClean="0"/>
              <a:t>}</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5907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59076" name="Rectangle 2"/>
          <p:cNvSpPr>
            <a:spLocks noChangeArrowheads="1" noTextEdit="1"/>
          </p:cNvSpPr>
          <p:nvPr>
            <p:ph type="sldImg"/>
          </p:nvPr>
        </p:nvSpPr>
        <p:spPr>
          <a:xfrm>
            <a:off x="1144588" y="703263"/>
            <a:ext cx="4568825" cy="3427412"/>
          </a:xfrm>
          <a:ln/>
        </p:spPr>
      </p:sp>
      <p:sp>
        <p:nvSpPr>
          <p:cNvPr id="259077" name="Rectangle 3"/>
          <p:cNvSpPr>
            <a:spLocks noGrp="1" noChangeArrowheads="1"/>
          </p:cNvSpPr>
          <p:nvPr>
            <p:ph type="body" idx="1"/>
          </p:nvPr>
        </p:nvSpPr>
        <p:spPr>
          <a:xfrm>
            <a:off x="1143000" y="4389438"/>
            <a:ext cx="4495800" cy="3963987"/>
          </a:xfrm>
          <a:noFill/>
          <a:ln/>
        </p:spPr>
        <p:txBody>
          <a:bodyPr/>
          <a:lstStyle/>
          <a:p>
            <a:pPr algn="just"/>
            <a:r>
              <a:rPr lang="en-US" b="1" smtClean="0"/>
              <a:t>Syntax rules for writing a destructor function</a:t>
            </a:r>
          </a:p>
          <a:p>
            <a:pPr algn="just"/>
            <a:r>
              <a:rPr lang="en-US" smtClean="0"/>
              <a:t>The rules for writing a destructor are:</a:t>
            </a:r>
          </a:p>
          <a:p>
            <a:pPr lvl="1" algn="just">
              <a:buFont typeface="Symbol" pitchFamily="18" charset="2"/>
              <a:buChar char="·"/>
            </a:pPr>
            <a:r>
              <a:rPr lang="en-US" smtClean="0"/>
              <a:t>Its name is the name as that of the class to which it belongs, except that the name is preceeded by a tilde (~).</a:t>
            </a:r>
          </a:p>
          <a:p>
            <a:pPr lvl="1" algn="just">
              <a:buFont typeface="Symbol" pitchFamily="18" charset="2"/>
              <a:buChar char="·"/>
            </a:pPr>
            <a:r>
              <a:rPr lang="en-US" smtClean="0"/>
              <a:t>It is declared with no return type (not even void) since it cannot return a value.</a:t>
            </a:r>
          </a:p>
          <a:p>
            <a:pPr lvl="1" algn="just">
              <a:buFont typeface="Symbol" pitchFamily="18" charset="2"/>
              <a:buChar char="·"/>
            </a:pPr>
            <a:r>
              <a:rPr lang="en-US" smtClean="0"/>
              <a:t>It cannot be declared static, const or volatile.</a:t>
            </a:r>
          </a:p>
          <a:p>
            <a:pPr lvl="1" algn="just">
              <a:buFont typeface="Symbol" pitchFamily="18" charset="2"/>
              <a:buChar char="·"/>
            </a:pPr>
            <a:r>
              <a:rPr lang="en-US" smtClean="0"/>
              <a:t>It takes no input arguments, and therefore cannot be overloaded.</a:t>
            </a:r>
          </a:p>
          <a:p>
            <a:pPr lvl="1" algn="just">
              <a:buFont typeface="Symbol" pitchFamily="18" charset="2"/>
              <a:buChar char="·"/>
            </a:pPr>
            <a:r>
              <a:rPr lang="en-US" smtClean="0"/>
              <a:t>It should have public access in the class declarations</a:t>
            </a:r>
          </a:p>
          <a:p>
            <a:pPr algn="just">
              <a:buFont typeface="Symbol" pitchFamily="18" charset="2"/>
              <a:buNone/>
            </a:pPr>
            <a:r>
              <a:rPr lang="en-US" i="1" smtClean="0"/>
              <a:t>e.g.,</a:t>
            </a:r>
            <a:endParaRPr lang="en-US" smtClean="0"/>
          </a:p>
          <a:p>
            <a:pPr algn="just"/>
            <a:r>
              <a:rPr lang="en-US" smtClean="0"/>
              <a:t>class employee</a:t>
            </a:r>
          </a:p>
          <a:p>
            <a:pPr algn="just"/>
            <a:r>
              <a:rPr lang="en-US" smtClean="0"/>
              <a:t>{</a:t>
            </a:r>
          </a:p>
          <a:p>
            <a:pPr algn="just"/>
            <a:r>
              <a:rPr lang="en-US" smtClean="0"/>
              <a:t>	public:</a:t>
            </a:r>
          </a:p>
          <a:p>
            <a:pPr algn="just"/>
            <a:r>
              <a:rPr lang="en-US" smtClean="0"/>
              <a:t>	~employee( );</a:t>
            </a:r>
          </a:p>
          <a:p>
            <a:pPr algn="just"/>
            <a:r>
              <a:rPr lang="en-US" smtClean="0"/>
              <a:t>};</a:t>
            </a:r>
          </a:p>
          <a:p>
            <a:pPr algn="just"/>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009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0100" name="Rectangle 2"/>
          <p:cNvSpPr>
            <a:spLocks noChangeArrowheads="1" noTextEdit="1"/>
          </p:cNvSpPr>
          <p:nvPr>
            <p:ph type="sldImg"/>
          </p:nvPr>
        </p:nvSpPr>
        <p:spPr>
          <a:ln/>
        </p:spPr>
      </p:sp>
      <p:sp>
        <p:nvSpPr>
          <p:cNvPr id="260101" name="Rectangle 3"/>
          <p:cNvSpPr>
            <a:spLocks noGrp="1" noChangeArrowheads="1"/>
          </p:cNvSpPr>
          <p:nvPr>
            <p:ph type="body" idx="1"/>
          </p:nvPr>
        </p:nvSpPr>
        <p:spPr>
          <a:xfrm>
            <a:off x="1143000" y="4343400"/>
            <a:ext cx="4800600" cy="4114800"/>
          </a:xfrm>
          <a:noFill/>
          <a:ln/>
        </p:spPr>
        <p:txBody>
          <a:bodyPr/>
          <a:lstStyle/>
          <a:p>
            <a:pPr>
              <a:lnSpc>
                <a:spcPts val="1200"/>
              </a:lnSpc>
            </a:pPr>
            <a:r>
              <a:rPr lang="en-US" b="1" smtClean="0"/>
              <a:t>Example</a:t>
            </a:r>
          </a:p>
          <a:p>
            <a:pPr>
              <a:lnSpc>
                <a:spcPts val="1200"/>
              </a:lnSpc>
            </a:pPr>
            <a:r>
              <a:rPr lang="en-US" smtClean="0"/>
              <a:t>class B</a:t>
            </a:r>
          </a:p>
          <a:p>
            <a:pPr>
              <a:lnSpc>
                <a:spcPts val="1200"/>
              </a:lnSpc>
            </a:pPr>
            <a:r>
              <a:rPr lang="en-US" smtClean="0"/>
              <a:t>{</a:t>
            </a:r>
          </a:p>
          <a:p>
            <a:pPr>
              <a:lnSpc>
                <a:spcPts val="1200"/>
              </a:lnSpc>
            </a:pPr>
            <a:r>
              <a:rPr lang="en-US" smtClean="0"/>
              <a:t>	int i;</a:t>
            </a:r>
          </a:p>
          <a:p>
            <a:pPr>
              <a:lnSpc>
                <a:spcPts val="1200"/>
              </a:lnSpc>
            </a:pPr>
            <a:r>
              <a:rPr lang="en-US" smtClean="0"/>
              <a:t>public:</a:t>
            </a:r>
          </a:p>
          <a:p>
            <a:pPr>
              <a:lnSpc>
                <a:spcPts val="1200"/>
              </a:lnSpc>
            </a:pPr>
            <a:r>
              <a:rPr lang="en-US" smtClean="0"/>
              <a:t>	B( )</a:t>
            </a:r>
          </a:p>
          <a:p>
            <a:pPr>
              <a:lnSpc>
                <a:spcPts val="1200"/>
              </a:lnSpc>
            </a:pPr>
            <a:r>
              <a:rPr lang="en-US" smtClean="0"/>
              <a:t>	{	</a:t>
            </a:r>
          </a:p>
          <a:p>
            <a:pPr>
              <a:lnSpc>
                <a:spcPts val="1200"/>
              </a:lnSpc>
            </a:pPr>
            <a:r>
              <a:rPr lang="en-US" smtClean="0"/>
              <a:t>		cout&lt;&lt;"in ctor of B"; i=8;	</a:t>
            </a:r>
          </a:p>
          <a:p>
            <a:pPr>
              <a:lnSpc>
                <a:spcPts val="1200"/>
              </a:lnSpc>
            </a:pPr>
            <a:r>
              <a:rPr lang="en-US" smtClean="0"/>
              <a:t>	}</a:t>
            </a:r>
          </a:p>
          <a:p>
            <a:pPr>
              <a:lnSpc>
                <a:spcPts val="1200"/>
              </a:lnSpc>
            </a:pPr>
            <a:endParaRPr lang="en-US" smtClean="0"/>
          </a:p>
          <a:p>
            <a:pPr>
              <a:lnSpc>
                <a:spcPts val="1200"/>
              </a:lnSpc>
            </a:pPr>
            <a:r>
              <a:rPr lang="en-US" smtClean="0"/>
              <a:t>	~B()</a:t>
            </a:r>
          </a:p>
          <a:p>
            <a:pPr>
              <a:lnSpc>
                <a:spcPts val="1200"/>
              </a:lnSpc>
            </a:pPr>
            <a:r>
              <a:rPr lang="en-US" smtClean="0"/>
              <a:t>	{	</a:t>
            </a:r>
          </a:p>
          <a:p>
            <a:pPr>
              <a:lnSpc>
                <a:spcPts val="1200"/>
              </a:lnSpc>
            </a:pPr>
            <a:r>
              <a:rPr lang="en-US" smtClean="0"/>
              <a:t>		cout&lt;&lt;"in dtor of B"; cout&lt;&lt;i&lt;&lt;endl;		}</a:t>
            </a:r>
          </a:p>
          <a:p>
            <a:pPr>
              <a:lnSpc>
                <a:spcPts val="1200"/>
              </a:lnSpc>
            </a:pPr>
            <a:r>
              <a:rPr lang="en-US" smtClean="0"/>
              <a:t>};</a:t>
            </a:r>
          </a:p>
          <a:p>
            <a:pPr>
              <a:lnSpc>
                <a:spcPts val="1200"/>
              </a:lnSpc>
            </a:pPr>
            <a:r>
              <a:rPr lang="en-US" smtClean="0"/>
              <a:t>void main( )</a:t>
            </a:r>
          </a:p>
          <a:p>
            <a:pPr>
              <a:lnSpc>
                <a:spcPts val="1200"/>
              </a:lnSpc>
            </a:pPr>
            <a:r>
              <a:rPr lang="en-US" smtClean="0"/>
              <a:t>{</a:t>
            </a:r>
          </a:p>
          <a:p>
            <a:pPr>
              <a:lnSpc>
                <a:spcPts val="1200"/>
              </a:lnSpc>
            </a:pPr>
            <a:r>
              <a:rPr lang="en-US" smtClean="0"/>
              <a:t>	B b;</a:t>
            </a:r>
          </a:p>
          <a:p>
            <a:pPr>
              <a:lnSpc>
                <a:spcPts val="1200"/>
              </a:lnSpc>
            </a:pPr>
            <a:r>
              <a:rPr lang="en-US" smtClean="0"/>
              <a:t>}</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112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1124" name="Rectangle 2"/>
          <p:cNvSpPr>
            <a:spLocks noChangeArrowheads="1" noTextEdit="1"/>
          </p:cNvSpPr>
          <p:nvPr>
            <p:ph type="sldImg"/>
          </p:nvPr>
        </p:nvSpPr>
        <p:spPr>
          <a:ln/>
        </p:spPr>
      </p:sp>
      <p:sp>
        <p:nvSpPr>
          <p:cNvPr id="261125" name="Rectangle 3"/>
          <p:cNvSpPr>
            <a:spLocks noGrp="1" noChangeArrowheads="1"/>
          </p:cNvSpPr>
          <p:nvPr>
            <p:ph type="body" idx="1"/>
          </p:nvPr>
        </p:nvSpPr>
        <p:spPr>
          <a:xfrm>
            <a:off x="1143000" y="4216400"/>
            <a:ext cx="4800600" cy="4322763"/>
          </a:xfrm>
          <a:noFill/>
          <a:ln/>
        </p:spPr>
        <p:txBody>
          <a:bodyPr/>
          <a:lstStyle/>
          <a:p>
            <a:pPr>
              <a:lnSpc>
                <a:spcPts val="900"/>
              </a:lnSpc>
            </a:pPr>
            <a:r>
              <a:rPr lang="en-US" b="1" smtClean="0"/>
              <a:t>Example</a:t>
            </a:r>
          </a:p>
          <a:p>
            <a:pPr>
              <a:lnSpc>
                <a:spcPts val="900"/>
              </a:lnSpc>
            </a:pPr>
            <a:r>
              <a:rPr lang="en-US" smtClean="0"/>
              <a:t>class A			 </a:t>
            </a:r>
          </a:p>
          <a:p>
            <a:pPr>
              <a:lnSpc>
                <a:spcPts val="900"/>
              </a:lnSpc>
            </a:pPr>
            <a:r>
              <a:rPr lang="en-US" smtClean="0"/>
              <a:t>{</a:t>
            </a:r>
          </a:p>
          <a:p>
            <a:pPr>
              <a:lnSpc>
                <a:spcPts val="900"/>
              </a:lnSpc>
            </a:pPr>
            <a:r>
              <a:rPr lang="en-US" smtClean="0"/>
              <a:t>       private:				 </a:t>
            </a:r>
          </a:p>
          <a:p>
            <a:pPr>
              <a:lnSpc>
                <a:spcPts val="900"/>
              </a:lnSpc>
            </a:pPr>
            <a:r>
              <a:rPr lang="en-US" smtClean="0"/>
              <a:t>	 mutable int k; 		   </a:t>
            </a:r>
          </a:p>
          <a:p>
            <a:pPr>
              <a:lnSpc>
                <a:spcPts val="900"/>
              </a:lnSpc>
            </a:pPr>
            <a:r>
              <a:rPr lang="en-US" smtClean="0"/>
              <a:t>	 int *p; 		          </a:t>
            </a:r>
          </a:p>
          <a:p>
            <a:pPr>
              <a:lnSpc>
                <a:spcPts val="900"/>
              </a:lnSpc>
            </a:pPr>
            <a:r>
              <a:rPr lang="en-US" smtClean="0"/>
              <a:t>	 int y;			 </a:t>
            </a:r>
          </a:p>
          <a:p>
            <a:pPr>
              <a:lnSpc>
                <a:spcPts val="900"/>
              </a:lnSpc>
            </a:pPr>
            <a:r>
              <a:rPr lang="en-US" smtClean="0"/>
              <a:t>      public:</a:t>
            </a:r>
          </a:p>
          <a:p>
            <a:pPr>
              <a:lnSpc>
                <a:spcPts val="900"/>
              </a:lnSpc>
            </a:pPr>
            <a:r>
              <a:rPr lang="en-US" smtClean="0"/>
              <a:t>	 A(int a,int b, int c ):k(a), p(&amp;b),y(c)    </a:t>
            </a:r>
          </a:p>
          <a:p>
            <a:pPr>
              <a:lnSpc>
                <a:spcPts val="900"/>
              </a:lnSpc>
            </a:pPr>
            <a:r>
              <a:rPr lang="en-US" smtClean="0"/>
              <a:t>	{ }</a:t>
            </a:r>
          </a:p>
          <a:p>
            <a:pPr>
              <a:lnSpc>
                <a:spcPts val="900"/>
              </a:lnSpc>
            </a:pPr>
            <a:r>
              <a:rPr lang="en-US" smtClean="0"/>
              <a:t>	 void  display(int d ) const</a:t>
            </a:r>
          </a:p>
          <a:p>
            <a:pPr>
              <a:lnSpc>
                <a:spcPts val="900"/>
              </a:lnSpc>
            </a:pPr>
            <a:r>
              <a:rPr lang="en-US" smtClean="0"/>
              <a:t>	{       </a:t>
            </a:r>
          </a:p>
          <a:p>
            <a:pPr>
              <a:lnSpc>
                <a:spcPts val="900"/>
              </a:lnSpc>
            </a:pPr>
            <a:r>
              <a:rPr lang="en-US" smtClean="0"/>
              <a:t>		k=7;      // valid</a:t>
            </a:r>
          </a:p>
          <a:p>
            <a:pPr>
              <a:lnSpc>
                <a:spcPts val="900"/>
              </a:lnSpc>
            </a:pPr>
            <a:r>
              <a:rPr lang="en-US" smtClean="0"/>
              <a:t>		y=12;    // invalid</a:t>
            </a:r>
          </a:p>
          <a:p>
            <a:pPr>
              <a:lnSpc>
                <a:spcPts val="900"/>
              </a:lnSpc>
            </a:pPr>
            <a:r>
              <a:rPr lang="en-US" smtClean="0"/>
              <a:t>		p=&amp;d;   // invalid</a:t>
            </a:r>
          </a:p>
          <a:p>
            <a:pPr>
              <a:lnSpc>
                <a:spcPts val="900"/>
              </a:lnSpc>
            </a:pPr>
            <a:r>
              <a:rPr lang="en-US" smtClean="0"/>
              <a:t>		*p=1;    // valid</a:t>
            </a:r>
          </a:p>
          <a:p>
            <a:pPr>
              <a:lnSpc>
                <a:spcPts val="900"/>
              </a:lnSpc>
            </a:pPr>
            <a:r>
              <a:rPr lang="en-US" smtClean="0"/>
              <a:t>    	}</a:t>
            </a:r>
          </a:p>
          <a:p>
            <a:pPr>
              <a:lnSpc>
                <a:spcPts val="900"/>
              </a:lnSpc>
            </a:pPr>
            <a:r>
              <a:rPr lang="en-US" smtClean="0"/>
              <a:t>};</a:t>
            </a:r>
          </a:p>
          <a:p>
            <a:pPr>
              <a:lnSpc>
                <a:spcPts val="900"/>
              </a:lnSpc>
            </a:pPr>
            <a:r>
              <a:rPr lang="en-US" smtClean="0"/>
              <a:t>void  main( )</a:t>
            </a:r>
          </a:p>
          <a:p>
            <a:pPr>
              <a:lnSpc>
                <a:spcPts val="900"/>
              </a:lnSpc>
            </a:pPr>
            <a:r>
              <a:rPr lang="en-US" smtClean="0"/>
              <a:t>{ </a:t>
            </a:r>
          </a:p>
          <a:p>
            <a:pPr>
              <a:lnSpc>
                <a:spcPts val="900"/>
              </a:lnSpc>
            </a:pPr>
            <a:r>
              <a:rPr lang="en-US" smtClean="0"/>
              <a:t>	int h=99;</a:t>
            </a:r>
          </a:p>
          <a:p>
            <a:pPr>
              <a:lnSpc>
                <a:spcPts val="900"/>
              </a:lnSpc>
            </a:pPr>
            <a:r>
              <a:rPr lang="en-US" smtClean="0"/>
              <a:t>	const A   a1(4,5,6);</a:t>
            </a:r>
          </a:p>
          <a:p>
            <a:pPr>
              <a:lnSpc>
                <a:spcPts val="900"/>
              </a:lnSpc>
            </a:pPr>
            <a:r>
              <a:rPr lang="en-US" smtClean="0"/>
              <a:t>	a1.display(h);</a:t>
            </a:r>
          </a:p>
          <a:p>
            <a:pPr>
              <a:lnSpc>
                <a:spcPts val="900"/>
              </a:lnSpc>
            </a:pPr>
            <a:r>
              <a:rPr lang="en-US" smtClean="0"/>
              <a:t>}</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21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2148" name="Rectangle 2"/>
          <p:cNvSpPr>
            <a:spLocks noChangeArrowheads="1" noTextEdit="1"/>
          </p:cNvSpPr>
          <p:nvPr>
            <p:ph type="sldImg"/>
          </p:nvPr>
        </p:nvSpPr>
        <p:spPr>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317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3172" name="Rectangle 2"/>
          <p:cNvSpPr>
            <a:spLocks noChangeArrowheads="1" noTextEdit="1"/>
          </p:cNvSpPr>
          <p:nvPr>
            <p:ph type="sldImg"/>
          </p:nvPr>
        </p:nvSpPr>
        <p:spPr>
          <a:ln/>
        </p:spPr>
      </p:sp>
      <p:sp>
        <p:nvSpPr>
          <p:cNvPr id="263173" name="Rectangle 3"/>
          <p:cNvSpPr>
            <a:spLocks noGrp="1" noChangeArrowheads="1"/>
          </p:cNvSpPr>
          <p:nvPr>
            <p:ph type="body" idx="1"/>
          </p:nvPr>
        </p:nvSpPr>
        <p:spPr>
          <a:xfrm>
            <a:off x="1143000" y="4343400"/>
            <a:ext cx="4800600" cy="4244975"/>
          </a:xfrm>
          <a:noFill/>
          <a:ln/>
        </p:spPr>
        <p:txBody>
          <a:bodyPr/>
          <a:lstStyle/>
          <a:p>
            <a:r>
              <a:rPr lang="en-US" smtClean="0"/>
              <a:t>For </a:t>
            </a:r>
            <a:r>
              <a:rPr lang="en-US" i="1" smtClean="0"/>
              <a:t>e.g.,</a:t>
            </a:r>
            <a:endParaRPr lang="en-US" smtClean="0"/>
          </a:p>
          <a:p>
            <a:r>
              <a:rPr lang="en-US" smtClean="0"/>
              <a:t>class Counter</a:t>
            </a:r>
          </a:p>
          <a:p>
            <a:r>
              <a:rPr lang="en-US" smtClean="0"/>
              <a:t>{</a:t>
            </a:r>
          </a:p>
          <a:p>
            <a:pPr lvl="1"/>
            <a:r>
              <a:rPr lang="en-US" smtClean="0"/>
              <a:t>private:</a:t>
            </a:r>
          </a:p>
          <a:p>
            <a:pPr lvl="2"/>
            <a:r>
              <a:rPr lang="en-US" smtClean="0"/>
              <a:t>static int count;</a:t>
            </a:r>
          </a:p>
          <a:p>
            <a:pPr lvl="1"/>
            <a:r>
              <a:rPr lang="en-US" smtClean="0"/>
              <a:t>public:</a:t>
            </a:r>
          </a:p>
          <a:p>
            <a:pPr lvl="2"/>
            <a:r>
              <a:rPr lang="en-US" smtClean="0"/>
              <a:t>static void increment( )</a:t>
            </a:r>
          </a:p>
          <a:p>
            <a:pPr lvl="2"/>
            <a:r>
              <a:rPr lang="en-US" smtClean="0"/>
              <a:t>{</a:t>
            </a:r>
          </a:p>
          <a:p>
            <a:pPr lvl="3"/>
            <a:r>
              <a:rPr lang="en-US" smtClean="0"/>
              <a:t>count++;</a:t>
            </a:r>
          </a:p>
          <a:p>
            <a:pPr lvl="2"/>
            <a:r>
              <a:rPr lang="en-US" smtClean="0"/>
              <a:t>}</a:t>
            </a:r>
          </a:p>
          <a:p>
            <a:pPr lvl="2"/>
            <a:r>
              <a:rPr lang="en-US" smtClean="0"/>
              <a:t>void display( )</a:t>
            </a:r>
          </a:p>
          <a:p>
            <a:pPr lvl="2"/>
            <a:r>
              <a:rPr lang="en-US" smtClean="0"/>
              <a:t>{</a:t>
            </a:r>
          </a:p>
          <a:p>
            <a:pPr lvl="3"/>
            <a:r>
              <a:rPr lang="en-US" smtClean="0"/>
              <a:t>cout&lt;&lt;count;</a:t>
            </a:r>
          </a:p>
          <a:p>
            <a:pPr lvl="2"/>
            <a:r>
              <a:rPr lang="en-US" smtClean="0"/>
              <a:t>}</a:t>
            </a:r>
          </a:p>
          <a:p>
            <a:r>
              <a:rPr lang="en-US" smtClean="0"/>
              <a:t>};</a:t>
            </a:r>
          </a:p>
          <a:p>
            <a:r>
              <a:rPr lang="en-US" smtClean="0"/>
              <a:t>int Counter::count = 0;    // static member variable initialization</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419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4196" name="Rectangle 2"/>
          <p:cNvSpPr>
            <a:spLocks noChangeArrowheads="1" noTextEdit="1"/>
          </p:cNvSpPr>
          <p:nvPr>
            <p:ph type="sldImg"/>
          </p:nvPr>
        </p:nvSpPr>
        <p:spPr>
          <a:xfrm>
            <a:off x="1144588" y="685800"/>
            <a:ext cx="4572000" cy="3429000"/>
          </a:xfrm>
          <a:ln/>
        </p:spPr>
      </p:sp>
      <p:sp>
        <p:nvSpPr>
          <p:cNvPr id="264197" name="Rectangle 3"/>
          <p:cNvSpPr>
            <a:spLocks noGrp="1" noChangeArrowheads="1"/>
          </p:cNvSpPr>
          <p:nvPr>
            <p:ph type="body" idx="1"/>
          </p:nvPr>
        </p:nvSpPr>
        <p:spPr>
          <a:xfrm>
            <a:off x="1143000" y="4343400"/>
            <a:ext cx="4495800" cy="4114800"/>
          </a:xfrm>
          <a:noFill/>
          <a:ln/>
        </p:spPr>
        <p:txBody>
          <a:bodyPr/>
          <a:lstStyle/>
          <a:p>
            <a:r>
              <a:rPr lang="en-US" smtClean="0"/>
              <a:t>void main( )</a:t>
            </a:r>
          </a:p>
          <a:p>
            <a:r>
              <a:rPr lang="en-US" smtClean="0"/>
              <a:t>{</a:t>
            </a:r>
          </a:p>
          <a:p>
            <a:pPr lvl="1"/>
            <a:r>
              <a:rPr lang="en-US" smtClean="0"/>
              <a:t>Counter C1,C2;</a:t>
            </a:r>
          </a:p>
          <a:p>
            <a:pPr lvl="1"/>
            <a:r>
              <a:rPr lang="en-US" smtClean="0"/>
              <a:t>C1.increment( );</a:t>
            </a:r>
          </a:p>
          <a:p>
            <a:pPr lvl="1"/>
            <a:r>
              <a:rPr lang="en-US" smtClean="0"/>
              <a:t>C2.increment( );</a:t>
            </a:r>
          </a:p>
          <a:p>
            <a:pPr lvl="1"/>
            <a:r>
              <a:rPr lang="en-US" smtClean="0"/>
              <a:t>C2.display( );                 //  display 2</a:t>
            </a:r>
          </a:p>
          <a:p>
            <a:pPr lvl="1"/>
            <a:r>
              <a:rPr lang="en-US" smtClean="0"/>
              <a:t>Counter::increment( );  //   count incremented by 1</a:t>
            </a:r>
          </a:p>
          <a:p>
            <a:r>
              <a:rPr lang="en-US" smtClean="0"/>
              <a:t>}</a:t>
            </a:r>
          </a:p>
          <a:p>
            <a:endParaRPr lang="en-US" b="1"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521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5220" name="Rectangle 2"/>
          <p:cNvSpPr>
            <a:spLocks noChangeArrowheads="1" noTextEdit="1"/>
          </p:cNvSpPr>
          <p:nvPr>
            <p:ph type="sldImg"/>
          </p:nvPr>
        </p:nvSpPr>
        <p:spPr>
          <a:xfrm>
            <a:off x="1154113" y="685800"/>
            <a:ext cx="4572000" cy="3429000"/>
          </a:xfrm>
          <a:ln/>
        </p:spPr>
      </p:sp>
      <p:sp>
        <p:nvSpPr>
          <p:cNvPr id="265221" name="Rectangle 3"/>
          <p:cNvSpPr>
            <a:spLocks noGrp="1" noChangeArrowheads="1"/>
          </p:cNvSpPr>
          <p:nvPr>
            <p:ph type="body" idx="1"/>
          </p:nvPr>
        </p:nvSpPr>
        <p:spPr>
          <a:xfrm>
            <a:off x="1143000" y="4343400"/>
            <a:ext cx="4419600" cy="4267200"/>
          </a:xfrm>
          <a:noFill/>
          <a:ln/>
        </p:spPr>
        <p:txBody>
          <a:bodyPr/>
          <a:lstStyle/>
          <a:p>
            <a:pPr algn="just"/>
            <a:r>
              <a:rPr lang="en-US" b="1" smtClean="0"/>
              <a:t>How the pointer this works?.</a:t>
            </a:r>
          </a:p>
          <a:p>
            <a:pPr algn="just"/>
            <a:r>
              <a:rPr lang="en-US" smtClean="0"/>
              <a:t>To explain more fully how the pointer this works, let’s start by creating a simple class called integer and perform some trival operations with it:</a:t>
            </a:r>
          </a:p>
          <a:p>
            <a:pPr algn="just"/>
            <a:endParaRPr lang="en-US" smtClean="0"/>
          </a:p>
          <a:p>
            <a:pPr algn="just"/>
            <a:r>
              <a:rPr lang="en-US" smtClean="0"/>
              <a:t>#include&lt;iostream.h&gt;</a:t>
            </a:r>
          </a:p>
          <a:p>
            <a:pPr algn="just"/>
            <a:endParaRPr lang="en-US" smtClean="0"/>
          </a:p>
          <a:p>
            <a:pPr algn="just"/>
            <a:r>
              <a:rPr lang="en-US" smtClean="0"/>
              <a:t>class integer</a:t>
            </a:r>
          </a:p>
          <a:p>
            <a:pPr algn="just"/>
            <a:r>
              <a:rPr lang="en-US" smtClean="0"/>
              <a:t>{</a:t>
            </a:r>
          </a:p>
          <a:p>
            <a:pPr lvl="1" algn="just"/>
            <a:r>
              <a:rPr lang="en-US" smtClean="0"/>
              <a:t>int number;</a:t>
            </a:r>
          </a:p>
          <a:p>
            <a:pPr lvl="1" algn="just"/>
            <a:r>
              <a:rPr lang="en-US" smtClean="0"/>
              <a:t>public:</a:t>
            </a:r>
          </a:p>
          <a:p>
            <a:pPr lvl="1" algn="just"/>
            <a:r>
              <a:rPr lang="en-US" smtClean="0"/>
              <a:t>	integer(int = 0);</a:t>
            </a:r>
          </a:p>
          <a:p>
            <a:pPr lvl="1" algn="just"/>
            <a:r>
              <a:rPr lang="en-US" smtClean="0"/>
              <a:t>	void increment(int);</a:t>
            </a:r>
          </a:p>
          <a:p>
            <a:pPr lvl="1" algn="just"/>
            <a:r>
              <a:rPr lang="en-US" smtClean="0"/>
              <a:t>	int get ( ) const;</a:t>
            </a:r>
          </a:p>
          <a:p>
            <a:pPr algn="just"/>
            <a:r>
              <a:rPr lang="en-US" smtClean="0"/>
              <a:t>};</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624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6244" name="Rectangle 2"/>
          <p:cNvSpPr>
            <a:spLocks noChangeArrowheads="1" noTextEdit="1"/>
          </p:cNvSpPr>
          <p:nvPr>
            <p:ph type="sldImg"/>
          </p:nvPr>
        </p:nvSpPr>
        <p:spPr>
          <a:xfrm>
            <a:off x="1128713" y="685800"/>
            <a:ext cx="4602162" cy="3451225"/>
          </a:xfrm>
          <a:ln/>
        </p:spPr>
      </p:sp>
      <p:sp>
        <p:nvSpPr>
          <p:cNvPr id="266245" name="Rectangle 3"/>
          <p:cNvSpPr>
            <a:spLocks noGrp="1" noChangeArrowheads="1"/>
          </p:cNvSpPr>
          <p:nvPr>
            <p:ph type="body" idx="1"/>
          </p:nvPr>
        </p:nvSpPr>
        <p:spPr>
          <a:xfrm>
            <a:off x="1143000" y="4216400"/>
            <a:ext cx="5029200" cy="4371975"/>
          </a:xfrm>
          <a:noFill/>
          <a:ln/>
        </p:spPr>
        <p:txBody>
          <a:bodyPr/>
          <a:lstStyle/>
          <a:p>
            <a:r>
              <a:rPr lang="en-US" smtClean="0"/>
              <a:t>inline integer::integer(int n):number(n)</a:t>
            </a:r>
          </a:p>
          <a:p>
            <a:r>
              <a:rPr lang="en-US" smtClean="0"/>
              <a:t>{	}</a:t>
            </a:r>
          </a:p>
          <a:p>
            <a:r>
              <a:rPr lang="en-US" smtClean="0"/>
              <a:t>inline void integer::increment(int n)</a:t>
            </a:r>
          </a:p>
          <a:p>
            <a:r>
              <a:rPr lang="en-US" smtClean="0"/>
              <a:t>{	</a:t>
            </a:r>
          </a:p>
          <a:p>
            <a:pPr lvl="1"/>
            <a:r>
              <a:rPr lang="en-US" smtClean="0"/>
              <a:t>(this-&gt;number) +=n;</a:t>
            </a:r>
          </a:p>
          <a:p>
            <a:r>
              <a:rPr lang="en-US" smtClean="0"/>
              <a:t>}</a:t>
            </a:r>
          </a:p>
          <a:p>
            <a:pPr>
              <a:lnSpc>
                <a:spcPts val="900"/>
              </a:lnSpc>
            </a:pPr>
            <a:r>
              <a:rPr lang="en-US" smtClean="0"/>
              <a:t>inline int integer:: get( ) const</a:t>
            </a:r>
          </a:p>
          <a:p>
            <a:pPr>
              <a:lnSpc>
                <a:spcPts val="900"/>
              </a:lnSpc>
            </a:pPr>
            <a:r>
              <a:rPr lang="en-US" smtClean="0"/>
              <a:t>{</a:t>
            </a:r>
          </a:p>
          <a:p>
            <a:pPr lvl="1">
              <a:lnSpc>
                <a:spcPts val="900"/>
              </a:lnSpc>
            </a:pPr>
            <a:r>
              <a:rPr lang="en-US" smtClean="0"/>
              <a:t>return (this-&gt;number);</a:t>
            </a:r>
          </a:p>
          <a:p>
            <a:pPr>
              <a:lnSpc>
                <a:spcPts val="900"/>
              </a:lnSpc>
            </a:pPr>
            <a:r>
              <a:rPr lang="en-US" smtClean="0"/>
              <a:t>}</a:t>
            </a:r>
          </a:p>
          <a:p>
            <a:pPr>
              <a:lnSpc>
                <a:spcPts val="900"/>
              </a:lnSpc>
            </a:pPr>
            <a:endParaRPr lang="en-US" sz="800" smtClean="0"/>
          </a:p>
          <a:p>
            <a:pPr>
              <a:lnSpc>
                <a:spcPts val="900"/>
              </a:lnSpc>
            </a:pPr>
            <a:r>
              <a:rPr lang="en-US" smtClean="0"/>
              <a:t>int main()</a:t>
            </a:r>
          </a:p>
          <a:p>
            <a:r>
              <a:rPr lang="en-US" smtClean="0"/>
              <a:t>{</a:t>
            </a:r>
          </a:p>
          <a:p>
            <a:pPr lvl="1"/>
            <a:r>
              <a:rPr lang="en-US" smtClean="0"/>
              <a:t>integer in(1);</a:t>
            </a:r>
          </a:p>
          <a:p>
            <a:pPr lvl="1"/>
            <a:r>
              <a:rPr lang="en-US" smtClean="0"/>
              <a:t>in.increment(3);</a:t>
            </a:r>
          </a:p>
          <a:p>
            <a:pPr lvl="1"/>
            <a:r>
              <a:rPr lang="en-US" smtClean="0"/>
              <a:t>int s = in.get();</a:t>
            </a:r>
          </a:p>
          <a:p>
            <a:pPr lvl="1"/>
            <a:r>
              <a:rPr lang="en-US" smtClean="0"/>
              <a:t>cout&lt;&lt;s&lt;&lt;endl;</a:t>
            </a:r>
          </a:p>
          <a:p>
            <a:pPr lvl="1">
              <a:lnSpc>
                <a:spcPct val="80000"/>
              </a:lnSpc>
            </a:pPr>
            <a:r>
              <a:rPr lang="en-US" smtClean="0"/>
              <a:t>return 0;</a:t>
            </a:r>
          </a:p>
          <a:p>
            <a:pPr>
              <a:lnSpc>
                <a:spcPct val="80000"/>
              </a:lnSpc>
            </a:pPr>
            <a:r>
              <a:rPr lang="en-US" smtClean="0"/>
              <a:t>}</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726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7268" name="Rectangle 2"/>
          <p:cNvSpPr>
            <a:spLocks noChangeArrowheads="1" noTextEdit="1"/>
          </p:cNvSpPr>
          <p:nvPr>
            <p:ph type="sldImg"/>
          </p:nvPr>
        </p:nvSpPr>
        <p:spPr>
          <a:ln/>
        </p:spPr>
      </p:sp>
      <p:sp>
        <p:nvSpPr>
          <p:cNvPr id="5" name="Notes Placeholder 4"/>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18534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185348" name="Rectangle 2"/>
          <p:cNvSpPr>
            <a:spLocks noChangeArrowheads="1" noTextEdit="1"/>
          </p:cNvSpPr>
          <p:nvPr>
            <p:ph type="sldImg"/>
          </p:nvPr>
        </p:nvSpPr>
        <p:spPr>
          <a:ln/>
        </p:spPr>
      </p:sp>
      <p:sp>
        <p:nvSpPr>
          <p:cNvPr id="185349" name="Rectangle 3"/>
          <p:cNvSpPr>
            <a:spLocks noGrp="1" noChangeArrowheads="1"/>
          </p:cNvSpPr>
          <p:nvPr>
            <p:ph type="body" idx="1"/>
          </p:nvPr>
        </p:nvSpPr>
        <p:spPr>
          <a:xfrm>
            <a:off x="1143000" y="4343400"/>
            <a:ext cx="4495800" cy="4114800"/>
          </a:xfrm>
          <a:noFill/>
          <a:ln/>
        </p:spPr>
        <p:txBody>
          <a:bodyPr/>
          <a:lstStyle/>
          <a:p>
            <a:pPr lvl="1">
              <a:spcBef>
                <a:spcPts val="500"/>
              </a:spcBef>
              <a:spcAft>
                <a:spcPts val="500"/>
              </a:spcAft>
            </a:pPr>
            <a:endParaRPr lang="en-US" smtClean="0"/>
          </a:p>
          <a:p>
            <a:pPr algn="just">
              <a:spcBef>
                <a:spcPts val="500"/>
              </a:spcBef>
              <a:spcAft>
                <a:spcPts val="500"/>
              </a:spcAft>
            </a:pPr>
            <a:r>
              <a:rPr lang="en-US" smtClean="0"/>
              <a:t>An abstraction denotes the essential characteristics of an object that distinguish it from all other kinds of objects and thus provide crisply defined conceptual boundaries, relative to the perspective of the viewer.</a:t>
            </a:r>
          </a:p>
          <a:p>
            <a:pPr algn="just">
              <a:spcBef>
                <a:spcPts val="500"/>
              </a:spcBef>
              <a:spcAft>
                <a:spcPts val="500"/>
              </a:spcAft>
            </a:pPr>
            <a:r>
              <a:rPr lang="en-US" smtClean="0"/>
              <a:t>Example:   objects ----- Refrigerator As a user one uses only the knobs provided to manipulate the built in functionality.</a:t>
            </a:r>
          </a:p>
          <a:p>
            <a:pPr algn="just">
              <a:spcBef>
                <a:spcPts val="500"/>
              </a:spcBef>
              <a:spcAft>
                <a:spcPts val="500"/>
              </a:spcAft>
            </a:pPr>
            <a:r>
              <a:rPr lang="en-US" smtClean="0"/>
              <a:t>i.e: To increase or to decrease the freezing point.</a:t>
            </a:r>
          </a:p>
          <a:p>
            <a:pPr algn="just">
              <a:spcBef>
                <a:spcPts val="500"/>
              </a:spcBef>
              <a:spcAft>
                <a:spcPts val="500"/>
              </a:spcAft>
            </a:pPr>
            <a:r>
              <a:rPr lang="en-US" smtClean="0"/>
              <a:t>If there is something wrong in the functioning of the refrigerator, the maintenance engineer has to work on the internal part of the refrigeration system. Which is nothing but looking at different perspective with respect to the same object.</a:t>
            </a:r>
          </a:p>
          <a:p>
            <a:pPr algn="just">
              <a:spcBef>
                <a:spcPts val="500"/>
              </a:spcBef>
              <a:spcAft>
                <a:spcPts val="500"/>
              </a:spcAft>
            </a:pPr>
            <a:r>
              <a:rPr lang="en-US" smtClean="0"/>
              <a:t>Abstraction is perspective dependent.</a:t>
            </a:r>
          </a:p>
          <a:p>
            <a:endParaRPr lang="en-US" smtClean="0"/>
          </a:p>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829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8292" name="Rectangle 2"/>
          <p:cNvSpPr>
            <a:spLocks noChangeArrowheads="1" noTextEdit="1"/>
          </p:cNvSpPr>
          <p:nvPr>
            <p:ph type="sldImg"/>
          </p:nvPr>
        </p:nvSpPr>
        <p:spPr>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6931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69316" name="Rectangle 2"/>
          <p:cNvSpPr>
            <a:spLocks noChangeArrowheads="1" noTextEdit="1"/>
          </p:cNvSpPr>
          <p:nvPr>
            <p:ph type="sldImg"/>
          </p:nvPr>
        </p:nvSpPr>
        <p:spPr>
          <a:ln/>
        </p:spPr>
      </p:sp>
      <p:sp>
        <p:nvSpPr>
          <p:cNvPr id="269317" name="Rectangle 3"/>
          <p:cNvSpPr>
            <a:spLocks noGrp="1" noChangeArrowheads="1"/>
          </p:cNvSpPr>
          <p:nvPr>
            <p:ph type="body" idx="1"/>
          </p:nvPr>
        </p:nvSpPr>
        <p:spPr>
          <a:xfrm>
            <a:off x="1143000" y="4216400"/>
            <a:ext cx="4495800" cy="4343400"/>
          </a:xfrm>
          <a:noFill/>
          <a:ln/>
        </p:spPr>
        <p:txBody>
          <a:bodyPr/>
          <a:lstStyle/>
          <a:p>
            <a:pPr algn="just"/>
            <a:r>
              <a:rPr lang="en-US" b="1" smtClean="0"/>
              <a:t>Rules for Overloading an operator</a:t>
            </a:r>
          </a:p>
          <a:p>
            <a:pPr algn="just"/>
            <a:r>
              <a:rPr lang="en-US" smtClean="0"/>
              <a:t>1. The only operators you can overload are </a:t>
            </a:r>
            <a:r>
              <a:rPr lang="en-US" b="1" smtClean="0"/>
              <a:t>+, -,( ), ….etc.,</a:t>
            </a:r>
            <a:r>
              <a:rPr lang="en-US" smtClean="0"/>
              <a:t> .You cannot arbitrarily choose a new symbol(such as @) and attempt to overload it.</a:t>
            </a:r>
          </a:p>
          <a:p>
            <a:pPr algn="just"/>
            <a:r>
              <a:rPr lang="en-US" smtClean="0"/>
              <a:t>2. Start by declaring a function using the keyword </a:t>
            </a:r>
            <a:r>
              <a:rPr lang="en-US" b="1" smtClean="0"/>
              <a:t>operator +( ) </a:t>
            </a:r>
            <a:r>
              <a:rPr lang="en-US" smtClean="0"/>
              <a:t> where +   represents the operator to be overloaded</a:t>
            </a:r>
          </a:p>
          <a:p>
            <a:pPr algn="just"/>
            <a:r>
              <a:rPr lang="en-US" smtClean="0"/>
              <a:t>3. The precedence of the operators cannot be rebuked. ie., ‘+’ cannot have a higher precedence than ‘*’. In addition you cannot change the associatively of the operators</a:t>
            </a:r>
          </a:p>
          <a:p>
            <a:pPr algn="just"/>
            <a:r>
              <a:rPr lang="en-US" smtClean="0"/>
              <a:t>4. The unary operators that you may overload are</a:t>
            </a:r>
            <a:r>
              <a:rPr lang="en-US" b="1" smtClean="0"/>
              <a:t> -&gt;,!, &amp;, *, +, -, ++, -- , ~, -&gt;*</a:t>
            </a:r>
            <a:endParaRPr lang="en-US" smtClean="0"/>
          </a:p>
          <a:p>
            <a:pPr algn="just"/>
            <a:r>
              <a:rPr lang="en-US" smtClean="0"/>
              <a:t>5. These operators cannot be overloaded </a:t>
            </a:r>
            <a:r>
              <a:rPr lang="en-US" b="1" smtClean="0"/>
              <a:t> .</a:t>
            </a:r>
            <a:r>
              <a:rPr lang="en-US" smtClean="0"/>
              <a:t>,</a:t>
            </a:r>
            <a:r>
              <a:rPr lang="en-US" b="1" smtClean="0"/>
              <a:t>  .*, ::, ?:, sizeof </a:t>
            </a:r>
          </a:p>
          <a:p>
            <a:pPr algn="just"/>
            <a:r>
              <a:rPr lang="en-US" smtClean="0"/>
              <a:t>6. No default arguments are allowed in operator overloaded functions.</a:t>
            </a:r>
          </a:p>
          <a:p>
            <a:pPr algn="just"/>
            <a:r>
              <a:rPr lang="en-US" smtClean="0"/>
              <a:t>7. The parity of an operator cannot be changed. If unary cannot be defined as binary, if binary cannot be defined as unary. If an operator can be both unary and binary, then it has to be overloaded both the ways.</a:t>
            </a:r>
          </a:p>
          <a:p>
            <a:pPr algn="just"/>
            <a:r>
              <a:rPr lang="en-US" smtClean="0"/>
              <a:t>8. At least one of the arguments to the overloaded function must be an instance of the class reason being, to “attach”the operator uniquely to the class for which it is being defined.</a:t>
            </a:r>
          </a:p>
          <a:p>
            <a:pPr algn="just"/>
            <a:r>
              <a:rPr lang="en-US" smtClean="0"/>
              <a:t>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033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0340" name="Rectangle 2"/>
          <p:cNvSpPr>
            <a:spLocks noChangeArrowheads="1" noTextEdit="1"/>
          </p:cNvSpPr>
          <p:nvPr>
            <p:ph type="sldImg"/>
          </p:nvPr>
        </p:nvSpPr>
        <p:spPr>
          <a:ln/>
        </p:spPr>
      </p:sp>
      <p:sp>
        <p:nvSpPr>
          <p:cNvPr id="270341" name="Rectangle 3"/>
          <p:cNvSpPr>
            <a:spLocks noGrp="1" noChangeArrowheads="1"/>
          </p:cNvSpPr>
          <p:nvPr>
            <p:ph type="body" idx="1"/>
          </p:nvPr>
        </p:nvSpPr>
        <p:spPr>
          <a:xfrm>
            <a:off x="1143000" y="4343400"/>
            <a:ext cx="4495800" cy="4114800"/>
          </a:xfrm>
          <a:noFill/>
          <a:ln/>
        </p:spPr>
        <p:txBody>
          <a:bodyPr/>
          <a:lstStyle/>
          <a:p>
            <a:pPr algn="just"/>
            <a:r>
              <a:rPr lang="en-US" smtClean="0"/>
              <a:t>9)  These operators must be overloaded as member (not friend) </a:t>
            </a:r>
          </a:p>
          <a:p>
            <a:pPr algn="just"/>
            <a:r>
              <a:rPr lang="en-US" smtClean="0"/>
              <a:t>     functions</a:t>
            </a:r>
          </a:p>
          <a:p>
            <a:pPr algn="just"/>
            <a:r>
              <a:rPr lang="en-US" smtClean="0"/>
              <a:t>	=  assignment operator</a:t>
            </a:r>
          </a:p>
          <a:p>
            <a:pPr algn="just"/>
            <a:r>
              <a:rPr lang="en-US" smtClean="0"/>
              <a:t>	( )  function call</a:t>
            </a:r>
          </a:p>
          <a:p>
            <a:pPr algn="just"/>
            <a:r>
              <a:rPr lang="en-US" smtClean="0"/>
              <a:t>	[ ]   subscript</a:t>
            </a:r>
          </a:p>
          <a:p>
            <a:pPr algn="just"/>
            <a:r>
              <a:rPr lang="en-US" smtClean="0"/>
              <a:t>	-&gt; indirect member operator</a:t>
            </a:r>
          </a:p>
          <a:p>
            <a:pPr algn="just"/>
            <a:r>
              <a:rPr lang="en-US" smtClean="0"/>
              <a:t>The operators new and delete are overloaded as static member function. operator new( ) must take an argument of type size_t and return void* while operator delete( ) must take an argument of type void* and return void.</a:t>
            </a:r>
          </a:p>
          <a:p>
            <a:pPr algn="just"/>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136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1364" name="Rectangle 2"/>
          <p:cNvSpPr>
            <a:spLocks noChangeArrowheads="1" noTextEdit="1"/>
          </p:cNvSpPr>
          <p:nvPr>
            <p:ph type="sldImg"/>
          </p:nvPr>
        </p:nvSpPr>
        <p:spPr>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238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2388" name="Rectangle 2"/>
          <p:cNvSpPr>
            <a:spLocks noChangeArrowheads="1" noTextEdit="1"/>
          </p:cNvSpPr>
          <p:nvPr>
            <p:ph type="sldImg"/>
          </p:nvPr>
        </p:nvSpPr>
        <p:spPr>
          <a:ln/>
        </p:spPr>
      </p:sp>
      <p:sp>
        <p:nvSpPr>
          <p:cNvPr id="272389" name="Rectangle 3"/>
          <p:cNvSpPr>
            <a:spLocks noGrp="1" noChangeArrowheads="1"/>
          </p:cNvSpPr>
          <p:nvPr>
            <p:ph type="body" idx="1"/>
          </p:nvPr>
        </p:nvSpPr>
        <p:spPr>
          <a:xfrm>
            <a:off x="1143000" y="4216400"/>
            <a:ext cx="4572000" cy="4114800"/>
          </a:xfrm>
          <a:noFill/>
          <a:ln/>
        </p:spPr>
        <p:txBody>
          <a:bodyPr/>
          <a:lstStyle/>
          <a:p>
            <a:pPr>
              <a:lnSpc>
                <a:spcPts val="1000"/>
              </a:lnSpc>
            </a:pPr>
            <a:r>
              <a:rPr lang="en-US" smtClean="0"/>
              <a:t># include&lt;iostream.h&gt;</a:t>
            </a:r>
          </a:p>
          <a:p>
            <a:pPr>
              <a:lnSpc>
                <a:spcPts val="1000"/>
              </a:lnSpc>
            </a:pPr>
            <a:r>
              <a:rPr lang="en-US" smtClean="0"/>
              <a:t>class A</a:t>
            </a:r>
          </a:p>
          <a:p>
            <a:pPr>
              <a:lnSpc>
                <a:spcPts val="1000"/>
              </a:lnSpc>
            </a:pPr>
            <a:r>
              <a:rPr lang="en-US" smtClean="0"/>
              <a:t>{</a:t>
            </a:r>
          </a:p>
          <a:p>
            <a:pPr>
              <a:lnSpc>
                <a:spcPts val="1000"/>
              </a:lnSpc>
            </a:pPr>
            <a:r>
              <a:rPr lang="en-US" smtClean="0"/>
              <a:t>	int i;</a:t>
            </a:r>
          </a:p>
          <a:p>
            <a:pPr>
              <a:lnSpc>
                <a:spcPts val="1000"/>
              </a:lnSpc>
            </a:pPr>
            <a:r>
              <a:rPr lang="en-US" smtClean="0"/>
              <a:t>public:</a:t>
            </a:r>
          </a:p>
          <a:p>
            <a:pPr>
              <a:lnSpc>
                <a:spcPts val="1000"/>
              </a:lnSpc>
            </a:pPr>
            <a:r>
              <a:rPr lang="en-US" smtClean="0"/>
              <a:t>	void operator ++(int )  (post fix)</a:t>
            </a:r>
          </a:p>
          <a:p>
            <a:pPr>
              <a:lnSpc>
                <a:spcPts val="1000"/>
              </a:lnSpc>
            </a:pPr>
            <a:r>
              <a:rPr lang="en-US" smtClean="0"/>
              <a:t>	{</a:t>
            </a:r>
          </a:p>
          <a:p>
            <a:pPr>
              <a:lnSpc>
                <a:spcPts val="1000"/>
              </a:lnSpc>
            </a:pPr>
            <a:r>
              <a:rPr lang="en-US" smtClean="0"/>
              <a:t>		i=0;</a:t>
            </a:r>
          </a:p>
          <a:p>
            <a:pPr>
              <a:lnSpc>
                <a:spcPts val="1000"/>
              </a:lnSpc>
            </a:pPr>
            <a:r>
              <a:rPr lang="en-US" smtClean="0"/>
              <a:t>		cout&lt;&lt;i++;</a:t>
            </a:r>
          </a:p>
          <a:p>
            <a:pPr>
              <a:lnSpc>
                <a:spcPts val="1000"/>
              </a:lnSpc>
            </a:pPr>
            <a:r>
              <a:rPr lang="en-US" smtClean="0"/>
              <a:t>	}</a:t>
            </a:r>
          </a:p>
          <a:p>
            <a:pPr>
              <a:lnSpc>
                <a:spcPts val="1000"/>
              </a:lnSpc>
            </a:pPr>
            <a:r>
              <a:rPr lang="en-US" smtClean="0"/>
              <a:t>	void operator ++()</a:t>
            </a:r>
          </a:p>
          <a:p>
            <a:pPr>
              <a:lnSpc>
                <a:spcPts val="1000"/>
              </a:lnSpc>
            </a:pPr>
            <a:r>
              <a:rPr lang="en-US" smtClean="0"/>
              <a:t>	{</a:t>
            </a:r>
          </a:p>
          <a:p>
            <a:pPr>
              <a:lnSpc>
                <a:spcPts val="1000"/>
              </a:lnSpc>
            </a:pPr>
            <a:r>
              <a:rPr lang="en-US" smtClean="0"/>
              <a:t>		i=0;</a:t>
            </a:r>
          </a:p>
          <a:p>
            <a:pPr>
              <a:lnSpc>
                <a:spcPts val="1000"/>
              </a:lnSpc>
            </a:pPr>
            <a:r>
              <a:rPr lang="en-US" smtClean="0"/>
              <a:t>		cout&lt;&lt;++i;</a:t>
            </a:r>
          </a:p>
          <a:p>
            <a:pPr>
              <a:lnSpc>
                <a:spcPts val="1000"/>
              </a:lnSpc>
            </a:pPr>
            <a:r>
              <a:rPr lang="en-US" smtClean="0"/>
              <a:t>	}</a:t>
            </a:r>
          </a:p>
          <a:p>
            <a:pPr>
              <a:lnSpc>
                <a:spcPts val="1000"/>
              </a:lnSpc>
            </a:pPr>
            <a:r>
              <a:rPr lang="en-US" smtClean="0"/>
              <a:t>};</a:t>
            </a:r>
          </a:p>
          <a:p>
            <a:pPr>
              <a:lnSpc>
                <a:spcPts val="1000"/>
              </a:lnSpc>
            </a:pPr>
            <a:r>
              <a:rPr lang="en-US" smtClean="0"/>
              <a:t>void main()</a:t>
            </a:r>
          </a:p>
          <a:p>
            <a:pPr>
              <a:lnSpc>
                <a:spcPts val="1000"/>
              </a:lnSpc>
            </a:pPr>
            <a:r>
              <a:rPr lang="en-US" smtClean="0"/>
              <a:t>{</a:t>
            </a:r>
          </a:p>
          <a:p>
            <a:pPr>
              <a:lnSpc>
                <a:spcPts val="1000"/>
              </a:lnSpc>
            </a:pPr>
            <a:r>
              <a:rPr lang="en-US" smtClean="0"/>
              <a:t>	A a;</a:t>
            </a:r>
          </a:p>
          <a:p>
            <a:pPr>
              <a:lnSpc>
                <a:spcPts val="1000"/>
              </a:lnSpc>
            </a:pPr>
            <a:r>
              <a:rPr lang="en-US" smtClean="0"/>
              <a:t>	a++;</a:t>
            </a:r>
          </a:p>
          <a:p>
            <a:pPr>
              <a:lnSpc>
                <a:spcPts val="1000"/>
              </a:lnSpc>
            </a:pPr>
            <a:r>
              <a:rPr lang="en-US" smtClean="0"/>
              <a:t>	++a;</a:t>
            </a:r>
          </a:p>
          <a:p>
            <a:pPr>
              <a:lnSpc>
                <a:spcPts val="1000"/>
              </a:lnSpc>
            </a:pPr>
            <a:r>
              <a:rPr lang="en-US" smtClean="0"/>
              <a:t>}</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3411"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3412" name="Rectangle 2"/>
          <p:cNvSpPr>
            <a:spLocks noChangeArrowheads="1" noTextEdit="1"/>
          </p:cNvSpPr>
          <p:nvPr>
            <p:ph type="sldImg"/>
          </p:nvPr>
        </p:nvSpPr>
        <p:spPr>
          <a:ln/>
        </p:spPr>
      </p:sp>
      <p:sp>
        <p:nvSpPr>
          <p:cNvPr id="273413" name="Rectangle 3"/>
          <p:cNvSpPr>
            <a:spLocks noGrp="1" noChangeArrowheads="1"/>
          </p:cNvSpPr>
          <p:nvPr>
            <p:ph type="body" idx="1"/>
          </p:nvPr>
        </p:nvSpPr>
        <p:spPr>
          <a:xfrm>
            <a:off x="1143000" y="4189413"/>
            <a:ext cx="4800600" cy="4319587"/>
          </a:xfrm>
          <a:noFill/>
          <a:ln/>
        </p:spPr>
        <p:txBody>
          <a:bodyPr/>
          <a:lstStyle/>
          <a:p>
            <a:pPr>
              <a:lnSpc>
                <a:spcPts val="800"/>
              </a:lnSpc>
            </a:pPr>
            <a:r>
              <a:rPr lang="en-US" smtClean="0"/>
              <a:t>#include&lt;iostream.h&gt;</a:t>
            </a:r>
          </a:p>
          <a:p>
            <a:pPr>
              <a:lnSpc>
                <a:spcPts val="800"/>
              </a:lnSpc>
            </a:pPr>
            <a:r>
              <a:rPr lang="en-US" smtClean="0"/>
              <a:t>classs Distance{</a:t>
            </a:r>
          </a:p>
          <a:p>
            <a:pPr>
              <a:lnSpc>
                <a:spcPts val="800"/>
              </a:lnSpc>
            </a:pPr>
            <a:r>
              <a:rPr lang="en-US" smtClean="0"/>
              <a:t>		int feet;</a:t>
            </a:r>
          </a:p>
          <a:p>
            <a:pPr>
              <a:lnSpc>
                <a:spcPts val="800"/>
              </a:lnSpc>
            </a:pPr>
            <a:r>
              <a:rPr lang="en-US" smtClean="0"/>
              <a:t>	public:</a:t>
            </a:r>
          </a:p>
          <a:p>
            <a:pPr>
              <a:lnSpc>
                <a:spcPts val="800"/>
              </a:lnSpc>
            </a:pPr>
            <a:r>
              <a:rPr lang="en-US" smtClean="0"/>
              <a:t>		Distance( ):feet(0) </a:t>
            </a:r>
          </a:p>
          <a:p>
            <a:pPr>
              <a:lnSpc>
                <a:spcPts val="800"/>
              </a:lnSpc>
            </a:pPr>
            <a:r>
              <a:rPr lang="en-US" smtClean="0"/>
              <a:t>		{	}</a:t>
            </a:r>
          </a:p>
          <a:p>
            <a:pPr>
              <a:lnSpc>
                <a:spcPts val="800"/>
              </a:lnSpc>
            </a:pPr>
            <a:r>
              <a:rPr lang="en-US" smtClean="0"/>
              <a:t>		Distance(int ft):feet(ft)	</a:t>
            </a:r>
          </a:p>
          <a:p>
            <a:pPr>
              <a:lnSpc>
                <a:spcPts val="800"/>
              </a:lnSpc>
            </a:pPr>
            <a:r>
              <a:rPr lang="en-US" smtClean="0"/>
              <a:t>		{	}</a:t>
            </a:r>
          </a:p>
          <a:p>
            <a:pPr>
              <a:lnSpc>
                <a:spcPts val="800"/>
              </a:lnSpc>
            </a:pPr>
            <a:r>
              <a:rPr lang="en-US" smtClean="0"/>
              <a:t>		//Overloading the ‘+’ operator</a:t>
            </a:r>
          </a:p>
          <a:p>
            <a:pPr>
              <a:lnSpc>
                <a:spcPts val="800"/>
              </a:lnSpc>
            </a:pPr>
            <a:r>
              <a:rPr lang="en-US" smtClean="0"/>
              <a:t>		Distance operator +(const Distance &amp;dd)</a:t>
            </a:r>
          </a:p>
          <a:p>
            <a:pPr>
              <a:lnSpc>
                <a:spcPts val="800"/>
              </a:lnSpc>
            </a:pPr>
            <a:r>
              <a:rPr lang="en-US" smtClean="0"/>
              <a:t>		{</a:t>
            </a:r>
          </a:p>
          <a:p>
            <a:pPr>
              <a:lnSpc>
                <a:spcPts val="800"/>
              </a:lnSpc>
            </a:pPr>
            <a:r>
              <a:rPr lang="en-US" smtClean="0"/>
              <a:t>			Distance temp;</a:t>
            </a:r>
          </a:p>
          <a:p>
            <a:pPr>
              <a:lnSpc>
                <a:spcPts val="800"/>
              </a:lnSpc>
            </a:pPr>
            <a:r>
              <a:rPr lang="en-US" smtClean="0"/>
              <a:t>			temp.feet=feet+dd.feet;</a:t>
            </a:r>
          </a:p>
          <a:p>
            <a:pPr>
              <a:lnSpc>
                <a:spcPts val="800"/>
              </a:lnSpc>
            </a:pPr>
            <a:r>
              <a:rPr lang="en-US" smtClean="0"/>
              <a:t>			return temp;	</a:t>
            </a:r>
          </a:p>
          <a:p>
            <a:pPr>
              <a:lnSpc>
                <a:spcPts val="800"/>
              </a:lnSpc>
            </a:pPr>
            <a:r>
              <a:rPr lang="en-US" smtClean="0"/>
              <a:t>		}</a:t>
            </a:r>
          </a:p>
          <a:p>
            <a:pPr>
              <a:lnSpc>
                <a:spcPts val="800"/>
              </a:lnSpc>
            </a:pPr>
            <a:r>
              <a:rPr lang="en-US" smtClean="0"/>
              <a:t>		void display(	)</a:t>
            </a:r>
          </a:p>
          <a:p>
            <a:pPr>
              <a:lnSpc>
                <a:spcPts val="800"/>
              </a:lnSpc>
            </a:pPr>
            <a:r>
              <a:rPr lang="en-US" smtClean="0"/>
              <a:t>		{  </a:t>
            </a:r>
          </a:p>
          <a:p>
            <a:pPr>
              <a:lnSpc>
                <a:spcPts val="800"/>
              </a:lnSpc>
            </a:pPr>
            <a:r>
              <a:rPr lang="en-US" smtClean="0"/>
              <a:t>			cout&lt;&lt;feet;	</a:t>
            </a:r>
          </a:p>
          <a:p>
            <a:pPr>
              <a:lnSpc>
                <a:spcPts val="800"/>
              </a:lnSpc>
            </a:pPr>
            <a:r>
              <a:rPr lang="en-US" smtClean="0"/>
              <a:t>		}</a:t>
            </a:r>
          </a:p>
          <a:p>
            <a:pPr>
              <a:lnSpc>
                <a:spcPts val="800"/>
              </a:lnSpc>
            </a:pPr>
            <a:r>
              <a:rPr lang="en-US" smtClean="0"/>
              <a:t>};</a:t>
            </a:r>
          </a:p>
          <a:p>
            <a:pPr>
              <a:lnSpc>
                <a:spcPts val="800"/>
              </a:lnSpc>
            </a:pPr>
            <a:r>
              <a:rPr lang="en-US" smtClean="0"/>
              <a:t>int main()</a:t>
            </a:r>
          </a:p>
          <a:p>
            <a:pPr>
              <a:lnSpc>
                <a:spcPts val="800"/>
              </a:lnSpc>
            </a:pPr>
            <a:r>
              <a:rPr lang="en-US" smtClean="0"/>
              <a:t>{</a:t>
            </a:r>
          </a:p>
          <a:p>
            <a:pPr>
              <a:lnSpc>
                <a:spcPts val="800"/>
              </a:lnSpc>
            </a:pPr>
            <a:r>
              <a:rPr lang="en-US" smtClean="0"/>
              <a:t>	Distance d1(5),d2(10),d3;</a:t>
            </a:r>
          </a:p>
          <a:p>
            <a:pPr>
              <a:lnSpc>
                <a:spcPts val="800"/>
              </a:lnSpc>
            </a:pPr>
            <a:r>
              <a:rPr lang="en-US" smtClean="0"/>
              <a:t>	d3=d1+d2;</a:t>
            </a:r>
          </a:p>
          <a:p>
            <a:pPr>
              <a:lnSpc>
                <a:spcPts val="800"/>
              </a:lnSpc>
            </a:pPr>
            <a:r>
              <a:rPr lang="en-US" smtClean="0"/>
              <a:t>	d3.display();</a:t>
            </a:r>
          </a:p>
          <a:p>
            <a:pPr>
              <a:lnSpc>
                <a:spcPts val="800"/>
              </a:lnSpc>
            </a:pPr>
            <a:r>
              <a:rPr lang="en-US" smtClean="0"/>
              <a:t>}</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4435"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4436" name="Rectangle 2"/>
          <p:cNvSpPr>
            <a:spLocks noChangeArrowheads="1" noTextEdit="1"/>
          </p:cNvSpPr>
          <p:nvPr>
            <p:ph type="sldImg"/>
          </p:nvPr>
        </p:nvSpPr>
        <p:spPr>
          <a:xfrm>
            <a:off x="1144588" y="703263"/>
            <a:ext cx="4568825" cy="3427412"/>
          </a:xfrm>
          <a:ln/>
        </p:spPr>
      </p:sp>
      <p:sp>
        <p:nvSpPr>
          <p:cNvPr id="274437" name="Rectangle 3"/>
          <p:cNvSpPr>
            <a:spLocks noGrp="1" noChangeArrowheads="1"/>
          </p:cNvSpPr>
          <p:nvPr>
            <p:ph type="body" idx="1"/>
          </p:nvPr>
        </p:nvSpPr>
        <p:spPr>
          <a:xfrm>
            <a:off x="1143000" y="4216400"/>
            <a:ext cx="4800600" cy="4449763"/>
          </a:xfrm>
          <a:noFill/>
          <a:ln/>
        </p:spPr>
        <p:txBody>
          <a:bodyPr/>
          <a:lstStyle/>
          <a:p>
            <a:pPr>
              <a:lnSpc>
                <a:spcPts val="900"/>
              </a:lnSpc>
            </a:pPr>
            <a:r>
              <a:rPr lang="en-US" smtClean="0"/>
              <a:t>#include&lt;iostream.h&gt;</a:t>
            </a:r>
          </a:p>
          <a:p>
            <a:pPr>
              <a:lnSpc>
                <a:spcPts val="900"/>
              </a:lnSpc>
            </a:pPr>
            <a:r>
              <a:rPr lang="en-US" smtClean="0"/>
              <a:t>#include&lt;string.h&gt;</a:t>
            </a:r>
          </a:p>
          <a:p>
            <a:pPr>
              <a:lnSpc>
                <a:spcPts val="900"/>
              </a:lnSpc>
            </a:pPr>
            <a:r>
              <a:rPr lang="en-US" smtClean="0"/>
              <a:t>class employee</a:t>
            </a:r>
          </a:p>
          <a:p>
            <a:pPr>
              <a:lnSpc>
                <a:spcPts val="900"/>
              </a:lnSpc>
            </a:pPr>
            <a:r>
              <a:rPr lang="en-US" smtClean="0"/>
              <a:t>{</a:t>
            </a:r>
          </a:p>
          <a:p>
            <a:pPr>
              <a:lnSpc>
                <a:spcPts val="900"/>
              </a:lnSpc>
            </a:pPr>
            <a:r>
              <a:rPr lang="en-US" smtClean="0"/>
              <a:t>	private:</a:t>
            </a:r>
          </a:p>
          <a:p>
            <a:pPr>
              <a:lnSpc>
                <a:spcPts val="900"/>
              </a:lnSpc>
            </a:pPr>
            <a:r>
              <a:rPr lang="en-US" smtClean="0"/>
              <a:t>	          char *str;</a:t>
            </a:r>
          </a:p>
          <a:p>
            <a:pPr>
              <a:lnSpc>
                <a:spcPts val="900"/>
              </a:lnSpc>
            </a:pPr>
            <a:r>
              <a:rPr lang="en-US" smtClean="0"/>
              <a:t>	public:</a:t>
            </a:r>
          </a:p>
          <a:p>
            <a:pPr>
              <a:lnSpc>
                <a:spcPts val="900"/>
              </a:lnSpc>
            </a:pPr>
            <a:r>
              <a:rPr lang="en-US" smtClean="0"/>
              <a:t>	            employee():str(new char[1]) </a:t>
            </a:r>
          </a:p>
          <a:p>
            <a:pPr>
              <a:lnSpc>
                <a:spcPts val="900"/>
              </a:lnSpc>
            </a:pPr>
            <a:r>
              <a:rPr lang="en-US" smtClean="0"/>
              <a:t>	            {  </a:t>
            </a:r>
          </a:p>
          <a:p>
            <a:pPr>
              <a:lnSpc>
                <a:spcPts val="900"/>
              </a:lnSpc>
            </a:pPr>
            <a:r>
              <a:rPr lang="en-US" smtClean="0"/>
              <a:t>		strcpy(str,"");   </a:t>
            </a:r>
          </a:p>
          <a:p>
            <a:pPr>
              <a:lnSpc>
                <a:spcPts val="900"/>
              </a:lnSpc>
            </a:pPr>
            <a:r>
              <a:rPr lang="en-US" smtClean="0"/>
              <a:t>	            }</a:t>
            </a:r>
          </a:p>
          <a:p>
            <a:pPr>
              <a:lnSpc>
                <a:spcPts val="900"/>
              </a:lnSpc>
            </a:pPr>
            <a:r>
              <a:rPr lang="en-US" smtClean="0"/>
              <a:t>	            employee(char *s):str(new char[strlen(s)+1]) 		            {</a:t>
            </a:r>
          </a:p>
          <a:p>
            <a:pPr>
              <a:lnSpc>
                <a:spcPts val="900"/>
              </a:lnSpc>
            </a:pPr>
            <a:r>
              <a:rPr lang="en-US" smtClean="0"/>
              <a:t>		strcpy(str,s);</a:t>
            </a:r>
          </a:p>
          <a:p>
            <a:pPr>
              <a:lnSpc>
                <a:spcPts val="900"/>
              </a:lnSpc>
            </a:pPr>
            <a:r>
              <a:rPr lang="en-US" smtClean="0"/>
              <a:t>	            }</a:t>
            </a:r>
          </a:p>
          <a:p>
            <a:pPr>
              <a:lnSpc>
                <a:spcPts val="900"/>
              </a:lnSpc>
            </a:pPr>
            <a:r>
              <a:rPr lang="en-US" smtClean="0"/>
              <a:t>	            employee&amp; operator = (const employee &amp;e)	</a:t>
            </a:r>
          </a:p>
          <a:p>
            <a:pPr>
              <a:lnSpc>
                <a:spcPts val="900"/>
              </a:lnSpc>
            </a:pPr>
            <a:r>
              <a:rPr lang="en-US" smtClean="0"/>
              <a:t>            	           {   </a:t>
            </a:r>
          </a:p>
          <a:p>
            <a:pPr>
              <a:lnSpc>
                <a:spcPts val="900"/>
              </a:lnSpc>
            </a:pPr>
            <a:r>
              <a:rPr lang="en-US" smtClean="0"/>
              <a:t>		if(this!=&amp;e)</a:t>
            </a:r>
          </a:p>
          <a:p>
            <a:pPr>
              <a:lnSpc>
                <a:spcPts val="900"/>
              </a:lnSpc>
            </a:pPr>
            <a:r>
              <a:rPr lang="en-US" smtClean="0"/>
              <a:t>	      	{</a:t>
            </a:r>
          </a:p>
          <a:p>
            <a:pPr>
              <a:lnSpc>
                <a:spcPts val="900"/>
              </a:lnSpc>
            </a:pPr>
            <a:r>
              <a:rPr lang="en-US" smtClean="0"/>
              <a:t>		      delete [] str;</a:t>
            </a:r>
          </a:p>
          <a:p>
            <a:pPr>
              <a:lnSpc>
                <a:spcPts val="900"/>
              </a:lnSpc>
            </a:pPr>
            <a:r>
              <a:rPr lang="en-US" smtClean="0"/>
              <a:t>	                              str=new char[strlen(e.str)+1];</a:t>
            </a:r>
          </a:p>
          <a:p>
            <a:pPr>
              <a:lnSpc>
                <a:spcPts val="900"/>
              </a:lnSpc>
            </a:pPr>
            <a:r>
              <a:rPr lang="en-US" smtClean="0"/>
              <a:t>	                              strcpy(str,e.str);</a:t>
            </a:r>
          </a:p>
          <a:p>
            <a:pPr>
              <a:lnSpc>
                <a:spcPts val="900"/>
              </a:lnSpc>
            </a:pPr>
            <a:r>
              <a:rPr lang="en-US" smtClean="0"/>
              <a:t>		}</a:t>
            </a:r>
          </a:p>
          <a:p>
            <a:pPr>
              <a:lnSpc>
                <a:spcPts val="900"/>
              </a:lnSpc>
            </a:pPr>
            <a:r>
              <a:rPr lang="en-US" smtClean="0"/>
              <a:t>	                return *this;</a:t>
            </a:r>
          </a:p>
          <a:p>
            <a:pPr>
              <a:lnSpc>
                <a:spcPts val="900"/>
              </a:lnSpc>
            </a:pPr>
            <a:r>
              <a:rPr lang="en-US" smtClean="0"/>
              <a:t>             	         }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5459"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5460" name="Rectangle 2"/>
          <p:cNvSpPr>
            <a:spLocks noChangeArrowheads="1" noTextEdit="1"/>
          </p:cNvSpPr>
          <p:nvPr>
            <p:ph type="sldImg"/>
          </p:nvPr>
        </p:nvSpPr>
        <p:spPr>
          <a:xfrm>
            <a:off x="1144588" y="685800"/>
            <a:ext cx="4572000" cy="3429000"/>
          </a:xfrm>
          <a:ln/>
        </p:spPr>
      </p:sp>
      <p:sp>
        <p:nvSpPr>
          <p:cNvPr id="275461" name="Rectangle 3"/>
          <p:cNvSpPr>
            <a:spLocks noGrp="1" noChangeArrowheads="1"/>
          </p:cNvSpPr>
          <p:nvPr>
            <p:ph type="body" idx="1"/>
          </p:nvPr>
        </p:nvSpPr>
        <p:spPr>
          <a:xfrm>
            <a:off x="1143000" y="4216400"/>
            <a:ext cx="5029200" cy="4114800"/>
          </a:xfrm>
          <a:noFill/>
          <a:ln/>
        </p:spPr>
        <p:txBody>
          <a:bodyPr/>
          <a:lstStyle/>
          <a:p>
            <a:pPr>
              <a:lnSpc>
                <a:spcPts val="900"/>
              </a:lnSpc>
            </a:pPr>
            <a:r>
              <a:rPr lang="en-US" smtClean="0"/>
              <a:t>         ~employee( ) </a:t>
            </a:r>
          </a:p>
          <a:p>
            <a:pPr>
              <a:lnSpc>
                <a:spcPts val="900"/>
              </a:lnSpc>
            </a:pPr>
            <a:r>
              <a:rPr lang="en-US" smtClean="0"/>
              <a:t>         {</a:t>
            </a:r>
          </a:p>
          <a:p>
            <a:pPr>
              <a:lnSpc>
                <a:spcPts val="900"/>
              </a:lnSpc>
            </a:pPr>
            <a:r>
              <a:rPr lang="en-US" smtClean="0"/>
              <a:t>	delete[] str;</a:t>
            </a:r>
          </a:p>
          <a:p>
            <a:pPr>
              <a:lnSpc>
                <a:spcPts val="900"/>
              </a:lnSpc>
            </a:pPr>
            <a:r>
              <a:rPr lang="en-US" smtClean="0"/>
              <a:t>          } // leads to dangling reference if ‘=‘ was not overloaded</a:t>
            </a:r>
          </a:p>
          <a:p>
            <a:pPr>
              <a:lnSpc>
                <a:spcPts val="900"/>
              </a:lnSpc>
            </a:pPr>
            <a:r>
              <a:rPr lang="en-US" smtClean="0"/>
              <a:t>};</a:t>
            </a:r>
          </a:p>
          <a:p>
            <a:pPr>
              <a:lnSpc>
                <a:spcPts val="900"/>
              </a:lnSpc>
            </a:pPr>
            <a:endParaRPr lang="en-US" smtClean="0"/>
          </a:p>
          <a:p>
            <a:pPr>
              <a:lnSpc>
                <a:spcPts val="900"/>
              </a:lnSpc>
            </a:pPr>
            <a:r>
              <a:rPr lang="en-US" smtClean="0"/>
              <a:t>void main( )</a:t>
            </a:r>
          </a:p>
          <a:p>
            <a:pPr>
              <a:lnSpc>
                <a:spcPts val="900"/>
              </a:lnSpc>
            </a:pPr>
            <a:r>
              <a:rPr lang="en-US" smtClean="0"/>
              <a:t>{</a:t>
            </a:r>
          </a:p>
          <a:p>
            <a:pPr>
              <a:lnSpc>
                <a:spcPts val="900"/>
              </a:lnSpc>
            </a:pPr>
            <a:r>
              <a:rPr lang="en-US" smtClean="0"/>
              <a:t>	employee e1(“xyz”);</a:t>
            </a:r>
          </a:p>
          <a:p>
            <a:pPr>
              <a:lnSpc>
                <a:spcPts val="900"/>
              </a:lnSpc>
            </a:pPr>
            <a:r>
              <a:rPr lang="en-US" smtClean="0"/>
              <a:t>	employee e2;</a:t>
            </a:r>
          </a:p>
          <a:p>
            <a:pPr>
              <a:lnSpc>
                <a:spcPts val="900"/>
              </a:lnSpc>
            </a:pPr>
            <a:r>
              <a:rPr lang="en-US" smtClean="0"/>
              <a:t>	e2=e1;</a:t>
            </a:r>
          </a:p>
          <a:p>
            <a:pPr>
              <a:lnSpc>
                <a:spcPts val="900"/>
              </a:lnSpc>
            </a:pPr>
            <a:r>
              <a:rPr lang="en-US" smtClean="0"/>
              <a:t>}</a:t>
            </a:r>
          </a:p>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6483"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6484" name="Rectangle 2"/>
          <p:cNvSpPr>
            <a:spLocks noChangeArrowheads="1" noTextEdit="1"/>
          </p:cNvSpPr>
          <p:nvPr>
            <p:ph type="sldImg"/>
          </p:nvPr>
        </p:nvSpPr>
        <p:spPr>
          <a:ln/>
        </p:spPr>
      </p:sp>
      <p:sp>
        <p:nvSpPr>
          <p:cNvPr id="276485" name="Rectangle 3"/>
          <p:cNvSpPr>
            <a:spLocks noGrp="1" noChangeArrowheads="1"/>
          </p:cNvSpPr>
          <p:nvPr>
            <p:ph type="body" idx="1"/>
          </p:nvPr>
        </p:nvSpPr>
        <p:spPr>
          <a:xfrm>
            <a:off x="1143000" y="4343400"/>
            <a:ext cx="4800600" cy="4244975"/>
          </a:xfrm>
          <a:noFill/>
          <a:ln/>
        </p:spPr>
        <p:txBody>
          <a:bodyPr/>
          <a:lstStyle/>
          <a:p>
            <a:pPr>
              <a:lnSpc>
                <a:spcPts val="1000"/>
              </a:lnSpc>
            </a:pPr>
            <a:r>
              <a:rPr lang="en-US" smtClean="0"/>
              <a:t>#include&lt;iostream.h&gt;</a:t>
            </a:r>
          </a:p>
          <a:p>
            <a:pPr>
              <a:lnSpc>
                <a:spcPts val="1000"/>
              </a:lnSpc>
            </a:pPr>
            <a:r>
              <a:rPr lang="en-US" smtClean="0"/>
              <a:t>#include&lt;string.h&gt;</a:t>
            </a:r>
          </a:p>
          <a:p>
            <a:pPr>
              <a:lnSpc>
                <a:spcPts val="1000"/>
              </a:lnSpc>
            </a:pPr>
            <a:r>
              <a:rPr lang="en-US" smtClean="0"/>
              <a:t>class employee</a:t>
            </a:r>
          </a:p>
          <a:p>
            <a:pPr>
              <a:lnSpc>
                <a:spcPts val="1000"/>
              </a:lnSpc>
            </a:pPr>
            <a:r>
              <a:rPr lang="en-US" smtClean="0"/>
              <a:t>{</a:t>
            </a:r>
          </a:p>
          <a:p>
            <a:pPr>
              <a:lnSpc>
                <a:spcPts val="1000"/>
              </a:lnSpc>
            </a:pPr>
            <a:r>
              <a:rPr lang="en-US" smtClean="0"/>
              <a:t>	private:</a:t>
            </a:r>
          </a:p>
          <a:p>
            <a:pPr>
              <a:lnSpc>
                <a:spcPts val="1000"/>
              </a:lnSpc>
            </a:pPr>
            <a:r>
              <a:rPr lang="en-US" smtClean="0"/>
              <a:t>		char *str;</a:t>
            </a:r>
          </a:p>
          <a:p>
            <a:pPr>
              <a:lnSpc>
                <a:spcPts val="1000"/>
              </a:lnSpc>
            </a:pPr>
            <a:r>
              <a:rPr lang="en-US" smtClean="0"/>
              <a:t>	public:</a:t>
            </a:r>
          </a:p>
          <a:p>
            <a:pPr>
              <a:lnSpc>
                <a:spcPts val="1000"/>
              </a:lnSpc>
            </a:pPr>
            <a:r>
              <a:rPr lang="en-US" smtClean="0"/>
              <a:t>		employee( ):str(new char[1])</a:t>
            </a:r>
          </a:p>
          <a:p>
            <a:pPr>
              <a:lnSpc>
                <a:spcPts val="1000"/>
              </a:lnSpc>
            </a:pPr>
            <a:r>
              <a:rPr lang="en-US" smtClean="0"/>
              <a:t>		{ </a:t>
            </a:r>
          </a:p>
          <a:p>
            <a:pPr>
              <a:lnSpc>
                <a:spcPts val="1000"/>
              </a:lnSpc>
            </a:pPr>
            <a:r>
              <a:rPr lang="en-US" smtClean="0"/>
              <a:t>		           strcpy(str,""); </a:t>
            </a:r>
          </a:p>
          <a:p>
            <a:pPr>
              <a:lnSpc>
                <a:spcPts val="1000"/>
              </a:lnSpc>
            </a:pPr>
            <a:r>
              <a:rPr lang="en-US" smtClean="0"/>
              <a:t>		}</a:t>
            </a:r>
          </a:p>
          <a:p>
            <a:pPr>
              <a:lnSpc>
                <a:spcPts val="1000"/>
              </a:lnSpc>
            </a:pPr>
            <a:r>
              <a:rPr lang="en-US" smtClean="0"/>
              <a:t>		employee(char *s):str(new char[strlen(s)+1])        		{  </a:t>
            </a:r>
          </a:p>
          <a:p>
            <a:pPr>
              <a:lnSpc>
                <a:spcPts val="1000"/>
              </a:lnSpc>
            </a:pPr>
            <a:r>
              <a:rPr lang="en-US" smtClean="0"/>
              <a:t>		          strcpy(str,s);</a:t>
            </a:r>
          </a:p>
          <a:p>
            <a:pPr>
              <a:lnSpc>
                <a:spcPts val="1000"/>
              </a:lnSpc>
            </a:pPr>
            <a:r>
              <a:rPr lang="en-US" smtClean="0"/>
              <a:t>		}</a:t>
            </a:r>
          </a:p>
          <a:p>
            <a:pPr>
              <a:lnSpc>
                <a:spcPts val="1000"/>
              </a:lnSpc>
            </a:pPr>
            <a:r>
              <a:rPr lang="en-US" smtClean="0"/>
              <a:t>		char operator [] (int index) </a:t>
            </a:r>
          </a:p>
          <a:p>
            <a:pPr>
              <a:lnSpc>
                <a:spcPts val="1000"/>
              </a:lnSpc>
            </a:pPr>
            <a:r>
              <a:rPr lang="en-US" smtClean="0"/>
              <a:t>		{</a:t>
            </a:r>
          </a:p>
          <a:p>
            <a:pPr>
              <a:lnSpc>
                <a:spcPts val="1000"/>
              </a:lnSpc>
            </a:pPr>
            <a:r>
              <a:rPr lang="en-US" smtClean="0"/>
              <a:t>		          return str[index-1]</a:t>
            </a:r>
          </a:p>
          <a:p>
            <a:pPr>
              <a:lnSpc>
                <a:spcPts val="1000"/>
              </a:lnSpc>
            </a:pPr>
            <a:r>
              <a:rPr lang="en-US" smtClean="0"/>
              <a:t>		} </a:t>
            </a:r>
          </a:p>
          <a:p>
            <a:pPr>
              <a:lnSpc>
                <a:spcPts val="1000"/>
              </a:lnSpc>
            </a:pPr>
            <a:r>
              <a:rPr lang="en-US" smtClean="0"/>
              <a:t>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a:noFill/>
        </p:spPr>
        <p:txBody>
          <a:bodyPr/>
          <a:lstStyle/>
          <a:p>
            <a:r>
              <a:rPr lang="en-US" smtClean="0"/>
              <a:t>Object Oriented Programming Using C++</a:t>
            </a:r>
          </a:p>
          <a:p>
            <a:endParaRPr lang="en-US" smtClean="0"/>
          </a:p>
        </p:txBody>
      </p:sp>
      <p:sp>
        <p:nvSpPr>
          <p:cNvPr id="277507" name="Rectangle 6"/>
          <p:cNvSpPr>
            <a:spLocks noGrp="1" noChangeArrowheads="1"/>
          </p:cNvSpPr>
          <p:nvPr>
            <p:ph type="ftr" sz="quarter" idx="4"/>
          </p:nvPr>
        </p:nvSpPr>
        <p:spPr>
          <a:noFill/>
        </p:spPr>
        <p:txBody>
          <a:bodyPr/>
          <a:lstStyle/>
          <a:p>
            <a:r>
              <a:rPr lang="en-US" smtClean="0">
                <a:latin typeface="Times New Roman" pitchFamily="18" charset="0"/>
              </a:rPr>
              <a:t> </a:t>
            </a:r>
            <a:r>
              <a:rPr lang="en-US" sz="1000" smtClean="0"/>
              <a:t>Copyright © 2001 SystemLogic Solutions Ltd., Education Services </a:t>
            </a:r>
            <a:r>
              <a:rPr lang="en-US" sz="1000" smtClean="0">
                <a:latin typeface="Times New Roman" pitchFamily="18" charset="0"/>
              </a:rPr>
              <a:t>CW-OOP’s &amp; C++ – 001-001</a:t>
            </a:r>
          </a:p>
          <a:p>
            <a:r>
              <a:rPr lang="en-US" sz="1000" smtClean="0"/>
              <a:t> </a:t>
            </a:r>
          </a:p>
        </p:txBody>
      </p:sp>
      <p:sp>
        <p:nvSpPr>
          <p:cNvPr id="277508" name="Rectangle 2"/>
          <p:cNvSpPr>
            <a:spLocks noChangeArrowheads="1" noTextEdit="1"/>
          </p:cNvSpPr>
          <p:nvPr>
            <p:ph type="sldImg"/>
          </p:nvPr>
        </p:nvSpPr>
        <p:spPr>
          <a:xfrm>
            <a:off x="1144588" y="685800"/>
            <a:ext cx="4572000" cy="3429000"/>
          </a:xfrm>
          <a:ln/>
        </p:spPr>
      </p:sp>
      <p:sp>
        <p:nvSpPr>
          <p:cNvPr id="277509" name="Rectangle 3"/>
          <p:cNvSpPr>
            <a:spLocks noGrp="1" noChangeArrowheads="1"/>
          </p:cNvSpPr>
          <p:nvPr>
            <p:ph type="body" idx="1"/>
          </p:nvPr>
        </p:nvSpPr>
        <p:spPr>
          <a:xfrm>
            <a:off x="1143000" y="4216400"/>
            <a:ext cx="5029200" cy="4114800"/>
          </a:xfrm>
          <a:noFill/>
          <a:ln/>
        </p:spPr>
        <p:txBody>
          <a:bodyPr/>
          <a:lstStyle/>
          <a:p>
            <a:pPr>
              <a:lnSpc>
                <a:spcPts val="1000"/>
              </a:lnSpc>
            </a:pPr>
            <a:r>
              <a:rPr lang="en-US" smtClean="0"/>
              <a:t>void operator ( ) (int pos,int len)</a:t>
            </a:r>
          </a:p>
          <a:p>
            <a:pPr>
              <a:lnSpc>
                <a:spcPts val="1000"/>
              </a:lnSpc>
            </a:pPr>
            <a:r>
              <a:rPr lang="en-US" smtClean="0"/>
              <a:t>		{	</a:t>
            </a:r>
          </a:p>
          <a:p>
            <a:pPr>
              <a:lnSpc>
                <a:spcPts val="1000"/>
              </a:lnSpc>
            </a:pPr>
            <a:r>
              <a:rPr lang="en-US" smtClean="0"/>
              <a:t>		          employee temp;</a:t>
            </a:r>
          </a:p>
          <a:p>
            <a:pPr>
              <a:lnSpc>
                <a:spcPts val="1000"/>
              </a:lnSpc>
            </a:pPr>
            <a:r>
              <a:rPr lang="en-US" smtClean="0"/>
              <a:t>		          delete [] temp.str;</a:t>
            </a:r>
          </a:p>
          <a:p>
            <a:pPr>
              <a:lnSpc>
                <a:spcPts val="1000"/>
              </a:lnSpc>
            </a:pPr>
            <a:r>
              <a:rPr lang="en-US" smtClean="0"/>
              <a:t>		           temp.str=new char[5];</a:t>
            </a:r>
          </a:p>
          <a:p>
            <a:pPr>
              <a:lnSpc>
                <a:spcPts val="1000"/>
              </a:lnSpc>
            </a:pPr>
            <a:r>
              <a:rPr lang="en-US" smtClean="0"/>
              <a:t>		           for(int i=pos,j=0;i&lt;=len;i++,j++)</a:t>
            </a:r>
          </a:p>
          <a:p>
            <a:pPr>
              <a:lnSpc>
                <a:spcPts val="1000"/>
              </a:lnSpc>
            </a:pPr>
            <a:r>
              <a:rPr lang="en-US" smtClean="0"/>
              <a:t>		          { </a:t>
            </a:r>
          </a:p>
          <a:p>
            <a:pPr>
              <a:lnSpc>
                <a:spcPts val="1000"/>
              </a:lnSpc>
            </a:pPr>
            <a:r>
              <a:rPr lang="en-US" smtClean="0"/>
              <a:t>			temp.str[j]=str[i];</a:t>
            </a:r>
          </a:p>
          <a:p>
            <a:pPr>
              <a:lnSpc>
                <a:spcPts val="1000"/>
              </a:lnSpc>
            </a:pPr>
            <a:r>
              <a:rPr lang="en-US" smtClean="0"/>
              <a:t>		          }</a:t>
            </a:r>
          </a:p>
          <a:p>
            <a:pPr>
              <a:lnSpc>
                <a:spcPts val="1000"/>
              </a:lnSpc>
            </a:pPr>
            <a:r>
              <a:rPr lang="en-US" smtClean="0"/>
              <a:t>	                                 temp.str[j]='\0';</a:t>
            </a:r>
          </a:p>
          <a:p>
            <a:pPr>
              <a:lnSpc>
                <a:spcPts val="1000"/>
              </a:lnSpc>
            </a:pPr>
            <a:r>
              <a:rPr lang="en-US" smtClean="0"/>
              <a:t>	                                 cout&lt;&lt;temp.str;		</a:t>
            </a:r>
          </a:p>
          <a:p>
            <a:pPr>
              <a:lnSpc>
                <a:spcPts val="1000"/>
              </a:lnSpc>
            </a:pPr>
            <a:r>
              <a:rPr lang="en-US" smtClean="0"/>
              <a:t>		}</a:t>
            </a:r>
          </a:p>
          <a:p>
            <a:pPr>
              <a:lnSpc>
                <a:spcPts val="1000"/>
              </a:lnSpc>
            </a:pPr>
            <a:r>
              <a:rPr lang="en-US" smtClean="0"/>
              <a:t>};</a:t>
            </a:r>
          </a:p>
          <a:p>
            <a:pPr>
              <a:lnSpc>
                <a:spcPts val="1000"/>
              </a:lnSpc>
            </a:pPr>
            <a:r>
              <a:rPr lang="en-US" smtClean="0"/>
              <a:t>void main( )</a:t>
            </a:r>
          </a:p>
          <a:p>
            <a:pPr>
              <a:lnSpc>
                <a:spcPts val="1000"/>
              </a:lnSpc>
            </a:pPr>
            <a:r>
              <a:rPr lang="en-US" smtClean="0"/>
              <a:t>{</a:t>
            </a:r>
          </a:p>
          <a:p>
            <a:pPr>
              <a:lnSpc>
                <a:spcPts val="1000"/>
              </a:lnSpc>
            </a:pPr>
            <a:r>
              <a:rPr lang="en-US" smtClean="0"/>
              <a:t>	employee e1(“Program”);</a:t>
            </a:r>
          </a:p>
          <a:p>
            <a:pPr>
              <a:lnSpc>
                <a:spcPts val="1000"/>
              </a:lnSpc>
            </a:pPr>
            <a:r>
              <a:rPr lang="en-US" smtClean="0"/>
              <a:t>	e1(1,4);</a:t>
            </a:r>
          </a:p>
          <a:p>
            <a:pPr>
              <a:lnSpc>
                <a:spcPts val="1000"/>
              </a:lnSpc>
            </a:pPr>
            <a:r>
              <a:rPr lang="en-US" smtClean="0"/>
              <a:t>	e1[2];         </a:t>
            </a:r>
          </a:p>
          <a:p>
            <a:pPr>
              <a:lnSpc>
                <a:spcPts val="1000"/>
              </a:lnSpc>
            </a:pPr>
            <a:r>
              <a:rPr lang="en-US" smtClean="0"/>
              <a:t>}</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p>
          <a:p>
            <a:pPr>
              <a:defRPr/>
            </a:pPr>
            <a:endParaRPr lang="en-US" dirty="0"/>
          </a:p>
        </p:txBody>
      </p:sp>
      <p:sp>
        <p:nvSpPr>
          <p:cNvPr id="6" name="Slide Number Placeholder 5"/>
          <p:cNvSpPr>
            <a:spLocks noGrp="1"/>
          </p:cNvSpPr>
          <p:nvPr>
            <p:ph type="sldNum" sz="quarter" idx="12"/>
          </p:nvPr>
        </p:nvSpPr>
        <p:spPr/>
        <p:txBody>
          <a:bodyPr/>
          <a:lstStyle/>
          <a:p>
            <a:pPr>
              <a:defRPr/>
            </a:pPr>
            <a:fld id="{513C80BB-C607-4DDB-9AC6-8793737396F9}" type="slidenum">
              <a:rPr lang="en-US" smtClean="0"/>
              <a:pPr>
                <a:defRPr/>
              </a:pPr>
              <a:t>‹#›</a:t>
            </a:fld>
            <a:endParaRPr 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p>
          <a:p>
            <a:pPr>
              <a:defRPr/>
            </a:pPr>
            <a:endParaRPr lang="en-US" dirty="0"/>
          </a:p>
        </p:txBody>
      </p:sp>
      <p:sp>
        <p:nvSpPr>
          <p:cNvPr id="6" name="Slide Number Placeholder 5"/>
          <p:cNvSpPr>
            <a:spLocks noGrp="1"/>
          </p:cNvSpPr>
          <p:nvPr>
            <p:ph type="sldNum" sz="quarter" idx="12"/>
          </p:nvPr>
        </p:nvSpPr>
        <p:spPr/>
        <p:txBody>
          <a:bodyPr/>
          <a:lstStyle/>
          <a:p>
            <a:pPr>
              <a:defRPr/>
            </a:pPr>
            <a:fld id="{7132C831-531E-4B85-90A0-40914DF07953}" type="slidenum">
              <a:rPr lang="en-US" smtClean="0"/>
              <a:pPr>
                <a:defRPr/>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57A978-D1C4-4E20-B03B-552BEF9EB98D}" type="slidenum">
              <a:rPr lang="en-US" smtClean="0"/>
              <a:pPr>
                <a:defRPr/>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 Pavan Kumar</a:t>
            </a:r>
            <a:endParaRPr lang="en-US" dirty="0"/>
          </a:p>
        </p:txBody>
      </p:sp>
      <p:sp>
        <p:nvSpPr>
          <p:cNvPr id="5" name="Slide Number Placeholder 4"/>
          <p:cNvSpPr>
            <a:spLocks noGrp="1"/>
          </p:cNvSpPr>
          <p:nvPr>
            <p:ph type="sldNum" sz="quarter" idx="12"/>
          </p:nvPr>
        </p:nvSpPr>
        <p:spPr/>
        <p:txBody>
          <a:bodyPr/>
          <a:lstStyle/>
          <a:p>
            <a:pPr>
              <a:defRPr/>
            </a:pPr>
            <a:fld id="{B8FE876B-C576-4586-8F41-A655A33D6D79}" type="slidenum">
              <a:rPr lang="en-US" smtClean="0"/>
              <a:pPr>
                <a:defRPr/>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endParaRPr lang="en-US" dirty="0"/>
          </a:p>
        </p:txBody>
      </p:sp>
      <p:sp>
        <p:nvSpPr>
          <p:cNvPr id="6" name="Slide Number Placeholder 5"/>
          <p:cNvSpPr>
            <a:spLocks noGrp="1"/>
          </p:cNvSpPr>
          <p:nvPr>
            <p:ph type="sldNum" sz="quarter" idx="12"/>
          </p:nvPr>
        </p:nvSpPr>
        <p:spPr/>
        <p:txBody>
          <a:bodyPr/>
          <a:lstStyle/>
          <a:p>
            <a:pPr>
              <a:defRPr/>
            </a:pPr>
            <a:fld id="{EE892616-5B9A-4CAC-AA85-FD1A757CEFDD}" type="slidenum">
              <a:rPr lang="en-US" smtClean="0"/>
              <a:pPr>
                <a:defRPr/>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ACDD73-7CFD-428D-88CC-46A219CD3EA9}" type="slidenum">
              <a:rPr lang="en-US" smtClean="0"/>
              <a:pPr>
                <a:defRPr/>
              </a:pPr>
              <a:t>‹#›</a:t>
            </a:fld>
            <a:endParaRPr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p>
          <a:p>
            <a:pPr>
              <a:defRPr/>
            </a:pPr>
            <a:endParaRPr lang="en-US" dirty="0"/>
          </a:p>
        </p:txBody>
      </p:sp>
      <p:sp>
        <p:nvSpPr>
          <p:cNvPr id="7" name="Slide Number Placeholder 6"/>
          <p:cNvSpPr>
            <a:spLocks noGrp="1"/>
          </p:cNvSpPr>
          <p:nvPr>
            <p:ph type="sldNum" sz="quarter" idx="12"/>
          </p:nvPr>
        </p:nvSpPr>
        <p:spPr/>
        <p:txBody>
          <a:bodyPr/>
          <a:lstStyle/>
          <a:p>
            <a:pPr>
              <a:defRPr/>
            </a:pPr>
            <a:fld id="{B1E9176A-CEAB-4ABA-8005-FF39DE253C6C}" type="slidenum">
              <a:rPr lang="en-US" smtClean="0"/>
              <a:pPr>
                <a:defRPr/>
              </a:pPr>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p>
          <a:p>
            <a:pPr>
              <a:defRPr/>
            </a:pPr>
            <a:endParaRPr lang="en-US" dirty="0"/>
          </a:p>
        </p:txBody>
      </p:sp>
      <p:sp>
        <p:nvSpPr>
          <p:cNvPr id="9" name="Slide Number Placeholder 8"/>
          <p:cNvSpPr>
            <a:spLocks noGrp="1"/>
          </p:cNvSpPr>
          <p:nvPr>
            <p:ph type="sldNum" sz="quarter" idx="12"/>
          </p:nvPr>
        </p:nvSpPr>
        <p:spPr/>
        <p:txBody>
          <a:bodyPr/>
          <a:lstStyle/>
          <a:p>
            <a:pPr>
              <a:defRPr/>
            </a:pPr>
            <a:fld id="{B4FDE6E3-4D66-48E4-AE69-DAC8CECD1E7D}" type="slidenum">
              <a:rPr lang="en-US" smtClean="0"/>
              <a:pPr>
                <a:defRPr/>
              </a:pPr>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5BEB60F-C841-4C45-84B4-000CA5A31EB1}" type="slidenum">
              <a:rPr lang="en-US" smtClean="0"/>
              <a:pPr>
                <a:defRPr/>
              </a:pPr>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lvl1pPr>
              <a:defRPr b="1">
                <a:solidFill>
                  <a:schemeClr val="tx1"/>
                </a:solidFill>
              </a:defRPr>
            </a:lvl1pPr>
          </a:lstStyle>
          <a:p>
            <a:pPr>
              <a:defRPr/>
            </a:pPr>
            <a:r>
              <a:rPr lang="en-US" dirty="0" smtClean="0"/>
              <a:t>C </a:t>
            </a:r>
            <a:r>
              <a:rPr lang="en-US" dirty="0" err="1" smtClean="0"/>
              <a:t>Pavan</a:t>
            </a:r>
            <a:r>
              <a:rPr lang="en-US" dirty="0" smtClean="0"/>
              <a:t> Kumar</a:t>
            </a:r>
            <a:endParaRPr lang="en-US" dirty="0"/>
          </a:p>
        </p:txBody>
      </p:sp>
      <p:sp>
        <p:nvSpPr>
          <p:cNvPr id="4" name="Slide Number Placeholder 3"/>
          <p:cNvSpPr>
            <a:spLocks noGrp="1"/>
          </p:cNvSpPr>
          <p:nvPr>
            <p:ph type="sldNum" sz="quarter" idx="12"/>
          </p:nvPr>
        </p:nvSpPr>
        <p:spPr/>
        <p:txBody>
          <a:bodyPr/>
          <a:lstStyle/>
          <a:p>
            <a:pPr>
              <a:defRPr/>
            </a:pPr>
            <a:r>
              <a:rPr lang="en-US" dirty="0" smtClean="0"/>
              <a:t>Version 1.1</a:t>
            </a:r>
            <a:endParaRPr lang="en-US" dirty="0"/>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B2600C4-1E79-4871-9979-D75C7152D490}" type="slidenum">
              <a:rPr lang="en-US" smtClean="0"/>
              <a:pPr>
                <a:defRPr/>
              </a:pPr>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dirty="0" smtClean="0"/>
              <a:t>C </a:t>
            </a:r>
            <a:r>
              <a:rPr lang="en-US" dirty="0" err="1" smtClean="0"/>
              <a:t>Pavan</a:t>
            </a:r>
            <a:r>
              <a:rPr lang="en-US" dirty="0" smtClean="0"/>
              <a:t> Kumar</a:t>
            </a:r>
          </a:p>
          <a:p>
            <a:pPr>
              <a:defRPr/>
            </a:pPr>
            <a:endParaRPr lang="en-US" dirty="0"/>
          </a:p>
        </p:txBody>
      </p:sp>
      <p:sp>
        <p:nvSpPr>
          <p:cNvPr id="7" name="Slide Number Placeholder 6"/>
          <p:cNvSpPr>
            <a:spLocks noGrp="1"/>
          </p:cNvSpPr>
          <p:nvPr>
            <p:ph type="sldNum" sz="quarter" idx="12"/>
          </p:nvPr>
        </p:nvSpPr>
        <p:spPr/>
        <p:txBody>
          <a:bodyPr/>
          <a:lstStyle/>
          <a:p>
            <a:pPr>
              <a:defRPr/>
            </a:pPr>
            <a:fld id="{1225D4B6-EBC9-4A4C-9470-2058128ED20A}" type="slidenum">
              <a:rPr lang="en-US" smtClean="0"/>
              <a:pPr>
                <a:defRPr/>
              </a:pPr>
              <a:t>‹#›</a:t>
            </a:fld>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gradFill flip="none" rotWithShape="1">
            <a:gsLst>
              <a:gs pos="0">
                <a:schemeClr val="accent1">
                  <a:lumMod val="75000"/>
                </a:schemeClr>
              </a:gs>
              <a:gs pos="53000">
                <a:srgbClr val="D4DEFF"/>
              </a:gs>
              <a:gs pos="83000">
                <a:srgbClr val="D4DEFF"/>
              </a:gs>
              <a:gs pos="100000">
                <a:srgbClr val="96AB94"/>
              </a:gs>
            </a:gsLst>
            <a:lin ang="16200000" scaled="1"/>
            <a:tileRect/>
          </a:gra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solidFill>
              </a:defRPr>
            </a:lvl1pPr>
          </a:lstStyle>
          <a:p>
            <a:pPr>
              <a:defRPr/>
            </a:pPr>
            <a:r>
              <a:rPr lang="en-US" dirty="0" smtClean="0"/>
              <a:t>C </a:t>
            </a:r>
            <a:r>
              <a:rPr lang="en-US" dirty="0" err="1" smtClean="0"/>
              <a:t>Pavan</a:t>
            </a:r>
            <a:r>
              <a:rPr lang="en-US" dirty="0" smtClean="0"/>
              <a:t> Kumar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FE876B-C576-4586-8F41-A655A33D6D7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16050" y="2322513"/>
            <a:ext cx="6280150" cy="2286000"/>
          </a:xfrm>
          <a:prstGeom prst="rect">
            <a:avLst/>
          </a:prstGeom>
          <a:noFill/>
          <a:ln w="9525">
            <a:noFill/>
            <a:miter lim="800000"/>
            <a:headEnd/>
            <a:tailEnd/>
          </a:ln>
        </p:spPr>
        <p:txBody>
          <a:bodyPr wrap="none">
            <a:spAutoFit/>
          </a:bodyPr>
          <a:lstStyle/>
          <a:p>
            <a:r>
              <a:rPr lang="en-US" sz="7200"/>
              <a:t>Object Oriented </a:t>
            </a:r>
          </a:p>
          <a:p>
            <a:r>
              <a:rPr lang="en-US" sz="7200"/>
              <a:t>Programming</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60425" y="1752600"/>
            <a:ext cx="7597775" cy="4084638"/>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spcBef>
                <a:spcPct val="20000"/>
              </a:spcBef>
              <a:tabLst>
                <a:tab pos="571500" algn="l"/>
              </a:tabLst>
              <a:defRPr/>
            </a:pPr>
            <a:endParaRPr lang="en-US" sz="3200"/>
          </a:p>
          <a:p>
            <a:pPr defTabSz="346075">
              <a:spcBef>
                <a:spcPct val="20000"/>
              </a:spcBef>
              <a:buFontTx/>
              <a:buChar char="•"/>
              <a:tabLst>
                <a:tab pos="571500" algn="l"/>
              </a:tabLst>
              <a:defRPr/>
            </a:pPr>
            <a:endParaRPr lang="en-US" sz="3200"/>
          </a:p>
          <a:p>
            <a:pPr defTabSz="346075">
              <a:spcBef>
                <a:spcPct val="20000"/>
              </a:spcBef>
              <a:buFontTx/>
              <a:buChar char="•"/>
              <a:tabLst>
                <a:tab pos="571500" algn="l"/>
              </a:tabLst>
              <a:defRPr/>
            </a:pPr>
            <a:endParaRPr lang="en-US" sz="3200"/>
          </a:p>
          <a:p>
            <a:pPr defTabSz="346075">
              <a:spcBef>
                <a:spcPct val="20000"/>
              </a:spcBef>
              <a:buFontTx/>
              <a:buChar char="•"/>
              <a:tabLst>
                <a:tab pos="571500" algn="l"/>
              </a:tabLst>
              <a:defRPr/>
            </a:pPr>
            <a:endParaRPr lang="en-US" sz="3200"/>
          </a:p>
          <a:p>
            <a:pPr defTabSz="346075">
              <a:spcBef>
                <a:spcPct val="20000"/>
              </a:spcBef>
              <a:buFontTx/>
              <a:buChar char="•"/>
              <a:tabLst>
                <a:tab pos="571500" algn="l"/>
              </a:tabLst>
              <a:defRPr/>
            </a:pPr>
            <a:endParaRPr lang="en-US" sz="3200"/>
          </a:p>
          <a:p>
            <a:pPr defTabSz="346075">
              <a:spcBef>
                <a:spcPct val="20000"/>
              </a:spcBef>
              <a:buFontTx/>
              <a:buChar char="•"/>
              <a:tabLst>
                <a:tab pos="571500" algn="l"/>
              </a:tabLst>
              <a:defRPr/>
            </a:pPr>
            <a:endParaRPr lang="en-US" sz="3200"/>
          </a:p>
          <a:p>
            <a:pPr defTabSz="346075">
              <a:spcBef>
                <a:spcPct val="20000"/>
              </a:spcBef>
              <a:tabLst>
                <a:tab pos="571500" algn="l"/>
              </a:tabLst>
              <a:defRPr/>
            </a:pPr>
            <a:endParaRPr lang="en-US" sz="3200"/>
          </a:p>
        </p:txBody>
      </p:sp>
      <p:sp>
        <p:nvSpPr>
          <p:cNvPr id="17411" name="Rectangle 3"/>
          <p:cNvSpPr>
            <a:spLocks noChangeArrowheads="1"/>
          </p:cNvSpPr>
          <p:nvPr/>
        </p:nvSpPr>
        <p:spPr bwMode="auto">
          <a:xfrm>
            <a:off x="457200" y="1676400"/>
            <a:ext cx="8229600" cy="2759075"/>
          </a:xfrm>
          <a:prstGeom prst="rect">
            <a:avLst/>
          </a:prstGeom>
          <a:noFill/>
          <a:ln w="9525">
            <a:noFill/>
            <a:miter lim="800000"/>
            <a:headEnd/>
            <a:tailEnd/>
          </a:ln>
        </p:spPr>
        <p:txBody>
          <a:bodyPr>
            <a:spAutoFit/>
          </a:bodyPr>
          <a:lstStyle/>
          <a:p>
            <a:pPr>
              <a:lnSpc>
                <a:spcPct val="125000"/>
              </a:lnSpc>
              <a:buFontTx/>
              <a:buChar char="•"/>
            </a:pPr>
            <a:r>
              <a:rPr lang="en-US" sz="2800"/>
              <a:t>Compartmentalizing elements of  an abstraction </a:t>
            </a:r>
          </a:p>
          <a:p>
            <a:pPr>
              <a:lnSpc>
                <a:spcPct val="125000"/>
              </a:lnSpc>
            </a:pPr>
            <a:endParaRPr lang="en-US" sz="2800"/>
          </a:p>
          <a:p>
            <a:pPr>
              <a:lnSpc>
                <a:spcPct val="125000"/>
              </a:lnSpc>
              <a:buFontTx/>
              <a:buChar char="•"/>
            </a:pPr>
            <a:r>
              <a:rPr lang="en-US" sz="2800"/>
              <a:t>Separates the interface from  its implementation</a:t>
            </a:r>
          </a:p>
          <a:p>
            <a:pPr>
              <a:lnSpc>
                <a:spcPct val="125000"/>
              </a:lnSpc>
            </a:pPr>
            <a:endParaRPr lang="en-US" sz="2800"/>
          </a:p>
          <a:p>
            <a:pPr>
              <a:lnSpc>
                <a:spcPct val="125000"/>
              </a:lnSpc>
              <a:buFontTx/>
              <a:buChar char="•"/>
            </a:pPr>
            <a:r>
              <a:rPr lang="en-US" sz="2800"/>
              <a:t>Combines a data structure with its functions( methods)</a:t>
            </a:r>
            <a:r>
              <a:rPr lang="en-US" sz="2800" b="1"/>
              <a:t> </a:t>
            </a:r>
          </a:p>
        </p:txBody>
      </p:sp>
      <p:sp>
        <p:nvSpPr>
          <p:cNvPr id="17412" name="WordArt 4"/>
          <p:cNvSpPr>
            <a:spLocks noChangeArrowheads="1" noChangeShapeType="1" noTextEdit="1"/>
          </p:cNvSpPr>
          <p:nvPr/>
        </p:nvSpPr>
        <p:spPr bwMode="auto">
          <a:xfrm>
            <a:off x="1066800" y="533400"/>
            <a:ext cx="6934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ENCAPSUALATION &amp; DATA HIDING</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wipe(left)">
                                      <p:cBhvr>
                                        <p:cTn id="7" dur="500"/>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WordArt 2"/>
          <p:cNvSpPr>
            <a:spLocks noChangeArrowheads="1" noChangeShapeType="1" noTextEdit="1"/>
          </p:cNvSpPr>
          <p:nvPr/>
        </p:nvSpPr>
        <p:spPr bwMode="auto">
          <a:xfrm>
            <a:off x="1676400" y="3057525"/>
            <a:ext cx="5791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the += operator</a:t>
            </a:r>
          </a:p>
        </p:txBody>
      </p:sp>
    </p:spTree>
  </p:cSld>
  <p:clrMapOvr>
    <a:masterClrMapping/>
  </p:clrMapOvr>
  <p:transition>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WordArt 2"/>
          <p:cNvSpPr>
            <a:spLocks noChangeArrowheads="1" noChangeShapeType="1" noTextEdit="1"/>
          </p:cNvSpPr>
          <p:nvPr/>
        </p:nvSpPr>
        <p:spPr bwMode="auto">
          <a:xfrm>
            <a:off x="2438400" y="381000"/>
            <a:ext cx="4267200" cy="6858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Friend Function</a:t>
            </a:r>
          </a:p>
        </p:txBody>
      </p:sp>
      <p:sp>
        <p:nvSpPr>
          <p:cNvPr id="110595" name="Text Box 3"/>
          <p:cNvSpPr txBox="1">
            <a:spLocks noChangeArrowheads="1"/>
          </p:cNvSpPr>
          <p:nvPr/>
        </p:nvSpPr>
        <p:spPr bwMode="auto">
          <a:xfrm>
            <a:off x="533400" y="1382713"/>
            <a:ext cx="8153400" cy="4789487"/>
          </a:xfrm>
          <a:prstGeom prst="rect">
            <a:avLst/>
          </a:prstGeom>
          <a:noFill/>
          <a:ln w="9525">
            <a:noFill/>
            <a:miter lim="800000"/>
            <a:headEnd/>
            <a:tailEnd/>
          </a:ln>
        </p:spPr>
        <p:txBody>
          <a:bodyPr>
            <a:spAutoFit/>
          </a:bodyPr>
          <a:lstStyle/>
          <a:p>
            <a:pPr algn="just"/>
            <a:r>
              <a:rPr lang="en-US" sz="2800"/>
              <a:t>Friend function is a non member function which has </a:t>
            </a:r>
          </a:p>
          <a:p>
            <a:pPr algn="just"/>
            <a:r>
              <a:rPr lang="en-US" sz="2800"/>
              <a:t>access to private and protected variables and functions </a:t>
            </a:r>
          </a:p>
          <a:p>
            <a:pPr algn="just"/>
            <a:r>
              <a:rPr lang="en-US" sz="2800"/>
              <a:t> of a class . </a:t>
            </a:r>
          </a:p>
          <a:p>
            <a:pPr algn="just"/>
            <a:r>
              <a:rPr lang="en-US" sz="2800"/>
              <a:t>A friend declaration begins with the keyword </a:t>
            </a:r>
            <a:r>
              <a:rPr lang="en-US" sz="2800" i="1"/>
              <a:t>friend</a:t>
            </a:r>
            <a:r>
              <a:rPr lang="en-US" sz="2800"/>
              <a:t>. It</a:t>
            </a:r>
          </a:p>
          <a:p>
            <a:pPr algn="just"/>
            <a:r>
              <a:rPr lang="en-US" sz="2800"/>
              <a:t> appears only within the class definition. Since friends are not members of the class, the friend declaration is not affected by the public, private or protected section in which they are declared within the class body.  Inside a friend function the </a:t>
            </a:r>
            <a:r>
              <a:rPr lang="en-US" sz="2800" i="1"/>
              <a:t>this</a:t>
            </a:r>
            <a:r>
              <a:rPr lang="en-US" sz="2800"/>
              <a:t> pointer cannot be used as it is always used inside a member function i.e., invoked by anobject.</a:t>
            </a:r>
          </a:p>
        </p:txBody>
      </p:sp>
    </p:spTree>
  </p:cSld>
  <p:clrMapOvr>
    <a:masterClrMapping/>
  </p:clrMapOvr>
  <p:transition>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WordArt 2"/>
          <p:cNvSpPr>
            <a:spLocks noChangeArrowheads="1" noChangeShapeType="1" noTextEdit="1"/>
          </p:cNvSpPr>
          <p:nvPr/>
        </p:nvSpPr>
        <p:spPr bwMode="auto">
          <a:xfrm>
            <a:off x="485775" y="542925"/>
            <a:ext cx="81248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Operator Overloading Using Friend Function</a:t>
            </a:r>
          </a:p>
        </p:txBody>
      </p:sp>
      <p:sp>
        <p:nvSpPr>
          <p:cNvPr id="111619" name="Rectangle 3"/>
          <p:cNvSpPr>
            <a:spLocks noChangeArrowheads="1"/>
          </p:cNvSpPr>
          <p:nvPr/>
        </p:nvSpPr>
        <p:spPr bwMode="auto">
          <a:xfrm>
            <a:off x="228600" y="1214438"/>
            <a:ext cx="184150" cy="519112"/>
          </a:xfrm>
          <a:prstGeom prst="rect">
            <a:avLst/>
          </a:prstGeom>
          <a:noFill/>
          <a:ln w="9525">
            <a:noFill/>
            <a:miter lim="800000"/>
            <a:headEnd/>
            <a:tailEnd/>
          </a:ln>
        </p:spPr>
        <p:txBody>
          <a:bodyPr wrap="none">
            <a:spAutoFit/>
          </a:bodyPr>
          <a:lstStyle/>
          <a:p>
            <a:endParaRPr lang="en-US" sz="2800"/>
          </a:p>
        </p:txBody>
      </p:sp>
      <p:sp>
        <p:nvSpPr>
          <p:cNvPr id="111620" name="Text Box 4"/>
          <p:cNvSpPr txBox="1">
            <a:spLocks noChangeArrowheads="1"/>
          </p:cNvSpPr>
          <p:nvPr/>
        </p:nvSpPr>
        <p:spPr bwMode="auto">
          <a:xfrm>
            <a:off x="533400" y="1295400"/>
            <a:ext cx="8001000" cy="4789488"/>
          </a:xfrm>
          <a:prstGeom prst="rect">
            <a:avLst/>
          </a:prstGeom>
          <a:noFill/>
          <a:ln w="9525">
            <a:noFill/>
            <a:miter lim="800000"/>
            <a:headEnd/>
            <a:tailEnd/>
          </a:ln>
        </p:spPr>
        <p:txBody>
          <a:bodyPr>
            <a:spAutoFit/>
          </a:bodyPr>
          <a:lstStyle/>
          <a:p>
            <a:pPr algn="just"/>
            <a:r>
              <a:rPr lang="en-US" sz="2800"/>
              <a:t>It is possible for an operator to be a friend of a class rather than  a member function. The only operators that cannot be overloaded using  friend functions  are  =,  ( ),  [ ],  and  the    -&gt;. Friend functions  do not have </a:t>
            </a:r>
            <a:r>
              <a:rPr lang="en-US" sz="2800" i="1"/>
              <a:t>this</a:t>
            </a:r>
            <a:r>
              <a:rPr lang="en-US" sz="2800"/>
              <a:t> pointer. Therefore when a friend is  used to  overload  an operator,  both operands are  passed explicitly if a binary operator is overloaded, and a single operand is passed if a unary operator is overloaded.</a:t>
            </a:r>
          </a:p>
          <a:p>
            <a:pPr algn="just"/>
            <a:endParaRPr lang="en-US" sz="2800"/>
          </a:p>
          <a:p>
            <a:pPr algn="just"/>
            <a:endParaRPr lang="en-US" sz="2800"/>
          </a:p>
        </p:txBody>
      </p:sp>
    </p:spTree>
  </p:cSld>
  <p:clrMapOvr>
    <a:masterClrMapping/>
  </p:clrMapOvr>
  <p:transition>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585788"/>
            <a:ext cx="9144000" cy="519112"/>
          </a:xfrm>
          <a:prstGeom prst="rect">
            <a:avLst/>
          </a:prstGeom>
          <a:noFill/>
          <a:ln w="9525">
            <a:noFill/>
            <a:miter lim="800000"/>
            <a:headEnd/>
            <a:tailEnd/>
          </a:ln>
        </p:spPr>
        <p:txBody>
          <a:bodyPr>
            <a:spAutoFit/>
          </a:bodyPr>
          <a:lstStyle/>
          <a:p>
            <a:endParaRPr lang="en-US" sz="2800"/>
          </a:p>
        </p:txBody>
      </p:sp>
      <p:sp>
        <p:nvSpPr>
          <p:cNvPr id="112643" name="WordArt 3"/>
          <p:cNvSpPr>
            <a:spLocks noChangeArrowheads="1" noChangeShapeType="1" noTextEdit="1"/>
          </p:cNvSpPr>
          <p:nvPr/>
        </p:nvSpPr>
        <p:spPr bwMode="auto">
          <a:xfrm>
            <a:off x="685800" y="3048000"/>
            <a:ext cx="77724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the Insertion and Extraction operator</a:t>
            </a:r>
          </a:p>
        </p:txBody>
      </p:sp>
    </p:spTree>
  </p:cSld>
  <p:clrMapOvr>
    <a:masterClrMapping/>
  </p:clrMapOvr>
  <p:transition>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WordArt 2"/>
          <p:cNvSpPr>
            <a:spLocks noChangeArrowheads="1" noChangeShapeType="1" noTextEdit="1"/>
          </p:cNvSpPr>
          <p:nvPr/>
        </p:nvSpPr>
        <p:spPr bwMode="auto">
          <a:xfrm>
            <a:off x="2895600" y="542925"/>
            <a:ext cx="3429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Friend Class</a:t>
            </a:r>
          </a:p>
        </p:txBody>
      </p:sp>
      <p:sp>
        <p:nvSpPr>
          <p:cNvPr id="113667" name="Text Box 3"/>
          <p:cNvSpPr txBox="1">
            <a:spLocks noChangeArrowheads="1"/>
          </p:cNvSpPr>
          <p:nvPr/>
        </p:nvSpPr>
        <p:spPr bwMode="auto">
          <a:xfrm>
            <a:off x="777875" y="1508125"/>
            <a:ext cx="7527925" cy="1692275"/>
          </a:xfrm>
          <a:prstGeom prst="rect">
            <a:avLst/>
          </a:prstGeom>
          <a:noFill/>
          <a:ln w="9525">
            <a:noFill/>
            <a:miter lim="800000"/>
            <a:headEnd/>
            <a:tailEnd/>
          </a:ln>
        </p:spPr>
        <p:txBody>
          <a:bodyPr>
            <a:spAutoFit/>
          </a:bodyPr>
          <a:lstStyle/>
          <a:p>
            <a:pPr>
              <a:lnSpc>
                <a:spcPct val="125000"/>
              </a:lnSpc>
            </a:pPr>
            <a:r>
              <a:rPr lang="en-US" sz="2800"/>
              <a:t>A class can allow access to its private members and</a:t>
            </a:r>
          </a:p>
          <a:p>
            <a:pPr>
              <a:lnSpc>
                <a:spcPct val="125000"/>
              </a:lnSpc>
            </a:pPr>
            <a:r>
              <a:rPr lang="en-US" sz="2800"/>
              <a:t> functions  to another class by declaring a class as</a:t>
            </a:r>
          </a:p>
          <a:p>
            <a:pPr>
              <a:lnSpc>
                <a:spcPct val="125000"/>
              </a:lnSpc>
            </a:pPr>
            <a:r>
              <a:rPr lang="en-US" sz="2800"/>
              <a:t>friend</a:t>
            </a:r>
          </a:p>
        </p:txBody>
      </p:sp>
    </p:spTree>
  </p:cSld>
  <p:clrMapOvr>
    <a:masterClrMapping/>
  </p:clrMapOvr>
  <p:transition>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533400" y="1981200"/>
            <a:ext cx="8458200" cy="4114800"/>
          </a:xfrm>
          <a:prstGeom prst="rect">
            <a:avLst/>
          </a:prstGeom>
          <a:noFill/>
          <a:ln w="9525">
            <a:noFill/>
            <a:miter lim="800000"/>
            <a:headEnd/>
            <a:tailEnd/>
          </a:ln>
        </p:spPr>
        <p:txBody>
          <a:bodyPr/>
          <a:lstStyle/>
          <a:p>
            <a:pPr marL="342900" indent="-342900">
              <a:spcBef>
                <a:spcPct val="20000"/>
              </a:spcBef>
              <a:buFontTx/>
              <a:buChar char="•"/>
            </a:pPr>
            <a:r>
              <a:rPr lang="en-US" sz="2800"/>
              <a:t>Extends and reuse of existing code</a:t>
            </a:r>
          </a:p>
          <a:p>
            <a:pPr marL="342900" indent="-342900">
              <a:spcBef>
                <a:spcPct val="20000"/>
              </a:spcBef>
              <a:buFontTx/>
              <a:buChar char="•"/>
            </a:pPr>
            <a:r>
              <a:rPr lang="en-US" sz="2800"/>
              <a:t>One class shares the structure / or behavior defined in one (single inheritance) or more (multiple inheritance) other classes.</a:t>
            </a:r>
          </a:p>
          <a:p>
            <a:pPr marL="342900" indent="-342900">
              <a:spcBef>
                <a:spcPct val="20000"/>
              </a:spcBef>
              <a:buFontTx/>
              <a:buChar char="•"/>
            </a:pPr>
            <a:r>
              <a:rPr lang="en-US" sz="2800"/>
              <a:t>Super, parent , Base  - Classes from which we inherit.</a:t>
            </a:r>
          </a:p>
          <a:p>
            <a:pPr marL="342900" indent="-342900">
              <a:spcBef>
                <a:spcPct val="20000"/>
              </a:spcBef>
              <a:buFontTx/>
              <a:buChar char="•"/>
            </a:pPr>
            <a:r>
              <a:rPr lang="en-US" sz="2800"/>
              <a:t>Sub, derived, child  - Classes which are inherited from the Base classes.</a:t>
            </a:r>
          </a:p>
        </p:txBody>
      </p:sp>
      <p:sp>
        <p:nvSpPr>
          <p:cNvPr id="114691" name="WordArt 3"/>
          <p:cNvSpPr>
            <a:spLocks noChangeArrowheads="1" noChangeShapeType="1" noTextEdit="1"/>
          </p:cNvSpPr>
          <p:nvPr/>
        </p:nvSpPr>
        <p:spPr bwMode="auto">
          <a:xfrm>
            <a:off x="3571875" y="457200"/>
            <a:ext cx="19907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Inheritance</a:t>
            </a:r>
          </a:p>
        </p:txBody>
      </p:sp>
    </p:spTree>
  </p:cSld>
  <p:clrMapOvr>
    <a:masterClrMapping/>
  </p:clrMapOvr>
  <p:transition>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304800" y="914400"/>
            <a:ext cx="8458200" cy="5643563"/>
          </a:xfrm>
          <a:prstGeom prst="rect">
            <a:avLst/>
          </a:prstGeom>
          <a:noFill/>
          <a:ln w="9525">
            <a:noFill/>
            <a:miter lim="800000"/>
            <a:headEnd/>
            <a:tailEnd/>
          </a:ln>
        </p:spPr>
        <p:txBody>
          <a:bodyPr>
            <a:spAutoFit/>
          </a:bodyPr>
          <a:lstStyle/>
          <a:p>
            <a:pPr algn="just">
              <a:buFontTx/>
              <a:buChar char="•"/>
            </a:pPr>
            <a:r>
              <a:rPr lang="en-US" sz="2800" b="1"/>
              <a:t>Single Inheritance</a:t>
            </a:r>
            <a:endParaRPr lang="en-US" b="1"/>
          </a:p>
          <a:p>
            <a:pPr lvl="1"/>
            <a:r>
              <a:rPr lang="en-US" sz="2800"/>
              <a:t>If  the  derived  class  inherits  from  a  single  parent, the  inheritance  is said  to  be  single  inheritance.</a:t>
            </a:r>
          </a:p>
          <a:p>
            <a:pPr>
              <a:buFontTx/>
              <a:buChar char="•"/>
            </a:pPr>
            <a:r>
              <a:rPr lang="en-US" sz="2800" b="1"/>
              <a:t>Multiple Inheritance</a:t>
            </a:r>
            <a:endParaRPr lang="en-US" b="1"/>
          </a:p>
          <a:p>
            <a:pPr lvl="1"/>
            <a:r>
              <a:rPr lang="en-US" sz="2800"/>
              <a:t>Derived  class  inherits  from  more  than  one  base  class.</a:t>
            </a:r>
          </a:p>
          <a:p>
            <a:pPr>
              <a:buFontTx/>
              <a:buChar char="•"/>
            </a:pPr>
            <a:r>
              <a:rPr lang="en-US" sz="2800" b="1"/>
              <a:t>Multilevel Inheritance</a:t>
            </a:r>
          </a:p>
          <a:p>
            <a:r>
              <a:rPr lang="en-US" b="1"/>
              <a:t>      </a:t>
            </a:r>
            <a:r>
              <a:rPr lang="en-US" sz="2800"/>
              <a:t>Base class is a derived class of another class.</a:t>
            </a:r>
            <a:endParaRPr lang="en-US"/>
          </a:p>
          <a:p>
            <a:pPr>
              <a:buFontTx/>
              <a:buChar char="•"/>
            </a:pPr>
            <a:r>
              <a:rPr lang="en-US" sz="2800" b="1"/>
              <a:t>Hierarchical Inheritance</a:t>
            </a:r>
            <a:endParaRPr lang="en-US" b="1"/>
          </a:p>
          <a:p>
            <a:pPr lvl="1"/>
            <a:r>
              <a:rPr lang="en-US" sz="2800"/>
              <a:t>Many derived classes can have same base class</a:t>
            </a:r>
            <a:r>
              <a:rPr lang="en-US"/>
              <a:t>.</a:t>
            </a:r>
          </a:p>
          <a:p>
            <a:pPr>
              <a:buFontTx/>
              <a:buChar char="•"/>
            </a:pPr>
            <a:r>
              <a:rPr lang="en-US" sz="2800" b="1"/>
              <a:t>Hybrid Inheritance</a:t>
            </a:r>
            <a:endParaRPr lang="en-US" b="1"/>
          </a:p>
          <a:p>
            <a:pPr lvl="1"/>
            <a:r>
              <a:rPr lang="en-US" sz="2800"/>
              <a:t>Multiple base classes of a derived class have the same base class</a:t>
            </a:r>
          </a:p>
        </p:txBody>
      </p:sp>
      <p:sp>
        <p:nvSpPr>
          <p:cNvPr id="115715" name="WordArt 3"/>
          <p:cNvSpPr>
            <a:spLocks noChangeArrowheads="1" noChangeShapeType="1" noTextEdit="1"/>
          </p:cNvSpPr>
          <p:nvPr/>
        </p:nvSpPr>
        <p:spPr bwMode="auto">
          <a:xfrm>
            <a:off x="2438400" y="466725"/>
            <a:ext cx="4267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Types of Inheritance</a:t>
            </a:r>
          </a:p>
        </p:txBody>
      </p:sp>
    </p:spTree>
  </p:cSld>
  <p:clrMapOvr>
    <a:masterClrMapping/>
  </p:clrMapOvr>
  <p:transition>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905000" y="2514600"/>
            <a:ext cx="5257800" cy="1524000"/>
          </a:xfrm>
        </p:spPr>
        <p:txBody>
          <a:bodyPr/>
          <a:lstStyle/>
          <a:p>
            <a:pPr fontAlgn="auto">
              <a:spcAft>
                <a:spcPts val="0"/>
              </a:spcAft>
              <a:defRPr/>
            </a:pPr>
            <a:r>
              <a:rPr lang="en-US" smtClean="0">
                <a:solidFill>
                  <a:schemeClr val="tx2">
                    <a:satMod val="200000"/>
                  </a:schemeClr>
                </a:solidFill>
              </a:rPr>
              <a:t>Types of Inheritance </a:t>
            </a:r>
            <a:br>
              <a:rPr lang="en-US" smtClean="0">
                <a:solidFill>
                  <a:schemeClr val="tx2">
                    <a:satMod val="200000"/>
                  </a:schemeClr>
                </a:solidFill>
              </a:rPr>
            </a:br>
            <a:endParaRPr lang="en-US" smtClean="0">
              <a:solidFill>
                <a:schemeClr val="tx2">
                  <a:satMod val="200000"/>
                </a:schemeClr>
              </a:solidFill>
            </a:endParaRPr>
          </a:p>
        </p:txBody>
      </p:sp>
      <p:sp>
        <p:nvSpPr>
          <p:cNvPr id="116739" name="WordArt 3"/>
          <p:cNvSpPr>
            <a:spLocks noChangeArrowheads="1" noChangeShapeType="1" noTextEdit="1"/>
          </p:cNvSpPr>
          <p:nvPr/>
        </p:nvSpPr>
        <p:spPr bwMode="auto">
          <a:xfrm>
            <a:off x="3581400" y="619125"/>
            <a:ext cx="19907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Inheritance</a:t>
            </a:r>
          </a:p>
        </p:txBody>
      </p:sp>
    </p:spTree>
  </p:cSld>
  <p:clrMapOvr>
    <a:masterClrMapping/>
  </p:clrMapOvr>
  <p:transition>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533400" y="3505200"/>
            <a:ext cx="1981200" cy="2971800"/>
          </a:xfrm>
          <a:prstGeom prst="ellipse">
            <a:avLst/>
          </a:prstGeom>
          <a:noFill/>
          <a:ln w="9525">
            <a:solidFill>
              <a:schemeClr val="tx1"/>
            </a:solidFill>
            <a:round/>
            <a:headEnd/>
            <a:tailEnd/>
          </a:ln>
        </p:spPr>
        <p:txBody>
          <a:bodyPr wrap="none" anchor="ctr"/>
          <a:lstStyle/>
          <a:p>
            <a:endParaRPr lang="en-US"/>
          </a:p>
        </p:txBody>
      </p:sp>
      <p:sp>
        <p:nvSpPr>
          <p:cNvPr id="117763" name="Rectangle 3"/>
          <p:cNvSpPr>
            <a:spLocks noChangeArrowheads="1"/>
          </p:cNvSpPr>
          <p:nvPr/>
        </p:nvSpPr>
        <p:spPr bwMode="auto">
          <a:xfrm>
            <a:off x="914400" y="2057400"/>
            <a:ext cx="8458200" cy="4495800"/>
          </a:xfrm>
          <a:prstGeom prst="rect">
            <a:avLst/>
          </a:prstGeom>
          <a:noFill/>
          <a:ln w="9525">
            <a:noFill/>
            <a:miter lim="800000"/>
            <a:headEnd/>
            <a:tailEnd/>
          </a:ln>
        </p:spPr>
        <p:txBody>
          <a:bodyPr/>
          <a:lstStyle/>
          <a:p>
            <a:pPr marL="342900" indent="-342900">
              <a:spcBef>
                <a:spcPct val="20000"/>
              </a:spcBef>
            </a:pPr>
            <a:r>
              <a:rPr lang="en-US" sz="2800"/>
              <a:t>			private	protected		public</a:t>
            </a:r>
          </a:p>
          <a:p>
            <a:pPr marL="342900" indent="-342900">
              <a:spcBef>
                <a:spcPct val="20000"/>
              </a:spcBef>
            </a:pPr>
            <a:r>
              <a:rPr lang="en-US" sz="2800"/>
              <a:t>			</a:t>
            </a:r>
          </a:p>
          <a:p>
            <a:pPr marL="342900" indent="-342900">
              <a:spcBef>
                <a:spcPct val="20000"/>
              </a:spcBef>
            </a:pPr>
            <a:endParaRPr lang="en-US" sz="2800"/>
          </a:p>
          <a:p>
            <a:pPr marL="342900" indent="-342900">
              <a:spcBef>
                <a:spcPct val="20000"/>
              </a:spcBef>
            </a:pPr>
            <a:r>
              <a:rPr lang="en-US" sz="2800"/>
              <a:t>private	no access	no access		no access</a:t>
            </a:r>
          </a:p>
          <a:p>
            <a:pPr marL="342900" indent="-342900">
              <a:spcBef>
                <a:spcPct val="20000"/>
              </a:spcBef>
            </a:pPr>
            <a:endParaRPr lang="en-US" sz="2800"/>
          </a:p>
          <a:p>
            <a:pPr marL="342900" indent="-342900">
              <a:spcBef>
                <a:spcPct val="20000"/>
              </a:spcBef>
            </a:pPr>
            <a:r>
              <a:rPr lang="en-US" sz="2800"/>
              <a:t>protected 	private 	protected		protected</a:t>
            </a:r>
          </a:p>
          <a:p>
            <a:pPr marL="342900" indent="-342900">
              <a:spcBef>
                <a:spcPct val="20000"/>
              </a:spcBef>
            </a:pPr>
            <a:endParaRPr lang="en-US" sz="2800"/>
          </a:p>
          <a:p>
            <a:pPr marL="342900" indent="-342900">
              <a:spcBef>
                <a:spcPct val="20000"/>
              </a:spcBef>
            </a:pPr>
            <a:r>
              <a:rPr lang="en-US" sz="2800"/>
              <a:t>public		private	protected		public</a:t>
            </a:r>
          </a:p>
        </p:txBody>
      </p:sp>
      <p:sp>
        <p:nvSpPr>
          <p:cNvPr id="117764" name="Text Box 4"/>
          <p:cNvSpPr txBox="1">
            <a:spLocks noChangeArrowheads="1"/>
          </p:cNvSpPr>
          <p:nvPr/>
        </p:nvSpPr>
        <p:spPr bwMode="auto">
          <a:xfrm>
            <a:off x="228600" y="2133600"/>
            <a:ext cx="2149475" cy="946150"/>
          </a:xfrm>
          <a:prstGeom prst="rect">
            <a:avLst/>
          </a:prstGeom>
          <a:noFill/>
          <a:ln w="9525">
            <a:noFill/>
            <a:miter lim="800000"/>
            <a:headEnd/>
            <a:tailEnd/>
          </a:ln>
        </p:spPr>
        <p:txBody>
          <a:bodyPr>
            <a:spAutoFit/>
          </a:bodyPr>
          <a:lstStyle/>
          <a:p>
            <a:r>
              <a:rPr lang="en-US" sz="2800"/>
              <a:t>Member of          base class</a:t>
            </a:r>
          </a:p>
        </p:txBody>
      </p:sp>
      <p:sp>
        <p:nvSpPr>
          <p:cNvPr id="117765" name="Text Box 5"/>
          <p:cNvSpPr txBox="1">
            <a:spLocks noChangeArrowheads="1"/>
          </p:cNvSpPr>
          <p:nvPr/>
        </p:nvSpPr>
        <p:spPr bwMode="auto">
          <a:xfrm>
            <a:off x="2514600" y="2438400"/>
            <a:ext cx="6477000" cy="519113"/>
          </a:xfrm>
          <a:prstGeom prst="rect">
            <a:avLst/>
          </a:prstGeom>
          <a:noFill/>
          <a:ln w="9525">
            <a:noFill/>
            <a:miter lim="800000"/>
            <a:headEnd/>
            <a:tailEnd/>
          </a:ln>
        </p:spPr>
        <p:txBody>
          <a:bodyPr>
            <a:spAutoFit/>
          </a:bodyPr>
          <a:lstStyle/>
          <a:p>
            <a:pPr algn="ctr"/>
            <a:r>
              <a:rPr lang="en-US" sz="2800"/>
              <a:t>(Inheritance Modes for the derived)</a:t>
            </a:r>
          </a:p>
        </p:txBody>
      </p:sp>
      <p:sp>
        <p:nvSpPr>
          <p:cNvPr id="117766" name="WordArt 6"/>
          <p:cNvSpPr>
            <a:spLocks noChangeArrowheads="1" noChangeShapeType="1" noTextEdit="1"/>
          </p:cNvSpPr>
          <p:nvPr/>
        </p:nvSpPr>
        <p:spPr bwMode="auto">
          <a:xfrm>
            <a:off x="3124200" y="457200"/>
            <a:ext cx="2743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Access levels</a:t>
            </a:r>
          </a:p>
        </p:txBody>
      </p:sp>
    </p:spTree>
  </p:cSld>
  <p:clrMapOvr>
    <a:masterClrMapping/>
  </p:clrMapOvr>
  <p:transition>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524000" y="3048000"/>
            <a:ext cx="6096000" cy="762000"/>
          </a:xfrm>
          <a:prstGeom prst="rect">
            <a:avLst/>
          </a:prstGeom>
          <a:noFill/>
          <a:ln w="9525">
            <a:noFill/>
            <a:miter lim="800000"/>
            <a:headEnd/>
            <a:tailEnd/>
          </a:ln>
        </p:spPr>
        <p:txBody>
          <a:bodyPr>
            <a:spAutoFit/>
          </a:bodyPr>
          <a:lstStyle/>
          <a:p>
            <a:pPr>
              <a:spcBef>
                <a:spcPct val="50000"/>
              </a:spcBef>
            </a:pPr>
            <a:r>
              <a:rPr lang="en-US" sz="2800" b="1"/>
              <a:t>	</a:t>
            </a:r>
            <a:r>
              <a:rPr lang="en-US" sz="4400"/>
              <a:t>Private  Inheritance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33400" y="1600200"/>
            <a:ext cx="8153400" cy="4876800"/>
          </a:xfrm>
          <a:prstGeom prst="rect">
            <a:avLst/>
          </a:prstGeom>
          <a:noFill/>
          <a:ln w="9525">
            <a:noFill/>
            <a:miter lim="800000"/>
            <a:headEnd/>
            <a:tailEnd/>
          </a:ln>
        </p:spPr>
        <p:txBody>
          <a:bodyPr/>
          <a:lstStyle/>
          <a:p>
            <a:pPr marL="342900" indent="-342900">
              <a:lnSpc>
                <a:spcPct val="125000"/>
              </a:lnSpc>
              <a:spcBef>
                <a:spcPct val="20000"/>
              </a:spcBef>
              <a:buFontTx/>
              <a:buChar char="•"/>
            </a:pPr>
            <a:r>
              <a:rPr lang="en-US" sz="2800"/>
              <a:t>Hierarchy is a ranking or ordering of abstractions</a:t>
            </a:r>
          </a:p>
          <a:p>
            <a:pPr marL="342900" indent="-342900">
              <a:lnSpc>
                <a:spcPct val="125000"/>
              </a:lnSpc>
              <a:spcBef>
                <a:spcPct val="20000"/>
              </a:spcBef>
              <a:buFontTx/>
              <a:buChar char="•"/>
            </a:pPr>
            <a:r>
              <a:rPr lang="en-US" sz="2800"/>
              <a:t>Types of hierarchy</a:t>
            </a:r>
          </a:p>
          <a:p>
            <a:pPr marL="742950" lvl="1" indent="-285750">
              <a:lnSpc>
                <a:spcPct val="125000"/>
              </a:lnSpc>
              <a:spcBef>
                <a:spcPct val="20000"/>
              </a:spcBef>
              <a:buFontTx/>
              <a:buChar char="–"/>
            </a:pPr>
            <a:r>
              <a:rPr lang="en-US" sz="2800" b="1"/>
              <a:t>“Is a”</a:t>
            </a:r>
            <a:r>
              <a:rPr lang="en-US" sz="2800"/>
              <a:t>   INHERITANCE    (SINGLE AND MULTIPLE)</a:t>
            </a:r>
          </a:p>
          <a:p>
            <a:pPr marL="742950" lvl="1" indent="-285750">
              <a:lnSpc>
                <a:spcPct val="125000"/>
              </a:lnSpc>
              <a:spcBef>
                <a:spcPct val="20000"/>
              </a:spcBef>
            </a:pPr>
            <a:r>
              <a:rPr lang="en-US" sz="2800"/>
              <a:t>Bear “is a” kind of  animal , quick sort “ is a” kind of algorithm  (GENERALIZATION AND SPECIALIZATION)</a:t>
            </a:r>
            <a:endParaRPr lang="en-US" sz="2800" b="1">
              <a:solidFill>
                <a:srgbClr val="339966"/>
              </a:solidFill>
            </a:endParaRPr>
          </a:p>
        </p:txBody>
      </p:sp>
      <p:sp>
        <p:nvSpPr>
          <p:cNvPr id="18435" name="WordArt 3"/>
          <p:cNvSpPr>
            <a:spLocks noChangeArrowheads="1" noChangeShapeType="1" noTextEdit="1"/>
          </p:cNvSpPr>
          <p:nvPr/>
        </p:nvSpPr>
        <p:spPr bwMode="auto">
          <a:xfrm>
            <a:off x="3429000" y="381000"/>
            <a:ext cx="2362200" cy="6096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Hierarchy</a:t>
            </a:r>
          </a:p>
        </p:txBody>
      </p:sp>
    </p:spTree>
  </p:cSld>
  <p:clrMapOvr>
    <a:masterClrMapping/>
  </p:clrMapOvr>
  <p:transition>
    <p:wipe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143000" y="2971800"/>
            <a:ext cx="6858000" cy="762000"/>
          </a:xfrm>
          <a:prstGeom prst="rect">
            <a:avLst/>
          </a:prstGeom>
          <a:noFill/>
          <a:ln w="9525">
            <a:noFill/>
            <a:miter lim="800000"/>
            <a:headEnd/>
            <a:tailEnd/>
          </a:ln>
        </p:spPr>
        <p:txBody>
          <a:bodyPr>
            <a:spAutoFit/>
          </a:bodyPr>
          <a:lstStyle/>
          <a:p>
            <a:pPr>
              <a:spcBef>
                <a:spcPct val="50000"/>
              </a:spcBef>
            </a:pPr>
            <a:r>
              <a:rPr lang="en-US" sz="2800"/>
              <a:t>	</a:t>
            </a:r>
            <a:r>
              <a:rPr lang="en-US" sz="4400"/>
              <a:t>Protected Inheritance</a:t>
            </a:r>
            <a:endParaRPr lang="en-US" sz="3600"/>
          </a:p>
        </p:txBody>
      </p:sp>
    </p:spTree>
  </p:cSld>
  <p:clrMapOvr>
    <a:masterClrMapping/>
  </p:clrMapOvr>
  <p:transition>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762000" y="3048000"/>
            <a:ext cx="7467600" cy="762000"/>
          </a:xfrm>
          <a:prstGeom prst="rect">
            <a:avLst/>
          </a:prstGeom>
          <a:noFill/>
          <a:ln w="9525">
            <a:noFill/>
            <a:miter lim="800000"/>
            <a:headEnd/>
            <a:tailEnd/>
          </a:ln>
        </p:spPr>
        <p:txBody>
          <a:bodyPr>
            <a:spAutoFit/>
          </a:bodyPr>
          <a:lstStyle/>
          <a:p>
            <a:pPr>
              <a:spcBef>
                <a:spcPct val="50000"/>
              </a:spcBef>
            </a:pPr>
            <a:r>
              <a:rPr lang="en-US" sz="2800"/>
              <a:t>		</a:t>
            </a:r>
            <a:r>
              <a:rPr lang="en-US" sz="4400"/>
              <a:t>Public  Inheritance</a:t>
            </a:r>
            <a:endParaRPr lang="en-US" sz="3600"/>
          </a:p>
        </p:txBody>
      </p:sp>
    </p:spTree>
  </p:cSld>
  <p:clrMapOvr>
    <a:masterClrMapping/>
  </p:clrMapOvr>
  <p:transition>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24931" name="Rectangle 3"/>
          <p:cNvSpPr>
            <a:spLocks noChangeArrowheads="1"/>
          </p:cNvSpPr>
          <p:nvPr/>
        </p:nvSpPr>
        <p:spPr bwMode="auto">
          <a:xfrm>
            <a:off x="381000" y="1905000"/>
            <a:ext cx="8305800" cy="3048000"/>
          </a:xfrm>
          <a:prstGeom prst="rect">
            <a:avLst/>
          </a:prstGeom>
          <a:noFill/>
          <a:ln w="9525">
            <a:noFill/>
            <a:miter lim="800000"/>
            <a:headEnd/>
            <a:tailEnd/>
          </a:ln>
        </p:spPr>
        <p:txBody>
          <a:bodyPr/>
          <a:lstStyle/>
          <a:p>
            <a:pPr marL="342900" indent="-342900">
              <a:spcBef>
                <a:spcPct val="20000"/>
              </a:spcBef>
              <a:buFontTx/>
              <a:buChar char="•"/>
            </a:pPr>
            <a:r>
              <a:rPr lang="en-US" sz="2800"/>
              <a:t>Class inherited from more than one base class</a:t>
            </a:r>
          </a:p>
          <a:p>
            <a:pPr marL="342900" indent="-342900">
              <a:spcBef>
                <a:spcPct val="20000"/>
              </a:spcBef>
              <a:buFontTx/>
              <a:buChar char="•"/>
            </a:pPr>
            <a:r>
              <a:rPr lang="en-US" sz="2800"/>
              <a:t>declared using a comma-separated list of base classes along with their access qualifiers</a:t>
            </a:r>
          </a:p>
          <a:p>
            <a:pPr marL="342900" indent="-342900">
              <a:spcBef>
                <a:spcPct val="20000"/>
              </a:spcBef>
              <a:buFontTx/>
              <a:buChar char="•"/>
            </a:pPr>
            <a:r>
              <a:rPr lang="en-US" sz="2800"/>
              <a:t>the constructor for all the base classes must be called with arguments by the derived class constructor unless the base class constructor is a default constructor</a:t>
            </a:r>
          </a:p>
        </p:txBody>
      </p:sp>
      <p:sp>
        <p:nvSpPr>
          <p:cNvPr id="124932" name="WordArt 4"/>
          <p:cNvSpPr>
            <a:spLocks noChangeArrowheads="1" noChangeShapeType="1" noTextEdit="1"/>
          </p:cNvSpPr>
          <p:nvPr/>
        </p:nvSpPr>
        <p:spPr bwMode="auto">
          <a:xfrm>
            <a:off x="2286000" y="533400"/>
            <a:ext cx="4419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Multiple Inheritance</a:t>
            </a:r>
          </a:p>
        </p:txBody>
      </p:sp>
    </p:spTree>
  </p:cSld>
  <p:clrMapOvr>
    <a:masterClrMapping/>
  </p:clrMapOvr>
  <p:transition>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81000" y="1524000"/>
            <a:ext cx="8458200" cy="4495800"/>
          </a:xfrm>
          <a:prstGeom prst="rect">
            <a:avLst/>
          </a:prstGeom>
          <a:noFill/>
          <a:ln w="9525">
            <a:noFill/>
            <a:miter lim="800000"/>
            <a:headEnd/>
            <a:tailEnd/>
          </a:ln>
        </p:spPr>
        <p:txBody>
          <a:bodyPr/>
          <a:lstStyle/>
          <a:p>
            <a:pPr marL="342900" indent="-342900">
              <a:spcBef>
                <a:spcPct val="20000"/>
              </a:spcBef>
              <a:buFontTx/>
              <a:buChar char="•"/>
            </a:pPr>
            <a:r>
              <a:rPr lang="en-US" sz="2800"/>
              <a:t>Constructors are executed in the following order:</a:t>
            </a:r>
          </a:p>
          <a:p>
            <a:pPr marL="742950" lvl="1" indent="-285750">
              <a:spcBef>
                <a:spcPct val="20000"/>
              </a:spcBef>
              <a:buFontTx/>
              <a:buChar char="–"/>
            </a:pPr>
            <a:r>
              <a:rPr lang="en-US" sz="2800"/>
              <a:t>The base classes in the order of inheritance</a:t>
            </a:r>
          </a:p>
          <a:p>
            <a:pPr marL="742950" lvl="1" indent="-285750">
              <a:spcBef>
                <a:spcPct val="20000"/>
              </a:spcBef>
              <a:buFontTx/>
              <a:buChar char="–"/>
            </a:pPr>
            <a:r>
              <a:rPr lang="en-US" sz="2800"/>
              <a:t>followed by member objects, if any</a:t>
            </a:r>
          </a:p>
          <a:p>
            <a:pPr marL="742950" lvl="1" indent="-285750">
              <a:spcBef>
                <a:spcPct val="20000"/>
              </a:spcBef>
              <a:buFontTx/>
              <a:buChar char="–"/>
            </a:pPr>
            <a:r>
              <a:rPr lang="en-US" sz="2800"/>
              <a:t>and finally , the derived class</a:t>
            </a:r>
          </a:p>
          <a:p>
            <a:pPr marL="342900" indent="-342900">
              <a:spcBef>
                <a:spcPct val="20000"/>
              </a:spcBef>
              <a:buFontTx/>
              <a:buChar char="•"/>
            </a:pPr>
            <a:endParaRPr lang="en-US" sz="2800"/>
          </a:p>
          <a:p>
            <a:pPr marL="342900" indent="-342900">
              <a:spcBef>
                <a:spcPct val="20000"/>
              </a:spcBef>
              <a:buFontTx/>
              <a:buChar char="•"/>
            </a:pPr>
            <a:r>
              <a:rPr lang="en-US" sz="2800"/>
              <a:t>Destructors are executed in an order, reverse of the order of execution of constructors.</a:t>
            </a:r>
          </a:p>
        </p:txBody>
      </p:sp>
      <p:sp>
        <p:nvSpPr>
          <p:cNvPr id="125955" name="WordArt 3"/>
          <p:cNvSpPr>
            <a:spLocks noChangeArrowheads="1" noChangeShapeType="1" noTextEdit="1"/>
          </p:cNvSpPr>
          <p:nvPr/>
        </p:nvSpPr>
        <p:spPr bwMode="auto">
          <a:xfrm>
            <a:off x="1209675" y="619125"/>
            <a:ext cx="67151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Multiple Inheritance and constructors</a:t>
            </a:r>
          </a:p>
        </p:txBody>
      </p:sp>
    </p:spTree>
  </p:cSld>
  <p:clrMapOvr>
    <a:masterClrMapping/>
  </p:clrMapOvr>
  <p:transition>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28003" name="Rectangle 3"/>
          <p:cNvSpPr>
            <a:spLocks noChangeArrowheads="1"/>
          </p:cNvSpPr>
          <p:nvPr/>
        </p:nvSpPr>
        <p:spPr bwMode="auto">
          <a:xfrm>
            <a:off x="304800" y="1676400"/>
            <a:ext cx="8534400" cy="4495800"/>
          </a:xfrm>
          <a:prstGeom prst="rect">
            <a:avLst/>
          </a:prstGeom>
          <a:noFill/>
          <a:ln w="9525">
            <a:noFill/>
            <a:miter lim="800000"/>
            <a:headEnd/>
            <a:tailEnd/>
          </a:ln>
        </p:spPr>
        <p:txBody>
          <a:bodyPr/>
          <a:lstStyle/>
          <a:p>
            <a:pPr marL="342900" indent="-342900">
              <a:spcBef>
                <a:spcPct val="20000"/>
              </a:spcBef>
              <a:buFontTx/>
              <a:buChar char="•"/>
            </a:pPr>
            <a:r>
              <a:rPr lang="en-US" sz="3200"/>
              <a:t>A derived class can inherit the members of the same base class twice by inheriting the base class members through different paths.</a:t>
            </a:r>
          </a:p>
          <a:p>
            <a:pPr marL="342900" indent="-342900">
              <a:spcBef>
                <a:spcPct val="20000"/>
              </a:spcBef>
            </a:pPr>
            <a:r>
              <a:rPr lang="en-US" sz="3200" b="1"/>
              <a:t>To overcome this ambiguity :</a:t>
            </a:r>
          </a:p>
          <a:p>
            <a:pPr marL="342900" indent="-342900">
              <a:spcBef>
                <a:spcPct val="20000"/>
              </a:spcBef>
              <a:buFontTx/>
              <a:buChar char="•"/>
            </a:pPr>
            <a:r>
              <a:rPr lang="en-US" sz="3200"/>
              <a:t>A single copy of the base class members can be inherited by using virtual base classes</a:t>
            </a:r>
          </a:p>
          <a:p>
            <a:pPr marL="342900" indent="-342900">
              <a:spcBef>
                <a:spcPct val="20000"/>
              </a:spcBef>
              <a:buFontTx/>
              <a:buChar char="•"/>
            </a:pPr>
            <a:r>
              <a:rPr lang="en-US" sz="3200"/>
              <a:t>Use :: scope operator and override members to avoid ambiguities due to multiple inheritance.</a:t>
            </a:r>
          </a:p>
          <a:p>
            <a:pPr marL="342900" indent="-342900">
              <a:spcBef>
                <a:spcPct val="20000"/>
              </a:spcBef>
              <a:buFontTx/>
              <a:buChar char="•"/>
            </a:pPr>
            <a:endParaRPr lang="en-US" sz="3200"/>
          </a:p>
        </p:txBody>
      </p:sp>
      <p:sp>
        <p:nvSpPr>
          <p:cNvPr id="128004" name="WordArt 4"/>
          <p:cNvSpPr>
            <a:spLocks noChangeArrowheads="1" noChangeShapeType="1" noTextEdit="1"/>
          </p:cNvSpPr>
          <p:nvPr/>
        </p:nvSpPr>
        <p:spPr bwMode="auto">
          <a:xfrm>
            <a:off x="990600" y="533400"/>
            <a:ext cx="7162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Ambiguities in Multiple Inheritance</a:t>
            </a:r>
          </a:p>
        </p:txBody>
      </p:sp>
    </p:spTree>
  </p:cSld>
  <p:clrMapOvr>
    <a:masterClrMapping/>
  </p:clrMapOvr>
  <p:transition>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477000" y="3200400"/>
            <a:ext cx="1793875" cy="550863"/>
          </a:xfrm>
          <a:prstGeom prst="rect">
            <a:avLst/>
          </a:prstGeom>
          <a:noFill/>
          <a:ln w="9525">
            <a:noFill/>
            <a:miter lim="800000"/>
            <a:headEnd/>
            <a:tailEnd/>
          </a:ln>
        </p:spPr>
        <p:txBody>
          <a:bodyPr wrap="none" lIns="82550" tIns="41275" rIns="82550" bIns="41275"/>
          <a:lstStyle/>
          <a:p>
            <a:pPr defTabSz="685800">
              <a:lnSpc>
                <a:spcPct val="90000"/>
              </a:lnSpc>
              <a:spcBef>
                <a:spcPct val="30000"/>
              </a:spcBef>
            </a:pPr>
            <a:r>
              <a:rPr lang="en-US" sz="2000" b="1"/>
              <a:t>Superclass/</a:t>
            </a:r>
            <a:br>
              <a:rPr lang="en-US" sz="2000" b="1"/>
            </a:br>
            <a:r>
              <a:rPr lang="en-US" sz="2000" b="1"/>
              <a:t>subclass</a:t>
            </a:r>
          </a:p>
        </p:txBody>
      </p:sp>
      <p:sp>
        <p:nvSpPr>
          <p:cNvPr id="19459" name="Rectangle 3"/>
          <p:cNvSpPr>
            <a:spLocks noChangeArrowheads="1"/>
          </p:cNvSpPr>
          <p:nvPr/>
        </p:nvSpPr>
        <p:spPr bwMode="auto">
          <a:xfrm>
            <a:off x="6629400" y="5334000"/>
            <a:ext cx="1749425" cy="417513"/>
          </a:xfrm>
          <a:prstGeom prst="rect">
            <a:avLst/>
          </a:prstGeom>
          <a:noFill/>
          <a:ln w="9525">
            <a:noFill/>
            <a:miter lim="800000"/>
            <a:headEnd/>
            <a:tailEnd/>
          </a:ln>
        </p:spPr>
        <p:txBody>
          <a:bodyPr wrap="none" lIns="82550" tIns="41275" rIns="82550" bIns="41275"/>
          <a:lstStyle/>
          <a:p>
            <a:pPr marL="342900" indent="-342900" defTabSz="685800">
              <a:lnSpc>
                <a:spcPct val="90000"/>
              </a:lnSpc>
              <a:spcBef>
                <a:spcPct val="30000"/>
              </a:spcBef>
            </a:pPr>
            <a:r>
              <a:rPr lang="en-US" sz="2000" b="1"/>
              <a:t>Subclass</a:t>
            </a:r>
          </a:p>
        </p:txBody>
      </p:sp>
      <p:grpSp>
        <p:nvGrpSpPr>
          <p:cNvPr id="19460" name="Group 4"/>
          <p:cNvGrpSpPr>
            <a:grpSpLocks/>
          </p:cNvGrpSpPr>
          <p:nvPr/>
        </p:nvGrpSpPr>
        <p:grpSpPr bwMode="auto">
          <a:xfrm>
            <a:off x="1468438" y="1447800"/>
            <a:ext cx="6151562" cy="4749800"/>
            <a:chOff x="685" y="918"/>
            <a:chExt cx="3875" cy="2992"/>
          </a:xfrm>
        </p:grpSpPr>
        <p:grpSp>
          <p:nvGrpSpPr>
            <p:cNvPr id="19462" name="Group 5"/>
            <p:cNvGrpSpPr>
              <a:grpSpLocks/>
            </p:cNvGrpSpPr>
            <p:nvPr/>
          </p:nvGrpSpPr>
          <p:grpSpPr bwMode="auto">
            <a:xfrm>
              <a:off x="2924" y="2165"/>
              <a:ext cx="836" cy="611"/>
              <a:chOff x="2924" y="2165"/>
              <a:chExt cx="836" cy="611"/>
            </a:xfrm>
          </p:grpSpPr>
          <p:grpSp>
            <p:nvGrpSpPr>
              <p:cNvPr id="19529" name="Group 6"/>
              <p:cNvGrpSpPr>
                <a:grpSpLocks/>
              </p:cNvGrpSpPr>
              <p:nvPr/>
            </p:nvGrpSpPr>
            <p:grpSpPr bwMode="auto">
              <a:xfrm>
                <a:off x="2924" y="2165"/>
                <a:ext cx="836" cy="611"/>
                <a:chOff x="2924" y="2165"/>
                <a:chExt cx="836" cy="611"/>
              </a:xfrm>
            </p:grpSpPr>
            <p:sp>
              <p:nvSpPr>
                <p:cNvPr id="19542" name="Oval 7"/>
                <p:cNvSpPr>
                  <a:spLocks noChangeArrowheads="1"/>
                </p:cNvSpPr>
                <p:nvPr/>
              </p:nvSpPr>
              <p:spPr bwMode="auto">
                <a:xfrm>
                  <a:off x="2924" y="2165"/>
                  <a:ext cx="836" cy="611"/>
                </a:xfrm>
                <a:prstGeom prst="ellipse">
                  <a:avLst/>
                </a:prstGeom>
                <a:gradFill rotWithShape="0">
                  <a:gsLst>
                    <a:gs pos="0">
                      <a:srgbClr val="969696"/>
                    </a:gs>
                    <a:gs pos="100000">
                      <a:srgbClr val="2D2D2D"/>
                    </a:gs>
                  </a:gsLst>
                  <a:lin ang="5400000" scaled="1"/>
                </a:gradFill>
                <a:ln w="9525">
                  <a:noFill/>
                  <a:round/>
                  <a:headEnd/>
                  <a:tailEnd/>
                </a:ln>
              </p:spPr>
              <p:txBody>
                <a:bodyPr wrap="none" anchor="ctr"/>
                <a:lstStyle/>
                <a:p>
                  <a:endParaRPr lang="en-US"/>
                </a:p>
              </p:txBody>
            </p:sp>
            <p:sp>
              <p:nvSpPr>
                <p:cNvPr id="19543" name="Oval 8"/>
                <p:cNvSpPr>
                  <a:spLocks noChangeArrowheads="1"/>
                </p:cNvSpPr>
                <p:nvPr/>
              </p:nvSpPr>
              <p:spPr bwMode="auto">
                <a:xfrm>
                  <a:off x="2957" y="2186"/>
                  <a:ext cx="774" cy="566"/>
                </a:xfrm>
                <a:prstGeom prst="ellipse">
                  <a:avLst/>
                </a:prstGeom>
                <a:solidFill>
                  <a:srgbClr val="CBCBCB"/>
                </a:solidFill>
                <a:ln w="9525">
                  <a:noFill/>
                  <a:round/>
                  <a:headEnd/>
                  <a:tailEnd/>
                </a:ln>
              </p:spPr>
              <p:txBody>
                <a:bodyPr wrap="none" anchor="ctr"/>
                <a:lstStyle/>
                <a:p>
                  <a:endParaRPr lang="en-US"/>
                </a:p>
              </p:txBody>
            </p:sp>
            <p:sp>
              <p:nvSpPr>
                <p:cNvPr id="19544" name="Oval 9"/>
                <p:cNvSpPr>
                  <a:spLocks noChangeArrowheads="1"/>
                </p:cNvSpPr>
                <p:nvPr/>
              </p:nvSpPr>
              <p:spPr bwMode="auto">
                <a:xfrm>
                  <a:off x="3099" y="2285"/>
                  <a:ext cx="502" cy="366"/>
                </a:xfrm>
                <a:prstGeom prst="ellipse">
                  <a:avLst/>
                </a:prstGeom>
                <a:gradFill rotWithShape="0">
                  <a:gsLst>
                    <a:gs pos="0">
                      <a:srgbClr val="5F5F5F"/>
                    </a:gs>
                    <a:gs pos="100000">
                      <a:srgbClr val="FFFFFF"/>
                    </a:gs>
                  </a:gsLst>
                  <a:lin ang="5400000" scaled="1"/>
                </a:gradFill>
                <a:ln w="9525">
                  <a:noFill/>
                  <a:round/>
                  <a:headEnd/>
                  <a:tailEnd/>
                </a:ln>
              </p:spPr>
              <p:txBody>
                <a:bodyPr wrap="none" anchor="ctr"/>
                <a:lstStyle/>
                <a:p>
                  <a:endParaRPr lang="en-US"/>
                </a:p>
              </p:txBody>
            </p:sp>
            <p:sp>
              <p:nvSpPr>
                <p:cNvPr id="28682" name="Oval 10"/>
                <p:cNvSpPr>
                  <a:spLocks noChangeArrowheads="1"/>
                </p:cNvSpPr>
                <p:nvPr/>
              </p:nvSpPr>
              <p:spPr bwMode="auto">
                <a:xfrm>
                  <a:off x="3128" y="2308"/>
                  <a:ext cx="440" cy="322"/>
                </a:xfrm>
                <a:prstGeom prst="ellipse">
                  <a:avLst/>
                </a:prstGeom>
                <a:gradFill rotWithShape="0">
                  <a:gsLst>
                    <a:gs pos="0">
                      <a:schemeClr val="tx1"/>
                    </a:gs>
                    <a:gs pos="100000">
                      <a:schemeClr val="tx1">
                        <a:gamma/>
                        <a:shade val="69804"/>
                        <a:invGamma/>
                      </a:schemeClr>
                    </a:gs>
                  </a:gsLst>
                  <a:lin ang="5400000" scaled="1"/>
                </a:gradFill>
                <a:ln w="9525">
                  <a:noFill/>
                  <a:round/>
                  <a:headEnd/>
                  <a:tailEnd/>
                </a:ln>
                <a:effectLst/>
              </p:spPr>
              <p:txBody>
                <a:bodyPr wrap="none" anchor="ctr"/>
                <a:lstStyle/>
                <a:p>
                  <a:pPr>
                    <a:defRPr/>
                  </a:pPr>
                  <a:endParaRPr lang="en-US"/>
                </a:p>
              </p:txBody>
            </p:sp>
            <p:sp>
              <p:nvSpPr>
                <p:cNvPr id="19546" name="Oval 11"/>
                <p:cNvSpPr>
                  <a:spLocks noChangeArrowheads="1"/>
                </p:cNvSpPr>
                <p:nvPr/>
              </p:nvSpPr>
              <p:spPr bwMode="auto">
                <a:xfrm>
                  <a:off x="3156" y="2326"/>
                  <a:ext cx="384" cy="280"/>
                </a:xfrm>
                <a:prstGeom prst="ellipse">
                  <a:avLst/>
                </a:prstGeom>
                <a:solidFill>
                  <a:srgbClr val="CBCBCB"/>
                </a:solidFill>
                <a:ln w="9525">
                  <a:noFill/>
                  <a:round/>
                  <a:headEnd/>
                  <a:tailEnd/>
                </a:ln>
              </p:spPr>
              <p:txBody>
                <a:bodyPr wrap="none" anchor="ctr"/>
                <a:lstStyle/>
                <a:p>
                  <a:endParaRPr lang="en-US"/>
                </a:p>
              </p:txBody>
            </p:sp>
          </p:grpSp>
          <p:grpSp>
            <p:nvGrpSpPr>
              <p:cNvPr id="19530" name="Group 12"/>
              <p:cNvGrpSpPr>
                <a:grpSpLocks/>
              </p:cNvGrpSpPr>
              <p:nvPr/>
            </p:nvGrpSpPr>
            <p:grpSpPr bwMode="auto">
              <a:xfrm>
                <a:off x="3488" y="2589"/>
                <a:ext cx="135" cy="98"/>
                <a:chOff x="3488" y="2589"/>
                <a:chExt cx="135" cy="98"/>
              </a:xfrm>
            </p:grpSpPr>
            <p:sp>
              <p:nvSpPr>
                <p:cNvPr id="19540" name="Freeform 13"/>
                <p:cNvSpPr>
                  <a:spLocks/>
                </p:cNvSpPr>
                <p:nvPr/>
              </p:nvSpPr>
              <p:spPr bwMode="auto">
                <a:xfrm>
                  <a:off x="3491" y="2589"/>
                  <a:ext cx="132" cy="97"/>
                </a:xfrm>
                <a:custGeom>
                  <a:avLst/>
                  <a:gdLst>
                    <a:gd name="T0" fmla="*/ 129 w 132"/>
                    <a:gd name="T1" fmla="*/ 96 h 97"/>
                    <a:gd name="T2" fmla="*/ 0 w 132"/>
                    <a:gd name="T3" fmla="*/ 0 h 97"/>
                    <a:gd name="T4" fmla="*/ 26 w 132"/>
                    <a:gd name="T5" fmla="*/ 0 h 97"/>
                    <a:gd name="T6" fmla="*/ 131 w 132"/>
                    <a:gd name="T7" fmla="*/ 75 h 97"/>
                    <a:gd name="T8" fmla="*/ 129 w 132"/>
                    <a:gd name="T9" fmla="*/ 96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129" y="96"/>
                      </a:moveTo>
                      <a:lnTo>
                        <a:pt x="0" y="0"/>
                      </a:lnTo>
                      <a:lnTo>
                        <a:pt x="26" y="0"/>
                      </a:lnTo>
                      <a:lnTo>
                        <a:pt x="131" y="75"/>
                      </a:lnTo>
                      <a:lnTo>
                        <a:pt x="129" y="96"/>
                      </a:lnTo>
                    </a:path>
                  </a:pathLst>
                </a:custGeom>
                <a:solidFill>
                  <a:srgbClr val="333333"/>
                </a:solidFill>
                <a:ln w="9525" cap="rnd">
                  <a:noFill/>
                  <a:round/>
                  <a:headEnd/>
                  <a:tailEnd/>
                </a:ln>
              </p:spPr>
              <p:txBody>
                <a:bodyPr/>
                <a:lstStyle/>
                <a:p>
                  <a:endParaRPr lang="en-US"/>
                </a:p>
              </p:txBody>
            </p:sp>
            <p:sp>
              <p:nvSpPr>
                <p:cNvPr id="19541" name="Freeform 14"/>
                <p:cNvSpPr>
                  <a:spLocks/>
                </p:cNvSpPr>
                <p:nvPr/>
              </p:nvSpPr>
              <p:spPr bwMode="auto">
                <a:xfrm>
                  <a:off x="3488" y="2589"/>
                  <a:ext cx="132" cy="98"/>
                </a:xfrm>
                <a:custGeom>
                  <a:avLst/>
                  <a:gdLst>
                    <a:gd name="T0" fmla="*/ 131 w 132"/>
                    <a:gd name="T1" fmla="*/ 96 h 98"/>
                    <a:gd name="T2" fmla="*/ 1 w 132"/>
                    <a:gd name="T3" fmla="*/ 0 h 98"/>
                    <a:gd name="T4" fmla="*/ 0 w 132"/>
                    <a:gd name="T5" fmla="*/ 20 h 98"/>
                    <a:gd name="T6" fmla="*/ 104 w 132"/>
                    <a:gd name="T7" fmla="*/ 97 h 98"/>
                    <a:gd name="T8" fmla="*/ 131 w 132"/>
                    <a:gd name="T9" fmla="*/ 96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31" y="96"/>
                      </a:moveTo>
                      <a:lnTo>
                        <a:pt x="1" y="0"/>
                      </a:lnTo>
                      <a:lnTo>
                        <a:pt x="0" y="20"/>
                      </a:lnTo>
                      <a:lnTo>
                        <a:pt x="104" y="97"/>
                      </a:lnTo>
                      <a:lnTo>
                        <a:pt x="131" y="96"/>
                      </a:lnTo>
                    </a:path>
                  </a:pathLst>
                </a:custGeom>
                <a:solidFill>
                  <a:schemeClr val="tx1"/>
                </a:solidFill>
                <a:ln w="9525" cap="rnd">
                  <a:noFill/>
                  <a:round/>
                  <a:headEnd/>
                  <a:tailEnd/>
                </a:ln>
              </p:spPr>
              <p:txBody>
                <a:bodyPr/>
                <a:lstStyle/>
                <a:p>
                  <a:endParaRPr lang="en-US"/>
                </a:p>
              </p:txBody>
            </p:sp>
          </p:grpSp>
          <p:grpSp>
            <p:nvGrpSpPr>
              <p:cNvPr id="19531" name="Group 15"/>
              <p:cNvGrpSpPr>
                <a:grpSpLocks/>
              </p:cNvGrpSpPr>
              <p:nvPr/>
            </p:nvGrpSpPr>
            <p:grpSpPr bwMode="auto">
              <a:xfrm>
                <a:off x="3500" y="2254"/>
                <a:ext cx="133" cy="98"/>
                <a:chOff x="3500" y="2254"/>
                <a:chExt cx="133" cy="98"/>
              </a:xfrm>
            </p:grpSpPr>
            <p:sp>
              <p:nvSpPr>
                <p:cNvPr id="19538" name="Freeform 16"/>
                <p:cNvSpPr>
                  <a:spLocks/>
                </p:cNvSpPr>
                <p:nvPr/>
              </p:nvSpPr>
              <p:spPr bwMode="auto">
                <a:xfrm>
                  <a:off x="3500" y="2254"/>
                  <a:ext cx="133" cy="97"/>
                </a:xfrm>
                <a:custGeom>
                  <a:avLst/>
                  <a:gdLst>
                    <a:gd name="T0" fmla="*/ 132 w 133"/>
                    <a:gd name="T1" fmla="*/ 0 h 97"/>
                    <a:gd name="T2" fmla="*/ 1 w 133"/>
                    <a:gd name="T3" fmla="*/ 96 h 97"/>
                    <a:gd name="T4" fmla="*/ 0 w 133"/>
                    <a:gd name="T5" fmla="*/ 75 h 97"/>
                    <a:gd name="T6" fmla="*/ 104 w 133"/>
                    <a:gd name="T7" fmla="*/ 0 h 97"/>
                    <a:gd name="T8" fmla="*/ 132 w 133"/>
                    <a:gd name="T9" fmla="*/ 0 h 97"/>
                    <a:gd name="T10" fmla="*/ 0 60000 65536"/>
                    <a:gd name="T11" fmla="*/ 0 60000 65536"/>
                    <a:gd name="T12" fmla="*/ 0 60000 65536"/>
                    <a:gd name="T13" fmla="*/ 0 60000 65536"/>
                    <a:gd name="T14" fmla="*/ 0 60000 65536"/>
                    <a:gd name="T15" fmla="*/ 0 w 133"/>
                    <a:gd name="T16" fmla="*/ 0 h 97"/>
                    <a:gd name="T17" fmla="*/ 133 w 133"/>
                    <a:gd name="T18" fmla="*/ 97 h 97"/>
                  </a:gdLst>
                  <a:ahLst/>
                  <a:cxnLst>
                    <a:cxn ang="T10">
                      <a:pos x="T0" y="T1"/>
                    </a:cxn>
                    <a:cxn ang="T11">
                      <a:pos x="T2" y="T3"/>
                    </a:cxn>
                    <a:cxn ang="T12">
                      <a:pos x="T4" y="T5"/>
                    </a:cxn>
                    <a:cxn ang="T13">
                      <a:pos x="T6" y="T7"/>
                    </a:cxn>
                    <a:cxn ang="T14">
                      <a:pos x="T8" y="T9"/>
                    </a:cxn>
                  </a:cxnLst>
                  <a:rect l="T15" t="T16" r="T17" b="T18"/>
                  <a:pathLst>
                    <a:path w="133" h="97">
                      <a:moveTo>
                        <a:pt x="132" y="0"/>
                      </a:moveTo>
                      <a:lnTo>
                        <a:pt x="1" y="96"/>
                      </a:lnTo>
                      <a:lnTo>
                        <a:pt x="0" y="75"/>
                      </a:lnTo>
                      <a:lnTo>
                        <a:pt x="104" y="0"/>
                      </a:lnTo>
                      <a:lnTo>
                        <a:pt x="132" y="0"/>
                      </a:lnTo>
                    </a:path>
                  </a:pathLst>
                </a:custGeom>
                <a:solidFill>
                  <a:srgbClr val="333333"/>
                </a:solidFill>
                <a:ln w="9525" cap="rnd">
                  <a:noFill/>
                  <a:round/>
                  <a:headEnd/>
                  <a:tailEnd/>
                </a:ln>
              </p:spPr>
              <p:txBody>
                <a:bodyPr/>
                <a:lstStyle/>
                <a:p>
                  <a:endParaRPr lang="en-US"/>
                </a:p>
              </p:txBody>
            </p:sp>
            <p:sp>
              <p:nvSpPr>
                <p:cNvPr id="19539" name="Freeform 17"/>
                <p:cNvSpPr>
                  <a:spLocks/>
                </p:cNvSpPr>
                <p:nvPr/>
              </p:nvSpPr>
              <p:spPr bwMode="auto">
                <a:xfrm>
                  <a:off x="3501" y="2254"/>
                  <a:ext cx="132" cy="98"/>
                </a:xfrm>
                <a:custGeom>
                  <a:avLst/>
                  <a:gdLst>
                    <a:gd name="T0" fmla="*/ 129 w 132"/>
                    <a:gd name="T1" fmla="*/ 0 h 98"/>
                    <a:gd name="T2" fmla="*/ 0 w 132"/>
                    <a:gd name="T3" fmla="*/ 96 h 98"/>
                    <a:gd name="T4" fmla="*/ 27 w 132"/>
                    <a:gd name="T5" fmla="*/ 97 h 98"/>
                    <a:gd name="T6" fmla="*/ 131 w 132"/>
                    <a:gd name="T7" fmla="*/ 19 h 98"/>
                    <a:gd name="T8" fmla="*/ 129 w 132"/>
                    <a:gd name="T9" fmla="*/ 0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29" y="0"/>
                      </a:moveTo>
                      <a:lnTo>
                        <a:pt x="0" y="96"/>
                      </a:lnTo>
                      <a:lnTo>
                        <a:pt x="27" y="97"/>
                      </a:lnTo>
                      <a:lnTo>
                        <a:pt x="131" y="19"/>
                      </a:lnTo>
                      <a:lnTo>
                        <a:pt x="129" y="0"/>
                      </a:lnTo>
                    </a:path>
                  </a:pathLst>
                </a:custGeom>
                <a:solidFill>
                  <a:schemeClr val="tx1"/>
                </a:solidFill>
                <a:ln w="9525" cap="rnd">
                  <a:noFill/>
                  <a:round/>
                  <a:headEnd/>
                  <a:tailEnd/>
                </a:ln>
              </p:spPr>
              <p:txBody>
                <a:bodyPr/>
                <a:lstStyle/>
                <a:p>
                  <a:endParaRPr lang="en-US"/>
                </a:p>
              </p:txBody>
            </p:sp>
          </p:grpSp>
          <p:grpSp>
            <p:nvGrpSpPr>
              <p:cNvPr id="19532" name="Group 18"/>
              <p:cNvGrpSpPr>
                <a:grpSpLocks/>
              </p:cNvGrpSpPr>
              <p:nvPr/>
            </p:nvGrpSpPr>
            <p:grpSpPr bwMode="auto">
              <a:xfrm>
                <a:off x="3044" y="2257"/>
                <a:ext cx="134" cy="99"/>
                <a:chOff x="3044" y="2257"/>
                <a:chExt cx="134" cy="99"/>
              </a:xfrm>
            </p:grpSpPr>
            <p:sp>
              <p:nvSpPr>
                <p:cNvPr id="19536" name="Freeform 19"/>
                <p:cNvSpPr>
                  <a:spLocks/>
                </p:cNvSpPr>
                <p:nvPr/>
              </p:nvSpPr>
              <p:spPr bwMode="auto">
                <a:xfrm>
                  <a:off x="3044" y="2258"/>
                  <a:ext cx="133" cy="98"/>
                </a:xfrm>
                <a:custGeom>
                  <a:avLst/>
                  <a:gdLst>
                    <a:gd name="T0" fmla="*/ 1 w 133"/>
                    <a:gd name="T1" fmla="*/ 0 h 98"/>
                    <a:gd name="T2" fmla="*/ 132 w 133"/>
                    <a:gd name="T3" fmla="*/ 96 h 98"/>
                    <a:gd name="T4" fmla="*/ 105 w 133"/>
                    <a:gd name="T5" fmla="*/ 97 h 98"/>
                    <a:gd name="T6" fmla="*/ 0 w 133"/>
                    <a:gd name="T7" fmla="*/ 20 h 98"/>
                    <a:gd name="T8" fmla="*/ 1 w 133"/>
                    <a:gd name="T9" fmla="*/ 0 h 98"/>
                    <a:gd name="T10" fmla="*/ 0 60000 65536"/>
                    <a:gd name="T11" fmla="*/ 0 60000 65536"/>
                    <a:gd name="T12" fmla="*/ 0 60000 65536"/>
                    <a:gd name="T13" fmla="*/ 0 60000 65536"/>
                    <a:gd name="T14" fmla="*/ 0 60000 65536"/>
                    <a:gd name="T15" fmla="*/ 0 w 133"/>
                    <a:gd name="T16" fmla="*/ 0 h 98"/>
                    <a:gd name="T17" fmla="*/ 133 w 133"/>
                    <a:gd name="T18" fmla="*/ 98 h 98"/>
                  </a:gdLst>
                  <a:ahLst/>
                  <a:cxnLst>
                    <a:cxn ang="T10">
                      <a:pos x="T0" y="T1"/>
                    </a:cxn>
                    <a:cxn ang="T11">
                      <a:pos x="T2" y="T3"/>
                    </a:cxn>
                    <a:cxn ang="T12">
                      <a:pos x="T4" y="T5"/>
                    </a:cxn>
                    <a:cxn ang="T13">
                      <a:pos x="T6" y="T7"/>
                    </a:cxn>
                    <a:cxn ang="T14">
                      <a:pos x="T8" y="T9"/>
                    </a:cxn>
                  </a:cxnLst>
                  <a:rect l="T15" t="T16" r="T17" b="T18"/>
                  <a:pathLst>
                    <a:path w="133" h="98">
                      <a:moveTo>
                        <a:pt x="1" y="0"/>
                      </a:moveTo>
                      <a:lnTo>
                        <a:pt x="132" y="96"/>
                      </a:lnTo>
                      <a:lnTo>
                        <a:pt x="105" y="97"/>
                      </a:lnTo>
                      <a:lnTo>
                        <a:pt x="0" y="20"/>
                      </a:lnTo>
                      <a:lnTo>
                        <a:pt x="1" y="0"/>
                      </a:lnTo>
                    </a:path>
                  </a:pathLst>
                </a:custGeom>
                <a:solidFill>
                  <a:schemeClr val="tx1"/>
                </a:solidFill>
                <a:ln w="9525" cap="rnd">
                  <a:noFill/>
                  <a:round/>
                  <a:headEnd/>
                  <a:tailEnd/>
                </a:ln>
              </p:spPr>
              <p:txBody>
                <a:bodyPr/>
                <a:lstStyle/>
                <a:p>
                  <a:endParaRPr lang="en-US"/>
                </a:p>
              </p:txBody>
            </p:sp>
            <p:sp>
              <p:nvSpPr>
                <p:cNvPr id="19537" name="Freeform 20"/>
                <p:cNvSpPr>
                  <a:spLocks/>
                </p:cNvSpPr>
                <p:nvPr/>
              </p:nvSpPr>
              <p:spPr bwMode="auto">
                <a:xfrm>
                  <a:off x="3047" y="2257"/>
                  <a:ext cx="131" cy="97"/>
                </a:xfrm>
                <a:custGeom>
                  <a:avLst/>
                  <a:gdLst>
                    <a:gd name="T0" fmla="*/ 0 w 131"/>
                    <a:gd name="T1" fmla="*/ 0 h 97"/>
                    <a:gd name="T2" fmla="*/ 128 w 131"/>
                    <a:gd name="T3" fmla="*/ 96 h 97"/>
                    <a:gd name="T4" fmla="*/ 130 w 131"/>
                    <a:gd name="T5" fmla="*/ 75 h 97"/>
                    <a:gd name="T6" fmla="*/ 26 w 131"/>
                    <a:gd name="T7" fmla="*/ 0 h 97"/>
                    <a:gd name="T8" fmla="*/ 0 w 131"/>
                    <a:gd name="T9" fmla="*/ 0 h 97"/>
                    <a:gd name="T10" fmla="*/ 0 60000 65536"/>
                    <a:gd name="T11" fmla="*/ 0 60000 65536"/>
                    <a:gd name="T12" fmla="*/ 0 60000 65536"/>
                    <a:gd name="T13" fmla="*/ 0 60000 65536"/>
                    <a:gd name="T14" fmla="*/ 0 60000 65536"/>
                    <a:gd name="T15" fmla="*/ 0 w 131"/>
                    <a:gd name="T16" fmla="*/ 0 h 97"/>
                    <a:gd name="T17" fmla="*/ 131 w 131"/>
                    <a:gd name="T18" fmla="*/ 97 h 97"/>
                  </a:gdLst>
                  <a:ahLst/>
                  <a:cxnLst>
                    <a:cxn ang="T10">
                      <a:pos x="T0" y="T1"/>
                    </a:cxn>
                    <a:cxn ang="T11">
                      <a:pos x="T2" y="T3"/>
                    </a:cxn>
                    <a:cxn ang="T12">
                      <a:pos x="T4" y="T5"/>
                    </a:cxn>
                    <a:cxn ang="T13">
                      <a:pos x="T6" y="T7"/>
                    </a:cxn>
                    <a:cxn ang="T14">
                      <a:pos x="T8" y="T9"/>
                    </a:cxn>
                  </a:cxnLst>
                  <a:rect l="T15" t="T16" r="T17" b="T18"/>
                  <a:pathLst>
                    <a:path w="131" h="97">
                      <a:moveTo>
                        <a:pt x="0" y="0"/>
                      </a:moveTo>
                      <a:lnTo>
                        <a:pt x="128" y="96"/>
                      </a:lnTo>
                      <a:lnTo>
                        <a:pt x="130" y="75"/>
                      </a:lnTo>
                      <a:lnTo>
                        <a:pt x="26" y="0"/>
                      </a:lnTo>
                      <a:lnTo>
                        <a:pt x="0" y="0"/>
                      </a:lnTo>
                    </a:path>
                  </a:pathLst>
                </a:custGeom>
                <a:solidFill>
                  <a:srgbClr val="333333"/>
                </a:solidFill>
                <a:ln w="9525" cap="rnd">
                  <a:noFill/>
                  <a:round/>
                  <a:headEnd/>
                  <a:tailEnd/>
                </a:ln>
              </p:spPr>
              <p:txBody>
                <a:bodyPr/>
                <a:lstStyle/>
                <a:p>
                  <a:endParaRPr lang="en-US"/>
                </a:p>
              </p:txBody>
            </p:sp>
          </p:grpSp>
          <p:grpSp>
            <p:nvGrpSpPr>
              <p:cNvPr id="19533" name="Group 21"/>
              <p:cNvGrpSpPr>
                <a:grpSpLocks/>
              </p:cNvGrpSpPr>
              <p:nvPr/>
            </p:nvGrpSpPr>
            <p:grpSpPr bwMode="auto">
              <a:xfrm>
                <a:off x="3078" y="2582"/>
                <a:ext cx="133" cy="98"/>
                <a:chOff x="3078" y="2582"/>
                <a:chExt cx="133" cy="98"/>
              </a:xfrm>
            </p:grpSpPr>
            <p:sp>
              <p:nvSpPr>
                <p:cNvPr id="19534" name="Freeform 22"/>
                <p:cNvSpPr>
                  <a:spLocks/>
                </p:cNvSpPr>
                <p:nvPr/>
              </p:nvSpPr>
              <p:spPr bwMode="auto">
                <a:xfrm>
                  <a:off x="3078" y="2582"/>
                  <a:ext cx="130" cy="98"/>
                </a:xfrm>
                <a:custGeom>
                  <a:avLst/>
                  <a:gdLst>
                    <a:gd name="T0" fmla="*/ 1 w 130"/>
                    <a:gd name="T1" fmla="*/ 97 h 98"/>
                    <a:gd name="T2" fmla="*/ 129 w 130"/>
                    <a:gd name="T3" fmla="*/ 0 h 98"/>
                    <a:gd name="T4" fmla="*/ 102 w 130"/>
                    <a:gd name="T5" fmla="*/ 0 h 98"/>
                    <a:gd name="T6" fmla="*/ 0 w 130"/>
                    <a:gd name="T7" fmla="*/ 77 h 98"/>
                    <a:gd name="T8" fmla="*/ 1 w 130"/>
                    <a:gd name="T9" fmla="*/ 97 h 98"/>
                    <a:gd name="T10" fmla="*/ 0 60000 65536"/>
                    <a:gd name="T11" fmla="*/ 0 60000 65536"/>
                    <a:gd name="T12" fmla="*/ 0 60000 65536"/>
                    <a:gd name="T13" fmla="*/ 0 60000 65536"/>
                    <a:gd name="T14" fmla="*/ 0 60000 65536"/>
                    <a:gd name="T15" fmla="*/ 0 w 130"/>
                    <a:gd name="T16" fmla="*/ 0 h 98"/>
                    <a:gd name="T17" fmla="*/ 130 w 130"/>
                    <a:gd name="T18" fmla="*/ 98 h 98"/>
                  </a:gdLst>
                  <a:ahLst/>
                  <a:cxnLst>
                    <a:cxn ang="T10">
                      <a:pos x="T0" y="T1"/>
                    </a:cxn>
                    <a:cxn ang="T11">
                      <a:pos x="T2" y="T3"/>
                    </a:cxn>
                    <a:cxn ang="T12">
                      <a:pos x="T4" y="T5"/>
                    </a:cxn>
                    <a:cxn ang="T13">
                      <a:pos x="T6" y="T7"/>
                    </a:cxn>
                    <a:cxn ang="T14">
                      <a:pos x="T8" y="T9"/>
                    </a:cxn>
                  </a:cxnLst>
                  <a:rect l="T15" t="T16" r="T17" b="T18"/>
                  <a:pathLst>
                    <a:path w="130" h="98">
                      <a:moveTo>
                        <a:pt x="1" y="97"/>
                      </a:moveTo>
                      <a:lnTo>
                        <a:pt x="129" y="0"/>
                      </a:lnTo>
                      <a:lnTo>
                        <a:pt x="102" y="0"/>
                      </a:lnTo>
                      <a:lnTo>
                        <a:pt x="0" y="77"/>
                      </a:lnTo>
                      <a:lnTo>
                        <a:pt x="1" y="97"/>
                      </a:lnTo>
                    </a:path>
                  </a:pathLst>
                </a:custGeom>
                <a:solidFill>
                  <a:srgbClr val="333333"/>
                </a:solidFill>
                <a:ln w="9525" cap="rnd">
                  <a:noFill/>
                  <a:round/>
                  <a:headEnd/>
                  <a:tailEnd/>
                </a:ln>
              </p:spPr>
              <p:txBody>
                <a:bodyPr/>
                <a:lstStyle/>
                <a:p>
                  <a:endParaRPr lang="en-US"/>
                </a:p>
              </p:txBody>
            </p:sp>
            <p:sp>
              <p:nvSpPr>
                <p:cNvPr id="19535" name="Freeform 23"/>
                <p:cNvSpPr>
                  <a:spLocks/>
                </p:cNvSpPr>
                <p:nvPr/>
              </p:nvSpPr>
              <p:spPr bwMode="auto">
                <a:xfrm>
                  <a:off x="3079" y="2583"/>
                  <a:ext cx="132" cy="97"/>
                </a:xfrm>
                <a:custGeom>
                  <a:avLst/>
                  <a:gdLst>
                    <a:gd name="T0" fmla="*/ 0 w 132"/>
                    <a:gd name="T1" fmla="*/ 95 h 97"/>
                    <a:gd name="T2" fmla="*/ 129 w 132"/>
                    <a:gd name="T3" fmla="*/ 0 h 97"/>
                    <a:gd name="T4" fmla="*/ 131 w 132"/>
                    <a:gd name="T5" fmla="*/ 20 h 97"/>
                    <a:gd name="T6" fmla="*/ 26 w 132"/>
                    <a:gd name="T7" fmla="*/ 96 h 97"/>
                    <a:gd name="T8" fmla="*/ 0 w 132"/>
                    <a:gd name="T9" fmla="*/ 95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0" y="95"/>
                      </a:moveTo>
                      <a:lnTo>
                        <a:pt x="129" y="0"/>
                      </a:lnTo>
                      <a:lnTo>
                        <a:pt x="131" y="20"/>
                      </a:lnTo>
                      <a:lnTo>
                        <a:pt x="26" y="96"/>
                      </a:lnTo>
                      <a:lnTo>
                        <a:pt x="0" y="95"/>
                      </a:lnTo>
                    </a:path>
                  </a:pathLst>
                </a:custGeom>
                <a:solidFill>
                  <a:schemeClr val="tx1"/>
                </a:solidFill>
                <a:ln w="9525" cap="rnd">
                  <a:noFill/>
                  <a:round/>
                  <a:headEnd/>
                  <a:tailEnd/>
                </a:ln>
              </p:spPr>
              <p:txBody>
                <a:bodyPr/>
                <a:lstStyle/>
                <a:p>
                  <a:endParaRPr lang="en-US"/>
                </a:p>
              </p:txBody>
            </p:sp>
          </p:grpSp>
        </p:grpSp>
        <p:grpSp>
          <p:nvGrpSpPr>
            <p:cNvPr id="19463" name="Group 24"/>
            <p:cNvGrpSpPr>
              <a:grpSpLocks/>
            </p:cNvGrpSpPr>
            <p:nvPr/>
          </p:nvGrpSpPr>
          <p:grpSpPr bwMode="auto">
            <a:xfrm>
              <a:off x="2924" y="3299"/>
              <a:ext cx="836" cy="611"/>
              <a:chOff x="2924" y="3299"/>
              <a:chExt cx="836" cy="611"/>
            </a:xfrm>
          </p:grpSpPr>
          <p:grpSp>
            <p:nvGrpSpPr>
              <p:cNvPr id="19511" name="Group 25"/>
              <p:cNvGrpSpPr>
                <a:grpSpLocks/>
              </p:cNvGrpSpPr>
              <p:nvPr/>
            </p:nvGrpSpPr>
            <p:grpSpPr bwMode="auto">
              <a:xfrm>
                <a:off x="2924" y="3299"/>
                <a:ext cx="836" cy="611"/>
                <a:chOff x="2924" y="3299"/>
                <a:chExt cx="836" cy="611"/>
              </a:xfrm>
            </p:grpSpPr>
            <p:sp>
              <p:nvSpPr>
                <p:cNvPr id="19524" name="Oval 26"/>
                <p:cNvSpPr>
                  <a:spLocks noChangeArrowheads="1"/>
                </p:cNvSpPr>
                <p:nvPr/>
              </p:nvSpPr>
              <p:spPr bwMode="auto">
                <a:xfrm>
                  <a:off x="2924" y="3299"/>
                  <a:ext cx="836" cy="611"/>
                </a:xfrm>
                <a:prstGeom prst="ellipse">
                  <a:avLst/>
                </a:prstGeom>
                <a:gradFill rotWithShape="0">
                  <a:gsLst>
                    <a:gs pos="0">
                      <a:srgbClr val="969696"/>
                    </a:gs>
                    <a:gs pos="100000">
                      <a:srgbClr val="2D2D2D"/>
                    </a:gs>
                  </a:gsLst>
                  <a:lin ang="5400000" scaled="1"/>
                </a:gradFill>
                <a:ln w="9525">
                  <a:noFill/>
                  <a:round/>
                  <a:headEnd/>
                  <a:tailEnd/>
                </a:ln>
              </p:spPr>
              <p:txBody>
                <a:bodyPr wrap="none" anchor="ctr"/>
                <a:lstStyle/>
                <a:p>
                  <a:endParaRPr lang="en-US"/>
                </a:p>
              </p:txBody>
            </p:sp>
            <p:sp>
              <p:nvSpPr>
                <p:cNvPr id="19525" name="Oval 27"/>
                <p:cNvSpPr>
                  <a:spLocks noChangeArrowheads="1"/>
                </p:cNvSpPr>
                <p:nvPr/>
              </p:nvSpPr>
              <p:spPr bwMode="auto">
                <a:xfrm>
                  <a:off x="2957" y="3320"/>
                  <a:ext cx="774" cy="566"/>
                </a:xfrm>
                <a:prstGeom prst="ellipse">
                  <a:avLst/>
                </a:prstGeom>
                <a:solidFill>
                  <a:srgbClr val="CBCBCB"/>
                </a:solidFill>
                <a:ln w="9525">
                  <a:noFill/>
                  <a:round/>
                  <a:headEnd/>
                  <a:tailEnd/>
                </a:ln>
              </p:spPr>
              <p:txBody>
                <a:bodyPr wrap="none" anchor="ctr"/>
                <a:lstStyle/>
                <a:p>
                  <a:endParaRPr lang="en-US"/>
                </a:p>
              </p:txBody>
            </p:sp>
            <p:sp>
              <p:nvSpPr>
                <p:cNvPr id="19526" name="Oval 28"/>
                <p:cNvSpPr>
                  <a:spLocks noChangeArrowheads="1"/>
                </p:cNvSpPr>
                <p:nvPr/>
              </p:nvSpPr>
              <p:spPr bwMode="auto">
                <a:xfrm>
                  <a:off x="3099" y="3419"/>
                  <a:ext cx="502" cy="366"/>
                </a:xfrm>
                <a:prstGeom prst="ellipse">
                  <a:avLst/>
                </a:prstGeom>
                <a:gradFill rotWithShape="0">
                  <a:gsLst>
                    <a:gs pos="0">
                      <a:srgbClr val="5F5F5F"/>
                    </a:gs>
                    <a:gs pos="100000">
                      <a:srgbClr val="FFFFFF"/>
                    </a:gs>
                  </a:gsLst>
                  <a:lin ang="5400000" scaled="1"/>
                </a:gradFill>
                <a:ln w="9525">
                  <a:noFill/>
                  <a:round/>
                  <a:headEnd/>
                  <a:tailEnd/>
                </a:ln>
              </p:spPr>
              <p:txBody>
                <a:bodyPr wrap="none" anchor="ctr"/>
                <a:lstStyle/>
                <a:p>
                  <a:endParaRPr lang="en-US"/>
                </a:p>
              </p:txBody>
            </p:sp>
            <p:sp>
              <p:nvSpPr>
                <p:cNvPr id="28701" name="Oval 29"/>
                <p:cNvSpPr>
                  <a:spLocks noChangeArrowheads="1"/>
                </p:cNvSpPr>
                <p:nvPr/>
              </p:nvSpPr>
              <p:spPr bwMode="auto">
                <a:xfrm>
                  <a:off x="3128" y="3442"/>
                  <a:ext cx="440" cy="322"/>
                </a:xfrm>
                <a:prstGeom prst="ellipse">
                  <a:avLst/>
                </a:prstGeom>
                <a:gradFill rotWithShape="0">
                  <a:gsLst>
                    <a:gs pos="0">
                      <a:schemeClr val="tx1"/>
                    </a:gs>
                    <a:gs pos="100000">
                      <a:schemeClr val="tx1">
                        <a:gamma/>
                        <a:shade val="69804"/>
                        <a:invGamma/>
                      </a:schemeClr>
                    </a:gs>
                  </a:gsLst>
                  <a:lin ang="5400000" scaled="1"/>
                </a:gradFill>
                <a:ln w="9525">
                  <a:noFill/>
                  <a:round/>
                  <a:headEnd/>
                  <a:tailEnd/>
                </a:ln>
                <a:effectLst/>
              </p:spPr>
              <p:txBody>
                <a:bodyPr wrap="none" anchor="ctr"/>
                <a:lstStyle/>
                <a:p>
                  <a:pPr>
                    <a:defRPr/>
                  </a:pPr>
                  <a:endParaRPr lang="en-US"/>
                </a:p>
              </p:txBody>
            </p:sp>
            <p:sp>
              <p:nvSpPr>
                <p:cNvPr id="19528" name="Oval 30"/>
                <p:cNvSpPr>
                  <a:spLocks noChangeArrowheads="1"/>
                </p:cNvSpPr>
                <p:nvPr/>
              </p:nvSpPr>
              <p:spPr bwMode="auto">
                <a:xfrm>
                  <a:off x="3156" y="3460"/>
                  <a:ext cx="384" cy="280"/>
                </a:xfrm>
                <a:prstGeom prst="ellipse">
                  <a:avLst/>
                </a:prstGeom>
                <a:solidFill>
                  <a:srgbClr val="CBCBCB"/>
                </a:solidFill>
                <a:ln w="9525">
                  <a:noFill/>
                  <a:round/>
                  <a:headEnd/>
                  <a:tailEnd/>
                </a:ln>
              </p:spPr>
              <p:txBody>
                <a:bodyPr wrap="none" anchor="ctr"/>
                <a:lstStyle/>
                <a:p>
                  <a:endParaRPr lang="en-US"/>
                </a:p>
              </p:txBody>
            </p:sp>
          </p:grpSp>
          <p:grpSp>
            <p:nvGrpSpPr>
              <p:cNvPr id="19512" name="Group 31"/>
              <p:cNvGrpSpPr>
                <a:grpSpLocks/>
              </p:cNvGrpSpPr>
              <p:nvPr/>
            </p:nvGrpSpPr>
            <p:grpSpPr bwMode="auto">
              <a:xfrm>
                <a:off x="3488" y="3723"/>
                <a:ext cx="135" cy="98"/>
                <a:chOff x="3488" y="3723"/>
                <a:chExt cx="135" cy="98"/>
              </a:xfrm>
            </p:grpSpPr>
            <p:sp>
              <p:nvSpPr>
                <p:cNvPr id="19522" name="Freeform 32"/>
                <p:cNvSpPr>
                  <a:spLocks/>
                </p:cNvSpPr>
                <p:nvPr/>
              </p:nvSpPr>
              <p:spPr bwMode="auto">
                <a:xfrm>
                  <a:off x="3491" y="3723"/>
                  <a:ext cx="132" cy="97"/>
                </a:xfrm>
                <a:custGeom>
                  <a:avLst/>
                  <a:gdLst>
                    <a:gd name="T0" fmla="*/ 129 w 132"/>
                    <a:gd name="T1" fmla="*/ 96 h 97"/>
                    <a:gd name="T2" fmla="*/ 0 w 132"/>
                    <a:gd name="T3" fmla="*/ 0 h 97"/>
                    <a:gd name="T4" fmla="*/ 26 w 132"/>
                    <a:gd name="T5" fmla="*/ 0 h 97"/>
                    <a:gd name="T6" fmla="*/ 131 w 132"/>
                    <a:gd name="T7" fmla="*/ 75 h 97"/>
                    <a:gd name="T8" fmla="*/ 129 w 132"/>
                    <a:gd name="T9" fmla="*/ 96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129" y="96"/>
                      </a:moveTo>
                      <a:lnTo>
                        <a:pt x="0" y="0"/>
                      </a:lnTo>
                      <a:lnTo>
                        <a:pt x="26" y="0"/>
                      </a:lnTo>
                      <a:lnTo>
                        <a:pt x="131" y="75"/>
                      </a:lnTo>
                      <a:lnTo>
                        <a:pt x="129" y="96"/>
                      </a:lnTo>
                    </a:path>
                  </a:pathLst>
                </a:custGeom>
                <a:solidFill>
                  <a:srgbClr val="333333"/>
                </a:solidFill>
                <a:ln w="9525" cap="rnd">
                  <a:noFill/>
                  <a:round/>
                  <a:headEnd/>
                  <a:tailEnd/>
                </a:ln>
              </p:spPr>
              <p:txBody>
                <a:bodyPr/>
                <a:lstStyle/>
                <a:p>
                  <a:endParaRPr lang="en-US"/>
                </a:p>
              </p:txBody>
            </p:sp>
            <p:sp>
              <p:nvSpPr>
                <p:cNvPr id="19523" name="Freeform 33"/>
                <p:cNvSpPr>
                  <a:spLocks/>
                </p:cNvSpPr>
                <p:nvPr/>
              </p:nvSpPr>
              <p:spPr bwMode="auto">
                <a:xfrm>
                  <a:off x="3488" y="3723"/>
                  <a:ext cx="132" cy="98"/>
                </a:xfrm>
                <a:custGeom>
                  <a:avLst/>
                  <a:gdLst>
                    <a:gd name="T0" fmla="*/ 131 w 132"/>
                    <a:gd name="T1" fmla="*/ 96 h 98"/>
                    <a:gd name="T2" fmla="*/ 1 w 132"/>
                    <a:gd name="T3" fmla="*/ 0 h 98"/>
                    <a:gd name="T4" fmla="*/ 0 w 132"/>
                    <a:gd name="T5" fmla="*/ 20 h 98"/>
                    <a:gd name="T6" fmla="*/ 104 w 132"/>
                    <a:gd name="T7" fmla="*/ 97 h 98"/>
                    <a:gd name="T8" fmla="*/ 131 w 132"/>
                    <a:gd name="T9" fmla="*/ 96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31" y="96"/>
                      </a:moveTo>
                      <a:lnTo>
                        <a:pt x="1" y="0"/>
                      </a:lnTo>
                      <a:lnTo>
                        <a:pt x="0" y="20"/>
                      </a:lnTo>
                      <a:lnTo>
                        <a:pt x="104" y="97"/>
                      </a:lnTo>
                      <a:lnTo>
                        <a:pt x="131" y="96"/>
                      </a:lnTo>
                    </a:path>
                  </a:pathLst>
                </a:custGeom>
                <a:solidFill>
                  <a:schemeClr val="tx1"/>
                </a:solidFill>
                <a:ln w="9525" cap="rnd">
                  <a:noFill/>
                  <a:round/>
                  <a:headEnd/>
                  <a:tailEnd/>
                </a:ln>
              </p:spPr>
              <p:txBody>
                <a:bodyPr/>
                <a:lstStyle/>
                <a:p>
                  <a:endParaRPr lang="en-US"/>
                </a:p>
              </p:txBody>
            </p:sp>
          </p:grpSp>
          <p:grpSp>
            <p:nvGrpSpPr>
              <p:cNvPr id="19513" name="Group 34"/>
              <p:cNvGrpSpPr>
                <a:grpSpLocks/>
              </p:cNvGrpSpPr>
              <p:nvPr/>
            </p:nvGrpSpPr>
            <p:grpSpPr bwMode="auto">
              <a:xfrm>
                <a:off x="3500" y="3388"/>
                <a:ext cx="133" cy="98"/>
                <a:chOff x="3500" y="3388"/>
                <a:chExt cx="133" cy="98"/>
              </a:xfrm>
            </p:grpSpPr>
            <p:sp>
              <p:nvSpPr>
                <p:cNvPr id="19520" name="Freeform 35"/>
                <p:cNvSpPr>
                  <a:spLocks/>
                </p:cNvSpPr>
                <p:nvPr/>
              </p:nvSpPr>
              <p:spPr bwMode="auto">
                <a:xfrm>
                  <a:off x="3500" y="3388"/>
                  <a:ext cx="133" cy="97"/>
                </a:xfrm>
                <a:custGeom>
                  <a:avLst/>
                  <a:gdLst>
                    <a:gd name="T0" fmla="*/ 132 w 133"/>
                    <a:gd name="T1" fmla="*/ 0 h 97"/>
                    <a:gd name="T2" fmla="*/ 1 w 133"/>
                    <a:gd name="T3" fmla="*/ 96 h 97"/>
                    <a:gd name="T4" fmla="*/ 0 w 133"/>
                    <a:gd name="T5" fmla="*/ 75 h 97"/>
                    <a:gd name="T6" fmla="*/ 104 w 133"/>
                    <a:gd name="T7" fmla="*/ 0 h 97"/>
                    <a:gd name="T8" fmla="*/ 132 w 133"/>
                    <a:gd name="T9" fmla="*/ 0 h 97"/>
                    <a:gd name="T10" fmla="*/ 0 60000 65536"/>
                    <a:gd name="T11" fmla="*/ 0 60000 65536"/>
                    <a:gd name="T12" fmla="*/ 0 60000 65536"/>
                    <a:gd name="T13" fmla="*/ 0 60000 65536"/>
                    <a:gd name="T14" fmla="*/ 0 60000 65536"/>
                    <a:gd name="T15" fmla="*/ 0 w 133"/>
                    <a:gd name="T16" fmla="*/ 0 h 97"/>
                    <a:gd name="T17" fmla="*/ 133 w 133"/>
                    <a:gd name="T18" fmla="*/ 97 h 97"/>
                  </a:gdLst>
                  <a:ahLst/>
                  <a:cxnLst>
                    <a:cxn ang="T10">
                      <a:pos x="T0" y="T1"/>
                    </a:cxn>
                    <a:cxn ang="T11">
                      <a:pos x="T2" y="T3"/>
                    </a:cxn>
                    <a:cxn ang="T12">
                      <a:pos x="T4" y="T5"/>
                    </a:cxn>
                    <a:cxn ang="T13">
                      <a:pos x="T6" y="T7"/>
                    </a:cxn>
                    <a:cxn ang="T14">
                      <a:pos x="T8" y="T9"/>
                    </a:cxn>
                  </a:cxnLst>
                  <a:rect l="T15" t="T16" r="T17" b="T18"/>
                  <a:pathLst>
                    <a:path w="133" h="97">
                      <a:moveTo>
                        <a:pt x="132" y="0"/>
                      </a:moveTo>
                      <a:lnTo>
                        <a:pt x="1" y="96"/>
                      </a:lnTo>
                      <a:lnTo>
                        <a:pt x="0" y="75"/>
                      </a:lnTo>
                      <a:lnTo>
                        <a:pt x="104" y="0"/>
                      </a:lnTo>
                      <a:lnTo>
                        <a:pt x="132" y="0"/>
                      </a:lnTo>
                    </a:path>
                  </a:pathLst>
                </a:custGeom>
                <a:solidFill>
                  <a:srgbClr val="333333"/>
                </a:solidFill>
                <a:ln w="9525" cap="rnd">
                  <a:noFill/>
                  <a:round/>
                  <a:headEnd/>
                  <a:tailEnd/>
                </a:ln>
              </p:spPr>
              <p:txBody>
                <a:bodyPr/>
                <a:lstStyle/>
                <a:p>
                  <a:endParaRPr lang="en-US"/>
                </a:p>
              </p:txBody>
            </p:sp>
            <p:sp>
              <p:nvSpPr>
                <p:cNvPr id="19521" name="Freeform 36"/>
                <p:cNvSpPr>
                  <a:spLocks/>
                </p:cNvSpPr>
                <p:nvPr/>
              </p:nvSpPr>
              <p:spPr bwMode="auto">
                <a:xfrm>
                  <a:off x="3501" y="3388"/>
                  <a:ext cx="132" cy="98"/>
                </a:xfrm>
                <a:custGeom>
                  <a:avLst/>
                  <a:gdLst>
                    <a:gd name="T0" fmla="*/ 129 w 132"/>
                    <a:gd name="T1" fmla="*/ 0 h 98"/>
                    <a:gd name="T2" fmla="*/ 0 w 132"/>
                    <a:gd name="T3" fmla="*/ 96 h 98"/>
                    <a:gd name="T4" fmla="*/ 27 w 132"/>
                    <a:gd name="T5" fmla="*/ 97 h 98"/>
                    <a:gd name="T6" fmla="*/ 131 w 132"/>
                    <a:gd name="T7" fmla="*/ 19 h 98"/>
                    <a:gd name="T8" fmla="*/ 129 w 132"/>
                    <a:gd name="T9" fmla="*/ 0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29" y="0"/>
                      </a:moveTo>
                      <a:lnTo>
                        <a:pt x="0" y="96"/>
                      </a:lnTo>
                      <a:lnTo>
                        <a:pt x="27" y="97"/>
                      </a:lnTo>
                      <a:lnTo>
                        <a:pt x="131" y="19"/>
                      </a:lnTo>
                      <a:lnTo>
                        <a:pt x="129" y="0"/>
                      </a:lnTo>
                    </a:path>
                  </a:pathLst>
                </a:custGeom>
                <a:solidFill>
                  <a:schemeClr val="tx1"/>
                </a:solidFill>
                <a:ln w="9525" cap="rnd">
                  <a:noFill/>
                  <a:round/>
                  <a:headEnd/>
                  <a:tailEnd/>
                </a:ln>
              </p:spPr>
              <p:txBody>
                <a:bodyPr/>
                <a:lstStyle/>
                <a:p>
                  <a:endParaRPr lang="en-US"/>
                </a:p>
              </p:txBody>
            </p:sp>
          </p:grpSp>
          <p:grpSp>
            <p:nvGrpSpPr>
              <p:cNvPr id="19514" name="Group 37"/>
              <p:cNvGrpSpPr>
                <a:grpSpLocks/>
              </p:cNvGrpSpPr>
              <p:nvPr/>
            </p:nvGrpSpPr>
            <p:grpSpPr bwMode="auto">
              <a:xfrm>
                <a:off x="3044" y="3391"/>
                <a:ext cx="134" cy="99"/>
                <a:chOff x="3044" y="3391"/>
                <a:chExt cx="134" cy="99"/>
              </a:xfrm>
            </p:grpSpPr>
            <p:sp>
              <p:nvSpPr>
                <p:cNvPr id="19518" name="Freeform 38"/>
                <p:cNvSpPr>
                  <a:spLocks/>
                </p:cNvSpPr>
                <p:nvPr/>
              </p:nvSpPr>
              <p:spPr bwMode="auto">
                <a:xfrm>
                  <a:off x="3044" y="3392"/>
                  <a:ext cx="133" cy="98"/>
                </a:xfrm>
                <a:custGeom>
                  <a:avLst/>
                  <a:gdLst>
                    <a:gd name="T0" fmla="*/ 1 w 133"/>
                    <a:gd name="T1" fmla="*/ 0 h 98"/>
                    <a:gd name="T2" fmla="*/ 132 w 133"/>
                    <a:gd name="T3" fmla="*/ 96 h 98"/>
                    <a:gd name="T4" fmla="*/ 105 w 133"/>
                    <a:gd name="T5" fmla="*/ 97 h 98"/>
                    <a:gd name="T6" fmla="*/ 0 w 133"/>
                    <a:gd name="T7" fmla="*/ 20 h 98"/>
                    <a:gd name="T8" fmla="*/ 1 w 133"/>
                    <a:gd name="T9" fmla="*/ 0 h 98"/>
                    <a:gd name="T10" fmla="*/ 0 60000 65536"/>
                    <a:gd name="T11" fmla="*/ 0 60000 65536"/>
                    <a:gd name="T12" fmla="*/ 0 60000 65536"/>
                    <a:gd name="T13" fmla="*/ 0 60000 65536"/>
                    <a:gd name="T14" fmla="*/ 0 60000 65536"/>
                    <a:gd name="T15" fmla="*/ 0 w 133"/>
                    <a:gd name="T16" fmla="*/ 0 h 98"/>
                    <a:gd name="T17" fmla="*/ 133 w 133"/>
                    <a:gd name="T18" fmla="*/ 98 h 98"/>
                  </a:gdLst>
                  <a:ahLst/>
                  <a:cxnLst>
                    <a:cxn ang="T10">
                      <a:pos x="T0" y="T1"/>
                    </a:cxn>
                    <a:cxn ang="T11">
                      <a:pos x="T2" y="T3"/>
                    </a:cxn>
                    <a:cxn ang="T12">
                      <a:pos x="T4" y="T5"/>
                    </a:cxn>
                    <a:cxn ang="T13">
                      <a:pos x="T6" y="T7"/>
                    </a:cxn>
                    <a:cxn ang="T14">
                      <a:pos x="T8" y="T9"/>
                    </a:cxn>
                  </a:cxnLst>
                  <a:rect l="T15" t="T16" r="T17" b="T18"/>
                  <a:pathLst>
                    <a:path w="133" h="98">
                      <a:moveTo>
                        <a:pt x="1" y="0"/>
                      </a:moveTo>
                      <a:lnTo>
                        <a:pt x="132" y="96"/>
                      </a:lnTo>
                      <a:lnTo>
                        <a:pt x="105" y="97"/>
                      </a:lnTo>
                      <a:lnTo>
                        <a:pt x="0" y="20"/>
                      </a:lnTo>
                      <a:lnTo>
                        <a:pt x="1" y="0"/>
                      </a:lnTo>
                    </a:path>
                  </a:pathLst>
                </a:custGeom>
                <a:solidFill>
                  <a:schemeClr val="tx1"/>
                </a:solidFill>
                <a:ln w="9525" cap="rnd">
                  <a:noFill/>
                  <a:round/>
                  <a:headEnd/>
                  <a:tailEnd/>
                </a:ln>
              </p:spPr>
              <p:txBody>
                <a:bodyPr/>
                <a:lstStyle/>
                <a:p>
                  <a:endParaRPr lang="en-US"/>
                </a:p>
              </p:txBody>
            </p:sp>
            <p:sp>
              <p:nvSpPr>
                <p:cNvPr id="19519" name="Freeform 39"/>
                <p:cNvSpPr>
                  <a:spLocks/>
                </p:cNvSpPr>
                <p:nvPr/>
              </p:nvSpPr>
              <p:spPr bwMode="auto">
                <a:xfrm>
                  <a:off x="3047" y="3391"/>
                  <a:ext cx="131" cy="97"/>
                </a:xfrm>
                <a:custGeom>
                  <a:avLst/>
                  <a:gdLst>
                    <a:gd name="T0" fmla="*/ 0 w 131"/>
                    <a:gd name="T1" fmla="*/ 0 h 97"/>
                    <a:gd name="T2" fmla="*/ 128 w 131"/>
                    <a:gd name="T3" fmla="*/ 96 h 97"/>
                    <a:gd name="T4" fmla="*/ 130 w 131"/>
                    <a:gd name="T5" fmla="*/ 75 h 97"/>
                    <a:gd name="T6" fmla="*/ 26 w 131"/>
                    <a:gd name="T7" fmla="*/ 0 h 97"/>
                    <a:gd name="T8" fmla="*/ 0 w 131"/>
                    <a:gd name="T9" fmla="*/ 0 h 97"/>
                    <a:gd name="T10" fmla="*/ 0 60000 65536"/>
                    <a:gd name="T11" fmla="*/ 0 60000 65536"/>
                    <a:gd name="T12" fmla="*/ 0 60000 65536"/>
                    <a:gd name="T13" fmla="*/ 0 60000 65536"/>
                    <a:gd name="T14" fmla="*/ 0 60000 65536"/>
                    <a:gd name="T15" fmla="*/ 0 w 131"/>
                    <a:gd name="T16" fmla="*/ 0 h 97"/>
                    <a:gd name="T17" fmla="*/ 131 w 131"/>
                    <a:gd name="T18" fmla="*/ 97 h 97"/>
                  </a:gdLst>
                  <a:ahLst/>
                  <a:cxnLst>
                    <a:cxn ang="T10">
                      <a:pos x="T0" y="T1"/>
                    </a:cxn>
                    <a:cxn ang="T11">
                      <a:pos x="T2" y="T3"/>
                    </a:cxn>
                    <a:cxn ang="T12">
                      <a:pos x="T4" y="T5"/>
                    </a:cxn>
                    <a:cxn ang="T13">
                      <a:pos x="T6" y="T7"/>
                    </a:cxn>
                    <a:cxn ang="T14">
                      <a:pos x="T8" y="T9"/>
                    </a:cxn>
                  </a:cxnLst>
                  <a:rect l="T15" t="T16" r="T17" b="T18"/>
                  <a:pathLst>
                    <a:path w="131" h="97">
                      <a:moveTo>
                        <a:pt x="0" y="0"/>
                      </a:moveTo>
                      <a:lnTo>
                        <a:pt x="128" y="96"/>
                      </a:lnTo>
                      <a:lnTo>
                        <a:pt x="130" y="75"/>
                      </a:lnTo>
                      <a:lnTo>
                        <a:pt x="26" y="0"/>
                      </a:lnTo>
                      <a:lnTo>
                        <a:pt x="0" y="0"/>
                      </a:lnTo>
                    </a:path>
                  </a:pathLst>
                </a:custGeom>
                <a:solidFill>
                  <a:srgbClr val="333333"/>
                </a:solidFill>
                <a:ln w="9525" cap="rnd">
                  <a:noFill/>
                  <a:round/>
                  <a:headEnd/>
                  <a:tailEnd/>
                </a:ln>
              </p:spPr>
              <p:txBody>
                <a:bodyPr/>
                <a:lstStyle/>
                <a:p>
                  <a:endParaRPr lang="en-US"/>
                </a:p>
              </p:txBody>
            </p:sp>
          </p:grpSp>
          <p:grpSp>
            <p:nvGrpSpPr>
              <p:cNvPr id="19515" name="Group 40"/>
              <p:cNvGrpSpPr>
                <a:grpSpLocks/>
              </p:cNvGrpSpPr>
              <p:nvPr/>
            </p:nvGrpSpPr>
            <p:grpSpPr bwMode="auto">
              <a:xfrm>
                <a:off x="3078" y="3716"/>
                <a:ext cx="133" cy="98"/>
                <a:chOff x="3078" y="3716"/>
                <a:chExt cx="133" cy="98"/>
              </a:xfrm>
            </p:grpSpPr>
            <p:sp>
              <p:nvSpPr>
                <p:cNvPr id="19516" name="Freeform 41"/>
                <p:cNvSpPr>
                  <a:spLocks/>
                </p:cNvSpPr>
                <p:nvPr/>
              </p:nvSpPr>
              <p:spPr bwMode="auto">
                <a:xfrm>
                  <a:off x="3078" y="3716"/>
                  <a:ext cx="130" cy="98"/>
                </a:xfrm>
                <a:custGeom>
                  <a:avLst/>
                  <a:gdLst>
                    <a:gd name="T0" fmla="*/ 1 w 130"/>
                    <a:gd name="T1" fmla="*/ 97 h 98"/>
                    <a:gd name="T2" fmla="*/ 129 w 130"/>
                    <a:gd name="T3" fmla="*/ 0 h 98"/>
                    <a:gd name="T4" fmla="*/ 102 w 130"/>
                    <a:gd name="T5" fmla="*/ 0 h 98"/>
                    <a:gd name="T6" fmla="*/ 0 w 130"/>
                    <a:gd name="T7" fmla="*/ 77 h 98"/>
                    <a:gd name="T8" fmla="*/ 1 w 130"/>
                    <a:gd name="T9" fmla="*/ 97 h 98"/>
                    <a:gd name="T10" fmla="*/ 0 60000 65536"/>
                    <a:gd name="T11" fmla="*/ 0 60000 65536"/>
                    <a:gd name="T12" fmla="*/ 0 60000 65536"/>
                    <a:gd name="T13" fmla="*/ 0 60000 65536"/>
                    <a:gd name="T14" fmla="*/ 0 60000 65536"/>
                    <a:gd name="T15" fmla="*/ 0 w 130"/>
                    <a:gd name="T16" fmla="*/ 0 h 98"/>
                    <a:gd name="T17" fmla="*/ 130 w 130"/>
                    <a:gd name="T18" fmla="*/ 98 h 98"/>
                  </a:gdLst>
                  <a:ahLst/>
                  <a:cxnLst>
                    <a:cxn ang="T10">
                      <a:pos x="T0" y="T1"/>
                    </a:cxn>
                    <a:cxn ang="T11">
                      <a:pos x="T2" y="T3"/>
                    </a:cxn>
                    <a:cxn ang="T12">
                      <a:pos x="T4" y="T5"/>
                    </a:cxn>
                    <a:cxn ang="T13">
                      <a:pos x="T6" y="T7"/>
                    </a:cxn>
                    <a:cxn ang="T14">
                      <a:pos x="T8" y="T9"/>
                    </a:cxn>
                  </a:cxnLst>
                  <a:rect l="T15" t="T16" r="T17" b="T18"/>
                  <a:pathLst>
                    <a:path w="130" h="98">
                      <a:moveTo>
                        <a:pt x="1" y="97"/>
                      </a:moveTo>
                      <a:lnTo>
                        <a:pt x="129" y="0"/>
                      </a:lnTo>
                      <a:lnTo>
                        <a:pt x="102" y="0"/>
                      </a:lnTo>
                      <a:lnTo>
                        <a:pt x="0" y="77"/>
                      </a:lnTo>
                      <a:lnTo>
                        <a:pt x="1" y="97"/>
                      </a:lnTo>
                    </a:path>
                  </a:pathLst>
                </a:custGeom>
                <a:solidFill>
                  <a:srgbClr val="333333"/>
                </a:solidFill>
                <a:ln w="9525" cap="rnd">
                  <a:noFill/>
                  <a:round/>
                  <a:headEnd/>
                  <a:tailEnd/>
                </a:ln>
              </p:spPr>
              <p:txBody>
                <a:bodyPr/>
                <a:lstStyle/>
                <a:p>
                  <a:endParaRPr lang="en-US"/>
                </a:p>
              </p:txBody>
            </p:sp>
            <p:sp>
              <p:nvSpPr>
                <p:cNvPr id="19517" name="Freeform 42"/>
                <p:cNvSpPr>
                  <a:spLocks/>
                </p:cNvSpPr>
                <p:nvPr/>
              </p:nvSpPr>
              <p:spPr bwMode="auto">
                <a:xfrm>
                  <a:off x="3079" y="3717"/>
                  <a:ext cx="132" cy="97"/>
                </a:xfrm>
                <a:custGeom>
                  <a:avLst/>
                  <a:gdLst>
                    <a:gd name="T0" fmla="*/ 0 w 132"/>
                    <a:gd name="T1" fmla="*/ 95 h 97"/>
                    <a:gd name="T2" fmla="*/ 129 w 132"/>
                    <a:gd name="T3" fmla="*/ 0 h 97"/>
                    <a:gd name="T4" fmla="*/ 131 w 132"/>
                    <a:gd name="T5" fmla="*/ 20 h 97"/>
                    <a:gd name="T6" fmla="*/ 26 w 132"/>
                    <a:gd name="T7" fmla="*/ 96 h 97"/>
                    <a:gd name="T8" fmla="*/ 0 w 132"/>
                    <a:gd name="T9" fmla="*/ 95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0" y="95"/>
                      </a:moveTo>
                      <a:lnTo>
                        <a:pt x="129" y="0"/>
                      </a:lnTo>
                      <a:lnTo>
                        <a:pt x="131" y="20"/>
                      </a:lnTo>
                      <a:lnTo>
                        <a:pt x="26" y="96"/>
                      </a:lnTo>
                      <a:lnTo>
                        <a:pt x="0" y="95"/>
                      </a:lnTo>
                    </a:path>
                  </a:pathLst>
                </a:custGeom>
                <a:solidFill>
                  <a:schemeClr val="tx1"/>
                </a:solidFill>
                <a:ln w="9525" cap="rnd">
                  <a:noFill/>
                  <a:round/>
                  <a:headEnd/>
                  <a:tailEnd/>
                </a:ln>
              </p:spPr>
              <p:txBody>
                <a:bodyPr/>
                <a:lstStyle/>
                <a:p>
                  <a:endParaRPr lang="en-US"/>
                </a:p>
              </p:txBody>
            </p:sp>
          </p:grpSp>
        </p:grpSp>
        <p:grpSp>
          <p:nvGrpSpPr>
            <p:cNvPr id="19464" name="Group 43"/>
            <p:cNvGrpSpPr>
              <a:grpSpLocks/>
            </p:cNvGrpSpPr>
            <p:nvPr/>
          </p:nvGrpSpPr>
          <p:grpSpPr bwMode="auto">
            <a:xfrm>
              <a:off x="1583" y="2151"/>
              <a:ext cx="836" cy="611"/>
              <a:chOff x="1583" y="2151"/>
              <a:chExt cx="836" cy="611"/>
            </a:xfrm>
          </p:grpSpPr>
          <p:grpSp>
            <p:nvGrpSpPr>
              <p:cNvPr id="19493" name="Group 44"/>
              <p:cNvGrpSpPr>
                <a:grpSpLocks/>
              </p:cNvGrpSpPr>
              <p:nvPr/>
            </p:nvGrpSpPr>
            <p:grpSpPr bwMode="auto">
              <a:xfrm>
                <a:off x="1583" y="2151"/>
                <a:ext cx="836" cy="611"/>
                <a:chOff x="1583" y="2151"/>
                <a:chExt cx="836" cy="611"/>
              </a:xfrm>
            </p:grpSpPr>
            <p:sp>
              <p:nvSpPr>
                <p:cNvPr id="19506" name="Oval 45"/>
                <p:cNvSpPr>
                  <a:spLocks noChangeArrowheads="1"/>
                </p:cNvSpPr>
                <p:nvPr/>
              </p:nvSpPr>
              <p:spPr bwMode="auto">
                <a:xfrm>
                  <a:off x="1583" y="2151"/>
                  <a:ext cx="836" cy="611"/>
                </a:xfrm>
                <a:prstGeom prst="ellipse">
                  <a:avLst/>
                </a:prstGeom>
                <a:gradFill rotWithShape="0">
                  <a:gsLst>
                    <a:gs pos="0">
                      <a:srgbClr val="969696"/>
                    </a:gs>
                    <a:gs pos="100000">
                      <a:srgbClr val="2D2D2D"/>
                    </a:gs>
                  </a:gsLst>
                  <a:lin ang="5400000" scaled="1"/>
                </a:gradFill>
                <a:ln w="9525">
                  <a:noFill/>
                  <a:round/>
                  <a:headEnd/>
                  <a:tailEnd/>
                </a:ln>
              </p:spPr>
              <p:txBody>
                <a:bodyPr wrap="none" anchor="ctr"/>
                <a:lstStyle/>
                <a:p>
                  <a:endParaRPr lang="en-US"/>
                </a:p>
              </p:txBody>
            </p:sp>
            <p:sp>
              <p:nvSpPr>
                <p:cNvPr id="19507" name="Oval 46"/>
                <p:cNvSpPr>
                  <a:spLocks noChangeArrowheads="1"/>
                </p:cNvSpPr>
                <p:nvPr/>
              </p:nvSpPr>
              <p:spPr bwMode="auto">
                <a:xfrm>
                  <a:off x="1616" y="2172"/>
                  <a:ext cx="774" cy="566"/>
                </a:xfrm>
                <a:prstGeom prst="ellipse">
                  <a:avLst/>
                </a:prstGeom>
                <a:solidFill>
                  <a:srgbClr val="CBCBCB"/>
                </a:solidFill>
                <a:ln w="9525">
                  <a:noFill/>
                  <a:round/>
                  <a:headEnd/>
                  <a:tailEnd/>
                </a:ln>
              </p:spPr>
              <p:txBody>
                <a:bodyPr wrap="none" anchor="ctr"/>
                <a:lstStyle/>
                <a:p>
                  <a:endParaRPr lang="en-US"/>
                </a:p>
              </p:txBody>
            </p:sp>
            <p:sp>
              <p:nvSpPr>
                <p:cNvPr id="19508" name="Oval 47"/>
                <p:cNvSpPr>
                  <a:spLocks noChangeArrowheads="1"/>
                </p:cNvSpPr>
                <p:nvPr/>
              </p:nvSpPr>
              <p:spPr bwMode="auto">
                <a:xfrm>
                  <a:off x="1758" y="2271"/>
                  <a:ext cx="502" cy="366"/>
                </a:xfrm>
                <a:prstGeom prst="ellipse">
                  <a:avLst/>
                </a:prstGeom>
                <a:gradFill rotWithShape="0">
                  <a:gsLst>
                    <a:gs pos="0">
                      <a:srgbClr val="5F5F5F"/>
                    </a:gs>
                    <a:gs pos="100000">
                      <a:srgbClr val="FFFFFF"/>
                    </a:gs>
                  </a:gsLst>
                  <a:lin ang="5400000" scaled="1"/>
                </a:gradFill>
                <a:ln w="9525">
                  <a:noFill/>
                  <a:round/>
                  <a:headEnd/>
                  <a:tailEnd/>
                </a:ln>
              </p:spPr>
              <p:txBody>
                <a:bodyPr wrap="none" anchor="ctr"/>
                <a:lstStyle/>
                <a:p>
                  <a:endParaRPr lang="en-US"/>
                </a:p>
              </p:txBody>
            </p:sp>
            <p:sp>
              <p:nvSpPr>
                <p:cNvPr id="28720" name="Oval 48"/>
                <p:cNvSpPr>
                  <a:spLocks noChangeArrowheads="1"/>
                </p:cNvSpPr>
                <p:nvPr/>
              </p:nvSpPr>
              <p:spPr bwMode="auto">
                <a:xfrm>
                  <a:off x="1787" y="2294"/>
                  <a:ext cx="440" cy="322"/>
                </a:xfrm>
                <a:prstGeom prst="ellipse">
                  <a:avLst/>
                </a:prstGeom>
                <a:gradFill rotWithShape="0">
                  <a:gsLst>
                    <a:gs pos="0">
                      <a:schemeClr val="tx1"/>
                    </a:gs>
                    <a:gs pos="100000">
                      <a:schemeClr val="tx1">
                        <a:gamma/>
                        <a:shade val="69804"/>
                        <a:invGamma/>
                      </a:schemeClr>
                    </a:gs>
                  </a:gsLst>
                  <a:lin ang="5400000" scaled="1"/>
                </a:gradFill>
                <a:ln w="9525">
                  <a:noFill/>
                  <a:round/>
                  <a:headEnd/>
                  <a:tailEnd/>
                </a:ln>
                <a:effectLst/>
              </p:spPr>
              <p:txBody>
                <a:bodyPr wrap="none" anchor="ctr"/>
                <a:lstStyle/>
                <a:p>
                  <a:pPr>
                    <a:defRPr/>
                  </a:pPr>
                  <a:endParaRPr lang="en-US"/>
                </a:p>
              </p:txBody>
            </p:sp>
            <p:sp>
              <p:nvSpPr>
                <p:cNvPr id="19510" name="Oval 49"/>
                <p:cNvSpPr>
                  <a:spLocks noChangeArrowheads="1"/>
                </p:cNvSpPr>
                <p:nvPr/>
              </p:nvSpPr>
              <p:spPr bwMode="auto">
                <a:xfrm>
                  <a:off x="1815" y="2312"/>
                  <a:ext cx="384" cy="280"/>
                </a:xfrm>
                <a:prstGeom prst="ellipse">
                  <a:avLst/>
                </a:prstGeom>
                <a:solidFill>
                  <a:srgbClr val="CBCBCB"/>
                </a:solidFill>
                <a:ln w="9525">
                  <a:noFill/>
                  <a:round/>
                  <a:headEnd/>
                  <a:tailEnd/>
                </a:ln>
              </p:spPr>
              <p:txBody>
                <a:bodyPr wrap="none" anchor="ctr"/>
                <a:lstStyle/>
                <a:p>
                  <a:endParaRPr lang="en-US"/>
                </a:p>
              </p:txBody>
            </p:sp>
          </p:grpSp>
          <p:grpSp>
            <p:nvGrpSpPr>
              <p:cNvPr id="19494" name="Group 50"/>
              <p:cNvGrpSpPr>
                <a:grpSpLocks/>
              </p:cNvGrpSpPr>
              <p:nvPr/>
            </p:nvGrpSpPr>
            <p:grpSpPr bwMode="auto">
              <a:xfrm>
                <a:off x="2147" y="2575"/>
                <a:ext cx="135" cy="98"/>
                <a:chOff x="2147" y="2575"/>
                <a:chExt cx="135" cy="98"/>
              </a:xfrm>
            </p:grpSpPr>
            <p:sp>
              <p:nvSpPr>
                <p:cNvPr id="19504" name="Freeform 51"/>
                <p:cNvSpPr>
                  <a:spLocks/>
                </p:cNvSpPr>
                <p:nvPr/>
              </p:nvSpPr>
              <p:spPr bwMode="auto">
                <a:xfrm>
                  <a:off x="2150" y="2575"/>
                  <a:ext cx="132" cy="97"/>
                </a:xfrm>
                <a:custGeom>
                  <a:avLst/>
                  <a:gdLst>
                    <a:gd name="T0" fmla="*/ 129 w 132"/>
                    <a:gd name="T1" fmla="*/ 96 h 97"/>
                    <a:gd name="T2" fmla="*/ 0 w 132"/>
                    <a:gd name="T3" fmla="*/ 0 h 97"/>
                    <a:gd name="T4" fmla="*/ 26 w 132"/>
                    <a:gd name="T5" fmla="*/ 0 h 97"/>
                    <a:gd name="T6" fmla="*/ 131 w 132"/>
                    <a:gd name="T7" fmla="*/ 75 h 97"/>
                    <a:gd name="T8" fmla="*/ 129 w 132"/>
                    <a:gd name="T9" fmla="*/ 96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129" y="96"/>
                      </a:moveTo>
                      <a:lnTo>
                        <a:pt x="0" y="0"/>
                      </a:lnTo>
                      <a:lnTo>
                        <a:pt x="26" y="0"/>
                      </a:lnTo>
                      <a:lnTo>
                        <a:pt x="131" y="75"/>
                      </a:lnTo>
                      <a:lnTo>
                        <a:pt x="129" y="96"/>
                      </a:lnTo>
                    </a:path>
                  </a:pathLst>
                </a:custGeom>
                <a:solidFill>
                  <a:srgbClr val="333333"/>
                </a:solidFill>
                <a:ln w="9525" cap="rnd">
                  <a:noFill/>
                  <a:round/>
                  <a:headEnd/>
                  <a:tailEnd/>
                </a:ln>
              </p:spPr>
              <p:txBody>
                <a:bodyPr/>
                <a:lstStyle/>
                <a:p>
                  <a:endParaRPr lang="en-US"/>
                </a:p>
              </p:txBody>
            </p:sp>
            <p:sp>
              <p:nvSpPr>
                <p:cNvPr id="19505" name="Freeform 52"/>
                <p:cNvSpPr>
                  <a:spLocks/>
                </p:cNvSpPr>
                <p:nvPr/>
              </p:nvSpPr>
              <p:spPr bwMode="auto">
                <a:xfrm>
                  <a:off x="2147" y="2575"/>
                  <a:ext cx="132" cy="98"/>
                </a:xfrm>
                <a:custGeom>
                  <a:avLst/>
                  <a:gdLst>
                    <a:gd name="T0" fmla="*/ 131 w 132"/>
                    <a:gd name="T1" fmla="*/ 96 h 98"/>
                    <a:gd name="T2" fmla="*/ 1 w 132"/>
                    <a:gd name="T3" fmla="*/ 0 h 98"/>
                    <a:gd name="T4" fmla="*/ 0 w 132"/>
                    <a:gd name="T5" fmla="*/ 20 h 98"/>
                    <a:gd name="T6" fmla="*/ 104 w 132"/>
                    <a:gd name="T7" fmla="*/ 97 h 98"/>
                    <a:gd name="T8" fmla="*/ 131 w 132"/>
                    <a:gd name="T9" fmla="*/ 96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31" y="96"/>
                      </a:moveTo>
                      <a:lnTo>
                        <a:pt x="1" y="0"/>
                      </a:lnTo>
                      <a:lnTo>
                        <a:pt x="0" y="20"/>
                      </a:lnTo>
                      <a:lnTo>
                        <a:pt x="104" y="97"/>
                      </a:lnTo>
                      <a:lnTo>
                        <a:pt x="131" y="96"/>
                      </a:lnTo>
                    </a:path>
                  </a:pathLst>
                </a:custGeom>
                <a:solidFill>
                  <a:schemeClr val="tx1"/>
                </a:solidFill>
                <a:ln w="9525" cap="rnd">
                  <a:noFill/>
                  <a:round/>
                  <a:headEnd/>
                  <a:tailEnd/>
                </a:ln>
              </p:spPr>
              <p:txBody>
                <a:bodyPr/>
                <a:lstStyle/>
                <a:p>
                  <a:endParaRPr lang="en-US"/>
                </a:p>
              </p:txBody>
            </p:sp>
          </p:grpSp>
          <p:grpSp>
            <p:nvGrpSpPr>
              <p:cNvPr id="19495" name="Group 53"/>
              <p:cNvGrpSpPr>
                <a:grpSpLocks/>
              </p:cNvGrpSpPr>
              <p:nvPr/>
            </p:nvGrpSpPr>
            <p:grpSpPr bwMode="auto">
              <a:xfrm>
                <a:off x="2159" y="2240"/>
                <a:ext cx="133" cy="98"/>
                <a:chOff x="2159" y="2240"/>
                <a:chExt cx="133" cy="98"/>
              </a:xfrm>
            </p:grpSpPr>
            <p:sp>
              <p:nvSpPr>
                <p:cNvPr id="19502" name="Freeform 54"/>
                <p:cNvSpPr>
                  <a:spLocks/>
                </p:cNvSpPr>
                <p:nvPr/>
              </p:nvSpPr>
              <p:spPr bwMode="auto">
                <a:xfrm>
                  <a:off x="2159" y="2240"/>
                  <a:ext cx="133" cy="97"/>
                </a:xfrm>
                <a:custGeom>
                  <a:avLst/>
                  <a:gdLst>
                    <a:gd name="T0" fmla="*/ 132 w 133"/>
                    <a:gd name="T1" fmla="*/ 0 h 97"/>
                    <a:gd name="T2" fmla="*/ 1 w 133"/>
                    <a:gd name="T3" fmla="*/ 96 h 97"/>
                    <a:gd name="T4" fmla="*/ 0 w 133"/>
                    <a:gd name="T5" fmla="*/ 75 h 97"/>
                    <a:gd name="T6" fmla="*/ 104 w 133"/>
                    <a:gd name="T7" fmla="*/ 0 h 97"/>
                    <a:gd name="T8" fmla="*/ 132 w 133"/>
                    <a:gd name="T9" fmla="*/ 0 h 97"/>
                    <a:gd name="T10" fmla="*/ 0 60000 65536"/>
                    <a:gd name="T11" fmla="*/ 0 60000 65536"/>
                    <a:gd name="T12" fmla="*/ 0 60000 65536"/>
                    <a:gd name="T13" fmla="*/ 0 60000 65536"/>
                    <a:gd name="T14" fmla="*/ 0 60000 65536"/>
                    <a:gd name="T15" fmla="*/ 0 w 133"/>
                    <a:gd name="T16" fmla="*/ 0 h 97"/>
                    <a:gd name="T17" fmla="*/ 133 w 133"/>
                    <a:gd name="T18" fmla="*/ 97 h 97"/>
                  </a:gdLst>
                  <a:ahLst/>
                  <a:cxnLst>
                    <a:cxn ang="T10">
                      <a:pos x="T0" y="T1"/>
                    </a:cxn>
                    <a:cxn ang="T11">
                      <a:pos x="T2" y="T3"/>
                    </a:cxn>
                    <a:cxn ang="T12">
                      <a:pos x="T4" y="T5"/>
                    </a:cxn>
                    <a:cxn ang="T13">
                      <a:pos x="T6" y="T7"/>
                    </a:cxn>
                    <a:cxn ang="T14">
                      <a:pos x="T8" y="T9"/>
                    </a:cxn>
                  </a:cxnLst>
                  <a:rect l="T15" t="T16" r="T17" b="T18"/>
                  <a:pathLst>
                    <a:path w="133" h="97">
                      <a:moveTo>
                        <a:pt x="132" y="0"/>
                      </a:moveTo>
                      <a:lnTo>
                        <a:pt x="1" y="96"/>
                      </a:lnTo>
                      <a:lnTo>
                        <a:pt x="0" y="75"/>
                      </a:lnTo>
                      <a:lnTo>
                        <a:pt x="104" y="0"/>
                      </a:lnTo>
                      <a:lnTo>
                        <a:pt x="132" y="0"/>
                      </a:lnTo>
                    </a:path>
                  </a:pathLst>
                </a:custGeom>
                <a:solidFill>
                  <a:srgbClr val="333333"/>
                </a:solidFill>
                <a:ln w="9525" cap="rnd">
                  <a:noFill/>
                  <a:round/>
                  <a:headEnd/>
                  <a:tailEnd/>
                </a:ln>
              </p:spPr>
              <p:txBody>
                <a:bodyPr/>
                <a:lstStyle/>
                <a:p>
                  <a:endParaRPr lang="en-US"/>
                </a:p>
              </p:txBody>
            </p:sp>
            <p:sp>
              <p:nvSpPr>
                <p:cNvPr id="19503" name="Freeform 55"/>
                <p:cNvSpPr>
                  <a:spLocks/>
                </p:cNvSpPr>
                <p:nvPr/>
              </p:nvSpPr>
              <p:spPr bwMode="auto">
                <a:xfrm>
                  <a:off x="2160" y="2240"/>
                  <a:ext cx="132" cy="98"/>
                </a:xfrm>
                <a:custGeom>
                  <a:avLst/>
                  <a:gdLst>
                    <a:gd name="T0" fmla="*/ 129 w 132"/>
                    <a:gd name="T1" fmla="*/ 0 h 98"/>
                    <a:gd name="T2" fmla="*/ 0 w 132"/>
                    <a:gd name="T3" fmla="*/ 96 h 98"/>
                    <a:gd name="T4" fmla="*/ 27 w 132"/>
                    <a:gd name="T5" fmla="*/ 97 h 98"/>
                    <a:gd name="T6" fmla="*/ 131 w 132"/>
                    <a:gd name="T7" fmla="*/ 19 h 98"/>
                    <a:gd name="T8" fmla="*/ 129 w 132"/>
                    <a:gd name="T9" fmla="*/ 0 h 98"/>
                    <a:gd name="T10" fmla="*/ 0 60000 65536"/>
                    <a:gd name="T11" fmla="*/ 0 60000 65536"/>
                    <a:gd name="T12" fmla="*/ 0 60000 65536"/>
                    <a:gd name="T13" fmla="*/ 0 60000 65536"/>
                    <a:gd name="T14" fmla="*/ 0 60000 65536"/>
                    <a:gd name="T15" fmla="*/ 0 w 132"/>
                    <a:gd name="T16" fmla="*/ 0 h 98"/>
                    <a:gd name="T17" fmla="*/ 132 w 132"/>
                    <a:gd name="T18" fmla="*/ 98 h 98"/>
                  </a:gdLst>
                  <a:ahLst/>
                  <a:cxnLst>
                    <a:cxn ang="T10">
                      <a:pos x="T0" y="T1"/>
                    </a:cxn>
                    <a:cxn ang="T11">
                      <a:pos x="T2" y="T3"/>
                    </a:cxn>
                    <a:cxn ang="T12">
                      <a:pos x="T4" y="T5"/>
                    </a:cxn>
                    <a:cxn ang="T13">
                      <a:pos x="T6" y="T7"/>
                    </a:cxn>
                    <a:cxn ang="T14">
                      <a:pos x="T8" y="T9"/>
                    </a:cxn>
                  </a:cxnLst>
                  <a:rect l="T15" t="T16" r="T17" b="T18"/>
                  <a:pathLst>
                    <a:path w="132" h="98">
                      <a:moveTo>
                        <a:pt x="129" y="0"/>
                      </a:moveTo>
                      <a:lnTo>
                        <a:pt x="0" y="96"/>
                      </a:lnTo>
                      <a:lnTo>
                        <a:pt x="27" y="97"/>
                      </a:lnTo>
                      <a:lnTo>
                        <a:pt x="131" y="19"/>
                      </a:lnTo>
                      <a:lnTo>
                        <a:pt x="129" y="0"/>
                      </a:lnTo>
                    </a:path>
                  </a:pathLst>
                </a:custGeom>
                <a:solidFill>
                  <a:schemeClr val="tx1"/>
                </a:solidFill>
                <a:ln w="9525" cap="rnd">
                  <a:noFill/>
                  <a:round/>
                  <a:headEnd/>
                  <a:tailEnd/>
                </a:ln>
              </p:spPr>
              <p:txBody>
                <a:bodyPr/>
                <a:lstStyle/>
                <a:p>
                  <a:endParaRPr lang="en-US"/>
                </a:p>
              </p:txBody>
            </p:sp>
          </p:grpSp>
          <p:grpSp>
            <p:nvGrpSpPr>
              <p:cNvPr id="19496" name="Group 56"/>
              <p:cNvGrpSpPr>
                <a:grpSpLocks/>
              </p:cNvGrpSpPr>
              <p:nvPr/>
            </p:nvGrpSpPr>
            <p:grpSpPr bwMode="auto">
              <a:xfrm>
                <a:off x="1703" y="2243"/>
                <a:ext cx="134" cy="99"/>
                <a:chOff x="1703" y="2243"/>
                <a:chExt cx="134" cy="99"/>
              </a:xfrm>
            </p:grpSpPr>
            <p:sp>
              <p:nvSpPr>
                <p:cNvPr id="19500" name="Freeform 57"/>
                <p:cNvSpPr>
                  <a:spLocks/>
                </p:cNvSpPr>
                <p:nvPr/>
              </p:nvSpPr>
              <p:spPr bwMode="auto">
                <a:xfrm>
                  <a:off x="1703" y="2244"/>
                  <a:ext cx="133" cy="98"/>
                </a:xfrm>
                <a:custGeom>
                  <a:avLst/>
                  <a:gdLst>
                    <a:gd name="T0" fmla="*/ 1 w 133"/>
                    <a:gd name="T1" fmla="*/ 0 h 98"/>
                    <a:gd name="T2" fmla="*/ 132 w 133"/>
                    <a:gd name="T3" fmla="*/ 96 h 98"/>
                    <a:gd name="T4" fmla="*/ 105 w 133"/>
                    <a:gd name="T5" fmla="*/ 97 h 98"/>
                    <a:gd name="T6" fmla="*/ 0 w 133"/>
                    <a:gd name="T7" fmla="*/ 20 h 98"/>
                    <a:gd name="T8" fmla="*/ 1 w 133"/>
                    <a:gd name="T9" fmla="*/ 0 h 98"/>
                    <a:gd name="T10" fmla="*/ 0 60000 65536"/>
                    <a:gd name="T11" fmla="*/ 0 60000 65536"/>
                    <a:gd name="T12" fmla="*/ 0 60000 65536"/>
                    <a:gd name="T13" fmla="*/ 0 60000 65536"/>
                    <a:gd name="T14" fmla="*/ 0 60000 65536"/>
                    <a:gd name="T15" fmla="*/ 0 w 133"/>
                    <a:gd name="T16" fmla="*/ 0 h 98"/>
                    <a:gd name="T17" fmla="*/ 133 w 133"/>
                    <a:gd name="T18" fmla="*/ 98 h 98"/>
                  </a:gdLst>
                  <a:ahLst/>
                  <a:cxnLst>
                    <a:cxn ang="T10">
                      <a:pos x="T0" y="T1"/>
                    </a:cxn>
                    <a:cxn ang="T11">
                      <a:pos x="T2" y="T3"/>
                    </a:cxn>
                    <a:cxn ang="T12">
                      <a:pos x="T4" y="T5"/>
                    </a:cxn>
                    <a:cxn ang="T13">
                      <a:pos x="T6" y="T7"/>
                    </a:cxn>
                    <a:cxn ang="T14">
                      <a:pos x="T8" y="T9"/>
                    </a:cxn>
                  </a:cxnLst>
                  <a:rect l="T15" t="T16" r="T17" b="T18"/>
                  <a:pathLst>
                    <a:path w="133" h="98">
                      <a:moveTo>
                        <a:pt x="1" y="0"/>
                      </a:moveTo>
                      <a:lnTo>
                        <a:pt x="132" y="96"/>
                      </a:lnTo>
                      <a:lnTo>
                        <a:pt x="105" y="97"/>
                      </a:lnTo>
                      <a:lnTo>
                        <a:pt x="0" y="20"/>
                      </a:lnTo>
                      <a:lnTo>
                        <a:pt x="1" y="0"/>
                      </a:lnTo>
                    </a:path>
                  </a:pathLst>
                </a:custGeom>
                <a:solidFill>
                  <a:schemeClr val="tx1"/>
                </a:solidFill>
                <a:ln w="9525" cap="rnd">
                  <a:noFill/>
                  <a:round/>
                  <a:headEnd/>
                  <a:tailEnd/>
                </a:ln>
              </p:spPr>
              <p:txBody>
                <a:bodyPr/>
                <a:lstStyle/>
                <a:p>
                  <a:endParaRPr lang="en-US"/>
                </a:p>
              </p:txBody>
            </p:sp>
            <p:sp>
              <p:nvSpPr>
                <p:cNvPr id="19501" name="Freeform 58"/>
                <p:cNvSpPr>
                  <a:spLocks/>
                </p:cNvSpPr>
                <p:nvPr/>
              </p:nvSpPr>
              <p:spPr bwMode="auto">
                <a:xfrm>
                  <a:off x="1706" y="2243"/>
                  <a:ext cx="131" cy="97"/>
                </a:xfrm>
                <a:custGeom>
                  <a:avLst/>
                  <a:gdLst>
                    <a:gd name="T0" fmla="*/ 0 w 131"/>
                    <a:gd name="T1" fmla="*/ 0 h 97"/>
                    <a:gd name="T2" fmla="*/ 128 w 131"/>
                    <a:gd name="T3" fmla="*/ 96 h 97"/>
                    <a:gd name="T4" fmla="*/ 130 w 131"/>
                    <a:gd name="T5" fmla="*/ 75 h 97"/>
                    <a:gd name="T6" fmla="*/ 26 w 131"/>
                    <a:gd name="T7" fmla="*/ 0 h 97"/>
                    <a:gd name="T8" fmla="*/ 0 w 131"/>
                    <a:gd name="T9" fmla="*/ 0 h 97"/>
                    <a:gd name="T10" fmla="*/ 0 60000 65536"/>
                    <a:gd name="T11" fmla="*/ 0 60000 65536"/>
                    <a:gd name="T12" fmla="*/ 0 60000 65536"/>
                    <a:gd name="T13" fmla="*/ 0 60000 65536"/>
                    <a:gd name="T14" fmla="*/ 0 60000 65536"/>
                    <a:gd name="T15" fmla="*/ 0 w 131"/>
                    <a:gd name="T16" fmla="*/ 0 h 97"/>
                    <a:gd name="T17" fmla="*/ 131 w 131"/>
                    <a:gd name="T18" fmla="*/ 97 h 97"/>
                  </a:gdLst>
                  <a:ahLst/>
                  <a:cxnLst>
                    <a:cxn ang="T10">
                      <a:pos x="T0" y="T1"/>
                    </a:cxn>
                    <a:cxn ang="T11">
                      <a:pos x="T2" y="T3"/>
                    </a:cxn>
                    <a:cxn ang="T12">
                      <a:pos x="T4" y="T5"/>
                    </a:cxn>
                    <a:cxn ang="T13">
                      <a:pos x="T6" y="T7"/>
                    </a:cxn>
                    <a:cxn ang="T14">
                      <a:pos x="T8" y="T9"/>
                    </a:cxn>
                  </a:cxnLst>
                  <a:rect l="T15" t="T16" r="T17" b="T18"/>
                  <a:pathLst>
                    <a:path w="131" h="97">
                      <a:moveTo>
                        <a:pt x="0" y="0"/>
                      </a:moveTo>
                      <a:lnTo>
                        <a:pt x="128" y="96"/>
                      </a:lnTo>
                      <a:lnTo>
                        <a:pt x="130" y="75"/>
                      </a:lnTo>
                      <a:lnTo>
                        <a:pt x="26" y="0"/>
                      </a:lnTo>
                      <a:lnTo>
                        <a:pt x="0" y="0"/>
                      </a:lnTo>
                    </a:path>
                  </a:pathLst>
                </a:custGeom>
                <a:solidFill>
                  <a:srgbClr val="333333"/>
                </a:solidFill>
                <a:ln w="9525" cap="rnd">
                  <a:noFill/>
                  <a:round/>
                  <a:headEnd/>
                  <a:tailEnd/>
                </a:ln>
              </p:spPr>
              <p:txBody>
                <a:bodyPr/>
                <a:lstStyle/>
                <a:p>
                  <a:endParaRPr lang="en-US"/>
                </a:p>
              </p:txBody>
            </p:sp>
          </p:grpSp>
          <p:grpSp>
            <p:nvGrpSpPr>
              <p:cNvPr id="19497" name="Group 59"/>
              <p:cNvGrpSpPr>
                <a:grpSpLocks/>
              </p:cNvGrpSpPr>
              <p:nvPr/>
            </p:nvGrpSpPr>
            <p:grpSpPr bwMode="auto">
              <a:xfrm>
                <a:off x="1737" y="2568"/>
                <a:ext cx="133" cy="98"/>
                <a:chOff x="1737" y="2568"/>
                <a:chExt cx="133" cy="98"/>
              </a:xfrm>
            </p:grpSpPr>
            <p:sp>
              <p:nvSpPr>
                <p:cNvPr id="19498" name="Freeform 60"/>
                <p:cNvSpPr>
                  <a:spLocks/>
                </p:cNvSpPr>
                <p:nvPr/>
              </p:nvSpPr>
              <p:spPr bwMode="auto">
                <a:xfrm>
                  <a:off x="1737" y="2568"/>
                  <a:ext cx="130" cy="98"/>
                </a:xfrm>
                <a:custGeom>
                  <a:avLst/>
                  <a:gdLst>
                    <a:gd name="T0" fmla="*/ 1 w 130"/>
                    <a:gd name="T1" fmla="*/ 97 h 98"/>
                    <a:gd name="T2" fmla="*/ 129 w 130"/>
                    <a:gd name="T3" fmla="*/ 0 h 98"/>
                    <a:gd name="T4" fmla="*/ 102 w 130"/>
                    <a:gd name="T5" fmla="*/ 0 h 98"/>
                    <a:gd name="T6" fmla="*/ 0 w 130"/>
                    <a:gd name="T7" fmla="*/ 77 h 98"/>
                    <a:gd name="T8" fmla="*/ 1 w 130"/>
                    <a:gd name="T9" fmla="*/ 97 h 98"/>
                    <a:gd name="T10" fmla="*/ 0 60000 65536"/>
                    <a:gd name="T11" fmla="*/ 0 60000 65536"/>
                    <a:gd name="T12" fmla="*/ 0 60000 65536"/>
                    <a:gd name="T13" fmla="*/ 0 60000 65536"/>
                    <a:gd name="T14" fmla="*/ 0 60000 65536"/>
                    <a:gd name="T15" fmla="*/ 0 w 130"/>
                    <a:gd name="T16" fmla="*/ 0 h 98"/>
                    <a:gd name="T17" fmla="*/ 130 w 130"/>
                    <a:gd name="T18" fmla="*/ 98 h 98"/>
                  </a:gdLst>
                  <a:ahLst/>
                  <a:cxnLst>
                    <a:cxn ang="T10">
                      <a:pos x="T0" y="T1"/>
                    </a:cxn>
                    <a:cxn ang="T11">
                      <a:pos x="T2" y="T3"/>
                    </a:cxn>
                    <a:cxn ang="T12">
                      <a:pos x="T4" y="T5"/>
                    </a:cxn>
                    <a:cxn ang="T13">
                      <a:pos x="T6" y="T7"/>
                    </a:cxn>
                    <a:cxn ang="T14">
                      <a:pos x="T8" y="T9"/>
                    </a:cxn>
                  </a:cxnLst>
                  <a:rect l="T15" t="T16" r="T17" b="T18"/>
                  <a:pathLst>
                    <a:path w="130" h="98">
                      <a:moveTo>
                        <a:pt x="1" y="97"/>
                      </a:moveTo>
                      <a:lnTo>
                        <a:pt x="129" y="0"/>
                      </a:lnTo>
                      <a:lnTo>
                        <a:pt x="102" y="0"/>
                      </a:lnTo>
                      <a:lnTo>
                        <a:pt x="0" y="77"/>
                      </a:lnTo>
                      <a:lnTo>
                        <a:pt x="1" y="97"/>
                      </a:lnTo>
                    </a:path>
                  </a:pathLst>
                </a:custGeom>
                <a:solidFill>
                  <a:srgbClr val="333333"/>
                </a:solidFill>
                <a:ln w="9525" cap="rnd">
                  <a:noFill/>
                  <a:round/>
                  <a:headEnd/>
                  <a:tailEnd/>
                </a:ln>
              </p:spPr>
              <p:txBody>
                <a:bodyPr/>
                <a:lstStyle/>
                <a:p>
                  <a:endParaRPr lang="en-US"/>
                </a:p>
              </p:txBody>
            </p:sp>
            <p:sp>
              <p:nvSpPr>
                <p:cNvPr id="19499" name="Freeform 61"/>
                <p:cNvSpPr>
                  <a:spLocks/>
                </p:cNvSpPr>
                <p:nvPr/>
              </p:nvSpPr>
              <p:spPr bwMode="auto">
                <a:xfrm>
                  <a:off x="1738" y="2569"/>
                  <a:ext cx="132" cy="97"/>
                </a:xfrm>
                <a:custGeom>
                  <a:avLst/>
                  <a:gdLst>
                    <a:gd name="T0" fmla="*/ 0 w 132"/>
                    <a:gd name="T1" fmla="*/ 95 h 97"/>
                    <a:gd name="T2" fmla="*/ 129 w 132"/>
                    <a:gd name="T3" fmla="*/ 0 h 97"/>
                    <a:gd name="T4" fmla="*/ 131 w 132"/>
                    <a:gd name="T5" fmla="*/ 20 h 97"/>
                    <a:gd name="T6" fmla="*/ 26 w 132"/>
                    <a:gd name="T7" fmla="*/ 96 h 97"/>
                    <a:gd name="T8" fmla="*/ 0 w 132"/>
                    <a:gd name="T9" fmla="*/ 95 h 97"/>
                    <a:gd name="T10" fmla="*/ 0 60000 65536"/>
                    <a:gd name="T11" fmla="*/ 0 60000 65536"/>
                    <a:gd name="T12" fmla="*/ 0 60000 65536"/>
                    <a:gd name="T13" fmla="*/ 0 60000 65536"/>
                    <a:gd name="T14" fmla="*/ 0 60000 65536"/>
                    <a:gd name="T15" fmla="*/ 0 w 132"/>
                    <a:gd name="T16" fmla="*/ 0 h 97"/>
                    <a:gd name="T17" fmla="*/ 132 w 132"/>
                    <a:gd name="T18" fmla="*/ 97 h 97"/>
                  </a:gdLst>
                  <a:ahLst/>
                  <a:cxnLst>
                    <a:cxn ang="T10">
                      <a:pos x="T0" y="T1"/>
                    </a:cxn>
                    <a:cxn ang="T11">
                      <a:pos x="T2" y="T3"/>
                    </a:cxn>
                    <a:cxn ang="T12">
                      <a:pos x="T4" y="T5"/>
                    </a:cxn>
                    <a:cxn ang="T13">
                      <a:pos x="T6" y="T7"/>
                    </a:cxn>
                    <a:cxn ang="T14">
                      <a:pos x="T8" y="T9"/>
                    </a:cxn>
                  </a:cxnLst>
                  <a:rect l="T15" t="T16" r="T17" b="T18"/>
                  <a:pathLst>
                    <a:path w="132" h="97">
                      <a:moveTo>
                        <a:pt x="0" y="95"/>
                      </a:moveTo>
                      <a:lnTo>
                        <a:pt x="129" y="0"/>
                      </a:lnTo>
                      <a:lnTo>
                        <a:pt x="131" y="20"/>
                      </a:lnTo>
                      <a:lnTo>
                        <a:pt x="26" y="96"/>
                      </a:lnTo>
                      <a:lnTo>
                        <a:pt x="0" y="95"/>
                      </a:lnTo>
                    </a:path>
                  </a:pathLst>
                </a:custGeom>
                <a:solidFill>
                  <a:schemeClr val="tx1"/>
                </a:solidFill>
                <a:ln w="9525" cap="rnd">
                  <a:noFill/>
                  <a:round/>
                  <a:headEnd/>
                  <a:tailEnd/>
                </a:ln>
              </p:spPr>
              <p:txBody>
                <a:bodyPr/>
                <a:lstStyle/>
                <a:p>
                  <a:endParaRPr lang="en-US"/>
                </a:p>
              </p:txBody>
            </p:sp>
          </p:grpSp>
        </p:grpSp>
        <p:sp>
          <p:nvSpPr>
            <p:cNvPr id="28734" name="Line 62"/>
            <p:cNvSpPr>
              <a:spLocks noChangeShapeType="1"/>
            </p:cNvSpPr>
            <p:nvPr/>
          </p:nvSpPr>
          <p:spPr bwMode="auto">
            <a:xfrm>
              <a:off x="3357" y="2822"/>
              <a:ext cx="0" cy="557"/>
            </a:xfrm>
            <a:prstGeom prst="line">
              <a:avLst/>
            </a:prstGeom>
            <a:noFill/>
            <a:ln w="50800">
              <a:solidFill>
                <a:schemeClr val="hlink"/>
              </a:solidFill>
              <a:round/>
              <a:headEnd type="stealth" w="med" len="lg"/>
              <a:tailEnd type="none" w="sm" len="sm"/>
            </a:ln>
            <a:effectLst>
              <a:outerShdw dist="35921" dir="2700000" algn="ctr" rotWithShape="0">
                <a:schemeClr val="bg2"/>
              </a:outerShdw>
            </a:effectLst>
          </p:spPr>
          <p:txBody>
            <a:bodyPr wrap="none" anchor="ctr"/>
            <a:lstStyle/>
            <a:p>
              <a:pPr>
                <a:defRPr/>
              </a:pPr>
              <a:endParaRPr lang="en-US"/>
            </a:p>
          </p:txBody>
        </p:sp>
        <p:sp>
          <p:nvSpPr>
            <p:cNvPr id="28735" name="Line 63"/>
            <p:cNvSpPr>
              <a:spLocks noChangeShapeType="1"/>
            </p:cNvSpPr>
            <p:nvPr/>
          </p:nvSpPr>
          <p:spPr bwMode="auto">
            <a:xfrm flipH="1" flipV="1">
              <a:off x="2915" y="1697"/>
              <a:ext cx="447" cy="671"/>
            </a:xfrm>
            <a:prstGeom prst="line">
              <a:avLst/>
            </a:prstGeom>
            <a:noFill/>
            <a:ln w="50800">
              <a:solidFill>
                <a:schemeClr val="hlink"/>
              </a:solidFill>
              <a:round/>
              <a:headEnd type="none" w="sm" len="sm"/>
              <a:tailEnd type="stealth" w="med" len="lg"/>
            </a:ln>
            <a:effectLst>
              <a:outerShdw dist="35921" dir="2700000" algn="ctr" rotWithShape="0">
                <a:schemeClr val="bg2"/>
              </a:outerShdw>
            </a:effectLst>
          </p:spPr>
          <p:txBody>
            <a:bodyPr wrap="none" anchor="ctr"/>
            <a:lstStyle/>
            <a:p>
              <a:pPr>
                <a:defRPr/>
              </a:pPr>
              <a:endParaRPr lang="en-US"/>
            </a:p>
          </p:txBody>
        </p:sp>
        <p:sp>
          <p:nvSpPr>
            <p:cNvPr id="28736" name="Line 64"/>
            <p:cNvSpPr>
              <a:spLocks noChangeShapeType="1"/>
            </p:cNvSpPr>
            <p:nvPr/>
          </p:nvSpPr>
          <p:spPr bwMode="auto">
            <a:xfrm flipV="1">
              <a:off x="1998" y="1695"/>
              <a:ext cx="454" cy="691"/>
            </a:xfrm>
            <a:prstGeom prst="line">
              <a:avLst/>
            </a:prstGeom>
            <a:noFill/>
            <a:ln w="50800">
              <a:solidFill>
                <a:schemeClr val="hlink"/>
              </a:solidFill>
              <a:round/>
              <a:headEnd type="none" w="sm" len="sm"/>
              <a:tailEnd type="stealth" w="med" len="lg"/>
            </a:ln>
            <a:effectLst>
              <a:outerShdw dist="35921" dir="2700000" algn="ctr" rotWithShape="0">
                <a:schemeClr val="bg2"/>
              </a:outerShdw>
            </a:effectLst>
          </p:spPr>
          <p:txBody>
            <a:bodyPr wrap="none" anchor="ctr"/>
            <a:lstStyle/>
            <a:p>
              <a:pPr>
                <a:defRPr/>
              </a:pPr>
              <a:endParaRPr lang="en-US"/>
            </a:p>
          </p:txBody>
        </p:sp>
        <p:sp>
          <p:nvSpPr>
            <p:cNvPr id="19468" name="Rectangle 65"/>
            <p:cNvSpPr>
              <a:spLocks noChangeArrowheads="1"/>
            </p:cNvSpPr>
            <p:nvPr/>
          </p:nvSpPr>
          <p:spPr bwMode="auto">
            <a:xfrm>
              <a:off x="3244" y="1148"/>
              <a:ext cx="1316" cy="347"/>
            </a:xfrm>
            <a:prstGeom prst="rect">
              <a:avLst/>
            </a:prstGeom>
            <a:noFill/>
            <a:ln w="9525">
              <a:noFill/>
              <a:miter lim="800000"/>
              <a:headEnd/>
              <a:tailEnd/>
            </a:ln>
          </p:spPr>
          <p:txBody>
            <a:bodyPr wrap="none" lIns="82550" tIns="41275" rIns="82550" bIns="41275"/>
            <a:lstStyle/>
            <a:p>
              <a:pPr defTabSz="685800">
                <a:lnSpc>
                  <a:spcPct val="90000"/>
                </a:lnSpc>
                <a:spcBef>
                  <a:spcPct val="30000"/>
                </a:spcBef>
              </a:pPr>
              <a:r>
                <a:rPr lang="en-US" sz="2000" b="1"/>
                <a:t>Special root class</a:t>
              </a:r>
              <a:br>
                <a:rPr lang="en-US" sz="2000" b="1"/>
              </a:br>
              <a:r>
                <a:rPr lang="en-US" sz="2000" b="1"/>
                <a:t>called </a:t>
              </a:r>
              <a:r>
                <a:rPr lang="en-US" sz="2000" b="1">
                  <a:latin typeface="Courier New" pitchFamily="49" charset="0"/>
                </a:rPr>
                <a:t>Object</a:t>
              </a:r>
            </a:p>
          </p:txBody>
        </p:sp>
        <p:sp>
          <p:nvSpPr>
            <p:cNvPr id="19469" name="Rectangle 66"/>
            <p:cNvSpPr>
              <a:spLocks noChangeArrowheads="1"/>
            </p:cNvSpPr>
            <p:nvPr/>
          </p:nvSpPr>
          <p:spPr bwMode="auto">
            <a:xfrm>
              <a:off x="685" y="2134"/>
              <a:ext cx="1160" cy="218"/>
            </a:xfrm>
            <a:prstGeom prst="rect">
              <a:avLst/>
            </a:prstGeom>
            <a:noFill/>
            <a:ln w="9525">
              <a:noFill/>
              <a:miter lim="800000"/>
              <a:headEnd/>
              <a:tailEnd/>
            </a:ln>
          </p:spPr>
          <p:txBody>
            <a:bodyPr wrap="none" lIns="82550" tIns="41275" rIns="82550" bIns="41275"/>
            <a:lstStyle/>
            <a:p>
              <a:pPr marL="342900" indent="-342900" defTabSz="685800">
                <a:lnSpc>
                  <a:spcPct val="90000"/>
                </a:lnSpc>
                <a:spcBef>
                  <a:spcPct val="30000"/>
                </a:spcBef>
              </a:pPr>
              <a:r>
                <a:rPr lang="en-US" sz="2000" b="1"/>
                <a:t>Subclass</a:t>
              </a:r>
            </a:p>
          </p:txBody>
        </p:sp>
        <p:sp>
          <p:nvSpPr>
            <p:cNvPr id="19470" name="Rectangle 67"/>
            <p:cNvSpPr>
              <a:spLocks noChangeArrowheads="1"/>
            </p:cNvSpPr>
            <p:nvPr/>
          </p:nvSpPr>
          <p:spPr bwMode="auto">
            <a:xfrm>
              <a:off x="2997" y="1976"/>
              <a:ext cx="714" cy="488"/>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p>
              <a:pPr algn="ctr"/>
              <a:r>
                <a:rPr lang="en-US" sz="2800" b="1">
                  <a:solidFill>
                    <a:schemeClr val="bg2"/>
                  </a:solidFill>
                </a:rPr>
                <a:t>C</a:t>
              </a:r>
            </a:p>
          </p:txBody>
        </p:sp>
        <p:sp>
          <p:nvSpPr>
            <p:cNvPr id="19471" name="Rectangle 68"/>
            <p:cNvSpPr>
              <a:spLocks noChangeArrowheads="1"/>
            </p:cNvSpPr>
            <p:nvPr/>
          </p:nvSpPr>
          <p:spPr bwMode="auto">
            <a:xfrm>
              <a:off x="2997" y="3122"/>
              <a:ext cx="714" cy="453"/>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p>
              <a:pPr algn="ctr"/>
              <a:r>
                <a:rPr lang="en-US" sz="2800" b="1">
                  <a:solidFill>
                    <a:schemeClr val="bg2"/>
                  </a:solidFill>
                </a:rPr>
                <a:t>D</a:t>
              </a:r>
            </a:p>
          </p:txBody>
        </p:sp>
        <p:sp>
          <p:nvSpPr>
            <p:cNvPr id="19472" name="Rectangle 69"/>
            <p:cNvSpPr>
              <a:spLocks noChangeArrowheads="1"/>
            </p:cNvSpPr>
            <p:nvPr/>
          </p:nvSpPr>
          <p:spPr bwMode="auto">
            <a:xfrm>
              <a:off x="1648" y="1952"/>
              <a:ext cx="714" cy="488"/>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p>
              <a:pPr algn="ctr"/>
              <a:r>
                <a:rPr lang="en-US" sz="2800" b="1">
                  <a:solidFill>
                    <a:schemeClr val="bg2"/>
                  </a:solidFill>
                </a:rPr>
                <a:t>B</a:t>
              </a:r>
            </a:p>
          </p:txBody>
        </p:sp>
        <p:grpSp>
          <p:nvGrpSpPr>
            <p:cNvPr id="19473" name="Group 70"/>
            <p:cNvGrpSpPr>
              <a:grpSpLocks/>
            </p:cNvGrpSpPr>
            <p:nvPr/>
          </p:nvGrpSpPr>
          <p:grpSpPr bwMode="auto">
            <a:xfrm>
              <a:off x="2201" y="1095"/>
              <a:ext cx="952" cy="611"/>
              <a:chOff x="2201" y="1095"/>
              <a:chExt cx="952" cy="611"/>
            </a:xfrm>
          </p:grpSpPr>
          <p:grpSp>
            <p:nvGrpSpPr>
              <p:cNvPr id="19475" name="Group 71"/>
              <p:cNvGrpSpPr>
                <a:grpSpLocks/>
              </p:cNvGrpSpPr>
              <p:nvPr/>
            </p:nvGrpSpPr>
            <p:grpSpPr bwMode="auto">
              <a:xfrm>
                <a:off x="2201" y="1095"/>
                <a:ext cx="952" cy="611"/>
                <a:chOff x="2201" y="1095"/>
                <a:chExt cx="952" cy="611"/>
              </a:xfrm>
            </p:grpSpPr>
            <p:sp>
              <p:nvSpPr>
                <p:cNvPr id="19488" name="Oval 72"/>
                <p:cNvSpPr>
                  <a:spLocks noChangeArrowheads="1"/>
                </p:cNvSpPr>
                <p:nvPr/>
              </p:nvSpPr>
              <p:spPr bwMode="auto">
                <a:xfrm>
                  <a:off x="2201" y="1095"/>
                  <a:ext cx="952" cy="611"/>
                </a:xfrm>
                <a:prstGeom prst="ellipse">
                  <a:avLst/>
                </a:prstGeom>
                <a:gradFill rotWithShape="0">
                  <a:gsLst>
                    <a:gs pos="0">
                      <a:srgbClr val="969696"/>
                    </a:gs>
                    <a:gs pos="100000">
                      <a:srgbClr val="2D2D2D"/>
                    </a:gs>
                  </a:gsLst>
                  <a:lin ang="5400000" scaled="1"/>
                </a:gradFill>
                <a:ln w="9525">
                  <a:noFill/>
                  <a:round/>
                  <a:headEnd/>
                  <a:tailEnd/>
                </a:ln>
              </p:spPr>
              <p:txBody>
                <a:bodyPr wrap="none" anchor="ctr"/>
                <a:lstStyle/>
                <a:p>
                  <a:endParaRPr lang="en-US"/>
                </a:p>
              </p:txBody>
            </p:sp>
            <p:sp>
              <p:nvSpPr>
                <p:cNvPr id="19489" name="Oval 73"/>
                <p:cNvSpPr>
                  <a:spLocks noChangeArrowheads="1"/>
                </p:cNvSpPr>
                <p:nvPr/>
              </p:nvSpPr>
              <p:spPr bwMode="auto">
                <a:xfrm>
                  <a:off x="2238" y="1116"/>
                  <a:ext cx="882" cy="566"/>
                </a:xfrm>
                <a:prstGeom prst="ellipse">
                  <a:avLst/>
                </a:prstGeom>
                <a:solidFill>
                  <a:srgbClr val="CBCBCB"/>
                </a:solidFill>
                <a:ln w="9525">
                  <a:noFill/>
                  <a:round/>
                  <a:headEnd/>
                  <a:tailEnd/>
                </a:ln>
              </p:spPr>
              <p:txBody>
                <a:bodyPr wrap="none" anchor="ctr"/>
                <a:lstStyle/>
                <a:p>
                  <a:endParaRPr lang="en-US"/>
                </a:p>
              </p:txBody>
            </p:sp>
            <p:sp>
              <p:nvSpPr>
                <p:cNvPr id="19490" name="Oval 74"/>
                <p:cNvSpPr>
                  <a:spLocks noChangeArrowheads="1"/>
                </p:cNvSpPr>
                <p:nvPr/>
              </p:nvSpPr>
              <p:spPr bwMode="auto">
                <a:xfrm>
                  <a:off x="2400" y="1215"/>
                  <a:ext cx="572" cy="366"/>
                </a:xfrm>
                <a:prstGeom prst="ellipse">
                  <a:avLst/>
                </a:prstGeom>
                <a:gradFill rotWithShape="0">
                  <a:gsLst>
                    <a:gs pos="0">
                      <a:srgbClr val="5F5F5F"/>
                    </a:gs>
                    <a:gs pos="100000">
                      <a:srgbClr val="FFFFFF"/>
                    </a:gs>
                  </a:gsLst>
                  <a:lin ang="5400000" scaled="1"/>
                </a:gradFill>
                <a:ln w="9525">
                  <a:noFill/>
                  <a:round/>
                  <a:headEnd/>
                  <a:tailEnd/>
                </a:ln>
              </p:spPr>
              <p:txBody>
                <a:bodyPr wrap="none" anchor="ctr"/>
                <a:lstStyle/>
                <a:p>
                  <a:endParaRPr lang="en-US"/>
                </a:p>
              </p:txBody>
            </p:sp>
            <p:sp>
              <p:nvSpPr>
                <p:cNvPr id="28747" name="Oval 75"/>
                <p:cNvSpPr>
                  <a:spLocks noChangeArrowheads="1"/>
                </p:cNvSpPr>
                <p:nvPr/>
              </p:nvSpPr>
              <p:spPr bwMode="auto">
                <a:xfrm>
                  <a:off x="2433" y="1238"/>
                  <a:ext cx="502" cy="322"/>
                </a:xfrm>
                <a:prstGeom prst="ellipse">
                  <a:avLst/>
                </a:prstGeom>
                <a:gradFill rotWithShape="0">
                  <a:gsLst>
                    <a:gs pos="0">
                      <a:schemeClr val="tx1"/>
                    </a:gs>
                    <a:gs pos="100000">
                      <a:schemeClr val="tx1">
                        <a:gamma/>
                        <a:shade val="69804"/>
                        <a:invGamma/>
                      </a:schemeClr>
                    </a:gs>
                  </a:gsLst>
                  <a:lin ang="5400000" scaled="1"/>
                </a:gradFill>
                <a:ln w="9525">
                  <a:noFill/>
                  <a:round/>
                  <a:headEnd/>
                  <a:tailEnd/>
                </a:ln>
                <a:effectLst/>
              </p:spPr>
              <p:txBody>
                <a:bodyPr wrap="none" anchor="ctr"/>
                <a:lstStyle/>
                <a:p>
                  <a:pPr>
                    <a:defRPr/>
                  </a:pPr>
                  <a:endParaRPr lang="en-US"/>
                </a:p>
              </p:txBody>
            </p:sp>
            <p:sp>
              <p:nvSpPr>
                <p:cNvPr id="19492" name="Oval 76"/>
                <p:cNvSpPr>
                  <a:spLocks noChangeArrowheads="1"/>
                </p:cNvSpPr>
                <p:nvPr/>
              </p:nvSpPr>
              <p:spPr bwMode="auto">
                <a:xfrm>
                  <a:off x="2466" y="1256"/>
                  <a:ext cx="436" cy="280"/>
                </a:xfrm>
                <a:prstGeom prst="ellipse">
                  <a:avLst/>
                </a:prstGeom>
                <a:solidFill>
                  <a:srgbClr val="CBCBCB"/>
                </a:solidFill>
                <a:ln w="9525">
                  <a:noFill/>
                  <a:round/>
                  <a:headEnd/>
                  <a:tailEnd/>
                </a:ln>
              </p:spPr>
              <p:txBody>
                <a:bodyPr wrap="none" anchor="ctr"/>
                <a:lstStyle/>
                <a:p>
                  <a:endParaRPr lang="en-US"/>
                </a:p>
              </p:txBody>
            </p:sp>
          </p:grpSp>
          <p:grpSp>
            <p:nvGrpSpPr>
              <p:cNvPr id="19476" name="Group 77"/>
              <p:cNvGrpSpPr>
                <a:grpSpLocks/>
              </p:cNvGrpSpPr>
              <p:nvPr/>
            </p:nvGrpSpPr>
            <p:grpSpPr bwMode="auto">
              <a:xfrm>
                <a:off x="2844" y="1519"/>
                <a:ext cx="153" cy="98"/>
                <a:chOff x="2844" y="1519"/>
                <a:chExt cx="153" cy="98"/>
              </a:xfrm>
            </p:grpSpPr>
            <p:sp>
              <p:nvSpPr>
                <p:cNvPr id="19486" name="Freeform 78"/>
                <p:cNvSpPr>
                  <a:spLocks/>
                </p:cNvSpPr>
                <p:nvPr/>
              </p:nvSpPr>
              <p:spPr bwMode="auto">
                <a:xfrm>
                  <a:off x="2847" y="1519"/>
                  <a:ext cx="150" cy="97"/>
                </a:xfrm>
                <a:custGeom>
                  <a:avLst/>
                  <a:gdLst>
                    <a:gd name="T0" fmla="*/ 147 w 150"/>
                    <a:gd name="T1" fmla="*/ 96 h 97"/>
                    <a:gd name="T2" fmla="*/ 0 w 150"/>
                    <a:gd name="T3" fmla="*/ 0 h 97"/>
                    <a:gd name="T4" fmla="*/ 30 w 150"/>
                    <a:gd name="T5" fmla="*/ 0 h 97"/>
                    <a:gd name="T6" fmla="*/ 149 w 150"/>
                    <a:gd name="T7" fmla="*/ 75 h 97"/>
                    <a:gd name="T8" fmla="*/ 147 w 150"/>
                    <a:gd name="T9" fmla="*/ 96 h 97"/>
                    <a:gd name="T10" fmla="*/ 0 60000 65536"/>
                    <a:gd name="T11" fmla="*/ 0 60000 65536"/>
                    <a:gd name="T12" fmla="*/ 0 60000 65536"/>
                    <a:gd name="T13" fmla="*/ 0 60000 65536"/>
                    <a:gd name="T14" fmla="*/ 0 60000 65536"/>
                    <a:gd name="T15" fmla="*/ 0 w 150"/>
                    <a:gd name="T16" fmla="*/ 0 h 97"/>
                    <a:gd name="T17" fmla="*/ 150 w 150"/>
                    <a:gd name="T18" fmla="*/ 97 h 97"/>
                  </a:gdLst>
                  <a:ahLst/>
                  <a:cxnLst>
                    <a:cxn ang="T10">
                      <a:pos x="T0" y="T1"/>
                    </a:cxn>
                    <a:cxn ang="T11">
                      <a:pos x="T2" y="T3"/>
                    </a:cxn>
                    <a:cxn ang="T12">
                      <a:pos x="T4" y="T5"/>
                    </a:cxn>
                    <a:cxn ang="T13">
                      <a:pos x="T6" y="T7"/>
                    </a:cxn>
                    <a:cxn ang="T14">
                      <a:pos x="T8" y="T9"/>
                    </a:cxn>
                  </a:cxnLst>
                  <a:rect l="T15" t="T16" r="T17" b="T18"/>
                  <a:pathLst>
                    <a:path w="150" h="97">
                      <a:moveTo>
                        <a:pt x="147" y="96"/>
                      </a:moveTo>
                      <a:lnTo>
                        <a:pt x="0" y="0"/>
                      </a:lnTo>
                      <a:lnTo>
                        <a:pt x="30" y="0"/>
                      </a:lnTo>
                      <a:lnTo>
                        <a:pt x="149" y="75"/>
                      </a:lnTo>
                      <a:lnTo>
                        <a:pt x="147" y="96"/>
                      </a:lnTo>
                    </a:path>
                  </a:pathLst>
                </a:custGeom>
                <a:solidFill>
                  <a:srgbClr val="333333"/>
                </a:solidFill>
                <a:ln w="9525" cap="rnd">
                  <a:noFill/>
                  <a:round/>
                  <a:headEnd/>
                  <a:tailEnd/>
                </a:ln>
              </p:spPr>
              <p:txBody>
                <a:bodyPr/>
                <a:lstStyle/>
                <a:p>
                  <a:endParaRPr lang="en-US"/>
                </a:p>
              </p:txBody>
            </p:sp>
            <p:sp>
              <p:nvSpPr>
                <p:cNvPr id="19487" name="Freeform 79"/>
                <p:cNvSpPr>
                  <a:spLocks/>
                </p:cNvSpPr>
                <p:nvPr/>
              </p:nvSpPr>
              <p:spPr bwMode="auto">
                <a:xfrm>
                  <a:off x="2844" y="1519"/>
                  <a:ext cx="149" cy="98"/>
                </a:xfrm>
                <a:custGeom>
                  <a:avLst/>
                  <a:gdLst>
                    <a:gd name="T0" fmla="*/ 148 w 149"/>
                    <a:gd name="T1" fmla="*/ 96 h 98"/>
                    <a:gd name="T2" fmla="*/ 1 w 149"/>
                    <a:gd name="T3" fmla="*/ 0 h 98"/>
                    <a:gd name="T4" fmla="*/ 0 w 149"/>
                    <a:gd name="T5" fmla="*/ 20 h 98"/>
                    <a:gd name="T6" fmla="*/ 118 w 149"/>
                    <a:gd name="T7" fmla="*/ 97 h 98"/>
                    <a:gd name="T8" fmla="*/ 148 w 149"/>
                    <a:gd name="T9" fmla="*/ 96 h 98"/>
                    <a:gd name="T10" fmla="*/ 0 60000 65536"/>
                    <a:gd name="T11" fmla="*/ 0 60000 65536"/>
                    <a:gd name="T12" fmla="*/ 0 60000 65536"/>
                    <a:gd name="T13" fmla="*/ 0 60000 65536"/>
                    <a:gd name="T14" fmla="*/ 0 60000 65536"/>
                    <a:gd name="T15" fmla="*/ 0 w 149"/>
                    <a:gd name="T16" fmla="*/ 0 h 98"/>
                    <a:gd name="T17" fmla="*/ 149 w 149"/>
                    <a:gd name="T18" fmla="*/ 98 h 98"/>
                  </a:gdLst>
                  <a:ahLst/>
                  <a:cxnLst>
                    <a:cxn ang="T10">
                      <a:pos x="T0" y="T1"/>
                    </a:cxn>
                    <a:cxn ang="T11">
                      <a:pos x="T2" y="T3"/>
                    </a:cxn>
                    <a:cxn ang="T12">
                      <a:pos x="T4" y="T5"/>
                    </a:cxn>
                    <a:cxn ang="T13">
                      <a:pos x="T6" y="T7"/>
                    </a:cxn>
                    <a:cxn ang="T14">
                      <a:pos x="T8" y="T9"/>
                    </a:cxn>
                  </a:cxnLst>
                  <a:rect l="T15" t="T16" r="T17" b="T18"/>
                  <a:pathLst>
                    <a:path w="149" h="98">
                      <a:moveTo>
                        <a:pt x="148" y="96"/>
                      </a:moveTo>
                      <a:lnTo>
                        <a:pt x="1" y="0"/>
                      </a:lnTo>
                      <a:lnTo>
                        <a:pt x="0" y="20"/>
                      </a:lnTo>
                      <a:lnTo>
                        <a:pt x="118" y="97"/>
                      </a:lnTo>
                      <a:lnTo>
                        <a:pt x="148" y="96"/>
                      </a:lnTo>
                    </a:path>
                  </a:pathLst>
                </a:custGeom>
                <a:solidFill>
                  <a:schemeClr val="tx1"/>
                </a:solidFill>
                <a:ln w="9525" cap="rnd">
                  <a:noFill/>
                  <a:round/>
                  <a:headEnd/>
                  <a:tailEnd/>
                </a:ln>
              </p:spPr>
              <p:txBody>
                <a:bodyPr/>
                <a:lstStyle/>
                <a:p>
                  <a:endParaRPr lang="en-US"/>
                </a:p>
              </p:txBody>
            </p:sp>
          </p:grpSp>
          <p:grpSp>
            <p:nvGrpSpPr>
              <p:cNvPr id="19477" name="Group 80"/>
              <p:cNvGrpSpPr>
                <a:grpSpLocks/>
              </p:cNvGrpSpPr>
              <p:nvPr/>
            </p:nvGrpSpPr>
            <p:grpSpPr bwMode="auto">
              <a:xfrm>
                <a:off x="2857" y="1184"/>
                <a:ext cx="151" cy="98"/>
                <a:chOff x="2857" y="1184"/>
                <a:chExt cx="151" cy="98"/>
              </a:xfrm>
            </p:grpSpPr>
            <p:sp>
              <p:nvSpPr>
                <p:cNvPr id="19484" name="Freeform 81"/>
                <p:cNvSpPr>
                  <a:spLocks/>
                </p:cNvSpPr>
                <p:nvPr/>
              </p:nvSpPr>
              <p:spPr bwMode="auto">
                <a:xfrm>
                  <a:off x="2857" y="1184"/>
                  <a:ext cx="151" cy="97"/>
                </a:xfrm>
                <a:custGeom>
                  <a:avLst/>
                  <a:gdLst>
                    <a:gd name="T0" fmla="*/ 150 w 151"/>
                    <a:gd name="T1" fmla="*/ 0 h 97"/>
                    <a:gd name="T2" fmla="*/ 1 w 151"/>
                    <a:gd name="T3" fmla="*/ 96 h 97"/>
                    <a:gd name="T4" fmla="*/ 0 w 151"/>
                    <a:gd name="T5" fmla="*/ 75 h 97"/>
                    <a:gd name="T6" fmla="*/ 118 w 151"/>
                    <a:gd name="T7" fmla="*/ 0 h 97"/>
                    <a:gd name="T8" fmla="*/ 150 w 151"/>
                    <a:gd name="T9" fmla="*/ 0 h 97"/>
                    <a:gd name="T10" fmla="*/ 0 60000 65536"/>
                    <a:gd name="T11" fmla="*/ 0 60000 65536"/>
                    <a:gd name="T12" fmla="*/ 0 60000 65536"/>
                    <a:gd name="T13" fmla="*/ 0 60000 65536"/>
                    <a:gd name="T14" fmla="*/ 0 60000 65536"/>
                    <a:gd name="T15" fmla="*/ 0 w 151"/>
                    <a:gd name="T16" fmla="*/ 0 h 97"/>
                    <a:gd name="T17" fmla="*/ 151 w 151"/>
                    <a:gd name="T18" fmla="*/ 97 h 97"/>
                  </a:gdLst>
                  <a:ahLst/>
                  <a:cxnLst>
                    <a:cxn ang="T10">
                      <a:pos x="T0" y="T1"/>
                    </a:cxn>
                    <a:cxn ang="T11">
                      <a:pos x="T2" y="T3"/>
                    </a:cxn>
                    <a:cxn ang="T12">
                      <a:pos x="T4" y="T5"/>
                    </a:cxn>
                    <a:cxn ang="T13">
                      <a:pos x="T6" y="T7"/>
                    </a:cxn>
                    <a:cxn ang="T14">
                      <a:pos x="T8" y="T9"/>
                    </a:cxn>
                  </a:cxnLst>
                  <a:rect l="T15" t="T16" r="T17" b="T18"/>
                  <a:pathLst>
                    <a:path w="151" h="97">
                      <a:moveTo>
                        <a:pt x="150" y="0"/>
                      </a:moveTo>
                      <a:lnTo>
                        <a:pt x="1" y="96"/>
                      </a:lnTo>
                      <a:lnTo>
                        <a:pt x="0" y="75"/>
                      </a:lnTo>
                      <a:lnTo>
                        <a:pt x="118" y="0"/>
                      </a:lnTo>
                      <a:lnTo>
                        <a:pt x="150" y="0"/>
                      </a:lnTo>
                    </a:path>
                  </a:pathLst>
                </a:custGeom>
                <a:solidFill>
                  <a:srgbClr val="333333"/>
                </a:solidFill>
                <a:ln w="9525" cap="rnd">
                  <a:noFill/>
                  <a:round/>
                  <a:headEnd/>
                  <a:tailEnd/>
                </a:ln>
              </p:spPr>
              <p:txBody>
                <a:bodyPr/>
                <a:lstStyle/>
                <a:p>
                  <a:endParaRPr lang="en-US"/>
                </a:p>
              </p:txBody>
            </p:sp>
            <p:sp>
              <p:nvSpPr>
                <p:cNvPr id="19485" name="Freeform 82"/>
                <p:cNvSpPr>
                  <a:spLocks/>
                </p:cNvSpPr>
                <p:nvPr/>
              </p:nvSpPr>
              <p:spPr bwMode="auto">
                <a:xfrm>
                  <a:off x="2859" y="1184"/>
                  <a:ext cx="149" cy="98"/>
                </a:xfrm>
                <a:custGeom>
                  <a:avLst/>
                  <a:gdLst>
                    <a:gd name="T0" fmla="*/ 146 w 149"/>
                    <a:gd name="T1" fmla="*/ 0 h 98"/>
                    <a:gd name="T2" fmla="*/ 0 w 149"/>
                    <a:gd name="T3" fmla="*/ 96 h 98"/>
                    <a:gd name="T4" fmla="*/ 31 w 149"/>
                    <a:gd name="T5" fmla="*/ 97 h 98"/>
                    <a:gd name="T6" fmla="*/ 148 w 149"/>
                    <a:gd name="T7" fmla="*/ 19 h 98"/>
                    <a:gd name="T8" fmla="*/ 146 w 149"/>
                    <a:gd name="T9" fmla="*/ 0 h 98"/>
                    <a:gd name="T10" fmla="*/ 0 60000 65536"/>
                    <a:gd name="T11" fmla="*/ 0 60000 65536"/>
                    <a:gd name="T12" fmla="*/ 0 60000 65536"/>
                    <a:gd name="T13" fmla="*/ 0 60000 65536"/>
                    <a:gd name="T14" fmla="*/ 0 60000 65536"/>
                    <a:gd name="T15" fmla="*/ 0 w 149"/>
                    <a:gd name="T16" fmla="*/ 0 h 98"/>
                    <a:gd name="T17" fmla="*/ 149 w 149"/>
                    <a:gd name="T18" fmla="*/ 98 h 98"/>
                  </a:gdLst>
                  <a:ahLst/>
                  <a:cxnLst>
                    <a:cxn ang="T10">
                      <a:pos x="T0" y="T1"/>
                    </a:cxn>
                    <a:cxn ang="T11">
                      <a:pos x="T2" y="T3"/>
                    </a:cxn>
                    <a:cxn ang="T12">
                      <a:pos x="T4" y="T5"/>
                    </a:cxn>
                    <a:cxn ang="T13">
                      <a:pos x="T6" y="T7"/>
                    </a:cxn>
                    <a:cxn ang="T14">
                      <a:pos x="T8" y="T9"/>
                    </a:cxn>
                  </a:cxnLst>
                  <a:rect l="T15" t="T16" r="T17" b="T18"/>
                  <a:pathLst>
                    <a:path w="149" h="98">
                      <a:moveTo>
                        <a:pt x="146" y="0"/>
                      </a:moveTo>
                      <a:lnTo>
                        <a:pt x="0" y="96"/>
                      </a:lnTo>
                      <a:lnTo>
                        <a:pt x="31" y="97"/>
                      </a:lnTo>
                      <a:lnTo>
                        <a:pt x="148" y="19"/>
                      </a:lnTo>
                      <a:lnTo>
                        <a:pt x="146" y="0"/>
                      </a:lnTo>
                    </a:path>
                  </a:pathLst>
                </a:custGeom>
                <a:solidFill>
                  <a:schemeClr val="tx1"/>
                </a:solidFill>
                <a:ln w="9525" cap="rnd">
                  <a:noFill/>
                  <a:round/>
                  <a:headEnd/>
                  <a:tailEnd/>
                </a:ln>
              </p:spPr>
              <p:txBody>
                <a:bodyPr/>
                <a:lstStyle/>
                <a:p>
                  <a:endParaRPr lang="en-US"/>
                </a:p>
              </p:txBody>
            </p:sp>
          </p:grpSp>
          <p:grpSp>
            <p:nvGrpSpPr>
              <p:cNvPr id="19478" name="Group 83"/>
              <p:cNvGrpSpPr>
                <a:grpSpLocks/>
              </p:cNvGrpSpPr>
              <p:nvPr/>
            </p:nvGrpSpPr>
            <p:grpSpPr bwMode="auto">
              <a:xfrm>
                <a:off x="2338" y="1187"/>
                <a:ext cx="152" cy="99"/>
                <a:chOff x="2338" y="1187"/>
                <a:chExt cx="152" cy="99"/>
              </a:xfrm>
            </p:grpSpPr>
            <p:sp>
              <p:nvSpPr>
                <p:cNvPr id="19482" name="Freeform 84"/>
                <p:cNvSpPr>
                  <a:spLocks/>
                </p:cNvSpPr>
                <p:nvPr/>
              </p:nvSpPr>
              <p:spPr bwMode="auto">
                <a:xfrm>
                  <a:off x="2338" y="1188"/>
                  <a:ext cx="151" cy="98"/>
                </a:xfrm>
                <a:custGeom>
                  <a:avLst/>
                  <a:gdLst>
                    <a:gd name="T0" fmla="*/ 1 w 151"/>
                    <a:gd name="T1" fmla="*/ 0 h 98"/>
                    <a:gd name="T2" fmla="*/ 150 w 151"/>
                    <a:gd name="T3" fmla="*/ 96 h 98"/>
                    <a:gd name="T4" fmla="*/ 120 w 151"/>
                    <a:gd name="T5" fmla="*/ 97 h 98"/>
                    <a:gd name="T6" fmla="*/ 0 w 151"/>
                    <a:gd name="T7" fmla="*/ 20 h 98"/>
                    <a:gd name="T8" fmla="*/ 1 w 151"/>
                    <a:gd name="T9" fmla="*/ 0 h 98"/>
                    <a:gd name="T10" fmla="*/ 0 60000 65536"/>
                    <a:gd name="T11" fmla="*/ 0 60000 65536"/>
                    <a:gd name="T12" fmla="*/ 0 60000 65536"/>
                    <a:gd name="T13" fmla="*/ 0 60000 65536"/>
                    <a:gd name="T14" fmla="*/ 0 60000 65536"/>
                    <a:gd name="T15" fmla="*/ 0 w 151"/>
                    <a:gd name="T16" fmla="*/ 0 h 98"/>
                    <a:gd name="T17" fmla="*/ 151 w 151"/>
                    <a:gd name="T18" fmla="*/ 98 h 98"/>
                  </a:gdLst>
                  <a:ahLst/>
                  <a:cxnLst>
                    <a:cxn ang="T10">
                      <a:pos x="T0" y="T1"/>
                    </a:cxn>
                    <a:cxn ang="T11">
                      <a:pos x="T2" y="T3"/>
                    </a:cxn>
                    <a:cxn ang="T12">
                      <a:pos x="T4" y="T5"/>
                    </a:cxn>
                    <a:cxn ang="T13">
                      <a:pos x="T6" y="T7"/>
                    </a:cxn>
                    <a:cxn ang="T14">
                      <a:pos x="T8" y="T9"/>
                    </a:cxn>
                  </a:cxnLst>
                  <a:rect l="T15" t="T16" r="T17" b="T18"/>
                  <a:pathLst>
                    <a:path w="151" h="98">
                      <a:moveTo>
                        <a:pt x="1" y="0"/>
                      </a:moveTo>
                      <a:lnTo>
                        <a:pt x="150" y="96"/>
                      </a:lnTo>
                      <a:lnTo>
                        <a:pt x="120" y="97"/>
                      </a:lnTo>
                      <a:lnTo>
                        <a:pt x="0" y="20"/>
                      </a:lnTo>
                      <a:lnTo>
                        <a:pt x="1" y="0"/>
                      </a:lnTo>
                    </a:path>
                  </a:pathLst>
                </a:custGeom>
                <a:solidFill>
                  <a:schemeClr val="tx1"/>
                </a:solidFill>
                <a:ln w="9525" cap="rnd">
                  <a:noFill/>
                  <a:round/>
                  <a:headEnd/>
                  <a:tailEnd/>
                </a:ln>
              </p:spPr>
              <p:txBody>
                <a:bodyPr/>
                <a:lstStyle/>
                <a:p>
                  <a:endParaRPr lang="en-US"/>
                </a:p>
              </p:txBody>
            </p:sp>
            <p:sp>
              <p:nvSpPr>
                <p:cNvPr id="19483" name="Freeform 85"/>
                <p:cNvSpPr>
                  <a:spLocks/>
                </p:cNvSpPr>
                <p:nvPr/>
              </p:nvSpPr>
              <p:spPr bwMode="auto">
                <a:xfrm>
                  <a:off x="2341" y="1187"/>
                  <a:ext cx="149" cy="97"/>
                </a:xfrm>
                <a:custGeom>
                  <a:avLst/>
                  <a:gdLst>
                    <a:gd name="T0" fmla="*/ 0 w 149"/>
                    <a:gd name="T1" fmla="*/ 0 h 97"/>
                    <a:gd name="T2" fmla="*/ 146 w 149"/>
                    <a:gd name="T3" fmla="*/ 96 h 97"/>
                    <a:gd name="T4" fmla="*/ 148 w 149"/>
                    <a:gd name="T5" fmla="*/ 75 h 97"/>
                    <a:gd name="T6" fmla="*/ 29 w 149"/>
                    <a:gd name="T7" fmla="*/ 0 h 97"/>
                    <a:gd name="T8" fmla="*/ 0 w 149"/>
                    <a:gd name="T9" fmla="*/ 0 h 97"/>
                    <a:gd name="T10" fmla="*/ 0 60000 65536"/>
                    <a:gd name="T11" fmla="*/ 0 60000 65536"/>
                    <a:gd name="T12" fmla="*/ 0 60000 65536"/>
                    <a:gd name="T13" fmla="*/ 0 60000 65536"/>
                    <a:gd name="T14" fmla="*/ 0 60000 65536"/>
                    <a:gd name="T15" fmla="*/ 0 w 149"/>
                    <a:gd name="T16" fmla="*/ 0 h 97"/>
                    <a:gd name="T17" fmla="*/ 149 w 149"/>
                    <a:gd name="T18" fmla="*/ 97 h 97"/>
                  </a:gdLst>
                  <a:ahLst/>
                  <a:cxnLst>
                    <a:cxn ang="T10">
                      <a:pos x="T0" y="T1"/>
                    </a:cxn>
                    <a:cxn ang="T11">
                      <a:pos x="T2" y="T3"/>
                    </a:cxn>
                    <a:cxn ang="T12">
                      <a:pos x="T4" y="T5"/>
                    </a:cxn>
                    <a:cxn ang="T13">
                      <a:pos x="T6" y="T7"/>
                    </a:cxn>
                    <a:cxn ang="T14">
                      <a:pos x="T8" y="T9"/>
                    </a:cxn>
                  </a:cxnLst>
                  <a:rect l="T15" t="T16" r="T17" b="T18"/>
                  <a:pathLst>
                    <a:path w="149" h="97">
                      <a:moveTo>
                        <a:pt x="0" y="0"/>
                      </a:moveTo>
                      <a:lnTo>
                        <a:pt x="146" y="96"/>
                      </a:lnTo>
                      <a:lnTo>
                        <a:pt x="148" y="75"/>
                      </a:lnTo>
                      <a:lnTo>
                        <a:pt x="29" y="0"/>
                      </a:lnTo>
                      <a:lnTo>
                        <a:pt x="0" y="0"/>
                      </a:lnTo>
                    </a:path>
                  </a:pathLst>
                </a:custGeom>
                <a:solidFill>
                  <a:srgbClr val="333333"/>
                </a:solidFill>
                <a:ln w="9525" cap="rnd">
                  <a:noFill/>
                  <a:round/>
                  <a:headEnd/>
                  <a:tailEnd/>
                </a:ln>
              </p:spPr>
              <p:txBody>
                <a:bodyPr/>
                <a:lstStyle/>
                <a:p>
                  <a:endParaRPr lang="en-US"/>
                </a:p>
              </p:txBody>
            </p:sp>
          </p:grpSp>
          <p:grpSp>
            <p:nvGrpSpPr>
              <p:cNvPr id="19479" name="Group 86"/>
              <p:cNvGrpSpPr>
                <a:grpSpLocks/>
              </p:cNvGrpSpPr>
              <p:nvPr/>
            </p:nvGrpSpPr>
            <p:grpSpPr bwMode="auto">
              <a:xfrm>
                <a:off x="2377" y="1512"/>
                <a:ext cx="151" cy="98"/>
                <a:chOff x="2377" y="1512"/>
                <a:chExt cx="151" cy="98"/>
              </a:xfrm>
            </p:grpSpPr>
            <p:sp>
              <p:nvSpPr>
                <p:cNvPr id="19480" name="Freeform 87"/>
                <p:cNvSpPr>
                  <a:spLocks/>
                </p:cNvSpPr>
                <p:nvPr/>
              </p:nvSpPr>
              <p:spPr bwMode="auto">
                <a:xfrm>
                  <a:off x="2377" y="1512"/>
                  <a:ext cx="147" cy="98"/>
                </a:xfrm>
                <a:custGeom>
                  <a:avLst/>
                  <a:gdLst>
                    <a:gd name="T0" fmla="*/ 1 w 147"/>
                    <a:gd name="T1" fmla="*/ 97 h 98"/>
                    <a:gd name="T2" fmla="*/ 146 w 147"/>
                    <a:gd name="T3" fmla="*/ 0 h 98"/>
                    <a:gd name="T4" fmla="*/ 116 w 147"/>
                    <a:gd name="T5" fmla="*/ 0 h 98"/>
                    <a:gd name="T6" fmla="*/ 0 w 147"/>
                    <a:gd name="T7" fmla="*/ 77 h 98"/>
                    <a:gd name="T8" fmla="*/ 1 w 147"/>
                    <a:gd name="T9" fmla="*/ 97 h 98"/>
                    <a:gd name="T10" fmla="*/ 0 60000 65536"/>
                    <a:gd name="T11" fmla="*/ 0 60000 65536"/>
                    <a:gd name="T12" fmla="*/ 0 60000 65536"/>
                    <a:gd name="T13" fmla="*/ 0 60000 65536"/>
                    <a:gd name="T14" fmla="*/ 0 60000 65536"/>
                    <a:gd name="T15" fmla="*/ 0 w 147"/>
                    <a:gd name="T16" fmla="*/ 0 h 98"/>
                    <a:gd name="T17" fmla="*/ 147 w 147"/>
                    <a:gd name="T18" fmla="*/ 98 h 98"/>
                  </a:gdLst>
                  <a:ahLst/>
                  <a:cxnLst>
                    <a:cxn ang="T10">
                      <a:pos x="T0" y="T1"/>
                    </a:cxn>
                    <a:cxn ang="T11">
                      <a:pos x="T2" y="T3"/>
                    </a:cxn>
                    <a:cxn ang="T12">
                      <a:pos x="T4" y="T5"/>
                    </a:cxn>
                    <a:cxn ang="T13">
                      <a:pos x="T6" y="T7"/>
                    </a:cxn>
                    <a:cxn ang="T14">
                      <a:pos x="T8" y="T9"/>
                    </a:cxn>
                  </a:cxnLst>
                  <a:rect l="T15" t="T16" r="T17" b="T18"/>
                  <a:pathLst>
                    <a:path w="147" h="98">
                      <a:moveTo>
                        <a:pt x="1" y="97"/>
                      </a:moveTo>
                      <a:lnTo>
                        <a:pt x="146" y="0"/>
                      </a:lnTo>
                      <a:lnTo>
                        <a:pt x="116" y="0"/>
                      </a:lnTo>
                      <a:lnTo>
                        <a:pt x="0" y="77"/>
                      </a:lnTo>
                      <a:lnTo>
                        <a:pt x="1" y="97"/>
                      </a:lnTo>
                    </a:path>
                  </a:pathLst>
                </a:custGeom>
                <a:solidFill>
                  <a:srgbClr val="333333"/>
                </a:solidFill>
                <a:ln w="9525" cap="rnd">
                  <a:noFill/>
                  <a:round/>
                  <a:headEnd/>
                  <a:tailEnd/>
                </a:ln>
              </p:spPr>
              <p:txBody>
                <a:bodyPr/>
                <a:lstStyle/>
                <a:p>
                  <a:endParaRPr lang="en-US"/>
                </a:p>
              </p:txBody>
            </p:sp>
            <p:sp>
              <p:nvSpPr>
                <p:cNvPr id="19481" name="Freeform 88"/>
                <p:cNvSpPr>
                  <a:spLocks/>
                </p:cNvSpPr>
                <p:nvPr/>
              </p:nvSpPr>
              <p:spPr bwMode="auto">
                <a:xfrm>
                  <a:off x="2378" y="1513"/>
                  <a:ext cx="150" cy="97"/>
                </a:xfrm>
                <a:custGeom>
                  <a:avLst/>
                  <a:gdLst>
                    <a:gd name="T0" fmla="*/ 0 w 150"/>
                    <a:gd name="T1" fmla="*/ 95 h 97"/>
                    <a:gd name="T2" fmla="*/ 147 w 150"/>
                    <a:gd name="T3" fmla="*/ 0 h 97"/>
                    <a:gd name="T4" fmla="*/ 149 w 150"/>
                    <a:gd name="T5" fmla="*/ 20 h 97"/>
                    <a:gd name="T6" fmla="*/ 30 w 150"/>
                    <a:gd name="T7" fmla="*/ 96 h 97"/>
                    <a:gd name="T8" fmla="*/ 0 w 150"/>
                    <a:gd name="T9" fmla="*/ 95 h 97"/>
                    <a:gd name="T10" fmla="*/ 0 60000 65536"/>
                    <a:gd name="T11" fmla="*/ 0 60000 65536"/>
                    <a:gd name="T12" fmla="*/ 0 60000 65536"/>
                    <a:gd name="T13" fmla="*/ 0 60000 65536"/>
                    <a:gd name="T14" fmla="*/ 0 60000 65536"/>
                    <a:gd name="T15" fmla="*/ 0 w 150"/>
                    <a:gd name="T16" fmla="*/ 0 h 97"/>
                    <a:gd name="T17" fmla="*/ 150 w 150"/>
                    <a:gd name="T18" fmla="*/ 97 h 97"/>
                  </a:gdLst>
                  <a:ahLst/>
                  <a:cxnLst>
                    <a:cxn ang="T10">
                      <a:pos x="T0" y="T1"/>
                    </a:cxn>
                    <a:cxn ang="T11">
                      <a:pos x="T2" y="T3"/>
                    </a:cxn>
                    <a:cxn ang="T12">
                      <a:pos x="T4" y="T5"/>
                    </a:cxn>
                    <a:cxn ang="T13">
                      <a:pos x="T6" y="T7"/>
                    </a:cxn>
                    <a:cxn ang="T14">
                      <a:pos x="T8" y="T9"/>
                    </a:cxn>
                  </a:cxnLst>
                  <a:rect l="T15" t="T16" r="T17" b="T18"/>
                  <a:pathLst>
                    <a:path w="150" h="97">
                      <a:moveTo>
                        <a:pt x="0" y="95"/>
                      </a:moveTo>
                      <a:lnTo>
                        <a:pt x="147" y="0"/>
                      </a:lnTo>
                      <a:lnTo>
                        <a:pt x="149" y="20"/>
                      </a:lnTo>
                      <a:lnTo>
                        <a:pt x="30" y="96"/>
                      </a:lnTo>
                      <a:lnTo>
                        <a:pt x="0" y="95"/>
                      </a:lnTo>
                    </a:path>
                  </a:pathLst>
                </a:custGeom>
                <a:solidFill>
                  <a:schemeClr val="tx1"/>
                </a:solidFill>
                <a:ln w="9525" cap="rnd">
                  <a:noFill/>
                  <a:round/>
                  <a:headEnd/>
                  <a:tailEnd/>
                </a:ln>
              </p:spPr>
              <p:txBody>
                <a:bodyPr/>
                <a:lstStyle/>
                <a:p>
                  <a:endParaRPr lang="en-US"/>
                </a:p>
              </p:txBody>
            </p:sp>
          </p:grpSp>
        </p:grpSp>
        <p:sp>
          <p:nvSpPr>
            <p:cNvPr id="19474" name="Rectangle 89"/>
            <p:cNvSpPr>
              <a:spLocks noChangeArrowheads="1"/>
            </p:cNvSpPr>
            <p:nvPr/>
          </p:nvSpPr>
          <p:spPr bwMode="auto">
            <a:xfrm>
              <a:off x="2278" y="918"/>
              <a:ext cx="804" cy="457"/>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p>
              <a:pPr algn="ctr"/>
              <a:r>
                <a:rPr lang="en-US" sz="2800" b="1">
                  <a:solidFill>
                    <a:schemeClr val="bg2"/>
                  </a:solidFill>
                </a:rPr>
                <a:t>Object</a:t>
              </a:r>
            </a:p>
          </p:txBody>
        </p:sp>
      </p:grpSp>
      <p:sp>
        <p:nvSpPr>
          <p:cNvPr id="19461" name="WordArt 90"/>
          <p:cNvSpPr>
            <a:spLocks noChangeArrowheads="1" noChangeShapeType="1" noTextEdit="1"/>
          </p:cNvSpPr>
          <p:nvPr/>
        </p:nvSpPr>
        <p:spPr bwMode="auto">
          <a:xfrm>
            <a:off x="3352800" y="381000"/>
            <a:ext cx="2362200" cy="6096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Hierarchy</a:t>
            </a:r>
          </a:p>
        </p:txBody>
      </p:sp>
    </p:spTree>
  </p:cSld>
  <p:clrMapOvr>
    <a:masterClrMapping/>
  </p:clrMapOvr>
  <p:transition>
    <p:wipe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30051" name="Rectangle 3"/>
          <p:cNvSpPr>
            <a:spLocks noChangeArrowheads="1"/>
          </p:cNvSpPr>
          <p:nvPr/>
        </p:nvSpPr>
        <p:spPr bwMode="auto">
          <a:xfrm>
            <a:off x="533400" y="1524000"/>
            <a:ext cx="8229600" cy="4648200"/>
          </a:xfrm>
          <a:prstGeom prst="rect">
            <a:avLst/>
          </a:prstGeom>
          <a:noFill/>
          <a:ln w="9525">
            <a:noFill/>
            <a:miter lim="800000"/>
            <a:headEnd/>
            <a:tailEnd/>
          </a:ln>
        </p:spPr>
        <p:txBody>
          <a:bodyPr/>
          <a:lstStyle/>
          <a:p>
            <a:pPr marL="342900" indent="-342900">
              <a:spcBef>
                <a:spcPct val="20000"/>
              </a:spcBef>
              <a:buFontTx/>
              <a:buChar char="•"/>
            </a:pPr>
            <a:r>
              <a:rPr lang="en-US" sz="2800"/>
              <a:t>Binding: is the process of resolving a function call to the object type.</a:t>
            </a:r>
          </a:p>
          <a:p>
            <a:pPr marL="342900" indent="-342900">
              <a:spcBef>
                <a:spcPct val="20000"/>
              </a:spcBef>
              <a:buFontTx/>
              <a:buChar char="•"/>
            </a:pPr>
            <a:r>
              <a:rPr lang="en-US" sz="2800"/>
              <a:t>Late binding is associating a class to a function call at run time .</a:t>
            </a:r>
          </a:p>
          <a:p>
            <a:pPr marL="342900" indent="-342900">
              <a:spcBef>
                <a:spcPct val="20000"/>
              </a:spcBef>
              <a:buFontTx/>
              <a:buChar char="•"/>
            </a:pPr>
            <a:r>
              <a:rPr lang="en-US" sz="2800"/>
              <a:t>Late binding can be ensured by declaring a member function  as virtual.The ‘virtual ‘keyword is used to declare a function as virtual</a:t>
            </a:r>
          </a:p>
          <a:p>
            <a:pPr marL="342900" indent="-342900">
              <a:spcBef>
                <a:spcPct val="20000"/>
              </a:spcBef>
              <a:buFontTx/>
              <a:buChar char="•"/>
            </a:pPr>
            <a:r>
              <a:rPr lang="en-US" sz="2800"/>
              <a:t>Type resolution of functions declared as virtual is done at run time depending on the contents of the base class pointer.</a:t>
            </a:r>
          </a:p>
        </p:txBody>
      </p:sp>
      <p:sp>
        <p:nvSpPr>
          <p:cNvPr id="130052" name="WordArt 4"/>
          <p:cNvSpPr>
            <a:spLocks noChangeArrowheads="1" noChangeShapeType="1" noTextEdit="1"/>
          </p:cNvSpPr>
          <p:nvPr/>
        </p:nvSpPr>
        <p:spPr bwMode="auto">
          <a:xfrm>
            <a:off x="2971800" y="533400"/>
            <a:ext cx="31432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Virtual Functions</a:t>
            </a:r>
          </a:p>
        </p:txBody>
      </p:sp>
    </p:spTree>
  </p:cSld>
  <p:clrMapOvr>
    <a:masterClrMapping/>
  </p:clrMapOvr>
  <p:transition>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3"/>
          <p:cNvSpPr txBox="1">
            <a:spLocks noChangeArrowheads="1"/>
          </p:cNvSpPr>
          <p:nvPr/>
        </p:nvSpPr>
        <p:spPr bwMode="auto">
          <a:xfrm>
            <a:off x="1905000" y="31384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WordArt 2"/>
          <p:cNvSpPr>
            <a:spLocks noChangeArrowheads="1" noChangeShapeType="1" noTextEdit="1"/>
          </p:cNvSpPr>
          <p:nvPr/>
        </p:nvSpPr>
        <p:spPr bwMode="auto">
          <a:xfrm>
            <a:off x="2743200" y="390525"/>
            <a:ext cx="3581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Virtual destructors</a:t>
            </a:r>
          </a:p>
        </p:txBody>
      </p:sp>
      <p:sp>
        <p:nvSpPr>
          <p:cNvPr id="132099" name="Text Box 3"/>
          <p:cNvSpPr txBox="1">
            <a:spLocks noChangeArrowheads="1"/>
          </p:cNvSpPr>
          <p:nvPr/>
        </p:nvSpPr>
        <p:spPr bwMode="auto">
          <a:xfrm>
            <a:off x="0" y="838200"/>
            <a:ext cx="9144000" cy="519113"/>
          </a:xfrm>
          <a:prstGeom prst="rect">
            <a:avLst/>
          </a:prstGeom>
          <a:noFill/>
          <a:ln w="9525">
            <a:noFill/>
            <a:miter lim="800000"/>
            <a:headEnd/>
            <a:tailEnd/>
          </a:ln>
        </p:spPr>
        <p:txBody>
          <a:bodyPr>
            <a:spAutoFit/>
          </a:bodyPr>
          <a:lstStyle/>
          <a:p>
            <a:pPr>
              <a:spcBef>
                <a:spcPct val="50000"/>
              </a:spcBef>
            </a:pPr>
            <a:r>
              <a:rPr lang="en-US" sz="2800"/>
              <a:t> </a:t>
            </a:r>
          </a:p>
        </p:txBody>
      </p:sp>
      <p:sp>
        <p:nvSpPr>
          <p:cNvPr id="132100" name="Text Box 4"/>
          <p:cNvSpPr txBox="1">
            <a:spLocks noChangeArrowheads="1"/>
          </p:cNvSpPr>
          <p:nvPr/>
        </p:nvSpPr>
        <p:spPr bwMode="auto">
          <a:xfrm>
            <a:off x="381000" y="984250"/>
            <a:ext cx="8305800" cy="5645150"/>
          </a:xfrm>
          <a:prstGeom prst="rect">
            <a:avLst/>
          </a:prstGeom>
          <a:noFill/>
          <a:ln w="9525">
            <a:noFill/>
            <a:miter lim="800000"/>
            <a:headEnd/>
            <a:tailEnd/>
          </a:ln>
        </p:spPr>
        <p:txBody>
          <a:bodyPr>
            <a:spAutoFit/>
          </a:bodyPr>
          <a:lstStyle/>
          <a:p>
            <a:pPr algn="just">
              <a:spcBef>
                <a:spcPct val="50000"/>
              </a:spcBef>
            </a:pPr>
            <a:r>
              <a:rPr lang="en-US" sz="2800"/>
              <a:t>Whenever a derived class object is destroyed, first the destructor of the derived class will be invoked and then the destructor of the base class will be invoked .</a:t>
            </a:r>
          </a:p>
          <a:p>
            <a:pPr algn="just">
              <a:spcBef>
                <a:spcPct val="50000"/>
              </a:spcBef>
            </a:pPr>
            <a:r>
              <a:rPr lang="en-US" sz="2800"/>
              <a:t>This order of invocation of destructor is affected , whenever we have a base class pointer holding the address of a derived class object,as the importance is given to the type of the pointer and not to the content of the  pointer variable .</a:t>
            </a:r>
          </a:p>
          <a:p>
            <a:pPr algn="just">
              <a:spcBef>
                <a:spcPct val="50000"/>
              </a:spcBef>
            </a:pPr>
            <a:r>
              <a:rPr lang="en-US" sz="2800"/>
              <a:t>To overcome this drawback , the base class destructor is made virtual so that importance is given to the contents of the pointer and hence the order of invocation of destructor is well maintained. </a:t>
            </a:r>
          </a:p>
        </p:txBody>
      </p:sp>
    </p:spTree>
  </p:cSld>
  <p:clrMapOvr>
    <a:masterClrMapping/>
  </p:clrMapOvr>
  <p:transition>
    <p:wipe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33123" name="Rectangle 3"/>
          <p:cNvSpPr>
            <a:spLocks noChangeArrowheads="1"/>
          </p:cNvSpPr>
          <p:nvPr/>
        </p:nvSpPr>
        <p:spPr bwMode="auto">
          <a:xfrm>
            <a:off x="609600" y="1524000"/>
            <a:ext cx="8153400" cy="4495800"/>
          </a:xfrm>
          <a:prstGeom prst="rect">
            <a:avLst/>
          </a:prstGeom>
          <a:noFill/>
          <a:ln w="9525">
            <a:noFill/>
            <a:miter lim="800000"/>
            <a:headEnd/>
            <a:tailEnd/>
          </a:ln>
        </p:spPr>
        <p:txBody>
          <a:bodyPr/>
          <a:lstStyle/>
          <a:p>
            <a:pPr marL="342900" indent="-342900">
              <a:spcBef>
                <a:spcPct val="20000"/>
              </a:spcBef>
              <a:buFontTx/>
              <a:buChar char="•"/>
            </a:pPr>
            <a:r>
              <a:rPr lang="en-US" sz="2800"/>
              <a:t>Virtual functions that have no body can be declared as a pure virtual function, by assigning them to ‘0’</a:t>
            </a:r>
          </a:p>
          <a:p>
            <a:pPr marL="342900" indent="-342900">
              <a:spcBef>
                <a:spcPct val="20000"/>
              </a:spcBef>
              <a:buFontTx/>
              <a:buChar char="•"/>
            </a:pPr>
            <a:r>
              <a:rPr lang="en-US" sz="2800"/>
              <a:t>A class containing one or more pure virtual functions is called an abstract class. </a:t>
            </a:r>
          </a:p>
          <a:p>
            <a:pPr marL="342900" indent="-342900">
              <a:spcBef>
                <a:spcPct val="20000"/>
              </a:spcBef>
              <a:buFontTx/>
              <a:buChar char="•"/>
            </a:pPr>
            <a:r>
              <a:rPr lang="en-US" sz="2800"/>
              <a:t>Instances of abstract classes cannot be created.</a:t>
            </a:r>
          </a:p>
          <a:p>
            <a:pPr marL="342900" indent="-342900">
              <a:spcBef>
                <a:spcPct val="20000"/>
              </a:spcBef>
              <a:buFontTx/>
              <a:buChar char="•"/>
            </a:pPr>
            <a:r>
              <a:rPr lang="en-US" sz="2800"/>
              <a:t>An abstract class is used as a base class for deriving classes of the same kind</a:t>
            </a:r>
          </a:p>
          <a:p>
            <a:pPr marL="342900" indent="-342900">
              <a:spcBef>
                <a:spcPct val="20000"/>
              </a:spcBef>
              <a:buFontTx/>
              <a:buChar char="•"/>
            </a:pPr>
            <a:r>
              <a:rPr lang="en-US" sz="2800"/>
              <a:t>Abstract classes are used to define common properties of the classes derived from them.</a:t>
            </a:r>
          </a:p>
          <a:p>
            <a:pPr marL="342900" indent="-342900">
              <a:spcBef>
                <a:spcPct val="20000"/>
              </a:spcBef>
              <a:buFontTx/>
              <a:buChar char="•"/>
            </a:pPr>
            <a:endParaRPr lang="en-US" sz="2800"/>
          </a:p>
        </p:txBody>
      </p:sp>
      <p:sp>
        <p:nvSpPr>
          <p:cNvPr id="133124" name="WordArt 4"/>
          <p:cNvSpPr>
            <a:spLocks noChangeArrowheads="1" noChangeShapeType="1" noTextEdit="1"/>
          </p:cNvSpPr>
          <p:nvPr/>
        </p:nvSpPr>
        <p:spPr bwMode="auto">
          <a:xfrm>
            <a:off x="3048000" y="381000"/>
            <a:ext cx="3048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Abstract Class</a:t>
            </a:r>
          </a:p>
        </p:txBody>
      </p:sp>
    </p:spTree>
  </p:cSld>
  <p:clrMapOvr>
    <a:masterClrMapping/>
  </p:clrMapOvr>
  <p:transition>
    <p:wipe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35171" name="Rectangle 3"/>
          <p:cNvSpPr>
            <a:spLocks noChangeArrowheads="1"/>
          </p:cNvSpPr>
          <p:nvPr/>
        </p:nvSpPr>
        <p:spPr bwMode="auto">
          <a:xfrm>
            <a:off x="304800" y="2286000"/>
            <a:ext cx="8458200" cy="4114800"/>
          </a:xfrm>
          <a:prstGeom prst="rect">
            <a:avLst/>
          </a:prstGeom>
          <a:noFill/>
          <a:ln w="9525">
            <a:noFill/>
            <a:miter lim="800000"/>
            <a:headEnd/>
            <a:tailEnd/>
          </a:ln>
        </p:spPr>
        <p:txBody>
          <a:bodyPr/>
          <a:lstStyle/>
          <a:p>
            <a:pPr marL="342900" indent="-342900">
              <a:spcBef>
                <a:spcPct val="20000"/>
              </a:spcBef>
            </a:pPr>
            <a:endParaRPr lang="en-US" sz="3200"/>
          </a:p>
        </p:txBody>
      </p:sp>
      <p:sp>
        <p:nvSpPr>
          <p:cNvPr id="135172" name="WordArt 4"/>
          <p:cNvSpPr>
            <a:spLocks noChangeArrowheads="1" noChangeShapeType="1" noTextEdit="1"/>
          </p:cNvSpPr>
          <p:nvPr/>
        </p:nvSpPr>
        <p:spPr bwMode="auto">
          <a:xfrm>
            <a:off x="2647950" y="838200"/>
            <a:ext cx="37528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Virtual Base classes </a:t>
            </a:r>
          </a:p>
        </p:txBody>
      </p:sp>
      <p:sp>
        <p:nvSpPr>
          <p:cNvPr id="135173" name="Text Box 5"/>
          <p:cNvSpPr txBox="1">
            <a:spLocks noChangeArrowheads="1"/>
          </p:cNvSpPr>
          <p:nvPr/>
        </p:nvSpPr>
        <p:spPr bwMode="auto">
          <a:xfrm>
            <a:off x="533400" y="1524000"/>
            <a:ext cx="8153400" cy="4514850"/>
          </a:xfrm>
          <a:prstGeom prst="rect">
            <a:avLst/>
          </a:prstGeom>
          <a:noFill/>
          <a:ln w="9525">
            <a:noFill/>
            <a:miter lim="800000"/>
            <a:headEnd/>
            <a:tailEnd/>
          </a:ln>
        </p:spPr>
        <p:txBody>
          <a:bodyPr>
            <a:spAutoFit/>
          </a:bodyPr>
          <a:lstStyle/>
          <a:p>
            <a:r>
              <a:rPr lang="en-US" sz="2800" b="1">
                <a:solidFill>
                  <a:srgbClr val="000000"/>
                </a:solidFill>
              </a:rPr>
              <a:t>Ambiguity arising due to Hybrid Inheritance</a:t>
            </a:r>
            <a:endParaRPr lang="en-US" b="1">
              <a:solidFill>
                <a:srgbClr val="000000"/>
              </a:solidFill>
            </a:endParaRPr>
          </a:p>
          <a:p>
            <a:endParaRPr lang="en-US" b="1">
              <a:solidFill>
                <a:srgbClr val="000000"/>
              </a:solidFill>
            </a:endParaRPr>
          </a:p>
          <a:p>
            <a:pPr lvl="1">
              <a:buFont typeface="Symbol" pitchFamily="18" charset="2"/>
              <a:buChar char="·"/>
            </a:pPr>
            <a:r>
              <a:rPr lang="en-US">
                <a:solidFill>
                  <a:srgbClr val="000000"/>
                </a:solidFill>
              </a:rPr>
              <a:t> </a:t>
            </a:r>
            <a:r>
              <a:rPr lang="en-US" sz="2800">
                <a:solidFill>
                  <a:srgbClr val="000000"/>
                </a:solidFill>
              </a:rPr>
              <a:t>Ambiguity can be resolved using VIRTUAL BASE CLASS.</a:t>
            </a:r>
          </a:p>
          <a:p>
            <a:pPr lvl="1">
              <a:buFont typeface="Symbol" pitchFamily="18" charset="2"/>
              <a:buChar char="·"/>
            </a:pPr>
            <a:r>
              <a:rPr lang="en-US" sz="2800">
                <a:solidFill>
                  <a:srgbClr val="000000"/>
                </a:solidFill>
              </a:rPr>
              <a:t>Using Virtual base class makes the multiple derived class of that base class share a single copy of base class members.</a:t>
            </a:r>
          </a:p>
          <a:p>
            <a:pPr lvl="1">
              <a:buFont typeface="Symbol" pitchFamily="18" charset="2"/>
              <a:buChar char="·"/>
            </a:pPr>
            <a:r>
              <a:rPr lang="en-US" sz="2800">
                <a:solidFill>
                  <a:srgbClr val="000000"/>
                </a:solidFill>
              </a:rPr>
              <a:t>As there is only one copy of base class there is no ambiguity in accessing base class members. </a:t>
            </a:r>
          </a:p>
          <a:p>
            <a:pPr>
              <a:spcBef>
                <a:spcPct val="50000"/>
              </a:spcBef>
            </a:pPr>
            <a:endParaRPr lang="en-US" sz="2800"/>
          </a:p>
        </p:txBody>
      </p:sp>
    </p:spTree>
  </p:cSld>
  <p:clrMapOvr>
    <a:masterClrMapping/>
  </p:clrMapOvr>
  <p:transition>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36195" name="Rectangle 3"/>
          <p:cNvSpPr>
            <a:spLocks noChangeArrowheads="1"/>
          </p:cNvSpPr>
          <p:nvPr/>
        </p:nvSpPr>
        <p:spPr bwMode="auto">
          <a:xfrm>
            <a:off x="381000" y="1752600"/>
            <a:ext cx="8534400" cy="4572000"/>
          </a:xfrm>
          <a:prstGeom prst="rect">
            <a:avLst/>
          </a:prstGeom>
          <a:noFill/>
          <a:ln w="9525">
            <a:noFill/>
            <a:miter lim="800000"/>
            <a:headEnd/>
            <a:tailEnd/>
          </a:ln>
        </p:spPr>
        <p:txBody>
          <a:bodyPr/>
          <a:lstStyle/>
          <a:p>
            <a:pPr marL="342900" indent="-342900">
              <a:spcBef>
                <a:spcPct val="20000"/>
              </a:spcBef>
              <a:buFontTx/>
              <a:buChar char="•"/>
            </a:pPr>
            <a:r>
              <a:rPr lang="en-US" sz="3200"/>
              <a:t>The order of execution of constructors in a hierarchy involving virtual base classes is:</a:t>
            </a:r>
            <a:endParaRPr lang="en-US" sz="2800"/>
          </a:p>
          <a:p>
            <a:pPr marL="742950" lvl="1" indent="-285750">
              <a:spcBef>
                <a:spcPct val="20000"/>
              </a:spcBef>
              <a:buFontTx/>
              <a:buChar char="–"/>
            </a:pPr>
            <a:r>
              <a:rPr lang="en-US" sz="2800"/>
              <a:t>Virtual base class constructors</a:t>
            </a:r>
          </a:p>
          <a:p>
            <a:pPr marL="742950" lvl="1" indent="-285750">
              <a:spcBef>
                <a:spcPct val="20000"/>
              </a:spcBef>
              <a:buFontTx/>
              <a:buChar char="–"/>
            </a:pPr>
            <a:r>
              <a:rPr lang="en-US" sz="2800"/>
              <a:t>Non-virtual base class constructors, in the order of their inheritance</a:t>
            </a:r>
          </a:p>
          <a:p>
            <a:pPr marL="742950" lvl="1" indent="-285750">
              <a:spcBef>
                <a:spcPct val="20000"/>
              </a:spcBef>
              <a:buFontTx/>
              <a:buChar char="–"/>
            </a:pPr>
            <a:r>
              <a:rPr lang="en-US" sz="2800"/>
              <a:t>Constructors of member objects, in the order of their declaration</a:t>
            </a:r>
          </a:p>
          <a:p>
            <a:pPr marL="742950" lvl="1" indent="-285750">
              <a:spcBef>
                <a:spcPct val="20000"/>
              </a:spcBef>
              <a:buFontTx/>
              <a:buChar char="–"/>
            </a:pPr>
            <a:r>
              <a:rPr lang="en-US" sz="2800"/>
              <a:t>Finally, the derived class constructor</a:t>
            </a:r>
          </a:p>
          <a:p>
            <a:pPr marL="742950" lvl="1" indent="-285750">
              <a:spcBef>
                <a:spcPct val="20000"/>
              </a:spcBef>
              <a:buFontTx/>
              <a:buChar char="–"/>
            </a:pPr>
            <a:r>
              <a:rPr lang="en-US" sz="2800"/>
              <a:t>Destructors are invoked in the reverse order.</a:t>
            </a:r>
          </a:p>
        </p:txBody>
      </p:sp>
      <p:sp>
        <p:nvSpPr>
          <p:cNvPr id="136196" name="WordArt 4"/>
          <p:cNvSpPr>
            <a:spLocks noChangeArrowheads="1" noChangeShapeType="1" noTextEdit="1"/>
          </p:cNvSpPr>
          <p:nvPr/>
        </p:nvSpPr>
        <p:spPr bwMode="auto">
          <a:xfrm>
            <a:off x="1181100" y="609600"/>
            <a:ext cx="68199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Constructors and virtual Base classes </a:t>
            </a:r>
          </a:p>
        </p:txBody>
      </p:sp>
    </p:spTree>
  </p:cSld>
  <p:clrMapOvr>
    <a:masterClrMapping/>
  </p:clrMapOvr>
  <p:transition>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3225800" y="1676400"/>
            <a:ext cx="2743200" cy="457200"/>
          </a:xfrm>
          <a:prstGeom prst="rect">
            <a:avLst/>
          </a:prstGeom>
          <a:solidFill>
            <a:schemeClr val="bg1"/>
          </a:solidFill>
          <a:ln w="9525">
            <a:solidFill>
              <a:schemeClr val="tx1"/>
            </a:solidFill>
            <a:miter lim="800000"/>
            <a:headEnd/>
            <a:tailEnd/>
          </a:ln>
        </p:spPr>
        <p:txBody>
          <a:bodyPr wrap="none" anchor="ctr"/>
          <a:lstStyle/>
          <a:p>
            <a:pPr algn="ctr"/>
            <a:r>
              <a:rPr lang="en-US" sz="2800"/>
              <a:t>ios</a:t>
            </a:r>
          </a:p>
        </p:txBody>
      </p:sp>
      <p:sp>
        <p:nvSpPr>
          <p:cNvPr id="138243" name="Rectangle 3"/>
          <p:cNvSpPr>
            <a:spLocks noChangeArrowheads="1"/>
          </p:cNvSpPr>
          <p:nvPr/>
        </p:nvSpPr>
        <p:spPr bwMode="auto">
          <a:xfrm>
            <a:off x="685800" y="2647950"/>
            <a:ext cx="1828800" cy="514350"/>
          </a:xfrm>
          <a:prstGeom prst="rect">
            <a:avLst/>
          </a:prstGeom>
          <a:solidFill>
            <a:schemeClr val="bg1"/>
          </a:solidFill>
          <a:ln w="9525">
            <a:solidFill>
              <a:schemeClr val="tx1"/>
            </a:solidFill>
            <a:miter lim="800000"/>
            <a:headEnd/>
            <a:tailEnd/>
          </a:ln>
        </p:spPr>
        <p:txBody>
          <a:bodyPr wrap="none" anchor="ctr"/>
          <a:lstStyle/>
          <a:p>
            <a:pPr algn="ctr"/>
            <a:r>
              <a:rPr lang="en-US" sz="2800"/>
              <a:t>istream</a:t>
            </a:r>
          </a:p>
        </p:txBody>
      </p:sp>
      <p:sp>
        <p:nvSpPr>
          <p:cNvPr id="138244" name="Rectangle 4"/>
          <p:cNvSpPr>
            <a:spLocks noChangeArrowheads="1"/>
          </p:cNvSpPr>
          <p:nvPr/>
        </p:nvSpPr>
        <p:spPr bwMode="auto">
          <a:xfrm>
            <a:off x="6781800" y="2647950"/>
            <a:ext cx="1828800" cy="457200"/>
          </a:xfrm>
          <a:prstGeom prst="rect">
            <a:avLst/>
          </a:prstGeom>
          <a:solidFill>
            <a:schemeClr val="bg1"/>
          </a:solidFill>
          <a:ln w="9525">
            <a:solidFill>
              <a:schemeClr val="tx1"/>
            </a:solidFill>
            <a:miter lim="800000"/>
            <a:headEnd/>
            <a:tailEnd/>
          </a:ln>
        </p:spPr>
        <p:txBody>
          <a:bodyPr wrap="none" anchor="ctr"/>
          <a:lstStyle/>
          <a:p>
            <a:pPr algn="ctr"/>
            <a:r>
              <a:rPr lang="en-US" sz="2800"/>
              <a:t>ostream</a:t>
            </a:r>
          </a:p>
        </p:txBody>
      </p:sp>
      <p:sp>
        <p:nvSpPr>
          <p:cNvPr id="138245" name="Rectangle 5"/>
          <p:cNvSpPr>
            <a:spLocks noChangeArrowheads="1"/>
          </p:cNvSpPr>
          <p:nvPr/>
        </p:nvSpPr>
        <p:spPr bwMode="auto">
          <a:xfrm>
            <a:off x="609600" y="3505200"/>
            <a:ext cx="1828800" cy="514350"/>
          </a:xfrm>
          <a:prstGeom prst="rect">
            <a:avLst/>
          </a:prstGeom>
          <a:solidFill>
            <a:schemeClr val="bg1"/>
          </a:solidFill>
          <a:ln w="9525">
            <a:solidFill>
              <a:schemeClr val="tx1"/>
            </a:solidFill>
            <a:miter lim="800000"/>
            <a:headEnd/>
            <a:tailEnd/>
          </a:ln>
        </p:spPr>
        <p:txBody>
          <a:bodyPr wrap="none" anchor="ctr"/>
          <a:lstStyle/>
          <a:p>
            <a:pPr algn="ctr"/>
            <a:r>
              <a:rPr lang="en-US" sz="2800"/>
              <a:t>ifstream</a:t>
            </a:r>
          </a:p>
        </p:txBody>
      </p:sp>
      <p:sp>
        <p:nvSpPr>
          <p:cNvPr id="138246" name="Rectangle 6"/>
          <p:cNvSpPr>
            <a:spLocks noChangeArrowheads="1"/>
          </p:cNvSpPr>
          <p:nvPr/>
        </p:nvSpPr>
        <p:spPr bwMode="auto">
          <a:xfrm>
            <a:off x="6858000" y="3562350"/>
            <a:ext cx="1828800" cy="514350"/>
          </a:xfrm>
          <a:prstGeom prst="rect">
            <a:avLst/>
          </a:prstGeom>
          <a:solidFill>
            <a:schemeClr val="bg1"/>
          </a:solidFill>
          <a:ln w="9525">
            <a:solidFill>
              <a:schemeClr val="tx1"/>
            </a:solidFill>
            <a:miter lim="800000"/>
            <a:headEnd/>
            <a:tailEnd/>
          </a:ln>
        </p:spPr>
        <p:txBody>
          <a:bodyPr wrap="none" anchor="ctr"/>
          <a:lstStyle/>
          <a:p>
            <a:pPr algn="ctr"/>
            <a:r>
              <a:rPr lang="en-US" sz="2800"/>
              <a:t>ofstream</a:t>
            </a:r>
          </a:p>
        </p:txBody>
      </p:sp>
      <p:sp>
        <p:nvSpPr>
          <p:cNvPr id="138247" name="Rectangle 7"/>
          <p:cNvSpPr>
            <a:spLocks noChangeArrowheads="1"/>
          </p:cNvSpPr>
          <p:nvPr/>
        </p:nvSpPr>
        <p:spPr bwMode="auto">
          <a:xfrm>
            <a:off x="3657600" y="5162550"/>
            <a:ext cx="1727200" cy="514350"/>
          </a:xfrm>
          <a:prstGeom prst="rect">
            <a:avLst/>
          </a:prstGeom>
          <a:solidFill>
            <a:schemeClr val="bg1"/>
          </a:solidFill>
          <a:ln w="9525">
            <a:solidFill>
              <a:schemeClr val="tx1"/>
            </a:solidFill>
            <a:miter lim="800000"/>
            <a:headEnd/>
            <a:tailEnd/>
          </a:ln>
        </p:spPr>
        <p:txBody>
          <a:bodyPr wrap="none" anchor="ctr"/>
          <a:lstStyle/>
          <a:p>
            <a:pPr algn="ctr"/>
            <a:r>
              <a:rPr lang="en-US" sz="2800"/>
              <a:t>fstream</a:t>
            </a:r>
          </a:p>
        </p:txBody>
      </p:sp>
      <p:sp>
        <p:nvSpPr>
          <p:cNvPr id="138248" name="Rectangle 8"/>
          <p:cNvSpPr>
            <a:spLocks noChangeArrowheads="1"/>
          </p:cNvSpPr>
          <p:nvPr/>
        </p:nvSpPr>
        <p:spPr bwMode="auto">
          <a:xfrm>
            <a:off x="3632200" y="4076700"/>
            <a:ext cx="1727200" cy="514350"/>
          </a:xfrm>
          <a:prstGeom prst="rect">
            <a:avLst/>
          </a:prstGeom>
          <a:solidFill>
            <a:schemeClr val="bg1"/>
          </a:solidFill>
          <a:ln w="9525">
            <a:solidFill>
              <a:schemeClr val="tx1"/>
            </a:solidFill>
            <a:miter lim="800000"/>
            <a:headEnd/>
            <a:tailEnd/>
          </a:ln>
        </p:spPr>
        <p:txBody>
          <a:bodyPr wrap="none" anchor="ctr"/>
          <a:lstStyle/>
          <a:p>
            <a:pPr algn="ctr"/>
            <a:r>
              <a:rPr lang="en-US" sz="2800"/>
              <a:t>iostream</a:t>
            </a:r>
          </a:p>
        </p:txBody>
      </p:sp>
      <p:sp>
        <p:nvSpPr>
          <p:cNvPr id="138249" name="Line 9"/>
          <p:cNvSpPr>
            <a:spLocks noChangeShapeType="1"/>
          </p:cNvSpPr>
          <p:nvPr/>
        </p:nvSpPr>
        <p:spPr bwMode="auto">
          <a:xfrm rot="10800000" flipV="1">
            <a:off x="7899400" y="3105150"/>
            <a:ext cx="1588" cy="457200"/>
          </a:xfrm>
          <a:prstGeom prst="line">
            <a:avLst/>
          </a:prstGeom>
          <a:noFill/>
          <a:ln w="9525">
            <a:solidFill>
              <a:schemeClr val="tx1"/>
            </a:solidFill>
            <a:round/>
            <a:headEnd type="triangle" w="med" len="med"/>
            <a:tailEnd/>
          </a:ln>
        </p:spPr>
        <p:txBody>
          <a:bodyPr wrap="none" anchor="ctr"/>
          <a:lstStyle/>
          <a:p>
            <a:endParaRPr lang="en-US"/>
          </a:p>
        </p:txBody>
      </p:sp>
      <p:sp>
        <p:nvSpPr>
          <p:cNvPr id="138250" name="Line 10"/>
          <p:cNvSpPr>
            <a:spLocks noChangeShapeType="1"/>
          </p:cNvSpPr>
          <p:nvPr/>
        </p:nvSpPr>
        <p:spPr bwMode="auto">
          <a:xfrm flipH="1">
            <a:off x="1905000" y="2133600"/>
            <a:ext cx="1320800" cy="514350"/>
          </a:xfrm>
          <a:prstGeom prst="line">
            <a:avLst/>
          </a:prstGeom>
          <a:noFill/>
          <a:ln w="9525">
            <a:solidFill>
              <a:schemeClr val="tx1"/>
            </a:solidFill>
            <a:round/>
            <a:headEnd type="triangle" w="med" len="med"/>
            <a:tailEnd/>
          </a:ln>
        </p:spPr>
        <p:txBody>
          <a:bodyPr wrap="none" anchor="ctr"/>
          <a:lstStyle/>
          <a:p>
            <a:endParaRPr lang="en-US"/>
          </a:p>
        </p:txBody>
      </p:sp>
      <p:sp>
        <p:nvSpPr>
          <p:cNvPr id="138251" name="Line 11"/>
          <p:cNvSpPr>
            <a:spLocks noChangeShapeType="1"/>
          </p:cNvSpPr>
          <p:nvPr/>
        </p:nvSpPr>
        <p:spPr bwMode="auto">
          <a:xfrm>
            <a:off x="2413000" y="3162300"/>
            <a:ext cx="1219200" cy="914400"/>
          </a:xfrm>
          <a:prstGeom prst="line">
            <a:avLst/>
          </a:prstGeom>
          <a:noFill/>
          <a:ln w="9525">
            <a:solidFill>
              <a:schemeClr val="tx1"/>
            </a:solidFill>
            <a:round/>
            <a:headEnd type="triangle" w="med" len="med"/>
            <a:tailEnd/>
          </a:ln>
        </p:spPr>
        <p:txBody>
          <a:bodyPr wrap="none" anchor="ctr"/>
          <a:lstStyle/>
          <a:p>
            <a:endParaRPr lang="en-US"/>
          </a:p>
        </p:txBody>
      </p:sp>
      <p:sp>
        <p:nvSpPr>
          <p:cNvPr id="138252" name="Line 12"/>
          <p:cNvSpPr>
            <a:spLocks noChangeShapeType="1"/>
          </p:cNvSpPr>
          <p:nvPr/>
        </p:nvSpPr>
        <p:spPr bwMode="auto">
          <a:xfrm flipH="1">
            <a:off x="5359400" y="3105150"/>
            <a:ext cx="1422400" cy="971550"/>
          </a:xfrm>
          <a:prstGeom prst="line">
            <a:avLst/>
          </a:prstGeom>
          <a:noFill/>
          <a:ln w="9525">
            <a:solidFill>
              <a:schemeClr val="tx1"/>
            </a:solidFill>
            <a:round/>
            <a:headEnd type="triangle" w="med" len="med"/>
            <a:tailEnd/>
          </a:ln>
        </p:spPr>
        <p:txBody>
          <a:bodyPr wrap="none" anchor="ctr"/>
          <a:lstStyle/>
          <a:p>
            <a:endParaRPr lang="en-US"/>
          </a:p>
        </p:txBody>
      </p:sp>
      <p:sp>
        <p:nvSpPr>
          <p:cNvPr id="138253" name="Line 13"/>
          <p:cNvSpPr>
            <a:spLocks noChangeShapeType="1"/>
          </p:cNvSpPr>
          <p:nvPr/>
        </p:nvSpPr>
        <p:spPr bwMode="auto">
          <a:xfrm>
            <a:off x="5969000" y="2133600"/>
            <a:ext cx="914400" cy="514350"/>
          </a:xfrm>
          <a:prstGeom prst="line">
            <a:avLst/>
          </a:prstGeom>
          <a:noFill/>
          <a:ln w="9525">
            <a:solidFill>
              <a:schemeClr val="tx1"/>
            </a:solidFill>
            <a:round/>
            <a:headEnd type="triangle" w="med" len="med"/>
            <a:tailEnd/>
          </a:ln>
        </p:spPr>
        <p:txBody>
          <a:bodyPr wrap="none" anchor="ctr"/>
          <a:lstStyle/>
          <a:p>
            <a:endParaRPr lang="en-US"/>
          </a:p>
        </p:txBody>
      </p:sp>
      <p:sp>
        <p:nvSpPr>
          <p:cNvPr id="138254" name="Line 14"/>
          <p:cNvSpPr>
            <a:spLocks noChangeShapeType="1"/>
          </p:cNvSpPr>
          <p:nvPr/>
        </p:nvSpPr>
        <p:spPr bwMode="auto">
          <a:xfrm>
            <a:off x="1193800" y="3105150"/>
            <a:ext cx="0" cy="400050"/>
          </a:xfrm>
          <a:prstGeom prst="line">
            <a:avLst/>
          </a:prstGeom>
          <a:noFill/>
          <a:ln w="9525">
            <a:solidFill>
              <a:schemeClr val="tx1"/>
            </a:solidFill>
            <a:round/>
            <a:headEnd type="triangle" w="med" len="med"/>
            <a:tailEnd/>
          </a:ln>
        </p:spPr>
        <p:txBody>
          <a:bodyPr wrap="none" anchor="ctr"/>
          <a:lstStyle/>
          <a:p>
            <a:endParaRPr lang="en-US"/>
          </a:p>
        </p:txBody>
      </p:sp>
      <p:sp>
        <p:nvSpPr>
          <p:cNvPr id="138255" name="Text Box 15"/>
          <p:cNvSpPr txBox="1">
            <a:spLocks noChangeArrowheads="1"/>
          </p:cNvSpPr>
          <p:nvPr/>
        </p:nvSpPr>
        <p:spPr bwMode="auto">
          <a:xfrm>
            <a:off x="2514600" y="-76200"/>
            <a:ext cx="3810000" cy="1373188"/>
          </a:xfrm>
          <a:prstGeom prst="rect">
            <a:avLst/>
          </a:prstGeom>
          <a:noFill/>
          <a:ln w="9525">
            <a:noFill/>
            <a:miter lim="800000"/>
            <a:headEnd/>
            <a:tailEnd/>
          </a:ln>
        </p:spPr>
        <p:txBody>
          <a:bodyPr>
            <a:spAutoFit/>
          </a:bodyPr>
          <a:lstStyle/>
          <a:p>
            <a:endParaRPr lang="en-US" sz="2800" u="sng"/>
          </a:p>
          <a:p>
            <a:pPr algn="ctr"/>
            <a:r>
              <a:rPr lang="en-US" sz="2800" u="sng"/>
              <a:t>Input /Output Streams</a:t>
            </a:r>
          </a:p>
          <a:p>
            <a:pPr algn="ctr"/>
            <a:r>
              <a:rPr lang="en-US" sz="2800" u="sng"/>
              <a:t>Hierarchical diagram</a:t>
            </a:r>
          </a:p>
        </p:txBody>
      </p:sp>
      <p:sp>
        <p:nvSpPr>
          <p:cNvPr id="138256" name="Text Box 16"/>
          <p:cNvSpPr txBox="1">
            <a:spLocks noChangeArrowheads="1"/>
          </p:cNvSpPr>
          <p:nvPr/>
        </p:nvSpPr>
        <p:spPr bwMode="auto">
          <a:xfrm>
            <a:off x="685800" y="1981200"/>
            <a:ext cx="1282700" cy="641350"/>
          </a:xfrm>
          <a:prstGeom prst="rect">
            <a:avLst/>
          </a:prstGeom>
          <a:noFill/>
          <a:ln w="9525">
            <a:noFill/>
            <a:miter lim="800000"/>
            <a:headEnd/>
            <a:tailEnd/>
          </a:ln>
        </p:spPr>
        <p:txBody>
          <a:bodyPr wrap="none">
            <a:spAutoFit/>
          </a:bodyPr>
          <a:lstStyle/>
          <a:p>
            <a:r>
              <a:rPr lang="en-US" sz="1800" b="1"/>
              <a:t>get(),read()</a:t>
            </a:r>
          </a:p>
          <a:p>
            <a:r>
              <a:rPr lang="en-US" sz="1800" b="1"/>
              <a:t>&gt;&gt;</a:t>
            </a:r>
          </a:p>
        </p:txBody>
      </p:sp>
      <p:sp>
        <p:nvSpPr>
          <p:cNvPr id="138257" name="Text Box 17"/>
          <p:cNvSpPr txBox="1">
            <a:spLocks noChangeArrowheads="1"/>
          </p:cNvSpPr>
          <p:nvPr/>
        </p:nvSpPr>
        <p:spPr bwMode="auto">
          <a:xfrm>
            <a:off x="6989763" y="2052638"/>
            <a:ext cx="1384300" cy="641350"/>
          </a:xfrm>
          <a:prstGeom prst="rect">
            <a:avLst/>
          </a:prstGeom>
          <a:noFill/>
          <a:ln w="9525">
            <a:noFill/>
            <a:miter lim="800000"/>
            <a:headEnd/>
            <a:tailEnd/>
          </a:ln>
        </p:spPr>
        <p:txBody>
          <a:bodyPr wrap="none">
            <a:spAutoFit/>
          </a:bodyPr>
          <a:lstStyle/>
          <a:p>
            <a:r>
              <a:rPr lang="en-US" sz="1800" b="1"/>
              <a:t>put(),write()</a:t>
            </a:r>
          </a:p>
          <a:p>
            <a:r>
              <a:rPr lang="en-US" sz="1800" b="1"/>
              <a:t>&lt;&lt;</a:t>
            </a:r>
          </a:p>
        </p:txBody>
      </p:sp>
      <p:sp>
        <p:nvSpPr>
          <p:cNvPr id="138258" name="Line 18"/>
          <p:cNvSpPr>
            <a:spLocks noChangeShapeType="1"/>
          </p:cNvSpPr>
          <p:nvPr/>
        </p:nvSpPr>
        <p:spPr bwMode="auto">
          <a:xfrm>
            <a:off x="4572000" y="4572000"/>
            <a:ext cx="0" cy="685800"/>
          </a:xfrm>
          <a:prstGeom prst="line">
            <a:avLst/>
          </a:prstGeom>
          <a:noFill/>
          <a:ln w="9525">
            <a:solidFill>
              <a:schemeClr val="tx1"/>
            </a:solidFill>
            <a:round/>
            <a:headEnd type="triangle" w="med" len="med"/>
            <a:tailEnd/>
          </a:ln>
        </p:spPr>
        <p:txBody>
          <a:bodyPr wrap="none" anchor="ctr"/>
          <a:lstStyle/>
          <a:p>
            <a:endParaRPr lang="en-US"/>
          </a:p>
        </p:txBody>
      </p:sp>
    </p:spTree>
  </p:cSld>
  <p:clrMapOvr>
    <a:masterClrMapping/>
  </p:clrMapOvr>
  <p:transition>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685800" y="1049338"/>
            <a:ext cx="8153400" cy="3201987"/>
          </a:xfrm>
          <a:prstGeom prst="rect">
            <a:avLst/>
          </a:prstGeom>
          <a:noFill/>
          <a:ln w="9525">
            <a:noFill/>
            <a:miter lim="800000"/>
            <a:headEnd/>
            <a:tailEnd/>
          </a:ln>
        </p:spPr>
        <p:txBody>
          <a:bodyPr>
            <a:spAutoFit/>
          </a:bodyPr>
          <a:lstStyle/>
          <a:p>
            <a:r>
              <a:rPr lang="en-US" sz="2800"/>
              <a:t>      </a:t>
            </a:r>
          </a:p>
          <a:p>
            <a:r>
              <a:rPr lang="en-US" sz="3200"/>
              <a:t>		File’s  Related Header Files</a:t>
            </a:r>
          </a:p>
          <a:p>
            <a:endParaRPr lang="en-US" sz="3200"/>
          </a:p>
          <a:p>
            <a:r>
              <a:rPr lang="en-US" sz="2800"/>
              <a:t>Header files are  ifstream.h, ofstream.h, fstream.h</a:t>
            </a:r>
          </a:p>
          <a:p>
            <a:endParaRPr lang="en-US" sz="2800" b="1" u="sng"/>
          </a:p>
          <a:p>
            <a:r>
              <a:rPr lang="en-US" sz="2800"/>
              <a:t>       </a:t>
            </a:r>
            <a:r>
              <a:rPr lang="en-US" sz="2800" b="1" u="sng"/>
              <a:t>ofstream is to Input contents into a file</a:t>
            </a:r>
          </a:p>
          <a:p>
            <a:endParaRPr lang="en-US" sz="280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1000" y="1828800"/>
            <a:ext cx="8458200" cy="1143000"/>
          </a:xfrm>
          <a:prstGeom prst="rect">
            <a:avLst/>
          </a:prstGeom>
          <a:noFill/>
          <a:ln w="9525">
            <a:noFill/>
            <a:miter lim="800000"/>
            <a:headEnd/>
            <a:tailEnd/>
          </a:ln>
        </p:spPr>
        <p:txBody>
          <a:bodyPr/>
          <a:lstStyle/>
          <a:p>
            <a:pPr marL="742950" lvl="1" indent="-285750">
              <a:lnSpc>
                <a:spcPct val="125000"/>
              </a:lnSpc>
              <a:spcBef>
                <a:spcPct val="20000"/>
              </a:spcBef>
              <a:buFontTx/>
              <a:buChar char="–"/>
            </a:pPr>
            <a:r>
              <a:rPr lang="en-US" sz="4000" b="1"/>
              <a:t>“Part of”</a:t>
            </a:r>
            <a:r>
              <a:rPr lang="en-US" sz="3200" b="1"/>
              <a:t>  Relationship </a:t>
            </a:r>
            <a:endParaRPr lang="en-US"/>
          </a:p>
        </p:txBody>
      </p:sp>
      <p:sp>
        <p:nvSpPr>
          <p:cNvPr id="20483" name="WordArt 3"/>
          <p:cNvSpPr>
            <a:spLocks noChangeArrowheads="1" noChangeShapeType="1" noTextEdit="1"/>
          </p:cNvSpPr>
          <p:nvPr/>
        </p:nvSpPr>
        <p:spPr bwMode="auto">
          <a:xfrm>
            <a:off x="2343150" y="457200"/>
            <a:ext cx="4438650" cy="7620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Hierarchy (Aggregation)</a:t>
            </a:r>
          </a:p>
        </p:txBody>
      </p:sp>
      <p:grpSp>
        <p:nvGrpSpPr>
          <p:cNvPr id="20484" name="Group 4"/>
          <p:cNvGrpSpPr>
            <a:grpSpLocks/>
          </p:cNvGrpSpPr>
          <p:nvPr/>
        </p:nvGrpSpPr>
        <p:grpSpPr bwMode="auto">
          <a:xfrm>
            <a:off x="1600200" y="3810000"/>
            <a:ext cx="6149975" cy="1044575"/>
            <a:chOff x="960" y="2160"/>
            <a:chExt cx="3874" cy="658"/>
          </a:xfrm>
        </p:grpSpPr>
        <p:grpSp>
          <p:nvGrpSpPr>
            <p:cNvPr id="20485" name="Group 5"/>
            <p:cNvGrpSpPr>
              <a:grpSpLocks/>
            </p:cNvGrpSpPr>
            <p:nvPr/>
          </p:nvGrpSpPr>
          <p:grpSpPr bwMode="auto">
            <a:xfrm>
              <a:off x="960" y="2304"/>
              <a:ext cx="1570" cy="514"/>
              <a:chOff x="766" y="1345"/>
              <a:chExt cx="1570" cy="514"/>
            </a:xfrm>
          </p:grpSpPr>
          <p:sp>
            <p:nvSpPr>
              <p:cNvPr id="20502" name="Oval 6"/>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20503" name="Oval 7"/>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20504" name="Oval 8"/>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20505" name="Oval 9"/>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20506" name="Oval 10"/>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20507" name="Oval 11"/>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20508" name="Oval 12"/>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20509" name="Oval 13"/>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20510" name="Oval 14"/>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20511" name="Oval 15"/>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20512" name="Oval 16"/>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20513" name="Oval 17"/>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20514" name="Oval 18"/>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20515" name="Rectangle 19"/>
              <p:cNvSpPr>
                <a:spLocks noChangeArrowheads="1"/>
              </p:cNvSpPr>
              <p:nvPr/>
            </p:nvSpPr>
            <p:spPr bwMode="auto">
              <a:xfrm>
                <a:off x="1047" y="1498"/>
                <a:ext cx="594"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Petals</a:t>
                </a:r>
                <a:endParaRPr lang="en-US" b="1">
                  <a:solidFill>
                    <a:srgbClr val="000000"/>
                  </a:solidFill>
                </a:endParaRPr>
              </a:p>
            </p:txBody>
          </p:sp>
        </p:grpSp>
        <p:grpSp>
          <p:nvGrpSpPr>
            <p:cNvPr id="20486" name="Group 20"/>
            <p:cNvGrpSpPr>
              <a:grpSpLocks/>
            </p:cNvGrpSpPr>
            <p:nvPr/>
          </p:nvGrpSpPr>
          <p:grpSpPr bwMode="auto">
            <a:xfrm>
              <a:off x="3264" y="2160"/>
              <a:ext cx="1570" cy="514"/>
              <a:chOff x="766" y="1345"/>
              <a:chExt cx="1570" cy="514"/>
            </a:xfrm>
          </p:grpSpPr>
          <p:sp>
            <p:nvSpPr>
              <p:cNvPr id="20488" name="Oval 21"/>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20489" name="Oval 22"/>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20490" name="Oval 23"/>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20491" name="Oval 24"/>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20492" name="Oval 25"/>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20493" name="Oval 26"/>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20494" name="Oval 27"/>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20495" name="Oval 28"/>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20496" name="Oval 29"/>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20497" name="Oval 30"/>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20498" name="Oval 31"/>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20499" name="Oval 32"/>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20500" name="Oval 33"/>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20501" name="Rectangle 34"/>
              <p:cNvSpPr>
                <a:spLocks noChangeArrowheads="1"/>
              </p:cNvSpPr>
              <p:nvPr/>
            </p:nvSpPr>
            <p:spPr bwMode="auto">
              <a:xfrm>
                <a:off x="1047" y="1498"/>
                <a:ext cx="679"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Flower</a:t>
                </a:r>
                <a:endParaRPr lang="en-US" b="1">
                  <a:solidFill>
                    <a:srgbClr val="000000"/>
                  </a:solidFill>
                </a:endParaRPr>
              </a:p>
            </p:txBody>
          </p:sp>
        </p:grpSp>
        <p:sp>
          <p:nvSpPr>
            <p:cNvPr id="20487" name="Line 35"/>
            <p:cNvSpPr>
              <a:spLocks noChangeShapeType="1"/>
            </p:cNvSpPr>
            <p:nvPr/>
          </p:nvSpPr>
          <p:spPr bwMode="auto">
            <a:xfrm>
              <a:off x="2496" y="2448"/>
              <a:ext cx="720" cy="0"/>
            </a:xfrm>
            <a:prstGeom prst="line">
              <a:avLst/>
            </a:prstGeom>
            <a:noFill/>
            <a:ln w="38100">
              <a:solidFill>
                <a:schemeClr val="tx1"/>
              </a:solidFill>
              <a:round/>
              <a:headEnd/>
              <a:tailEnd type="triangle" w="med" len="med"/>
            </a:ln>
          </p:spPr>
          <p:txBody>
            <a:bodyPr wrap="none" anchor="ctr"/>
            <a:lstStyle/>
            <a:p>
              <a:endParaRPr lang="en-US"/>
            </a:p>
          </p:txBody>
        </p:sp>
      </p:grpSp>
    </p:spTree>
  </p:cSld>
  <p:clrMapOvr>
    <a:masterClrMapping/>
  </p:clrMapOvr>
  <p:transition>
    <p:wipe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401763" y="3138488"/>
            <a:ext cx="6370637" cy="519112"/>
          </a:xfrm>
          <a:prstGeom prst="rect">
            <a:avLst/>
          </a:prstGeom>
          <a:noFill/>
          <a:ln w="9525">
            <a:noFill/>
            <a:miter lim="800000"/>
            <a:headEnd/>
            <a:tailEnd/>
          </a:ln>
        </p:spPr>
        <p:txBody>
          <a:bodyPr wrap="none">
            <a:spAutoFit/>
          </a:bodyPr>
          <a:lstStyle/>
          <a:p>
            <a:r>
              <a:rPr lang="en-US" sz="2800" b="1" u="sng"/>
              <a:t>ifstream is to output contents from  a file</a:t>
            </a:r>
            <a:endParaRPr lang="en-US" sz="2800" u="sng"/>
          </a:p>
        </p:txBody>
      </p:sp>
    </p:spTree>
  </p:cSld>
  <p:clrMapOvr>
    <a:masterClrMapping/>
  </p:clrMapOvr>
  <p:transition>
    <p:wipe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WordArt 2"/>
          <p:cNvSpPr>
            <a:spLocks noChangeArrowheads="1" noChangeShapeType="1" noTextEdit="1"/>
          </p:cNvSpPr>
          <p:nvPr/>
        </p:nvSpPr>
        <p:spPr bwMode="auto">
          <a:xfrm>
            <a:off x="2590800" y="1524000"/>
            <a:ext cx="3952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getline() function</a:t>
            </a:r>
          </a:p>
        </p:txBody>
      </p:sp>
    </p:spTree>
  </p:cSld>
  <p:clrMapOvr>
    <a:masterClrMapping/>
  </p:clrMapOvr>
  <p:transition>
    <p:wipe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WordArt 2"/>
          <p:cNvSpPr>
            <a:spLocks noChangeArrowheads="1" noChangeShapeType="1" noTextEdit="1"/>
          </p:cNvSpPr>
          <p:nvPr/>
        </p:nvSpPr>
        <p:spPr bwMode="auto">
          <a:xfrm>
            <a:off x="2362200" y="3133725"/>
            <a:ext cx="4333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Write a whole object to a file</a:t>
            </a:r>
          </a:p>
        </p:txBody>
      </p:sp>
    </p:spTree>
  </p:cSld>
  <p:clrMapOvr>
    <a:masterClrMapping/>
  </p:clrMapOvr>
  <p:transition>
    <p:wipe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609600" y="349250"/>
            <a:ext cx="8153400" cy="519113"/>
          </a:xfrm>
          <a:prstGeom prst="rect">
            <a:avLst/>
          </a:prstGeom>
          <a:noFill/>
          <a:ln w="9525">
            <a:noFill/>
            <a:miter lim="800000"/>
            <a:headEnd/>
            <a:tailEnd/>
          </a:ln>
        </p:spPr>
        <p:txBody>
          <a:bodyPr>
            <a:spAutoFit/>
          </a:bodyPr>
          <a:lstStyle/>
          <a:p>
            <a:endParaRPr lang="en-US" sz="2800"/>
          </a:p>
        </p:txBody>
      </p:sp>
      <p:sp>
        <p:nvSpPr>
          <p:cNvPr id="143363" name="Text Box 3"/>
          <p:cNvSpPr txBox="1">
            <a:spLocks noChangeArrowheads="1"/>
          </p:cNvSpPr>
          <p:nvPr/>
        </p:nvSpPr>
        <p:spPr bwMode="auto">
          <a:xfrm>
            <a:off x="2016125" y="3214688"/>
            <a:ext cx="52228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457200" y="1535113"/>
            <a:ext cx="8077200" cy="4362450"/>
          </a:xfrm>
          <a:prstGeom prst="rect">
            <a:avLst/>
          </a:prstGeom>
          <a:noFill/>
          <a:ln w="9525">
            <a:noFill/>
            <a:miter lim="800000"/>
            <a:headEnd/>
            <a:tailEnd/>
          </a:ln>
        </p:spPr>
        <p:txBody>
          <a:bodyPr>
            <a:spAutoFit/>
          </a:bodyPr>
          <a:lstStyle/>
          <a:p>
            <a:pPr algn="just"/>
            <a:r>
              <a:rPr lang="en-US" sz="2800"/>
              <a:t>Each stream has two long integers associated with a </a:t>
            </a:r>
            <a:r>
              <a:rPr lang="en-US" sz="2800" i="1"/>
              <a:t>get</a:t>
            </a:r>
            <a:r>
              <a:rPr lang="en-US" sz="2800"/>
              <a:t> pointer and a </a:t>
            </a:r>
            <a:r>
              <a:rPr lang="en-US" sz="2800" i="1"/>
              <a:t>put</a:t>
            </a:r>
            <a:r>
              <a:rPr lang="en-US" sz="2800"/>
              <a:t> pointer. The  value in the </a:t>
            </a:r>
            <a:r>
              <a:rPr lang="en-US" sz="2800" i="1"/>
              <a:t>get</a:t>
            </a:r>
            <a:r>
              <a:rPr lang="en-US" sz="2800"/>
              <a:t> pointer indicates the byte number in the file from where the next character would be read ,the </a:t>
            </a:r>
            <a:r>
              <a:rPr lang="en-US" sz="2800" i="1"/>
              <a:t>put</a:t>
            </a:r>
            <a:r>
              <a:rPr lang="en-US" sz="2800"/>
              <a:t> specifies where in the file the next write takes place</a:t>
            </a:r>
          </a:p>
          <a:p>
            <a:pPr algn="just"/>
            <a:r>
              <a:rPr lang="en-US" sz="2800" i="1"/>
              <a:t>ifstream::seekg( )</a:t>
            </a:r>
            <a:r>
              <a:rPr lang="en-US" sz="2800"/>
              <a:t> and </a:t>
            </a:r>
            <a:r>
              <a:rPr lang="en-US" sz="2800" i="1"/>
              <a:t>ofstream::seekp( )</a:t>
            </a:r>
            <a:endParaRPr lang="en-US" sz="2800"/>
          </a:p>
          <a:p>
            <a:pPr algn="just"/>
            <a:r>
              <a:rPr lang="en-US" sz="2800"/>
              <a:t>function allows us to set the get and put respectively</a:t>
            </a:r>
          </a:p>
          <a:p>
            <a:pPr algn="just"/>
            <a:r>
              <a:rPr lang="en-US" sz="2800"/>
              <a:t>To enquire their current  position we can use</a:t>
            </a:r>
          </a:p>
          <a:p>
            <a:pPr algn="just"/>
            <a:r>
              <a:rPr lang="en-US" sz="2800" i="1"/>
              <a:t>ifstream::tellg( )</a:t>
            </a:r>
            <a:r>
              <a:rPr lang="en-US" sz="2800"/>
              <a:t> and  </a:t>
            </a:r>
            <a:r>
              <a:rPr lang="en-US" sz="2800" i="1"/>
              <a:t>ifstream::tellp( )</a:t>
            </a:r>
          </a:p>
          <a:p>
            <a:pPr algn="just"/>
            <a:endParaRPr lang="en-US" sz="2800"/>
          </a:p>
        </p:txBody>
      </p:sp>
      <p:sp>
        <p:nvSpPr>
          <p:cNvPr id="144387" name="WordArt 3"/>
          <p:cNvSpPr>
            <a:spLocks noChangeArrowheads="1" noChangeShapeType="1" noTextEdit="1"/>
          </p:cNvSpPr>
          <p:nvPr/>
        </p:nvSpPr>
        <p:spPr bwMode="auto">
          <a:xfrm>
            <a:off x="2743200" y="609600"/>
            <a:ext cx="3952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Seeking iostreams</a:t>
            </a:r>
          </a:p>
        </p:txBody>
      </p:sp>
    </p:spTree>
  </p:cSld>
  <p:clrMapOvr>
    <a:masterClrMapping/>
  </p:clrMapOvr>
  <p:transition>
    <p:wipe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565525" y="142875"/>
            <a:ext cx="184150" cy="519113"/>
          </a:xfrm>
          <a:prstGeom prst="rect">
            <a:avLst/>
          </a:prstGeom>
          <a:noFill/>
          <a:ln w="9525">
            <a:noFill/>
            <a:miter lim="800000"/>
            <a:headEnd/>
            <a:tailEnd/>
          </a:ln>
        </p:spPr>
        <p:txBody>
          <a:bodyPr wrap="none">
            <a:spAutoFit/>
          </a:bodyPr>
          <a:lstStyle/>
          <a:p>
            <a:endParaRPr lang="en-US" sz="2800"/>
          </a:p>
        </p:txBody>
      </p:sp>
      <p:sp>
        <p:nvSpPr>
          <p:cNvPr id="145411" name="Text Box 3"/>
          <p:cNvSpPr txBox="1">
            <a:spLocks noChangeArrowheads="1"/>
          </p:cNvSpPr>
          <p:nvPr/>
        </p:nvSpPr>
        <p:spPr bwMode="auto">
          <a:xfrm>
            <a:off x="533400" y="1550988"/>
            <a:ext cx="8077200" cy="4789487"/>
          </a:xfrm>
          <a:prstGeom prst="rect">
            <a:avLst/>
          </a:prstGeom>
          <a:noFill/>
          <a:ln w="9525">
            <a:noFill/>
            <a:miter lim="800000"/>
            <a:headEnd/>
            <a:tailEnd/>
          </a:ln>
        </p:spPr>
        <p:txBody>
          <a:bodyPr>
            <a:spAutoFit/>
          </a:bodyPr>
          <a:lstStyle/>
          <a:p>
            <a:pPr algn="just"/>
            <a:r>
              <a:rPr lang="en-US" sz="2800"/>
              <a:t>When ever we use a library with our programs, we must ensure that the names of the global entities in our programs do not collide with the names of the global entities from the library. </a:t>
            </a:r>
          </a:p>
          <a:p>
            <a:pPr algn="just"/>
            <a:endParaRPr lang="en-US" sz="2800"/>
          </a:p>
          <a:p>
            <a:pPr algn="just"/>
            <a:r>
              <a:rPr lang="en-US" sz="2800"/>
              <a:t>Namespaces allow us to better manage the global namespace pollution problem. All the global entities in the program can be embedded inside a namespace and these global entities can be accessed either by using the scope resolution operator or through the using directive.</a:t>
            </a:r>
          </a:p>
        </p:txBody>
      </p:sp>
      <p:sp>
        <p:nvSpPr>
          <p:cNvPr id="145412" name="WordArt 4"/>
          <p:cNvSpPr>
            <a:spLocks noChangeArrowheads="1" noChangeShapeType="1" noTextEdit="1"/>
          </p:cNvSpPr>
          <p:nvPr/>
        </p:nvSpPr>
        <p:spPr bwMode="auto">
          <a:xfrm>
            <a:off x="2590800" y="609600"/>
            <a:ext cx="3952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Need for Namespaces</a:t>
            </a:r>
          </a:p>
        </p:txBody>
      </p:sp>
    </p:spTree>
  </p:cSld>
  <p:clrMapOvr>
    <a:masterClrMapping/>
  </p:clrMapOvr>
  <p:transition>
    <p:wipe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914400" y="1520825"/>
            <a:ext cx="7391400" cy="3508375"/>
          </a:xfrm>
          <a:prstGeom prst="rect">
            <a:avLst/>
          </a:prstGeom>
          <a:noFill/>
          <a:ln w="9525">
            <a:noFill/>
            <a:miter lim="800000"/>
            <a:headEnd/>
            <a:tailEnd/>
          </a:ln>
        </p:spPr>
        <p:txBody>
          <a:bodyPr>
            <a:spAutoFit/>
          </a:bodyPr>
          <a:lstStyle/>
          <a:p>
            <a:pPr algn="just"/>
            <a:r>
              <a:rPr lang="en-US" sz="2800" b="1">
                <a:solidFill>
                  <a:srgbClr val="000000"/>
                </a:solidFill>
              </a:rPr>
              <a:t>using namespace std</a:t>
            </a:r>
          </a:p>
          <a:p>
            <a:pPr algn="just"/>
            <a:r>
              <a:rPr lang="en-US" sz="2800">
                <a:solidFill>
                  <a:srgbClr val="000000"/>
                </a:solidFill>
              </a:rPr>
              <a:t>This statement is called as using directives. The names in the C ++ standard library are declared in a namespace called namespace std are not visible in our program text file unless we explicitly make them visible. The using directive tells the compiler to use the library names declared in namespace</a:t>
            </a:r>
            <a:r>
              <a:rPr lang="en-US">
                <a:solidFill>
                  <a:srgbClr val="000000"/>
                </a:solidFill>
              </a:rPr>
              <a:t> std.</a:t>
            </a:r>
            <a:endParaRPr lang="en-US" sz="2800"/>
          </a:p>
        </p:txBody>
      </p:sp>
      <p:sp>
        <p:nvSpPr>
          <p:cNvPr id="146435" name="WordArt 3"/>
          <p:cNvSpPr>
            <a:spLocks noChangeArrowheads="1" noChangeShapeType="1" noTextEdit="1"/>
          </p:cNvSpPr>
          <p:nvPr/>
        </p:nvSpPr>
        <p:spPr bwMode="auto">
          <a:xfrm>
            <a:off x="3048000" y="542925"/>
            <a:ext cx="30384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Namespaces</a:t>
            </a:r>
          </a:p>
        </p:txBody>
      </p:sp>
    </p:spTree>
  </p:cSld>
  <p:clrMapOvr>
    <a:masterClrMapping/>
  </p:clrMapOvr>
  <p:transition>
    <p:wipe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3400" y="1590675"/>
            <a:ext cx="8077200" cy="4635500"/>
          </a:xfrm>
          <a:prstGeom prst="rect">
            <a:avLst/>
          </a:prstGeom>
          <a:noFill/>
          <a:ln w="9525">
            <a:noFill/>
            <a:miter lim="800000"/>
            <a:headEnd/>
            <a:tailEnd/>
          </a:ln>
        </p:spPr>
        <p:txBody>
          <a:bodyPr>
            <a:spAutoFit/>
          </a:bodyPr>
          <a:lstStyle/>
          <a:p>
            <a:pPr algn="just"/>
            <a:r>
              <a:rPr lang="en-US" sz="2800"/>
              <a:t>Classes within the same file cannot have a same name.This problem can be resolved by embedding the classes inside a namespace and accessing the members through the scope resolution operator or via the  using directive.</a:t>
            </a:r>
          </a:p>
          <a:p>
            <a:pPr algn="just"/>
            <a:endParaRPr lang="en-US" sz="900"/>
          </a:p>
          <a:p>
            <a:pPr algn="just"/>
            <a:r>
              <a:rPr lang="en-US" sz="2800"/>
              <a:t>Always referring to a namespace member using the notation namespace_ name :: member_name is quite cumbersome when the namespace name is very long. For this reason namespace aliases are used.</a:t>
            </a:r>
          </a:p>
          <a:p>
            <a:pPr algn="just"/>
            <a:endParaRPr lang="en-US" sz="900"/>
          </a:p>
          <a:p>
            <a:pPr algn="just"/>
            <a:r>
              <a:rPr lang="en-US" sz="2800"/>
              <a:t>e.g.,  namespace SLS = System_Logic_Solutions</a:t>
            </a:r>
          </a:p>
        </p:txBody>
      </p:sp>
      <p:sp>
        <p:nvSpPr>
          <p:cNvPr id="147459" name="WordArt 3"/>
          <p:cNvSpPr>
            <a:spLocks noChangeArrowheads="1" noChangeShapeType="1" noTextEdit="1"/>
          </p:cNvSpPr>
          <p:nvPr/>
        </p:nvSpPr>
        <p:spPr bwMode="auto">
          <a:xfrm>
            <a:off x="2819400" y="542925"/>
            <a:ext cx="34956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Namespaces</a:t>
            </a:r>
          </a:p>
        </p:txBody>
      </p:sp>
    </p:spTree>
  </p:cSld>
  <p:clrMapOvr>
    <a:masterClrMapping/>
  </p:clrMapOvr>
  <p:transition>
    <p:wipe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288925" y="1819275"/>
            <a:ext cx="184150" cy="519113"/>
          </a:xfrm>
          <a:prstGeom prst="rect">
            <a:avLst/>
          </a:prstGeom>
          <a:noFill/>
          <a:ln w="9525">
            <a:noFill/>
            <a:miter lim="800000"/>
            <a:headEnd/>
            <a:tailEnd/>
          </a:ln>
        </p:spPr>
        <p:txBody>
          <a:bodyPr wrap="none">
            <a:spAutoFit/>
          </a:bodyPr>
          <a:lstStyle/>
          <a:p>
            <a:endParaRPr lang="en-US" sz="2800"/>
          </a:p>
        </p:txBody>
      </p:sp>
      <p:sp>
        <p:nvSpPr>
          <p:cNvPr id="148483" name="Text Box 3"/>
          <p:cNvSpPr txBox="1">
            <a:spLocks noChangeArrowheads="1"/>
          </p:cNvSpPr>
          <p:nvPr/>
        </p:nvSpPr>
        <p:spPr bwMode="auto">
          <a:xfrm>
            <a:off x="685800" y="1209675"/>
            <a:ext cx="7924800" cy="4789488"/>
          </a:xfrm>
          <a:prstGeom prst="rect">
            <a:avLst/>
          </a:prstGeom>
          <a:noFill/>
          <a:ln w="9525">
            <a:noFill/>
            <a:miter lim="800000"/>
            <a:headEnd/>
            <a:tailEnd/>
          </a:ln>
        </p:spPr>
        <p:txBody>
          <a:bodyPr>
            <a:spAutoFit/>
          </a:bodyPr>
          <a:lstStyle/>
          <a:p>
            <a:r>
              <a:rPr lang="en-US" sz="2800"/>
              <a:t>A user declared namespace can contain nested namespaces which will further improve the organization of the code </a:t>
            </a:r>
          </a:p>
          <a:p>
            <a:endParaRPr lang="en-US" sz="2800"/>
          </a:p>
          <a:p>
            <a:r>
              <a:rPr lang="en-US" sz="2800"/>
              <a:t>To access the member of the outer namespace the notation is outer_namespace::member</a:t>
            </a:r>
          </a:p>
          <a:p>
            <a:endParaRPr lang="en-US" sz="2800"/>
          </a:p>
          <a:p>
            <a:r>
              <a:rPr lang="en-US" sz="2800"/>
              <a:t>To access the member of the inner namespace the notation is outer_namespace:: inner_namespace :: member</a:t>
            </a:r>
          </a:p>
          <a:p>
            <a:endParaRPr lang="en-US" sz="2800"/>
          </a:p>
        </p:txBody>
      </p:sp>
      <p:sp>
        <p:nvSpPr>
          <p:cNvPr id="148484" name="WordArt 4"/>
          <p:cNvSpPr>
            <a:spLocks noChangeArrowheads="1" noChangeShapeType="1" noTextEdit="1"/>
          </p:cNvSpPr>
          <p:nvPr/>
        </p:nvSpPr>
        <p:spPr bwMode="auto">
          <a:xfrm>
            <a:off x="2590800" y="542925"/>
            <a:ext cx="3952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Nested Namespaces</a:t>
            </a:r>
          </a:p>
        </p:txBody>
      </p:sp>
    </p:spTree>
  </p:cSld>
  <p:clrMapOvr>
    <a:masterClrMapping/>
  </p:clrMapOvr>
  <p:transition>
    <p:wipe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81000" y="1246188"/>
            <a:ext cx="8305800" cy="3935412"/>
          </a:xfrm>
          <a:prstGeom prst="rect">
            <a:avLst/>
          </a:prstGeom>
          <a:noFill/>
          <a:ln w="9525">
            <a:noFill/>
            <a:miter lim="800000"/>
            <a:headEnd/>
            <a:tailEnd/>
          </a:ln>
        </p:spPr>
        <p:txBody>
          <a:bodyPr>
            <a:spAutoFit/>
          </a:bodyPr>
          <a:lstStyle/>
          <a:p>
            <a:endParaRPr lang="en-US" sz="2800"/>
          </a:p>
          <a:p>
            <a:pPr algn="just"/>
            <a:r>
              <a:rPr lang="en-US" sz="2800"/>
              <a:t>Templates are mechanism that make it possible to use one function or class to handle many different data types. By using templates , we can design a single class / function that operates on data of many types Instead of having to create function or class of a specific type.</a:t>
            </a:r>
          </a:p>
          <a:p>
            <a:pPr algn="just"/>
            <a:endParaRPr lang="en-US" sz="2800"/>
          </a:p>
          <a:p>
            <a:pPr algn="just"/>
            <a:r>
              <a:rPr lang="en-US" sz="2800"/>
              <a:t>When used with function it is called as function template</a:t>
            </a:r>
          </a:p>
          <a:p>
            <a:pPr algn="just"/>
            <a:r>
              <a:rPr lang="en-US" sz="2800"/>
              <a:t>When used with class it is known as class template.</a:t>
            </a:r>
          </a:p>
        </p:txBody>
      </p:sp>
      <p:sp>
        <p:nvSpPr>
          <p:cNvPr id="149507" name="WordArt 3"/>
          <p:cNvSpPr>
            <a:spLocks noChangeArrowheads="1" noChangeShapeType="1" noTextEdit="1"/>
          </p:cNvSpPr>
          <p:nvPr/>
        </p:nvSpPr>
        <p:spPr bwMode="auto">
          <a:xfrm>
            <a:off x="3609975" y="466725"/>
            <a:ext cx="18764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Templates</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flipH="1">
            <a:off x="4300538" y="2106613"/>
            <a:ext cx="708025" cy="0"/>
          </a:xfrm>
          <a:prstGeom prst="line">
            <a:avLst/>
          </a:prstGeom>
          <a:noFill/>
          <a:ln w="50800">
            <a:solidFill>
              <a:schemeClr val="tx1"/>
            </a:solidFill>
            <a:round/>
            <a:headEnd type="stealth" w="med" len="lg"/>
            <a:tailEnd type="none" w="sm" len="sm"/>
          </a:ln>
          <a:effectLst>
            <a:outerShdw dist="35921" dir="2700000" algn="ctr" rotWithShape="0">
              <a:schemeClr val="bg2"/>
            </a:outerShdw>
          </a:effectLst>
        </p:spPr>
        <p:txBody>
          <a:bodyPr wrap="none" anchor="ctr"/>
          <a:lstStyle/>
          <a:p>
            <a:pPr>
              <a:defRPr/>
            </a:pPr>
            <a:endParaRPr lang="en-US"/>
          </a:p>
        </p:txBody>
      </p:sp>
      <p:sp>
        <p:nvSpPr>
          <p:cNvPr id="21507" name="Rectangle 3"/>
          <p:cNvSpPr>
            <a:spLocks noChangeArrowheads="1"/>
          </p:cNvSpPr>
          <p:nvPr/>
        </p:nvSpPr>
        <p:spPr bwMode="auto">
          <a:xfrm>
            <a:off x="3048000" y="1676400"/>
            <a:ext cx="1377950" cy="962025"/>
          </a:xfrm>
          <a:prstGeom prst="rect">
            <a:avLst/>
          </a:prstGeom>
          <a:solidFill>
            <a:srgbClr val="FCFEB9"/>
          </a:solidFill>
          <a:ln w="12700">
            <a:solidFill>
              <a:srgbClr val="A2C1FE"/>
            </a:solidFill>
            <a:miter lim="800000"/>
            <a:headEnd/>
            <a:tailEnd/>
          </a:ln>
        </p:spPr>
        <p:txBody>
          <a:bodyPr wrap="none" anchor="ctr"/>
          <a:lstStyle/>
          <a:p>
            <a:endParaRPr lang="en-US"/>
          </a:p>
        </p:txBody>
      </p:sp>
      <p:sp>
        <p:nvSpPr>
          <p:cNvPr id="21508" name="AutoShape 4"/>
          <p:cNvSpPr>
            <a:spLocks noChangeArrowheads="1"/>
          </p:cNvSpPr>
          <p:nvPr/>
        </p:nvSpPr>
        <p:spPr bwMode="auto">
          <a:xfrm>
            <a:off x="1620838" y="1695450"/>
            <a:ext cx="1500187" cy="850900"/>
          </a:xfrm>
          <a:prstGeom prst="rightArrow">
            <a:avLst>
              <a:gd name="adj1" fmla="val 50000"/>
              <a:gd name="adj2" fmla="val 50761"/>
            </a:avLst>
          </a:prstGeom>
          <a:solidFill>
            <a:srgbClr val="E3BEFF"/>
          </a:solidFill>
          <a:ln w="12700">
            <a:solidFill>
              <a:srgbClr val="A2C1FE"/>
            </a:solidFill>
            <a:miter lim="800000"/>
            <a:headEnd/>
            <a:tailEnd/>
          </a:ln>
        </p:spPr>
        <p:txBody>
          <a:bodyPr wrap="none" anchor="ctr"/>
          <a:lstStyle/>
          <a:p>
            <a:endParaRPr lang="en-US"/>
          </a:p>
        </p:txBody>
      </p:sp>
      <p:sp>
        <p:nvSpPr>
          <p:cNvPr id="21509" name="Rectangle 5"/>
          <p:cNvSpPr>
            <a:spLocks noChangeArrowheads="1"/>
          </p:cNvSpPr>
          <p:nvPr/>
        </p:nvSpPr>
        <p:spPr bwMode="auto">
          <a:xfrm>
            <a:off x="1881188" y="1941513"/>
            <a:ext cx="801687" cy="417512"/>
          </a:xfrm>
          <a:prstGeom prst="rect">
            <a:avLst/>
          </a:prstGeom>
          <a:noFill/>
          <a:ln w="9525">
            <a:noFill/>
            <a:miter lim="800000"/>
            <a:headEnd/>
            <a:tailEnd/>
          </a:ln>
        </p:spPr>
        <p:txBody>
          <a:bodyPr wrap="none" lIns="82550" tIns="41275" rIns="82550" bIns="41275">
            <a:spAutoFit/>
          </a:bodyPr>
          <a:lstStyle/>
          <a:p>
            <a:pPr defTabSz="665163"/>
            <a:r>
              <a:rPr lang="en-US" sz="2200" b="1"/>
              <a:t>move</a:t>
            </a:r>
            <a:endParaRPr lang="en-US" sz="2200" b="1">
              <a:solidFill>
                <a:schemeClr val="bg2"/>
              </a:solidFill>
            </a:endParaRPr>
          </a:p>
        </p:txBody>
      </p:sp>
      <p:sp>
        <p:nvSpPr>
          <p:cNvPr id="32774" name="Line 6"/>
          <p:cNvSpPr>
            <a:spLocks noChangeShapeType="1"/>
          </p:cNvSpPr>
          <p:nvPr/>
        </p:nvSpPr>
        <p:spPr bwMode="auto">
          <a:xfrm flipH="1" flipV="1">
            <a:off x="4324350" y="3262313"/>
            <a:ext cx="684213" cy="3175"/>
          </a:xfrm>
          <a:prstGeom prst="line">
            <a:avLst/>
          </a:prstGeom>
          <a:noFill/>
          <a:ln w="50800">
            <a:solidFill>
              <a:schemeClr val="tx1"/>
            </a:solidFill>
            <a:round/>
            <a:headEnd type="stealth" w="med" len="lg"/>
            <a:tailEnd type="none" w="sm" len="sm"/>
          </a:ln>
          <a:effectLst>
            <a:outerShdw dist="35921" dir="2700000" algn="ctr" rotWithShape="0">
              <a:schemeClr val="bg2"/>
            </a:outerShdw>
          </a:effectLst>
        </p:spPr>
        <p:txBody>
          <a:bodyPr wrap="none" anchor="ctr"/>
          <a:lstStyle/>
          <a:p>
            <a:pPr>
              <a:defRPr/>
            </a:pPr>
            <a:endParaRPr lang="en-US"/>
          </a:p>
        </p:txBody>
      </p:sp>
      <p:sp>
        <p:nvSpPr>
          <p:cNvPr id="21511" name="Rectangle 7"/>
          <p:cNvSpPr>
            <a:spLocks noChangeArrowheads="1"/>
          </p:cNvSpPr>
          <p:nvPr/>
        </p:nvSpPr>
        <p:spPr bwMode="auto">
          <a:xfrm>
            <a:off x="2973388" y="2743200"/>
            <a:ext cx="1377950" cy="962025"/>
          </a:xfrm>
          <a:prstGeom prst="rect">
            <a:avLst/>
          </a:prstGeom>
          <a:solidFill>
            <a:srgbClr val="FCFEB9"/>
          </a:solidFill>
          <a:ln w="12700">
            <a:solidFill>
              <a:srgbClr val="A2C1FE"/>
            </a:solidFill>
            <a:miter lim="800000"/>
            <a:headEnd/>
            <a:tailEnd/>
          </a:ln>
        </p:spPr>
        <p:txBody>
          <a:bodyPr wrap="none" anchor="ctr"/>
          <a:lstStyle/>
          <a:p>
            <a:endParaRPr lang="en-US"/>
          </a:p>
        </p:txBody>
      </p:sp>
      <p:pic>
        <p:nvPicPr>
          <p:cNvPr id="21512" name="Picture 8"/>
          <p:cNvPicPr>
            <a:picLocks noChangeArrowheads="1"/>
          </p:cNvPicPr>
          <p:nvPr/>
        </p:nvPicPr>
        <p:blipFill>
          <a:blip r:embed="rId3"/>
          <a:srcRect/>
          <a:stretch>
            <a:fillRect/>
          </a:stretch>
        </p:blipFill>
        <p:spPr bwMode="auto">
          <a:xfrm>
            <a:off x="3497263" y="2887663"/>
            <a:ext cx="647700" cy="722312"/>
          </a:xfrm>
          <a:prstGeom prst="rect">
            <a:avLst/>
          </a:prstGeom>
          <a:noFill/>
          <a:ln w="9525">
            <a:noFill/>
            <a:miter lim="800000"/>
            <a:headEnd/>
            <a:tailEnd/>
          </a:ln>
        </p:spPr>
      </p:pic>
      <p:sp>
        <p:nvSpPr>
          <p:cNvPr id="32777" name="Line 9"/>
          <p:cNvSpPr>
            <a:spLocks noChangeShapeType="1"/>
          </p:cNvSpPr>
          <p:nvPr/>
        </p:nvSpPr>
        <p:spPr bwMode="auto">
          <a:xfrm flipH="1">
            <a:off x="4343400" y="4495800"/>
            <a:ext cx="684213" cy="0"/>
          </a:xfrm>
          <a:prstGeom prst="line">
            <a:avLst/>
          </a:prstGeom>
          <a:noFill/>
          <a:ln w="50800">
            <a:solidFill>
              <a:schemeClr val="tx1"/>
            </a:solidFill>
            <a:round/>
            <a:headEnd type="stealth" w="med" len="lg"/>
            <a:tailEnd type="none" w="sm" len="sm"/>
          </a:ln>
          <a:effectLst>
            <a:outerShdw dist="35921" dir="2700000" algn="ctr" rotWithShape="0">
              <a:schemeClr val="bg2"/>
            </a:outerShdw>
          </a:effectLst>
        </p:spPr>
        <p:txBody>
          <a:bodyPr wrap="none" anchor="ctr"/>
          <a:lstStyle/>
          <a:p>
            <a:pPr>
              <a:defRPr/>
            </a:pPr>
            <a:endParaRPr lang="en-US"/>
          </a:p>
        </p:txBody>
      </p:sp>
      <p:sp>
        <p:nvSpPr>
          <p:cNvPr id="21514" name="Rectangle 10"/>
          <p:cNvSpPr>
            <a:spLocks noChangeArrowheads="1"/>
          </p:cNvSpPr>
          <p:nvPr/>
        </p:nvSpPr>
        <p:spPr bwMode="auto">
          <a:xfrm>
            <a:off x="2971800" y="4038600"/>
            <a:ext cx="1377950" cy="962025"/>
          </a:xfrm>
          <a:prstGeom prst="rect">
            <a:avLst/>
          </a:prstGeom>
          <a:solidFill>
            <a:srgbClr val="FCFEB9"/>
          </a:solidFill>
          <a:ln w="12700">
            <a:solidFill>
              <a:srgbClr val="A2C1FE"/>
            </a:solidFill>
            <a:miter lim="800000"/>
            <a:headEnd/>
            <a:tailEnd/>
          </a:ln>
        </p:spPr>
        <p:txBody>
          <a:bodyPr wrap="none" anchor="ctr"/>
          <a:lstStyle/>
          <a:p>
            <a:endParaRPr lang="en-US"/>
          </a:p>
        </p:txBody>
      </p:sp>
      <p:pic>
        <p:nvPicPr>
          <p:cNvPr id="21515" name="Picture 11"/>
          <p:cNvPicPr>
            <a:picLocks noChangeArrowheads="1"/>
          </p:cNvPicPr>
          <p:nvPr/>
        </p:nvPicPr>
        <p:blipFill>
          <a:blip r:embed="rId4"/>
          <a:srcRect/>
          <a:stretch>
            <a:fillRect/>
          </a:stretch>
        </p:blipFill>
        <p:spPr bwMode="auto">
          <a:xfrm>
            <a:off x="3538538" y="4011613"/>
            <a:ext cx="609600" cy="708025"/>
          </a:xfrm>
          <a:prstGeom prst="rect">
            <a:avLst/>
          </a:prstGeom>
          <a:noFill/>
          <a:ln w="9525">
            <a:noFill/>
            <a:miter lim="800000"/>
            <a:headEnd/>
            <a:tailEnd/>
          </a:ln>
        </p:spPr>
      </p:pic>
      <p:sp>
        <p:nvSpPr>
          <p:cNvPr id="21516" name="Freeform 12"/>
          <p:cNvSpPr>
            <a:spLocks/>
          </p:cNvSpPr>
          <p:nvPr/>
        </p:nvSpPr>
        <p:spPr bwMode="auto">
          <a:xfrm>
            <a:off x="3319463" y="2025650"/>
            <a:ext cx="938212" cy="449263"/>
          </a:xfrm>
          <a:custGeom>
            <a:avLst/>
            <a:gdLst>
              <a:gd name="T0" fmla="*/ 723900 w 591"/>
              <a:gd name="T1" fmla="*/ 279400 h 283"/>
              <a:gd name="T2" fmla="*/ 782637 w 591"/>
              <a:gd name="T3" fmla="*/ 300038 h 283"/>
              <a:gd name="T4" fmla="*/ 850900 w 591"/>
              <a:gd name="T5" fmla="*/ 369888 h 283"/>
              <a:gd name="T6" fmla="*/ 919162 w 591"/>
              <a:gd name="T7" fmla="*/ 369888 h 283"/>
              <a:gd name="T8" fmla="*/ 923925 w 591"/>
              <a:gd name="T9" fmla="*/ 319088 h 283"/>
              <a:gd name="T10" fmla="*/ 917575 w 591"/>
              <a:gd name="T11" fmla="*/ 242888 h 283"/>
              <a:gd name="T12" fmla="*/ 935037 w 591"/>
              <a:gd name="T13" fmla="*/ 190500 h 283"/>
              <a:gd name="T14" fmla="*/ 923925 w 591"/>
              <a:gd name="T15" fmla="*/ 128588 h 283"/>
              <a:gd name="T16" fmla="*/ 846137 w 591"/>
              <a:gd name="T17" fmla="*/ 138113 h 283"/>
              <a:gd name="T18" fmla="*/ 801687 w 591"/>
              <a:gd name="T19" fmla="*/ 190500 h 283"/>
              <a:gd name="T20" fmla="*/ 747712 w 591"/>
              <a:gd name="T21" fmla="*/ 212725 h 283"/>
              <a:gd name="T22" fmla="*/ 701675 w 591"/>
              <a:gd name="T23" fmla="*/ 201613 h 283"/>
              <a:gd name="T24" fmla="*/ 723900 w 591"/>
              <a:gd name="T25" fmla="*/ 184150 h 283"/>
              <a:gd name="T26" fmla="*/ 735012 w 591"/>
              <a:gd name="T27" fmla="*/ 152400 h 283"/>
              <a:gd name="T28" fmla="*/ 723900 w 591"/>
              <a:gd name="T29" fmla="*/ 128588 h 283"/>
              <a:gd name="T30" fmla="*/ 698500 w 591"/>
              <a:gd name="T31" fmla="*/ 101600 h 283"/>
              <a:gd name="T32" fmla="*/ 665162 w 591"/>
              <a:gd name="T33" fmla="*/ 90488 h 283"/>
              <a:gd name="T34" fmla="*/ 623887 w 591"/>
              <a:gd name="T35" fmla="*/ 92075 h 283"/>
              <a:gd name="T36" fmla="*/ 592137 w 591"/>
              <a:gd name="T37" fmla="*/ 107950 h 283"/>
              <a:gd name="T38" fmla="*/ 569912 w 591"/>
              <a:gd name="T39" fmla="*/ 125413 h 283"/>
              <a:gd name="T40" fmla="*/ 527050 w 591"/>
              <a:gd name="T41" fmla="*/ 106363 h 283"/>
              <a:gd name="T42" fmla="*/ 512762 w 591"/>
              <a:gd name="T43" fmla="*/ 74613 h 283"/>
              <a:gd name="T44" fmla="*/ 493712 w 591"/>
              <a:gd name="T45" fmla="*/ 46038 h 283"/>
              <a:gd name="T46" fmla="*/ 469900 w 591"/>
              <a:gd name="T47" fmla="*/ 25400 h 283"/>
              <a:gd name="T48" fmla="*/ 441325 w 591"/>
              <a:gd name="T49" fmla="*/ 12700 h 283"/>
              <a:gd name="T50" fmla="*/ 414337 w 591"/>
              <a:gd name="T51" fmla="*/ 6350 h 283"/>
              <a:gd name="T52" fmla="*/ 376237 w 591"/>
              <a:gd name="T53" fmla="*/ 4763 h 283"/>
              <a:gd name="T54" fmla="*/ 347662 w 591"/>
              <a:gd name="T55" fmla="*/ 9525 h 283"/>
              <a:gd name="T56" fmla="*/ 323850 w 591"/>
              <a:gd name="T57" fmla="*/ 20638 h 283"/>
              <a:gd name="T58" fmla="*/ 300037 w 591"/>
              <a:gd name="T59" fmla="*/ 34925 h 283"/>
              <a:gd name="T60" fmla="*/ 268287 w 591"/>
              <a:gd name="T61" fmla="*/ 63500 h 283"/>
              <a:gd name="T62" fmla="*/ 252412 w 591"/>
              <a:gd name="T63" fmla="*/ 96838 h 283"/>
              <a:gd name="T64" fmla="*/ 204787 w 591"/>
              <a:gd name="T65" fmla="*/ 112713 h 283"/>
              <a:gd name="T66" fmla="*/ 163512 w 591"/>
              <a:gd name="T67" fmla="*/ 131763 h 283"/>
              <a:gd name="T68" fmla="*/ 107950 w 591"/>
              <a:gd name="T69" fmla="*/ 146050 h 283"/>
              <a:gd name="T70" fmla="*/ 38100 w 591"/>
              <a:gd name="T71" fmla="*/ 184150 h 283"/>
              <a:gd name="T72" fmla="*/ 25400 w 591"/>
              <a:gd name="T73" fmla="*/ 225425 h 283"/>
              <a:gd name="T74" fmla="*/ 77787 w 591"/>
              <a:gd name="T75" fmla="*/ 249238 h 283"/>
              <a:gd name="T76" fmla="*/ 107950 w 591"/>
              <a:gd name="T77" fmla="*/ 261938 h 283"/>
              <a:gd name="T78" fmla="*/ 28575 w 591"/>
              <a:gd name="T79" fmla="*/ 255588 h 283"/>
              <a:gd name="T80" fmla="*/ 9525 w 591"/>
              <a:gd name="T81" fmla="*/ 261938 h 283"/>
              <a:gd name="T82" fmla="*/ 39687 w 591"/>
              <a:gd name="T83" fmla="*/ 285750 h 283"/>
              <a:gd name="T84" fmla="*/ 96837 w 591"/>
              <a:gd name="T85" fmla="*/ 298450 h 283"/>
              <a:gd name="T86" fmla="*/ 174625 w 591"/>
              <a:gd name="T87" fmla="*/ 306388 h 283"/>
              <a:gd name="T88" fmla="*/ 247650 w 591"/>
              <a:gd name="T89" fmla="*/ 315913 h 283"/>
              <a:gd name="T90" fmla="*/ 279400 w 591"/>
              <a:gd name="T91" fmla="*/ 338138 h 283"/>
              <a:gd name="T92" fmla="*/ 325437 w 591"/>
              <a:gd name="T93" fmla="*/ 404813 h 283"/>
              <a:gd name="T94" fmla="*/ 379412 w 591"/>
              <a:gd name="T95" fmla="*/ 446088 h 283"/>
              <a:gd name="T96" fmla="*/ 400050 w 591"/>
              <a:gd name="T97" fmla="*/ 428625 h 283"/>
              <a:gd name="T98" fmla="*/ 415925 w 591"/>
              <a:gd name="T99" fmla="*/ 401638 h 283"/>
              <a:gd name="T100" fmla="*/ 403225 w 591"/>
              <a:gd name="T101" fmla="*/ 361950 h 283"/>
              <a:gd name="T102" fmla="*/ 368300 w 591"/>
              <a:gd name="T103" fmla="*/ 334963 h 283"/>
              <a:gd name="T104" fmla="*/ 490537 w 591"/>
              <a:gd name="T105" fmla="*/ 334963 h 283"/>
              <a:gd name="T106" fmla="*/ 577850 w 591"/>
              <a:gd name="T107" fmla="*/ 336550 h 283"/>
              <a:gd name="T108" fmla="*/ 603250 w 591"/>
              <a:gd name="T109" fmla="*/ 377825 h 283"/>
              <a:gd name="T110" fmla="*/ 641350 w 591"/>
              <a:gd name="T111" fmla="*/ 398463 h 283"/>
              <a:gd name="T112" fmla="*/ 674687 w 591"/>
              <a:gd name="T113" fmla="*/ 381000 h 283"/>
              <a:gd name="T114" fmla="*/ 692150 w 591"/>
              <a:gd name="T115" fmla="*/ 352425 h 283"/>
              <a:gd name="T116" fmla="*/ 706437 w 591"/>
              <a:gd name="T117" fmla="*/ 333375 h 283"/>
              <a:gd name="T118" fmla="*/ 712787 w 591"/>
              <a:gd name="T119" fmla="*/ 307975 h 2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91"/>
              <a:gd name="T181" fmla="*/ 0 h 283"/>
              <a:gd name="T182" fmla="*/ 591 w 591"/>
              <a:gd name="T183" fmla="*/ 283 h 2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91" h="283">
                <a:moveTo>
                  <a:pt x="420" y="181"/>
                </a:moveTo>
                <a:lnTo>
                  <a:pt x="422" y="180"/>
                </a:lnTo>
                <a:lnTo>
                  <a:pt x="425" y="179"/>
                </a:lnTo>
                <a:lnTo>
                  <a:pt x="427" y="179"/>
                </a:lnTo>
                <a:lnTo>
                  <a:pt x="430" y="179"/>
                </a:lnTo>
                <a:lnTo>
                  <a:pt x="431" y="179"/>
                </a:lnTo>
                <a:lnTo>
                  <a:pt x="433" y="178"/>
                </a:lnTo>
                <a:lnTo>
                  <a:pt x="436" y="178"/>
                </a:lnTo>
                <a:lnTo>
                  <a:pt x="438" y="177"/>
                </a:lnTo>
                <a:lnTo>
                  <a:pt x="441" y="177"/>
                </a:lnTo>
                <a:lnTo>
                  <a:pt x="444" y="177"/>
                </a:lnTo>
                <a:lnTo>
                  <a:pt x="445" y="176"/>
                </a:lnTo>
                <a:lnTo>
                  <a:pt x="447" y="176"/>
                </a:lnTo>
                <a:lnTo>
                  <a:pt x="449" y="176"/>
                </a:lnTo>
                <a:lnTo>
                  <a:pt x="452" y="176"/>
                </a:lnTo>
                <a:lnTo>
                  <a:pt x="453" y="176"/>
                </a:lnTo>
                <a:lnTo>
                  <a:pt x="456" y="176"/>
                </a:lnTo>
                <a:lnTo>
                  <a:pt x="457" y="176"/>
                </a:lnTo>
                <a:lnTo>
                  <a:pt x="460" y="176"/>
                </a:lnTo>
                <a:lnTo>
                  <a:pt x="461" y="176"/>
                </a:lnTo>
                <a:lnTo>
                  <a:pt x="464" y="177"/>
                </a:lnTo>
                <a:lnTo>
                  <a:pt x="467" y="177"/>
                </a:lnTo>
                <a:lnTo>
                  <a:pt x="468" y="178"/>
                </a:lnTo>
                <a:lnTo>
                  <a:pt x="470" y="178"/>
                </a:lnTo>
                <a:lnTo>
                  <a:pt x="472" y="179"/>
                </a:lnTo>
                <a:lnTo>
                  <a:pt x="475" y="179"/>
                </a:lnTo>
                <a:lnTo>
                  <a:pt x="478" y="180"/>
                </a:lnTo>
                <a:lnTo>
                  <a:pt x="480" y="181"/>
                </a:lnTo>
                <a:lnTo>
                  <a:pt x="481" y="182"/>
                </a:lnTo>
                <a:lnTo>
                  <a:pt x="483" y="183"/>
                </a:lnTo>
                <a:lnTo>
                  <a:pt x="486" y="184"/>
                </a:lnTo>
                <a:lnTo>
                  <a:pt x="488" y="186"/>
                </a:lnTo>
                <a:lnTo>
                  <a:pt x="491" y="187"/>
                </a:lnTo>
                <a:lnTo>
                  <a:pt x="493" y="189"/>
                </a:lnTo>
                <a:lnTo>
                  <a:pt x="497" y="190"/>
                </a:lnTo>
                <a:lnTo>
                  <a:pt x="499" y="192"/>
                </a:lnTo>
                <a:lnTo>
                  <a:pt x="502" y="194"/>
                </a:lnTo>
                <a:lnTo>
                  <a:pt x="505" y="196"/>
                </a:lnTo>
                <a:lnTo>
                  <a:pt x="506" y="199"/>
                </a:lnTo>
                <a:lnTo>
                  <a:pt x="509" y="201"/>
                </a:lnTo>
                <a:lnTo>
                  <a:pt x="512" y="204"/>
                </a:lnTo>
                <a:lnTo>
                  <a:pt x="514" y="207"/>
                </a:lnTo>
                <a:lnTo>
                  <a:pt x="517" y="210"/>
                </a:lnTo>
                <a:lnTo>
                  <a:pt x="518" y="212"/>
                </a:lnTo>
                <a:lnTo>
                  <a:pt x="521" y="216"/>
                </a:lnTo>
                <a:lnTo>
                  <a:pt x="524" y="219"/>
                </a:lnTo>
                <a:lnTo>
                  <a:pt x="526" y="222"/>
                </a:lnTo>
                <a:lnTo>
                  <a:pt x="529" y="224"/>
                </a:lnTo>
                <a:lnTo>
                  <a:pt x="531" y="227"/>
                </a:lnTo>
                <a:lnTo>
                  <a:pt x="533" y="230"/>
                </a:lnTo>
                <a:lnTo>
                  <a:pt x="536" y="233"/>
                </a:lnTo>
                <a:lnTo>
                  <a:pt x="537" y="234"/>
                </a:lnTo>
                <a:lnTo>
                  <a:pt x="541" y="237"/>
                </a:lnTo>
                <a:lnTo>
                  <a:pt x="543" y="239"/>
                </a:lnTo>
                <a:lnTo>
                  <a:pt x="545" y="241"/>
                </a:lnTo>
                <a:lnTo>
                  <a:pt x="548" y="242"/>
                </a:lnTo>
                <a:lnTo>
                  <a:pt x="551" y="243"/>
                </a:lnTo>
                <a:lnTo>
                  <a:pt x="553" y="244"/>
                </a:lnTo>
                <a:lnTo>
                  <a:pt x="555" y="244"/>
                </a:lnTo>
                <a:lnTo>
                  <a:pt x="559" y="244"/>
                </a:lnTo>
                <a:lnTo>
                  <a:pt x="562" y="244"/>
                </a:lnTo>
                <a:lnTo>
                  <a:pt x="565" y="244"/>
                </a:lnTo>
                <a:lnTo>
                  <a:pt x="567" y="242"/>
                </a:lnTo>
                <a:lnTo>
                  <a:pt x="571" y="240"/>
                </a:lnTo>
                <a:lnTo>
                  <a:pt x="574" y="238"/>
                </a:lnTo>
                <a:lnTo>
                  <a:pt x="576" y="236"/>
                </a:lnTo>
                <a:lnTo>
                  <a:pt x="577" y="235"/>
                </a:lnTo>
                <a:lnTo>
                  <a:pt x="579" y="233"/>
                </a:lnTo>
                <a:lnTo>
                  <a:pt x="581" y="232"/>
                </a:lnTo>
                <a:lnTo>
                  <a:pt x="582" y="230"/>
                </a:lnTo>
                <a:lnTo>
                  <a:pt x="582" y="228"/>
                </a:lnTo>
                <a:lnTo>
                  <a:pt x="583" y="227"/>
                </a:lnTo>
                <a:lnTo>
                  <a:pt x="583" y="225"/>
                </a:lnTo>
                <a:lnTo>
                  <a:pt x="585" y="223"/>
                </a:lnTo>
                <a:lnTo>
                  <a:pt x="585" y="222"/>
                </a:lnTo>
                <a:lnTo>
                  <a:pt x="585" y="220"/>
                </a:lnTo>
                <a:lnTo>
                  <a:pt x="585" y="218"/>
                </a:lnTo>
                <a:lnTo>
                  <a:pt x="585" y="216"/>
                </a:lnTo>
                <a:lnTo>
                  <a:pt x="585" y="213"/>
                </a:lnTo>
                <a:lnTo>
                  <a:pt x="585" y="212"/>
                </a:lnTo>
                <a:lnTo>
                  <a:pt x="583" y="210"/>
                </a:lnTo>
                <a:lnTo>
                  <a:pt x="583" y="208"/>
                </a:lnTo>
                <a:lnTo>
                  <a:pt x="583" y="205"/>
                </a:lnTo>
                <a:lnTo>
                  <a:pt x="582" y="203"/>
                </a:lnTo>
                <a:lnTo>
                  <a:pt x="582" y="201"/>
                </a:lnTo>
                <a:lnTo>
                  <a:pt x="581" y="199"/>
                </a:lnTo>
                <a:lnTo>
                  <a:pt x="581" y="196"/>
                </a:lnTo>
                <a:lnTo>
                  <a:pt x="579" y="193"/>
                </a:lnTo>
                <a:lnTo>
                  <a:pt x="579" y="190"/>
                </a:lnTo>
                <a:lnTo>
                  <a:pt x="578" y="188"/>
                </a:lnTo>
                <a:lnTo>
                  <a:pt x="578" y="185"/>
                </a:lnTo>
                <a:lnTo>
                  <a:pt x="578" y="182"/>
                </a:lnTo>
                <a:lnTo>
                  <a:pt x="577" y="179"/>
                </a:lnTo>
                <a:lnTo>
                  <a:pt x="577" y="176"/>
                </a:lnTo>
                <a:lnTo>
                  <a:pt x="577" y="173"/>
                </a:lnTo>
                <a:lnTo>
                  <a:pt x="577" y="169"/>
                </a:lnTo>
                <a:lnTo>
                  <a:pt x="577" y="166"/>
                </a:lnTo>
                <a:lnTo>
                  <a:pt x="577" y="163"/>
                </a:lnTo>
                <a:lnTo>
                  <a:pt x="577" y="160"/>
                </a:lnTo>
                <a:lnTo>
                  <a:pt x="577" y="157"/>
                </a:lnTo>
                <a:lnTo>
                  <a:pt x="578" y="156"/>
                </a:lnTo>
                <a:lnTo>
                  <a:pt x="578" y="153"/>
                </a:lnTo>
                <a:lnTo>
                  <a:pt x="578" y="151"/>
                </a:lnTo>
                <a:lnTo>
                  <a:pt x="579" y="148"/>
                </a:lnTo>
                <a:lnTo>
                  <a:pt x="579" y="146"/>
                </a:lnTo>
                <a:lnTo>
                  <a:pt x="581" y="145"/>
                </a:lnTo>
                <a:lnTo>
                  <a:pt x="581" y="142"/>
                </a:lnTo>
                <a:lnTo>
                  <a:pt x="582" y="140"/>
                </a:lnTo>
                <a:lnTo>
                  <a:pt x="582" y="138"/>
                </a:lnTo>
                <a:lnTo>
                  <a:pt x="583" y="136"/>
                </a:lnTo>
                <a:lnTo>
                  <a:pt x="583" y="135"/>
                </a:lnTo>
                <a:lnTo>
                  <a:pt x="585" y="133"/>
                </a:lnTo>
                <a:lnTo>
                  <a:pt x="586" y="131"/>
                </a:lnTo>
                <a:lnTo>
                  <a:pt x="586" y="129"/>
                </a:lnTo>
                <a:lnTo>
                  <a:pt x="587" y="127"/>
                </a:lnTo>
                <a:lnTo>
                  <a:pt x="587" y="125"/>
                </a:lnTo>
                <a:lnTo>
                  <a:pt x="589" y="124"/>
                </a:lnTo>
                <a:lnTo>
                  <a:pt x="589" y="122"/>
                </a:lnTo>
                <a:lnTo>
                  <a:pt x="589" y="120"/>
                </a:lnTo>
                <a:lnTo>
                  <a:pt x="590" y="118"/>
                </a:lnTo>
                <a:lnTo>
                  <a:pt x="590" y="116"/>
                </a:lnTo>
                <a:lnTo>
                  <a:pt x="590" y="114"/>
                </a:lnTo>
                <a:lnTo>
                  <a:pt x="590" y="113"/>
                </a:lnTo>
                <a:lnTo>
                  <a:pt x="590" y="111"/>
                </a:lnTo>
                <a:lnTo>
                  <a:pt x="590" y="109"/>
                </a:lnTo>
                <a:lnTo>
                  <a:pt x="590" y="107"/>
                </a:lnTo>
                <a:lnTo>
                  <a:pt x="590" y="104"/>
                </a:lnTo>
                <a:lnTo>
                  <a:pt x="590" y="103"/>
                </a:lnTo>
                <a:lnTo>
                  <a:pt x="590" y="100"/>
                </a:lnTo>
                <a:lnTo>
                  <a:pt x="589" y="97"/>
                </a:lnTo>
                <a:lnTo>
                  <a:pt x="587" y="94"/>
                </a:lnTo>
                <a:lnTo>
                  <a:pt x="587" y="92"/>
                </a:lnTo>
                <a:lnTo>
                  <a:pt x="586" y="89"/>
                </a:lnTo>
                <a:lnTo>
                  <a:pt x="585" y="86"/>
                </a:lnTo>
                <a:lnTo>
                  <a:pt x="583" y="84"/>
                </a:lnTo>
                <a:lnTo>
                  <a:pt x="582" y="81"/>
                </a:lnTo>
                <a:lnTo>
                  <a:pt x="579" y="80"/>
                </a:lnTo>
                <a:lnTo>
                  <a:pt x="578" y="78"/>
                </a:lnTo>
                <a:lnTo>
                  <a:pt x="576" y="77"/>
                </a:lnTo>
                <a:lnTo>
                  <a:pt x="574" y="76"/>
                </a:lnTo>
                <a:lnTo>
                  <a:pt x="570" y="75"/>
                </a:lnTo>
                <a:lnTo>
                  <a:pt x="566" y="75"/>
                </a:lnTo>
                <a:lnTo>
                  <a:pt x="563" y="75"/>
                </a:lnTo>
                <a:lnTo>
                  <a:pt x="558" y="76"/>
                </a:lnTo>
                <a:lnTo>
                  <a:pt x="553" y="77"/>
                </a:lnTo>
                <a:lnTo>
                  <a:pt x="551" y="78"/>
                </a:lnTo>
                <a:lnTo>
                  <a:pt x="548" y="79"/>
                </a:lnTo>
                <a:lnTo>
                  <a:pt x="545" y="80"/>
                </a:lnTo>
                <a:lnTo>
                  <a:pt x="543" y="81"/>
                </a:lnTo>
                <a:lnTo>
                  <a:pt x="541" y="82"/>
                </a:lnTo>
                <a:lnTo>
                  <a:pt x="539" y="84"/>
                </a:lnTo>
                <a:lnTo>
                  <a:pt x="536" y="85"/>
                </a:lnTo>
                <a:lnTo>
                  <a:pt x="533" y="87"/>
                </a:lnTo>
                <a:lnTo>
                  <a:pt x="532" y="89"/>
                </a:lnTo>
                <a:lnTo>
                  <a:pt x="529" y="91"/>
                </a:lnTo>
                <a:lnTo>
                  <a:pt x="529" y="92"/>
                </a:lnTo>
                <a:lnTo>
                  <a:pt x="526" y="94"/>
                </a:lnTo>
                <a:lnTo>
                  <a:pt x="525" y="96"/>
                </a:lnTo>
                <a:lnTo>
                  <a:pt x="522" y="98"/>
                </a:lnTo>
                <a:lnTo>
                  <a:pt x="521" y="100"/>
                </a:lnTo>
                <a:lnTo>
                  <a:pt x="520" y="103"/>
                </a:lnTo>
                <a:lnTo>
                  <a:pt x="517" y="104"/>
                </a:lnTo>
                <a:lnTo>
                  <a:pt x="517" y="106"/>
                </a:lnTo>
                <a:lnTo>
                  <a:pt x="515" y="108"/>
                </a:lnTo>
                <a:lnTo>
                  <a:pt x="513" y="111"/>
                </a:lnTo>
                <a:lnTo>
                  <a:pt x="512" y="113"/>
                </a:lnTo>
                <a:lnTo>
                  <a:pt x="510" y="114"/>
                </a:lnTo>
                <a:lnTo>
                  <a:pt x="508" y="116"/>
                </a:lnTo>
                <a:lnTo>
                  <a:pt x="506" y="118"/>
                </a:lnTo>
                <a:lnTo>
                  <a:pt x="505" y="120"/>
                </a:lnTo>
                <a:lnTo>
                  <a:pt x="503" y="122"/>
                </a:lnTo>
                <a:lnTo>
                  <a:pt x="502" y="124"/>
                </a:lnTo>
                <a:lnTo>
                  <a:pt x="499" y="125"/>
                </a:lnTo>
                <a:lnTo>
                  <a:pt x="497" y="127"/>
                </a:lnTo>
                <a:lnTo>
                  <a:pt x="495" y="129"/>
                </a:lnTo>
                <a:lnTo>
                  <a:pt x="493" y="130"/>
                </a:lnTo>
                <a:lnTo>
                  <a:pt x="491" y="132"/>
                </a:lnTo>
                <a:lnTo>
                  <a:pt x="488" y="132"/>
                </a:lnTo>
                <a:lnTo>
                  <a:pt x="486" y="132"/>
                </a:lnTo>
                <a:lnTo>
                  <a:pt x="483" y="132"/>
                </a:lnTo>
                <a:lnTo>
                  <a:pt x="481" y="132"/>
                </a:lnTo>
                <a:lnTo>
                  <a:pt x="480" y="133"/>
                </a:lnTo>
                <a:lnTo>
                  <a:pt x="478" y="133"/>
                </a:lnTo>
                <a:lnTo>
                  <a:pt x="476" y="133"/>
                </a:lnTo>
                <a:lnTo>
                  <a:pt x="475" y="134"/>
                </a:lnTo>
                <a:lnTo>
                  <a:pt x="472" y="134"/>
                </a:lnTo>
                <a:lnTo>
                  <a:pt x="471" y="134"/>
                </a:lnTo>
                <a:lnTo>
                  <a:pt x="469" y="134"/>
                </a:lnTo>
                <a:lnTo>
                  <a:pt x="468" y="134"/>
                </a:lnTo>
                <a:lnTo>
                  <a:pt x="465" y="134"/>
                </a:lnTo>
                <a:lnTo>
                  <a:pt x="463" y="134"/>
                </a:lnTo>
                <a:lnTo>
                  <a:pt x="460" y="133"/>
                </a:lnTo>
                <a:lnTo>
                  <a:pt x="457" y="133"/>
                </a:lnTo>
                <a:lnTo>
                  <a:pt x="457" y="132"/>
                </a:lnTo>
                <a:lnTo>
                  <a:pt x="456" y="132"/>
                </a:lnTo>
                <a:lnTo>
                  <a:pt x="454" y="132"/>
                </a:lnTo>
                <a:lnTo>
                  <a:pt x="453" y="131"/>
                </a:lnTo>
                <a:lnTo>
                  <a:pt x="452" y="131"/>
                </a:lnTo>
                <a:lnTo>
                  <a:pt x="450" y="130"/>
                </a:lnTo>
                <a:lnTo>
                  <a:pt x="448" y="130"/>
                </a:lnTo>
                <a:lnTo>
                  <a:pt x="447" y="129"/>
                </a:lnTo>
                <a:lnTo>
                  <a:pt x="445" y="129"/>
                </a:lnTo>
                <a:lnTo>
                  <a:pt x="445" y="128"/>
                </a:lnTo>
                <a:lnTo>
                  <a:pt x="442" y="127"/>
                </a:lnTo>
                <a:lnTo>
                  <a:pt x="441" y="127"/>
                </a:lnTo>
                <a:lnTo>
                  <a:pt x="440" y="126"/>
                </a:lnTo>
                <a:lnTo>
                  <a:pt x="438" y="125"/>
                </a:lnTo>
                <a:lnTo>
                  <a:pt x="436" y="125"/>
                </a:lnTo>
                <a:lnTo>
                  <a:pt x="434" y="124"/>
                </a:lnTo>
                <a:lnTo>
                  <a:pt x="436" y="123"/>
                </a:lnTo>
                <a:lnTo>
                  <a:pt x="438" y="122"/>
                </a:lnTo>
                <a:lnTo>
                  <a:pt x="440" y="121"/>
                </a:lnTo>
                <a:lnTo>
                  <a:pt x="441" y="121"/>
                </a:lnTo>
                <a:lnTo>
                  <a:pt x="444" y="120"/>
                </a:lnTo>
                <a:lnTo>
                  <a:pt x="445" y="119"/>
                </a:lnTo>
                <a:lnTo>
                  <a:pt x="447" y="119"/>
                </a:lnTo>
                <a:lnTo>
                  <a:pt x="448" y="118"/>
                </a:lnTo>
                <a:lnTo>
                  <a:pt x="450" y="118"/>
                </a:lnTo>
                <a:lnTo>
                  <a:pt x="452" y="117"/>
                </a:lnTo>
                <a:lnTo>
                  <a:pt x="454" y="116"/>
                </a:lnTo>
                <a:lnTo>
                  <a:pt x="456" y="116"/>
                </a:lnTo>
                <a:lnTo>
                  <a:pt x="457" y="115"/>
                </a:lnTo>
                <a:lnTo>
                  <a:pt x="457" y="114"/>
                </a:lnTo>
                <a:lnTo>
                  <a:pt x="460" y="113"/>
                </a:lnTo>
                <a:lnTo>
                  <a:pt x="461" y="112"/>
                </a:lnTo>
                <a:lnTo>
                  <a:pt x="461" y="111"/>
                </a:lnTo>
                <a:lnTo>
                  <a:pt x="463" y="110"/>
                </a:lnTo>
                <a:lnTo>
                  <a:pt x="463" y="108"/>
                </a:lnTo>
                <a:lnTo>
                  <a:pt x="463" y="107"/>
                </a:lnTo>
                <a:lnTo>
                  <a:pt x="464" y="106"/>
                </a:lnTo>
                <a:lnTo>
                  <a:pt x="464" y="104"/>
                </a:lnTo>
                <a:lnTo>
                  <a:pt x="464" y="103"/>
                </a:lnTo>
                <a:lnTo>
                  <a:pt x="464" y="101"/>
                </a:lnTo>
                <a:lnTo>
                  <a:pt x="464" y="100"/>
                </a:lnTo>
                <a:lnTo>
                  <a:pt x="464" y="99"/>
                </a:lnTo>
                <a:lnTo>
                  <a:pt x="464" y="97"/>
                </a:lnTo>
                <a:lnTo>
                  <a:pt x="463" y="96"/>
                </a:lnTo>
                <a:lnTo>
                  <a:pt x="463" y="95"/>
                </a:lnTo>
                <a:lnTo>
                  <a:pt x="463" y="93"/>
                </a:lnTo>
                <a:lnTo>
                  <a:pt x="463" y="92"/>
                </a:lnTo>
                <a:lnTo>
                  <a:pt x="461" y="92"/>
                </a:lnTo>
                <a:lnTo>
                  <a:pt x="460" y="92"/>
                </a:lnTo>
                <a:lnTo>
                  <a:pt x="459" y="91"/>
                </a:lnTo>
                <a:lnTo>
                  <a:pt x="459" y="90"/>
                </a:lnTo>
                <a:lnTo>
                  <a:pt x="459" y="89"/>
                </a:lnTo>
                <a:lnTo>
                  <a:pt x="459" y="87"/>
                </a:lnTo>
                <a:lnTo>
                  <a:pt x="459" y="86"/>
                </a:lnTo>
                <a:lnTo>
                  <a:pt x="460" y="84"/>
                </a:lnTo>
                <a:lnTo>
                  <a:pt x="457" y="84"/>
                </a:lnTo>
                <a:lnTo>
                  <a:pt x="457" y="83"/>
                </a:lnTo>
                <a:lnTo>
                  <a:pt x="457" y="82"/>
                </a:lnTo>
                <a:lnTo>
                  <a:pt x="456" y="82"/>
                </a:lnTo>
                <a:lnTo>
                  <a:pt x="456" y="81"/>
                </a:lnTo>
                <a:lnTo>
                  <a:pt x="456" y="80"/>
                </a:lnTo>
                <a:lnTo>
                  <a:pt x="457" y="79"/>
                </a:lnTo>
                <a:lnTo>
                  <a:pt x="454" y="78"/>
                </a:lnTo>
                <a:lnTo>
                  <a:pt x="452" y="77"/>
                </a:lnTo>
                <a:lnTo>
                  <a:pt x="450" y="76"/>
                </a:lnTo>
                <a:lnTo>
                  <a:pt x="449" y="75"/>
                </a:lnTo>
                <a:lnTo>
                  <a:pt x="449" y="74"/>
                </a:lnTo>
                <a:lnTo>
                  <a:pt x="449" y="72"/>
                </a:lnTo>
                <a:lnTo>
                  <a:pt x="448" y="71"/>
                </a:lnTo>
                <a:lnTo>
                  <a:pt x="448" y="70"/>
                </a:lnTo>
                <a:lnTo>
                  <a:pt x="447" y="70"/>
                </a:lnTo>
                <a:lnTo>
                  <a:pt x="445" y="69"/>
                </a:lnTo>
                <a:lnTo>
                  <a:pt x="444" y="69"/>
                </a:lnTo>
                <a:lnTo>
                  <a:pt x="442" y="68"/>
                </a:lnTo>
                <a:lnTo>
                  <a:pt x="441" y="66"/>
                </a:lnTo>
                <a:lnTo>
                  <a:pt x="440" y="65"/>
                </a:lnTo>
                <a:lnTo>
                  <a:pt x="440" y="64"/>
                </a:lnTo>
                <a:lnTo>
                  <a:pt x="438" y="62"/>
                </a:lnTo>
                <a:lnTo>
                  <a:pt x="437" y="62"/>
                </a:lnTo>
                <a:lnTo>
                  <a:pt x="436" y="62"/>
                </a:lnTo>
                <a:lnTo>
                  <a:pt x="434" y="61"/>
                </a:lnTo>
                <a:lnTo>
                  <a:pt x="433" y="61"/>
                </a:lnTo>
                <a:lnTo>
                  <a:pt x="433" y="60"/>
                </a:lnTo>
                <a:lnTo>
                  <a:pt x="431" y="60"/>
                </a:lnTo>
                <a:lnTo>
                  <a:pt x="430" y="60"/>
                </a:lnTo>
                <a:lnTo>
                  <a:pt x="430" y="58"/>
                </a:lnTo>
                <a:lnTo>
                  <a:pt x="427" y="58"/>
                </a:lnTo>
                <a:lnTo>
                  <a:pt x="426" y="58"/>
                </a:lnTo>
                <a:lnTo>
                  <a:pt x="425" y="59"/>
                </a:lnTo>
                <a:lnTo>
                  <a:pt x="423" y="59"/>
                </a:lnTo>
                <a:lnTo>
                  <a:pt x="422" y="59"/>
                </a:lnTo>
                <a:lnTo>
                  <a:pt x="421" y="58"/>
                </a:lnTo>
                <a:lnTo>
                  <a:pt x="420" y="58"/>
                </a:lnTo>
                <a:lnTo>
                  <a:pt x="419" y="57"/>
                </a:lnTo>
                <a:lnTo>
                  <a:pt x="418" y="57"/>
                </a:lnTo>
                <a:lnTo>
                  <a:pt x="415" y="57"/>
                </a:lnTo>
                <a:lnTo>
                  <a:pt x="414" y="58"/>
                </a:lnTo>
                <a:lnTo>
                  <a:pt x="413" y="58"/>
                </a:lnTo>
                <a:lnTo>
                  <a:pt x="411" y="58"/>
                </a:lnTo>
                <a:lnTo>
                  <a:pt x="410" y="58"/>
                </a:lnTo>
                <a:lnTo>
                  <a:pt x="408" y="58"/>
                </a:lnTo>
                <a:lnTo>
                  <a:pt x="407" y="57"/>
                </a:lnTo>
                <a:lnTo>
                  <a:pt x="406" y="57"/>
                </a:lnTo>
                <a:lnTo>
                  <a:pt x="403" y="57"/>
                </a:lnTo>
                <a:lnTo>
                  <a:pt x="402" y="58"/>
                </a:lnTo>
                <a:lnTo>
                  <a:pt x="400" y="59"/>
                </a:lnTo>
                <a:lnTo>
                  <a:pt x="399" y="59"/>
                </a:lnTo>
                <a:lnTo>
                  <a:pt x="397" y="59"/>
                </a:lnTo>
                <a:lnTo>
                  <a:pt x="396" y="59"/>
                </a:lnTo>
                <a:lnTo>
                  <a:pt x="395" y="58"/>
                </a:lnTo>
                <a:lnTo>
                  <a:pt x="393" y="58"/>
                </a:lnTo>
                <a:lnTo>
                  <a:pt x="392" y="59"/>
                </a:lnTo>
                <a:lnTo>
                  <a:pt x="391" y="59"/>
                </a:lnTo>
                <a:lnTo>
                  <a:pt x="389" y="60"/>
                </a:lnTo>
                <a:lnTo>
                  <a:pt x="388" y="60"/>
                </a:lnTo>
                <a:lnTo>
                  <a:pt x="387" y="61"/>
                </a:lnTo>
                <a:lnTo>
                  <a:pt x="386" y="61"/>
                </a:lnTo>
                <a:lnTo>
                  <a:pt x="385" y="62"/>
                </a:lnTo>
                <a:lnTo>
                  <a:pt x="384" y="62"/>
                </a:lnTo>
                <a:lnTo>
                  <a:pt x="383" y="62"/>
                </a:lnTo>
                <a:lnTo>
                  <a:pt x="381" y="62"/>
                </a:lnTo>
                <a:lnTo>
                  <a:pt x="380" y="63"/>
                </a:lnTo>
                <a:lnTo>
                  <a:pt x="379" y="64"/>
                </a:lnTo>
                <a:lnTo>
                  <a:pt x="377" y="65"/>
                </a:lnTo>
                <a:lnTo>
                  <a:pt x="376" y="66"/>
                </a:lnTo>
                <a:lnTo>
                  <a:pt x="375" y="67"/>
                </a:lnTo>
                <a:lnTo>
                  <a:pt x="373" y="68"/>
                </a:lnTo>
                <a:lnTo>
                  <a:pt x="373" y="69"/>
                </a:lnTo>
                <a:lnTo>
                  <a:pt x="372" y="69"/>
                </a:lnTo>
                <a:lnTo>
                  <a:pt x="372" y="70"/>
                </a:lnTo>
                <a:lnTo>
                  <a:pt x="370" y="70"/>
                </a:lnTo>
                <a:lnTo>
                  <a:pt x="369" y="71"/>
                </a:lnTo>
                <a:lnTo>
                  <a:pt x="368" y="71"/>
                </a:lnTo>
                <a:lnTo>
                  <a:pt x="366" y="71"/>
                </a:lnTo>
                <a:lnTo>
                  <a:pt x="365" y="72"/>
                </a:lnTo>
                <a:lnTo>
                  <a:pt x="364" y="73"/>
                </a:lnTo>
                <a:lnTo>
                  <a:pt x="364" y="74"/>
                </a:lnTo>
                <a:lnTo>
                  <a:pt x="362" y="74"/>
                </a:lnTo>
                <a:lnTo>
                  <a:pt x="362" y="75"/>
                </a:lnTo>
                <a:lnTo>
                  <a:pt x="361" y="76"/>
                </a:lnTo>
                <a:lnTo>
                  <a:pt x="361" y="77"/>
                </a:lnTo>
                <a:lnTo>
                  <a:pt x="361" y="78"/>
                </a:lnTo>
                <a:lnTo>
                  <a:pt x="359" y="78"/>
                </a:lnTo>
                <a:lnTo>
                  <a:pt x="359" y="79"/>
                </a:lnTo>
                <a:lnTo>
                  <a:pt x="358" y="80"/>
                </a:lnTo>
                <a:lnTo>
                  <a:pt x="357" y="80"/>
                </a:lnTo>
                <a:lnTo>
                  <a:pt x="356" y="81"/>
                </a:lnTo>
                <a:lnTo>
                  <a:pt x="354" y="81"/>
                </a:lnTo>
                <a:lnTo>
                  <a:pt x="342" y="77"/>
                </a:lnTo>
                <a:lnTo>
                  <a:pt x="341" y="77"/>
                </a:lnTo>
                <a:lnTo>
                  <a:pt x="341" y="76"/>
                </a:lnTo>
                <a:lnTo>
                  <a:pt x="339" y="75"/>
                </a:lnTo>
                <a:lnTo>
                  <a:pt x="338" y="75"/>
                </a:lnTo>
                <a:lnTo>
                  <a:pt x="337" y="74"/>
                </a:lnTo>
                <a:lnTo>
                  <a:pt x="336" y="73"/>
                </a:lnTo>
                <a:lnTo>
                  <a:pt x="335" y="72"/>
                </a:lnTo>
                <a:lnTo>
                  <a:pt x="335" y="71"/>
                </a:lnTo>
                <a:lnTo>
                  <a:pt x="334" y="71"/>
                </a:lnTo>
                <a:lnTo>
                  <a:pt x="334" y="70"/>
                </a:lnTo>
                <a:lnTo>
                  <a:pt x="332" y="68"/>
                </a:lnTo>
                <a:lnTo>
                  <a:pt x="332" y="67"/>
                </a:lnTo>
                <a:lnTo>
                  <a:pt x="332" y="65"/>
                </a:lnTo>
                <a:lnTo>
                  <a:pt x="332" y="63"/>
                </a:lnTo>
                <a:lnTo>
                  <a:pt x="332" y="61"/>
                </a:lnTo>
                <a:lnTo>
                  <a:pt x="334" y="60"/>
                </a:lnTo>
                <a:lnTo>
                  <a:pt x="332" y="60"/>
                </a:lnTo>
                <a:lnTo>
                  <a:pt x="331" y="60"/>
                </a:lnTo>
                <a:lnTo>
                  <a:pt x="331" y="59"/>
                </a:lnTo>
                <a:lnTo>
                  <a:pt x="330" y="59"/>
                </a:lnTo>
                <a:lnTo>
                  <a:pt x="328" y="58"/>
                </a:lnTo>
                <a:lnTo>
                  <a:pt x="327" y="57"/>
                </a:lnTo>
                <a:lnTo>
                  <a:pt x="326" y="56"/>
                </a:lnTo>
                <a:lnTo>
                  <a:pt x="326" y="55"/>
                </a:lnTo>
                <a:lnTo>
                  <a:pt x="325" y="54"/>
                </a:lnTo>
                <a:lnTo>
                  <a:pt x="325" y="52"/>
                </a:lnTo>
                <a:lnTo>
                  <a:pt x="324" y="50"/>
                </a:lnTo>
                <a:lnTo>
                  <a:pt x="324" y="49"/>
                </a:lnTo>
                <a:lnTo>
                  <a:pt x="323" y="47"/>
                </a:lnTo>
                <a:lnTo>
                  <a:pt x="323" y="44"/>
                </a:lnTo>
                <a:lnTo>
                  <a:pt x="323" y="41"/>
                </a:lnTo>
                <a:lnTo>
                  <a:pt x="322" y="41"/>
                </a:lnTo>
                <a:lnTo>
                  <a:pt x="320" y="41"/>
                </a:lnTo>
                <a:lnTo>
                  <a:pt x="319" y="41"/>
                </a:lnTo>
                <a:lnTo>
                  <a:pt x="318" y="41"/>
                </a:lnTo>
                <a:lnTo>
                  <a:pt x="316" y="40"/>
                </a:lnTo>
                <a:lnTo>
                  <a:pt x="315" y="39"/>
                </a:lnTo>
                <a:lnTo>
                  <a:pt x="314" y="38"/>
                </a:lnTo>
                <a:lnTo>
                  <a:pt x="313" y="37"/>
                </a:lnTo>
                <a:lnTo>
                  <a:pt x="313" y="36"/>
                </a:lnTo>
                <a:lnTo>
                  <a:pt x="312" y="35"/>
                </a:lnTo>
                <a:lnTo>
                  <a:pt x="312" y="34"/>
                </a:lnTo>
                <a:lnTo>
                  <a:pt x="311" y="32"/>
                </a:lnTo>
                <a:lnTo>
                  <a:pt x="311" y="30"/>
                </a:lnTo>
                <a:lnTo>
                  <a:pt x="311" y="29"/>
                </a:lnTo>
                <a:lnTo>
                  <a:pt x="309" y="29"/>
                </a:lnTo>
                <a:lnTo>
                  <a:pt x="308" y="28"/>
                </a:lnTo>
                <a:lnTo>
                  <a:pt x="307" y="28"/>
                </a:lnTo>
                <a:lnTo>
                  <a:pt x="305" y="27"/>
                </a:lnTo>
                <a:lnTo>
                  <a:pt x="304" y="27"/>
                </a:lnTo>
                <a:lnTo>
                  <a:pt x="303" y="26"/>
                </a:lnTo>
                <a:lnTo>
                  <a:pt x="301" y="25"/>
                </a:lnTo>
                <a:lnTo>
                  <a:pt x="301" y="24"/>
                </a:lnTo>
                <a:lnTo>
                  <a:pt x="301" y="23"/>
                </a:lnTo>
                <a:lnTo>
                  <a:pt x="300" y="22"/>
                </a:lnTo>
                <a:lnTo>
                  <a:pt x="300" y="21"/>
                </a:lnTo>
                <a:lnTo>
                  <a:pt x="298" y="20"/>
                </a:lnTo>
                <a:lnTo>
                  <a:pt x="298" y="18"/>
                </a:lnTo>
                <a:lnTo>
                  <a:pt x="298" y="17"/>
                </a:lnTo>
                <a:lnTo>
                  <a:pt x="297" y="16"/>
                </a:lnTo>
                <a:lnTo>
                  <a:pt x="296" y="16"/>
                </a:lnTo>
                <a:lnTo>
                  <a:pt x="295" y="16"/>
                </a:lnTo>
                <a:lnTo>
                  <a:pt x="293" y="16"/>
                </a:lnTo>
                <a:lnTo>
                  <a:pt x="292" y="16"/>
                </a:lnTo>
                <a:lnTo>
                  <a:pt x="291" y="16"/>
                </a:lnTo>
                <a:lnTo>
                  <a:pt x="289" y="16"/>
                </a:lnTo>
                <a:lnTo>
                  <a:pt x="288" y="16"/>
                </a:lnTo>
                <a:lnTo>
                  <a:pt x="288" y="15"/>
                </a:lnTo>
                <a:lnTo>
                  <a:pt x="286" y="14"/>
                </a:lnTo>
                <a:lnTo>
                  <a:pt x="285" y="13"/>
                </a:lnTo>
                <a:lnTo>
                  <a:pt x="285" y="12"/>
                </a:lnTo>
                <a:lnTo>
                  <a:pt x="284" y="11"/>
                </a:lnTo>
                <a:lnTo>
                  <a:pt x="284" y="10"/>
                </a:lnTo>
                <a:lnTo>
                  <a:pt x="282" y="8"/>
                </a:lnTo>
                <a:lnTo>
                  <a:pt x="281" y="8"/>
                </a:lnTo>
                <a:lnTo>
                  <a:pt x="280" y="8"/>
                </a:lnTo>
                <a:lnTo>
                  <a:pt x="278" y="8"/>
                </a:lnTo>
                <a:lnTo>
                  <a:pt x="277" y="8"/>
                </a:lnTo>
                <a:lnTo>
                  <a:pt x="276" y="8"/>
                </a:lnTo>
                <a:lnTo>
                  <a:pt x="275" y="8"/>
                </a:lnTo>
                <a:lnTo>
                  <a:pt x="274" y="8"/>
                </a:lnTo>
                <a:lnTo>
                  <a:pt x="273" y="7"/>
                </a:lnTo>
                <a:lnTo>
                  <a:pt x="271" y="7"/>
                </a:lnTo>
                <a:lnTo>
                  <a:pt x="271" y="6"/>
                </a:lnTo>
                <a:lnTo>
                  <a:pt x="270" y="6"/>
                </a:lnTo>
                <a:lnTo>
                  <a:pt x="269" y="5"/>
                </a:lnTo>
                <a:lnTo>
                  <a:pt x="267" y="5"/>
                </a:lnTo>
                <a:lnTo>
                  <a:pt x="266" y="4"/>
                </a:lnTo>
                <a:lnTo>
                  <a:pt x="266" y="3"/>
                </a:lnTo>
                <a:lnTo>
                  <a:pt x="265" y="2"/>
                </a:lnTo>
                <a:lnTo>
                  <a:pt x="264" y="3"/>
                </a:lnTo>
                <a:lnTo>
                  <a:pt x="263" y="3"/>
                </a:lnTo>
                <a:lnTo>
                  <a:pt x="262" y="3"/>
                </a:lnTo>
                <a:lnTo>
                  <a:pt x="261" y="4"/>
                </a:lnTo>
                <a:lnTo>
                  <a:pt x="259" y="4"/>
                </a:lnTo>
                <a:lnTo>
                  <a:pt x="257" y="4"/>
                </a:lnTo>
                <a:lnTo>
                  <a:pt x="255" y="4"/>
                </a:lnTo>
                <a:lnTo>
                  <a:pt x="254" y="4"/>
                </a:lnTo>
                <a:lnTo>
                  <a:pt x="253" y="4"/>
                </a:lnTo>
                <a:lnTo>
                  <a:pt x="252" y="3"/>
                </a:lnTo>
                <a:lnTo>
                  <a:pt x="251" y="3"/>
                </a:lnTo>
                <a:lnTo>
                  <a:pt x="250" y="2"/>
                </a:lnTo>
                <a:lnTo>
                  <a:pt x="248" y="2"/>
                </a:lnTo>
                <a:lnTo>
                  <a:pt x="247" y="1"/>
                </a:lnTo>
                <a:lnTo>
                  <a:pt x="246" y="0"/>
                </a:lnTo>
                <a:lnTo>
                  <a:pt x="244" y="1"/>
                </a:lnTo>
                <a:lnTo>
                  <a:pt x="243" y="2"/>
                </a:lnTo>
                <a:lnTo>
                  <a:pt x="242" y="2"/>
                </a:lnTo>
                <a:lnTo>
                  <a:pt x="240" y="2"/>
                </a:lnTo>
                <a:lnTo>
                  <a:pt x="239" y="3"/>
                </a:lnTo>
                <a:lnTo>
                  <a:pt x="237" y="3"/>
                </a:lnTo>
                <a:lnTo>
                  <a:pt x="236" y="3"/>
                </a:lnTo>
                <a:lnTo>
                  <a:pt x="235" y="3"/>
                </a:lnTo>
                <a:lnTo>
                  <a:pt x="233" y="3"/>
                </a:lnTo>
                <a:lnTo>
                  <a:pt x="231" y="3"/>
                </a:lnTo>
                <a:lnTo>
                  <a:pt x="230" y="3"/>
                </a:lnTo>
                <a:lnTo>
                  <a:pt x="228" y="3"/>
                </a:lnTo>
                <a:lnTo>
                  <a:pt x="228" y="2"/>
                </a:lnTo>
                <a:lnTo>
                  <a:pt x="227" y="2"/>
                </a:lnTo>
                <a:lnTo>
                  <a:pt x="225" y="1"/>
                </a:lnTo>
                <a:lnTo>
                  <a:pt x="225" y="2"/>
                </a:lnTo>
                <a:lnTo>
                  <a:pt x="224" y="3"/>
                </a:lnTo>
                <a:lnTo>
                  <a:pt x="224" y="4"/>
                </a:lnTo>
                <a:lnTo>
                  <a:pt x="223" y="4"/>
                </a:lnTo>
                <a:lnTo>
                  <a:pt x="221" y="5"/>
                </a:lnTo>
                <a:lnTo>
                  <a:pt x="220" y="5"/>
                </a:lnTo>
                <a:lnTo>
                  <a:pt x="219" y="6"/>
                </a:lnTo>
                <a:lnTo>
                  <a:pt x="217" y="6"/>
                </a:lnTo>
                <a:lnTo>
                  <a:pt x="217" y="7"/>
                </a:lnTo>
                <a:lnTo>
                  <a:pt x="216" y="7"/>
                </a:lnTo>
                <a:lnTo>
                  <a:pt x="214" y="7"/>
                </a:lnTo>
                <a:lnTo>
                  <a:pt x="213" y="7"/>
                </a:lnTo>
                <a:lnTo>
                  <a:pt x="212" y="7"/>
                </a:lnTo>
                <a:lnTo>
                  <a:pt x="212" y="6"/>
                </a:lnTo>
                <a:lnTo>
                  <a:pt x="210" y="7"/>
                </a:lnTo>
                <a:lnTo>
                  <a:pt x="210" y="8"/>
                </a:lnTo>
                <a:lnTo>
                  <a:pt x="209" y="9"/>
                </a:lnTo>
                <a:lnTo>
                  <a:pt x="208" y="9"/>
                </a:lnTo>
                <a:lnTo>
                  <a:pt x="208" y="10"/>
                </a:lnTo>
                <a:lnTo>
                  <a:pt x="206" y="11"/>
                </a:lnTo>
                <a:lnTo>
                  <a:pt x="206" y="12"/>
                </a:lnTo>
                <a:lnTo>
                  <a:pt x="205" y="12"/>
                </a:lnTo>
                <a:lnTo>
                  <a:pt x="204" y="13"/>
                </a:lnTo>
                <a:lnTo>
                  <a:pt x="203" y="13"/>
                </a:lnTo>
                <a:lnTo>
                  <a:pt x="203" y="14"/>
                </a:lnTo>
                <a:lnTo>
                  <a:pt x="202" y="14"/>
                </a:lnTo>
                <a:lnTo>
                  <a:pt x="201" y="14"/>
                </a:lnTo>
                <a:lnTo>
                  <a:pt x="200" y="14"/>
                </a:lnTo>
                <a:lnTo>
                  <a:pt x="198" y="14"/>
                </a:lnTo>
                <a:lnTo>
                  <a:pt x="197" y="15"/>
                </a:lnTo>
                <a:lnTo>
                  <a:pt x="197" y="16"/>
                </a:lnTo>
                <a:lnTo>
                  <a:pt x="196" y="16"/>
                </a:lnTo>
                <a:lnTo>
                  <a:pt x="194" y="17"/>
                </a:lnTo>
                <a:lnTo>
                  <a:pt x="194" y="18"/>
                </a:lnTo>
                <a:lnTo>
                  <a:pt x="193" y="18"/>
                </a:lnTo>
                <a:lnTo>
                  <a:pt x="192" y="19"/>
                </a:lnTo>
                <a:lnTo>
                  <a:pt x="192" y="20"/>
                </a:lnTo>
                <a:lnTo>
                  <a:pt x="191" y="21"/>
                </a:lnTo>
                <a:lnTo>
                  <a:pt x="190" y="21"/>
                </a:lnTo>
                <a:lnTo>
                  <a:pt x="189" y="22"/>
                </a:lnTo>
                <a:lnTo>
                  <a:pt x="187" y="22"/>
                </a:lnTo>
                <a:lnTo>
                  <a:pt x="186" y="22"/>
                </a:lnTo>
                <a:lnTo>
                  <a:pt x="185" y="22"/>
                </a:lnTo>
                <a:lnTo>
                  <a:pt x="183" y="22"/>
                </a:lnTo>
                <a:lnTo>
                  <a:pt x="182" y="24"/>
                </a:lnTo>
                <a:lnTo>
                  <a:pt x="181" y="25"/>
                </a:lnTo>
                <a:lnTo>
                  <a:pt x="180" y="27"/>
                </a:lnTo>
                <a:lnTo>
                  <a:pt x="179" y="27"/>
                </a:lnTo>
                <a:lnTo>
                  <a:pt x="178" y="28"/>
                </a:lnTo>
                <a:lnTo>
                  <a:pt x="176" y="29"/>
                </a:lnTo>
                <a:lnTo>
                  <a:pt x="174" y="30"/>
                </a:lnTo>
                <a:lnTo>
                  <a:pt x="172" y="30"/>
                </a:lnTo>
                <a:lnTo>
                  <a:pt x="171" y="33"/>
                </a:lnTo>
                <a:lnTo>
                  <a:pt x="170" y="35"/>
                </a:lnTo>
                <a:lnTo>
                  <a:pt x="170" y="37"/>
                </a:lnTo>
                <a:lnTo>
                  <a:pt x="169" y="38"/>
                </a:lnTo>
                <a:lnTo>
                  <a:pt x="169" y="40"/>
                </a:lnTo>
                <a:lnTo>
                  <a:pt x="168" y="41"/>
                </a:lnTo>
                <a:lnTo>
                  <a:pt x="168" y="42"/>
                </a:lnTo>
                <a:lnTo>
                  <a:pt x="168" y="44"/>
                </a:lnTo>
                <a:lnTo>
                  <a:pt x="168" y="45"/>
                </a:lnTo>
                <a:lnTo>
                  <a:pt x="167" y="46"/>
                </a:lnTo>
                <a:lnTo>
                  <a:pt x="167" y="48"/>
                </a:lnTo>
                <a:lnTo>
                  <a:pt x="167" y="49"/>
                </a:lnTo>
                <a:lnTo>
                  <a:pt x="167" y="51"/>
                </a:lnTo>
                <a:lnTo>
                  <a:pt x="167" y="53"/>
                </a:lnTo>
                <a:lnTo>
                  <a:pt x="167" y="55"/>
                </a:lnTo>
                <a:lnTo>
                  <a:pt x="166" y="58"/>
                </a:lnTo>
                <a:lnTo>
                  <a:pt x="164" y="59"/>
                </a:lnTo>
                <a:lnTo>
                  <a:pt x="163" y="59"/>
                </a:lnTo>
                <a:lnTo>
                  <a:pt x="162" y="60"/>
                </a:lnTo>
                <a:lnTo>
                  <a:pt x="160" y="60"/>
                </a:lnTo>
                <a:lnTo>
                  <a:pt x="159" y="60"/>
                </a:lnTo>
                <a:lnTo>
                  <a:pt x="159" y="61"/>
                </a:lnTo>
                <a:lnTo>
                  <a:pt x="158" y="62"/>
                </a:lnTo>
                <a:lnTo>
                  <a:pt x="156" y="63"/>
                </a:lnTo>
                <a:lnTo>
                  <a:pt x="155" y="63"/>
                </a:lnTo>
                <a:lnTo>
                  <a:pt x="153" y="64"/>
                </a:lnTo>
                <a:lnTo>
                  <a:pt x="151" y="64"/>
                </a:lnTo>
                <a:lnTo>
                  <a:pt x="149" y="65"/>
                </a:lnTo>
                <a:lnTo>
                  <a:pt x="147" y="65"/>
                </a:lnTo>
                <a:lnTo>
                  <a:pt x="145" y="66"/>
                </a:lnTo>
                <a:lnTo>
                  <a:pt x="144" y="66"/>
                </a:lnTo>
                <a:lnTo>
                  <a:pt x="141" y="67"/>
                </a:lnTo>
                <a:lnTo>
                  <a:pt x="140" y="68"/>
                </a:lnTo>
                <a:lnTo>
                  <a:pt x="137" y="68"/>
                </a:lnTo>
                <a:lnTo>
                  <a:pt x="136" y="69"/>
                </a:lnTo>
                <a:lnTo>
                  <a:pt x="133" y="70"/>
                </a:lnTo>
                <a:lnTo>
                  <a:pt x="132" y="70"/>
                </a:lnTo>
                <a:lnTo>
                  <a:pt x="132" y="71"/>
                </a:lnTo>
                <a:lnTo>
                  <a:pt x="129" y="71"/>
                </a:lnTo>
                <a:lnTo>
                  <a:pt x="128" y="72"/>
                </a:lnTo>
                <a:lnTo>
                  <a:pt x="125" y="72"/>
                </a:lnTo>
                <a:lnTo>
                  <a:pt x="124" y="73"/>
                </a:lnTo>
                <a:lnTo>
                  <a:pt x="122" y="74"/>
                </a:lnTo>
                <a:lnTo>
                  <a:pt x="120" y="75"/>
                </a:lnTo>
                <a:lnTo>
                  <a:pt x="119" y="76"/>
                </a:lnTo>
                <a:lnTo>
                  <a:pt x="118" y="77"/>
                </a:lnTo>
                <a:lnTo>
                  <a:pt x="117" y="78"/>
                </a:lnTo>
                <a:lnTo>
                  <a:pt x="115" y="79"/>
                </a:lnTo>
                <a:lnTo>
                  <a:pt x="114" y="80"/>
                </a:lnTo>
                <a:lnTo>
                  <a:pt x="113" y="80"/>
                </a:lnTo>
                <a:lnTo>
                  <a:pt x="111" y="81"/>
                </a:lnTo>
                <a:lnTo>
                  <a:pt x="109" y="81"/>
                </a:lnTo>
                <a:lnTo>
                  <a:pt x="108" y="81"/>
                </a:lnTo>
                <a:lnTo>
                  <a:pt x="107" y="82"/>
                </a:lnTo>
                <a:lnTo>
                  <a:pt x="105" y="82"/>
                </a:lnTo>
                <a:lnTo>
                  <a:pt x="103" y="83"/>
                </a:lnTo>
                <a:lnTo>
                  <a:pt x="102" y="83"/>
                </a:lnTo>
                <a:lnTo>
                  <a:pt x="99" y="83"/>
                </a:lnTo>
                <a:lnTo>
                  <a:pt x="98" y="83"/>
                </a:lnTo>
                <a:lnTo>
                  <a:pt x="97" y="84"/>
                </a:lnTo>
                <a:lnTo>
                  <a:pt x="95" y="84"/>
                </a:lnTo>
                <a:lnTo>
                  <a:pt x="94" y="85"/>
                </a:lnTo>
                <a:lnTo>
                  <a:pt x="91" y="85"/>
                </a:lnTo>
                <a:lnTo>
                  <a:pt x="88" y="86"/>
                </a:lnTo>
                <a:lnTo>
                  <a:pt x="87" y="86"/>
                </a:lnTo>
                <a:lnTo>
                  <a:pt x="84" y="87"/>
                </a:lnTo>
                <a:lnTo>
                  <a:pt x="83" y="87"/>
                </a:lnTo>
                <a:lnTo>
                  <a:pt x="80" y="88"/>
                </a:lnTo>
                <a:lnTo>
                  <a:pt x="77" y="89"/>
                </a:lnTo>
                <a:lnTo>
                  <a:pt x="75" y="89"/>
                </a:lnTo>
                <a:lnTo>
                  <a:pt x="72" y="90"/>
                </a:lnTo>
                <a:lnTo>
                  <a:pt x="71" y="91"/>
                </a:lnTo>
                <a:lnTo>
                  <a:pt x="68" y="92"/>
                </a:lnTo>
                <a:lnTo>
                  <a:pt x="65" y="92"/>
                </a:lnTo>
                <a:lnTo>
                  <a:pt x="61" y="93"/>
                </a:lnTo>
                <a:lnTo>
                  <a:pt x="60" y="95"/>
                </a:lnTo>
                <a:lnTo>
                  <a:pt x="57" y="96"/>
                </a:lnTo>
                <a:lnTo>
                  <a:pt x="54" y="97"/>
                </a:lnTo>
                <a:lnTo>
                  <a:pt x="50" y="99"/>
                </a:lnTo>
                <a:lnTo>
                  <a:pt x="48" y="100"/>
                </a:lnTo>
                <a:lnTo>
                  <a:pt x="46" y="102"/>
                </a:lnTo>
                <a:lnTo>
                  <a:pt x="42" y="103"/>
                </a:lnTo>
                <a:lnTo>
                  <a:pt x="40" y="105"/>
                </a:lnTo>
                <a:lnTo>
                  <a:pt x="37" y="107"/>
                </a:lnTo>
                <a:lnTo>
                  <a:pt x="34" y="109"/>
                </a:lnTo>
                <a:lnTo>
                  <a:pt x="31" y="111"/>
                </a:lnTo>
                <a:lnTo>
                  <a:pt x="29" y="113"/>
                </a:lnTo>
                <a:lnTo>
                  <a:pt x="26" y="114"/>
                </a:lnTo>
                <a:lnTo>
                  <a:pt x="25" y="115"/>
                </a:lnTo>
                <a:lnTo>
                  <a:pt x="24" y="116"/>
                </a:lnTo>
                <a:lnTo>
                  <a:pt x="24" y="117"/>
                </a:lnTo>
                <a:lnTo>
                  <a:pt x="23" y="119"/>
                </a:lnTo>
                <a:lnTo>
                  <a:pt x="22" y="120"/>
                </a:lnTo>
                <a:lnTo>
                  <a:pt x="19" y="121"/>
                </a:lnTo>
                <a:lnTo>
                  <a:pt x="18" y="122"/>
                </a:lnTo>
                <a:lnTo>
                  <a:pt x="16" y="123"/>
                </a:lnTo>
                <a:lnTo>
                  <a:pt x="15" y="124"/>
                </a:lnTo>
                <a:lnTo>
                  <a:pt x="14" y="125"/>
                </a:lnTo>
                <a:lnTo>
                  <a:pt x="13" y="125"/>
                </a:lnTo>
                <a:lnTo>
                  <a:pt x="12" y="126"/>
                </a:lnTo>
                <a:lnTo>
                  <a:pt x="11" y="128"/>
                </a:lnTo>
                <a:lnTo>
                  <a:pt x="8" y="130"/>
                </a:lnTo>
                <a:lnTo>
                  <a:pt x="7" y="132"/>
                </a:lnTo>
                <a:lnTo>
                  <a:pt x="11" y="137"/>
                </a:lnTo>
                <a:lnTo>
                  <a:pt x="13" y="139"/>
                </a:lnTo>
                <a:lnTo>
                  <a:pt x="14" y="141"/>
                </a:lnTo>
                <a:lnTo>
                  <a:pt x="16" y="142"/>
                </a:lnTo>
                <a:lnTo>
                  <a:pt x="19" y="144"/>
                </a:lnTo>
                <a:lnTo>
                  <a:pt x="20" y="145"/>
                </a:lnTo>
                <a:lnTo>
                  <a:pt x="23" y="146"/>
                </a:lnTo>
                <a:lnTo>
                  <a:pt x="24" y="147"/>
                </a:lnTo>
                <a:lnTo>
                  <a:pt x="26" y="148"/>
                </a:lnTo>
                <a:lnTo>
                  <a:pt x="29" y="149"/>
                </a:lnTo>
                <a:lnTo>
                  <a:pt x="30" y="150"/>
                </a:lnTo>
                <a:lnTo>
                  <a:pt x="33" y="151"/>
                </a:lnTo>
                <a:lnTo>
                  <a:pt x="35" y="152"/>
                </a:lnTo>
                <a:lnTo>
                  <a:pt x="36" y="153"/>
                </a:lnTo>
                <a:lnTo>
                  <a:pt x="38" y="154"/>
                </a:lnTo>
                <a:lnTo>
                  <a:pt x="40" y="154"/>
                </a:lnTo>
                <a:lnTo>
                  <a:pt x="42" y="155"/>
                </a:lnTo>
                <a:lnTo>
                  <a:pt x="44" y="156"/>
                </a:lnTo>
                <a:lnTo>
                  <a:pt x="46" y="156"/>
                </a:lnTo>
                <a:lnTo>
                  <a:pt x="47" y="157"/>
                </a:lnTo>
                <a:lnTo>
                  <a:pt x="49" y="157"/>
                </a:lnTo>
                <a:lnTo>
                  <a:pt x="50" y="157"/>
                </a:lnTo>
                <a:lnTo>
                  <a:pt x="53" y="158"/>
                </a:lnTo>
                <a:lnTo>
                  <a:pt x="54" y="158"/>
                </a:lnTo>
                <a:lnTo>
                  <a:pt x="57" y="159"/>
                </a:lnTo>
                <a:lnTo>
                  <a:pt x="58" y="159"/>
                </a:lnTo>
                <a:lnTo>
                  <a:pt x="60" y="160"/>
                </a:lnTo>
                <a:lnTo>
                  <a:pt x="61" y="160"/>
                </a:lnTo>
                <a:lnTo>
                  <a:pt x="63" y="161"/>
                </a:lnTo>
                <a:lnTo>
                  <a:pt x="65" y="161"/>
                </a:lnTo>
                <a:lnTo>
                  <a:pt x="67" y="162"/>
                </a:lnTo>
                <a:lnTo>
                  <a:pt x="69" y="162"/>
                </a:lnTo>
                <a:lnTo>
                  <a:pt x="71" y="163"/>
                </a:lnTo>
                <a:lnTo>
                  <a:pt x="72" y="163"/>
                </a:lnTo>
                <a:lnTo>
                  <a:pt x="71" y="163"/>
                </a:lnTo>
                <a:lnTo>
                  <a:pt x="71" y="162"/>
                </a:lnTo>
                <a:lnTo>
                  <a:pt x="69" y="164"/>
                </a:lnTo>
                <a:lnTo>
                  <a:pt x="68" y="165"/>
                </a:lnTo>
                <a:lnTo>
                  <a:pt x="65" y="166"/>
                </a:lnTo>
                <a:lnTo>
                  <a:pt x="63" y="167"/>
                </a:lnTo>
                <a:lnTo>
                  <a:pt x="60" y="167"/>
                </a:lnTo>
                <a:lnTo>
                  <a:pt x="58" y="167"/>
                </a:lnTo>
                <a:lnTo>
                  <a:pt x="56" y="168"/>
                </a:lnTo>
                <a:lnTo>
                  <a:pt x="52" y="168"/>
                </a:lnTo>
                <a:lnTo>
                  <a:pt x="49" y="168"/>
                </a:lnTo>
                <a:lnTo>
                  <a:pt x="46" y="167"/>
                </a:lnTo>
                <a:lnTo>
                  <a:pt x="42" y="167"/>
                </a:lnTo>
                <a:lnTo>
                  <a:pt x="38" y="166"/>
                </a:lnTo>
                <a:lnTo>
                  <a:pt x="36" y="166"/>
                </a:lnTo>
                <a:lnTo>
                  <a:pt x="33" y="165"/>
                </a:lnTo>
                <a:lnTo>
                  <a:pt x="29" y="164"/>
                </a:lnTo>
                <a:lnTo>
                  <a:pt x="26" y="163"/>
                </a:lnTo>
                <a:lnTo>
                  <a:pt x="23" y="163"/>
                </a:lnTo>
                <a:lnTo>
                  <a:pt x="20" y="162"/>
                </a:lnTo>
                <a:lnTo>
                  <a:pt x="18" y="161"/>
                </a:lnTo>
                <a:lnTo>
                  <a:pt x="14" y="160"/>
                </a:lnTo>
                <a:lnTo>
                  <a:pt x="12" y="159"/>
                </a:lnTo>
                <a:lnTo>
                  <a:pt x="11" y="158"/>
                </a:lnTo>
                <a:lnTo>
                  <a:pt x="8" y="158"/>
                </a:lnTo>
                <a:lnTo>
                  <a:pt x="6" y="157"/>
                </a:lnTo>
                <a:lnTo>
                  <a:pt x="4" y="157"/>
                </a:lnTo>
                <a:lnTo>
                  <a:pt x="3" y="157"/>
                </a:lnTo>
                <a:lnTo>
                  <a:pt x="2" y="157"/>
                </a:lnTo>
                <a:lnTo>
                  <a:pt x="0" y="157"/>
                </a:lnTo>
                <a:lnTo>
                  <a:pt x="0" y="158"/>
                </a:lnTo>
                <a:lnTo>
                  <a:pt x="0" y="159"/>
                </a:lnTo>
                <a:lnTo>
                  <a:pt x="0" y="160"/>
                </a:lnTo>
                <a:lnTo>
                  <a:pt x="2" y="161"/>
                </a:lnTo>
                <a:lnTo>
                  <a:pt x="3" y="162"/>
                </a:lnTo>
                <a:lnTo>
                  <a:pt x="4" y="163"/>
                </a:lnTo>
                <a:lnTo>
                  <a:pt x="6" y="165"/>
                </a:lnTo>
                <a:lnTo>
                  <a:pt x="7" y="166"/>
                </a:lnTo>
                <a:lnTo>
                  <a:pt x="10" y="168"/>
                </a:lnTo>
                <a:lnTo>
                  <a:pt x="11" y="168"/>
                </a:lnTo>
                <a:lnTo>
                  <a:pt x="12" y="170"/>
                </a:lnTo>
                <a:lnTo>
                  <a:pt x="13" y="171"/>
                </a:lnTo>
                <a:lnTo>
                  <a:pt x="15" y="173"/>
                </a:lnTo>
                <a:lnTo>
                  <a:pt x="16" y="174"/>
                </a:lnTo>
                <a:lnTo>
                  <a:pt x="18" y="175"/>
                </a:lnTo>
                <a:lnTo>
                  <a:pt x="19" y="176"/>
                </a:lnTo>
                <a:lnTo>
                  <a:pt x="19" y="177"/>
                </a:lnTo>
                <a:lnTo>
                  <a:pt x="20" y="177"/>
                </a:lnTo>
                <a:lnTo>
                  <a:pt x="20" y="178"/>
                </a:lnTo>
                <a:lnTo>
                  <a:pt x="22" y="178"/>
                </a:lnTo>
                <a:lnTo>
                  <a:pt x="23" y="179"/>
                </a:lnTo>
                <a:lnTo>
                  <a:pt x="24" y="179"/>
                </a:lnTo>
                <a:lnTo>
                  <a:pt x="24" y="180"/>
                </a:lnTo>
                <a:lnTo>
                  <a:pt x="25" y="180"/>
                </a:lnTo>
                <a:lnTo>
                  <a:pt x="26" y="181"/>
                </a:lnTo>
                <a:lnTo>
                  <a:pt x="27" y="182"/>
                </a:lnTo>
                <a:lnTo>
                  <a:pt x="29" y="182"/>
                </a:lnTo>
                <a:lnTo>
                  <a:pt x="30" y="183"/>
                </a:lnTo>
                <a:lnTo>
                  <a:pt x="33" y="184"/>
                </a:lnTo>
                <a:lnTo>
                  <a:pt x="34" y="184"/>
                </a:lnTo>
                <a:lnTo>
                  <a:pt x="35" y="185"/>
                </a:lnTo>
                <a:lnTo>
                  <a:pt x="37" y="186"/>
                </a:lnTo>
                <a:lnTo>
                  <a:pt x="40" y="186"/>
                </a:lnTo>
                <a:lnTo>
                  <a:pt x="42" y="187"/>
                </a:lnTo>
                <a:lnTo>
                  <a:pt x="44" y="187"/>
                </a:lnTo>
                <a:lnTo>
                  <a:pt x="47" y="188"/>
                </a:lnTo>
                <a:lnTo>
                  <a:pt x="49" y="188"/>
                </a:lnTo>
                <a:lnTo>
                  <a:pt x="52" y="188"/>
                </a:lnTo>
                <a:lnTo>
                  <a:pt x="56" y="188"/>
                </a:lnTo>
                <a:lnTo>
                  <a:pt x="58" y="188"/>
                </a:lnTo>
                <a:lnTo>
                  <a:pt x="61" y="188"/>
                </a:lnTo>
                <a:lnTo>
                  <a:pt x="65" y="188"/>
                </a:lnTo>
                <a:lnTo>
                  <a:pt x="69" y="188"/>
                </a:lnTo>
                <a:lnTo>
                  <a:pt x="74" y="187"/>
                </a:lnTo>
                <a:lnTo>
                  <a:pt x="77" y="187"/>
                </a:lnTo>
                <a:lnTo>
                  <a:pt x="83" y="186"/>
                </a:lnTo>
                <a:lnTo>
                  <a:pt x="87" y="185"/>
                </a:lnTo>
                <a:lnTo>
                  <a:pt x="90" y="187"/>
                </a:lnTo>
                <a:lnTo>
                  <a:pt x="92" y="189"/>
                </a:lnTo>
                <a:lnTo>
                  <a:pt x="95" y="190"/>
                </a:lnTo>
                <a:lnTo>
                  <a:pt x="96" y="190"/>
                </a:lnTo>
                <a:lnTo>
                  <a:pt x="98" y="191"/>
                </a:lnTo>
                <a:lnTo>
                  <a:pt x="101" y="192"/>
                </a:lnTo>
                <a:lnTo>
                  <a:pt x="102" y="193"/>
                </a:lnTo>
                <a:lnTo>
                  <a:pt x="105" y="193"/>
                </a:lnTo>
                <a:lnTo>
                  <a:pt x="107" y="193"/>
                </a:lnTo>
                <a:lnTo>
                  <a:pt x="108" y="193"/>
                </a:lnTo>
                <a:lnTo>
                  <a:pt x="110" y="193"/>
                </a:lnTo>
                <a:lnTo>
                  <a:pt x="113" y="193"/>
                </a:lnTo>
                <a:lnTo>
                  <a:pt x="115" y="193"/>
                </a:lnTo>
                <a:lnTo>
                  <a:pt x="118" y="192"/>
                </a:lnTo>
                <a:lnTo>
                  <a:pt x="120" y="192"/>
                </a:lnTo>
                <a:lnTo>
                  <a:pt x="122" y="191"/>
                </a:lnTo>
                <a:lnTo>
                  <a:pt x="125" y="192"/>
                </a:lnTo>
                <a:lnTo>
                  <a:pt x="129" y="192"/>
                </a:lnTo>
                <a:lnTo>
                  <a:pt x="132" y="193"/>
                </a:lnTo>
                <a:lnTo>
                  <a:pt x="135" y="194"/>
                </a:lnTo>
                <a:lnTo>
                  <a:pt x="137" y="195"/>
                </a:lnTo>
                <a:lnTo>
                  <a:pt x="141" y="195"/>
                </a:lnTo>
                <a:lnTo>
                  <a:pt x="144" y="196"/>
                </a:lnTo>
                <a:lnTo>
                  <a:pt x="145" y="197"/>
                </a:lnTo>
                <a:lnTo>
                  <a:pt x="148" y="197"/>
                </a:lnTo>
                <a:lnTo>
                  <a:pt x="152" y="198"/>
                </a:lnTo>
                <a:lnTo>
                  <a:pt x="155" y="199"/>
                </a:lnTo>
                <a:lnTo>
                  <a:pt x="156" y="199"/>
                </a:lnTo>
                <a:lnTo>
                  <a:pt x="160" y="200"/>
                </a:lnTo>
                <a:lnTo>
                  <a:pt x="164" y="201"/>
                </a:lnTo>
                <a:lnTo>
                  <a:pt x="168" y="201"/>
                </a:lnTo>
                <a:lnTo>
                  <a:pt x="171" y="201"/>
                </a:lnTo>
                <a:lnTo>
                  <a:pt x="171" y="202"/>
                </a:lnTo>
                <a:lnTo>
                  <a:pt x="170" y="203"/>
                </a:lnTo>
                <a:lnTo>
                  <a:pt x="170" y="205"/>
                </a:lnTo>
                <a:lnTo>
                  <a:pt x="170" y="206"/>
                </a:lnTo>
                <a:lnTo>
                  <a:pt x="170" y="207"/>
                </a:lnTo>
                <a:lnTo>
                  <a:pt x="170" y="208"/>
                </a:lnTo>
                <a:lnTo>
                  <a:pt x="171" y="209"/>
                </a:lnTo>
                <a:lnTo>
                  <a:pt x="171" y="210"/>
                </a:lnTo>
                <a:lnTo>
                  <a:pt x="172" y="211"/>
                </a:lnTo>
                <a:lnTo>
                  <a:pt x="172" y="212"/>
                </a:lnTo>
                <a:lnTo>
                  <a:pt x="174" y="212"/>
                </a:lnTo>
                <a:lnTo>
                  <a:pt x="175" y="212"/>
                </a:lnTo>
                <a:lnTo>
                  <a:pt x="176" y="213"/>
                </a:lnTo>
                <a:lnTo>
                  <a:pt x="178" y="214"/>
                </a:lnTo>
                <a:lnTo>
                  <a:pt x="179" y="215"/>
                </a:lnTo>
                <a:lnTo>
                  <a:pt x="181" y="216"/>
                </a:lnTo>
                <a:lnTo>
                  <a:pt x="182" y="219"/>
                </a:lnTo>
                <a:lnTo>
                  <a:pt x="183" y="222"/>
                </a:lnTo>
                <a:lnTo>
                  <a:pt x="185" y="224"/>
                </a:lnTo>
                <a:lnTo>
                  <a:pt x="186" y="227"/>
                </a:lnTo>
                <a:lnTo>
                  <a:pt x="187" y="230"/>
                </a:lnTo>
                <a:lnTo>
                  <a:pt x="189" y="233"/>
                </a:lnTo>
                <a:lnTo>
                  <a:pt x="191" y="235"/>
                </a:lnTo>
                <a:lnTo>
                  <a:pt x="192" y="239"/>
                </a:lnTo>
                <a:lnTo>
                  <a:pt x="194" y="242"/>
                </a:lnTo>
                <a:lnTo>
                  <a:pt x="197" y="244"/>
                </a:lnTo>
                <a:lnTo>
                  <a:pt x="198" y="247"/>
                </a:lnTo>
                <a:lnTo>
                  <a:pt x="201" y="250"/>
                </a:lnTo>
                <a:lnTo>
                  <a:pt x="203" y="253"/>
                </a:lnTo>
                <a:lnTo>
                  <a:pt x="205" y="255"/>
                </a:lnTo>
                <a:lnTo>
                  <a:pt x="208" y="258"/>
                </a:lnTo>
                <a:lnTo>
                  <a:pt x="210" y="261"/>
                </a:lnTo>
                <a:lnTo>
                  <a:pt x="212" y="264"/>
                </a:lnTo>
                <a:lnTo>
                  <a:pt x="214" y="266"/>
                </a:lnTo>
                <a:lnTo>
                  <a:pt x="216" y="268"/>
                </a:lnTo>
                <a:lnTo>
                  <a:pt x="219" y="270"/>
                </a:lnTo>
                <a:lnTo>
                  <a:pt x="221" y="273"/>
                </a:lnTo>
                <a:lnTo>
                  <a:pt x="223" y="275"/>
                </a:lnTo>
                <a:lnTo>
                  <a:pt x="225" y="276"/>
                </a:lnTo>
                <a:lnTo>
                  <a:pt x="228" y="277"/>
                </a:lnTo>
                <a:lnTo>
                  <a:pt x="228" y="278"/>
                </a:lnTo>
                <a:lnTo>
                  <a:pt x="231" y="280"/>
                </a:lnTo>
                <a:lnTo>
                  <a:pt x="232" y="281"/>
                </a:lnTo>
                <a:lnTo>
                  <a:pt x="233" y="281"/>
                </a:lnTo>
                <a:lnTo>
                  <a:pt x="236" y="282"/>
                </a:lnTo>
                <a:lnTo>
                  <a:pt x="237" y="282"/>
                </a:lnTo>
                <a:lnTo>
                  <a:pt x="239" y="281"/>
                </a:lnTo>
                <a:lnTo>
                  <a:pt x="240" y="280"/>
                </a:lnTo>
                <a:lnTo>
                  <a:pt x="240" y="279"/>
                </a:lnTo>
                <a:lnTo>
                  <a:pt x="240" y="278"/>
                </a:lnTo>
                <a:lnTo>
                  <a:pt x="242" y="278"/>
                </a:lnTo>
                <a:lnTo>
                  <a:pt x="243" y="278"/>
                </a:lnTo>
                <a:lnTo>
                  <a:pt x="244" y="277"/>
                </a:lnTo>
                <a:lnTo>
                  <a:pt x="246" y="277"/>
                </a:lnTo>
                <a:lnTo>
                  <a:pt x="247" y="278"/>
                </a:lnTo>
                <a:lnTo>
                  <a:pt x="247" y="277"/>
                </a:lnTo>
                <a:lnTo>
                  <a:pt x="247" y="276"/>
                </a:lnTo>
                <a:lnTo>
                  <a:pt x="248" y="275"/>
                </a:lnTo>
                <a:lnTo>
                  <a:pt x="248" y="274"/>
                </a:lnTo>
                <a:lnTo>
                  <a:pt x="250" y="273"/>
                </a:lnTo>
                <a:lnTo>
                  <a:pt x="250" y="272"/>
                </a:lnTo>
                <a:lnTo>
                  <a:pt x="251" y="272"/>
                </a:lnTo>
                <a:lnTo>
                  <a:pt x="252" y="271"/>
                </a:lnTo>
                <a:lnTo>
                  <a:pt x="252" y="270"/>
                </a:lnTo>
                <a:lnTo>
                  <a:pt x="252" y="269"/>
                </a:lnTo>
                <a:lnTo>
                  <a:pt x="252" y="268"/>
                </a:lnTo>
                <a:lnTo>
                  <a:pt x="253" y="267"/>
                </a:lnTo>
                <a:lnTo>
                  <a:pt x="253" y="266"/>
                </a:lnTo>
                <a:lnTo>
                  <a:pt x="254" y="266"/>
                </a:lnTo>
                <a:lnTo>
                  <a:pt x="255" y="266"/>
                </a:lnTo>
                <a:lnTo>
                  <a:pt x="257" y="265"/>
                </a:lnTo>
                <a:lnTo>
                  <a:pt x="255" y="264"/>
                </a:lnTo>
                <a:lnTo>
                  <a:pt x="257" y="262"/>
                </a:lnTo>
                <a:lnTo>
                  <a:pt x="257" y="261"/>
                </a:lnTo>
                <a:lnTo>
                  <a:pt x="257" y="260"/>
                </a:lnTo>
                <a:lnTo>
                  <a:pt x="258" y="258"/>
                </a:lnTo>
                <a:lnTo>
                  <a:pt x="258" y="257"/>
                </a:lnTo>
                <a:lnTo>
                  <a:pt x="259" y="256"/>
                </a:lnTo>
                <a:lnTo>
                  <a:pt x="261" y="255"/>
                </a:lnTo>
                <a:lnTo>
                  <a:pt x="262" y="253"/>
                </a:lnTo>
                <a:lnTo>
                  <a:pt x="262" y="252"/>
                </a:lnTo>
                <a:lnTo>
                  <a:pt x="262" y="250"/>
                </a:lnTo>
                <a:lnTo>
                  <a:pt x="263" y="248"/>
                </a:lnTo>
                <a:lnTo>
                  <a:pt x="263" y="247"/>
                </a:lnTo>
                <a:lnTo>
                  <a:pt x="263" y="245"/>
                </a:lnTo>
                <a:lnTo>
                  <a:pt x="263" y="244"/>
                </a:lnTo>
                <a:lnTo>
                  <a:pt x="263" y="243"/>
                </a:lnTo>
                <a:lnTo>
                  <a:pt x="263" y="242"/>
                </a:lnTo>
                <a:lnTo>
                  <a:pt x="262" y="240"/>
                </a:lnTo>
                <a:lnTo>
                  <a:pt x="262" y="239"/>
                </a:lnTo>
                <a:lnTo>
                  <a:pt x="262" y="237"/>
                </a:lnTo>
                <a:lnTo>
                  <a:pt x="262" y="236"/>
                </a:lnTo>
                <a:lnTo>
                  <a:pt x="261" y="235"/>
                </a:lnTo>
                <a:lnTo>
                  <a:pt x="261" y="234"/>
                </a:lnTo>
                <a:lnTo>
                  <a:pt x="258" y="232"/>
                </a:lnTo>
                <a:lnTo>
                  <a:pt x="257" y="230"/>
                </a:lnTo>
                <a:lnTo>
                  <a:pt x="254" y="228"/>
                </a:lnTo>
                <a:lnTo>
                  <a:pt x="252" y="226"/>
                </a:lnTo>
                <a:lnTo>
                  <a:pt x="248" y="225"/>
                </a:lnTo>
                <a:lnTo>
                  <a:pt x="246" y="223"/>
                </a:lnTo>
                <a:lnTo>
                  <a:pt x="242" y="222"/>
                </a:lnTo>
                <a:lnTo>
                  <a:pt x="239" y="221"/>
                </a:lnTo>
                <a:lnTo>
                  <a:pt x="236" y="220"/>
                </a:lnTo>
                <a:lnTo>
                  <a:pt x="232" y="218"/>
                </a:lnTo>
                <a:lnTo>
                  <a:pt x="228" y="217"/>
                </a:lnTo>
                <a:lnTo>
                  <a:pt x="227" y="215"/>
                </a:lnTo>
                <a:lnTo>
                  <a:pt x="223" y="214"/>
                </a:lnTo>
                <a:lnTo>
                  <a:pt x="220" y="212"/>
                </a:lnTo>
                <a:lnTo>
                  <a:pt x="217" y="211"/>
                </a:lnTo>
                <a:lnTo>
                  <a:pt x="216" y="209"/>
                </a:lnTo>
                <a:lnTo>
                  <a:pt x="220" y="209"/>
                </a:lnTo>
                <a:lnTo>
                  <a:pt x="224" y="210"/>
                </a:lnTo>
                <a:lnTo>
                  <a:pt x="228" y="210"/>
                </a:lnTo>
                <a:lnTo>
                  <a:pt x="232" y="211"/>
                </a:lnTo>
                <a:lnTo>
                  <a:pt x="237" y="211"/>
                </a:lnTo>
                <a:lnTo>
                  <a:pt x="240" y="211"/>
                </a:lnTo>
                <a:lnTo>
                  <a:pt x="246" y="212"/>
                </a:lnTo>
                <a:lnTo>
                  <a:pt x="251" y="212"/>
                </a:lnTo>
                <a:lnTo>
                  <a:pt x="254" y="212"/>
                </a:lnTo>
                <a:lnTo>
                  <a:pt x="259" y="212"/>
                </a:lnTo>
                <a:lnTo>
                  <a:pt x="264" y="212"/>
                </a:lnTo>
                <a:lnTo>
                  <a:pt x="269" y="212"/>
                </a:lnTo>
                <a:lnTo>
                  <a:pt x="273" y="212"/>
                </a:lnTo>
                <a:lnTo>
                  <a:pt x="277" y="212"/>
                </a:lnTo>
                <a:lnTo>
                  <a:pt x="282" y="212"/>
                </a:lnTo>
                <a:lnTo>
                  <a:pt x="288" y="212"/>
                </a:lnTo>
                <a:lnTo>
                  <a:pt x="291" y="212"/>
                </a:lnTo>
                <a:lnTo>
                  <a:pt x="296" y="212"/>
                </a:lnTo>
                <a:lnTo>
                  <a:pt x="301" y="212"/>
                </a:lnTo>
                <a:lnTo>
                  <a:pt x="305" y="211"/>
                </a:lnTo>
                <a:lnTo>
                  <a:pt x="309" y="211"/>
                </a:lnTo>
                <a:lnTo>
                  <a:pt x="314" y="210"/>
                </a:lnTo>
                <a:lnTo>
                  <a:pt x="318" y="210"/>
                </a:lnTo>
                <a:lnTo>
                  <a:pt x="323" y="210"/>
                </a:lnTo>
                <a:lnTo>
                  <a:pt x="327" y="209"/>
                </a:lnTo>
                <a:lnTo>
                  <a:pt x="331" y="208"/>
                </a:lnTo>
                <a:lnTo>
                  <a:pt x="335" y="208"/>
                </a:lnTo>
                <a:lnTo>
                  <a:pt x="339" y="207"/>
                </a:lnTo>
                <a:lnTo>
                  <a:pt x="343" y="206"/>
                </a:lnTo>
                <a:lnTo>
                  <a:pt x="347" y="206"/>
                </a:lnTo>
                <a:lnTo>
                  <a:pt x="350" y="205"/>
                </a:lnTo>
                <a:lnTo>
                  <a:pt x="356" y="204"/>
                </a:lnTo>
                <a:lnTo>
                  <a:pt x="357" y="205"/>
                </a:lnTo>
                <a:lnTo>
                  <a:pt x="358" y="206"/>
                </a:lnTo>
                <a:lnTo>
                  <a:pt x="359" y="207"/>
                </a:lnTo>
                <a:lnTo>
                  <a:pt x="361" y="209"/>
                </a:lnTo>
                <a:lnTo>
                  <a:pt x="362" y="210"/>
                </a:lnTo>
                <a:lnTo>
                  <a:pt x="364" y="212"/>
                </a:lnTo>
                <a:lnTo>
                  <a:pt x="365" y="214"/>
                </a:lnTo>
                <a:lnTo>
                  <a:pt x="366" y="215"/>
                </a:lnTo>
                <a:lnTo>
                  <a:pt x="368" y="217"/>
                </a:lnTo>
                <a:lnTo>
                  <a:pt x="369" y="218"/>
                </a:lnTo>
                <a:lnTo>
                  <a:pt x="370" y="220"/>
                </a:lnTo>
                <a:lnTo>
                  <a:pt x="370" y="222"/>
                </a:lnTo>
                <a:lnTo>
                  <a:pt x="372" y="223"/>
                </a:lnTo>
                <a:lnTo>
                  <a:pt x="373" y="225"/>
                </a:lnTo>
                <a:lnTo>
                  <a:pt x="373" y="226"/>
                </a:lnTo>
                <a:lnTo>
                  <a:pt x="373" y="228"/>
                </a:lnTo>
                <a:lnTo>
                  <a:pt x="375" y="230"/>
                </a:lnTo>
                <a:lnTo>
                  <a:pt x="376" y="232"/>
                </a:lnTo>
                <a:lnTo>
                  <a:pt x="376" y="233"/>
                </a:lnTo>
                <a:lnTo>
                  <a:pt x="377" y="235"/>
                </a:lnTo>
                <a:lnTo>
                  <a:pt x="379" y="236"/>
                </a:lnTo>
                <a:lnTo>
                  <a:pt x="380" y="238"/>
                </a:lnTo>
                <a:lnTo>
                  <a:pt x="381" y="240"/>
                </a:lnTo>
                <a:lnTo>
                  <a:pt x="383" y="242"/>
                </a:lnTo>
                <a:lnTo>
                  <a:pt x="384" y="244"/>
                </a:lnTo>
                <a:lnTo>
                  <a:pt x="386" y="244"/>
                </a:lnTo>
                <a:lnTo>
                  <a:pt x="387" y="246"/>
                </a:lnTo>
                <a:lnTo>
                  <a:pt x="388" y="248"/>
                </a:lnTo>
                <a:lnTo>
                  <a:pt x="391" y="249"/>
                </a:lnTo>
                <a:lnTo>
                  <a:pt x="392" y="251"/>
                </a:lnTo>
                <a:lnTo>
                  <a:pt x="395" y="252"/>
                </a:lnTo>
                <a:lnTo>
                  <a:pt x="396" y="251"/>
                </a:lnTo>
                <a:lnTo>
                  <a:pt x="397" y="251"/>
                </a:lnTo>
                <a:lnTo>
                  <a:pt x="398" y="250"/>
                </a:lnTo>
                <a:lnTo>
                  <a:pt x="399" y="250"/>
                </a:lnTo>
                <a:lnTo>
                  <a:pt x="400" y="250"/>
                </a:lnTo>
                <a:lnTo>
                  <a:pt x="402" y="251"/>
                </a:lnTo>
                <a:lnTo>
                  <a:pt x="403" y="251"/>
                </a:lnTo>
                <a:lnTo>
                  <a:pt x="404" y="251"/>
                </a:lnTo>
                <a:lnTo>
                  <a:pt x="406" y="251"/>
                </a:lnTo>
                <a:lnTo>
                  <a:pt x="407" y="252"/>
                </a:lnTo>
                <a:lnTo>
                  <a:pt x="408" y="252"/>
                </a:lnTo>
                <a:lnTo>
                  <a:pt x="409" y="253"/>
                </a:lnTo>
                <a:lnTo>
                  <a:pt x="410" y="253"/>
                </a:lnTo>
                <a:lnTo>
                  <a:pt x="411" y="254"/>
                </a:lnTo>
                <a:lnTo>
                  <a:pt x="411" y="252"/>
                </a:lnTo>
                <a:lnTo>
                  <a:pt x="413" y="250"/>
                </a:lnTo>
                <a:lnTo>
                  <a:pt x="414" y="248"/>
                </a:lnTo>
                <a:lnTo>
                  <a:pt x="415" y="247"/>
                </a:lnTo>
                <a:lnTo>
                  <a:pt x="418" y="247"/>
                </a:lnTo>
                <a:lnTo>
                  <a:pt x="419" y="246"/>
                </a:lnTo>
                <a:lnTo>
                  <a:pt x="421" y="246"/>
                </a:lnTo>
                <a:lnTo>
                  <a:pt x="422" y="245"/>
                </a:lnTo>
                <a:lnTo>
                  <a:pt x="423" y="244"/>
                </a:lnTo>
                <a:lnTo>
                  <a:pt x="423" y="242"/>
                </a:lnTo>
                <a:lnTo>
                  <a:pt x="425" y="240"/>
                </a:lnTo>
                <a:lnTo>
                  <a:pt x="426" y="239"/>
                </a:lnTo>
                <a:lnTo>
                  <a:pt x="427" y="237"/>
                </a:lnTo>
                <a:lnTo>
                  <a:pt x="429" y="236"/>
                </a:lnTo>
                <a:lnTo>
                  <a:pt x="431" y="235"/>
                </a:lnTo>
                <a:lnTo>
                  <a:pt x="433" y="234"/>
                </a:lnTo>
                <a:lnTo>
                  <a:pt x="433" y="233"/>
                </a:lnTo>
                <a:lnTo>
                  <a:pt x="433" y="232"/>
                </a:lnTo>
                <a:lnTo>
                  <a:pt x="433" y="231"/>
                </a:lnTo>
                <a:lnTo>
                  <a:pt x="433" y="230"/>
                </a:lnTo>
                <a:lnTo>
                  <a:pt x="433" y="229"/>
                </a:lnTo>
                <a:lnTo>
                  <a:pt x="433" y="228"/>
                </a:lnTo>
                <a:lnTo>
                  <a:pt x="433" y="226"/>
                </a:lnTo>
                <a:lnTo>
                  <a:pt x="433" y="225"/>
                </a:lnTo>
                <a:lnTo>
                  <a:pt x="434" y="224"/>
                </a:lnTo>
                <a:lnTo>
                  <a:pt x="434" y="223"/>
                </a:lnTo>
                <a:lnTo>
                  <a:pt x="436" y="222"/>
                </a:lnTo>
                <a:lnTo>
                  <a:pt x="437" y="222"/>
                </a:lnTo>
                <a:lnTo>
                  <a:pt x="438" y="222"/>
                </a:lnTo>
                <a:lnTo>
                  <a:pt x="438" y="221"/>
                </a:lnTo>
                <a:lnTo>
                  <a:pt x="440" y="221"/>
                </a:lnTo>
                <a:lnTo>
                  <a:pt x="440" y="220"/>
                </a:lnTo>
                <a:lnTo>
                  <a:pt x="440" y="219"/>
                </a:lnTo>
                <a:lnTo>
                  <a:pt x="440" y="218"/>
                </a:lnTo>
                <a:lnTo>
                  <a:pt x="440" y="217"/>
                </a:lnTo>
                <a:lnTo>
                  <a:pt x="441" y="216"/>
                </a:lnTo>
                <a:lnTo>
                  <a:pt x="441" y="215"/>
                </a:lnTo>
                <a:lnTo>
                  <a:pt x="441" y="214"/>
                </a:lnTo>
                <a:lnTo>
                  <a:pt x="441" y="213"/>
                </a:lnTo>
                <a:lnTo>
                  <a:pt x="442" y="213"/>
                </a:lnTo>
                <a:lnTo>
                  <a:pt x="442" y="212"/>
                </a:lnTo>
                <a:lnTo>
                  <a:pt x="444" y="211"/>
                </a:lnTo>
                <a:lnTo>
                  <a:pt x="445" y="210"/>
                </a:lnTo>
                <a:lnTo>
                  <a:pt x="445" y="209"/>
                </a:lnTo>
                <a:lnTo>
                  <a:pt x="447" y="208"/>
                </a:lnTo>
                <a:lnTo>
                  <a:pt x="447" y="207"/>
                </a:lnTo>
                <a:lnTo>
                  <a:pt x="447" y="205"/>
                </a:lnTo>
                <a:lnTo>
                  <a:pt x="448" y="204"/>
                </a:lnTo>
                <a:lnTo>
                  <a:pt x="448" y="203"/>
                </a:lnTo>
                <a:lnTo>
                  <a:pt x="449" y="202"/>
                </a:lnTo>
                <a:lnTo>
                  <a:pt x="450" y="201"/>
                </a:lnTo>
                <a:lnTo>
                  <a:pt x="450" y="200"/>
                </a:lnTo>
                <a:lnTo>
                  <a:pt x="450" y="199"/>
                </a:lnTo>
                <a:lnTo>
                  <a:pt x="450" y="198"/>
                </a:lnTo>
                <a:lnTo>
                  <a:pt x="450" y="197"/>
                </a:lnTo>
                <a:lnTo>
                  <a:pt x="450" y="196"/>
                </a:lnTo>
                <a:lnTo>
                  <a:pt x="449" y="195"/>
                </a:lnTo>
                <a:lnTo>
                  <a:pt x="449" y="194"/>
                </a:lnTo>
                <a:lnTo>
                  <a:pt x="447" y="193"/>
                </a:lnTo>
                <a:lnTo>
                  <a:pt x="445" y="192"/>
                </a:lnTo>
                <a:lnTo>
                  <a:pt x="444" y="191"/>
                </a:lnTo>
                <a:lnTo>
                  <a:pt x="441" y="191"/>
                </a:lnTo>
                <a:lnTo>
                  <a:pt x="440" y="190"/>
                </a:lnTo>
                <a:lnTo>
                  <a:pt x="437" y="190"/>
                </a:lnTo>
                <a:lnTo>
                  <a:pt x="436" y="190"/>
                </a:lnTo>
                <a:lnTo>
                  <a:pt x="433" y="190"/>
                </a:lnTo>
                <a:lnTo>
                  <a:pt x="433" y="189"/>
                </a:lnTo>
                <a:lnTo>
                  <a:pt x="430" y="189"/>
                </a:lnTo>
                <a:lnTo>
                  <a:pt x="429" y="188"/>
                </a:lnTo>
                <a:lnTo>
                  <a:pt x="427" y="187"/>
                </a:lnTo>
                <a:lnTo>
                  <a:pt x="425" y="186"/>
                </a:lnTo>
                <a:lnTo>
                  <a:pt x="423" y="184"/>
                </a:lnTo>
                <a:lnTo>
                  <a:pt x="421" y="183"/>
                </a:lnTo>
                <a:lnTo>
                  <a:pt x="420" y="181"/>
                </a:lnTo>
              </a:path>
            </a:pathLst>
          </a:custGeom>
          <a:solidFill>
            <a:srgbClr val="E5E5E5"/>
          </a:solidFill>
          <a:ln w="9525" cap="rnd">
            <a:noFill/>
            <a:round/>
            <a:headEnd/>
            <a:tailEnd/>
          </a:ln>
        </p:spPr>
        <p:txBody>
          <a:bodyPr/>
          <a:lstStyle/>
          <a:p>
            <a:endParaRPr lang="en-US"/>
          </a:p>
        </p:txBody>
      </p:sp>
      <p:sp>
        <p:nvSpPr>
          <p:cNvPr id="21517" name="Freeform 13"/>
          <p:cNvSpPr>
            <a:spLocks/>
          </p:cNvSpPr>
          <p:nvPr/>
        </p:nvSpPr>
        <p:spPr bwMode="auto">
          <a:xfrm>
            <a:off x="3319463" y="2025650"/>
            <a:ext cx="949325" cy="457200"/>
          </a:xfrm>
          <a:custGeom>
            <a:avLst/>
            <a:gdLst>
              <a:gd name="T0" fmla="*/ 731837 w 598"/>
              <a:gd name="T1" fmla="*/ 284162 h 288"/>
              <a:gd name="T2" fmla="*/ 792162 w 598"/>
              <a:gd name="T3" fmla="*/ 304800 h 288"/>
              <a:gd name="T4" fmla="*/ 860425 w 598"/>
              <a:gd name="T5" fmla="*/ 376237 h 288"/>
              <a:gd name="T6" fmla="*/ 930275 w 598"/>
              <a:gd name="T7" fmla="*/ 377825 h 288"/>
              <a:gd name="T8" fmla="*/ 935038 w 598"/>
              <a:gd name="T9" fmla="*/ 323850 h 288"/>
              <a:gd name="T10" fmla="*/ 928688 w 598"/>
              <a:gd name="T11" fmla="*/ 247650 h 288"/>
              <a:gd name="T12" fmla="*/ 946150 w 598"/>
              <a:gd name="T13" fmla="*/ 193675 h 288"/>
              <a:gd name="T14" fmla="*/ 935038 w 598"/>
              <a:gd name="T15" fmla="*/ 131762 h 288"/>
              <a:gd name="T16" fmla="*/ 857250 w 598"/>
              <a:gd name="T17" fmla="*/ 141287 h 288"/>
              <a:gd name="T18" fmla="*/ 809625 w 598"/>
              <a:gd name="T19" fmla="*/ 193675 h 288"/>
              <a:gd name="T20" fmla="*/ 757237 w 598"/>
              <a:gd name="T21" fmla="*/ 215900 h 288"/>
              <a:gd name="T22" fmla="*/ 709612 w 598"/>
              <a:gd name="T23" fmla="*/ 206375 h 288"/>
              <a:gd name="T24" fmla="*/ 731837 w 598"/>
              <a:gd name="T25" fmla="*/ 187325 h 288"/>
              <a:gd name="T26" fmla="*/ 742950 w 598"/>
              <a:gd name="T27" fmla="*/ 155575 h 288"/>
              <a:gd name="T28" fmla="*/ 731837 w 598"/>
              <a:gd name="T29" fmla="*/ 130175 h 288"/>
              <a:gd name="T30" fmla="*/ 706437 w 598"/>
              <a:gd name="T31" fmla="*/ 103188 h 288"/>
              <a:gd name="T32" fmla="*/ 673100 w 598"/>
              <a:gd name="T33" fmla="*/ 92075 h 288"/>
              <a:gd name="T34" fmla="*/ 631825 w 598"/>
              <a:gd name="T35" fmla="*/ 93662 h 288"/>
              <a:gd name="T36" fmla="*/ 600075 w 598"/>
              <a:gd name="T37" fmla="*/ 109538 h 288"/>
              <a:gd name="T38" fmla="*/ 576262 w 598"/>
              <a:gd name="T39" fmla="*/ 127000 h 288"/>
              <a:gd name="T40" fmla="*/ 533400 w 598"/>
              <a:gd name="T41" fmla="*/ 107950 h 288"/>
              <a:gd name="T42" fmla="*/ 517525 w 598"/>
              <a:gd name="T43" fmla="*/ 76200 h 288"/>
              <a:gd name="T44" fmla="*/ 498475 w 598"/>
              <a:gd name="T45" fmla="*/ 47625 h 288"/>
              <a:gd name="T46" fmla="*/ 474663 w 598"/>
              <a:gd name="T47" fmla="*/ 26988 h 288"/>
              <a:gd name="T48" fmla="*/ 447675 w 598"/>
              <a:gd name="T49" fmla="*/ 12700 h 288"/>
              <a:gd name="T50" fmla="*/ 417513 w 598"/>
              <a:gd name="T51" fmla="*/ 6350 h 288"/>
              <a:gd name="T52" fmla="*/ 381000 w 598"/>
              <a:gd name="T53" fmla="*/ 4762 h 288"/>
              <a:gd name="T54" fmla="*/ 352425 w 598"/>
              <a:gd name="T55" fmla="*/ 11112 h 288"/>
              <a:gd name="T56" fmla="*/ 328612 w 598"/>
              <a:gd name="T57" fmla="*/ 20637 h 288"/>
              <a:gd name="T58" fmla="*/ 303212 w 598"/>
              <a:gd name="T59" fmla="*/ 34925 h 288"/>
              <a:gd name="T60" fmla="*/ 271462 w 598"/>
              <a:gd name="T61" fmla="*/ 65087 h 288"/>
              <a:gd name="T62" fmla="*/ 255587 w 598"/>
              <a:gd name="T63" fmla="*/ 98425 h 288"/>
              <a:gd name="T64" fmla="*/ 207963 w 598"/>
              <a:gd name="T65" fmla="*/ 115887 h 288"/>
              <a:gd name="T66" fmla="*/ 166687 w 598"/>
              <a:gd name="T67" fmla="*/ 134937 h 288"/>
              <a:gd name="T68" fmla="*/ 109538 w 598"/>
              <a:gd name="T69" fmla="*/ 147637 h 288"/>
              <a:gd name="T70" fmla="*/ 38100 w 598"/>
              <a:gd name="T71" fmla="*/ 187325 h 288"/>
              <a:gd name="T72" fmla="*/ 26988 w 598"/>
              <a:gd name="T73" fmla="*/ 228600 h 288"/>
              <a:gd name="T74" fmla="*/ 79375 w 598"/>
              <a:gd name="T75" fmla="*/ 254000 h 288"/>
              <a:gd name="T76" fmla="*/ 109538 w 598"/>
              <a:gd name="T77" fmla="*/ 266700 h 288"/>
              <a:gd name="T78" fmla="*/ 28575 w 598"/>
              <a:gd name="T79" fmla="*/ 260350 h 288"/>
              <a:gd name="T80" fmla="*/ 9525 w 598"/>
              <a:gd name="T81" fmla="*/ 266700 h 288"/>
              <a:gd name="T82" fmla="*/ 39687 w 598"/>
              <a:gd name="T83" fmla="*/ 292100 h 288"/>
              <a:gd name="T84" fmla="*/ 98425 w 598"/>
              <a:gd name="T85" fmla="*/ 303212 h 288"/>
              <a:gd name="T86" fmla="*/ 177800 w 598"/>
              <a:gd name="T87" fmla="*/ 312737 h 288"/>
              <a:gd name="T88" fmla="*/ 250825 w 598"/>
              <a:gd name="T89" fmla="*/ 320675 h 288"/>
              <a:gd name="T90" fmla="*/ 284162 w 598"/>
              <a:gd name="T91" fmla="*/ 344487 h 288"/>
              <a:gd name="T92" fmla="*/ 330200 w 598"/>
              <a:gd name="T93" fmla="*/ 412750 h 288"/>
              <a:gd name="T94" fmla="*/ 382587 w 598"/>
              <a:gd name="T95" fmla="*/ 454025 h 288"/>
              <a:gd name="T96" fmla="*/ 404812 w 598"/>
              <a:gd name="T97" fmla="*/ 436563 h 288"/>
              <a:gd name="T98" fmla="*/ 419100 w 598"/>
              <a:gd name="T99" fmla="*/ 407988 h 288"/>
              <a:gd name="T100" fmla="*/ 407988 w 598"/>
              <a:gd name="T101" fmla="*/ 368300 h 288"/>
              <a:gd name="T102" fmla="*/ 373062 w 598"/>
              <a:gd name="T103" fmla="*/ 339725 h 288"/>
              <a:gd name="T104" fmla="*/ 496887 w 598"/>
              <a:gd name="T105" fmla="*/ 339725 h 288"/>
              <a:gd name="T106" fmla="*/ 585787 w 598"/>
              <a:gd name="T107" fmla="*/ 341312 h 288"/>
              <a:gd name="T108" fmla="*/ 609600 w 598"/>
              <a:gd name="T109" fmla="*/ 384175 h 288"/>
              <a:gd name="T110" fmla="*/ 649287 w 598"/>
              <a:gd name="T111" fmla="*/ 404812 h 288"/>
              <a:gd name="T112" fmla="*/ 682625 w 598"/>
              <a:gd name="T113" fmla="*/ 387350 h 288"/>
              <a:gd name="T114" fmla="*/ 700087 w 598"/>
              <a:gd name="T115" fmla="*/ 358775 h 288"/>
              <a:gd name="T116" fmla="*/ 714375 w 598"/>
              <a:gd name="T117" fmla="*/ 338137 h 288"/>
              <a:gd name="T118" fmla="*/ 720725 w 598"/>
              <a:gd name="T119" fmla="*/ 314325 h 2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98"/>
              <a:gd name="T181" fmla="*/ 0 h 288"/>
              <a:gd name="T182" fmla="*/ 598 w 598"/>
              <a:gd name="T183" fmla="*/ 288 h 28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98" h="288">
                <a:moveTo>
                  <a:pt x="425" y="185"/>
                </a:moveTo>
                <a:lnTo>
                  <a:pt x="428" y="184"/>
                </a:lnTo>
                <a:lnTo>
                  <a:pt x="430" y="183"/>
                </a:lnTo>
                <a:lnTo>
                  <a:pt x="432" y="183"/>
                </a:lnTo>
                <a:lnTo>
                  <a:pt x="435" y="182"/>
                </a:lnTo>
                <a:lnTo>
                  <a:pt x="436" y="182"/>
                </a:lnTo>
                <a:lnTo>
                  <a:pt x="439" y="181"/>
                </a:lnTo>
                <a:lnTo>
                  <a:pt x="441" y="181"/>
                </a:lnTo>
                <a:lnTo>
                  <a:pt x="443" y="180"/>
                </a:lnTo>
                <a:lnTo>
                  <a:pt x="446" y="180"/>
                </a:lnTo>
                <a:lnTo>
                  <a:pt x="449" y="180"/>
                </a:lnTo>
                <a:lnTo>
                  <a:pt x="450" y="179"/>
                </a:lnTo>
                <a:lnTo>
                  <a:pt x="453" y="179"/>
                </a:lnTo>
                <a:lnTo>
                  <a:pt x="454" y="179"/>
                </a:lnTo>
                <a:lnTo>
                  <a:pt x="457" y="179"/>
                </a:lnTo>
                <a:lnTo>
                  <a:pt x="458" y="179"/>
                </a:lnTo>
                <a:lnTo>
                  <a:pt x="461" y="179"/>
                </a:lnTo>
                <a:lnTo>
                  <a:pt x="464" y="179"/>
                </a:lnTo>
                <a:lnTo>
                  <a:pt x="465" y="179"/>
                </a:lnTo>
                <a:lnTo>
                  <a:pt x="467" y="179"/>
                </a:lnTo>
                <a:lnTo>
                  <a:pt x="469" y="180"/>
                </a:lnTo>
                <a:lnTo>
                  <a:pt x="472" y="180"/>
                </a:lnTo>
                <a:lnTo>
                  <a:pt x="473" y="181"/>
                </a:lnTo>
                <a:lnTo>
                  <a:pt x="476" y="181"/>
                </a:lnTo>
                <a:lnTo>
                  <a:pt x="478" y="182"/>
                </a:lnTo>
                <a:lnTo>
                  <a:pt x="480" y="183"/>
                </a:lnTo>
                <a:lnTo>
                  <a:pt x="483" y="184"/>
                </a:lnTo>
                <a:lnTo>
                  <a:pt x="486" y="185"/>
                </a:lnTo>
                <a:lnTo>
                  <a:pt x="487" y="185"/>
                </a:lnTo>
                <a:lnTo>
                  <a:pt x="489" y="186"/>
                </a:lnTo>
                <a:lnTo>
                  <a:pt x="491" y="187"/>
                </a:lnTo>
                <a:lnTo>
                  <a:pt x="494" y="189"/>
                </a:lnTo>
                <a:lnTo>
                  <a:pt x="497" y="190"/>
                </a:lnTo>
                <a:lnTo>
                  <a:pt x="499" y="192"/>
                </a:lnTo>
                <a:lnTo>
                  <a:pt x="502" y="194"/>
                </a:lnTo>
                <a:lnTo>
                  <a:pt x="505" y="196"/>
                </a:lnTo>
                <a:lnTo>
                  <a:pt x="508" y="198"/>
                </a:lnTo>
                <a:lnTo>
                  <a:pt x="510" y="199"/>
                </a:lnTo>
                <a:lnTo>
                  <a:pt x="513" y="202"/>
                </a:lnTo>
                <a:lnTo>
                  <a:pt x="515" y="205"/>
                </a:lnTo>
                <a:lnTo>
                  <a:pt x="517" y="208"/>
                </a:lnTo>
                <a:lnTo>
                  <a:pt x="520" y="211"/>
                </a:lnTo>
                <a:lnTo>
                  <a:pt x="523" y="213"/>
                </a:lnTo>
                <a:lnTo>
                  <a:pt x="525" y="216"/>
                </a:lnTo>
                <a:lnTo>
                  <a:pt x="527" y="220"/>
                </a:lnTo>
                <a:lnTo>
                  <a:pt x="530" y="223"/>
                </a:lnTo>
                <a:lnTo>
                  <a:pt x="532" y="226"/>
                </a:lnTo>
                <a:lnTo>
                  <a:pt x="535" y="228"/>
                </a:lnTo>
                <a:lnTo>
                  <a:pt x="537" y="231"/>
                </a:lnTo>
                <a:lnTo>
                  <a:pt x="540" y="234"/>
                </a:lnTo>
                <a:lnTo>
                  <a:pt x="542" y="237"/>
                </a:lnTo>
                <a:lnTo>
                  <a:pt x="544" y="239"/>
                </a:lnTo>
                <a:lnTo>
                  <a:pt x="548" y="241"/>
                </a:lnTo>
                <a:lnTo>
                  <a:pt x="549" y="243"/>
                </a:lnTo>
                <a:lnTo>
                  <a:pt x="552" y="245"/>
                </a:lnTo>
                <a:lnTo>
                  <a:pt x="555" y="246"/>
                </a:lnTo>
                <a:lnTo>
                  <a:pt x="557" y="247"/>
                </a:lnTo>
                <a:lnTo>
                  <a:pt x="560" y="248"/>
                </a:lnTo>
                <a:lnTo>
                  <a:pt x="562" y="249"/>
                </a:lnTo>
                <a:lnTo>
                  <a:pt x="566" y="249"/>
                </a:lnTo>
                <a:lnTo>
                  <a:pt x="568" y="248"/>
                </a:lnTo>
                <a:lnTo>
                  <a:pt x="572" y="248"/>
                </a:lnTo>
                <a:lnTo>
                  <a:pt x="574" y="246"/>
                </a:lnTo>
                <a:lnTo>
                  <a:pt x="578" y="244"/>
                </a:lnTo>
                <a:lnTo>
                  <a:pt x="581" y="242"/>
                </a:lnTo>
                <a:lnTo>
                  <a:pt x="583" y="240"/>
                </a:lnTo>
                <a:lnTo>
                  <a:pt x="585" y="239"/>
                </a:lnTo>
                <a:lnTo>
                  <a:pt x="586" y="238"/>
                </a:lnTo>
                <a:lnTo>
                  <a:pt x="588" y="236"/>
                </a:lnTo>
                <a:lnTo>
                  <a:pt x="589" y="234"/>
                </a:lnTo>
                <a:lnTo>
                  <a:pt x="589" y="232"/>
                </a:lnTo>
                <a:lnTo>
                  <a:pt x="590" y="231"/>
                </a:lnTo>
                <a:lnTo>
                  <a:pt x="590" y="229"/>
                </a:lnTo>
                <a:lnTo>
                  <a:pt x="592" y="227"/>
                </a:lnTo>
                <a:lnTo>
                  <a:pt x="592" y="226"/>
                </a:lnTo>
                <a:lnTo>
                  <a:pt x="592" y="224"/>
                </a:lnTo>
                <a:lnTo>
                  <a:pt x="592" y="222"/>
                </a:lnTo>
                <a:lnTo>
                  <a:pt x="592" y="220"/>
                </a:lnTo>
                <a:lnTo>
                  <a:pt x="592" y="217"/>
                </a:lnTo>
                <a:lnTo>
                  <a:pt x="592" y="215"/>
                </a:lnTo>
                <a:lnTo>
                  <a:pt x="590" y="213"/>
                </a:lnTo>
                <a:lnTo>
                  <a:pt x="590" y="212"/>
                </a:lnTo>
                <a:lnTo>
                  <a:pt x="590" y="209"/>
                </a:lnTo>
                <a:lnTo>
                  <a:pt x="589" y="207"/>
                </a:lnTo>
                <a:lnTo>
                  <a:pt x="589" y="204"/>
                </a:lnTo>
                <a:lnTo>
                  <a:pt x="588" y="202"/>
                </a:lnTo>
                <a:lnTo>
                  <a:pt x="588" y="199"/>
                </a:lnTo>
                <a:lnTo>
                  <a:pt x="586" y="197"/>
                </a:lnTo>
                <a:lnTo>
                  <a:pt x="586" y="194"/>
                </a:lnTo>
                <a:lnTo>
                  <a:pt x="585" y="191"/>
                </a:lnTo>
                <a:lnTo>
                  <a:pt x="585" y="188"/>
                </a:lnTo>
                <a:lnTo>
                  <a:pt x="585" y="185"/>
                </a:lnTo>
                <a:lnTo>
                  <a:pt x="585" y="183"/>
                </a:lnTo>
                <a:lnTo>
                  <a:pt x="585" y="179"/>
                </a:lnTo>
                <a:lnTo>
                  <a:pt x="585" y="176"/>
                </a:lnTo>
                <a:lnTo>
                  <a:pt x="585" y="172"/>
                </a:lnTo>
                <a:lnTo>
                  <a:pt x="585" y="169"/>
                </a:lnTo>
                <a:lnTo>
                  <a:pt x="585" y="166"/>
                </a:lnTo>
                <a:lnTo>
                  <a:pt x="585" y="163"/>
                </a:lnTo>
                <a:lnTo>
                  <a:pt x="585" y="160"/>
                </a:lnTo>
                <a:lnTo>
                  <a:pt x="585" y="158"/>
                </a:lnTo>
                <a:lnTo>
                  <a:pt x="585" y="156"/>
                </a:lnTo>
                <a:lnTo>
                  <a:pt x="585" y="154"/>
                </a:lnTo>
                <a:lnTo>
                  <a:pt x="586" y="151"/>
                </a:lnTo>
                <a:lnTo>
                  <a:pt x="586" y="149"/>
                </a:lnTo>
                <a:lnTo>
                  <a:pt x="588" y="147"/>
                </a:lnTo>
                <a:lnTo>
                  <a:pt x="588" y="144"/>
                </a:lnTo>
                <a:lnTo>
                  <a:pt x="589" y="143"/>
                </a:lnTo>
                <a:lnTo>
                  <a:pt x="589" y="141"/>
                </a:lnTo>
                <a:lnTo>
                  <a:pt x="590" y="139"/>
                </a:lnTo>
                <a:lnTo>
                  <a:pt x="590" y="137"/>
                </a:lnTo>
                <a:lnTo>
                  <a:pt x="592" y="135"/>
                </a:lnTo>
                <a:lnTo>
                  <a:pt x="593" y="133"/>
                </a:lnTo>
                <a:lnTo>
                  <a:pt x="593" y="131"/>
                </a:lnTo>
                <a:lnTo>
                  <a:pt x="594" y="130"/>
                </a:lnTo>
                <a:lnTo>
                  <a:pt x="594" y="128"/>
                </a:lnTo>
                <a:lnTo>
                  <a:pt x="596" y="126"/>
                </a:lnTo>
                <a:lnTo>
                  <a:pt x="596" y="124"/>
                </a:lnTo>
                <a:lnTo>
                  <a:pt x="596" y="122"/>
                </a:lnTo>
                <a:lnTo>
                  <a:pt x="597" y="120"/>
                </a:lnTo>
                <a:lnTo>
                  <a:pt x="597" y="118"/>
                </a:lnTo>
                <a:lnTo>
                  <a:pt x="597" y="116"/>
                </a:lnTo>
                <a:lnTo>
                  <a:pt x="597" y="115"/>
                </a:lnTo>
                <a:lnTo>
                  <a:pt x="597" y="113"/>
                </a:lnTo>
                <a:lnTo>
                  <a:pt x="597" y="111"/>
                </a:lnTo>
                <a:lnTo>
                  <a:pt x="597" y="109"/>
                </a:lnTo>
                <a:lnTo>
                  <a:pt x="597" y="106"/>
                </a:lnTo>
                <a:lnTo>
                  <a:pt x="597" y="104"/>
                </a:lnTo>
                <a:lnTo>
                  <a:pt x="597" y="102"/>
                </a:lnTo>
                <a:lnTo>
                  <a:pt x="596" y="99"/>
                </a:lnTo>
                <a:lnTo>
                  <a:pt x="594" y="96"/>
                </a:lnTo>
                <a:lnTo>
                  <a:pt x="594" y="93"/>
                </a:lnTo>
                <a:lnTo>
                  <a:pt x="593" y="90"/>
                </a:lnTo>
                <a:lnTo>
                  <a:pt x="592" y="88"/>
                </a:lnTo>
                <a:lnTo>
                  <a:pt x="590" y="86"/>
                </a:lnTo>
                <a:lnTo>
                  <a:pt x="589" y="83"/>
                </a:lnTo>
                <a:lnTo>
                  <a:pt x="586" y="81"/>
                </a:lnTo>
                <a:lnTo>
                  <a:pt x="585" y="79"/>
                </a:lnTo>
                <a:lnTo>
                  <a:pt x="583" y="78"/>
                </a:lnTo>
                <a:lnTo>
                  <a:pt x="581" y="77"/>
                </a:lnTo>
                <a:lnTo>
                  <a:pt x="577" y="76"/>
                </a:lnTo>
                <a:lnTo>
                  <a:pt x="573" y="76"/>
                </a:lnTo>
                <a:lnTo>
                  <a:pt x="570" y="76"/>
                </a:lnTo>
                <a:lnTo>
                  <a:pt x="564" y="77"/>
                </a:lnTo>
                <a:lnTo>
                  <a:pt x="560" y="78"/>
                </a:lnTo>
                <a:lnTo>
                  <a:pt x="557" y="79"/>
                </a:lnTo>
                <a:lnTo>
                  <a:pt x="555" y="80"/>
                </a:lnTo>
                <a:lnTo>
                  <a:pt x="552" y="81"/>
                </a:lnTo>
                <a:lnTo>
                  <a:pt x="549" y="83"/>
                </a:lnTo>
                <a:lnTo>
                  <a:pt x="548" y="84"/>
                </a:lnTo>
                <a:lnTo>
                  <a:pt x="545" y="86"/>
                </a:lnTo>
                <a:lnTo>
                  <a:pt x="542" y="87"/>
                </a:lnTo>
                <a:lnTo>
                  <a:pt x="540" y="89"/>
                </a:lnTo>
                <a:lnTo>
                  <a:pt x="538" y="90"/>
                </a:lnTo>
                <a:lnTo>
                  <a:pt x="536" y="92"/>
                </a:lnTo>
                <a:lnTo>
                  <a:pt x="535" y="94"/>
                </a:lnTo>
                <a:lnTo>
                  <a:pt x="532" y="96"/>
                </a:lnTo>
                <a:lnTo>
                  <a:pt x="531" y="98"/>
                </a:lnTo>
                <a:lnTo>
                  <a:pt x="528" y="100"/>
                </a:lnTo>
                <a:lnTo>
                  <a:pt x="527" y="102"/>
                </a:lnTo>
                <a:lnTo>
                  <a:pt x="526" y="104"/>
                </a:lnTo>
                <a:lnTo>
                  <a:pt x="524" y="106"/>
                </a:lnTo>
                <a:lnTo>
                  <a:pt x="523" y="108"/>
                </a:lnTo>
                <a:lnTo>
                  <a:pt x="521" y="110"/>
                </a:lnTo>
                <a:lnTo>
                  <a:pt x="519" y="113"/>
                </a:lnTo>
                <a:lnTo>
                  <a:pt x="517" y="115"/>
                </a:lnTo>
                <a:lnTo>
                  <a:pt x="516" y="116"/>
                </a:lnTo>
                <a:lnTo>
                  <a:pt x="513" y="118"/>
                </a:lnTo>
                <a:lnTo>
                  <a:pt x="513" y="120"/>
                </a:lnTo>
                <a:lnTo>
                  <a:pt x="510" y="122"/>
                </a:lnTo>
                <a:lnTo>
                  <a:pt x="509" y="124"/>
                </a:lnTo>
                <a:lnTo>
                  <a:pt x="508" y="126"/>
                </a:lnTo>
                <a:lnTo>
                  <a:pt x="505" y="128"/>
                </a:lnTo>
                <a:lnTo>
                  <a:pt x="502" y="130"/>
                </a:lnTo>
                <a:lnTo>
                  <a:pt x="501" y="131"/>
                </a:lnTo>
                <a:lnTo>
                  <a:pt x="499" y="132"/>
                </a:lnTo>
                <a:lnTo>
                  <a:pt x="497" y="134"/>
                </a:lnTo>
                <a:lnTo>
                  <a:pt x="494" y="134"/>
                </a:lnTo>
                <a:lnTo>
                  <a:pt x="491" y="134"/>
                </a:lnTo>
                <a:lnTo>
                  <a:pt x="489" y="134"/>
                </a:lnTo>
                <a:lnTo>
                  <a:pt x="487" y="134"/>
                </a:lnTo>
                <a:lnTo>
                  <a:pt x="486" y="135"/>
                </a:lnTo>
                <a:lnTo>
                  <a:pt x="483" y="135"/>
                </a:lnTo>
                <a:lnTo>
                  <a:pt x="482" y="135"/>
                </a:lnTo>
                <a:lnTo>
                  <a:pt x="480" y="136"/>
                </a:lnTo>
                <a:lnTo>
                  <a:pt x="478" y="136"/>
                </a:lnTo>
                <a:lnTo>
                  <a:pt x="477" y="136"/>
                </a:lnTo>
                <a:lnTo>
                  <a:pt x="475" y="136"/>
                </a:lnTo>
                <a:lnTo>
                  <a:pt x="473" y="136"/>
                </a:lnTo>
                <a:lnTo>
                  <a:pt x="471" y="136"/>
                </a:lnTo>
                <a:lnTo>
                  <a:pt x="468" y="136"/>
                </a:lnTo>
                <a:lnTo>
                  <a:pt x="465" y="135"/>
                </a:lnTo>
                <a:lnTo>
                  <a:pt x="464" y="135"/>
                </a:lnTo>
                <a:lnTo>
                  <a:pt x="462" y="134"/>
                </a:lnTo>
                <a:lnTo>
                  <a:pt x="461" y="134"/>
                </a:lnTo>
                <a:lnTo>
                  <a:pt x="460" y="134"/>
                </a:lnTo>
                <a:lnTo>
                  <a:pt x="458" y="133"/>
                </a:lnTo>
                <a:lnTo>
                  <a:pt x="457" y="133"/>
                </a:lnTo>
                <a:lnTo>
                  <a:pt x="456" y="132"/>
                </a:lnTo>
                <a:lnTo>
                  <a:pt x="453" y="132"/>
                </a:lnTo>
                <a:lnTo>
                  <a:pt x="453" y="131"/>
                </a:lnTo>
                <a:lnTo>
                  <a:pt x="451" y="131"/>
                </a:lnTo>
                <a:lnTo>
                  <a:pt x="450" y="130"/>
                </a:lnTo>
                <a:lnTo>
                  <a:pt x="447" y="130"/>
                </a:lnTo>
                <a:lnTo>
                  <a:pt x="446" y="130"/>
                </a:lnTo>
                <a:lnTo>
                  <a:pt x="445" y="129"/>
                </a:lnTo>
                <a:lnTo>
                  <a:pt x="443" y="128"/>
                </a:lnTo>
                <a:lnTo>
                  <a:pt x="441" y="127"/>
                </a:lnTo>
                <a:lnTo>
                  <a:pt x="440" y="126"/>
                </a:lnTo>
                <a:lnTo>
                  <a:pt x="441" y="125"/>
                </a:lnTo>
                <a:lnTo>
                  <a:pt x="443" y="124"/>
                </a:lnTo>
                <a:lnTo>
                  <a:pt x="445" y="123"/>
                </a:lnTo>
                <a:lnTo>
                  <a:pt x="446" y="123"/>
                </a:lnTo>
                <a:lnTo>
                  <a:pt x="449" y="122"/>
                </a:lnTo>
                <a:lnTo>
                  <a:pt x="450" y="121"/>
                </a:lnTo>
                <a:lnTo>
                  <a:pt x="453" y="121"/>
                </a:lnTo>
                <a:lnTo>
                  <a:pt x="453" y="120"/>
                </a:lnTo>
                <a:lnTo>
                  <a:pt x="456" y="120"/>
                </a:lnTo>
                <a:lnTo>
                  <a:pt x="457" y="119"/>
                </a:lnTo>
                <a:lnTo>
                  <a:pt x="460" y="118"/>
                </a:lnTo>
                <a:lnTo>
                  <a:pt x="461" y="118"/>
                </a:lnTo>
                <a:lnTo>
                  <a:pt x="462" y="117"/>
                </a:lnTo>
                <a:lnTo>
                  <a:pt x="464" y="116"/>
                </a:lnTo>
                <a:lnTo>
                  <a:pt x="465" y="115"/>
                </a:lnTo>
                <a:lnTo>
                  <a:pt x="467" y="114"/>
                </a:lnTo>
                <a:lnTo>
                  <a:pt x="467" y="113"/>
                </a:lnTo>
                <a:lnTo>
                  <a:pt x="468" y="112"/>
                </a:lnTo>
                <a:lnTo>
                  <a:pt x="468" y="110"/>
                </a:lnTo>
                <a:lnTo>
                  <a:pt x="468" y="109"/>
                </a:lnTo>
                <a:lnTo>
                  <a:pt x="469" y="108"/>
                </a:lnTo>
                <a:lnTo>
                  <a:pt x="469" y="106"/>
                </a:lnTo>
                <a:lnTo>
                  <a:pt x="469" y="105"/>
                </a:lnTo>
                <a:lnTo>
                  <a:pt x="469" y="104"/>
                </a:lnTo>
                <a:lnTo>
                  <a:pt x="469" y="103"/>
                </a:lnTo>
                <a:lnTo>
                  <a:pt x="469" y="102"/>
                </a:lnTo>
                <a:lnTo>
                  <a:pt x="469" y="101"/>
                </a:lnTo>
                <a:lnTo>
                  <a:pt x="469" y="99"/>
                </a:lnTo>
                <a:lnTo>
                  <a:pt x="468" y="98"/>
                </a:lnTo>
                <a:lnTo>
                  <a:pt x="468" y="97"/>
                </a:lnTo>
                <a:lnTo>
                  <a:pt x="468" y="95"/>
                </a:lnTo>
                <a:lnTo>
                  <a:pt x="468" y="94"/>
                </a:lnTo>
                <a:lnTo>
                  <a:pt x="467" y="94"/>
                </a:lnTo>
                <a:lnTo>
                  <a:pt x="465" y="93"/>
                </a:lnTo>
                <a:lnTo>
                  <a:pt x="465" y="92"/>
                </a:lnTo>
                <a:lnTo>
                  <a:pt x="465" y="91"/>
                </a:lnTo>
                <a:lnTo>
                  <a:pt x="465" y="90"/>
                </a:lnTo>
                <a:lnTo>
                  <a:pt x="465" y="89"/>
                </a:lnTo>
                <a:lnTo>
                  <a:pt x="465" y="88"/>
                </a:lnTo>
                <a:lnTo>
                  <a:pt x="465" y="86"/>
                </a:lnTo>
                <a:lnTo>
                  <a:pt x="464" y="86"/>
                </a:lnTo>
                <a:lnTo>
                  <a:pt x="462" y="85"/>
                </a:lnTo>
                <a:lnTo>
                  <a:pt x="462" y="84"/>
                </a:lnTo>
                <a:lnTo>
                  <a:pt x="461" y="84"/>
                </a:lnTo>
                <a:lnTo>
                  <a:pt x="461" y="83"/>
                </a:lnTo>
                <a:lnTo>
                  <a:pt x="461" y="82"/>
                </a:lnTo>
                <a:lnTo>
                  <a:pt x="461" y="81"/>
                </a:lnTo>
                <a:lnTo>
                  <a:pt x="462" y="80"/>
                </a:lnTo>
                <a:lnTo>
                  <a:pt x="460" y="79"/>
                </a:lnTo>
                <a:lnTo>
                  <a:pt x="457" y="78"/>
                </a:lnTo>
                <a:lnTo>
                  <a:pt x="456" y="77"/>
                </a:lnTo>
                <a:lnTo>
                  <a:pt x="454" y="76"/>
                </a:lnTo>
                <a:lnTo>
                  <a:pt x="454" y="75"/>
                </a:lnTo>
                <a:lnTo>
                  <a:pt x="454" y="74"/>
                </a:lnTo>
                <a:lnTo>
                  <a:pt x="453" y="72"/>
                </a:lnTo>
                <a:lnTo>
                  <a:pt x="453" y="71"/>
                </a:lnTo>
                <a:lnTo>
                  <a:pt x="451" y="70"/>
                </a:lnTo>
                <a:lnTo>
                  <a:pt x="449" y="70"/>
                </a:lnTo>
                <a:lnTo>
                  <a:pt x="447" y="69"/>
                </a:lnTo>
                <a:lnTo>
                  <a:pt x="446" y="67"/>
                </a:lnTo>
                <a:lnTo>
                  <a:pt x="445" y="66"/>
                </a:lnTo>
                <a:lnTo>
                  <a:pt x="445" y="65"/>
                </a:lnTo>
                <a:lnTo>
                  <a:pt x="443" y="63"/>
                </a:lnTo>
                <a:lnTo>
                  <a:pt x="442" y="63"/>
                </a:lnTo>
                <a:lnTo>
                  <a:pt x="441" y="63"/>
                </a:lnTo>
                <a:lnTo>
                  <a:pt x="440" y="62"/>
                </a:lnTo>
                <a:lnTo>
                  <a:pt x="439" y="62"/>
                </a:lnTo>
                <a:lnTo>
                  <a:pt x="438" y="62"/>
                </a:lnTo>
                <a:lnTo>
                  <a:pt x="436" y="62"/>
                </a:lnTo>
                <a:lnTo>
                  <a:pt x="435" y="61"/>
                </a:lnTo>
                <a:lnTo>
                  <a:pt x="435" y="59"/>
                </a:lnTo>
                <a:lnTo>
                  <a:pt x="432" y="59"/>
                </a:lnTo>
                <a:lnTo>
                  <a:pt x="431" y="59"/>
                </a:lnTo>
                <a:lnTo>
                  <a:pt x="430" y="60"/>
                </a:lnTo>
                <a:lnTo>
                  <a:pt x="429" y="60"/>
                </a:lnTo>
                <a:lnTo>
                  <a:pt x="428" y="60"/>
                </a:lnTo>
                <a:lnTo>
                  <a:pt x="427" y="59"/>
                </a:lnTo>
                <a:lnTo>
                  <a:pt x="425" y="59"/>
                </a:lnTo>
                <a:lnTo>
                  <a:pt x="424" y="58"/>
                </a:lnTo>
                <a:lnTo>
                  <a:pt x="423" y="58"/>
                </a:lnTo>
                <a:lnTo>
                  <a:pt x="420" y="58"/>
                </a:lnTo>
                <a:lnTo>
                  <a:pt x="419" y="59"/>
                </a:lnTo>
                <a:lnTo>
                  <a:pt x="417" y="59"/>
                </a:lnTo>
                <a:lnTo>
                  <a:pt x="415" y="59"/>
                </a:lnTo>
                <a:lnTo>
                  <a:pt x="413" y="59"/>
                </a:lnTo>
                <a:lnTo>
                  <a:pt x="411" y="58"/>
                </a:lnTo>
                <a:lnTo>
                  <a:pt x="410" y="58"/>
                </a:lnTo>
                <a:lnTo>
                  <a:pt x="407" y="58"/>
                </a:lnTo>
                <a:lnTo>
                  <a:pt x="406" y="59"/>
                </a:lnTo>
                <a:lnTo>
                  <a:pt x="405" y="60"/>
                </a:lnTo>
                <a:lnTo>
                  <a:pt x="404" y="60"/>
                </a:lnTo>
                <a:lnTo>
                  <a:pt x="402" y="60"/>
                </a:lnTo>
                <a:lnTo>
                  <a:pt x="400" y="60"/>
                </a:lnTo>
                <a:lnTo>
                  <a:pt x="399" y="59"/>
                </a:lnTo>
                <a:lnTo>
                  <a:pt x="398" y="59"/>
                </a:lnTo>
                <a:lnTo>
                  <a:pt x="396" y="60"/>
                </a:lnTo>
                <a:lnTo>
                  <a:pt x="395" y="60"/>
                </a:lnTo>
                <a:lnTo>
                  <a:pt x="394" y="61"/>
                </a:lnTo>
                <a:lnTo>
                  <a:pt x="394" y="62"/>
                </a:lnTo>
                <a:lnTo>
                  <a:pt x="393" y="62"/>
                </a:lnTo>
                <a:lnTo>
                  <a:pt x="392" y="62"/>
                </a:lnTo>
                <a:lnTo>
                  <a:pt x="391" y="62"/>
                </a:lnTo>
                <a:lnTo>
                  <a:pt x="389" y="63"/>
                </a:lnTo>
                <a:lnTo>
                  <a:pt x="388" y="63"/>
                </a:lnTo>
                <a:lnTo>
                  <a:pt x="387" y="63"/>
                </a:lnTo>
                <a:lnTo>
                  <a:pt x="385" y="63"/>
                </a:lnTo>
                <a:lnTo>
                  <a:pt x="384" y="64"/>
                </a:lnTo>
                <a:lnTo>
                  <a:pt x="383" y="65"/>
                </a:lnTo>
                <a:lnTo>
                  <a:pt x="382" y="66"/>
                </a:lnTo>
                <a:lnTo>
                  <a:pt x="381" y="67"/>
                </a:lnTo>
                <a:lnTo>
                  <a:pt x="380" y="68"/>
                </a:lnTo>
                <a:lnTo>
                  <a:pt x="378" y="69"/>
                </a:lnTo>
                <a:lnTo>
                  <a:pt x="377" y="70"/>
                </a:lnTo>
                <a:lnTo>
                  <a:pt x="376" y="70"/>
                </a:lnTo>
                <a:lnTo>
                  <a:pt x="376" y="71"/>
                </a:lnTo>
                <a:lnTo>
                  <a:pt x="374" y="71"/>
                </a:lnTo>
                <a:lnTo>
                  <a:pt x="373" y="72"/>
                </a:lnTo>
                <a:lnTo>
                  <a:pt x="372" y="72"/>
                </a:lnTo>
                <a:lnTo>
                  <a:pt x="370" y="73"/>
                </a:lnTo>
                <a:lnTo>
                  <a:pt x="370" y="74"/>
                </a:lnTo>
                <a:lnTo>
                  <a:pt x="369" y="75"/>
                </a:lnTo>
                <a:lnTo>
                  <a:pt x="367" y="75"/>
                </a:lnTo>
                <a:lnTo>
                  <a:pt x="367" y="76"/>
                </a:lnTo>
                <a:lnTo>
                  <a:pt x="366" y="77"/>
                </a:lnTo>
                <a:lnTo>
                  <a:pt x="365" y="78"/>
                </a:lnTo>
                <a:lnTo>
                  <a:pt x="365" y="79"/>
                </a:lnTo>
                <a:lnTo>
                  <a:pt x="363" y="79"/>
                </a:lnTo>
                <a:lnTo>
                  <a:pt x="363" y="80"/>
                </a:lnTo>
                <a:lnTo>
                  <a:pt x="362" y="81"/>
                </a:lnTo>
                <a:lnTo>
                  <a:pt x="361" y="81"/>
                </a:lnTo>
                <a:lnTo>
                  <a:pt x="359" y="82"/>
                </a:lnTo>
                <a:lnTo>
                  <a:pt x="358" y="82"/>
                </a:lnTo>
                <a:lnTo>
                  <a:pt x="346" y="78"/>
                </a:lnTo>
                <a:lnTo>
                  <a:pt x="345" y="78"/>
                </a:lnTo>
                <a:lnTo>
                  <a:pt x="345" y="77"/>
                </a:lnTo>
                <a:lnTo>
                  <a:pt x="344" y="76"/>
                </a:lnTo>
                <a:lnTo>
                  <a:pt x="343" y="76"/>
                </a:lnTo>
                <a:lnTo>
                  <a:pt x="341" y="75"/>
                </a:lnTo>
                <a:lnTo>
                  <a:pt x="340" y="75"/>
                </a:lnTo>
                <a:lnTo>
                  <a:pt x="339" y="74"/>
                </a:lnTo>
                <a:lnTo>
                  <a:pt x="339" y="73"/>
                </a:lnTo>
                <a:lnTo>
                  <a:pt x="337" y="72"/>
                </a:lnTo>
                <a:lnTo>
                  <a:pt x="337" y="71"/>
                </a:lnTo>
                <a:lnTo>
                  <a:pt x="336" y="69"/>
                </a:lnTo>
                <a:lnTo>
                  <a:pt x="336" y="68"/>
                </a:lnTo>
                <a:lnTo>
                  <a:pt x="336" y="66"/>
                </a:lnTo>
                <a:lnTo>
                  <a:pt x="336" y="64"/>
                </a:lnTo>
                <a:lnTo>
                  <a:pt x="336" y="62"/>
                </a:lnTo>
                <a:lnTo>
                  <a:pt x="337" y="61"/>
                </a:lnTo>
                <a:lnTo>
                  <a:pt x="336" y="61"/>
                </a:lnTo>
                <a:lnTo>
                  <a:pt x="335" y="61"/>
                </a:lnTo>
                <a:lnTo>
                  <a:pt x="335" y="60"/>
                </a:lnTo>
                <a:lnTo>
                  <a:pt x="334" y="60"/>
                </a:lnTo>
                <a:lnTo>
                  <a:pt x="333" y="59"/>
                </a:lnTo>
                <a:lnTo>
                  <a:pt x="332" y="58"/>
                </a:lnTo>
                <a:lnTo>
                  <a:pt x="330" y="57"/>
                </a:lnTo>
                <a:lnTo>
                  <a:pt x="330" y="56"/>
                </a:lnTo>
                <a:lnTo>
                  <a:pt x="329" y="55"/>
                </a:lnTo>
                <a:lnTo>
                  <a:pt x="329" y="53"/>
                </a:lnTo>
                <a:lnTo>
                  <a:pt x="328" y="51"/>
                </a:lnTo>
                <a:lnTo>
                  <a:pt x="328" y="49"/>
                </a:lnTo>
                <a:lnTo>
                  <a:pt x="326" y="48"/>
                </a:lnTo>
                <a:lnTo>
                  <a:pt x="326" y="45"/>
                </a:lnTo>
                <a:lnTo>
                  <a:pt x="326" y="42"/>
                </a:lnTo>
                <a:lnTo>
                  <a:pt x="325" y="42"/>
                </a:lnTo>
                <a:lnTo>
                  <a:pt x="324" y="42"/>
                </a:lnTo>
                <a:lnTo>
                  <a:pt x="322" y="42"/>
                </a:lnTo>
                <a:lnTo>
                  <a:pt x="321" y="41"/>
                </a:lnTo>
                <a:lnTo>
                  <a:pt x="319" y="40"/>
                </a:lnTo>
                <a:lnTo>
                  <a:pt x="318" y="39"/>
                </a:lnTo>
                <a:lnTo>
                  <a:pt x="318" y="38"/>
                </a:lnTo>
                <a:lnTo>
                  <a:pt x="317" y="37"/>
                </a:lnTo>
                <a:lnTo>
                  <a:pt x="317" y="36"/>
                </a:lnTo>
                <a:lnTo>
                  <a:pt x="315" y="35"/>
                </a:lnTo>
                <a:lnTo>
                  <a:pt x="315" y="34"/>
                </a:lnTo>
                <a:lnTo>
                  <a:pt x="314" y="33"/>
                </a:lnTo>
                <a:lnTo>
                  <a:pt x="314" y="31"/>
                </a:lnTo>
                <a:lnTo>
                  <a:pt x="314" y="30"/>
                </a:lnTo>
                <a:lnTo>
                  <a:pt x="313" y="30"/>
                </a:lnTo>
                <a:lnTo>
                  <a:pt x="311" y="29"/>
                </a:lnTo>
                <a:lnTo>
                  <a:pt x="310" y="29"/>
                </a:lnTo>
                <a:lnTo>
                  <a:pt x="310" y="28"/>
                </a:lnTo>
                <a:lnTo>
                  <a:pt x="308" y="28"/>
                </a:lnTo>
                <a:lnTo>
                  <a:pt x="308" y="27"/>
                </a:lnTo>
                <a:lnTo>
                  <a:pt x="307" y="26"/>
                </a:lnTo>
                <a:lnTo>
                  <a:pt x="306" y="25"/>
                </a:lnTo>
                <a:lnTo>
                  <a:pt x="304" y="24"/>
                </a:lnTo>
                <a:lnTo>
                  <a:pt x="304" y="23"/>
                </a:lnTo>
                <a:lnTo>
                  <a:pt x="303" y="22"/>
                </a:lnTo>
                <a:lnTo>
                  <a:pt x="303" y="21"/>
                </a:lnTo>
                <a:lnTo>
                  <a:pt x="302" y="21"/>
                </a:lnTo>
                <a:lnTo>
                  <a:pt x="302" y="19"/>
                </a:lnTo>
                <a:lnTo>
                  <a:pt x="302" y="18"/>
                </a:lnTo>
                <a:lnTo>
                  <a:pt x="300" y="17"/>
                </a:lnTo>
                <a:lnTo>
                  <a:pt x="299" y="17"/>
                </a:lnTo>
                <a:lnTo>
                  <a:pt x="298" y="17"/>
                </a:lnTo>
                <a:lnTo>
                  <a:pt x="297" y="17"/>
                </a:lnTo>
                <a:lnTo>
                  <a:pt x="296" y="17"/>
                </a:lnTo>
                <a:lnTo>
                  <a:pt x="294" y="17"/>
                </a:lnTo>
                <a:lnTo>
                  <a:pt x="293" y="16"/>
                </a:lnTo>
                <a:lnTo>
                  <a:pt x="292" y="16"/>
                </a:lnTo>
                <a:lnTo>
                  <a:pt x="292" y="15"/>
                </a:lnTo>
                <a:lnTo>
                  <a:pt x="290" y="15"/>
                </a:lnTo>
                <a:lnTo>
                  <a:pt x="289" y="14"/>
                </a:lnTo>
                <a:lnTo>
                  <a:pt x="288" y="13"/>
                </a:lnTo>
                <a:lnTo>
                  <a:pt x="288" y="12"/>
                </a:lnTo>
                <a:lnTo>
                  <a:pt x="286" y="11"/>
                </a:lnTo>
                <a:lnTo>
                  <a:pt x="286" y="10"/>
                </a:lnTo>
                <a:lnTo>
                  <a:pt x="286" y="8"/>
                </a:lnTo>
                <a:lnTo>
                  <a:pt x="285" y="8"/>
                </a:lnTo>
                <a:lnTo>
                  <a:pt x="283" y="8"/>
                </a:lnTo>
                <a:lnTo>
                  <a:pt x="282" y="8"/>
                </a:lnTo>
                <a:lnTo>
                  <a:pt x="281" y="8"/>
                </a:lnTo>
                <a:lnTo>
                  <a:pt x="279" y="8"/>
                </a:lnTo>
                <a:lnTo>
                  <a:pt x="278" y="8"/>
                </a:lnTo>
                <a:lnTo>
                  <a:pt x="277" y="8"/>
                </a:lnTo>
                <a:lnTo>
                  <a:pt x="275" y="7"/>
                </a:lnTo>
                <a:lnTo>
                  <a:pt x="274" y="7"/>
                </a:lnTo>
                <a:lnTo>
                  <a:pt x="272" y="6"/>
                </a:lnTo>
                <a:lnTo>
                  <a:pt x="271" y="5"/>
                </a:lnTo>
                <a:lnTo>
                  <a:pt x="270" y="4"/>
                </a:lnTo>
                <a:lnTo>
                  <a:pt x="270" y="3"/>
                </a:lnTo>
                <a:lnTo>
                  <a:pt x="268" y="2"/>
                </a:lnTo>
                <a:lnTo>
                  <a:pt x="267" y="3"/>
                </a:lnTo>
                <a:lnTo>
                  <a:pt x="266" y="3"/>
                </a:lnTo>
                <a:lnTo>
                  <a:pt x="264" y="3"/>
                </a:lnTo>
                <a:lnTo>
                  <a:pt x="263" y="4"/>
                </a:lnTo>
                <a:lnTo>
                  <a:pt x="262" y="4"/>
                </a:lnTo>
                <a:lnTo>
                  <a:pt x="260" y="4"/>
                </a:lnTo>
                <a:lnTo>
                  <a:pt x="259" y="4"/>
                </a:lnTo>
                <a:lnTo>
                  <a:pt x="257" y="4"/>
                </a:lnTo>
                <a:lnTo>
                  <a:pt x="256" y="4"/>
                </a:lnTo>
                <a:lnTo>
                  <a:pt x="255" y="3"/>
                </a:lnTo>
                <a:lnTo>
                  <a:pt x="253" y="3"/>
                </a:lnTo>
                <a:lnTo>
                  <a:pt x="252" y="2"/>
                </a:lnTo>
                <a:lnTo>
                  <a:pt x="251" y="2"/>
                </a:lnTo>
                <a:lnTo>
                  <a:pt x="250" y="1"/>
                </a:lnTo>
                <a:lnTo>
                  <a:pt x="249" y="0"/>
                </a:lnTo>
                <a:lnTo>
                  <a:pt x="248" y="1"/>
                </a:lnTo>
                <a:lnTo>
                  <a:pt x="246" y="2"/>
                </a:lnTo>
                <a:lnTo>
                  <a:pt x="245" y="2"/>
                </a:lnTo>
                <a:lnTo>
                  <a:pt x="244" y="2"/>
                </a:lnTo>
                <a:lnTo>
                  <a:pt x="241" y="3"/>
                </a:lnTo>
                <a:lnTo>
                  <a:pt x="240" y="3"/>
                </a:lnTo>
                <a:lnTo>
                  <a:pt x="238" y="3"/>
                </a:lnTo>
                <a:lnTo>
                  <a:pt x="237" y="3"/>
                </a:lnTo>
                <a:lnTo>
                  <a:pt x="234" y="3"/>
                </a:lnTo>
                <a:lnTo>
                  <a:pt x="233" y="3"/>
                </a:lnTo>
                <a:lnTo>
                  <a:pt x="231" y="3"/>
                </a:lnTo>
                <a:lnTo>
                  <a:pt x="230" y="2"/>
                </a:lnTo>
                <a:lnTo>
                  <a:pt x="229" y="2"/>
                </a:lnTo>
                <a:lnTo>
                  <a:pt x="227" y="1"/>
                </a:lnTo>
                <a:lnTo>
                  <a:pt x="227" y="2"/>
                </a:lnTo>
                <a:lnTo>
                  <a:pt x="226" y="3"/>
                </a:lnTo>
                <a:lnTo>
                  <a:pt x="226" y="4"/>
                </a:lnTo>
                <a:lnTo>
                  <a:pt x="224" y="5"/>
                </a:lnTo>
                <a:lnTo>
                  <a:pt x="224" y="6"/>
                </a:lnTo>
                <a:lnTo>
                  <a:pt x="223" y="6"/>
                </a:lnTo>
                <a:lnTo>
                  <a:pt x="222" y="7"/>
                </a:lnTo>
                <a:lnTo>
                  <a:pt x="220" y="7"/>
                </a:lnTo>
                <a:lnTo>
                  <a:pt x="219" y="7"/>
                </a:lnTo>
                <a:lnTo>
                  <a:pt x="218" y="7"/>
                </a:lnTo>
                <a:lnTo>
                  <a:pt x="216" y="7"/>
                </a:lnTo>
                <a:lnTo>
                  <a:pt x="215" y="7"/>
                </a:lnTo>
                <a:lnTo>
                  <a:pt x="214" y="7"/>
                </a:lnTo>
                <a:lnTo>
                  <a:pt x="213" y="7"/>
                </a:lnTo>
                <a:lnTo>
                  <a:pt x="213" y="8"/>
                </a:lnTo>
                <a:lnTo>
                  <a:pt x="212" y="9"/>
                </a:lnTo>
                <a:lnTo>
                  <a:pt x="211" y="9"/>
                </a:lnTo>
                <a:lnTo>
                  <a:pt x="211" y="10"/>
                </a:lnTo>
                <a:lnTo>
                  <a:pt x="209" y="11"/>
                </a:lnTo>
                <a:lnTo>
                  <a:pt x="209" y="12"/>
                </a:lnTo>
                <a:lnTo>
                  <a:pt x="208" y="12"/>
                </a:lnTo>
                <a:lnTo>
                  <a:pt x="207" y="13"/>
                </a:lnTo>
                <a:lnTo>
                  <a:pt x="205" y="13"/>
                </a:lnTo>
                <a:lnTo>
                  <a:pt x="205" y="14"/>
                </a:lnTo>
                <a:lnTo>
                  <a:pt x="204" y="14"/>
                </a:lnTo>
                <a:lnTo>
                  <a:pt x="203" y="14"/>
                </a:lnTo>
                <a:lnTo>
                  <a:pt x="202" y="14"/>
                </a:lnTo>
                <a:lnTo>
                  <a:pt x="201" y="14"/>
                </a:lnTo>
                <a:lnTo>
                  <a:pt x="200" y="15"/>
                </a:lnTo>
                <a:lnTo>
                  <a:pt x="200" y="16"/>
                </a:lnTo>
                <a:lnTo>
                  <a:pt x="198" y="17"/>
                </a:lnTo>
                <a:lnTo>
                  <a:pt x="197" y="18"/>
                </a:lnTo>
                <a:lnTo>
                  <a:pt x="197" y="19"/>
                </a:lnTo>
                <a:lnTo>
                  <a:pt x="196" y="19"/>
                </a:lnTo>
                <a:lnTo>
                  <a:pt x="194" y="20"/>
                </a:lnTo>
                <a:lnTo>
                  <a:pt x="194" y="21"/>
                </a:lnTo>
                <a:lnTo>
                  <a:pt x="193" y="21"/>
                </a:lnTo>
                <a:lnTo>
                  <a:pt x="192" y="21"/>
                </a:lnTo>
                <a:lnTo>
                  <a:pt x="191" y="22"/>
                </a:lnTo>
                <a:lnTo>
                  <a:pt x="190" y="22"/>
                </a:lnTo>
                <a:lnTo>
                  <a:pt x="189" y="22"/>
                </a:lnTo>
                <a:lnTo>
                  <a:pt x="187" y="22"/>
                </a:lnTo>
                <a:lnTo>
                  <a:pt x="186" y="22"/>
                </a:lnTo>
                <a:lnTo>
                  <a:pt x="185" y="24"/>
                </a:lnTo>
                <a:lnTo>
                  <a:pt x="183" y="25"/>
                </a:lnTo>
                <a:lnTo>
                  <a:pt x="182" y="27"/>
                </a:lnTo>
                <a:lnTo>
                  <a:pt x="181" y="28"/>
                </a:lnTo>
                <a:lnTo>
                  <a:pt x="179" y="29"/>
                </a:lnTo>
                <a:lnTo>
                  <a:pt x="179" y="30"/>
                </a:lnTo>
                <a:lnTo>
                  <a:pt x="176" y="31"/>
                </a:lnTo>
                <a:lnTo>
                  <a:pt x="175" y="31"/>
                </a:lnTo>
                <a:lnTo>
                  <a:pt x="173" y="34"/>
                </a:lnTo>
                <a:lnTo>
                  <a:pt x="172" y="35"/>
                </a:lnTo>
                <a:lnTo>
                  <a:pt x="172" y="37"/>
                </a:lnTo>
                <a:lnTo>
                  <a:pt x="171" y="39"/>
                </a:lnTo>
                <a:lnTo>
                  <a:pt x="171" y="41"/>
                </a:lnTo>
                <a:lnTo>
                  <a:pt x="169" y="42"/>
                </a:lnTo>
                <a:lnTo>
                  <a:pt x="169" y="43"/>
                </a:lnTo>
                <a:lnTo>
                  <a:pt x="169" y="45"/>
                </a:lnTo>
                <a:lnTo>
                  <a:pt x="169" y="46"/>
                </a:lnTo>
                <a:lnTo>
                  <a:pt x="168" y="47"/>
                </a:lnTo>
                <a:lnTo>
                  <a:pt x="168" y="48"/>
                </a:lnTo>
                <a:lnTo>
                  <a:pt x="168" y="50"/>
                </a:lnTo>
                <a:lnTo>
                  <a:pt x="168" y="52"/>
                </a:lnTo>
                <a:lnTo>
                  <a:pt x="168" y="54"/>
                </a:lnTo>
                <a:lnTo>
                  <a:pt x="168" y="56"/>
                </a:lnTo>
                <a:lnTo>
                  <a:pt x="167" y="59"/>
                </a:lnTo>
                <a:lnTo>
                  <a:pt x="166" y="60"/>
                </a:lnTo>
                <a:lnTo>
                  <a:pt x="165" y="60"/>
                </a:lnTo>
                <a:lnTo>
                  <a:pt x="164" y="61"/>
                </a:lnTo>
                <a:lnTo>
                  <a:pt x="162" y="61"/>
                </a:lnTo>
                <a:lnTo>
                  <a:pt x="161" y="62"/>
                </a:lnTo>
                <a:lnTo>
                  <a:pt x="160" y="63"/>
                </a:lnTo>
                <a:lnTo>
                  <a:pt x="158" y="64"/>
                </a:lnTo>
                <a:lnTo>
                  <a:pt x="156" y="64"/>
                </a:lnTo>
                <a:lnTo>
                  <a:pt x="155" y="65"/>
                </a:lnTo>
                <a:lnTo>
                  <a:pt x="153" y="65"/>
                </a:lnTo>
                <a:lnTo>
                  <a:pt x="151" y="66"/>
                </a:lnTo>
                <a:lnTo>
                  <a:pt x="149" y="66"/>
                </a:lnTo>
                <a:lnTo>
                  <a:pt x="147" y="67"/>
                </a:lnTo>
                <a:lnTo>
                  <a:pt x="145" y="67"/>
                </a:lnTo>
                <a:lnTo>
                  <a:pt x="143" y="68"/>
                </a:lnTo>
                <a:lnTo>
                  <a:pt x="142" y="69"/>
                </a:lnTo>
                <a:lnTo>
                  <a:pt x="139" y="69"/>
                </a:lnTo>
                <a:lnTo>
                  <a:pt x="138" y="70"/>
                </a:lnTo>
                <a:lnTo>
                  <a:pt x="135" y="71"/>
                </a:lnTo>
                <a:lnTo>
                  <a:pt x="134" y="71"/>
                </a:lnTo>
                <a:lnTo>
                  <a:pt x="132" y="72"/>
                </a:lnTo>
                <a:lnTo>
                  <a:pt x="131" y="73"/>
                </a:lnTo>
                <a:lnTo>
                  <a:pt x="129" y="74"/>
                </a:lnTo>
                <a:lnTo>
                  <a:pt x="127" y="74"/>
                </a:lnTo>
                <a:lnTo>
                  <a:pt x="125" y="75"/>
                </a:lnTo>
                <a:lnTo>
                  <a:pt x="124" y="75"/>
                </a:lnTo>
                <a:lnTo>
                  <a:pt x="121" y="76"/>
                </a:lnTo>
                <a:lnTo>
                  <a:pt x="120" y="77"/>
                </a:lnTo>
                <a:lnTo>
                  <a:pt x="119" y="78"/>
                </a:lnTo>
                <a:lnTo>
                  <a:pt x="118" y="79"/>
                </a:lnTo>
                <a:lnTo>
                  <a:pt x="117" y="80"/>
                </a:lnTo>
                <a:lnTo>
                  <a:pt x="116" y="81"/>
                </a:lnTo>
                <a:lnTo>
                  <a:pt x="114" y="81"/>
                </a:lnTo>
                <a:lnTo>
                  <a:pt x="113" y="82"/>
                </a:lnTo>
                <a:lnTo>
                  <a:pt x="110" y="83"/>
                </a:lnTo>
                <a:lnTo>
                  <a:pt x="109" y="83"/>
                </a:lnTo>
                <a:lnTo>
                  <a:pt x="108" y="84"/>
                </a:lnTo>
                <a:lnTo>
                  <a:pt x="106" y="84"/>
                </a:lnTo>
                <a:lnTo>
                  <a:pt x="105" y="85"/>
                </a:lnTo>
                <a:lnTo>
                  <a:pt x="103" y="85"/>
                </a:lnTo>
                <a:lnTo>
                  <a:pt x="101" y="85"/>
                </a:lnTo>
                <a:lnTo>
                  <a:pt x="99" y="85"/>
                </a:lnTo>
                <a:lnTo>
                  <a:pt x="98" y="86"/>
                </a:lnTo>
                <a:lnTo>
                  <a:pt x="95" y="86"/>
                </a:lnTo>
                <a:lnTo>
                  <a:pt x="95" y="87"/>
                </a:lnTo>
                <a:lnTo>
                  <a:pt x="92" y="87"/>
                </a:lnTo>
                <a:lnTo>
                  <a:pt x="90" y="88"/>
                </a:lnTo>
                <a:lnTo>
                  <a:pt x="88" y="88"/>
                </a:lnTo>
                <a:lnTo>
                  <a:pt x="86" y="89"/>
                </a:lnTo>
                <a:lnTo>
                  <a:pt x="83" y="89"/>
                </a:lnTo>
                <a:lnTo>
                  <a:pt x="81" y="89"/>
                </a:lnTo>
                <a:lnTo>
                  <a:pt x="79" y="90"/>
                </a:lnTo>
                <a:lnTo>
                  <a:pt x="76" y="90"/>
                </a:lnTo>
                <a:lnTo>
                  <a:pt x="73" y="91"/>
                </a:lnTo>
                <a:lnTo>
                  <a:pt x="71" y="92"/>
                </a:lnTo>
                <a:lnTo>
                  <a:pt x="69" y="93"/>
                </a:lnTo>
                <a:lnTo>
                  <a:pt x="66" y="94"/>
                </a:lnTo>
                <a:lnTo>
                  <a:pt x="62" y="95"/>
                </a:lnTo>
                <a:lnTo>
                  <a:pt x="60" y="97"/>
                </a:lnTo>
                <a:lnTo>
                  <a:pt x="58" y="98"/>
                </a:lnTo>
                <a:lnTo>
                  <a:pt x="55" y="99"/>
                </a:lnTo>
                <a:lnTo>
                  <a:pt x="51" y="101"/>
                </a:lnTo>
                <a:lnTo>
                  <a:pt x="48" y="102"/>
                </a:lnTo>
                <a:lnTo>
                  <a:pt x="47" y="103"/>
                </a:lnTo>
                <a:lnTo>
                  <a:pt x="43" y="105"/>
                </a:lnTo>
                <a:lnTo>
                  <a:pt x="40" y="107"/>
                </a:lnTo>
                <a:lnTo>
                  <a:pt x="37" y="109"/>
                </a:lnTo>
                <a:lnTo>
                  <a:pt x="34" y="111"/>
                </a:lnTo>
                <a:lnTo>
                  <a:pt x="32" y="113"/>
                </a:lnTo>
                <a:lnTo>
                  <a:pt x="29" y="115"/>
                </a:lnTo>
                <a:lnTo>
                  <a:pt x="26" y="116"/>
                </a:lnTo>
                <a:lnTo>
                  <a:pt x="25" y="117"/>
                </a:lnTo>
                <a:lnTo>
                  <a:pt x="24" y="118"/>
                </a:lnTo>
                <a:lnTo>
                  <a:pt x="24" y="119"/>
                </a:lnTo>
                <a:lnTo>
                  <a:pt x="23" y="121"/>
                </a:lnTo>
                <a:lnTo>
                  <a:pt x="22" y="122"/>
                </a:lnTo>
                <a:lnTo>
                  <a:pt x="19" y="123"/>
                </a:lnTo>
                <a:lnTo>
                  <a:pt x="18" y="124"/>
                </a:lnTo>
                <a:lnTo>
                  <a:pt x="17" y="125"/>
                </a:lnTo>
                <a:lnTo>
                  <a:pt x="15" y="126"/>
                </a:lnTo>
                <a:lnTo>
                  <a:pt x="14" y="127"/>
                </a:lnTo>
                <a:lnTo>
                  <a:pt x="13" y="128"/>
                </a:lnTo>
                <a:lnTo>
                  <a:pt x="11" y="129"/>
                </a:lnTo>
                <a:lnTo>
                  <a:pt x="11" y="130"/>
                </a:lnTo>
                <a:lnTo>
                  <a:pt x="8" y="132"/>
                </a:lnTo>
                <a:lnTo>
                  <a:pt x="7" y="134"/>
                </a:lnTo>
                <a:lnTo>
                  <a:pt x="11" y="140"/>
                </a:lnTo>
                <a:lnTo>
                  <a:pt x="13" y="142"/>
                </a:lnTo>
                <a:lnTo>
                  <a:pt x="14" y="144"/>
                </a:lnTo>
                <a:lnTo>
                  <a:pt x="17" y="144"/>
                </a:lnTo>
                <a:lnTo>
                  <a:pt x="19" y="146"/>
                </a:lnTo>
                <a:lnTo>
                  <a:pt x="21" y="147"/>
                </a:lnTo>
                <a:lnTo>
                  <a:pt x="23" y="149"/>
                </a:lnTo>
                <a:lnTo>
                  <a:pt x="24" y="150"/>
                </a:lnTo>
                <a:lnTo>
                  <a:pt x="26" y="151"/>
                </a:lnTo>
                <a:lnTo>
                  <a:pt x="29" y="152"/>
                </a:lnTo>
                <a:lnTo>
                  <a:pt x="30" y="153"/>
                </a:lnTo>
                <a:lnTo>
                  <a:pt x="33" y="154"/>
                </a:lnTo>
                <a:lnTo>
                  <a:pt x="35" y="155"/>
                </a:lnTo>
                <a:lnTo>
                  <a:pt x="36" y="156"/>
                </a:lnTo>
                <a:lnTo>
                  <a:pt x="39" y="157"/>
                </a:lnTo>
                <a:lnTo>
                  <a:pt x="40" y="157"/>
                </a:lnTo>
                <a:lnTo>
                  <a:pt x="43" y="157"/>
                </a:lnTo>
                <a:lnTo>
                  <a:pt x="44" y="158"/>
                </a:lnTo>
                <a:lnTo>
                  <a:pt x="47" y="158"/>
                </a:lnTo>
                <a:lnTo>
                  <a:pt x="47" y="159"/>
                </a:lnTo>
                <a:lnTo>
                  <a:pt x="50" y="160"/>
                </a:lnTo>
                <a:lnTo>
                  <a:pt x="51" y="160"/>
                </a:lnTo>
                <a:lnTo>
                  <a:pt x="54" y="161"/>
                </a:lnTo>
                <a:lnTo>
                  <a:pt x="55" y="161"/>
                </a:lnTo>
                <a:lnTo>
                  <a:pt x="58" y="162"/>
                </a:lnTo>
                <a:lnTo>
                  <a:pt x="59" y="162"/>
                </a:lnTo>
                <a:lnTo>
                  <a:pt x="61" y="163"/>
                </a:lnTo>
                <a:lnTo>
                  <a:pt x="62" y="163"/>
                </a:lnTo>
                <a:lnTo>
                  <a:pt x="64" y="164"/>
                </a:lnTo>
                <a:lnTo>
                  <a:pt x="66" y="164"/>
                </a:lnTo>
                <a:lnTo>
                  <a:pt x="68" y="165"/>
                </a:lnTo>
                <a:lnTo>
                  <a:pt x="70" y="165"/>
                </a:lnTo>
                <a:lnTo>
                  <a:pt x="71" y="166"/>
                </a:lnTo>
                <a:lnTo>
                  <a:pt x="72" y="166"/>
                </a:lnTo>
                <a:lnTo>
                  <a:pt x="71" y="166"/>
                </a:lnTo>
                <a:lnTo>
                  <a:pt x="71" y="165"/>
                </a:lnTo>
                <a:lnTo>
                  <a:pt x="70" y="167"/>
                </a:lnTo>
                <a:lnTo>
                  <a:pt x="69" y="168"/>
                </a:lnTo>
                <a:lnTo>
                  <a:pt x="66" y="169"/>
                </a:lnTo>
                <a:lnTo>
                  <a:pt x="64" y="170"/>
                </a:lnTo>
                <a:lnTo>
                  <a:pt x="61" y="170"/>
                </a:lnTo>
                <a:lnTo>
                  <a:pt x="59" y="170"/>
                </a:lnTo>
                <a:lnTo>
                  <a:pt x="56" y="171"/>
                </a:lnTo>
                <a:lnTo>
                  <a:pt x="52" y="171"/>
                </a:lnTo>
                <a:lnTo>
                  <a:pt x="50" y="171"/>
                </a:lnTo>
                <a:lnTo>
                  <a:pt x="47" y="170"/>
                </a:lnTo>
                <a:lnTo>
                  <a:pt x="43" y="170"/>
                </a:lnTo>
                <a:lnTo>
                  <a:pt x="39" y="169"/>
                </a:lnTo>
                <a:lnTo>
                  <a:pt x="36" y="169"/>
                </a:lnTo>
                <a:lnTo>
                  <a:pt x="33" y="168"/>
                </a:lnTo>
                <a:lnTo>
                  <a:pt x="29" y="167"/>
                </a:lnTo>
                <a:lnTo>
                  <a:pt x="26" y="166"/>
                </a:lnTo>
                <a:lnTo>
                  <a:pt x="23" y="166"/>
                </a:lnTo>
                <a:lnTo>
                  <a:pt x="21" y="165"/>
                </a:lnTo>
                <a:lnTo>
                  <a:pt x="18" y="164"/>
                </a:lnTo>
                <a:lnTo>
                  <a:pt x="14" y="163"/>
                </a:lnTo>
                <a:lnTo>
                  <a:pt x="11" y="162"/>
                </a:lnTo>
                <a:lnTo>
                  <a:pt x="11" y="161"/>
                </a:lnTo>
                <a:lnTo>
                  <a:pt x="8" y="161"/>
                </a:lnTo>
                <a:lnTo>
                  <a:pt x="6" y="160"/>
                </a:lnTo>
                <a:lnTo>
                  <a:pt x="4" y="160"/>
                </a:lnTo>
                <a:lnTo>
                  <a:pt x="3" y="160"/>
                </a:lnTo>
                <a:lnTo>
                  <a:pt x="2" y="160"/>
                </a:lnTo>
                <a:lnTo>
                  <a:pt x="0" y="160"/>
                </a:lnTo>
                <a:lnTo>
                  <a:pt x="0" y="161"/>
                </a:lnTo>
                <a:lnTo>
                  <a:pt x="0" y="162"/>
                </a:lnTo>
                <a:lnTo>
                  <a:pt x="0" y="163"/>
                </a:lnTo>
                <a:lnTo>
                  <a:pt x="2" y="164"/>
                </a:lnTo>
                <a:lnTo>
                  <a:pt x="3" y="165"/>
                </a:lnTo>
                <a:lnTo>
                  <a:pt x="4" y="166"/>
                </a:lnTo>
                <a:lnTo>
                  <a:pt x="6" y="168"/>
                </a:lnTo>
                <a:lnTo>
                  <a:pt x="7" y="169"/>
                </a:lnTo>
                <a:lnTo>
                  <a:pt x="10" y="171"/>
                </a:lnTo>
                <a:lnTo>
                  <a:pt x="11" y="171"/>
                </a:lnTo>
                <a:lnTo>
                  <a:pt x="11" y="173"/>
                </a:lnTo>
                <a:lnTo>
                  <a:pt x="13" y="174"/>
                </a:lnTo>
                <a:lnTo>
                  <a:pt x="15" y="176"/>
                </a:lnTo>
                <a:lnTo>
                  <a:pt x="17" y="177"/>
                </a:lnTo>
                <a:lnTo>
                  <a:pt x="18" y="178"/>
                </a:lnTo>
                <a:lnTo>
                  <a:pt x="19" y="179"/>
                </a:lnTo>
                <a:lnTo>
                  <a:pt x="19" y="180"/>
                </a:lnTo>
                <a:lnTo>
                  <a:pt x="21" y="180"/>
                </a:lnTo>
                <a:lnTo>
                  <a:pt x="21" y="181"/>
                </a:lnTo>
                <a:lnTo>
                  <a:pt x="22" y="181"/>
                </a:lnTo>
                <a:lnTo>
                  <a:pt x="23" y="182"/>
                </a:lnTo>
                <a:lnTo>
                  <a:pt x="24" y="183"/>
                </a:lnTo>
                <a:lnTo>
                  <a:pt x="24" y="184"/>
                </a:lnTo>
                <a:lnTo>
                  <a:pt x="25" y="184"/>
                </a:lnTo>
                <a:lnTo>
                  <a:pt x="26" y="185"/>
                </a:lnTo>
                <a:lnTo>
                  <a:pt x="28" y="185"/>
                </a:lnTo>
                <a:lnTo>
                  <a:pt x="29" y="185"/>
                </a:lnTo>
                <a:lnTo>
                  <a:pt x="30" y="186"/>
                </a:lnTo>
                <a:lnTo>
                  <a:pt x="33" y="187"/>
                </a:lnTo>
                <a:lnTo>
                  <a:pt x="34" y="187"/>
                </a:lnTo>
                <a:lnTo>
                  <a:pt x="35" y="188"/>
                </a:lnTo>
                <a:lnTo>
                  <a:pt x="37" y="189"/>
                </a:lnTo>
                <a:lnTo>
                  <a:pt x="40" y="189"/>
                </a:lnTo>
                <a:lnTo>
                  <a:pt x="43" y="190"/>
                </a:lnTo>
                <a:lnTo>
                  <a:pt x="44" y="190"/>
                </a:lnTo>
                <a:lnTo>
                  <a:pt x="47" y="191"/>
                </a:lnTo>
                <a:lnTo>
                  <a:pt x="50" y="191"/>
                </a:lnTo>
                <a:lnTo>
                  <a:pt x="52" y="191"/>
                </a:lnTo>
                <a:lnTo>
                  <a:pt x="56" y="191"/>
                </a:lnTo>
                <a:lnTo>
                  <a:pt x="59" y="191"/>
                </a:lnTo>
                <a:lnTo>
                  <a:pt x="62" y="191"/>
                </a:lnTo>
                <a:lnTo>
                  <a:pt x="66" y="191"/>
                </a:lnTo>
                <a:lnTo>
                  <a:pt x="70" y="191"/>
                </a:lnTo>
                <a:lnTo>
                  <a:pt x="75" y="190"/>
                </a:lnTo>
                <a:lnTo>
                  <a:pt x="79" y="190"/>
                </a:lnTo>
                <a:lnTo>
                  <a:pt x="83" y="189"/>
                </a:lnTo>
                <a:lnTo>
                  <a:pt x="88" y="188"/>
                </a:lnTo>
                <a:lnTo>
                  <a:pt x="91" y="190"/>
                </a:lnTo>
                <a:lnTo>
                  <a:pt x="94" y="192"/>
                </a:lnTo>
                <a:lnTo>
                  <a:pt x="95" y="193"/>
                </a:lnTo>
                <a:lnTo>
                  <a:pt x="97" y="194"/>
                </a:lnTo>
                <a:lnTo>
                  <a:pt x="99" y="195"/>
                </a:lnTo>
                <a:lnTo>
                  <a:pt x="102" y="196"/>
                </a:lnTo>
                <a:lnTo>
                  <a:pt x="103" y="197"/>
                </a:lnTo>
                <a:lnTo>
                  <a:pt x="106" y="197"/>
                </a:lnTo>
                <a:lnTo>
                  <a:pt x="108" y="197"/>
                </a:lnTo>
                <a:lnTo>
                  <a:pt x="109" y="197"/>
                </a:lnTo>
                <a:lnTo>
                  <a:pt x="112" y="197"/>
                </a:lnTo>
                <a:lnTo>
                  <a:pt x="114" y="197"/>
                </a:lnTo>
                <a:lnTo>
                  <a:pt x="117" y="197"/>
                </a:lnTo>
                <a:lnTo>
                  <a:pt x="119" y="196"/>
                </a:lnTo>
                <a:lnTo>
                  <a:pt x="121" y="196"/>
                </a:lnTo>
                <a:lnTo>
                  <a:pt x="124" y="195"/>
                </a:lnTo>
                <a:lnTo>
                  <a:pt x="127" y="196"/>
                </a:lnTo>
                <a:lnTo>
                  <a:pt x="131" y="196"/>
                </a:lnTo>
                <a:lnTo>
                  <a:pt x="134" y="197"/>
                </a:lnTo>
                <a:lnTo>
                  <a:pt x="136" y="198"/>
                </a:lnTo>
                <a:lnTo>
                  <a:pt x="139" y="198"/>
                </a:lnTo>
                <a:lnTo>
                  <a:pt x="143" y="198"/>
                </a:lnTo>
                <a:lnTo>
                  <a:pt x="145" y="199"/>
                </a:lnTo>
                <a:lnTo>
                  <a:pt x="147" y="200"/>
                </a:lnTo>
                <a:lnTo>
                  <a:pt x="150" y="200"/>
                </a:lnTo>
                <a:lnTo>
                  <a:pt x="154" y="201"/>
                </a:lnTo>
                <a:lnTo>
                  <a:pt x="156" y="202"/>
                </a:lnTo>
                <a:lnTo>
                  <a:pt x="158" y="202"/>
                </a:lnTo>
                <a:lnTo>
                  <a:pt x="162" y="203"/>
                </a:lnTo>
                <a:lnTo>
                  <a:pt x="166" y="204"/>
                </a:lnTo>
                <a:lnTo>
                  <a:pt x="169" y="204"/>
                </a:lnTo>
                <a:lnTo>
                  <a:pt x="173" y="205"/>
                </a:lnTo>
                <a:lnTo>
                  <a:pt x="173" y="206"/>
                </a:lnTo>
                <a:lnTo>
                  <a:pt x="172" y="207"/>
                </a:lnTo>
                <a:lnTo>
                  <a:pt x="172" y="209"/>
                </a:lnTo>
                <a:lnTo>
                  <a:pt x="172" y="210"/>
                </a:lnTo>
                <a:lnTo>
                  <a:pt x="172" y="211"/>
                </a:lnTo>
                <a:lnTo>
                  <a:pt x="172" y="212"/>
                </a:lnTo>
                <a:lnTo>
                  <a:pt x="173" y="212"/>
                </a:lnTo>
                <a:lnTo>
                  <a:pt x="173" y="213"/>
                </a:lnTo>
                <a:lnTo>
                  <a:pt x="175" y="214"/>
                </a:lnTo>
                <a:lnTo>
                  <a:pt x="175" y="215"/>
                </a:lnTo>
                <a:lnTo>
                  <a:pt x="176" y="216"/>
                </a:lnTo>
                <a:lnTo>
                  <a:pt x="177" y="216"/>
                </a:lnTo>
                <a:lnTo>
                  <a:pt x="179" y="217"/>
                </a:lnTo>
                <a:lnTo>
                  <a:pt x="179" y="218"/>
                </a:lnTo>
                <a:lnTo>
                  <a:pt x="181" y="219"/>
                </a:lnTo>
                <a:lnTo>
                  <a:pt x="183" y="220"/>
                </a:lnTo>
                <a:lnTo>
                  <a:pt x="185" y="223"/>
                </a:lnTo>
                <a:lnTo>
                  <a:pt x="186" y="226"/>
                </a:lnTo>
                <a:lnTo>
                  <a:pt x="187" y="228"/>
                </a:lnTo>
                <a:lnTo>
                  <a:pt x="189" y="231"/>
                </a:lnTo>
                <a:lnTo>
                  <a:pt x="190" y="234"/>
                </a:lnTo>
                <a:lnTo>
                  <a:pt x="191" y="237"/>
                </a:lnTo>
                <a:lnTo>
                  <a:pt x="193" y="239"/>
                </a:lnTo>
                <a:lnTo>
                  <a:pt x="194" y="243"/>
                </a:lnTo>
                <a:lnTo>
                  <a:pt x="197" y="246"/>
                </a:lnTo>
                <a:lnTo>
                  <a:pt x="200" y="249"/>
                </a:lnTo>
                <a:lnTo>
                  <a:pt x="201" y="252"/>
                </a:lnTo>
                <a:lnTo>
                  <a:pt x="203" y="254"/>
                </a:lnTo>
                <a:lnTo>
                  <a:pt x="205" y="257"/>
                </a:lnTo>
                <a:lnTo>
                  <a:pt x="208" y="260"/>
                </a:lnTo>
                <a:lnTo>
                  <a:pt x="211" y="263"/>
                </a:lnTo>
                <a:lnTo>
                  <a:pt x="213" y="266"/>
                </a:lnTo>
                <a:lnTo>
                  <a:pt x="214" y="268"/>
                </a:lnTo>
                <a:lnTo>
                  <a:pt x="216" y="271"/>
                </a:lnTo>
                <a:lnTo>
                  <a:pt x="219" y="273"/>
                </a:lnTo>
                <a:lnTo>
                  <a:pt x="222" y="275"/>
                </a:lnTo>
                <a:lnTo>
                  <a:pt x="224" y="278"/>
                </a:lnTo>
                <a:lnTo>
                  <a:pt x="226" y="280"/>
                </a:lnTo>
                <a:lnTo>
                  <a:pt x="227" y="280"/>
                </a:lnTo>
                <a:lnTo>
                  <a:pt x="230" y="282"/>
                </a:lnTo>
                <a:lnTo>
                  <a:pt x="231" y="283"/>
                </a:lnTo>
                <a:lnTo>
                  <a:pt x="234" y="285"/>
                </a:lnTo>
                <a:lnTo>
                  <a:pt x="235" y="286"/>
                </a:lnTo>
                <a:lnTo>
                  <a:pt x="237" y="286"/>
                </a:lnTo>
                <a:lnTo>
                  <a:pt x="238" y="287"/>
                </a:lnTo>
                <a:lnTo>
                  <a:pt x="240" y="287"/>
                </a:lnTo>
                <a:lnTo>
                  <a:pt x="241" y="286"/>
                </a:lnTo>
                <a:lnTo>
                  <a:pt x="242" y="285"/>
                </a:lnTo>
                <a:lnTo>
                  <a:pt x="244" y="284"/>
                </a:lnTo>
                <a:lnTo>
                  <a:pt x="244" y="283"/>
                </a:lnTo>
                <a:lnTo>
                  <a:pt x="245" y="283"/>
                </a:lnTo>
                <a:lnTo>
                  <a:pt x="246" y="283"/>
                </a:lnTo>
                <a:lnTo>
                  <a:pt x="248" y="282"/>
                </a:lnTo>
                <a:lnTo>
                  <a:pt x="249" y="282"/>
                </a:lnTo>
                <a:lnTo>
                  <a:pt x="250" y="283"/>
                </a:lnTo>
                <a:lnTo>
                  <a:pt x="250" y="281"/>
                </a:lnTo>
                <a:lnTo>
                  <a:pt x="250" y="280"/>
                </a:lnTo>
                <a:lnTo>
                  <a:pt x="251" y="280"/>
                </a:lnTo>
                <a:lnTo>
                  <a:pt x="251" y="279"/>
                </a:lnTo>
                <a:lnTo>
                  <a:pt x="252" y="278"/>
                </a:lnTo>
                <a:lnTo>
                  <a:pt x="252" y="277"/>
                </a:lnTo>
                <a:lnTo>
                  <a:pt x="253" y="277"/>
                </a:lnTo>
                <a:lnTo>
                  <a:pt x="255" y="276"/>
                </a:lnTo>
                <a:lnTo>
                  <a:pt x="255" y="275"/>
                </a:lnTo>
                <a:lnTo>
                  <a:pt x="255" y="274"/>
                </a:lnTo>
                <a:lnTo>
                  <a:pt x="255" y="273"/>
                </a:lnTo>
                <a:lnTo>
                  <a:pt x="256" y="272"/>
                </a:lnTo>
                <a:lnTo>
                  <a:pt x="256" y="271"/>
                </a:lnTo>
                <a:lnTo>
                  <a:pt x="257" y="270"/>
                </a:lnTo>
                <a:lnTo>
                  <a:pt x="259" y="270"/>
                </a:lnTo>
                <a:lnTo>
                  <a:pt x="260" y="269"/>
                </a:lnTo>
                <a:lnTo>
                  <a:pt x="259" y="268"/>
                </a:lnTo>
                <a:lnTo>
                  <a:pt x="260" y="267"/>
                </a:lnTo>
                <a:lnTo>
                  <a:pt x="260" y="266"/>
                </a:lnTo>
                <a:lnTo>
                  <a:pt x="260" y="265"/>
                </a:lnTo>
                <a:lnTo>
                  <a:pt x="261" y="263"/>
                </a:lnTo>
                <a:lnTo>
                  <a:pt x="261" y="262"/>
                </a:lnTo>
                <a:lnTo>
                  <a:pt x="262" y="261"/>
                </a:lnTo>
                <a:lnTo>
                  <a:pt x="263" y="260"/>
                </a:lnTo>
                <a:lnTo>
                  <a:pt x="263" y="259"/>
                </a:lnTo>
                <a:lnTo>
                  <a:pt x="264" y="257"/>
                </a:lnTo>
                <a:lnTo>
                  <a:pt x="264" y="256"/>
                </a:lnTo>
                <a:lnTo>
                  <a:pt x="264" y="254"/>
                </a:lnTo>
                <a:lnTo>
                  <a:pt x="266" y="253"/>
                </a:lnTo>
                <a:lnTo>
                  <a:pt x="266" y="252"/>
                </a:lnTo>
                <a:lnTo>
                  <a:pt x="266" y="250"/>
                </a:lnTo>
                <a:lnTo>
                  <a:pt x="266" y="249"/>
                </a:lnTo>
                <a:lnTo>
                  <a:pt x="266" y="247"/>
                </a:lnTo>
                <a:lnTo>
                  <a:pt x="266" y="246"/>
                </a:lnTo>
                <a:lnTo>
                  <a:pt x="264" y="244"/>
                </a:lnTo>
                <a:lnTo>
                  <a:pt x="264" y="243"/>
                </a:lnTo>
                <a:lnTo>
                  <a:pt x="264" y="241"/>
                </a:lnTo>
                <a:lnTo>
                  <a:pt x="264" y="240"/>
                </a:lnTo>
                <a:lnTo>
                  <a:pt x="263" y="239"/>
                </a:lnTo>
                <a:lnTo>
                  <a:pt x="261" y="236"/>
                </a:lnTo>
                <a:lnTo>
                  <a:pt x="260" y="234"/>
                </a:lnTo>
                <a:lnTo>
                  <a:pt x="257" y="232"/>
                </a:lnTo>
                <a:lnTo>
                  <a:pt x="255" y="230"/>
                </a:lnTo>
                <a:lnTo>
                  <a:pt x="251" y="229"/>
                </a:lnTo>
                <a:lnTo>
                  <a:pt x="249" y="227"/>
                </a:lnTo>
                <a:lnTo>
                  <a:pt x="245" y="226"/>
                </a:lnTo>
                <a:lnTo>
                  <a:pt x="241" y="225"/>
                </a:lnTo>
                <a:lnTo>
                  <a:pt x="238" y="224"/>
                </a:lnTo>
                <a:lnTo>
                  <a:pt x="235" y="222"/>
                </a:lnTo>
                <a:lnTo>
                  <a:pt x="231" y="221"/>
                </a:lnTo>
                <a:lnTo>
                  <a:pt x="229" y="219"/>
                </a:lnTo>
                <a:lnTo>
                  <a:pt x="226" y="218"/>
                </a:lnTo>
                <a:lnTo>
                  <a:pt x="223" y="216"/>
                </a:lnTo>
                <a:lnTo>
                  <a:pt x="220" y="214"/>
                </a:lnTo>
                <a:lnTo>
                  <a:pt x="218" y="212"/>
                </a:lnTo>
                <a:lnTo>
                  <a:pt x="223" y="212"/>
                </a:lnTo>
                <a:lnTo>
                  <a:pt x="226" y="213"/>
                </a:lnTo>
                <a:lnTo>
                  <a:pt x="230" y="213"/>
                </a:lnTo>
                <a:lnTo>
                  <a:pt x="235" y="214"/>
                </a:lnTo>
                <a:lnTo>
                  <a:pt x="240" y="214"/>
                </a:lnTo>
                <a:lnTo>
                  <a:pt x="244" y="214"/>
                </a:lnTo>
                <a:lnTo>
                  <a:pt x="249" y="215"/>
                </a:lnTo>
                <a:lnTo>
                  <a:pt x="253" y="215"/>
                </a:lnTo>
                <a:lnTo>
                  <a:pt x="257" y="215"/>
                </a:lnTo>
                <a:lnTo>
                  <a:pt x="262" y="215"/>
                </a:lnTo>
                <a:lnTo>
                  <a:pt x="267" y="215"/>
                </a:lnTo>
                <a:lnTo>
                  <a:pt x="272" y="216"/>
                </a:lnTo>
                <a:lnTo>
                  <a:pt x="275" y="216"/>
                </a:lnTo>
                <a:lnTo>
                  <a:pt x="281" y="215"/>
                </a:lnTo>
                <a:lnTo>
                  <a:pt x="286" y="215"/>
                </a:lnTo>
                <a:lnTo>
                  <a:pt x="290" y="215"/>
                </a:lnTo>
                <a:lnTo>
                  <a:pt x="294" y="215"/>
                </a:lnTo>
                <a:lnTo>
                  <a:pt x="299" y="215"/>
                </a:lnTo>
                <a:lnTo>
                  <a:pt x="304" y="215"/>
                </a:lnTo>
                <a:lnTo>
                  <a:pt x="310" y="214"/>
                </a:lnTo>
                <a:lnTo>
                  <a:pt x="313" y="214"/>
                </a:lnTo>
                <a:lnTo>
                  <a:pt x="318" y="213"/>
                </a:lnTo>
                <a:lnTo>
                  <a:pt x="322" y="213"/>
                </a:lnTo>
                <a:lnTo>
                  <a:pt x="326" y="213"/>
                </a:lnTo>
                <a:lnTo>
                  <a:pt x="332" y="212"/>
                </a:lnTo>
                <a:lnTo>
                  <a:pt x="335" y="212"/>
                </a:lnTo>
                <a:lnTo>
                  <a:pt x="339" y="212"/>
                </a:lnTo>
                <a:lnTo>
                  <a:pt x="344" y="211"/>
                </a:lnTo>
                <a:lnTo>
                  <a:pt x="347" y="210"/>
                </a:lnTo>
                <a:lnTo>
                  <a:pt x="351" y="210"/>
                </a:lnTo>
                <a:lnTo>
                  <a:pt x="355" y="209"/>
                </a:lnTo>
                <a:lnTo>
                  <a:pt x="359" y="208"/>
                </a:lnTo>
                <a:lnTo>
                  <a:pt x="361" y="209"/>
                </a:lnTo>
                <a:lnTo>
                  <a:pt x="362" y="210"/>
                </a:lnTo>
                <a:lnTo>
                  <a:pt x="363" y="211"/>
                </a:lnTo>
                <a:lnTo>
                  <a:pt x="365" y="212"/>
                </a:lnTo>
                <a:lnTo>
                  <a:pt x="367" y="213"/>
                </a:lnTo>
                <a:lnTo>
                  <a:pt x="369" y="215"/>
                </a:lnTo>
                <a:lnTo>
                  <a:pt x="369" y="216"/>
                </a:lnTo>
                <a:lnTo>
                  <a:pt x="370" y="218"/>
                </a:lnTo>
                <a:lnTo>
                  <a:pt x="370" y="219"/>
                </a:lnTo>
                <a:lnTo>
                  <a:pt x="372" y="221"/>
                </a:lnTo>
                <a:lnTo>
                  <a:pt x="373" y="222"/>
                </a:lnTo>
                <a:lnTo>
                  <a:pt x="374" y="224"/>
                </a:lnTo>
                <a:lnTo>
                  <a:pt x="374" y="226"/>
                </a:lnTo>
                <a:lnTo>
                  <a:pt x="376" y="227"/>
                </a:lnTo>
                <a:lnTo>
                  <a:pt x="377" y="229"/>
                </a:lnTo>
                <a:lnTo>
                  <a:pt x="377" y="230"/>
                </a:lnTo>
                <a:lnTo>
                  <a:pt x="378" y="232"/>
                </a:lnTo>
                <a:lnTo>
                  <a:pt x="380" y="234"/>
                </a:lnTo>
                <a:lnTo>
                  <a:pt x="381" y="236"/>
                </a:lnTo>
                <a:lnTo>
                  <a:pt x="381" y="238"/>
                </a:lnTo>
                <a:lnTo>
                  <a:pt x="382" y="239"/>
                </a:lnTo>
                <a:lnTo>
                  <a:pt x="383" y="240"/>
                </a:lnTo>
                <a:lnTo>
                  <a:pt x="384" y="242"/>
                </a:lnTo>
                <a:lnTo>
                  <a:pt x="385" y="244"/>
                </a:lnTo>
                <a:lnTo>
                  <a:pt x="387" y="246"/>
                </a:lnTo>
                <a:lnTo>
                  <a:pt x="388" y="248"/>
                </a:lnTo>
                <a:lnTo>
                  <a:pt x="391" y="249"/>
                </a:lnTo>
                <a:lnTo>
                  <a:pt x="392" y="251"/>
                </a:lnTo>
                <a:lnTo>
                  <a:pt x="393" y="253"/>
                </a:lnTo>
                <a:lnTo>
                  <a:pt x="395" y="253"/>
                </a:lnTo>
                <a:lnTo>
                  <a:pt x="396" y="255"/>
                </a:lnTo>
                <a:lnTo>
                  <a:pt x="399" y="256"/>
                </a:lnTo>
                <a:lnTo>
                  <a:pt x="400" y="255"/>
                </a:lnTo>
                <a:lnTo>
                  <a:pt x="402" y="255"/>
                </a:lnTo>
                <a:lnTo>
                  <a:pt x="403" y="254"/>
                </a:lnTo>
                <a:lnTo>
                  <a:pt x="404" y="254"/>
                </a:lnTo>
                <a:lnTo>
                  <a:pt x="405" y="254"/>
                </a:lnTo>
                <a:lnTo>
                  <a:pt x="406" y="255"/>
                </a:lnTo>
                <a:lnTo>
                  <a:pt x="407" y="255"/>
                </a:lnTo>
                <a:lnTo>
                  <a:pt x="409" y="255"/>
                </a:lnTo>
                <a:lnTo>
                  <a:pt x="410" y="255"/>
                </a:lnTo>
                <a:lnTo>
                  <a:pt x="411" y="256"/>
                </a:lnTo>
                <a:lnTo>
                  <a:pt x="413" y="256"/>
                </a:lnTo>
                <a:lnTo>
                  <a:pt x="414" y="257"/>
                </a:lnTo>
                <a:lnTo>
                  <a:pt x="415" y="257"/>
                </a:lnTo>
                <a:lnTo>
                  <a:pt x="417" y="258"/>
                </a:lnTo>
                <a:lnTo>
                  <a:pt x="417" y="256"/>
                </a:lnTo>
                <a:lnTo>
                  <a:pt x="417" y="254"/>
                </a:lnTo>
                <a:lnTo>
                  <a:pt x="419" y="253"/>
                </a:lnTo>
                <a:lnTo>
                  <a:pt x="420" y="252"/>
                </a:lnTo>
                <a:lnTo>
                  <a:pt x="423" y="252"/>
                </a:lnTo>
                <a:lnTo>
                  <a:pt x="424" y="251"/>
                </a:lnTo>
                <a:lnTo>
                  <a:pt x="427" y="251"/>
                </a:lnTo>
                <a:lnTo>
                  <a:pt x="428" y="250"/>
                </a:lnTo>
                <a:lnTo>
                  <a:pt x="429" y="248"/>
                </a:lnTo>
                <a:lnTo>
                  <a:pt x="429" y="246"/>
                </a:lnTo>
                <a:lnTo>
                  <a:pt x="430" y="244"/>
                </a:lnTo>
                <a:lnTo>
                  <a:pt x="431" y="243"/>
                </a:lnTo>
                <a:lnTo>
                  <a:pt x="432" y="241"/>
                </a:lnTo>
                <a:lnTo>
                  <a:pt x="434" y="240"/>
                </a:lnTo>
                <a:lnTo>
                  <a:pt x="436" y="239"/>
                </a:lnTo>
                <a:lnTo>
                  <a:pt x="438" y="239"/>
                </a:lnTo>
                <a:lnTo>
                  <a:pt x="438" y="238"/>
                </a:lnTo>
                <a:lnTo>
                  <a:pt x="438" y="237"/>
                </a:lnTo>
                <a:lnTo>
                  <a:pt x="438" y="236"/>
                </a:lnTo>
                <a:lnTo>
                  <a:pt x="438" y="235"/>
                </a:lnTo>
                <a:lnTo>
                  <a:pt x="438" y="234"/>
                </a:lnTo>
                <a:lnTo>
                  <a:pt x="438" y="233"/>
                </a:lnTo>
                <a:lnTo>
                  <a:pt x="439" y="232"/>
                </a:lnTo>
                <a:lnTo>
                  <a:pt x="439" y="230"/>
                </a:lnTo>
                <a:lnTo>
                  <a:pt x="439" y="229"/>
                </a:lnTo>
                <a:lnTo>
                  <a:pt x="440" y="228"/>
                </a:lnTo>
                <a:lnTo>
                  <a:pt x="440" y="227"/>
                </a:lnTo>
                <a:lnTo>
                  <a:pt x="441" y="226"/>
                </a:lnTo>
                <a:lnTo>
                  <a:pt x="442" y="226"/>
                </a:lnTo>
                <a:lnTo>
                  <a:pt x="443" y="226"/>
                </a:lnTo>
                <a:lnTo>
                  <a:pt x="443" y="225"/>
                </a:lnTo>
                <a:lnTo>
                  <a:pt x="445" y="225"/>
                </a:lnTo>
                <a:lnTo>
                  <a:pt x="445" y="224"/>
                </a:lnTo>
                <a:lnTo>
                  <a:pt x="445" y="223"/>
                </a:lnTo>
                <a:lnTo>
                  <a:pt x="445" y="222"/>
                </a:lnTo>
                <a:lnTo>
                  <a:pt x="445" y="221"/>
                </a:lnTo>
                <a:lnTo>
                  <a:pt x="446" y="220"/>
                </a:lnTo>
                <a:lnTo>
                  <a:pt x="446" y="219"/>
                </a:lnTo>
                <a:lnTo>
                  <a:pt x="446" y="218"/>
                </a:lnTo>
                <a:lnTo>
                  <a:pt x="446" y="217"/>
                </a:lnTo>
                <a:lnTo>
                  <a:pt x="447" y="217"/>
                </a:lnTo>
                <a:lnTo>
                  <a:pt x="447" y="216"/>
                </a:lnTo>
                <a:lnTo>
                  <a:pt x="447" y="215"/>
                </a:lnTo>
                <a:lnTo>
                  <a:pt x="449" y="214"/>
                </a:lnTo>
                <a:lnTo>
                  <a:pt x="450" y="213"/>
                </a:lnTo>
                <a:lnTo>
                  <a:pt x="451" y="213"/>
                </a:lnTo>
                <a:lnTo>
                  <a:pt x="451" y="212"/>
                </a:lnTo>
                <a:lnTo>
                  <a:pt x="453" y="212"/>
                </a:lnTo>
                <a:lnTo>
                  <a:pt x="453" y="211"/>
                </a:lnTo>
                <a:lnTo>
                  <a:pt x="453" y="209"/>
                </a:lnTo>
                <a:lnTo>
                  <a:pt x="453" y="208"/>
                </a:lnTo>
                <a:lnTo>
                  <a:pt x="453" y="207"/>
                </a:lnTo>
                <a:lnTo>
                  <a:pt x="454" y="206"/>
                </a:lnTo>
                <a:lnTo>
                  <a:pt x="456" y="205"/>
                </a:lnTo>
                <a:lnTo>
                  <a:pt x="456" y="204"/>
                </a:lnTo>
                <a:lnTo>
                  <a:pt x="456" y="203"/>
                </a:lnTo>
                <a:lnTo>
                  <a:pt x="456" y="202"/>
                </a:lnTo>
                <a:lnTo>
                  <a:pt x="456" y="201"/>
                </a:lnTo>
                <a:lnTo>
                  <a:pt x="456" y="200"/>
                </a:lnTo>
                <a:lnTo>
                  <a:pt x="456" y="199"/>
                </a:lnTo>
                <a:lnTo>
                  <a:pt x="454" y="198"/>
                </a:lnTo>
                <a:lnTo>
                  <a:pt x="453" y="197"/>
                </a:lnTo>
                <a:lnTo>
                  <a:pt x="450" y="196"/>
                </a:lnTo>
                <a:lnTo>
                  <a:pt x="449" y="195"/>
                </a:lnTo>
                <a:lnTo>
                  <a:pt x="446" y="195"/>
                </a:lnTo>
                <a:lnTo>
                  <a:pt x="445" y="194"/>
                </a:lnTo>
                <a:lnTo>
                  <a:pt x="442" y="194"/>
                </a:lnTo>
                <a:lnTo>
                  <a:pt x="441" y="193"/>
                </a:lnTo>
                <a:lnTo>
                  <a:pt x="439" y="193"/>
                </a:lnTo>
                <a:lnTo>
                  <a:pt x="438" y="192"/>
                </a:lnTo>
                <a:lnTo>
                  <a:pt x="435" y="192"/>
                </a:lnTo>
                <a:lnTo>
                  <a:pt x="434" y="191"/>
                </a:lnTo>
                <a:lnTo>
                  <a:pt x="432" y="190"/>
                </a:lnTo>
                <a:lnTo>
                  <a:pt x="430" y="189"/>
                </a:lnTo>
                <a:lnTo>
                  <a:pt x="429" y="187"/>
                </a:lnTo>
                <a:lnTo>
                  <a:pt x="427" y="186"/>
                </a:lnTo>
                <a:lnTo>
                  <a:pt x="425" y="185"/>
                </a:lnTo>
              </a:path>
            </a:pathLst>
          </a:custGeom>
          <a:noFill/>
          <a:ln w="12700" cap="rnd">
            <a:solidFill>
              <a:srgbClr val="000000"/>
            </a:solidFill>
            <a:round/>
            <a:headEnd/>
            <a:tailEnd/>
          </a:ln>
        </p:spPr>
        <p:txBody>
          <a:bodyPr/>
          <a:lstStyle/>
          <a:p>
            <a:endParaRPr lang="en-US"/>
          </a:p>
        </p:txBody>
      </p:sp>
      <p:sp>
        <p:nvSpPr>
          <p:cNvPr id="21518" name="Freeform 14"/>
          <p:cNvSpPr>
            <a:spLocks/>
          </p:cNvSpPr>
          <p:nvPr/>
        </p:nvSpPr>
        <p:spPr bwMode="auto">
          <a:xfrm>
            <a:off x="3319463" y="2116138"/>
            <a:ext cx="822325" cy="250825"/>
          </a:xfrm>
          <a:custGeom>
            <a:avLst/>
            <a:gdLst>
              <a:gd name="T0" fmla="*/ 39687 w 518"/>
              <a:gd name="T1" fmla="*/ 92075 h 158"/>
              <a:gd name="T2" fmla="*/ 66675 w 518"/>
              <a:gd name="T3" fmla="*/ 74612 h 158"/>
              <a:gd name="T4" fmla="*/ 96837 w 518"/>
              <a:gd name="T5" fmla="*/ 58738 h 158"/>
              <a:gd name="T6" fmla="*/ 127000 w 518"/>
              <a:gd name="T7" fmla="*/ 49212 h 158"/>
              <a:gd name="T8" fmla="*/ 150812 w 518"/>
              <a:gd name="T9" fmla="*/ 44450 h 158"/>
              <a:gd name="T10" fmla="*/ 169862 w 518"/>
              <a:gd name="T11" fmla="*/ 41275 h 158"/>
              <a:gd name="T12" fmla="*/ 184150 w 518"/>
              <a:gd name="T13" fmla="*/ 34925 h 158"/>
              <a:gd name="T14" fmla="*/ 201612 w 518"/>
              <a:gd name="T15" fmla="*/ 25400 h 158"/>
              <a:gd name="T16" fmla="*/ 268287 w 518"/>
              <a:gd name="T17" fmla="*/ 6350 h 158"/>
              <a:gd name="T18" fmla="*/ 350837 w 518"/>
              <a:gd name="T19" fmla="*/ 0 h 158"/>
              <a:gd name="T20" fmla="*/ 433387 w 518"/>
              <a:gd name="T21" fmla="*/ 6350 h 158"/>
              <a:gd name="T22" fmla="*/ 512762 w 518"/>
              <a:gd name="T23" fmla="*/ 22225 h 158"/>
              <a:gd name="T24" fmla="*/ 574675 w 518"/>
              <a:gd name="T25" fmla="*/ 46037 h 158"/>
              <a:gd name="T26" fmla="*/ 609600 w 518"/>
              <a:gd name="T27" fmla="*/ 61913 h 158"/>
              <a:gd name="T28" fmla="*/ 639762 w 518"/>
              <a:gd name="T29" fmla="*/ 79375 h 158"/>
              <a:gd name="T30" fmla="*/ 685800 w 518"/>
              <a:gd name="T31" fmla="*/ 103188 h 158"/>
              <a:gd name="T32" fmla="*/ 717550 w 518"/>
              <a:gd name="T33" fmla="*/ 117475 h 158"/>
              <a:gd name="T34" fmla="*/ 739775 w 518"/>
              <a:gd name="T35" fmla="*/ 120650 h 158"/>
              <a:gd name="T36" fmla="*/ 758825 w 518"/>
              <a:gd name="T37" fmla="*/ 119063 h 158"/>
              <a:gd name="T38" fmla="*/ 787400 w 518"/>
              <a:gd name="T39" fmla="*/ 119063 h 158"/>
              <a:gd name="T40" fmla="*/ 812800 w 518"/>
              <a:gd name="T41" fmla="*/ 136525 h 158"/>
              <a:gd name="T42" fmla="*/ 820738 w 518"/>
              <a:gd name="T43" fmla="*/ 160337 h 158"/>
              <a:gd name="T44" fmla="*/ 809625 w 518"/>
              <a:gd name="T45" fmla="*/ 187325 h 158"/>
              <a:gd name="T46" fmla="*/ 782637 w 518"/>
              <a:gd name="T47" fmla="*/ 203200 h 158"/>
              <a:gd name="T48" fmla="*/ 757237 w 518"/>
              <a:gd name="T49" fmla="*/ 193675 h 158"/>
              <a:gd name="T50" fmla="*/ 730250 w 518"/>
              <a:gd name="T51" fmla="*/ 187325 h 158"/>
              <a:gd name="T52" fmla="*/ 708025 w 518"/>
              <a:gd name="T53" fmla="*/ 187325 h 158"/>
              <a:gd name="T54" fmla="*/ 682625 w 518"/>
              <a:gd name="T55" fmla="*/ 190500 h 158"/>
              <a:gd name="T56" fmla="*/ 588962 w 518"/>
              <a:gd name="T57" fmla="*/ 222250 h 158"/>
              <a:gd name="T58" fmla="*/ 539750 w 518"/>
              <a:gd name="T59" fmla="*/ 234950 h 158"/>
              <a:gd name="T60" fmla="*/ 484187 w 518"/>
              <a:gd name="T61" fmla="*/ 241300 h 158"/>
              <a:gd name="T62" fmla="*/ 422275 w 518"/>
              <a:gd name="T63" fmla="*/ 242888 h 158"/>
              <a:gd name="T64" fmla="*/ 363537 w 518"/>
              <a:gd name="T65" fmla="*/ 239713 h 158"/>
              <a:gd name="T66" fmla="*/ 334962 w 518"/>
              <a:gd name="T67" fmla="*/ 242888 h 158"/>
              <a:gd name="T68" fmla="*/ 314325 w 518"/>
              <a:gd name="T69" fmla="*/ 249238 h 158"/>
              <a:gd name="T70" fmla="*/ 290512 w 518"/>
              <a:gd name="T71" fmla="*/ 249238 h 158"/>
              <a:gd name="T72" fmla="*/ 274637 w 518"/>
              <a:gd name="T73" fmla="*/ 242888 h 158"/>
              <a:gd name="T74" fmla="*/ 271462 w 518"/>
              <a:gd name="T75" fmla="*/ 227013 h 158"/>
              <a:gd name="T76" fmla="*/ 236537 w 518"/>
              <a:gd name="T77" fmla="*/ 219075 h 158"/>
              <a:gd name="T78" fmla="*/ 204788 w 518"/>
              <a:gd name="T79" fmla="*/ 212725 h 158"/>
              <a:gd name="T80" fmla="*/ 174625 w 518"/>
              <a:gd name="T81" fmla="*/ 214313 h 158"/>
              <a:gd name="T82" fmla="*/ 152400 w 518"/>
              <a:gd name="T83" fmla="*/ 209550 h 158"/>
              <a:gd name="T84" fmla="*/ 115887 w 518"/>
              <a:gd name="T85" fmla="*/ 203200 h 158"/>
              <a:gd name="T86" fmla="*/ 77787 w 518"/>
              <a:gd name="T87" fmla="*/ 204788 h 158"/>
              <a:gd name="T88" fmla="*/ 53975 w 518"/>
              <a:gd name="T89" fmla="*/ 200025 h 158"/>
              <a:gd name="T90" fmla="*/ 38100 w 518"/>
              <a:gd name="T91" fmla="*/ 193675 h 158"/>
              <a:gd name="T92" fmla="*/ 30162 w 518"/>
              <a:gd name="T93" fmla="*/ 187325 h 158"/>
              <a:gd name="T94" fmla="*/ 15875 w 518"/>
              <a:gd name="T95" fmla="*/ 173037 h 158"/>
              <a:gd name="T96" fmla="*/ 0 w 518"/>
              <a:gd name="T97" fmla="*/ 160337 h 158"/>
              <a:gd name="T98" fmla="*/ 9525 w 518"/>
              <a:gd name="T99" fmla="*/ 158750 h 158"/>
              <a:gd name="T100" fmla="*/ 36512 w 518"/>
              <a:gd name="T101" fmla="*/ 166687 h 158"/>
              <a:gd name="T102" fmla="*/ 73025 w 518"/>
              <a:gd name="T103" fmla="*/ 173037 h 158"/>
              <a:gd name="T104" fmla="*/ 103187 w 518"/>
              <a:gd name="T105" fmla="*/ 171450 h 158"/>
              <a:gd name="T106" fmla="*/ 109537 w 518"/>
              <a:gd name="T107" fmla="*/ 165100 h 158"/>
              <a:gd name="T108" fmla="*/ 90487 w 518"/>
              <a:gd name="T109" fmla="*/ 160337 h 158"/>
              <a:gd name="T110" fmla="*/ 68262 w 518"/>
              <a:gd name="T111" fmla="*/ 155575 h 158"/>
              <a:gd name="T112" fmla="*/ 47625 w 518"/>
              <a:gd name="T113" fmla="*/ 146050 h 158"/>
              <a:gd name="T114" fmla="*/ 25400 w 518"/>
              <a:gd name="T115" fmla="*/ 133350 h 158"/>
              <a:gd name="T116" fmla="*/ 19050 w 518"/>
              <a:gd name="T117" fmla="*/ 109538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18"/>
              <a:gd name="T178" fmla="*/ 0 h 158"/>
              <a:gd name="T179" fmla="*/ 518 w 518"/>
              <a:gd name="T180" fmla="*/ 158 h 15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18" h="158">
                <a:moveTo>
                  <a:pt x="18" y="65"/>
                </a:moveTo>
                <a:lnTo>
                  <a:pt x="19" y="64"/>
                </a:lnTo>
                <a:lnTo>
                  <a:pt x="22" y="63"/>
                </a:lnTo>
                <a:lnTo>
                  <a:pt x="23" y="62"/>
                </a:lnTo>
                <a:lnTo>
                  <a:pt x="24" y="60"/>
                </a:lnTo>
                <a:lnTo>
                  <a:pt x="24" y="59"/>
                </a:lnTo>
                <a:lnTo>
                  <a:pt x="25" y="58"/>
                </a:lnTo>
                <a:lnTo>
                  <a:pt x="26" y="57"/>
                </a:lnTo>
                <a:lnTo>
                  <a:pt x="29" y="56"/>
                </a:lnTo>
                <a:lnTo>
                  <a:pt x="31" y="54"/>
                </a:lnTo>
                <a:lnTo>
                  <a:pt x="34" y="52"/>
                </a:lnTo>
                <a:lnTo>
                  <a:pt x="37" y="50"/>
                </a:lnTo>
                <a:lnTo>
                  <a:pt x="39" y="48"/>
                </a:lnTo>
                <a:lnTo>
                  <a:pt x="42" y="47"/>
                </a:lnTo>
                <a:lnTo>
                  <a:pt x="46" y="45"/>
                </a:lnTo>
                <a:lnTo>
                  <a:pt x="48" y="43"/>
                </a:lnTo>
                <a:lnTo>
                  <a:pt x="50" y="42"/>
                </a:lnTo>
                <a:lnTo>
                  <a:pt x="54" y="40"/>
                </a:lnTo>
                <a:lnTo>
                  <a:pt x="57" y="39"/>
                </a:lnTo>
                <a:lnTo>
                  <a:pt x="60" y="39"/>
                </a:lnTo>
                <a:lnTo>
                  <a:pt x="61" y="37"/>
                </a:lnTo>
                <a:lnTo>
                  <a:pt x="65" y="36"/>
                </a:lnTo>
                <a:lnTo>
                  <a:pt x="68" y="35"/>
                </a:lnTo>
                <a:lnTo>
                  <a:pt x="70" y="34"/>
                </a:lnTo>
                <a:lnTo>
                  <a:pt x="72" y="33"/>
                </a:lnTo>
                <a:lnTo>
                  <a:pt x="75" y="32"/>
                </a:lnTo>
                <a:lnTo>
                  <a:pt x="77" y="32"/>
                </a:lnTo>
                <a:lnTo>
                  <a:pt x="80" y="31"/>
                </a:lnTo>
                <a:lnTo>
                  <a:pt x="83" y="31"/>
                </a:lnTo>
                <a:lnTo>
                  <a:pt x="84" y="31"/>
                </a:lnTo>
                <a:lnTo>
                  <a:pt x="87" y="30"/>
                </a:lnTo>
                <a:lnTo>
                  <a:pt x="88" y="30"/>
                </a:lnTo>
                <a:lnTo>
                  <a:pt x="91" y="29"/>
                </a:lnTo>
                <a:lnTo>
                  <a:pt x="93" y="29"/>
                </a:lnTo>
                <a:lnTo>
                  <a:pt x="95" y="28"/>
                </a:lnTo>
                <a:lnTo>
                  <a:pt x="96" y="28"/>
                </a:lnTo>
                <a:lnTo>
                  <a:pt x="98" y="27"/>
                </a:lnTo>
                <a:lnTo>
                  <a:pt x="99" y="27"/>
                </a:lnTo>
                <a:lnTo>
                  <a:pt x="102" y="27"/>
                </a:lnTo>
                <a:lnTo>
                  <a:pt x="103" y="27"/>
                </a:lnTo>
                <a:lnTo>
                  <a:pt x="104" y="26"/>
                </a:lnTo>
                <a:lnTo>
                  <a:pt x="107" y="26"/>
                </a:lnTo>
                <a:lnTo>
                  <a:pt x="108" y="25"/>
                </a:lnTo>
                <a:lnTo>
                  <a:pt x="109" y="25"/>
                </a:lnTo>
                <a:lnTo>
                  <a:pt x="111" y="24"/>
                </a:lnTo>
                <a:lnTo>
                  <a:pt x="113" y="23"/>
                </a:lnTo>
                <a:lnTo>
                  <a:pt x="114" y="23"/>
                </a:lnTo>
                <a:lnTo>
                  <a:pt x="115" y="22"/>
                </a:lnTo>
                <a:lnTo>
                  <a:pt x="116" y="22"/>
                </a:lnTo>
                <a:lnTo>
                  <a:pt x="118" y="21"/>
                </a:lnTo>
                <a:lnTo>
                  <a:pt x="119" y="20"/>
                </a:lnTo>
                <a:lnTo>
                  <a:pt x="120" y="19"/>
                </a:lnTo>
                <a:lnTo>
                  <a:pt x="122" y="18"/>
                </a:lnTo>
                <a:lnTo>
                  <a:pt x="123" y="17"/>
                </a:lnTo>
                <a:lnTo>
                  <a:pt x="125" y="16"/>
                </a:lnTo>
                <a:lnTo>
                  <a:pt x="127" y="16"/>
                </a:lnTo>
                <a:lnTo>
                  <a:pt x="129" y="15"/>
                </a:lnTo>
                <a:lnTo>
                  <a:pt x="136" y="13"/>
                </a:lnTo>
                <a:lnTo>
                  <a:pt x="142" y="11"/>
                </a:lnTo>
                <a:lnTo>
                  <a:pt x="149" y="8"/>
                </a:lnTo>
                <a:lnTo>
                  <a:pt x="156" y="7"/>
                </a:lnTo>
                <a:lnTo>
                  <a:pt x="163" y="5"/>
                </a:lnTo>
                <a:lnTo>
                  <a:pt x="169" y="4"/>
                </a:lnTo>
                <a:lnTo>
                  <a:pt x="177" y="3"/>
                </a:lnTo>
                <a:lnTo>
                  <a:pt x="184" y="2"/>
                </a:lnTo>
                <a:lnTo>
                  <a:pt x="192" y="1"/>
                </a:lnTo>
                <a:lnTo>
                  <a:pt x="199" y="1"/>
                </a:lnTo>
                <a:lnTo>
                  <a:pt x="206" y="0"/>
                </a:lnTo>
                <a:lnTo>
                  <a:pt x="214" y="0"/>
                </a:lnTo>
                <a:lnTo>
                  <a:pt x="221" y="0"/>
                </a:lnTo>
                <a:lnTo>
                  <a:pt x="228" y="0"/>
                </a:lnTo>
                <a:lnTo>
                  <a:pt x="236" y="0"/>
                </a:lnTo>
                <a:lnTo>
                  <a:pt x="243" y="1"/>
                </a:lnTo>
                <a:lnTo>
                  <a:pt x="252" y="1"/>
                </a:lnTo>
                <a:lnTo>
                  <a:pt x="259" y="2"/>
                </a:lnTo>
                <a:lnTo>
                  <a:pt x="266" y="3"/>
                </a:lnTo>
                <a:lnTo>
                  <a:pt x="273" y="4"/>
                </a:lnTo>
                <a:lnTo>
                  <a:pt x="280" y="5"/>
                </a:lnTo>
                <a:lnTo>
                  <a:pt x="288" y="6"/>
                </a:lnTo>
                <a:lnTo>
                  <a:pt x="295" y="8"/>
                </a:lnTo>
                <a:lnTo>
                  <a:pt x="302" y="9"/>
                </a:lnTo>
                <a:lnTo>
                  <a:pt x="310" y="11"/>
                </a:lnTo>
                <a:lnTo>
                  <a:pt x="316" y="13"/>
                </a:lnTo>
                <a:lnTo>
                  <a:pt x="323" y="14"/>
                </a:lnTo>
                <a:lnTo>
                  <a:pt x="330" y="17"/>
                </a:lnTo>
                <a:lnTo>
                  <a:pt x="336" y="19"/>
                </a:lnTo>
                <a:lnTo>
                  <a:pt x="344" y="22"/>
                </a:lnTo>
                <a:lnTo>
                  <a:pt x="349" y="23"/>
                </a:lnTo>
                <a:lnTo>
                  <a:pt x="356" y="26"/>
                </a:lnTo>
                <a:lnTo>
                  <a:pt x="360" y="27"/>
                </a:lnTo>
                <a:lnTo>
                  <a:pt x="362" y="29"/>
                </a:lnTo>
                <a:lnTo>
                  <a:pt x="366" y="30"/>
                </a:lnTo>
                <a:lnTo>
                  <a:pt x="368" y="31"/>
                </a:lnTo>
                <a:lnTo>
                  <a:pt x="372" y="32"/>
                </a:lnTo>
                <a:lnTo>
                  <a:pt x="374" y="34"/>
                </a:lnTo>
                <a:lnTo>
                  <a:pt x="378" y="36"/>
                </a:lnTo>
                <a:lnTo>
                  <a:pt x="380" y="38"/>
                </a:lnTo>
                <a:lnTo>
                  <a:pt x="384" y="39"/>
                </a:lnTo>
                <a:lnTo>
                  <a:pt x="386" y="40"/>
                </a:lnTo>
                <a:lnTo>
                  <a:pt x="389" y="42"/>
                </a:lnTo>
                <a:lnTo>
                  <a:pt x="393" y="44"/>
                </a:lnTo>
                <a:lnTo>
                  <a:pt x="395" y="46"/>
                </a:lnTo>
                <a:lnTo>
                  <a:pt x="397" y="47"/>
                </a:lnTo>
                <a:lnTo>
                  <a:pt x="401" y="48"/>
                </a:lnTo>
                <a:lnTo>
                  <a:pt x="403" y="50"/>
                </a:lnTo>
                <a:lnTo>
                  <a:pt x="408" y="53"/>
                </a:lnTo>
                <a:lnTo>
                  <a:pt x="413" y="56"/>
                </a:lnTo>
                <a:lnTo>
                  <a:pt x="417" y="58"/>
                </a:lnTo>
                <a:lnTo>
                  <a:pt x="421" y="60"/>
                </a:lnTo>
                <a:lnTo>
                  <a:pt x="425" y="62"/>
                </a:lnTo>
                <a:lnTo>
                  <a:pt x="429" y="64"/>
                </a:lnTo>
                <a:lnTo>
                  <a:pt x="432" y="65"/>
                </a:lnTo>
                <a:lnTo>
                  <a:pt x="436" y="67"/>
                </a:lnTo>
                <a:lnTo>
                  <a:pt x="439" y="69"/>
                </a:lnTo>
                <a:lnTo>
                  <a:pt x="443" y="70"/>
                </a:lnTo>
                <a:lnTo>
                  <a:pt x="444" y="71"/>
                </a:lnTo>
                <a:lnTo>
                  <a:pt x="447" y="73"/>
                </a:lnTo>
                <a:lnTo>
                  <a:pt x="450" y="74"/>
                </a:lnTo>
                <a:lnTo>
                  <a:pt x="452" y="74"/>
                </a:lnTo>
                <a:lnTo>
                  <a:pt x="455" y="74"/>
                </a:lnTo>
                <a:lnTo>
                  <a:pt x="456" y="75"/>
                </a:lnTo>
                <a:lnTo>
                  <a:pt x="458" y="75"/>
                </a:lnTo>
                <a:lnTo>
                  <a:pt x="460" y="76"/>
                </a:lnTo>
                <a:lnTo>
                  <a:pt x="462" y="76"/>
                </a:lnTo>
                <a:lnTo>
                  <a:pt x="464" y="76"/>
                </a:lnTo>
                <a:lnTo>
                  <a:pt x="466" y="76"/>
                </a:lnTo>
                <a:lnTo>
                  <a:pt x="468" y="76"/>
                </a:lnTo>
                <a:lnTo>
                  <a:pt x="469" y="76"/>
                </a:lnTo>
                <a:lnTo>
                  <a:pt x="471" y="76"/>
                </a:lnTo>
                <a:lnTo>
                  <a:pt x="473" y="76"/>
                </a:lnTo>
                <a:lnTo>
                  <a:pt x="474" y="76"/>
                </a:lnTo>
                <a:lnTo>
                  <a:pt x="477" y="75"/>
                </a:lnTo>
                <a:lnTo>
                  <a:pt x="478" y="75"/>
                </a:lnTo>
                <a:lnTo>
                  <a:pt x="480" y="75"/>
                </a:lnTo>
                <a:lnTo>
                  <a:pt x="481" y="74"/>
                </a:lnTo>
                <a:lnTo>
                  <a:pt x="483" y="74"/>
                </a:lnTo>
                <a:lnTo>
                  <a:pt x="486" y="74"/>
                </a:lnTo>
                <a:lnTo>
                  <a:pt x="489" y="74"/>
                </a:lnTo>
                <a:lnTo>
                  <a:pt x="492" y="74"/>
                </a:lnTo>
                <a:lnTo>
                  <a:pt x="496" y="75"/>
                </a:lnTo>
                <a:lnTo>
                  <a:pt x="498" y="76"/>
                </a:lnTo>
                <a:lnTo>
                  <a:pt x="501" y="77"/>
                </a:lnTo>
                <a:lnTo>
                  <a:pt x="504" y="79"/>
                </a:lnTo>
                <a:lnTo>
                  <a:pt x="505" y="81"/>
                </a:lnTo>
                <a:lnTo>
                  <a:pt x="508" y="82"/>
                </a:lnTo>
                <a:lnTo>
                  <a:pt x="509" y="83"/>
                </a:lnTo>
                <a:lnTo>
                  <a:pt x="512" y="86"/>
                </a:lnTo>
                <a:lnTo>
                  <a:pt x="513" y="88"/>
                </a:lnTo>
                <a:lnTo>
                  <a:pt x="514" y="90"/>
                </a:lnTo>
                <a:lnTo>
                  <a:pt x="514" y="92"/>
                </a:lnTo>
                <a:lnTo>
                  <a:pt x="516" y="94"/>
                </a:lnTo>
                <a:lnTo>
                  <a:pt x="516" y="97"/>
                </a:lnTo>
                <a:lnTo>
                  <a:pt x="517" y="100"/>
                </a:lnTo>
                <a:lnTo>
                  <a:pt x="517" y="101"/>
                </a:lnTo>
                <a:lnTo>
                  <a:pt x="517" y="104"/>
                </a:lnTo>
                <a:lnTo>
                  <a:pt x="516" y="106"/>
                </a:lnTo>
                <a:lnTo>
                  <a:pt x="516" y="109"/>
                </a:lnTo>
                <a:lnTo>
                  <a:pt x="514" y="111"/>
                </a:lnTo>
                <a:lnTo>
                  <a:pt x="513" y="113"/>
                </a:lnTo>
                <a:lnTo>
                  <a:pt x="512" y="116"/>
                </a:lnTo>
                <a:lnTo>
                  <a:pt x="510" y="118"/>
                </a:lnTo>
                <a:lnTo>
                  <a:pt x="509" y="119"/>
                </a:lnTo>
                <a:lnTo>
                  <a:pt x="506" y="121"/>
                </a:lnTo>
                <a:lnTo>
                  <a:pt x="504" y="123"/>
                </a:lnTo>
                <a:lnTo>
                  <a:pt x="502" y="125"/>
                </a:lnTo>
                <a:lnTo>
                  <a:pt x="500" y="126"/>
                </a:lnTo>
                <a:lnTo>
                  <a:pt x="497" y="127"/>
                </a:lnTo>
                <a:lnTo>
                  <a:pt x="493" y="128"/>
                </a:lnTo>
                <a:lnTo>
                  <a:pt x="490" y="128"/>
                </a:lnTo>
                <a:lnTo>
                  <a:pt x="487" y="127"/>
                </a:lnTo>
                <a:lnTo>
                  <a:pt x="485" y="126"/>
                </a:lnTo>
                <a:lnTo>
                  <a:pt x="482" y="125"/>
                </a:lnTo>
                <a:lnTo>
                  <a:pt x="480" y="124"/>
                </a:lnTo>
                <a:lnTo>
                  <a:pt x="479" y="123"/>
                </a:lnTo>
                <a:lnTo>
                  <a:pt x="477" y="122"/>
                </a:lnTo>
                <a:lnTo>
                  <a:pt x="474" y="121"/>
                </a:lnTo>
                <a:lnTo>
                  <a:pt x="471" y="120"/>
                </a:lnTo>
                <a:lnTo>
                  <a:pt x="469" y="119"/>
                </a:lnTo>
                <a:lnTo>
                  <a:pt x="468" y="119"/>
                </a:lnTo>
                <a:lnTo>
                  <a:pt x="466" y="118"/>
                </a:lnTo>
                <a:lnTo>
                  <a:pt x="463" y="118"/>
                </a:lnTo>
                <a:lnTo>
                  <a:pt x="460" y="118"/>
                </a:lnTo>
                <a:lnTo>
                  <a:pt x="459" y="118"/>
                </a:lnTo>
                <a:lnTo>
                  <a:pt x="456" y="118"/>
                </a:lnTo>
                <a:lnTo>
                  <a:pt x="455" y="118"/>
                </a:lnTo>
                <a:lnTo>
                  <a:pt x="452" y="118"/>
                </a:lnTo>
                <a:lnTo>
                  <a:pt x="451" y="118"/>
                </a:lnTo>
                <a:lnTo>
                  <a:pt x="448" y="118"/>
                </a:lnTo>
                <a:lnTo>
                  <a:pt x="446" y="118"/>
                </a:lnTo>
                <a:lnTo>
                  <a:pt x="444" y="118"/>
                </a:lnTo>
                <a:lnTo>
                  <a:pt x="443" y="118"/>
                </a:lnTo>
                <a:lnTo>
                  <a:pt x="440" y="118"/>
                </a:lnTo>
                <a:lnTo>
                  <a:pt x="437" y="118"/>
                </a:lnTo>
                <a:lnTo>
                  <a:pt x="435" y="119"/>
                </a:lnTo>
                <a:lnTo>
                  <a:pt x="432" y="119"/>
                </a:lnTo>
                <a:lnTo>
                  <a:pt x="430" y="120"/>
                </a:lnTo>
                <a:lnTo>
                  <a:pt x="429" y="120"/>
                </a:lnTo>
                <a:lnTo>
                  <a:pt x="426" y="121"/>
                </a:lnTo>
                <a:lnTo>
                  <a:pt x="424" y="121"/>
                </a:lnTo>
                <a:lnTo>
                  <a:pt x="421" y="122"/>
                </a:lnTo>
                <a:lnTo>
                  <a:pt x="420" y="123"/>
                </a:lnTo>
                <a:lnTo>
                  <a:pt x="374" y="139"/>
                </a:lnTo>
                <a:lnTo>
                  <a:pt x="371" y="140"/>
                </a:lnTo>
                <a:lnTo>
                  <a:pt x="367" y="142"/>
                </a:lnTo>
                <a:lnTo>
                  <a:pt x="363" y="143"/>
                </a:lnTo>
                <a:lnTo>
                  <a:pt x="359" y="144"/>
                </a:lnTo>
                <a:lnTo>
                  <a:pt x="355" y="145"/>
                </a:lnTo>
                <a:lnTo>
                  <a:pt x="349" y="146"/>
                </a:lnTo>
                <a:lnTo>
                  <a:pt x="345" y="147"/>
                </a:lnTo>
                <a:lnTo>
                  <a:pt x="340" y="148"/>
                </a:lnTo>
                <a:lnTo>
                  <a:pt x="336" y="148"/>
                </a:lnTo>
                <a:lnTo>
                  <a:pt x="330" y="149"/>
                </a:lnTo>
                <a:lnTo>
                  <a:pt x="325" y="150"/>
                </a:lnTo>
                <a:lnTo>
                  <a:pt x="321" y="151"/>
                </a:lnTo>
                <a:lnTo>
                  <a:pt x="316" y="151"/>
                </a:lnTo>
                <a:lnTo>
                  <a:pt x="310" y="152"/>
                </a:lnTo>
                <a:lnTo>
                  <a:pt x="305" y="152"/>
                </a:lnTo>
                <a:lnTo>
                  <a:pt x="299" y="153"/>
                </a:lnTo>
                <a:lnTo>
                  <a:pt x="294" y="153"/>
                </a:lnTo>
                <a:lnTo>
                  <a:pt x="288" y="153"/>
                </a:lnTo>
                <a:lnTo>
                  <a:pt x="283" y="153"/>
                </a:lnTo>
                <a:lnTo>
                  <a:pt x="276" y="153"/>
                </a:lnTo>
                <a:lnTo>
                  <a:pt x="272" y="153"/>
                </a:lnTo>
                <a:lnTo>
                  <a:pt x="266" y="153"/>
                </a:lnTo>
                <a:lnTo>
                  <a:pt x="261" y="153"/>
                </a:lnTo>
                <a:lnTo>
                  <a:pt x="256" y="153"/>
                </a:lnTo>
                <a:lnTo>
                  <a:pt x="250" y="153"/>
                </a:lnTo>
                <a:lnTo>
                  <a:pt x="245" y="153"/>
                </a:lnTo>
                <a:lnTo>
                  <a:pt x="240" y="152"/>
                </a:lnTo>
                <a:lnTo>
                  <a:pt x="234" y="152"/>
                </a:lnTo>
                <a:lnTo>
                  <a:pt x="229" y="151"/>
                </a:lnTo>
                <a:lnTo>
                  <a:pt x="225" y="151"/>
                </a:lnTo>
                <a:lnTo>
                  <a:pt x="219" y="150"/>
                </a:lnTo>
                <a:lnTo>
                  <a:pt x="216" y="149"/>
                </a:lnTo>
                <a:lnTo>
                  <a:pt x="215" y="151"/>
                </a:lnTo>
                <a:lnTo>
                  <a:pt x="214" y="152"/>
                </a:lnTo>
                <a:lnTo>
                  <a:pt x="213" y="153"/>
                </a:lnTo>
                <a:lnTo>
                  <a:pt x="211" y="153"/>
                </a:lnTo>
                <a:lnTo>
                  <a:pt x="210" y="153"/>
                </a:lnTo>
                <a:lnTo>
                  <a:pt x="207" y="154"/>
                </a:lnTo>
                <a:lnTo>
                  <a:pt x="206" y="155"/>
                </a:lnTo>
                <a:lnTo>
                  <a:pt x="204" y="155"/>
                </a:lnTo>
                <a:lnTo>
                  <a:pt x="203" y="156"/>
                </a:lnTo>
                <a:lnTo>
                  <a:pt x="200" y="156"/>
                </a:lnTo>
                <a:lnTo>
                  <a:pt x="198" y="157"/>
                </a:lnTo>
                <a:lnTo>
                  <a:pt x="196" y="157"/>
                </a:lnTo>
                <a:lnTo>
                  <a:pt x="194" y="157"/>
                </a:lnTo>
                <a:lnTo>
                  <a:pt x="192" y="157"/>
                </a:lnTo>
                <a:lnTo>
                  <a:pt x="191" y="157"/>
                </a:lnTo>
                <a:lnTo>
                  <a:pt x="188" y="157"/>
                </a:lnTo>
                <a:lnTo>
                  <a:pt x="186" y="157"/>
                </a:lnTo>
                <a:lnTo>
                  <a:pt x="183" y="157"/>
                </a:lnTo>
                <a:lnTo>
                  <a:pt x="182" y="156"/>
                </a:lnTo>
                <a:lnTo>
                  <a:pt x="180" y="156"/>
                </a:lnTo>
                <a:lnTo>
                  <a:pt x="179" y="155"/>
                </a:lnTo>
                <a:lnTo>
                  <a:pt x="177" y="155"/>
                </a:lnTo>
                <a:lnTo>
                  <a:pt x="176" y="154"/>
                </a:lnTo>
                <a:lnTo>
                  <a:pt x="175" y="153"/>
                </a:lnTo>
                <a:lnTo>
                  <a:pt x="173" y="153"/>
                </a:lnTo>
                <a:lnTo>
                  <a:pt x="172" y="151"/>
                </a:lnTo>
                <a:lnTo>
                  <a:pt x="171" y="150"/>
                </a:lnTo>
                <a:lnTo>
                  <a:pt x="171" y="149"/>
                </a:lnTo>
                <a:lnTo>
                  <a:pt x="171" y="147"/>
                </a:lnTo>
                <a:lnTo>
                  <a:pt x="171" y="146"/>
                </a:lnTo>
                <a:lnTo>
                  <a:pt x="171" y="144"/>
                </a:lnTo>
                <a:lnTo>
                  <a:pt x="171" y="143"/>
                </a:lnTo>
                <a:lnTo>
                  <a:pt x="168" y="142"/>
                </a:lnTo>
                <a:lnTo>
                  <a:pt x="164" y="142"/>
                </a:lnTo>
                <a:lnTo>
                  <a:pt x="160" y="141"/>
                </a:lnTo>
                <a:lnTo>
                  <a:pt x="157" y="140"/>
                </a:lnTo>
                <a:lnTo>
                  <a:pt x="154" y="140"/>
                </a:lnTo>
                <a:lnTo>
                  <a:pt x="152" y="139"/>
                </a:lnTo>
                <a:lnTo>
                  <a:pt x="149" y="138"/>
                </a:lnTo>
                <a:lnTo>
                  <a:pt x="145" y="138"/>
                </a:lnTo>
                <a:lnTo>
                  <a:pt x="143" y="137"/>
                </a:lnTo>
                <a:lnTo>
                  <a:pt x="141" y="136"/>
                </a:lnTo>
                <a:lnTo>
                  <a:pt x="137" y="136"/>
                </a:lnTo>
                <a:lnTo>
                  <a:pt x="134" y="135"/>
                </a:lnTo>
                <a:lnTo>
                  <a:pt x="132" y="135"/>
                </a:lnTo>
                <a:lnTo>
                  <a:pt x="129" y="134"/>
                </a:lnTo>
                <a:lnTo>
                  <a:pt x="126" y="134"/>
                </a:lnTo>
                <a:lnTo>
                  <a:pt x="122" y="133"/>
                </a:lnTo>
                <a:lnTo>
                  <a:pt x="120" y="134"/>
                </a:lnTo>
                <a:lnTo>
                  <a:pt x="118" y="134"/>
                </a:lnTo>
                <a:lnTo>
                  <a:pt x="115" y="135"/>
                </a:lnTo>
                <a:lnTo>
                  <a:pt x="113" y="135"/>
                </a:lnTo>
                <a:lnTo>
                  <a:pt x="110" y="135"/>
                </a:lnTo>
                <a:lnTo>
                  <a:pt x="108" y="135"/>
                </a:lnTo>
                <a:lnTo>
                  <a:pt x="107" y="135"/>
                </a:lnTo>
                <a:lnTo>
                  <a:pt x="104" y="135"/>
                </a:lnTo>
                <a:lnTo>
                  <a:pt x="102" y="135"/>
                </a:lnTo>
                <a:lnTo>
                  <a:pt x="100" y="134"/>
                </a:lnTo>
                <a:lnTo>
                  <a:pt x="98" y="133"/>
                </a:lnTo>
                <a:lnTo>
                  <a:pt x="96" y="132"/>
                </a:lnTo>
                <a:lnTo>
                  <a:pt x="95" y="131"/>
                </a:lnTo>
                <a:lnTo>
                  <a:pt x="92" y="130"/>
                </a:lnTo>
                <a:lnTo>
                  <a:pt x="90" y="128"/>
                </a:lnTo>
                <a:lnTo>
                  <a:pt x="87" y="126"/>
                </a:lnTo>
                <a:lnTo>
                  <a:pt x="83" y="127"/>
                </a:lnTo>
                <a:lnTo>
                  <a:pt x="77" y="128"/>
                </a:lnTo>
                <a:lnTo>
                  <a:pt x="73" y="128"/>
                </a:lnTo>
                <a:lnTo>
                  <a:pt x="69" y="129"/>
                </a:lnTo>
                <a:lnTo>
                  <a:pt x="65" y="129"/>
                </a:lnTo>
                <a:lnTo>
                  <a:pt x="61" y="129"/>
                </a:lnTo>
                <a:lnTo>
                  <a:pt x="58" y="129"/>
                </a:lnTo>
                <a:lnTo>
                  <a:pt x="56" y="129"/>
                </a:lnTo>
                <a:lnTo>
                  <a:pt x="52" y="129"/>
                </a:lnTo>
                <a:lnTo>
                  <a:pt x="49" y="129"/>
                </a:lnTo>
                <a:lnTo>
                  <a:pt x="47" y="129"/>
                </a:lnTo>
                <a:lnTo>
                  <a:pt x="43" y="128"/>
                </a:lnTo>
                <a:lnTo>
                  <a:pt x="42" y="128"/>
                </a:lnTo>
                <a:lnTo>
                  <a:pt x="39" y="127"/>
                </a:lnTo>
                <a:lnTo>
                  <a:pt x="37" y="127"/>
                </a:lnTo>
                <a:lnTo>
                  <a:pt x="35" y="126"/>
                </a:lnTo>
                <a:lnTo>
                  <a:pt x="34" y="126"/>
                </a:lnTo>
                <a:lnTo>
                  <a:pt x="33" y="126"/>
                </a:lnTo>
                <a:lnTo>
                  <a:pt x="30" y="125"/>
                </a:lnTo>
                <a:lnTo>
                  <a:pt x="29" y="124"/>
                </a:lnTo>
                <a:lnTo>
                  <a:pt x="27" y="124"/>
                </a:lnTo>
                <a:lnTo>
                  <a:pt x="26" y="123"/>
                </a:lnTo>
                <a:lnTo>
                  <a:pt x="25" y="122"/>
                </a:lnTo>
                <a:lnTo>
                  <a:pt x="24" y="122"/>
                </a:lnTo>
                <a:lnTo>
                  <a:pt x="24" y="121"/>
                </a:lnTo>
                <a:lnTo>
                  <a:pt x="23" y="120"/>
                </a:lnTo>
                <a:lnTo>
                  <a:pt x="22" y="119"/>
                </a:lnTo>
                <a:lnTo>
                  <a:pt x="20" y="119"/>
                </a:lnTo>
                <a:lnTo>
                  <a:pt x="20" y="118"/>
                </a:lnTo>
                <a:lnTo>
                  <a:pt x="19" y="118"/>
                </a:lnTo>
                <a:lnTo>
                  <a:pt x="18" y="117"/>
                </a:lnTo>
                <a:lnTo>
                  <a:pt x="16" y="116"/>
                </a:lnTo>
                <a:lnTo>
                  <a:pt x="15" y="115"/>
                </a:lnTo>
                <a:lnTo>
                  <a:pt x="12" y="113"/>
                </a:lnTo>
                <a:lnTo>
                  <a:pt x="12" y="112"/>
                </a:lnTo>
                <a:lnTo>
                  <a:pt x="11" y="110"/>
                </a:lnTo>
                <a:lnTo>
                  <a:pt x="10" y="109"/>
                </a:lnTo>
                <a:lnTo>
                  <a:pt x="7" y="108"/>
                </a:lnTo>
                <a:lnTo>
                  <a:pt x="6" y="107"/>
                </a:lnTo>
                <a:lnTo>
                  <a:pt x="4" y="105"/>
                </a:lnTo>
                <a:lnTo>
                  <a:pt x="3" y="104"/>
                </a:lnTo>
                <a:lnTo>
                  <a:pt x="2" y="103"/>
                </a:lnTo>
                <a:lnTo>
                  <a:pt x="0" y="102"/>
                </a:lnTo>
                <a:lnTo>
                  <a:pt x="0" y="101"/>
                </a:lnTo>
                <a:lnTo>
                  <a:pt x="0" y="100"/>
                </a:lnTo>
                <a:lnTo>
                  <a:pt x="2" y="100"/>
                </a:lnTo>
                <a:lnTo>
                  <a:pt x="3" y="100"/>
                </a:lnTo>
                <a:lnTo>
                  <a:pt x="4" y="100"/>
                </a:lnTo>
                <a:lnTo>
                  <a:pt x="6" y="100"/>
                </a:lnTo>
                <a:lnTo>
                  <a:pt x="8" y="100"/>
                </a:lnTo>
                <a:lnTo>
                  <a:pt x="11" y="100"/>
                </a:lnTo>
                <a:lnTo>
                  <a:pt x="12" y="101"/>
                </a:lnTo>
                <a:lnTo>
                  <a:pt x="14" y="102"/>
                </a:lnTo>
                <a:lnTo>
                  <a:pt x="18" y="103"/>
                </a:lnTo>
                <a:lnTo>
                  <a:pt x="20" y="104"/>
                </a:lnTo>
                <a:lnTo>
                  <a:pt x="23" y="105"/>
                </a:lnTo>
                <a:lnTo>
                  <a:pt x="26" y="105"/>
                </a:lnTo>
                <a:lnTo>
                  <a:pt x="29" y="106"/>
                </a:lnTo>
                <a:lnTo>
                  <a:pt x="33" y="107"/>
                </a:lnTo>
                <a:lnTo>
                  <a:pt x="36" y="108"/>
                </a:lnTo>
                <a:lnTo>
                  <a:pt x="38" y="108"/>
                </a:lnTo>
                <a:lnTo>
                  <a:pt x="42" y="109"/>
                </a:lnTo>
                <a:lnTo>
                  <a:pt x="46" y="109"/>
                </a:lnTo>
                <a:lnTo>
                  <a:pt x="49" y="109"/>
                </a:lnTo>
                <a:lnTo>
                  <a:pt x="52" y="109"/>
                </a:lnTo>
                <a:lnTo>
                  <a:pt x="56" y="109"/>
                </a:lnTo>
                <a:lnTo>
                  <a:pt x="58" y="109"/>
                </a:lnTo>
                <a:lnTo>
                  <a:pt x="60" y="109"/>
                </a:lnTo>
                <a:lnTo>
                  <a:pt x="63" y="109"/>
                </a:lnTo>
                <a:lnTo>
                  <a:pt x="65" y="108"/>
                </a:lnTo>
                <a:lnTo>
                  <a:pt x="68" y="107"/>
                </a:lnTo>
                <a:lnTo>
                  <a:pt x="69" y="106"/>
                </a:lnTo>
                <a:lnTo>
                  <a:pt x="70" y="104"/>
                </a:lnTo>
                <a:lnTo>
                  <a:pt x="70" y="105"/>
                </a:lnTo>
                <a:lnTo>
                  <a:pt x="72" y="105"/>
                </a:lnTo>
                <a:lnTo>
                  <a:pt x="70" y="105"/>
                </a:lnTo>
                <a:lnTo>
                  <a:pt x="69" y="104"/>
                </a:lnTo>
                <a:lnTo>
                  <a:pt x="66" y="104"/>
                </a:lnTo>
                <a:lnTo>
                  <a:pt x="65" y="103"/>
                </a:lnTo>
                <a:lnTo>
                  <a:pt x="63" y="103"/>
                </a:lnTo>
                <a:lnTo>
                  <a:pt x="61" y="102"/>
                </a:lnTo>
                <a:lnTo>
                  <a:pt x="60" y="102"/>
                </a:lnTo>
                <a:lnTo>
                  <a:pt x="58" y="101"/>
                </a:lnTo>
                <a:lnTo>
                  <a:pt x="57" y="101"/>
                </a:lnTo>
                <a:lnTo>
                  <a:pt x="54" y="100"/>
                </a:lnTo>
                <a:lnTo>
                  <a:pt x="53" y="100"/>
                </a:lnTo>
                <a:lnTo>
                  <a:pt x="50" y="100"/>
                </a:lnTo>
                <a:lnTo>
                  <a:pt x="49" y="100"/>
                </a:lnTo>
                <a:lnTo>
                  <a:pt x="47" y="99"/>
                </a:lnTo>
                <a:lnTo>
                  <a:pt x="46" y="98"/>
                </a:lnTo>
                <a:lnTo>
                  <a:pt x="43" y="98"/>
                </a:lnTo>
                <a:lnTo>
                  <a:pt x="42" y="97"/>
                </a:lnTo>
                <a:lnTo>
                  <a:pt x="39" y="96"/>
                </a:lnTo>
                <a:lnTo>
                  <a:pt x="38" y="96"/>
                </a:lnTo>
                <a:lnTo>
                  <a:pt x="36" y="95"/>
                </a:lnTo>
                <a:lnTo>
                  <a:pt x="35" y="94"/>
                </a:lnTo>
                <a:lnTo>
                  <a:pt x="33" y="93"/>
                </a:lnTo>
                <a:lnTo>
                  <a:pt x="30" y="92"/>
                </a:lnTo>
                <a:lnTo>
                  <a:pt x="29" y="92"/>
                </a:lnTo>
                <a:lnTo>
                  <a:pt x="26" y="91"/>
                </a:lnTo>
                <a:lnTo>
                  <a:pt x="24" y="90"/>
                </a:lnTo>
                <a:lnTo>
                  <a:pt x="23" y="89"/>
                </a:lnTo>
                <a:lnTo>
                  <a:pt x="20" y="87"/>
                </a:lnTo>
                <a:lnTo>
                  <a:pt x="19" y="86"/>
                </a:lnTo>
                <a:lnTo>
                  <a:pt x="16" y="84"/>
                </a:lnTo>
                <a:lnTo>
                  <a:pt x="14" y="83"/>
                </a:lnTo>
                <a:lnTo>
                  <a:pt x="12" y="82"/>
                </a:lnTo>
                <a:lnTo>
                  <a:pt x="11" y="80"/>
                </a:lnTo>
                <a:lnTo>
                  <a:pt x="7" y="74"/>
                </a:lnTo>
                <a:lnTo>
                  <a:pt x="8" y="73"/>
                </a:lnTo>
                <a:lnTo>
                  <a:pt x="11" y="71"/>
                </a:lnTo>
                <a:lnTo>
                  <a:pt x="12" y="69"/>
                </a:lnTo>
                <a:lnTo>
                  <a:pt x="12" y="68"/>
                </a:lnTo>
                <a:lnTo>
                  <a:pt x="14" y="67"/>
                </a:lnTo>
                <a:lnTo>
                  <a:pt x="15" y="66"/>
                </a:lnTo>
                <a:lnTo>
                  <a:pt x="16" y="65"/>
                </a:lnTo>
                <a:lnTo>
                  <a:pt x="18" y="65"/>
                </a:lnTo>
              </a:path>
            </a:pathLst>
          </a:custGeom>
          <a:solidFill>
            <a:srgbClr val="E5BF3F"/>
          </a:solidFill>
          <a:ln w="9525" cap="rnd">
            <a:noFill/>
            <a:round/>
            <a:headEnd/>
            <a:tailEnd/>
          </a:ln>
        </p:spPr>
        <p:txBody>
          <a:bodyPr/>
          <a:lstStyle/>
          <a:p>
            <a:endParaRPr lang="en-US"/>
          </a:p>
        </p:txBody>
      </p:sp>
      <p:sp>
        <p:nvSpPr>
          <p:cNvPr id="21519" name="Freeform 15"/>
          <p:cNvSpPr>
            <a:spLocks/>
          </p:cNvSpPr>
          <p:nvPr/>
        </p:nvSpPr>
        <p:spPr bwMode="auto">
          <a:xfrm>
            <a:off x="3319463" y="2116138"/>
            <a:ext cx="833437" cy="260350"/>
          </a:xfrm>
          <a:custGeom>
            <a:avLst/>
            <a:gdLst>
              <a:gd name="T0" fmla="*/ 39687 w 525"/>
              <a:gd name="T1" fmla="*/ 96837 h 164"/>
              <a:gd name="T2" fmla="*/ 68262 w 525"/>
              <a:gd name="T3" fmla="*/ 76200 h 164"/>
              <a:gd name="T4" fmla="*/ 98425 w 525"/>
              <a:gd name="T5" fmla="*/ 60325 h 164"/>
              <a:gd name="T6" fmla="*/ 128587 w 525"/>
              <a:gd name="T7" fmla="*/ 52388 h 164"/>
              <a:gd name="T8" fmla="*/ 150812 w 525"/>
              <a:gd name="T9" fmla="*/ 46037 h 164"/>
              <a:gd name="T10" fmla="*/ 171450 w 525"/>
              <a:gd name="T11" fmla="*/ 42862 h 164"/>
              <a:gd name="T12" fmla="*/ 187325 w 525"/>
              <a:gd name="T13" fmla="*/ 34925 h 164"/>
              <a:gd name="T14" fmla="*/ 204787 w 525"/>
              <a:gd name="T15" fmla="*/ 26988 h 164"/>
              <a:gd name="T16" fmla="*/ 273050 w 525"/>
              <a:gd name="T17" fmla="*/ 6350 h 164"/>
              <a:gd name="T18" fmla="*/ 355600 w 525"/>
              <a:gd name="T19" fmla="*/ 0 h 164"/>
              <a:gd name="T20" fmla="*/ 439737 w 525"/>
              <a:gd name="T21" fmla="*/ 6350 h 164"/>
              <a:gd name="T22" fmla="*/ 520700 w 525"/>
              <a:gd name="T23" fmla="*/ 23812 h 164"/>
              <a:gd name="T24" fmla="*/ 582612 w 525"/>
              <a:gd name="T25" fmla="*/ 47625 h 164"/>
              <a:gd name="T26" fmla="*/ 617537 w 525"/>
              <a:gd name="T27" fmla="*/ 63500 h 164"/>
              <a:gd name="T28" fmla="*/ 649287 w 525"/>
              <a:gd name="T29" fmla="*/ 82550 h 164"/>
              <a:gd name="T30" fmla="*/ 696912 w 525"/>
              <a:gd name="T31" fmla="*/ 107950 h 164"/>
              <a:gd name="T32" fmla="*/ 727074 w 525"/>
              <a:gd name="T33" fmla="*/ 120650 h 164"/>
              <a:gd name="T34" fmla="*/ 749299 w 525"/>
              <a:gd name="T35" fmla="*/ 125413 h 164"/>
              <a:gd name="T36" fmla="*/ 768349 w 525"/>
              <a:gd name="T37" fmla="*/ 123825 h 164"/>
              <a:gd name="T38" fmla="*/ 796924 w 525"/>
              <a:gd name="T39" fmla="*/ 123825 h 164"/>
              <a:gd name="T40" fmla="*/ 823912 w 525"/>
              <a:gd name="T41" fmla="*/ 141287 h 164"/>
              <a:gd name="T42" fmla="*/ 831850 w 525"/>
              <a:gd name="T43" fmla="*/ 166687 h 164"/>
              <a:gd name="T44" fmla="*/ 820737 w 525"/>
              <a:gd name="T45" fmla="*/ 193675 h 164"/>
              <a:gd name="T46" fmla="*/ 793749 w 525"/>
              <a:gd name="T47" fmla="*/ 211138 h 164"/>
              <a:gd name="T48" fmla="*/ 766762 w 525"/>
              <a:gd name="T49" fmla="*/ 201612 h 164"/>
              <a:gd name="T50" fmla="*/ 741362 w 525"/>
              <a:gd name="T51" fmla="*/ 193675 h 164"/>
              <a:gd name="T52" fmla="*/ 717549 w 525"/>
              <a:gd name="T53" fmla="*/ 193675 h 164"/>
              <a:gd name="T54" fmla="*/ 692149 w 525"/>
              <a:gd name="T55" fmla="*/ 198437 h 164"/>
              <a:gd name="T56" fmla="*/ 596900 w 525"/>
              <a:gd name="T57" fmla="*/ 230188 h 164"/>
              <a:gd name="T58" fmla="*/ 547687 w 525"/>
              <a:gd name="T59" fmla="*/ 244475 h 164"/>
              <a:gd name="T60" fmla="*/ 490537 w 525"/>
              <a:gd name="T61" fmla="*/ 249238 h 164"/>
              <a:gd name="T62" fmla="*/ 428625 w 525"/>
              <a:gd name="T63" fmla="*/ 252413 h 164"/>
              <a:gd name="T64" fmla="*/ 369887 w 525"/>
              <a:gd name="T65" fmla="*/ 247650 h 164"/>
              <a:gd name="T66" fmla="*/ 339725 w 525"/>
              <a:gd name="T67" fmla="*/ 252413 h 164"/>
              <a:gd name="T68" fmla="*/ 319087 w 525"/>
              <a:gd name="T69" fmla="*/ 258763 h 164"/>
              <a:gd name="T70" fmla="*/ 295275 w 525"/>
              <a:gd name="T71" fmla="*/ 258763 h 164"/>
              <a:gd name="T72" fmla="*/ 279400 w 525"/>
              <a:gd name="T73" fmla="*/ 250825 h 164"/>
              <a:gd name="T74" fmla="*/ 274637 w 525"/>
              <a:gd name="T75" fmla="*/ 234950 h 164"/>
              <a:gd name="T76" fmla="*/ 239712 w 525"/>
              <a:gd name="T77" fmla="*/ 227013 h 164"/>
              <a:gd name="T78" fmla="*/ 207962 w 525"/>
              <a:gd name="T79" fmla="*/ 220663 h 164"/>
              <a:gd name="T80" fmla="*/ 177800 w 525"/>
              <a:gd name="T81" fmla="*/ 222250 h 164"/>
              <a:gd name="T82" fmla="*/ 153987 w 525"/>
              <a:gd name="T83" fmla="*/ 217488 h 164"/>
              <a:gd name="T84" fmla="*/ 119062 w 525"/>
              <a:gd name="T85" fmla="*/ 211138 h 164"/>
              <a:gd name="T86" fmla="*/ 79375 w 525"/>
              <a:gd name="T87" fmla="*/ 212725 h 164"/>
              <a:gd name="T88" fmla="*/ 53975 w 525"/>
              <a:gd name="T89" fmla="*/ 206375 h 164"/>
              <a:gd name="T90" fmla="*/ 38100 w 525"/>
              <a:gd name="T91" fmla="*/ 201612 h 164"/>
              <a:gd name="T92" fmla="*/ 30162 w 525"/>
              <a:gd name="T93" fmla="*/ 193675 h 164"/>
              <a:gd name="T94" fmla="*/ 15875 w 525"/>
              <a:gd name="T95" fmla="*/ 180975 h 164"/>
              <a:gd name="T96" fmla="*/ 0 w 525"/>
              <a:gd name="T97" fmla="*/ 166687 h 164"/>
              <a:gd name="T98" fmla="*/ 9525 w 525"/>
              <a:gd name="T99" fmla="*/ 163512 h 164"/>
              <a:gd name="T100" fmla="*/ 36512 w 525"/>
              <a:gd name="T101" fmla="*/ 173037 h 164"/>
              <a:gd name="T102" fmla="*/ 74612 w 525"/>
              <a:gd name="T103" fmla="*/ 179387 h 164"/>
              <a:gd name="T104" fmla="*/ 104775 w 525"/>
              <a:gd name="T105" fmla="*/ 177800 h 164"/>
              <a:gd name="T106" fmla="*/ 111125 w 525"/>
              <a:gd name="T107" fmla="*/ 171450 h 164"/>
              <a:gd name="T108" fmla="*/ 92075 w 525"/>
              <a:gd name="T109" fmla="*/ 166687 h 164"/>
              <a:gd name="T110" fmla="*/ 69850 w 525"/>
              <a:gd name="T111" fmla="*/ 161925 h 164"/>
              <a:gd name="T112" fmla="*/ 47625 w 525"/>
              <a:gd name="T113" fmla="*/ 152400 h 164"/>
              <a:gd name="T114" fmla="*/ 26987 w 525"/>
              <a:gd name="T115" fmla="*/ 139700 h 164"/>
              <a:gd name="T116" fmla="*/ 17462 w 525"/>
              <a:gd name="T117" fmla="*/ 114300 h 1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25"/>
              <a:gd name="T178" fmla="*/ 0 h 164"/>
              <a:gd name="T179" fmla="*/ 525 w 525"/>
              <a:gd name="T180" fmla="*/ 164 h 1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25" h="164">
                <a:moveTo>
                  <a:pt x="18" y="67"/>
                </a:moveTo>
                <a:lnTo>
                  <a:pt x="19" y="66"/>
                </a:lnTo>
                <a:lnTo>
                  <a:pt x="22" y="65"/>
                </a:lnTo>
                <a:lnTo>
                  <a:pt x="23" y="64"/>
                </a:lnTo>
                <a:lnTo>
                  <a:pt x="24" y="62"/>
                </a:lnTo>
                <a:lnTo>
                  <a:pt x="24" y="61"/>
                </a:lnTo>
                <a:lnTo>
                  <a:pt x="25" y="61"/>
                </a:lnTo>
                <a:lnTo>
                  <a:pt x="26" y="60"/>
                </a:lnTo>
                <a:lnTo>
                  <a:pt x="29" y="58"/>
                </a:lnTo>
                <a:lnTo>
                  <a:pt x="32" y="56"/>
                </a:lnTo>
                <a:lnTo>
                  <a:pt x="34" y="54"/>
                </a:lnTo>
                <a:lnTo>
                  <a:pt x="37" y="52"/>
                </a:lnTo>
                <a:lnTo>
                  <a:pt x="40" y="50"/>
                </a:lnTo>
                <a:lnTo>
                  <a:pt x="43" y="48"/>
                </a:lnTo>
                <a:lnTo>
                  <a:pt x="47" y="47"/>
                </a:lnTo>
                <a:lnTo>
                  <a:pt x="48" y="45"/>
                </a:lnTo>
                <a:lnTo>
                  <a:pt x="51" y="44"/>
                </a:lnTo>
                <a:lnTo>
                  <a:pt x="55" y="42"/>
                </a:lnTo>
                <a:lnTo>
                  <a:pt x="58" y="41"/>
                </a:lnTo>
                <a:lnTo>
                  <a:pt x="59" y="40"/>
                </a:lnTo>
                <a:lnTo>
                  <a:pt x="62" y="38"/>
                </a:lnTo>
                <a:lnTo>
                  <a:pt x="66" y="37"/>
                </a:lnTo>
                <a:lnTo>
                  <a:pt x="69" y="36"/>
                </a:lnTo>
                <a:lnTo>
                  <a:pt x="71" y="35"/>
                </a:lnTo>
                <a:lnTo>
                  <a:pt x="73" y="34"/>
                </a:lnTo>
                <a:lnTo>
                  <a:pt x="76" y="34"/>
                </a:lnTo>
                <a:lnTo>
                  <a:pt x="79" y="34"/>
                </a:lnTo>
                <a:lnTo>
                  <a:pt x="81" y="33"/>
                </a:lnTo>
                <a:lnTo>
                  <a:pt x="83" y="32"/>
                </a:lnTo>
                <a:lnTo>
                  <a:pt x="86" y="32"/>
                </a:lnTo>
                <a:lnTo>
                  <a:pt x="88" y="31"/>
                </a:lnTo>
                <a:lnTo>
                  <a:pt x="90" y="31"/>
                </a:lnTo>
                <a:lnTo>
                  <a:pt x="92" y="30"/>
                </a:lnTo>
                <a:lnTo>
                  <a:pt x="95" y="30"/>
                </a:lnTo>
                <a:lnTo>
                  <a:pt x="95" y="29"/>
                </a:lnTo>
                <a:lnTo>
                  <a:pt x="98" y="29"/>
                </a:lnTo>
                <a:lnTo>
                  <a:pt x="99" y="28"/>
                </a:lnTo>
                <a:lnTo>
                  <a:pt x="101" y="28"/>
                </a:lnTo>
                <a:lnTo>
                  <a:pt x="103" y="28"/>
                </a:lnTo>
                <a:lnTo>
                  <a:pt x="105" y="28"/>
                </a:lnTo>
                <a:lnTo>
                  <a:pt x="106" y="27"/>
                </a:lnTo>
                <a:lnTo>
                  <a:pt x="108" y="27"/>
                </a:lnTo>
                <a:lnTo>
                  <a:pt x="109" y="26"/>
                </a:lnTo>
                <a:lnTo>
                  <a:pt x="110" y="26"/>
                </a:lnTo>
                <a:lnTo>
                  <a:pt x="113" y="25"/>
                </a:lnTo>
                <a:lnTo>
                  <a:pt x="114" y="24"/>
                </a:lnTo>
                <a:lnTo>
                  <a:pt x="116" y="24"/>
                </a:lnTo>
                <a:lnTo>
                  <a:pt x="117" y="23"/>
                </a:lnTo>
                <a:lnTo>
                  <a:pt x="118" y="22"/>
                </a:lnTo>
                <a:lnTo>
                  <a:pt x="119" y="21"/>
                </a:lnTo>
                <a:lnTo>
                  <a:pt x="120" y="20"/>
                </a:lnTo>
                <a:lnTo>
                  <a:pt x="121" y="20"/>
                </a:lnTo>
                <a:lnTo>
                  <a:pt x="124" y="19"/>
                </a:lnTo>
                <a:lnTo>
                  <a:pt x="125" y="18"/>
                </a:lnTo>
                <a:lnTo>
                  <a:pt x="127" y="17"/>
                </a:lnTo>
                <a:lnTo>
                  <a:pt x="129" y="17"/>
                </a:lnTo>
                <a:lnTo>
                  <a:pt x="131" y="16"/>
                </a:lnTo>
                <a:lnTo>
                  <a:pt x="138" y="13"/>
                </a:lnTo>
                <a:lnTo>
                  <a:pt x="143" y="11"/>
                </a:lnTo>
                <a:lnTo>
                  <a:pt x="151" y="8"/>
                </a:lnTo>
                <a:lnTo>
                  <a:pt x="157" y="7"/>
                </a:lnTo>
                <a:lnTo>
                  <a:pt x="165" y="6"/>
                </a:lnTo>
                <a:lnTo>
                  <a:pt x="172" y="4"/>
                </a:lnTo>
                <a:lnTo>
                  <a:pt x="179" y="3"/>
                </a:lnTo>
                <a:lnTo>
                  <a:pt x="187" y="2"/>
                </a:lnTo>
                <a:lnTo>
                  <a:pt x="194" y="1"/>
                </a:lnTo>
                <a:lnTo>
                  <a:pt x="202" y="1"/>
                </a:lnTo>
                <a:lnTo>
                  <a:pt x="209" y="0"/>
                </a:lnTo>
                <a:lnTo>
                  <a:pt x="216" y="0"/>
                </a:lnTo>
                <a:lnTo>
                  <a:pt x="224" y="0"/>
                </a:lnTo>
                <a:lnTo>
                  <a:pt x="231" y="0"/>
                </a:lnTo>
                <a:lnTo>
                  <a:pt x="238" y="0"/>
                </a:lnTo>
                <a:lnTo>
                  <a:pt x="246" y="1"/>
                </a:lnTo>
                <a:lnTo>
                  <a:pt x="255" y="1"/>
                </a:lnTo>
                <a:lnTo>
                  <a:pt x="262" y="2"/>
                </a:lnTo>
                <a:lnTo>
                  <a:pt x="270" y="3"/>
                </a:lnTo>
                <a:lnTo>
                  <a:pt x="277" y="4"/>
                </a:lnTo>
                <a:lnTo>
                  <a:pt x="285" y="6"/>
                </a:lnTo>
                <a:lnTo>
                  <a:pt x="292" y="7"/>
                </a:lnTo>
                <a:lnTo>
                  <a:pt x="299" y="8"/>
                </a:lnTo>
                <a:lnTo>
                  <a:pt x="307" y="9"/>
                </a:lnTo>
                <a:lnTo>
                  <a:pt x="314" y="11"/>
                </a:lnTo>
                <a:lnTo>
                  <a:pt x="320" y="13"/>
                </a:lnTo>
                <a:lnTo>
                  <a:pt x="328" y="15"/>
                </a:lnTo>
                <a:lnTo>
                  <a:pt x="335" y="18"/>
                </a:lnTo>
                <a:lnTo>
                  <a:pt x="341" y="20"/>
                </a:lnTo>
                <a:lnTo>
                  <a:pt x="348" y="22"/>
                </a:lnTo>
                <a:lnTo>
                  <a:pt x="355" y="24"/>
                </a:lnTo>
                <a:lnTo>
                  <a:pt x="361" y="27"/>
                </a:lnTo>
                <a:lnTo>
                  <a:pt x="365" y="28"/>
                </a:lnTo>
                <a:lnTo>
                  <a:pt x="367" y="30"/>
                </a:lnTo>
                <a:lnTo>
                  <a:pt x="370" y="31"/>
                </a:lnTo>
                <a:lnTo>
                  <a:pt x="373" y="33"/>
                </a:lnTo>
                <a:lnTo>
                  <a:pt x="377" y="34"/>
                </a:lnTo>
                <a:lnTo>
                  <a:pt x="380" y="35"/>
                </a:lnTo>
                <a:lnTo>
                  <a:pt x="383" y="37"/>
                </a:lnTo>
                <a:lnTo>
                  <a:pt x="385" y="39"/>
                </a:lnTo>
                <a:lnTo>
                  <a:pt x="389" y="40"/>
                </a:lnTo>
                <a:lnTo>
                  <a:pt x="392" y="42"/>
                </a:lnTo>
                <a:lnTo>
                  <a:pt x="394" y="44"/>
                </a:lnTo>
                <a:lnTo>
                  <a:pt x="398" y="46"/>
                </a:lnTo>
                <a:lnTo>
                  <a:pt x="400" y="48"/>
                </a:lnTo>
                <a:lnTo>
                  <a:pt x="403" y="48"/>
                </a:lnTo>
                <a:lnTo>
                  <a:pt x="406" y="50"/>
                </a:lnTo>
                <a:lnTo>
                  <a:pt x="409" y="52"/>
                </a:lnTo>
                <a:lnTo>
                  <a:pt x="414" y="55"/>
                </a:lnTo>
                <a:lnTo>
                  <a:pt x="418" y="58"/>
                </a:lnTo>
                <a:lnTo>
                  <a:pt x="422" y="61"/>
                </a:lnTo>
                <a:lnTo>
                  <a:pt x="428" y="62"/>
                </a:lnTo>
                <a:lnTo>
                  <a:pt x="431" y="64"/>
                </a:lnTo>
                <a:lnTo>
                  <a:pt x="435" y="66"/>
                </a:lnTo>
                <a:lnTo>
                  <a:pt x="439" y="68"/>
                </a:lnTo>
                <a:lnTo>
                  <a:pt x="442" y="70"/>
                </a:lnTo>
                <a:lnTo>
                  <a:pt x="444" y="72"/>
                </a:lnTo>
                <a:lnTo>
                  <a:pt x="448" y="73"/>
                </a:lnTo>
                <a:lnTo>
                  <a:pt x="451" y="74"/>
                </a:lnTo>
                <a:lnTo>
                  <a:pt x="453" y="75"/>
                </a:lnTo>
                <a:lnTo>
                  <a:pt x="455" y="76"/>
                </a:lnTo>
                <a:lnTo>
                  <a:pt x="458" y="76"/>
                </a:lnTo>
                <a:lnTo>
                  <a:pt x="461" y="77"/>
                </a:lnTo>
                <a:lnTo>
                  <a:pt x="464" y="78"/>
                </a:lnTo>
                <a:lnTo>
                  <a:pt x="467" y="79"/>
                </a:lnTo>
                <a:lnTo>
                  <a:pt x="468" y="79"/>
                </a:lnTo>
                <a:lnTo>
                  <a:pt x="471" y="79"/>
                </a:lnTo>
                <a:lnTo>
                  <a:pt x="472" y="79"/>
                </a:lnTo>
                <a:lnTo>
                  <a:pt x="475" y="79"/>
                </a:lnTo>
                <a:lnTo>
                  <a:pt x="476" y="79"/>
                </a:lnTo>
                <a:lnTo>
                  <a:pt x="478" y="79"/>
                </a:lnTo>
                <a:lnTo>
                  <a:pt x="479" y="79"/>
                </a:lnTo>
                <a:lnTo>
                  <a:pt x="480" y="79"/>
                </a:lnTo>
                <a:lnTo>
                  <a:pt x="483" y="78"/>
                </a:lnTo>
                <a:lnTo>
                  <a:pt x="484" y="78"/>
                </a:lnTo>
                <a:lnTo>
                  <a:pt x="487" y="78"/>
                </a:lnTo>
                <a:lnTo>
                  <a:pt x="488" y="77"/>
                </a:lnTo>
                <a:lnTo>
                  <a:pt x="490" y="77"/>
                </a:lnTo>
                <a:lnTo>
                  <a:pt x="493" y="77"/>
                </a:lnTo>
                <a:lnTo>
                  <a:pt x="495" y="77"/>
                </a:lnTo>
                <a:lnTo>
                  <a:pt x="499" y="77"/>
                </a:lnTo>
                <a:lnTo>
                  <a:pt x="502" y="78"/>
                </a:lnTo>
                <a:lnTo>
                  <a:pt x="505" y="79"/>
                </a:lnTo>
                <a:lnTo>
                  <a:pt x="508" y="80"/>
                </a:lnTo>
                <a:lnTo>
                  <a:pt x="510" y="82"/>
                </a:lnTo>
                <a:lnTo>
                  <a:pt x="512" y="84"/>
                </a:lnTo>
                <a:lnTo>
                  <a:pt x="515" y="85"/>
                </a:lnTo>
                <a:lnTo>
                  <a:pt x="516" y="87"/>
                </a:lnTo>
                <a:lnTo>
                  <a:pt x="519" y="89"/>
                </a:lnTo>
                <a:lnTo>
                  <a:pt x="520" y="91"/>
                </a:lnTo>
                <a:lnTo>
                  <a:pt x="521" y="93"/>
                </a:lnTo>
                <a:lnTo>
                  <a:pt x="521" y="96"/>
                </a:lnTo>
                <a:lnTo>
                  <a:pt x="523" y="98"/>
                </a:lnTo>
                <a:lnTo>
                  <a:pt x="523" y="101"/>
                </a:lnTo>
                <a:lnTo>
                  <a:pt x="524" y="103"/>
                </a:lnTo>
                <a:lnTo>
                  <a:pt x="524" y="105"/>
                </a:lnTo>
                <a:lnTo>
                  <a:pt x="524" y="108"/>
                </a:lnTo>
                <a:lnTo>
                  <a:pt x="523" y="110"/>
                </a:lnTo>
                <a:lnTo>
                  <a:pt x="523" y="113"/>
                </a:lnTo>
                <a:lnTo>
                  <a:pt x="521" y="115"/>
                </a:lnTo>
                <a:lnTo>
                  <a:pt x="520" y="117"/>
                </a:lnTo>
                <a:lnTo>
                  <a:pt x="519" y="120"/>
                </a:lnTo>
                <a:lnTo>
                  <a:pt x="517" y="122"/>
                </a:lnTo>
                <a:lnTo>
                  <a:pt x="516" y="124"/>
                </a:lnTo>
                <a:lnTo>
                  <a:pt x="513" y="126"/>
                </a:lnTo>
                <a:lnTo>
                  <a:pt x="512" y="128"/>
                </a:lnTo>
                <a:lnTo>
                  <a:pt x="509" y="129"/>
                </a:lnTo>
                <a:lnTo>
                  <a:pt x="506" y="130"/>
                </a:lnTo>
                <a:lnTo>
                  <a:pt x="504" y="132"/>
                </a:lnTo>
                <a:lnTo>
                  <a:pt x="500" y="133"/>
                </a:lnTo>
                <a:lnTo>
                  <a:pt x="497" y="133"/>
                </a:lnTo>
                <a:lnTo>
                  <a:pt x="494" y="132"/>
                </a:lnTo>
                <a:lnTo>
                  <a:pt x="491" y="130"/>
                </a:lnTo>
                <a:lnTo>
                  <a:pt x="489" y="129"/>
                </a:lnTo>
                <a:lnTo>
                  <a:pt x="487" y="129"/>
                </a:lnTo>
                <a:lnTo>
                  <a:pt x="486" y="128"/>
                </a:lnTo>
                <a:lnTo>
                  <a:pt x="483" y="127"/>
                </a:lnTo>
                <a:lnTo>
                  <a:pt x="480" y="126"/>
                </a:lnTo>
                <a:lnTo>
                  <a:pt x="478" y="125"/>
                </a:lnTo>
                <a:lnTo>
                  <a:pt x="476" y="124"/>
                </a:lnTo>
                <a:lnTo>
                  <a:pt x="475" y="124"/>
                </a:lnTo>
                <a:lnTo>
                  <a:pt x="472" y="123"/>
                </a:lnTo>
                <a:lnTo>
                  <a:pt x="469" y="123"/>
                </a:lnTo>
                <a:lnTo>
                  <a:pt x="467" y="122"/>
                </a:lnTo>
                <a:lnTo>
                  <a:pt x="465" y="122"/>
                </a:lnTo>
                <a:lnTo>
                  <a:pt x="464" y="122"/>
                </a:lnTo>
                <a:lnTo>
                  <a:pt x="461" y="122"/>
                </a:lnTo>
                <a:lnTo>
                  <a:pt x="458" y="122"/>
                </a:lnTo>
                <a:lnTo>
                  <a:pt x="457" y="122"/>
                </a:lnTo>
                <a:lnTo>
                  <a:pt x="454" y="122"/>
                </a:lnTo>
                <a:lnTo>
                  <a:pt x="452" y="122"/>
                </a:lnTo>
                <a:lnTo>
                  <a:pt x="450" y="122"/>
                </a:lnTo>
                <a:lnTo>
                  <a:pt x="448" y="123"/>
                </a:lnTo>
                <a:lnTo>
                  <a:pt x="446" y="123"/>
                </a:lnTo>
                <a:lnTo>
                  <a:pt x="443" y="123"/>
                </a:lnTo>
                <a:lnTo>
                  <a:pt x="440" y="124"/>
                </a:lnTo>
                <a:lnTo>
                  <a:pt x="439" y="124"/>
                </a:lnTo>
                <a:lnTo>
                  <a:pt x="436" y="125"/>
                </a:lnTo>
                <a:lnTo>
                  <a:pt x="435" y="125"/>
                </a:lnTo>
                <a:lnTo>
                  <a:pt x="432" y="126"/>
                </a:lnTo>
                <a:lnTo>
                  <a:pt x="429" y="126"/>
                </a:lnTo>
                <a:lnTo>
                  <a:pt x="428" y="127"/>
                </a:lnTo>
                <a:lnTo>
                  <a:pt x="425" y="128"/>
                </a:lnTo>
                <a:lnTo>
                  <a:pt x="380" y="144"/>
                </a:lnTo>
                <a:lnTo>
                  <a:pt x="376" y="145"/>
                </a:lnTo>
                <a:lnTo>
                  <a:pt x="372" y="147"/>
                </a:lnTo>
                <a:lnTo>
                  <a:pt x="369" y="148"/>
                </a:lnTo>
                <a:lnTo>
                  <a:pt x="363" y="149"/>
                </a:lnTo>
                <a:lnTo>
                  <a:pt x="359" y="151"/>
                </a:lnTo>
                <a:lnTo>
                  <a:pt x="355" y="152"/>
                </a:lnTo>
                <a:lnTo>
                  <a:pt x="350" y="153"/>
                </a:lnTo>
                <a:lnTo>
                  <a:pt x="345" y="154"/>
                </a:lnTo>
                <a:lnTo>
                  <a:pt x="340" y="154"/>
                </a:lnTo>
                <a:lnTo>
                  <a:pt x="335" y="155"/>
                </a:lnTo>
                <a:lnTo>
                  <a:pt x="330" y="156"/>
                </a:lnTo>
                <a:lnTo>
                  <a:pt x="325" y="156"/>
                </a:lnTo>
                <a:lnTo>
                  <a:pt x="320" y="156"/>
                </a:lnTo>
                <a:lnTo>
                  <a:pt x="314" y="157"/>
                </a:lnTo>
                <a:lnTo>
                  <a:pt x="309" y="157"/>
                </a:lnTo>
                <a:lnTo>
                  <a:pt x="303" y="158"/>
                </a:lnTo>
                <a:lnTo>
                  <a:pt x="297" y="158"/>
                </a:lnTo>
                <a:lnTo>
                  <a:pt x="292" y="158"/>
                </a:lnTo>
                <a:lnTo>
                  <a:pt x="286" y="159"/>
                </a:lnTo>
                <a:lnTo>
                  <a:pt x="281" y="159"/>
                </a:lnTo>
                <a:lnTo>
                  <a:pt x="275" y="159"/>
                </a:lnTo>
                <a:lnTo>
                  <a:pt x="270" y="159"/>
                </a:lnTo>
                <a:lnTo>
                  <a:pt x="264" y="159"/>
                </a:lnTo>
                <a:lnTo>
                  <a:pt x="260" y="158"/>
                </a:lnTo>
                <a:lnTo>
                  <a:pt x="253" y="158"/>
                </a:lnTo>
                <a:lnTo>
                  <a:pt x="249" y="158"/>
                </a:lnTo>
                <a:lnTo>
                  <a:pt x="244" y="157"/>
                </a:lnTo>
                <a:lnTo>
                  <a:pt x="238" y="157"/>
                </a:lnTo>
                <a:lnTo>
                  <a:pt x="233" y="156"/>
                </a:lnTo>
                <a:lnTo>
                  <a:pt x="227" y="156"/>
                </a:lnTo>
                <a:lnTo>
                  <a:pt x="223" y="156"/>
                </a:lnTo>
                <a:lnTo>
                  <a:pt x="219" y="155"/>
                </a:lnTo>
                <a:lnTo>
                  <a:pt x="218" y="156"/>
                </a:lnTo>
                <a:lnTo>
                  <a:pt x="216" y="157"/>
                </a:lnTo>
                <a:lnTo>
                  <a:pt x="215" y="158"/>
                </a:lnTo>
                <a:lnTo>
                  <a:pt x="214" y="159"/>
                </a:lnTo>
                <a:lnTo>
                  <a:pt x="213" y="159"/>
                </a:lnTo>
                <a:lnTo>
                  <a:pt x="211" y="160"/>
                </a:lnTo>
                <a:lnTo>
                  <a:pt x="209" y="161"/>
                </a:lnTo>
                <a:lnTo>
                  <a:pt x="207" y="161"/>
                </a:lnTo>
                <a:lnTo>
                  <a:pt x="205" y="162"/>
                </a:lnTo>
                <a:lnTo>
                  <a:pt x="203" y="162"/>
                </a:lnTo>
                <a:lnTo>
                  <a:pt x="201" y="163"/>
                </a:lnTo>
                <a:lnTo>
                  <a:pt x="200" y="163"/>
                </a:lnTo>
                <a:lnTo>
                  <a:pt x="197" y="163"/>
                </a:lnTo>
                <a:lnTo>
                  <a:pt x="194" y="163"/>
                </a:lnTo>
                <a:lnTo>
                  <a:pt x="193" y="163"/>
                </a:lnTo>
                <a:lnTo>
                  <a:pt x="190" y="163"/>
                </a:lnTo>
                <a:lnTo>
                  <a:pt x="188" y="163"/>
                </a:lnTo>
                <a:lnTo>
                  <a:pt x="186" y="163"/>
                </a:lnTo>
                <a:lnTo>
                  <a:pt x="184" y="162"/>
                </a:lnTo>
                <a:lnTo>
                  <a:pt x="182" y="162"/>
                </a:lnTo>
                <a:lnTo>
                  <a:pt x="180" y="161"/>
                </a:lnTo>
                <a:lnTo>
                  <a:pt x="179" y="161"/>
                </a:lnTo>
                <a:lnTo>
                  <a:pt x="178" y="160"/>
                </a:lnTo>
                <a:lnTo>
                  <a:pt x="177" y="159"/>
                </a:lnTo>
                <a:lnTo>
                  <a:pt x="176" y="158"/>
                </a:lnTo>
                <a:lnTo>
                  <a:pt x="175" y="156"/>
                </a:lnTo>
                <a:lnTo>
                  <a:pt x="173" y="156"/>
                </a:lnTo>
                <a:lnTo>
                  <a:pt x="173" y="155"/>
                </a:lnTo>
                <a:lnTo>
                  <a:pt x="173" y="153"/>
                </a:lnTo>
                <a:lnTo>
                  <a:pt x="173" y="152"/>
                </a:lnTo>
                <a:lnTo>
                  <a:pt x="173" y="150"/>
                </a:lnTo>
                <a:lnTo>
                  <a:pt x="173" y="148"/>
                </a:lnTo>
                <a:lnTo>
                  <a:pt x="169" y="147"/>
                </a:lnTo>
                <a:lnTo>
                  <a:pt x="166" y="147"/>
                </a:lnTo>
                <a:lnTo>
                  <a:pt x="162" y="146"/>
                </a:lnTo>
                <a:lnTo>
                  <a:pt x="160" y="145"/>
                </a:lnTo>
                <a:lnTo>
                  <a:pt x="156" y="145"/>
                </a:lnTo>
                <a:lnTo>
                  <a:pt x="154" y="144"/>
                </a:lnTo>
                <a:lnTo>
                  <a:pt x="151" y="143"/>
                </a:lnTo>
                <a:lnTo>
                  <a:pt x="147" y="143"/>
                </a:lnTo>
                <a:lnTo>
                  <a:pt x="145" y="143"/>
                </a:lnTo>
                <a:lnTo>
                  <a:pt x="142" y="142"/>
                </a:lnTo>
                <a:lnTo>
                  <a:pt x="139" y="142"/>
                </a:lnTo>
                <a:lnTo>
                  <a:pt x="136" y="141"/>
                </a:lnTo>
                <a:lnTo>
                  <a:pt x="134" y="140"/>
                </a:lnTo>
                <a:lnTo>
                  <a:pt x="131" y="139"/>
                </a:lnTo>
                <a:lnTo>
                  <a:pt x="128" y="139"/>
                </a:lnTo>
                <a:lnTo>
                  <a:pt x="124" y="138"/>
                </a:lnTo>
                <a:lnTo>
                  <a:pt x="121" y="139"/>
                </a:lnTo>
                <a:lnTo>
                  <a:pt x="119" y="139"/>
                </a:lnTo>
                <a:lnTo>
                  <a:pt x="117" y="140"/>
                </a:lnTo>
                <a:lnTo>
                  <a:pt x="114" y="140"/>
                </a:lnTo>
                <a:lnTo>
                  <a:pt x="112" y="140"/>
                </a:lnTo>
                <a:lnTo>
                  <a:pt x="109" y="140"/>
                </a:lnTo>
                <a:lnTo>
                  <a:pt x="108" y="140"/>
                </a:lnTo>
                <a:lnTo>
                  <a:pt x="106" y="140"/>
                </a:lnTo>
                <a:lnTo>
                  <a:pt x="103" y="140"/>
                </a:lnTo>
                <a:lnTo>
                  <a:pt x="102" y="139"/>
                </a:lnTo>
                <a:lnTo>
                  <a:pt x="99" y="138"/>
                </a:lnTo>
                <a:lnTo>
                  <a:pt x="97" y="137"/>
                </a:lnTo>
                <a:lnTo>
                  <a:pt x="95" y="136"/>
                </a:lnTo>
                <a:lnTo>
                  <a:pt x="94" y="135"/>
                </a:lnTo>
                <a:lnTo>
                  <a:pt x="91" y="133"/>
                </a:lnTo>
                <a:lnTo>
                  <a:pt x="88" y="131"/>
                </a:lnTo>
                <a:lnTo>
                  <a:pt x="83" y="132"/>
                </a:lnTo>
                <a:lnTo>
                  <a:pt x="79" y="133"/>
                </a:lnTo>
                <a:lnTo>
                  <a:pt x="75" y="133"/>
                </a:lnTo>
                <a:lnTo>
                  <a:pt x="70" y="134"/>
                </a:lnTo>
                <a:lnTo>
                  <a:pt x="66" y="134"/>
                </a:lnTo>
                <a:lnTo>
                  <a:pt x="62" y="134"/>
                </a:lnTo>
                <a:lnTo>
                  <a:pt x="59" y="134"/>
                </a:lnTo>
                <a:lnTo>
                  <a:pt x="56" y="134"/>
                </a:lnTo>
                <a:lnTo>
                  <a:pt x="52" y="134"/>
                </a:lnTo>
                <a:lnTo>
                  <a:pt x="50" y="134"/>
                </a:lnTo>
                <a:lnTo>
                  <a:pt x="47" y="134"/>
                </a:lnTo>
                <a:lnTo>
                  <a:pt x="44" y="133"/>
                </a:lnTo>
                <a:lnTo>
                  <a:pt x="43" y="133"/>
                </a:lnTo>
                <a:lnTo>
                  <a:pt x="40" y="132"/>
                </a:lnTo>
                <a:lnTo>
                  <a:pt x="37" y="132"/>
                </a:lnTo>
                <a:lnTo>
                  <a:pt x="35" y="131"/>
                </a:lnTo>
                <a:lnTo>
                  <a:pt x="34" y="130"/>
                </a:lnTo>
                <a:lnTo>
                  <a:pt x="33" y="130"/>
                </a:lnTo>
                <a:lnTo>
                  <a:pt x="30" y="129"/>
                </a:lnTo>
                <a:lnTo>
                  <a:pt x="29" y="129"/>
                </a:lnTo>
                <a:lnTo>
                  <a:pt x="28" y="129"/>
                </a:lnTo>
                <a:lnTo>
                  <a:pt x="26" y="128"/>
                </a:lnTo>
                <a:lnTo>
                  <a:pt x="25" y="127"/>
                </a:lnTo>
                <a:lnTo>
                  <a:pt x="24" y="127"/>
                </a:lnTo>
                <a:lnTo>
                  <a:pt x="24" y="126"/>
                </a:lnTo>
                <a:lnTo>
                  <a:pt x="23" y="125"/>
                </a:lnTo>
                <a:lnTo>
                  <a:pt x="22" y="124"/>
                </a:lnTo>
                <a:lnTo>
                  <a:pt x="21" y="124"/>
                </a:lnTo>
                <a:lnTo>
                  <a:pt x="21" y="123"/>
                </a:lnTo>
                <a:lnTo>
                  <a:pt x="19" y="123"/>
                </a:lnTo>
                <a:lnTo>
                  <a:pt x="19" y="122"/>
                </a:lnTo>
                <a:lnTo>
                  <a:pt x="18" y="121"/>
                </a:lnTo>
                <a:lnTo>
                  <a:pt x="17" y="120"/>
                </a:lnTo>
                <a:lnTo>
                  <a:pt x="15" y="119"/>
                </a:lnTo>
                <a:lnTo>
                  <a:pt x="13" y="117"/>
                </a:lnTo>
                <a:lnTo>
                  <a:pt x="11" y="116"/>
                </a:lnTo>
                <a:lnTo>
                  <a:pt x="11" y="115"/>
                </a:lnTo>
                <a:lnTo>
                  <a:pt x="10" y="114"/>
                </a:lnTo>
                <a:lnTo>
                  <a:pt x="7" y="112"/>
                </a:lnTo>
                <a:lnTo>
                  <a:pt x="6" y="111"/>
                </a:lnTo>
                <a:lnTo>
                  <a:pt x="4" y="109"/>
                </a:lnTo>
                <a:lnTo>
                  <a:pt x="3" y="108"/>
                </a:lnTo>
                <a:lnTo>
                  <a:pt x="2" y="107"/>
                </a:lnTo>
                <a:lnTo>
                  <a:pt x="0" y="106"/>
                </a:lnTo>
                <a:lnTo>
                  <a:pt x="0" y="105"/>
                </a:lnTo>
                <a:lnTo>
                  <a:pt x="0" y="104"/>
                </a:lnTo>
                <a:lnTo>
                  <a:pt x="0" y="103"/>
                </a:lnTo>
                <a:lnTo>
                  <a:pt x="2" y="103"/>
                </a:lnTo>
                <a:lnTo>
                  <a:pt x="3" y="103"/>
                </a:lnTo>
                <a:lnTo>
                  <a:pt x="4" y="103"/>
                </a:lnTo>
                <a:lnTo>
                  <a:pt x="6" y="103"/>
                </a:lnTo>
                <a:lnTo>
                  <a:pt x="8" y="104"/>
                </a:lnTo>
                <a:lnTo>
                  <a:pt x="11" y="104"/>
                </a:lnTo>
                <a:lnTo>
                  <a:pt x="11" y="105"/>
                </a:lnTo>
                <a:lnTo>
                  <a:pt x="14" y="106"/>
                </a:lnTo>
                <a:lnTo>
                  <a:pt x="18" y="107"/>
                </a:lnTo>
                <a:lnTo>
                  <a:pt x="21" y="108"/>
                </a:lnTo>
                <a:lnTo>
                  <a:pt x="23" y="109"/>
                </a:lnTo>
                <a:lnTo>
                  <a:pt x="26" y="109"/>
                </a:lnTo>
                <a:lnTo>
                  <a:pt x="29" y="110"/>
                </a:lnTo>
                <a:lnTo>
                  <a:pt x="33" y="111"/>
                </a:lnTo>
                <a:lnTo>
                  <a:pt x="36" y="112"/>
                </a:lnTo>
                <a:lnTo>
                  <a:pt x="39" y="112"/>
                </a:lnTo>
                <a:lnTo>
                  <a:pt x="43" y="113"/>
                </a:lnTo>
                <a:lnTo>
                  <a:pt x="47" y="113"/>
                </a:lnTo>
                <a:lnTo>
                  <a:pt x="50" y="114"/>
                </a:lnTo>
                <a:lnTo>
                  <a:pt x="52" y="114"/>
                </a:lnTo>
                <a:lnTo>
                  <a:pt x="56" y="114"/>
                </a:lnTo>
                <a:lnTo>
                  <a:pt x="59" y="113"/>
                </a:lnTo>
                <a:lnTo>
                  <a:pt x="61" y="113"/>
                </a:lnTo>
                <a:lnTo>
                  <a:pt x="63" y="113"/>
                </a:lnTo>
                <a:lnTo>
                  <a:pt x="66" y="112"/>
                </a:lnTo>
                <a:lnTo>
                  <a:pt x="69" y="111"/>
                </a:lnTo>
                <a:lnTo>
                  <a:pt x="70" y="110"/>
                </a:lnTo>
                <a:lnTo>
                  <a:pt x="71" y="108"/>
                </a:lnTo>
                <a:lnTo>
                  <a:pt x="71" y="109"/>
                </a:lnTo>
                <a:lnTo>
                  <a:pt x="72" y="109"/>
                </a:lnTo>
                <a:lnTo>
                  <a:pt x="71" y="109"/>
                </a:lnTo>
                <a:lnTo>
                  <a:pt x="70" y="108"/>
                </a:lnTo>
                <a:lnTo>
                  <a:pt x="68" y="108"/>
                </a:lnTo>
                <a:lnTo>
                  <a:pt x="66" y="107"/>
                </a:lnTo>
                <a:lnTo>
                  <a:pt x="63" y="107"/>
                </a:lnTo>
                <a:lnTo>
                  <a:pt x="62" y="106"/>
                </a:lnTo>
                <a:lnTo>
                  <a:pt x="61" y="106"/>
                </a:lnTo>
                <a:lnTo>
                  <a:pt x="59" y="105"/>
                </a:lnTo>
                <a:lnTo>
                  <a:pt x="58" y="105"/>
                </a:lnTo>
                <a:lnTo>
                  <a:pt x="55" y="104"/>
                </a:lnTo>
                <a:lnTo>
                  <a:pt x="54" y="104"/>
                </a:lnTo>
                <a:lnTo>
                  <a:pt x="51" y="103"/>
                </a:lnTo>
                <a:lnTo>
                  <a:pt x="50" y="103"/>
                </a:lnTo>
                <a:lnTo>
                  <a:pt x="47" y="102"/>
                </a:lnTo>
                <a:lnTo>
                  <a:pt x="44" y="102"/>
                </a:lnTo>
                <a:lnTo>
                  <a:pt x="43" y="101"/>
                </a:lnTo>
                <a:lnTo>
                  <a:pt x="40" y="100"/>
                </a:lnTo>
                <a:lnTo>
                  <a:pt x="39" y="100"/>
                </a:lnTo>
                <a:lnTo>
                  <a:pt x="36" y="99"/>
                </a:lnTo>
                <a:lnTo>
                  <a:pt x="35" y="98"/>
                </a:lnTo>
                <a:lnTo>
                  <a:pt x="33" y="97"/>
                </a:lnTo>
                <a:lnTo>
                  <a:pt x="30" y="96"/>
                </a:lnTo>
                <a:lnTo>
                  <a:pt x="29" y="95"/>
                </a:lnTo>
                <a:lnTo>
                  <a:pt x="26" y="94"/>
                </a:lnTo>
                <a:lnTo>
                  <a:pt x="24" y="93"/>
                </a:lnTo>
                <a:lnTo>
                  <a:pt x="23" y="92"/>
                </a:lnTo>
                <a:lnTo>
                  <a:pt x="21" y="90"/>
                </a:lnTo>
                <a:lnTo>
                  <a:pt x="19" y="89"/>
                </a:lnTo>
                <a:lnTo>
                  <a:pt x="17" y="88"/>
                </a:lnTo>
                <a:lnTo>
                  <a:pt x="14" y="87"/>
                </a:lnTo>
                <a:lnTo>
                  <a:pt x="13" y="85"/>
                </a:lnTo>
                <a:lnTo>
                  <a:pt x="11" y="83"/>
                </a:lnTo>
                <a:lnTo>
                  <a:pt x="7" y="77"/>
                </a:lnTo>
                <a:lnTo>
                  <a:pt x="8" y="75"/>
                </a:lnTo>
                <a:lnTo>
                  <a:pt x="11" y="74"/>
                </a:lnTo>
                <a:lnTo>
                  <a:pt x="11" y="72"/>
                </a:lnTo>
                <a:lnTo>
                  <a:pt x="13" y="71"/>
                </a:lnTo>
                <a:lnTo>
                  <a:pt x="14" y="70"/>
                </a:lnTo>
                <a:lnTo>
                  <a:pt x="15" y="69"/>
                </a:lnTo>
                <a:lnTo>
                  <a:pt x="17" y="68"/>
                </a:lnTo>
                <a:lnTo>
                  <a:pt x="18" y="67"/>
                </a:lnTo>
              </a:path>
            </a:pathLst>
          </a:custGeom>
          <a:noFill/>
          <a:ln w="12700" cap="rnd">
            <a:solidFill>
              <a:srgbClr val="000000"/>
            </a:solidFill>
            <a:round/>
            <a:headEnd/>
            <a:tailEnd/>
          </a:ln>
        </p:spPr>
        <p:txBody>
          <a:bodyPr/>
          <a:lstStyle/>
          <a:p>
            <a:endParaRPr lang="en-US"/>
          </a:p>
        </p:txBody>
      </p:sp>
      <p:sp>
        <p:nvSpPr>
          <p:cNvPr id="21520" name="Freeform 16"/>
          <p:cNvSpPr>
            <a:spLocks/>
          </p:cNvSpPr>
          <p:nvPr/>
        </p:nvSpPr>
        <p:spPr bwMode="auto">
          <a:xfrm>
            <a:off x="3533775" y="2119313"/>
            <a:ext cx="588963" cy="174625"/>
          </a:xfrm>
          <a:custGeom>
            <a:avLst/>
            <a:gdLst>
              <a:gd name="T0" fmla="*/ 85725 w 371"/>
              <a:gd name="T1" fmla="*/ 90487 h 110"/>
              <a:gd name="T2" fmla="*/ 93663 w 371"/>
              <a:gd name="T3" fmla="*/ 120650 h 110"/>
              <a:gd name="T4" fmla="*/ 115888 w 371"/>
              <a:gd name="T5" fmla="*/ 115888 h 110"/>
              <a:gd name="T6" fmla="*/ 123825 w 371"/>
              <a:gd name="T7" fmla="*/ 98425 h 110"/>
              <a:gd name="T8" fmla="*/ 125413 w 371"/>
              <a:gd name="T9" fmla="*/ 73025 h 110"/>
              <a:gd name="T10" fmla="*/ 134938 w 371"/>
              <a:gd name="T11" fmla="*/ 50800 h 110"/>
              <a:gd name="T12" fmla="*/ 173038 w 371"/>
              <a:gd name="T13" fmla="*/ 74613 h 110"/>
              <a:gd name="T14" fmla="*/ 173038 w 371"/>
              <a:gd name="T15" fmla="*/ 112713 h 110"/>
              <a:gd name="T16" fmla="*/ 187325 w 371"/>
              <a:gd name="T17" fmla="*/ 127000 h 110"/>
              <a:gd name="T18" fmla="*/ 201613 w 371"/>
              <a:gd name="T19" fmla="*/ 127000 h 110"/>
              <a:gd name="T20" fmla="*/ 217488 w 371"/>
              <a:gd name="T21" fmla="*/ 103188 h 110"/>
              <a:gd name="T22" fmla="*/ 219075 w 371"/>
              <a:gd name="T23" fmla="*/ 73025 h 110"/>
              <a:gd name="T24" fmla="*/ 250825 w 371"/>
              <a:gd name="T25" fmla="*/ 60325 h 110"/>
              <a:gd name="T26" fmla="*/ 265113 w 371"/>
              <a:gd name="T27" fmla="*/ 87313 h 110"/>
              <a:gd name="T28" fmla="*/ 260350 w 371"/>
              <a:gd name="T29" fmla="*/ 120650 h 110"/>
              <a:gd name="T30" fmla="*/ 260350 w 371"/>
              <a:gd name="T31" fmla="*/ 147638 h 110"/>
              <a:gd name="T32" fmla="*/ 293688 w 371"/>
              <a:gd name="T33" fmla="*/ 169863 h 110"/>
              <a:gd name="T34" fmla="*/ 306388 w 371"/>
              <a:gd name="T35" fmla="*/ 144463 h 110"/>
              <a:gd name="T36" fmla="*/ 309563 w 371"/>
              <a:gd name="T37" fmla="*/ 109538 h 110"/>
              <a:gd name="T38" fmla="*/ 320675 w 371"/>
              <a:gd name="T39" fmla="*/ 79375 h 110"/>
              <a:gd name="T40" fmla="*/ 338138 w 371"/>
              <a:gd name="T41" fmla="*/ 69850 h 110"/>
              <a:gd name="T42" fmla="*/ 350838 w 371"/>
              <a:gd name="T43" fmla="*/ 76200 h 110"/>
              <a:gd name="T44" fmla="*/ 355600 w 371"/>
              <a:gd name="T45" fmla="*/ 96837 h 110"/>
              <a:gd name="T46" fmla="*/ 350838 w 371"/>
              <a:gd name="T47" fmla="*/ 123825 h 110"/>
              <a:gd name="T48" fmla="*/ 349250 w 371"/>
              <a:gd name="T49" fmla="*/ 152400 h 110"/>
              <a:gd name="T50" fmla="*/ 358775 w 371"/>
              <a:gd name="T51" fmla="*/ 166688 h 110"/>
              <a:gd name="T52" fmla="*/ 387350 w 371"/>
              <a:gd name="T53" fmla="*/ 146050 h 110"/>
              <a:gd name="T54" fmla="*/ 406400 w 371"/>
              <a:gd name="T55" fmla="*/ 103188 h 110"/>
              <a:gd name="T56" fmla="*/ 438150 w 371"/>
              <a:gd name="T57" fmla="*/ 119063 h 110"/>
              <a:gd name="T58" fmla="*/ 434975 w 371"/>
              <a:gd name="T59" fmla="*/ 153988 h 110"/>
              <a:gd name="T60" fmla="*/ 441325 w 371"/>
              <a:gd name="T61" fmla="*/ 168275 h 110"/>
              <a:gd name="T62" fmla="*/ 455613 w 371"/>
              <a:gd name="T63" fmla="*/ 173038 h 110"/>
              <a:gd name="T64" fmla="*/ 474663 w 371"/>
              <a:gd name="T65" fmla="*/ 152400 h 110"/>
              <a:gd name="T66" fmla="*/ 492125 w 371"/>
              <a:gd name="T67" fmla="*/ 131763 h 110"/>
              <a:gd name="T68" fmla="*/ 511175 w 371"/>
              <a:gd name="T69" fmla="*/ 142875 h 110"/>
              <a:gd name="T70" fmla="*/ 517525 w 371"/>
              <a:gd name="T71" fmla="*/ 166688 h 110"/>
              <a:gd name="T72" fmla="*/ 541338 w 371"/>
              <a:gd name="T73" fmla="*/ 158750 h 110"/>
              <a:gd name="T74" fmla="*/ 549275 w 371"/>
              <a:gd name="T75" fmla="*/ 136525 h 110"/>
              <a:gd name="T76" fmla="*/ 566738 w 371"/>
              <a:gd name="T77" fmla="*/ 147638 h 110"/>
              <a:gd name="T78" fmla="*/ 563563 w 371"/>
              <a:gd name="T79" fmla="*/ 169863 h 110"/>
              <a:gd name="T80" fmla="*/ 581025 w 371"/>
              <a:gd name="T81" fmla="*/ 166688 h 110"/>
              <a:gd name="T82" fmla="*/ 587375 w 371"/>
              <a:gd name="T83" fmla="*/ 142875 h 110"/>
              <a:gd name="T84" fmla="*/ 568325 w 371"/>
              <a:gd name="T85" fmla="*/ 119063 h 110"/>
              <a:gd name="T86" fmla="*/ 544513 w 371"/>
              <a:gd name="T87" fmla="*/ 119063 h 110"/>
              <a:gd name="T88" fmla="*/ 523875 w 371"/>
              <a:gd name="T89" fmla="*/ 120650 h 110"/>
              <a:gd name="T90" fmla="*/ 500063 w 371"/>
              <a:gd name="T91" fmla="*/ 115888 h 110"/>
              <a:gd name="T92" fmla="*/ 468313 w 371"/>
              <a:gd name="T93" fmla="*/ 103188 h 110"/>
              <a:gd name="T94" fmla="*/ 430213 w 371"/>
              <a:gd name="T95" fmla="*/ 80963 h 110"/>
              <a:gd name="T96" fmla="*/ 387350 w 371"/>
              <a:gd name="T97" fmla="*/ 58738 h 110"/>
              <a:gd name="T98" fmla="*/ 344488 w 371"/>
              <a:gd name="T99" fmla="*/ 39688 h 110"/>
              <a:gd name="T100" fmla="*/ 298450 w 371"/>
              <a:gd name="T101" fmla="*/ 25400 h 110"/>
              <a:gd name="T102" fmla="*/ 246063 w 371"/>
              <a:gd name="T103" fmla="*/ 12700 h 110"/>
              <a:gd name="T104" fmla="*/ 185738 w 371"/>
              <a:gd name="T105" fmla="*/ 3175 h 110"/>
              <a:gd name="T106" fmla="*/ 123825 w 371"/>
              <a:gd name="T107" fmla="*/ 0 h 110"/>
              <a:gd name="T108" fmla="*/ 61913 w 371"/>
              <a:gd name="T109" fmla="*/ 6350 h 110"/>
              <a:gd name="T110" fmla="*/ 50800 w 371"/>
              <a:gd name="T111" fmla="*/ 26988 h 110"/>
              <a:gd name="T112" fmla="*/ 73025 w 371"/>
              <a:gd name="T113" fmla="*/ 57150 h 110"/>
              <a:gd name="T114" fmla="*/ 0 w 371"/>
              <a:gd name="T115" fmla="*/ 57150 h 110"/>
              <a:gd name="T116" fmla="*/ 3175 w 371"/>
              <a:gd name="T117" fmla="*/ 36513 h 110"/>
              <a:gd name="T118" fmla="*/ 34925 w 371"/>
              <a:gd name="T119" fmla="*/ 34925 h 110"/>
              <a:gd name="T120" fmla="*/ 53975 w 371"/>
              <a:gd name="T121" fmla="*/ 66675 h 110"/>
              <a:gd name="T122" fmla="*/ 36513 w 371"/>
              <a:gd name="T123" fmla="*/ 77788 h 110"/>
              <a:gd name="T124" fmla="*/ 9525 w 371"/>
              <a:gd name="T125" fmla="*/ 73025 h 1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1"/>
              <a:gd name="T190" fmla="*/ 0 h 110"/>
              <a:gd name="T191" fmla="*/ 371 w 371"/>
              <a:gd name="T192" fmla="*/ 110 h 1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1" h="110">
                <a:moveTo>
                  <a:pt x="47" y="37"/>
                </a:moveTo>
                <a:lnTo>
                  <a:pt x="47" y="39"/>
                </a:lnTo>
                <a:lnTo>
                  <a:pt x="49" y="42"/>
                </a:lnTo>
                <a:lnTo>
                  <a:pt x="50" y="46"/>
                </a:lnTo>
                <a:lnTo>
                  <a:pt x="51" y="48"/>
                </a:lnTo>
                <a:lnTo>
                  <a:pt x="52" y="51"/>
                </a:lnTo>
                <a:lnTo>
                  <a:pt x="52" y="54"/>
                </a:lnTo>
                <a:lnTo>
                  <a:pt x="54" y="57"/>
                </a:lnTo>
                <a:lnTo>
                  <a:pt x="54" y="60"/>
                </a:lnTo>
                <a:lnTo>
                  <a:pt x="54" y="63"/>
                </a:lnTo>
                <a:lnTo>
                  <a:pt x="55" y="65"/>
                </a:lnTo>
                <a:lnTo>
                  <a:pt x="55" y="68"/>
                </a:lnTo>
                <a:lnTo>
                  <a:pt x="55" y="71"/>
                </a:lnTo>
                <a:lnTo>
                  <a:pt x="56" y="72"/>
                </a:lnTo>
                <a:lnTo>
                  <a:pt x="58" y="74"/>
                </a:lnTo>
                <a:lnTo>
                  <a:pt x="59" y="76"/>
                </a:lnTo>
                <a:lnTo>
                  <a:pt x="59" y="78"/>
                </a:lnTo>
                <a:lnTo>
                  <a:pt x="62" y="78"/>
                </a:lnTo>
                <a:lnTo>
                  <a:pt x="65" y="78"/>
                </a:lnTo>
                <a:lnTo>
                  <a:pt x="67" y="77"/>
                </a:lnTo>
                <a:lnTo>
                  <a:pt x="70" y="76"/>
                </a:lnTo>
                <a:lnTo>
                  <a:pt x="71" y="76"/>
                </a:lnTo>
                <a:lnTo>
                  <a:pt x="71" y="74"/>
                </a:lnTo>
                <a:lnTo>
                  <a:pt x="73" y="73"/>
                </a:lnTo>
                <a:lnTo>
                  <a:pt x="74" y="72"/>
                </a:lnTo>
                <a:lnTo>
                  <a:pt x="75" y="71"/>
                </a:lnTo>
                <a:lnTo>
                  <a:pt x="77" y="70"/>
                </a:lnTo>
                <a:lnTo>
                  <a:pt x="77" y="68"/>
                </a:lnTo>
                <a:lnTo>
                  <a:pt x="78" y="67"/>
                </a:lnTo>
                <a:lnTo>
                  <a:pt x="78" y="65"/>
                </a:lnTo>
                <a:lnTo>
                  <a:pt x="78" y="63"/>
                </a:lnTo>
                <a:lnTo>
                  <a:pt x="78" y="62"/>
                </a:lnTo>
                <a:lnTo>
                  <a:pt x="79" y="60"/>
                </a:lnTo>
                <a:lnTo>
                  <a:pt x="79" y="58"/>
                </a:lnTo>
                <a:lnTo>
                  <a:pt x="79" y="56"/>
                </a:lnTo>
                <a:lnTo>
                  <a:pt x="79" y="55"/>
                </a:lnTo>
                <a:lnTo>
                  <a:pt x="79" y="52"/>
                </a:lnTo>
                <a:lnTo>
                  <a:pt x="79" y="50"/>
                </a:lnTo>
                <a:lnTo>
                  <a:pt x="79" y="48"/>
                </a:lnTo>
                <a:lnTo>
                  <a:pt x="79" y="46"/>
                </a:lnTo>
                <a:lnTo>
                  <a:pt x="81" y="45"/>
                </a:lnTo>
                <a:lnTo>
                  <a:pt x="81" y="43"/>
                </a:lnTo>
                <a:lnTo>
                  <a:pt x="81" y="41"/>
                </a:lnTo>
                <a:lnTo>
                  <a:pt x="82" y="39"/>
                </a:lnTo>
                <a:lnTo>
                  <a:pt x="82" y="38"/>
                </a:lnTo>
                <a:lnTo>
                  <a:pt x="83" y="36"/>
                </a:lnTo>
                <a:lnTo>
                  <a:pt x="83" y="34"/>
                </a:lnTo>
                <a:lnTo>
                  <a:pt x="85" y="32"/>
                </a:lnTo>
                <a:lnTo>
                  <a:pt x="86" y="31"/>
                </a:lnTo>
                <a:lnTo>
                  <a:pt x="99" y="32"/>
                </a:lnTo>
                <a:lnTo>
                  <a:pt x="102" y="35"/>
                </a:lnTo>
                <a:lnTo>
                  <a:pt x="105" y="37"/>
                </a:lnTo>
                <a:lnTo>
                  <a:pt x="106" y="39"/>
                </a:lnTo>
                <a:lnTo>
                  <a:pt x="107" y="42"/>
                </a:lnTo>
                <a:lnTo>
                  <a:pt x="108" y="45"/>
                </a:lnTo>
                <a:lnTo>
                  <a:pt x="109" y="47"/>
                </a:lnTo>
                <a:lnTo>
                  <a:pt x="109" y="50"/>
                </a:lnTo>
                <a:lnTo>
                  <a:pt x="109" y="53"/>
                </a:lnTo>
                <a:lnTo>
                  <a:pt x="110" y="55"/>
                </a:lnTo>
                <a:lnTo>
                  <a:pt x="110" y="59"/>
                </a:lnTo>
                <a:lnTo>
                  <a:pt x="110" y="62"/>
                </a:lnTo>
                <a:lnTo>
                  <a:pt x="110" y="64"/>
                </a:lnTo>
                <a:lnTo>
                  <a:pt x="109" y="68"/>
                </a:lnTo>
                <a:lnTo>
                  <a:pt x="109" y="71"/>
                </a:lnTo>
                <a:lnTo>
                  <a:pt x="109" y="73"/>
                </a:lnTo>
                <a:lnTo>
                  <a:pt x="109" y="77"/>
                </a:lnTo>
                <a:lnTo>
                  <a:pt x="110" y="78"/>
                </a:lnTo>
                <a:lnTo>
                  <a:pt x="113" y="79"/>
                </a:lnTo>
                <a:lnTo>
                  <a:pt x="114" y="80"/>
                </a:lnTo>
                <a:lnTo>
                  <a:pt x="115" y="80"/>
                </a:lnTo>
                <a:lnTo>
                  <a:pt x="117" y="80"/>
                </a:lnTo>
                <a:lnTo>
                  <a:pt x="118" y="80"/>
                </a:lnTo>
                <a:lnTo>
                  <a:pt x="119" y="80"/>
                </a:lnTo>
                <a:lnTo>
                  <a:pt x="120" y="80"/>
                </a:lnTo>
                <a:lnTo>
                  <a:pt x="121" y="80"/>
                </a:lnTo>
                <a:lnTo>
                  <a:pt x="122" y="80"/>
                </a:lnTo>
                <a:lnTo>
                  <a:pt x="124" y="80"/>
                </a:lnTo>
                <a:lnTo>
                  <a:pt x="125" y="80"/>
                </a:lnTo>
                <a:lnTo>
                  <a:pt x="126" y="80"/>
                </a:lnTo>
                <a:lnTo>
                  <a:pt x="127" y="80"/>
                </a:lnTo>
                <a:lnTo>
                  <a:pt x="130" y="79"/>
                </a:lnTo>
                <a:lnTo>
                  <a:pt x="131" y="79"/>
                </a:lnTo>
                <a:lnTo>
                  <a:pt x="132" y="77"/>
                </a:lnTo>
                <a:lnTo>
                  <a:pt x="133" y="74"/>
                </a:lnTo>
                <a:lnTo>
                  <a:pt x="134" y="72"/>
                </a:lnTo>
                <a:lnTo>
                  <a:pt x="136" y="70"/>
                </a:lnTo>
                <a:lnTo>
                  <a:pt x="137" y="68"/>
                </a:lnTo>
                <a:lnTo>
                  <a:pt x="137" y="65"/>
                </a:lnTo>
                <a:lnTo>
                  <a:pt x="137" y="63"/>
                </a:lnTo>
                <a:lnTo>
                  <a:pt x="138" y="61"/>
                </a:lnTo>
                <a:lnTo>
                  <a:pt x="138" y="58"/>
                </a:lnTo>
                <a:lnTo>
                  <a:pt x="138" y="55"/>
                </a:lnTo>
                <a:lnTo>
                  <a:pt x="138" y="53"/>
                </a:lnTo>
                <a:lnTo>
                  <a:pt x="138" y="50"/>
                </a:lnTo>
                <a:lnTo>
                  <a:pt x="138" y="48"/>
                </a:lnTo>
                <a:lnTo>
                  <a:pt x="138" y="46"/>
                </a:lnTo>
                <a:lnTo>
                  <a:pt x="138" y="43"/>
                </a:lnTo>
                <a:lnTo>
                  <a:pt x="138" y="41"/>
                </a:lnTo>
                <a:lnTo>
                  <a:pt x="144" y="34"/>
                </a:lnTo>
                <a:lnTo>
                  <a:pt x="148" y="34"/>
                </a:lnTo>
                <a:lnTo>
                  <a:pt x="152" y="34"/>
                </a:lnTo>
                <a:lnTo>
                  <a:pt x="155" y="35"/>
                </a:lnTo>
                <a:lnTo>
                  <a:pt x="157" y="36"/>
                </a:lnTo>
                <a:lnTo>
                  <a:pt x="158" y="38"/>
                </a:lnTo>
                <a:lnTo>
                  <a:pt x="161" y="38"/>
                </a:lnTo>
                <a:lnTo>
                  <a:pt x="162" y="40"/>
                </a:lnTo>
                <a:lnTo>
                  <a:pt x="164" y="42"/>
                </a:lnTo>
                <a:lnTo>
                  <a:pt x="165" y="45"/>
                </a:lnTo>
                <a:lnTo>
                  <a:pt x="166" y="46"/>
                </a:lnTo>
                <a:lnTo>
                  <a:pt x="166" y="49"/>
                </a:lnTo>
                <a:lnTo>
                  <a:pt x="166" y="52"/>
                </a:lnTo>
                <a:lnTo>
                  <a:pt x="167" y="55"/>
                </a:lnTo>
                <a:lnTo>
                  <a:pt x="167" y="57"/>
                </a:lnTo>
                <a:lnTo>
                  <a:pt x="166" y="60"/>
                </a:lnTo>
                <a:lnTo>
                  <a:pt x="166" y="63"/>
                </a:lnTo>
                <a:lnTo>
                  <a:pt x="166" y="65"/>
                </a:lnTo>
                <a:lnTo>
                  <a:pt x="166" y="68"/>
                </a:lnTo>
                <a:lnTo>
                  <a:pt x="165" y="71"/>
                </a:lnTo>
                <a:lnTo>
                  <a:pt x="165" y="73"/>
                </a:lnTo>
                <a:lnTo>
                  <a:pt x="164" y="76"/>
                </a:lnTo>
                <a:lnTo>
                  <a:pt x="164" y="79"/>
                </a:lnTo>
                <a:lnTo>
                  <a:pt x="164" y="81"/>
                </a:lnTo>
                <a:lnTo>
                  <a:pt x="164" y="84"/>
                </a:lnTo>
                <a:lnTo>
                  <a:pt x="162" y="86"/>
                </a:lnTo>
                <a:lnTo>
                  <a:pt x="162" y="88"/>
                </a:lnTo>
                <a:lnTo>
                  <a:pt x="162" y="90"/>
                </a:lnTo>
                <a:lnTo>
                  <a:pt x="164" y="92"/>
                </a:lnTo>
                <a:lnTo>
                  <a:pt x="164" y="93"/>
                </a:lnTo>
                <a:lnTo>
                  <a:pt x="164" y="95"/>
                </a:lnTo>
                <a:lnTo>
                  <a:pt x="165" y="96"/>
                </a:lnTo>
                <a:lnTo>
                  <a:pt x="166" y="96"/>
                </a:lnTo>
                <a:lnTo>
                  <a:pt x="170" y="101"/>
                </a:lnTo>
                <a:lnTo>
                  <a:pt x="174" y="104"/>
                </a:lnTo>
                <a:lnTo>
                  <a:pt x="179" y="105"/>
                </a:lnTo>
                <a:lnTo>
                  <a:pt x="181" y="107"/>
                </a:lnTo>
                <a:lnTo>
                  <a:pt x="185" y="107"/>
                </a:lnTo>
                <a:lnTo>
                  <a:pt x="186" y="107"/>
                </a:lnTo>
                <a:lnTo>
                  <a:pt x="189" y="106"/>
                </a:lnTo>
                <a:lnTo>
                  <a:pt x="190" y="105"/>
                </a:lnTo>
                <a:lnTo>
                  <a:pt x="191" y="103"/>
                </a:lnTo>
                <a:lnTo>
                  <a:pt x="192" y="101"/>
                </a:lnTo>
                <a:lnTo>
                  <a:pt x="193" y="97"/>
                </a:lnTo>
                <a:lnTo>
                  <a:pt x="193" y="95"/>
                </a:lnTo>
                <a:lnTo>
                  <a:pt x="193" y="91"/>
                </a:lnTo>
                <a:lnTo>
                  <a:pt x="193" y="88"/>
                </a:lnTo>
                <a:lnTo>
                  <a:pt x="193" y="84"/>
                </a:lnTo>
                <a:lnTo>
                  <a:pt x="193" y="80"/>
                </a:lnTo>
                <a:lnTo>
                  <a:pt x="193" y="79"/>
                </a:lnTo>
                <a:lnTo>
                  <a:pt x="193" y="76"/>
                </a:lnTo>
                <a:lnTo>
                  <a:pt x="193" y="74"/>
                </a:lnTo>
                <a:lnTo>
                  <a:pt x="193" y="71"/>
                </a:lnTo>
                <a:lnTo>
                  <a:pt x="195" y="69"/>
                </a:lnTo>
                <a:lnTo>
                  <a:pt x="195" y="66"/>
                </a:lnTo>
                <a:lnTo>
                  <a:pt x="196" y="64"/>
                </a:lnTo>
                <a:lnTo>
                  <a:pt x="196" y="62"/>
                </a:lnTo>
                <a:lnTo>
                  <a:pt x="197" y="59"/>
                </a:lnTo>
                <a:lnTo>
                  <a:pt x="199" y="56"/>
                </a:lnTo>
                <a:lnTo>
                  <a:pt x="200" y="55"/>
                </a:lnTo>
                <a:lnTo>
                  <a:pt x="201" y="52"/>
                </a:lnTo>
                <a:lnTo>
                  <a:pt x="202" y="50"/>
                </a:lnTo>
                <a:lnTo>
                  <a:pt x="203" y="48"/>
                </a:lnTo>
                <a:lnTo>
                  <a:pt x="204" y="46"/>
                </a:lnTo>
                <a:lnTo>
                  <a:pt x="207" y="45"/>
                </a:lnTo>
                <a:lnTo>
                  <a:pt x="208" y="45"/>
                </a:lnTo>
                <a:lnTo>
                  <a:pt x="209" y="45"/>
                </a:lnTo>
                <a:lnTo>
                  <a:pt x="211" y="44"/>
                </a:lnTo>
                <a:lnTo>
                  <a:pt x="212" y="44"/>
                </a:lnTo>
                <a:lnTo>
                  <a:pt x="213" y="44"/>
                </a:lnTo>
                <a:lnTo>
                  <a:pt x="214" y="44"/>
                </a:lnTo>
                <a:lnTo>
                  <a:pt x="215" y="44"/>
                </a:lnTo>
                <a:lnTo>
                  <a:pt x="216" y="44"/>
                </a:lnTo>
                <a:lnTo>
                  <a:pt x="217" y="45"/>
                </a:lnTo>
                <a:lnTo>
                  <a:pt x="219" y="46"/>
                </a:lnTo>
                <a:lnTo>
                  <a:pt x="220" y="47"/>
                </a:lnTo>
                <a:lnTo>
                  <a:pt x="221" y="48"/>
                </a:lnTo>
                <a:lnTo>
                  <a:pt x="223" y="50"/>
                </a:lnTo>
                <a:lnTo>
                  <a:pt x="223" y="52"/>
                </a:lnTo>
                <a:lnTo>
                  <a:pt x="224" y="53"/>
                </a:lnTo>
                <a:lnTo>
                  <a:pt x="224" y="55"/>
                </a:lnTo>
                <a:lnTo>
                  <a:pt x="224" y="57"/>
                </a:lnTo>
                <a:lnTo>
                  <a:pt x="224" y="59"/>
                </a:lnTo>
                <a:lnTo>
                  <a:pt x="224" y="61"/>
                </a:lnTo>
                <a:lnTo>
                  <a:pt x="224" y="63"/>
                </a:lnTo>
                <a:lnTo>
                  <a:pt x="223" y="64"/>
                </a:lnTo>
                <a:lnTo>
                  <a:pt x="223" y="67"/>
                </a:lnTo>
                <a:lnTo>
                  <a:pt x="223" y="69"/>
                </a:lnTo>
                <a:lnTo>
                  <a:pt x="223" y="71"/>
                </a:lnTo>
                <a:lnTo>
                  <a:pt x="221" y="73"/>
                </a:lnTo>
                <a:lnTo>
                  <a:pt x="221" y="76"/>
                </a:lnTo>
                <a:lnTo>
                  <a:pt x="221" y="78"/>
                </a:lnTo>
                <a:lnTo>
                  <a:pt x="221" y="80"/>
                </a:lnTo>
                <a:lnTo>
                  <a:pt x="220" y="82"/>
                </a:lnTo>
                <a:lnTo>
                  <a:pt x="220" y="85"/>
                </a:lnTo>
                <a:lnTo>
                  <a:pt x="220" y="87"/>
                </a:lnTo>
                <a:lnTo>
                  <a:pt x="220" y="89"/>
                </a:lnTo>
                <a:lnTo>
                  <a:pt x="220" y="91"/>
                </a:lnTo>
                <a:lnTo>
                  <a:pt x="220" y="94"/>
                </a:lnTo>
                <a:lnTo>
                  <a:pt x="220" y="96"/>
                </a:lnTo>
                <a:lnTo>
                  <a:pt x="221" y="97"/>
                </a:lnTo>
                <a:lnTo>
                  <a:pt x="221" y="99"/>
                </a:lnTo>
                <a:lnTo>
                  <a:pt x="221" y="100"/>
                </a:lnTo>
                <a:lnTo>
                  <a:pt x="223" y="102"/>
                </a:lnTo>
                <a:lnTo>
                  <a:pt x="223" y="103"/>
                </a:lnTo>
                <a:lnTo>
                  <a:pt x="224" y="104"/>
                </a:lnTo>
                <a:lnTo>
                  <a:pt x="225" y="105"/>
                </a:lnTo>
                <a:lnTo>
                  <a:pt x="226" y="105"/>
                </a:lnTo>
                <a:lnTo>
                  <a:pt x="227" y="105"/>
                </a:lnTo>
                <a:lnTo>
                  <a:pt x="229" y="105"/>
                </a:lnTo>
                <a:lnTo>
                  <a:pt x="233" y="105"/>
                </a:lnTo>
                <a:lnTo>
                  <a:pt x="236" y="104"/>
                </a:lnTo>
                <a:lnTo>
                  <a:pt x="239" y="102"/>
                </a:lnTo>
                <a:lnTo>
                  <a:pt x="240" y="98"/>
                </a:lnTo>
                <a:lnTo>
                  <a:pt x="243" y="96"/>
                </a:lnTo>
                <a:lnTo>
                  <a:pt x="244" y="92"/>
                </a:lnTo>
                <a:lnTo>
                  <a:pt x="245" y="88"/>
                </a:lnTo>
                <a:lnTo>
                  <a:pt x="247" y="84"/>
                </a:lnTo>
                <a:lnTo>
                  <a:pt x="248" y="80"/>
                </a:lnTo>
                <a:lnTo>
                  <a:pt x="249" y="76"/>
                </a:lnTo>
                <a:lnTo>
                  <a:pt x="250" y="72"/>
                </a:lnTo>
                <a:lnTo>
                  <a:pt x="251" y="70"/>
                </a:lnTo>
                <a:lnTo>
                  <a:pt x="254" y="67"/>
                </a:lnTo>
                <a:lnTo>
                  <a:pt x="256" y="65"/>
                </a:lnTo>
                <a:lnTo>
                  <a:pt x="260" y="64"/>
                </a:lnTo>
                <a:lnTo>
                  <a:pt x="263" y="64"/>
                </a:lnTo>
                <a:lnTo>
                  <a:pt x="267" y="65"/>
                </a:lnTo>
                <a:lnTo>
                  <a:pt x="270" y="66"/>
                </a:lnTo>
                <a:lnTo>
                  <a:pt x="272" y="68"/>
                </a:lnTo>
                <a:lnTo>
                  <a:pt x="274" y="71"/>
                </a:lnTo>
                <a:lnTo>
                  <a:pt x="275" y="72"/>
                </a:lnTo>
                <a:lnTo>
                  <a:pt x="276" y="75"/>
                </a:lnTo>
                <a:lnTo>
                  <a:pt x="276" y="78"/>
                </a:lnTo>
                <a:lnTo>
                  <a:pt x="276" y="80"/>
                </a:lnTo>
                <a:lnTo>
                  <a:pt x="276" y="84"/>
                </a:lnTo>
                <a:lnTo>
                  <a:pt x="276" y="87"/>
                </a:lnTo>
                <a:lnTo>
                  <a:pt x="276" y="89"/>
                </a:lnTo>
                <a:lnTo>
                  <a:pt x="275" y="92"/>
                </a:lnTo>
                <a:lnTo>
                  <a:pt x="275" y="95"/>
                </a:lnTo>
                <a:lnTo>
                  <a:pt x="274" y="97"/>
                </a:lnTo>
                <a:lnTo>
                  <a:pt x="274" y="99"/>
                </a:lnTo>
                <a:lnTo>
                  <a:pt x="274" y="101"/>
                </a:lnTo>
                <a:lnTo>
                  <a:pt x="274" y="102"/>
                </a:lnTo>
                <a:lnTo>
                  <a:pt x="275" y="104"/>
                </a:lnTo>
                <a:lnTo>
                  <a:pt x="275" y="105"/>
                </a:lnTo>
                <a:lnTo>
                  <a:pt x="276" y="106"/>
                </a:lnTo>
                <a:lnTo>
                  <a:pt x="278" y="106"/>
                </a:lnTo>
                <a:lnTo>
                  <a:pt x="279" y="107"/>
                </a:lnTo>
                <a:lnTo>
                  <a:pt x="279" y="108"/>
                </a:lnTo>
                <a:lnTo>
                  <a:pt x="280" y="108"/>
                </a:lnTo>
                <a:lnTo>
                  <a:pt x="282" y="109"/>
                </a:lnTo>
                <a:lnTo>
                  <a:pt x="283" y="109"/>
                </a:lnTo>
                <a:lnTo>
                  <a:pt x="286" y="109"/>
                </a:lnTo>
                <a:lnTo>
                  <a:pt x="287" y="109"/>
                </a:lnTo>
                <a:lnTo>
                  <a:pt x="288" y="109"/>
                </a:lnTo>
                <a:lnTo>
                  <a:pt x="290" y="109"/>
                </a:lnTo>
                <a:lnTo>
                  <a:pt x="292" y="107"/>
                </a:lnTo>
                <a:lnTo>
                  <a:pt x="295" y="105"/>
                </a:lnTo>
                <a:lnTo>
                  <a:pt x="296" y="102"/>
                </a:lnTo>
                <a:lnTo>
                  <a:pt x="298" y="100"/>
                </a:lnTo>
                <a:lnTo>
                  <a:pt x="298" y="97"/>
                </a:lnTo>
                <a:lnTo>
                  <a:pt x="299" y="96"/>
                </a:lnTo>
                <a:lnTo>
                  <a:pt x="299" y="93"/>
                </a:lnTo>
                <a:lnTo>
                  <a:pt x="301" y="91"/>
                </a:lnTo>
                <a:lnTo>
                  <a:pt x="302" y="89"/>
                </a:lnTo>
                <a:lnTo>
                  <a:pt x="302" y="88"/>
                </a:lnTo>
                <a:lnTo>
                  <a:pt x="304" y="86"/>
                </a:lnTo>
                <a:lnTo>
                  <a:pt x="306" y="85"/>
                </a:lnTo>
                <a:lnTo>
                  <a:pt x="308" y="84"/>
                </a:lnTo>
                <a:lnTo>
                  <a:pt x="310" y="83"/>
                </a:lnTo>
                <a:lnTo>
                  <a:pt x="313" y="83"/>
                </a:lnTo>
                <a:lnTo>
                  <a:pt x="318" y="82"/>
                </a:lnTo>
                <a:lnTo>
                  <a:pt x="319" y="83"/>
                </a:lnTo>
                <a:lnTo>
                  <a:pt x="320" y="84"/>
                </a:lnTo>
                <a:lnTo>
                  <a:pt x="322" y="85"/>
                </a:lnTo>
                <a:lnTo>
                  <a:pt x="322" y="87"/>
                </a:lnTo>
                <a:lnTo>
                  <a:pt x="322" y="88"/>
                </a:lnTo>
                <a:lnTo>
                  <a:pt x="322" y="90"/>
                </a:lnTo>
                <a:lnTo>
                  <a:pt x="322" y="93"/>
                </a:lnTo>
                <a:lnTo>
                  <a:pt x="322" y="95"/>
                </a:lnTo>
                <a:lnTo>
                  <a:pt x="322" y="96"/>
                </a:lnTo>
                <a:lnTo>
                  <a:pt x="322" y="99"/>
                </a:lnTo>
                <a:lnTo>
                  <a:pt x="323" y="101"/>
                </a:lnTo>
                <a:lnTo>
                  <a:pt x="323" y="103"/>
                </a:lnTo>
                <a:lnTo>
                  <a:pt x="325" y="104"/>
                </a:lnTo>
                <a:lnTo>
                  <a:pt x="326" y="105"/>
                </a:lnTo>
                <a:lnTo>
                  <a:pt x="329" y="106"/>
                </a:lnTo>
                <a:lnTo>
                  <a:pt x="331" y="106"/>
                </a:lnTo>
                <a:lnTo>
                  <a:pt x="334" y="106"/>
                </a:lnTo>
                <a:lnTo>
                  <a:pt x="335" y="105"/>
                </a:lnTo>
                <a:lnTo>
                  <a:pt x="338" y="105"/>
                </a:lnTo>
                <a:lnTo>
                  <a:pt x="339" y="104"/>
                </a:lnTo>
                <a:lnTo>
                  <a:pt x="341" y="102"/>
                </a:lnTo>
                <a:lnTo>
                  <a:pt x="341" y="100"/>
                </a:lnTo>
                <a:lnTo>
                  <a:pt x="342" y="97"/>
                </a:lnTo>
                <a:lnTo>
                  <a:pt x="342" y="96"/>
                </a:lnTo>
                <a:lnTo>
                  <a:pt x="343" y="94"/>
                </a:lnTo>
                <a:lnTo>
                  <a:pt x="343" y="91"/>
                </a:lnTo>
                <a:lnTo>
                  <a:pt x="343" y="89"/>
                </a:lnTo>
                <a:lnTo>
                  <a:pt x="345" y="88"/>
                </a:lnTo>
                <a:lnTo>
                  <a:pt x="346" y="87"/>
                </a:lnTo>
                <a:lnTo>
                  <a:pt x="346" y="86"/>
                </a:lnTo>
                <a:lnTo>
                  <a:pt x="349" y="85"/>
                </a:lnTo>
                <a:lnTo>
                  <a:pt x="351" y="85"/>
                </a:lnTo>
                <a:lnTo>
                  <a:pt x="354" y="86"/>
                </a:lnTo>
                <a:lnTo>
                  <a:pt x="355" y="87"/>
                </a:lnTo>
                <a:lnTo>
                  <a:pt x="357" y="88"/>
                </a:lnTo>
                <a:lnTo>
                  <a:pt x="357" y="90"/>
                </a:lnTo>
                <a:lnTo>
                  <a:pt x="357" y="91"/>
                </a:lnTo>
                <a:lnTo>
                  <a:pt x="357" y="93"/>
                </a:lnTo>
                <a:lnTo>
                  <a:pt x="357" y="95"/>
                </a:lnTo>
                <a:lnTo>
                  <a:pt x="355" y="97"/>
                </a:lnTo>
                <a:lnTo>
                  <a:pt x="355" y="99"/>
                </a:lnTo>
                <a:lnTo>
                  <a:pt x="354" y="101"/>
                </a:lnTo>
                <a:lnTo>
                  <a:pt x="354" y="103"/>
                </a:lnTo>
                <a:lnTo>
                  <a:pt x="354" y="105"/>
                </a:lnTo>
                <a:lnTo>
                  <a:pt x="355" y="107"/>
                </a:lnTo>
                <a:lnTo>
                  <a:pt x="357" y="108"/>
                </a:lnTo>
                <a:lnTo>
                  <a:pt x="358" y="109"/>
                </a:lnTo>
                <a:lnTo>
                  <a:pt x="360" y="109"/>
                </a:lnTo>
                <a:lnTo>
                  <a:pt x="361" y="109"/>
                </a:lnTo>
                <a:lnTo>
                  <a:pt x="362" y="108"/>
                </a:lnTo>
                <a:lnTo>
                  <a:pt x="363" y="107"/>
                </a:lnTo>
                <a:lnTo>
                  <a:pt x="365" y="106"/>
                </a:lnTo>
                <a:lnTo>
                  <a:pt x="366" y="105"/>
                </a:lnTo>
                <a:lnTo>
                  <a:pt x="367" y="104"/>
                </a:lnTo>
                <a:lnTo>
                  <a:pt x="367" y="102"/>
                </a:lnTo>
                <a:lnTo>
                  <a:pt x="369" y="101"/>
                </a:lnTo>
                <a:lnTo>
                  <a:pt x="369" y="98"/>
                </a:lnTo>
                <a:lnTo>
                  <a:pt x="369" y="96"/>
                </a:lnTo>
                <a:lnTo>
                  <a:pt x="370" y="95"/>
                </a:lnTo>
                <a:lnTo>
                  <a:pt x="370" y="92"/>
                </a:lnTo>
                <a:lnTo>
                  <a:pt x="370" y="90"/>
                </a:lnTo>
                <a:lnTo>
                  <a:pt x="370" y="88"/>
                </a:lnTo>
                <a:lnTo>
                  <a:pt x="370" y="86"/>
                </a:lnTo>
                <a:lnTo>
                  <a:pt x="369" y="83"/>
                </a:lnTo>
                <a:lnTo>
                  <a:pt x="367" y="81"/>
                </a:lnTo>
                <a:lnTo>
                  <a:pt x="366" y="80"/>
                </a:lnTo>
                <a:lnTo>
                  <a:pt x="363" y="78"/>
                </a:lnTo>
                <a:lnTo>
                  <a:pt x="362" y="76"/>
                </a:lnTo>
                <a:lnTo>
                  <a:pt x="358" y="75"/>
                </a:lnTo>
                <a:lnTo>
                  <a:pt x="355" y="74"/>
                </a:lnTo>
                <a:lnTo>
                  <a:pt x="351" y="73"/>
                </a:lnTo>
                <a:lnTo>
                  <a:pt x="350" y="73"/>
                </a:lnTo>
                <a:lnTo>
                  <a:pt x="349" y="74"/>
                </a:lnTo>
                <a:lnTo>
                  <a:pt x="346" y="74"/>
                </a:lnTo>
                <a:lnTo>
                  <a:pt x="345" y="74"/>
                </a:lnTo>
                <a:lnTo>
                  <a:pt x="343" y="75"/>
                </a:lnTo>
                <a:lnTo>
                  <a:pt x="341" y="75"/>
                </a:lnTo>
                <a:lnTo>
                  <a:pt x="339" y="75"/>
                </a:lnTo>
                <a:lnTo>
                  <a:pt x="338" y="76"/>
                </a:lnTo>
                <a:lnTo>
                  <a:pt x="337" y="76"/>
                </a:lnTo>
                <a:lnTo>
                  <a:pt x="334" y="76"/>
                </a:lnTo>
                <a:lnTo>
                  <a:pt x="333" y="76"/>
                </a:lnTo>
                <a:lnTo>
                  <a:pt x="330" y="76"/>
                </a:lnTo>
                <a:lnTo>
                  <a:pt x="329" y="76"/>
                </a:lnTo>
                <a:lnTo>
                  <a:pt x="326" y="76"/>
                </a:lnTo>
                <a:lnTo>
                  <a:pt x="325" y="75"/>
                </a:lnTo>
                <a:lnTo>
                  <a:pt x="322" y="75"/>
                </a:lnTo>
                <a:lnTo>
                  <a:pt x="319" y="74"/>
                </a:lnTo>
                <a:lnTo>
                  <a:pt x="317" y="74"/>
                </a:lnTo>
                <a:lnTo>
                  <a:pt x="315" y="73"/>
                </a:lnTo>
                <a:lnTo>
                  <a:pt x="313" y="72"/>
                </a:lnTo>
                <a:lnTo>
                  <a:pt x="310" y="71"/>
                </a:lnTo>
                <a:lnTo>
                  <a:pt x="308" y="71"/>
                </a:lnTo>
                <a:lnTo>
                  <a:pt x="306" y="70"/>
                </a:lnTo>
                <a:lnTo>
                  <a:pt x="303" y="69"/>
                </a:lnTo>
                <a:lnTo>
                  <a:pt x="301" y="68"/>
                </a:lnTo>
                <a:lnTo>
                  <a:pt x="298" y="66"/>
                </a:lnTo>
                <a:lnTo>
                  <a:pt x="295" y="65"/>
                </a:lnTo>
                <a:lnTo>
                  <a:pt x="292" y="63"/>
                </a:lnTo>
                <a:lnTo>
                  <a:pt x="290" y="62"/>
                </a:lnTo>
                <a:lnTo>
                  <a:pt x="286" y="60"/>
                </a:lnTo>
                <a:lnTo>
                  <a:pt x="283" y="58"/>
                </a:lnTo>
                <a:lnTo>
                  <a:pt x="279" y="56"/>
                </a:lnTo>
                <a:lnTo>
                  <a:pt x="276" y="55"/>
                </a:lnTo>
                <a:lnTo>
                  <a:pt x="274" y="53"/>
                </a:lnTo>
                <a:lnTo>
                  <a:pt x="271" y="51"/>
                </a:lnTo>
                <a:lnTo>
                  <a:pt x="267" y="49"/>
                </a:lnTo>
                <a:lnTo>
                  <a:pt x="263" y="47"/>
                </a:lnTo>
                <a:lnTo>
                  <a:pt x="261" y="46"/>
                </a:lnTo>
                <a:lnTo>
                  <a:pt x="258" y="44"/>
                </a:lnTo>
                <a:lnTo>
                  <a:pt x="254" y="42"/>
                </a:lnTo>
                <a:lnTo>
                  <a:pt x="251" y="40"/>
                </a:lnTo>
                <a:lnTo>
                  <a:pt x="248" y="38"/>
                </a:lnTo>
                <a:lnTo>
                  <a:pt x="244" y="37"/>
                </a:lnTo>
                <a:lnTo>
                  <a:pt x="240" y="36"/>
                </a:lnTo>
                <a:lnTo>
                  <a:pt x="238" y="34"/>
                </a:lnTo>
                <a:lnTo>
                  <a:pt x="235" y="32"/>
                </a:lnTo>
                <a:lnTo>
                  <a:pt x="231" y="31"/>
                </a:lnTo>
                <a:lnTo>
                  <a:pt x="227" y="29"/>
                </a:lnTo>
                <a:lnTo>
                  <a:pt x="224" y="28"/>
                </a:lnTo>
                <a:lnTo>
                  <a:pt x="221" y="27"/>
                </a:lnTo>
                <a:lnTo>
                  <a:pt x="217" y="25"/>
                </a:lnTo>
                <a:lnTo>
                  <a:pt x="214" y="24"/>
                </a:lnTo>
                <a:lnTo>
                  <a:pt x="211" y="22"/>
                </a:lnTo>
                <a:lnTo>
                  <a:pt x="207" y="21"/>
                </a:lnTo>
                <a:lnTo>
                  <a:pt x="203" y="21"/>
                </a:lnTo>
                <a:lnTo>
                  <a:pt x="200" y="19"/>
                </a:lnTo>
                <a:lnTo>
                  <a:pt x="196" y="18"/>
                </a:lnTo>
                <a:lnTo>
                  <a:pt x="192" y="17"/>
                </a:lnTo>
                <a:lnTo>
                  <a:pt x="188" y="16"/>
                </a:lnTo>
                <a:lnTo>
                  <a:pt x="184" y="15"/>
                </a:lnTo>
                <a:lnTo>
                  <a:pt x="180" y="13"/>
                </a:lnTo>
                <a:lnTo>
                  <a:pt x="176" y="13"/>
                </a:lnTo>
                <a:lnTo>
                  <a:pt x="172" y="12"/>
                </a:lnTo>
                <a:lnTo>
                  <a:pt x="167" y="11"/>
                </a:lnTo>
                <a:lnTo>
                  <a:pt x="164" y="10"/>
                </a:lnTo>
                <a:lnTo>
                  <a:pt x="158" y="9"/>
                </a:lnTo>
                <a:lnTo>
                  <a:pt x="155" y="8"/>
                </a:lnTo>
                <a:lnTo>
                  <a:pt x="150" y="7"/>
                </a:lnTo>
                <a:lnTo>
                  <a:pt x="145" y="6"/>
                </a:lnTo>
                <a:lnTo>
                  <a:pt x="141" y="5"/>
                </a:lnTo>
                <a:lnTo>
                  <a:pt x="136" y="4"/>
                </a:lnTo>
                <a:lnTo>
                  <a:pt x="131" y="4"/>
                </a:lnTo>
                <a:lnTo>
                  <a:pt x="126" y="4"/>
                </a:lnTo>
                <a:lnTo>
                  <a:pt x="122" y="3"/>
                </a:lnTo>
                <a:lnTo>
                  <a:pt x="117" y="2"/>
                </a:lnTo>
                <a:lnTo>
                  <a:pt x="111" y="2"/>
                </a:lnTo>
                <a:lnTo>
                  <a:pt x="107" y="1"/>
                </a:lnTo>
                <a:lnTo>
                  <a:pt x="102" y="1"/>
                </a:lnTo>
                <a:lnTo>
                  <a:pt x="97" y="0"/>
                </a:lnTo>
                <a:lnTo>
                  <a:pt x="93" y="0"/>
                </a:lnTo>
                <a:lnTo>
                  <a:pt x="87" y="0"/>
                </a:lnTo>
                <a:lnTo>
                  <a:pt x="83" y="0"/>
                </a:lnTo>
                <a:lnTo>
                  <a:pt x="78" y="0"/>
                </a:lnTo>
                <a:lnTo>
                  <a:pt x="73" y="0"/>
                </a:lnTo>
                <a:lnTo>
                  <a:pt x="68" y="0"/>
                </a:lnTo>
                <a:lnTo>
                  <a:pt x="63" y="1"/>
                </a:lnTo>
                <a:lnTo>
                  <a:pt x="59" y="1"/>
                </a:lnTo>
                <a:lnTo>
                  <a:pt x="54" y="2"/>
                </a:lnTo>
                <a:lnTo>
                  <a:pt x="49" y="3"/>
                </a:lnTo>
                <a:lnTo>
                  <a:pt x="44" y="4"/>
                </a:lnTo>
                <a:lnTo>
                  <a:pt x="39" y="4"/>
                </a:lnTo>
                <a:lnTo>
                  <a:pt x="35" y="5"/>
                </a:lnTo>
                <a:lnTo>
                  <a:pt x="30" y="6"/>
                </a:lnTo>
                <a:lnTo>
                  <a:pt x="30" y="7"/>
                </a:lnTo>
                <a:lnTo>
                  <a:pt x="28" y="9"/>
                </a:lnTo>
                <a:lnTo>
                  <a:pt x="28" y="10"/>
                </a:lnTo>
                <a:lnTo>
                  <a:pt x="30" y="13"/>
                </a:lnTo>
                <a:lnTo>
                  <a:pt x="31" y="14"/>
                </a:lnTo>
                <a:lnTo>
                  <a:pt x="32" y="17"/>
                </a:lnTo>
                <a:lnTo>
                  <a:pt x="34" y="20"/>
                </a:lnTo>
                <a:lnTo>
                  <a:pt x="35" y="22"/>
                </a:lnTo>
                <a:lnTo>
                  <a:pt x="36" y="25"/>
                </a:lnTo>
                <a:lnTo>
                  <a:pt x="39" y="28"/>
                </a:lnTo>
                <a:lnTo>
                  <a:pt x="40" y="30"/>
                </a:lnTo>
                <a:lnTo>
                  <a:pt x="43" y="32"/>
                </a:lnTo>
                <a:lnTo>
                  <a:pt x="44" y="34"/>
                </a:lnTo>
                <a:lnTo>
                  <a:pt x="46" y="36"/>
                </a:lnTo>
                <a:lnTo>
                  <a:pt x="46" y="37"/>
                </a:lnTo>
                <a:lnTo>
                  <a:pt x="47" y="37"/>
                </a:lnTo>
                <a:lnTo>
                  <a:pt x="0" y="46"/>
                </a:lnTo>
                <a:lnTo>
                  <a:pt x="0" y="44"/>
                </a:lnTo>
                <a:lnTo>
                  <a:pt x="0" y="41"/>
                </a:lnTo>
                <a:lnTo>
                  <a:pt x="0" y="39"/>
                </a:lnTo>
                <a:lnTo>
                  <a:pt x="0" y="38"/>
                </a:lnTo>
                <a:lnTo>
                  <a:pt x="0" y="36"/>
                </a:lnTo>
                <a:lnTo>
                  <a:pt x="0" y="34"/>
                </a:lnTo>
                <a:lnTo>
                  <a:pt x="0" y="32"/>
                </a:lnTo>
                <a:lnTo>
                  <a:pt x="0" y="30"/>
                </a:lnTo>
                <a:lnTo>
                  <a:pt x="0" y="29"/>
                </a:lnTo>
                <a:lnTo>
                  <a:pt x="0" y="28"/>
                </a:lnTo>
                <a:lnTo>
                  <a:pt x="0" y="27"/>
                </a:lnTo>
                <a:lnTo>
                  <a:pt x="0" y="25"/>
                </a:lnTo>
                <a:lnTo>
                  <a:pt x="2" y="23"/>
                </a:lnTo>
                <a:lnTo>
                  <a:pt x="3" y="22"/>
                </a:lnTo>
                <a:lnTo>
                  <a:pt x="4" y="21"/>
                </a:lnTo>
                <a:lnTo>
                  <a:pt x="7" y="20"/>
                </a:lnTo>
                <a:lnTo>
                  <a:pt x="11" y="20"/>
                </a:lnTo>
                <a:lnTo>
                  <a:pt x="12" y="20"/>
                </a:lnTo>
                <a:lnTo>
                  <a:pt x="16" y="20"/>
                </a:lnTo>
                <a:lnTo>
                  <a:pt x="19" y="21"/>
                </a:lnTo>
                <a:lnTo>
                  <a:pt x="22" y="22"/>
                </a:lnTo>
                <a:lnTo>
                  <a:pt x="24" y="23"/>
                </a:lnTo>
                <a:lnTo>
                  <a:pt x="26" y="26"/>
                </a:lnTo>
                <a:lnTo>
                  <a:pt x="28" y="28"/>
                </a:lnTo>
                <a:lnTo>
                  <a:pt x="31" y="30"/>
                </a:lnTo>
                <a:lnTo>
                  <a:pt x="32" y="33"/>
                </a:lnTo>
                <a:lnTo>
                  <a:pt x="34" y="36"/>
                </a:lnTo>
                <a:lnTo>
                  <a:pt x="34" y="38"/>
                </a:lnTo>
                <a:lnTo>
                  <a:pt x="34" y="42"/>
                </a:lnTo>
                <a:lnTo>
                  <a:pt x="34" y="45"/>
                </a:lnTo>
                <a:lnTo>
                  <a:pt x="34" y="47"/>
                </a:lnTo>
                <a:lnTo>
                  <a:pt x="32" y="51"/>
                </a:lnTo>
                <a:lnTo>
                  <a:pt x="30" y="51"/>
                </a:lnTo>
                <a:lnTo>
                  <a:pt x="28" y="50"/>
                </a:lnTo>
                <a:lnTo>
                  <a:pt x="26" y="50"/>
                </a:lnTo>
                <a:lnTo>
                  <a:pt x="23" y="49"/>
                </a:lnTo>
                <a:lnTo>
                  <a:pt x="20" y="48"/>
                </a:lnTo>
                <a:lnTo>
                  <a:pt x="18" y="48"/>
                </a:lnTo>
                <a:lnTo>
                  <a:pt x="16" y="47"/>
                </a:lnTo>
                <a:lnTo>
                  <a:pt x="14" y="47"/>
                </a:lnTo>
                <a:lnTo>
                  <a:pt x="11" y="46"/>
                </a:lnTo>
                <a:lnTo>
                  <a:pt x="8" y="46"/>
                </a:lnTo>
                <a:lnTo>
                  <a:pt x="6" y="46"/>
                </a:lnTo>
                <a:lnTo>
                  <a:pt x="3" y="46"/>
                </a:lnTo>
                <a:lnTo>
                  <a:pt x="0" y="46"/>
                </a:lnTo>
                <a:lnTo>
                  <a:pt x="47" y="37"/>
                </a:lnTo>
              </a:path>
            </a:pathLst>
          </a:custGeom>
          <a:solidFill>
            <a:srgbClr val="E5FFCC"/>
          </a:solidFill>
          <a:ln w="9525" cap="rnd">
            <a:noFill/>
            <a:round/>
            <a:headEnd/>
            <a:tailEnd/>
          </a:ln>
        </p:spPr>
        <p:txBody>
          <a:bodyPr/>
          <a:lstStyle/>
          <a:p>
            <a:endParaRPr lang="en-US"/>
          </a:p>
        </p:txBody>
      </p:sp>
      <p:sp>
        <p:nvSpPr>
          <p:cNvPr id="21521" name="Freeform 17"/>
          <p:cNvSpPr>
            <a:spLocks/>
          </p:cNvSpPr>
          <p:nvPr/>
        </p:nvSpPr>
        <p:spPr bwMode="auto">
          <a:xfrm>
            <a:off x="3573463" y="2185988"/>
            <a:ext cx="560387" cy="98425"/>
          </a:xfrm>
          <a:custGeom>
            <a:avLst/>
            <a:gdLst>
              <a:gd name="T0" fmla="*/ 9525 w 353"/>
              <a:gd name="T1" fmla="*/ 11113 h 62"/>
              <a:gd name="T2" fmla="*/ 26987 w 353"/>
              <a:gd name="T3" fmla="*/ 4763 h 62"/>
              <a:gd name="T4" fmla="*/ 46037 w 353"/>
              <a:gd name="T5" fmla="*/ 1588 h 62"/>
              <a:gd name="T6" fmla="*/ 63500 w 353"/>
              <a:gd name="T7" fmla="*/ 0 h 62"/>
              <a:gd name="T8" fmla="*/ 80962 w 353"/>
              <a:gd name="T9" fmla="*/ 0 h 62"/>
              <a:gd name="T10" fmla="*/ 98425 w 353"/>
              <a:gd name="T11" fmla="*/ 1588 h 62"/>
              <a:gd name="T12" fmla="*/ 115887 w 353"/>
              <a:gd name="T13" fmla="*/ 4763 h 62"/>
              <a:gd name="T14" fmla="*/ 133350 w 353"/>
              <a:gd name="T15" fmla="*/ 7938 h 62"/>
              <a:gd name="T16" fmla="*/ 150812 w 353"/>
              <a:gd name="T17" fmla="*/ 12700 h 62"/>
              <a:gd name="T18" fmla="*/ 168275 w 353"/>
              <a:gd name="T19" fmla="*/ 17463 h 62"/>
              <a:gd name="T20" fmla="*/ 185737 w 353"/>
              <a:gd name="T21" fmla="*/ 23813 h 62"/>
              <a:gd name="T22" fmla="*/ 203200 w 353"/>
              <a:gd name="T23" fmla="*/ 30163 h 62"/>
              <a:gd name="T24" fmla="*/ 219075 w 353"/>
              <a:gd name="T25" fmla="*/ 36513 h 62"/>
              <a:gd name="T26" fmla="*/ 236537 w 353"/>
              <a:gd name="T27" fmla="*/ 42863 h 62"/>
              <a:gd name="T28" fmla="*/ 250825 w 353"/>
              <a:gd name="T29" fmla="*/ 50800 h 62"/>
              <a:gd name="T30" fmla="*/ 266700 w 353"/>
              <a:gd name="T31" fmla="*/ 57150 h 62"/>
              <a:gd name="T32" fmla="*/ 282575 w 353"/>
              <a:gd name="T33" fmla="*/ 61913 h 62"/>
              <a:gd name="T34" fmla="*/ 300037 w 353"/>
              <a:gd name="T35" fmla="*/ 68263 h 62"/>
              <a:gd name="T36" fmla="*/ 315912 w 353"/>
              <a:gd name="T37" fmla="*/ 73025 h 62"/>
              <a:gd name="T38" fmla="*/ 333375 w 353"/>
              <a:gd name="T39" fmla="*/ 77788 h 62"/>
              <a:gd name="T40" fmla="*/ 349250 w 353"/>
              <a:gd name="T41" fmla="*/ 82550 h 62"/>
              <a:gd name="T42" fmla="*/ 366712 w 353"/>
              <a:gd name="T43" fmla="*/ 84138 h 62"/>
              <a:gd name="T44" fmla="*/ 384175 w 353"/>
              <a:gd name="T45" fmla="*/ 87313 h 62"/>
              <a:gd name="T46" fmla="*/ 401637 w 353"/>
              <a:gd name="T47" fmla="*/ 88900 h 62"/>
              <a:gd name="T48" fmla="*/ 419100 w 353"/>
              <a:gd name="T49" fmla="*/ 92075 h 62"/>
              <a:gd name="T50" fmla="*/ 436562 w 353"/>
              <a:gd name="T51" fmla="*/ 93663 h 62"/>
              <a:gd name="T52" fmla="*/ 454025 w 353"/>
              <a:gd name="T53" fmla="*/ 93663 h 62"/>
              <a:gd name="T54" fmla="*/ 474662 w 353"/>
              <a:gd name="T55" fmla="*/ 95250 h 62"/>
              <a:gd name="T56" fmla="*/ 492125 w 353"/>
              <a:gd name="T57" fmla="*/ 95250 h 62"/>
              <a:gd name="T58" fmla="*/ 511175 w 353"/>
              <a:gd name="T59" fmla="*/ 96838 h 62"/>
              <a:gd name="T60" fmla="*/ 528637 w 353"/>
              <a:gd name="T61" fmla="*/ 96838 h 62"/>
              <a:gd name="T62" fmla="*/ 547687 w 353"/>
              <a:gd name="T63" fmla="*/ 96838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3"/>
              <a:gd name="T97" fmla="*/ 0 h 62"/>
              <a:gd name="T98" fmla="*/ 353 w 353"/>
              <a:gd name="T99" fmla="*/ 62 h 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3" h="62">
                <a:moveTo>
                  <a:pt x="0" y="8"/>
                </a:moveTo>
                <a:lnTo>
                  <a:pt x="6" y="7"/>
                </a:lnTo>
                <a:lnTo>
                  <a:pt x="11" y="5"/>
                </a:lnTo>
                <a:lnTo>
                  <a:pt x="17" y="3"/>
                </a:lnTo>
                <a:lnTo>
                  <a:pt x="23" y="2"/>
                </a:lnTo>
                <a:lnTo>
                  <a:pt x="29" y="1"/>
                </a:lnTo>
                <a:lnTo>
                  <a:pt x="34" y="1"/>
                </a:lnTo>
                <a:lnTo>
                  <a:pt x="40" y="0"/>
                </a:lnTo>
                <a:lnTo>
                  <a:pt x="46" y="0"/>
                </a:lnTo>
                <a:lnTo>
                  <a:pt x="51" y="0"/>
                </a:lnTo>
                <a:lnTo>
                  <a:pt x="58" y="1"/>
                </a:lnTo>
                <a:lnTo>
                  <a:pt x="62" y="1"/>
                </a:lnTo>
                <a:lnTo>
                  <a:pt x="69" y="2"/>
                </a:lnTo>
                <a:lnTo>
                  <a:pt x="73" y="3"/>
                </a:lnTo>
                <a:lnTo>
                  <a:pt x="80" y="4"/>
                </a:lnTo>
                <a:lnTo>
                  <a:pt x="84" y="5"/>
                </a:lnTo>
                <a:lnTo>
                  <a:pt x="90" y="7"/>
                </a:lnTo>
                <a:lnTo>
                  <a:pt x="95" y="8"/>
                </a:lnTo>
                <a:lnTo>
                  <a:pt x="101" y="9"/>
                </a:lnTo>
                <a:lnTo>
                  <a:pt x="106" y="11"/>
                </a:lnTo>
                <a:lnTo>
                  <a:pt x="112" y="13"/>
                </a:lnTo>
                <a:lnTo>
                  <a:pt x="117" y="15"/>
                </a:lnTo>
                <a:lnTo>
                  <a:pt x="121" y="17"/>
                </a:lnTo>
                <a:lnTo>
                  <a:pt x="128" y="19"/>
                </a:lnTo>
                <a:lnTo>
                  <a:pt x="132" y="21"/>
                </a:lnTo>
                <a:lnTo>
                  <a:pt x="138" y="23"/>
                </a:lnTo>
                <a:lnTo>
                  <a:pt x="142" y="25"/>
                </a:lnTo>
                <a:lnTo>
                  <a:pt x="149" y="27"/>
                </a:lnTo>
                <a:lnTo>
                  <a:pt x="153" y="29"/>
                </a:lnTo>
                <a:lnTo>
                  <a:pt x="158" y="32"/>
                </a:lnTo>
                <a:lnTo>
                  <a:pt x="164" y="34"/>
                </a:lnTo>
                <a:lnTo>
                  <a:pt x="168" y="36"/>
                </a:lnTo>
                <a:lnTo>
                  <a:pt x="173" y="38"/>
                </a:lnTo>
                <a:lnTo>
                  <a:pt x="178" y="39"/>
                </a:lnTo>
                <a:lnTo>
                  <a:pt x="184" y="41"/>
                </a:lnTo>
                <a:lnTo>
                  <a:pt x="189" y="43"/>
                </a:lnTo>
                <a:lnTo>
                  <a:pt x="194" y="45"/>
                </a:lnTo>
                <a:lnTo>
                  <a:pt x="199" y="46"/>
                </a:lnTo>
                <a:lnTo>
                  <a:pt x="204" y="48"/>
                </a:lnTo>
                <a:lnTo>
                  <a:pt x="210" y="49"/>
                </a:lnTo>
                <a:lnTo>
                  <a:pt x="215" y="51"/>
                </a:lnTo>
                <a:lnTo>
                  <a:pt x="220" y="52"/>
                </a:lnTo>
                <a:lnTo>
                  <a:pt x="226" y="53"/>
                </a:lnTo>
                <a:lnTo>
                  <a:pt x="231" y="53"/>
                </a:lnTo>
                <a:lnTo>
                  <a:pt x="235" y="54"/>
                </a:lnTo>
                <a:lnTo>
                  <a:pt x="242" y="55"/>
                </a:lnTo>
                <a:lnTo>
                  <a:pt x="246" y="56"/>
                </a:lnTo>
                <a:lnTo>
                  <a:pt x="253" y="56"/>
                </a:lnTo>
                <a:lnTo>
                  <a:pt x="258" y="57"/>
                </a:lnTo>
                <a:lnTo>
                  <a:pt x="264" y="58"/>
                </a:lnTo>
                <a:lnTo>
                  <a:pt x="269" y="58"/>
                </a:lnTo>
                <a:lnTo>
                  <a:pt x="275" y="59"/>
                </a:lnTo>
                <a:lnTo>
                  <a:pt x="281" y="59"/>
                </a:lnTo>
                <a:lnTo>
                  <a:pt x="286" y="59"/>
                </a:lnTo>
                <a:lnTo>
                  <a:pt x="293" y="60"/>
                </a:lnTo>
                <a:lnTo>
                  <a:pt x="299" y="60"/>
                </a:lnTo>
                <a:lnTo>
                  <a:pt x="304" y="60"/>
                </a:lnTo>
                <a:lnTo>
                  <a:pt x="310" y="60"/>
                </a:lnTo>
                <a:lnTo>
                  <a:pt x="316" y="61"/>
                </a:lnTo>
                <a:lnTo>
                  <a:pt x="322" y="61"/>
                </a:lnTo>
                <a:lnTo>
                  <a:pt x="327" y="61"/>
                </a:lnTo>
                <a:lnTo>
                  <a:pt x="333" y="61"/>
                </a:lnTo>
                <a:lnTo>
                  <a:pt x="340" y="61"/>
                </a:lnTo>
                <a:lnTo>
                  <a:pt x="345" y="61"/>
                </a:lnTo>
                <a:lnTo>
                  <a:pt x="352" y="61"/>
                </a:lnTo>
              </a:path>
            </a:pathLst>
          </a:custGeom>
          <a:noFill/>
          <a:ln w="12700" cap="rnd">
            <a:solidFill>
              <a:srgbClr val="000000"/>
            </a:solidFill>
            <a:round/>
            <a:headEnd type="none" w="sm" len="sm"/>
            <a:tailEnd type="none" w="sm" len="sm"/>
          </a:ln>
        </p:spPr>
        <p:txBody>
          <a:bodyPr/>
          <a:lstStyle/>
          <a:p>
            <a:endParaRPr lang="en-US"/>
          </a:p>
        </p:txBody>
      </p:sp>
      <p:sp>
        <p:nvSpPr>
          <p:cNvPr id="21522" name="Freeform 18"/>
          <p:cNvSpPr>
            <a:spLocks/>
          </p:cNvSpPr>
          <p:nvPr/>
        </p:nvSpPr>
        <p:spPr bwMode="auto">
          <a:xfrm>
            <a:off x="3608388" y="2343150"/>
            <a:ext cx="46037" cy="26988"/>
          </a:xfrm>
          <a:custGeom>
            <a:avLst/>
            <a:gdLst>
              <a:gd name="T0" fmla="*/ 0 w 29"/>
              <a:gd name="T1" fmla="*/ 3175 h 17"/>
              <a:gd name="T2" fmla="*/ 1587 w 29"/>
              <a:gd name="T3" fmla="*/ 0 h 17"/>
              <a:gd name="T4" fmla="*/ 6350 w 29"/>
              <a:gd name="T5" fmla="*/ 0 h 17"/>
              <a:gd name="T6" fmla="*/ 9525 w 29"/>
              <a:gd name="T7" fmla="*/ 0 h 17"/>
              <a:gd name="T8" fmla="*/ 14287 w 29"/>
              <a:gd name="T9" fmla="*/ 0 h 17"/>
              <a:gd name="T10" fmla="*/ 19050 w 29"/>
              <a:gd name="T11" fmla="*/ 3175 h 17"/>
              <a:gd name="T12" fmla="*/ 22225 w 29"/>
              <a:gd name="T13" fmla="*/ 3175 h 17"/>
              <a:gd name="T14" fmla="*/ 25400 w 29"/>
              <a:gd name="T15" fmla="*/ 6350 h 17"/>
              <a:gd name="T16" fmla="*/ 28575 w 29"/>
              <a:gd name="T17" fmla="*/ 6350 h 17"/>
              <a:gd name="T18" fmla="*/ 30162 w 29"/>
              <a:gd name="T19" fmla="*/ 9525 h 17"/>
              <a:gd name="T20" fmla="*/ 34925 w 29"/>
              <a:gd name="T21" fmla="*/ 9525 h 17"/>
              <a:gd name="T22" fmla="*/ 38100 w 29"/>
              <a:gd name="T23" fmla="*/ 14288 h 17"/>
              <a:gd name="T24" fmla="*/ 39687 w 29"/>
              <a:gd name="T25" fmla="*/ 17463 h 17"/>
              <a:gd name="T26" fmla="*/ 41275 w 29"/>
              <a:gd name="T27" fmla="*/ 17463 h 17"/>
              <a:gd name="T28" fmla="*/ 42862 w 29"/>
              <a:gd name="T29" fmla="*/ 20638 h 17"/>
              <a:gd name="T30" fmla="*/ 44450 w 29"/>
              <a:gd name="T31" fmla="*/ 25400 h 17"/>
              <a:gd name="T32" fmla="*/ 44450 w 29"/>
              <a:gd name="T33" fmla="*/ 25400 h 17"/>
              <a:gd name="T34" fmla="*/ 41275 w 29"/>
              <a:gd name="T35" fmla="*/ 20638 h 17"/>
              <a:gd name="T36" fmla="*/ 38100 w 29"/>
              <a:gd name="T37" fmla="*/ 20638 h 17"/>
              <a:gd name="T38" fmla="*/ 34925 w 29"/>
              <a:gd name="T39" fmla="*/ 17463 h 17"/>
              <a:gd name="T40" fmla="*/ 30162 w 29"/>
              <a:gd name="T41" fmla="*/ 14288 h 17"/>
              <a:gd name="T42" fmla="*/ 28575 w 29"/>
              <a:gd name="T43" fmla="*/ 14288 h 17"/>
              <a:gd name="T44" fmla="*/ 25400 w 29"/>
              <a:gd name="T45" fmla="*/ 9525 h 17"/>
              <a:gd name="T46" fmla="*/ 22225 w 29"/>
              <a:gd name="T47" fmla="*/ 9525 h 17"/>
              <a:gd name="T48" fmla="*/ 20637 w 29"/>
              <a:gd name="T49" fmla="*/ 6350 h 17"/>
              <a:gd name="T50" fmla="*/ 17462 w 29"/>
              <a:gd name="T51" fmla="*/ 6350 h 17"/>
              <a:gd name="T52" fmla="*/ 14287 w 29"/>
              <a:gd name="T53" fmla="*/ 6350 h 17"/>
              <a:gd name="T54" fmla="*/ 14287 w 29"/>
              <a:gd name="T55" fmla="*/ 3175 h 17"/>
              <a:gd name="T56" fmla="*/ 9525 w 29"/>
              <a:gd name="T57" fmla="*/ 3175 h 17"/>
              <a:gd name="T58" fmla="*/ 6350 w 29"/>
              <a:gd name="T59" fmla="*/ 3175 h 17"/>
              <a:gd name="T60" fmla="*/ 3175 w 29"/>
              <a:gd name="T61" fmla="*/ 3175 h 17"/>
              <a:gd name="T62" fmla="*/ 1587 w 29"/>
              <a:gd name="T63" fmla="*/ 3175 h 17"/>
              <a:gd name="T64" fmla="*/ 0 w 29"/>
              <a:gd name="T65" fmla="*/ 317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17"/>
              <a:gd name="T101" fmla="*/ 29 w 2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17">
                <a:moveTo>
                  <a:pt x="0" y="2"/>
                </a:moveTo>
                <a:lnTo>
                  <a:pt x="1" y="0"/>
                </a:lnTo>
                <a:lnTo>
                  <a:pt x="4" y="0"/>
                </a:lnTo>
                <a:lnTo>
                  <a:pt x="6" y="0"/>
                </a:lnTo>
                <a:lnTo>
                  <a:pt x="9" y="0"/>
                </a:lnTo>
                <a:lnTo>
                  <a:pt x="12" y="2"/>
                </a:lnTo>
                <a:lnTo>
                  <a:pt x="14" y="2"/>
                </a:lnTo>
                <a:lnTo>
                  <a:pt x="16" y="4"/>
                </a:lnTo>
                <a:lnTo>
                  <a:pt x="18" y="4"/>
                </a:lnTo>
                <a:lnTo>
                  <a:pt x="19" y="6"/>
                </a:lnTo>
                <a:lnTo>
                  <a:pt x="22" y="6"/>
                </a:lnTo>
                <a:lnTo>
                  <a:pt x="24" y="9"/>
                </a:lnTo>
                <a:lnTo>
                  <a:pt x="25" y="11"/>
                </a:lnTo>
                <a:lnTo>
                  <a:pt x="26" y="11"/>
                </a:lnTo>
                <a:lnTo>
                  <a:pt x="27" y="13"/>
                </a:lnTo>
                <a:lnTo>
                  <a:pt x="28" y="16"/>
                </a:lnTo>
                <a:lnTo>
                  <a:pt x="26" y="13"/>
                </a:lnTo>
                <a:lnTo>
                  <a:pt x="24" y="13"/>
                </a:lnTo>
                <a:lnTo>
                  <a:pt x="22" y="11"/>
                </a:lnTo>
                <a:lnTo>
                  <a:pt x="19" y="9"/>
                </a:lnTo>
                <a:lnTo>
                  <a:pt x="18" y="9"/>
                </a:lnTo>
                <a:lnTo>
                  <a:pt x="16" y="6"/>
                </a:lnTo>
                <a:lnTo>
                  <a:pt x="14" y="6"/>
                </a:lnTo>
                <a:lnTo>
                  <a:pt x="13" y="4"/>
                </a:lnTo>
                <a:lnTo>
                  <a:pt x="11" y="4"/>
                </a:lnTo>
                <a:lnTo>
                  <a:pt x="9" y="4"/>
                </a:lnTo>
                <a:lnTo>
                  <a:pt x="9" y="2"/>
                </a:lnTo>
                <a:lnTo>
                  <a:pt x="6" y="2"/>
                </a:lnTo>
                <a:lnTo>
                  <a:pt x="4" y="2"/>
                </a:lnTo>
                <a:lnTo>
                  <a:pt x="2" y="2"/>
                </a:lnTo>
                <a:lnTo>
                  <a:pt x="1" y="2"/>
                </a:lnTo>
                <a:lnTo>
                  <a:pt x="0" y="2"/>
                </a:lnTo>
              </a:path>
            </a:pathLst>
          </a:custGeom>
          <a:solidFill>
            <a:srgbClr val="000000"/>
          </a:solidFill>
          <a:ln w="9525" cap="rnd">
            <a:noFill/>
            <a:round/>
            <a:headEnd/>
            <a:tailEnd/>
          </a:ln>
        </p:spPr>
        <p:txBody>
          <a:bodyPr/>
          <a:lstStyle/>
          <a:p>
            <a:endParaRPr lang="en-US"/>
          </a:p>
        </p:txBody>
      </p:sp>
      <p:sp>
        <p:nvSpPr>
          <p:cNvPr id="21523" name="Freeform 19"/>
          <p:cNvSpPr>
            <a:spLocks/>
          </p:cNvSpPr>
          <p:nvPr/>
        </p:nvSpPr>
        <p:spPr bwMode="auto">
          <a:xfrm>
            <a:off x="3608388" y="2343150"/>
            <a:ext cx="46037" cy="26988"/>
          </a:xfrm>
          <a:custGeom>
            <a:avLst/>
            <a:gdLst>
              <a:gd name="T0" fmla="*/ 44450 w 29"/>
              <a:gd name="T1" fmla="*/ 25400 h 17"/>
              <a:gd name="T2" fmla="*/ 44450 w 29"/>
              <a:gd name="T3" fmla="*/ 20638 h 17"/>
              <a:gd name="T4" fmla="*/ 42862 w 29"/>
              <a:gd name="T5" fmla="*/ 20638 h 17"/>
              <a:gd name="T6" fmla="*/ 42862 w 29"/>
              <a:gd name="T7" fmla="*/ 17463 h 17"/>
              <a:gd name="T8" fmla="*/ 39687 w 29"/>
              <a:gd name="T9" fmla="*/ 17463 h 17"/>
              <a:gd name="T10" fmla="*/ 38100 w 29"/>
              <a:gd name="T11" fmla="*/ 14288 h 17"/>
              <a:gd name="T12" fmla="*/ 34925 w 29"/>
              <a:gd name="T13" fmla="*/ 9525 h 17"/>
              <a:gd name="T14" fmla="*/ 33337 w 29"/>
              <a:gd name="T15" fmla="*/ 9525 h 17"/>
              <a:gd name="T16" fmla="*/ 28575 w 29"/>
              <a:gd name="T17" fmla="*/ 6350 h 17"/>
              <a:gd name="T18" fmla="*/ 25400 w 29"/>
              <a:gd name="T19" fmla="*/ 3175 h 17"/>
              <a:gd name="T20" fmla="*/ 22225 w 29"/>
              <a:gd name="T21" fmla="*/ 3175 h 17"/>
              <a:gd name="T22" fmla="*/ 19050 w 29"/>
              <a:gd name="T23" fmla="*/ 3175 h 17"/>
              <a:gd name="T24" fmla="*/ 14287 w 29"/>
              <a:gd name="T25" fmla="*/ 0 h 17"/>
              <a:gd name="T26" fmla="*/ 9525 w 29"/>
              <a:gd name="T27" fmla="*/ 0 h 17"/>
              <a:gd name="T28" fmla="*/ 6350 w 29"/>
              <a:gd name="T29" fmla="*/ 0 h 17"/>
              <a:gd name="T30" fmla="*/ 1587 w 29"/>
              <a:gd name="T31" fmla="*/ 0 h 17"/>
              <a:gd name="T32" fmla="*/ 0 w 29"/>
              <a:gd name="T33" fmla="*/ 3175 h 17"/>
              <a:gd name="T34" fmla="*/ 1587 w 29"/>
              <a:gd name="T35" fmla="*/ 3175 h 17"/>
              <a:gd name="T36" fmla="*/ 6350 w 29"/>
              <a:gd name="T37" fmla="*/ 0 h 17"/>
              <a:gd name="T38" fmla="*/ 9525 w 29"/>
              <a:gd name="T39" fmla="*/ 0 h 17"/>
              <a:gd name="T40" fmla="*/ 14287 w 29"/>
              <a:gd name="T41" fmla="*/ 3175 h 17"/>
              <a:gd name="T42" fmla="*/ 17462 w 29"/>
              <a:gd name="T43" fmla="*/ 3175 h 17"/>
              <a:gd name="T44" fmla="*/ 22225 w 29"/>
              <a:gd name="T45" fmla="*/ 3175 h 17"/>
              <a:gd name="T46" fmla="*/ 25400 w 29"/>
              <a:gd name="T47" fmla="*/ 6350 h 17"/>
              <a:gd name="T48" fmla="*/ 28575 w 29"/>
              <a:gd name="T49" fmla="*/ 6350 h 17"/>
              <a:gd name="T50" fmla="*/ 30162 w 29"/>
              <a:gd name="T51" fmla="*/ 9525 h 17"/>
              <a:gd name="T52" fmla="*/ 34925 w 29"/>
              <a:gd name="T53" fmla="*/ 14288 h 17"/>
              <a:gd name="T54" fmla="*/ 38100 w 29"/>
              <a:gd name="T55" fmla="*/ 14288 h 17"/>
              <a:gd name="T56" fmla="*/ 39687 w 29"/>
              <a:gd name="T57" fmla="*/ 17463 h 17"/>
              <a:gd name="T58" fmla="*/ 41275 w 29"/>
              <a:gd name="T59" fmla="*/ 17463 h 17"/>
              <a:gd name="T60" fmla="*/ 42862 w 29"/>
              <a:gd name="T61" fmla="*/ 20638 h 17"/>
              <a:gd name="T62" fmla="*/ 42862 w 29"/>
              <a:gd name="T63" fmla="*/ 25400 h 17"/>
              <a:gd name="T64" fmla="*/ 42862 w 29"/>
              <a:gd name="T65" fmla="*/ 25400 h 17"/>
              <a:gd name="T66" fmla="*/ 44450 w 29"/>
              <a:gd name="T67" fmla="*/ 25400 h 17"/>
              <a:gd name="T68" fmla="*/ 42862 w 29"/>
              <a:gd name="T69" fmla="*/ 25400 h 17"/>
              <a:gd name="T70" fmla="*/ 44450 w 29"/>
              <a:gd name="T71" fmla="*/ 25400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
              <a:gd name="T109" fmla="*/ 0 h 17"/>
              <a:gd name="T110" fmla="*/ 29 w 29"/>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 h="17">
                <a:moveTo>
                  <a:pt x="28" y="16"/>
                </a:moveTo>
                <a:lnTo>
                  <a:pt x="28" y="13"/>
                </a:lnTo>
                <a:lnTo>
                  <a:pt x="27" y="13"/>
                </a:lnTo>
                <a:lnTo>
                  <a:pt x="27" y="11"/>
                </a:lnTo>
                <a:lnTo>
                  <a:pt x="25" y="11"/>
                </a:lnTo>
                <a:lnTo>
                  <a:pt x="24" y="9"/>
                </a:lnTo>
                <a:lnTo>
                  <a:pt x="22" y="6"/>
                </a:lnTo>
                <a:lnTo>
                  <a:pt x="21" y="6"/>
                </a:lnTo>
                <a:lnTo>
                  <a:pt x="18" y="4"/>
                </a:lnTo>
                <a:lnTo>
                  <a:pt x="16" y="2"/>
                </a:lnTo>
                <a:lnTo>
                  <a:pt x="14" y="2"/>
                </a:lnTo>
                <a:lnTo>
                  <a:pt x="12" y="2"/>
                </a:lnTo>
                <a:lnTo>
                  <a:pt x="9" y="0"/>
                </a:lnTo>
                <a:lnTo>
                  <a:pt x="6" y="0"/>
                </a:lnTo>
                <a:lnTo>
                  <a:pt x="4" y="0"/>
                </a:lnTo>
                <a:lnTo>
                  <a:pt x="1" y="0"/>
                </a:lnTo>
                <a:lnTo>
                  <a:pt x="0" y="2"/>
                </a:lnTo>
                <a:lnTo>
                  <a:pt x="1" y="2"/>
                </a:lnTo>
                <a:lnTo>
                  <a:pt x="4" y="0"/>
                </a:lnTo>
                <a:lnTo>
                  <a:pt x="6" y="0"/>
                </a:lnTo>
                <a:lnTo>
                  <a:pt x="9" y="2"/>
                </a:lnTo>
                <a:lnTo>
                  <a:pt x="11" y="2"/>
                </a:lnTo>
                <a:lnTo>
                  <a:pt x="14" y="2"/>
                </a:lnTo>
                <a:lnTo>
                  <a:pt x="16" y="4"/>
                </a:lnTo>
                <a:lnTo>
                  <a:pt x="18" y="4"/>
                </a:lnTo>
                <a:lnTo>
                  <a:pt x="19" y="6"/>
                </a:lnTo>
                <a:lnTo>
                  <a:pt x="22" y="9"/>
                </a:lnTo>
                <a:lnTo>
                  <a:pt x="24" y="9"/>
                </a:lnTo>
                <a:lnTo>
                  <a:pt x="25" y="11"/>
                </a:lnTo>
                <a:lnTo>
                  <a:pt x="26" y="11"/>
                </a:lnTo>
                <a:lnTo>
                  <a:pt x="27" y="13"/>
                </a:lnTo>
                <a:lnTo>
                  <a:pt x="27" y="16"/>
                </a:lnTo>
                <a:lnTo>
                  <a:pt x="28" y="16"/>
                </a:lnTo>
                <a:lnTo>
                  <a:pt x="27" y="16"/>
                </a:lnTo>
                <a:lnTo>
                  <a:pt x="28" y="16"/>
                </a:lnTo>
              </a:path>
            </a:pathLst>
          </a:custGeom>
          <a:solidFill>
            <a:srgbClr val="000000"/>
          </a:solidFill>
          <a:ln w="9525" cap="rnd">
            <a:noFill/>
            <a:round/>
            <a:headEnd/>
            <a:tailEnd/>
          </a:ln>
        </p:spPr>
        <p:txBody>
          <a:bodyPr/>
          <a:lstStyle/>
          <a:p>
            <a:endParaRPr lang="en-US"/>
          </a:p>
        </p:txBody>
      </p:sp>
      <p:sp>
        <p:nvSpPr>
          <p:cNvPr id="21524" name="Freeform 20"/>
          <p:cNvSpPr>
            <a:spLocks/>
          </p:cNvSpPr>
          <p:nvPr/>
        </p:nvSpPr>
        <p:spPr bwMode="auto">
          <a:xfrm>
            <a:off x="3605213" y="2344738"/>
            <a:ext cx="49212" cy="26987"/>
          </a:xfrm>
          <a:custGeom>
            <a:avLst/>
            <a:gdLst>
              <a:gd name="T0" fmla="*/ 0 w 31"/>
              <a:gd name="T1" fmla="*/ 0 h 17"/>
              <a:gd name="T2" fmla="*/ 3175 w 31"/>
              <a:gd name="T3" fmla="*/ 0 h 17"/>
              <a:gd name="T4" fmla="*/ 4762 w 31"/>
              <a:gd name="T5" fmla="*/ 0 h 17"/>
              <a:gd name="T6" fmla="*/ 9525 w 31"/>
              <a:gd name="T7" fmla="*/ 0 h 17"/>
              <a:gd name="T8" fmla="*/ 12700 w 31"/>
              <a:gd name="T9" fmla="*/ 0 h 17"/>
              <a:gd name="T10" fmla="*/ 15875 w 31"/>
              <a:gd name="T11" fmla="*/ 3175 h 17"/>
              <a:gd name="T12" fmla="*/ 15875 w 31"/>
              <a:gd name="T13" fmla="*/ 3175 h 17"/>
              <a:gd name="T14" fmla="*/ 19050 w 31"/>
              <a:gd name="T15" fmla="*/ 3175 h 17"/>
              <a:gd name="T16" fmla="*/ 23812 w 31"/>
              <a:gd name="T17" fmla="*/ 7937 h 17"/>
              <a:gd name="T18" fmla="*/ 25400 w 31"/>
              <a:gd name="T19" fmla="*/ 7937 h 17"/>
              <a:gd name="T20" fmla="*/ 28575 w 31"/>
              <a:gd name="T21" fmla="*/ 7937 h 17"/>
              <a:gd name="T22" fmla="*/ 31750 w 31"/>
              <a:gd name="T23" fmla="*/ 12700 h 17"/>
              <a:gd name="T24" fmla="*/ 33337 w 31"/>
              <a:gd name="T25" fmla="*/ 12700 h 17"/>
              <a:gd name="T26" fmla="*/ 36512 w 31"/>
              <a:gd name="T27" fmla="*/ 15875 h 17"/>
              <a:gd name="T28" fmla="*/ 41275 w 31"/>
              <a:gd name="T29" fmla="*/ 20637 h 17"/>
              <a:gd name="T30" fmla="*/ 42862 w 31"/>
              <a:gd name="T31" fmla="*/ 20637 h 17"/>
              <a:gd name="T32" fmla="*/ 47625 w 31"/>
              <a:gd name="T33" fmla="*/ 25400 h 17"/>
              <a:gd name="T34" fmla="*/ 47625 w 31"/>
              <a:gd name="T35" fmla="*/ 25400 h 17"/>
              <a:gd name="T36" fmla="*/ 44450 w 31"/>
              <a:gd name="T37" fmla="*/ 20637 h 17"/>
              <a:gd name="T38" fmla="*/ 41275 w 31"/>
              <a:gd name="T39" fmla="*/ 15875 h 17"/>
              <a:gd name="T40" fmla="*/ 36512 w 31"/>
              <a:gd name="T41" fmla="*/ 15875 h 17"/>
              <a:gd name="T42" fmla="*/ 33337 w 31"/>
              <a:gd name="T43" fmla="*/ 12700 h 17"/>
              <a:gd name="T44" fmla="*/ 31750 w 31"/>
              <a:gd name="T45" fmla="*/ 12700 h 17"/>
              <a:gd name="T46" fmla="*/ 28575 w 31"/>
              <a:gd name="T47" fmla="*/ 7937 h 17"/>
              <a:gd name="T48" fmla="*/ 26987 w 31"/>
              <a:gd name="T49" fmla="*/ 7937 h 17"/>
              <a:gd name="T50" fmla="*/ 23812 w 31"/>
              <a:gd name="T51" fmla="*/ 3175 h 17"/>
              <a:gd name="T52" fmla="*/ 19050 w 31"/>
              <a:gd name="T53" fmla="*/ 3175 h 17"/>
              <a:gd name="T54" fmla="*/ 15875 w 31"/>
              <a:gd name="T55" fmla="*/ 0 h 17"/>
              <a:gd name="T56" fmla="*/ 15875 w 31"/>
              <a:gd name="T57" fmla="*/ 0 h 17"/>
              <a:gd name="T58" fmla="*/ 12700 w 31"/>
              <a:gd name="T59" fmla="*/ 0 h 17"/>
              <a:gd name="T60" fmla="*/ 9525 w 31"/>
              <a:gd name="T61" fmla="*/ 0 h 17"/>
              <a:gd name="T62" fmla="*/ 4762 w 31"/>
              <a:gd name="T63" fmla="*/ 0 h 17"/>
              <a:gd name="T64" fmla="*/ 3175 w 31"/>
              <a:gd name="T65" fmla="*/ 0 h 17"/>
              <a:gd name="T66" fmla="*/ 0 w 31"/>
              <a:gd name="T67" fmla="*/ 0 h 17"/>
              <a:gd name="T68" fmla="*/ 0 w 31"/>
              <a:gd name="T69" fmla="*/ 0 h 17"/>
              <a:gd name="T70" fmla="*/ 0 w 31"/>
              <a:gd name="T71" fmla="*/ 0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
              <a:gd name="T109" fmla="*/ 0 h 17"/>
              <a:gd name="T110" fmla="*/ 31 w 31"/>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 h="17">
                <a:moveTo>
                  <a:pt x="0" y="0"/>
                </a:moveTo>
                <a:lnTo>
                  <a:pt x="2" y="0"/>
                </a:lnTo>
                <a:lnTo>
                  <a:pt x="3" y="0"/>
                </a:lnTo>
                <a:lnTo>
                  <a:pt x="6" y="0"/>
                </a:lnTo>
                <a:lnTo>
                  <a:pt x="8" y="0"/>
                </a:lnTo>
                <a:lnTo>
                  <a:pt x="10" y="2"/>
                </a:lnTo>
                <a:lnTo>
                  <a:pt x="12" y="2"/>
                </a:lnTo>
                <a:lnTo>
                  <a:pt x="15" y="5"/>
                </a:lnTo>
                <a:lnTo>
                  <a:pt x="16" y="5"/>
                </a:lnTo>
                <a:lnTo>
                  <a:pt x="18" y="5"/>
                </a:lnTo>
                <a:lnTo>
                  <a:pt x="20" y="8"/>
                </a:lnTo>
                <a:lnTo>
                  <a:pt x="21" y="8"/>
                </a:lnTo>
                <a:lnTo>
                  <a:pt x="23" y="10"/>
                </a:lnTo>
                <a:lnTo>
                  <a:pt x="26" y="13"/>
                </a:lnTo>
                <a:lnTo>
                  <a:pt x="27" y="13"/>
                </a:lnTo>
                <a:lnTo>
                  <a:pt x="30" y="16"/>
                </a:lnTo>
                <a:lnTo>
                  <a:pt x="28" y="13"/>
                </a:lnTo>
                <a:lnTo>
                  <a:pt x="26" y="10"/>
                </a:lnTo>
                <a:lnTo>
                  <a:pt x="23" y="10"/>
                </a:lnTo>
                <a:lnTo>
                  <a:pt x="21" y="8"/>
                </a:lnTo>
                <a:lnTo>
                  <a:pt x="20" y="8"/>
                </a:lnTo>
                <a:lnTo>
                  <a:pt x="18" y="5"/>
                </a:lnTo>
                <a:lnTo>
                  <a:pt x="17" y="5"/>
                </a:lnTo>
                <a:lnTo>
                  <a:pt x="15" y="2"/>
                </a:lnTo>
                <a:lnTo>
                  <a:pt x="12" y="2"/>
                </a:lnTo>
                <a:lnTo>
                  <a:pt x="10" y="0"/>
                </a:lnTo>
                <a:lnTo>
                  <a:pt x="8" y="0"/>
                </a:lnTo>
                <a:lnTo>
                  <a:pt x="6" y="0"/>
                </a:lnTo>
                <a:lnTo>
                  <a:pt x="3" y="0"/>
                </a:lnTo>
                <a:lnTo>
                  <a:pt x="2" y="0"/>
                </a:lnTo>
                <a:lnTo>
                  <a:pt x="0" y="0"/>
                </a:lnTo>
              </a:path>
            </a:pathLst>
          </a:custGeom>
          <a:solidFill>
            <a:srgbClr val="000000"/>
          </a:solidFill>
          <a:ln w="9525" cap="rnd">
            <a:noFill/>
            <a:round/>
            <a:headEnd/>
            <a:tailEnd/>
          </a:ln>
        </p:spPr>
        <p:txBody>
          <a:bodyPr/>
          <a:lstStyle/>
          <a:p>
            <a:endParaRPr lang="en-US"/>
          </a:p>
        </p:txBody>
      </p:sp>
      <p:sp>
        <p:nvSpPr>
          <p:cNvPr id="21525" name="Freeform 21"/>
          <p:cNvSpPr>
            <a:spLocks/>
          </p:cNvSpPr>
          <p:nvPr/>
        </p:nvSpPr>
        <p:spPr bwMode="auto">
          <a:xfrm>
            <a:off x="3319463" y="2238375"/>
            <a:ext cx="182562" cy="84138"/>
          </a:xfrm>
          <a:custGeom>
            <a:avLst/>
            <a:gdLst>
              <a:gd name="T0" fmla="*/ 96837 w 115"/>
              <a:gd name="T1" fmla="*/ 50800 h 53"/>
              <a:gd name="T2" fmla="*/ 84137 w 115"/>
              <a:gd name="T3" fmla="*/ 52388 h 53"/>
              <a:gd name="T4" fmla="*/ 73025 w 115"/>
              <a:gd name="T5" fmla="*/ 52388 h 53"/>
              <a:gd name="T6" fmla="*/ 60325 w 115"/>
              <a:gd name="T7" fmla="*/ 50800 h 53"/>
              <a:gd name="T8" fmla="*/ 34925 w 115"/>
              <a:gd name="T9" fmla="*/ 46038 h 53"/>
              <a:gd name="T10" fmla="*/ 20637 w 115"/>
              <a:gd name="T11" fmla="*/ 42863 h 53"/>
              <a:gd name="T12" fmla="*/ 11112 w 115"/>
              <a:gd name="T13" fmla="*/ 39688 h 53"/>
              <a:gd name="T14" fmla="*/ 3175 w 115"/>
              <a:gd name="T15" fmla="*/ 38100 h 53"/>
              <a:gd name="T16" fmla="*/ 4762 w 115"/>
              <a:gd name="T17" fmla="*/ 42863 h 53"/>
              <a:gd name="T18" fmla="*/ 12700 w 115"/>
              <a:gd name="T19" fmla="*/ 50800 h 53"/>
              <a:gd name="T20" fmla="*/ 17462 w 115"/>
              <a:gd name="T21" fmla="*/ 55563 h 53"/>
              <a:gd name="T22" fmla="*/ 26987 w 115"/>
              <a:gd name="T23" fmla="*/ 61913 h 53"/>
              <a:gd name="T24" fmla="*/ 33337 w 115"/>
              <a:gd name="T25" fmla="*/ 68263 h 53"/>
              <a:gd name="T26" fmla="*/ 39687 w 115"/>
              <a:gd name="T27" fmla="*/ 71438 h 53"/>
              <a:gd name="T28" fmla="*/ 49212 w 115"/>
              <a:gd name="T29" fmla="*/ 76200 h 53"/>
              <a:gd name="T30" fmla="*/ 57150 w 115"/>
              <a:gd name="T31" fmla="*/ 77788 h 53"/>
              <a:gd name="T32" fmla="*/ 69850 w 115"/>
              <a:gd name="T33" fmla="*/ 80963 h 53"/>
              <a:gd name="T34" fmla="*/ 77787 w 115"/>
              <a:gd name="T35" fmla="*/ 80963 h 53"/>
              <a:gd name="T36" fmla="*/ 90487 w 115"/>
              <a:gd name="T37" fmla="*/ 82550 h 53"/>
              <a:gd name="T38" fmla="*/ 98425 w 115"/>
              <a:gd name="T39" fmla="*/ 82550 h 53"/>
              <a:gd name="T40" fmla="*/ 107950 w 115"/>
              <a:gd name="T41" fmla="*/ 80963 h 53"/>
              <a:gd name="T42" fmla="*/ 119062 w 115"/>
              <a:gd name="T43" fmla="*/ 79375 h 53"/>
              <a:gd name="T44" fmla="*/ 125412 w 115"/>
              <a:gd name="T45" fmla="*/ 77788 h 53"/>
              <a:gd name="T46" fmla="*/ 131762 w 115"/>
              <a:gd name="T47" fmla="*/ 74613 h 53"/>
              <a:gd name="T48" fmla="*/ 139700 w 115"/>
              <a:gd name="T49" fmla="*/ 69850 h 53"/>
              <a:gd name="T50" fmla="*/ 150812 w 115"/>
              <a:gd name="T51" fmla="*/ 68263 h 53"/>
              <a:gd name="T52" fmla="*/ 161925 w 115"/>
              <a:gd name="T53" fmla="*/ 68263 h 53"/>
              <a:gd name="T54" fmla="*/ 173037 w 115"/>
              <a:gd name="T55" fmla="*/ 63500 h 53"/>
              <a:gd name="T56" fmla="*/ 180975 w 115"/>
              <a:gd name="T57" fmla="*/ 58738 h 53"/>
              <a:gd name="T58" fmla="*/ 179387 w 115"/>
              <a:gd name="T59" fmla="*/ 52388 h 53"/>
              <a:gd name="T60" fmla="*/ 173037 w 115"/>
              <a:gd name="T61" fmla="*/ 50800 h 53"/>
              <a:gd name="T62" fmla="*/ 165100 w 115"/>
              <a:gd name="T63" fmla="*/ 55563 h 53"/>
              <a:gd name="T64" fmla="*/ 158750 w 115"/>
              <a:gd name="T65" fmla="*/ 55563 h 53"/>
              <a:gd name="T66" fmla="*/ 160337 w 115"/>
              <a:gd name="T67" fmla="*/ 50800 h 53"/>
              <a:gd name="T68" fmla="*/ 166687 w 115"/>
              <a:gd name="T69" fmla="*/ 47625 h 53"/>
              <a:gd name="T70" fmla="*/ 160337 w 115"/>
              <a:gd name="T71" fmla="*/ 39688 h 53"/>
              <a:gd name="T72" fmla="*/ 147637 w 115"/>
              <a:gd name="T73" fmla="*/ 28575 h 53"/>
              <a:gd name="T74" fmla="*/ 139700 w 115"/>
              <a:gd name="T75" fmla="*/ 17463 h 53"/>
              <a:gd name="T76" fmla="*/ 133350 w 115"/>
              <a:gd name="T77" fmla="*/ 4763 h 53"/>
              <a:gd name="T78" fmla="*/ 125412 w 115"/>
              <a:gd name="T79" fmla="*/ 4763 h 53"/>
              <a:gd name="T80" fmla="*/ 115887 w 115"/>
              <a:gd name="T81" fmla="*/ 7938 h 53"/>
              <a:gd name="T82" fmla="*/ 106362 w 115"/>
              <a:gd name="T83" fmla="*/ 7938 h 53"/>
              <a:gd name="T84" fmla="*/ 95250 w 115"/>
              <a:gd name="T85" fmla="*/ 7938 h 53"/>
              <a:gd name="T86" fmla="*/ 85725 w 115"/>
              <a:gd name="T87" fmla="*/ 7938 h 53"/>
              <a:gd name="T88" fmla="*/ 74612 w 115"/>
              <a:gd name="T89" fmla="*/ 7938 h 53"/>
              <a:gd name="T90" fmla="*/ 66675 w 115"/>
              <a:gd name="T91" fmla="*/ 9525 h 53"/>
              <a:gd name="T92" fmla="*/ 55562 w 115"/>
              <a:gd name="T93" fmla="*/ 14288 h 53"/>
              <a:gd name="T94" fmla="*/ 68262 w 115"/>
              <a:gd name="T95" fmla="*/ 22225 h 53"/>
              <a:gd name="T96" fmla="*/ 85725 w 115"/>
              <a:gd name="T97" fmla="*/ 25400 h 53"/>
              <a:gd name="T98" fmla="*/ 106362 w 115"/>
              <a:gd name="T99" fmla="*/ 28575 h 53"/>
              <a:gd name="T100" fmla="*/ 122237 w 115"/>
              <a:gd name="T101" fmla="*/ 31750 h 53"/>
              <a:gd name="T102" fmla="*/ 123825 w 115"/>
              <a:gd name="T103" fmla="*/ 38100 h 53"/>
              <a:gd name="T104" fmla="*/ 125412 w 115"/>
              <a:gd name="T105" fmla="*/ 42863 h 53"/>
              <a:gd name="T106" fmla="*/ 125412 w 115"/>
              <a:gd name="T107" fmla="*/ 50800 h 53"/>
              <a:gd name="T108" fmla="*/ 128587 w 115"/>
              <a:gd name="T109" fmla="*/ 55563 h 53"/>
              <a:gd name="T110" fmla="*/ 119062 w 115"/>
              <a:gd name="T111" fmla="*/ 58738 h 53"/>
              <a:gd name="T112" fmla="*/ 115887 w 115"/>
              <a:gd name="T113" fmla="*/ 50800 h 53"/>
              <a:gd name="T114" fmla="*/ 107950 w 115"/>
              <a:gd name="T115" fmla="*/ 47625 h 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
              <a:gd name="T175" fmla="*/ 0 h 53"/>
              <a:gd name="T176" fmla="*/ 115 w 115"/>
              <a:gd name="T177" fmla="*/ 53 h 5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 h="53">
                <a:moveTo>
                  <a:pt x="68" y="30"/>
                </a:moveTo>
                <a:lnTo>
                  <a:pt x="66" y="31"/>
                </a:lnTo>
                <a:lnTo>
                  <a:pt x="64" y="32"/>
                </a:lnTo>
                <a:lnTo>
                  <a:pt x="61" y="32"/>
                </a:lnTo>
                <a:lnTo>
                  <a:pt x="59" y="32"/>
                </a:lnTo>
                <a:lnTo>
                  <a:pt x="57" y="33"/>
                </a:lnTo>
                <a:lnTo>
                  <a:pt x="56" y="33"/>
                </a:lnTo>
                <a:lnTo>
                  <a:pt x="53" y="33"/>
                </a:lnTo>
                <a:lnTo>
                  <a:pt x="52" y="33"/>
                </a:lnTo>
                <a:lnTo>
                  <a:pt x="49" y="33"/>
                </a:lnTo>
                <a:lnTo>
                  <a:pt x="47" y="33"/>
                </a:lnTo>
                <a:lnTo>
                  <a:pt x="46" y="33"/>
                </a:lnTo>
                <a:lnTo>
                  <a:pt x="44" y="33"/>
                </a:lnTo>
                <a:lnTo>
                  <a:pt x="42" y="33"/>
                </a:lnTo>
                <a:lnTo>
                  <a:pt x="39" y="33"/>
                </a:lnTo>
                <a:lnTo>
                  <a:pt x="38" y="32"/>
                </a:lnTo>
                <a:lnTo>
                  <a:pt x="35" y="32"/>
                </a:lnTo>
                <a:lnTo>
                  <a:pt x="26" y="30"/>
                </a:lnTo>
                <a:lnTo>
                  <a:pt x="24" y="30"/>
                </a:lnTo>
                <a:lnTo>
                  <a:pt x="22" y="29"/>
                </a:lnTo>
                <a:lnTo>
                  <a:pt x="20" y="29"/>
                </a:lnTo>
                <a:lnTo>
                  <a:pt x="18" y="28"/>
                </a:lnTo>
                <a:lnTo>
                  <a:pt x="16" y="27"/>
                </a:lnTo>
                <a:lnTo>
                  <a:pt x="13" y="27"/>
                </a:lnTo>
                <a:lnTo>
                  <a:pt x="12" y="26"/>
                </a:lnTo>
                <a:lnTo>
                  <a:pt x="10" y="26"/>
                </a:lnTo>
                <a:lnTo>
                  <a:pt x="9" y="26"/>
                </a:lnTo>
                <a:lnTo>
                  <a:pt x="7" y="25"/>
                </a:lnTo>
                <a:lnTo>
                  <a:pt x="5" y="25"/>
                </a:lnTo>
                <a:lnTo>
                  <a:pt x="4" y="24"/>
                </a:lnTo>
                <a:lnTo>
                  <a:pt x="3" y="24"/>
                </a:lnTo>
                <a:lnTo>
                  <a:pt x="2" y="24"/>
                </a:lnTo>
                <a:lnTo>
                  <a:pt x="0" y="25"/>
                </a:lnTo>
                <a:lnTo>
                  <a:pt x="2" y="27"/>
                </a:lnTo>
                <a:lnTo>
                  <a:pt x="3" y="27"/>
                </a:lnTo>
                <a:lnTo>
                  <a:pt x="4" y="28"/>
                </a:lnTo>
                <a:lnTo>
                  <a:pt x="5" y="30"/>
                </a:lnTo>
                <a:lnTo>
                  <a:pt x="7" y="31"/>
                </a:lnTo>
                <a:lnTo>
                  <a:pt x="8" y="32"/>
                </a:lnTo>
                <a:lnTo>
                  <a:pt x="9" y="32"/>
                </a:lnTo>
                <a:lnTo>
                  <a:pt x="10" y="33"/>
                </a:lnTo>
                <a:lnTo>
                  <a:pt x="10" y="34"/>
                </a:lnTo>
                <a:lnTo>
                  <a:pt x="11" y="35"/>
                </a:lnTo>
                <a:lnTo>
                  <a:pt x="13" y="37"/>
                </a:lnTo>
                <a:lnTo>
                  <a:pt x="14" y="38"/>
                </a:lnTo>
                <a:lnTo>
                  <a:pt x="16" y="38"/>
                </a:lnTo>
                <a:lnTo>
                  <a:pt x="17" y="39"/>
                </a:lnTo>
                <a:lnTo>
                  <a:pt x="18" y="40"/>
                </a:lnTo>
                <a:lnTo>
                  <a:pt x="18" y="41"/>
                </a:lnTo>
                <a:lnTo>
                  <a:pt x="20" y="42"/>
                </a:lnTo>
                <a:lnTo>
                  <a:pt x="21" y="43"/>
                </a:lnTo>
                <a:lnTo>
                  <a:pt x="22" y="43"/>
                </a:lnTo>
                <a:lnTo>
                  <a:pt x="22" y="44"/>
                </a:lnTo>
                <a:lnTo>
                  <a:pt x="24" y="44"/>
                </a:lnTo>
                <a:lnTo>
                  <a:pt x="25" y="45"/>
                </a:lnTo>
                <a:lnTo>
                  <a:pt x="26" y="46"/>
                </a:lnTo>
                <a:lnTo>
                  <a:pt x="29" y="47"/>
                </a:lnTo>
                <a:lnTo>
                  <a:pt x="30" y="48"/>
                </a:lnTo>
                <a:lnTo>
                  <a:pt x="31" y="48"/>
                </a:lnTo>
                <a:lnTo>
                  <a:pt x="34" y="49"/>
                </a:lnTo>
                <a:lnTo>
                  <a:pt x="35" y="49"/>
                </a:lnTo>
                <a:lnTo>
                  <a:pt x="36" y="49"/>
                </a:lnTo>
                <a:lnTo>
                  <a:pt x="39" y="50"/>
                </a:lnTo>
                <a:lnTo>
                  <a:pt x="40" y="50"/>
                </a:lnTo>
                <a:lnTo>
                  <a:pt x="42" y="50"/>
                </a:lnTo>
                <a:lnTo>
                  <a:pt x="44" y="51"/>
                </a:lnTo>
                <a:lnTo>
                  <a:pt x="45" y="51"/>
                </a:lnTo>
                <a:lnTo>
                  <a:pt x="47" y="51"/>
                </a:lnTo>
                <a:lnTo>
                  <a:pt x="48" y="51"/>
                </a:lnTo>
                <a:lnTo>
                  <a:pt x="49" y="51"/>
                </a:lnTo>
                <a:lnTo>
                  <a:pt x="52" y="52"/>
                </a:lnTo>
                <a:lnTo>
                  <a:pt x="53" y="52"/>
                </a:lnTo>
                <a:lnTo>
                  <a:pt x="54" y="52"/>
                </a:lnTo>
                <a:lnTo>
                  <a:pt x="57" y="52"/>
                </a:lnTo>
                <a:lnTo>
                  <a:pt x="59" y="52"/>
                </a:lnTo>
                <a:lnTo>
                  <a:pt x="61" y="52"/>
                </a:lnTo>
                <a:lnTo>
                  <a:pt x="62" y="52"/>
                </a:lnTo>
                <a:lnTo>
                  <a:pt x="64" y="52"/>
                </a:lnTo>
                <a:lnTo>
                  <a:pt x="66" y="52"/>
                </a:lnTo>
                <a:lnTo>
                  <a:pt x="67" y="52"/>
                </a:lnTo>
                <a:lnTo>
                  <a:pt x="68" y="51"/>
                </a:lnTo>
                <a:lnTo>
                  <a:pt x="70" y="51"/>
                </a:lnTo>
                <a:lnTo>
                  <a:pt x="71" y="51"/>
                </a:lnTo>
                <a:lnTo>
                  <a:pt x="73" y="51"/>
                </a:lnTo>
                <a:lnTo>
                  <a:pt x="75" y="50"/>
                </a:lnTo>
                <a:lnTo>
                  <a:pt x="77" y="50"/>
                </a:lnTo>
                <a:lnTo>
                  <a:pt x="78" y="50"/>
                </a:lnTo>
                <a:lnTo>
                  <a:pt x="79" y="49"/>
                </a:lnTo>
                <a:lnTo>
                  <a:pt x="81" y="49"/>
                </a:lnTo>
                <a:lnTo>
                  <a:pt x="82" y="49"/>
                </a:lnTo>
                <a:lnTo>
                  <a:pt x="83" y="48"/>
                </a:lnTo>
                <a:lnTo>
                  <a:pt x="83" y="47"/>
                </a:lnTo>
                <a:lnTo>
                  <a:pt x="84" y="46"/>
                </a:lnTo>
                <a:lnTo>
                  <a:pt x="86" y="45"/>
                </a:lnTo>
                <a:lnTo>
                  <a:pt x="87" y="45"/>
                </a:lnTo>
                <a:lnTo>
                  <a:pt x="88" y="44"/>
                </a:lnTo>
                <a:lnTo>
                  <a:pt x="91" y="44"/>
                </a:lnTo>
                <a:lnTo>
                  <a:pt x="91" y="43"/>
                </a:lnTo>
                <a:lnTo>
                  <a:pt x="93" y="43"/>
                </a:lnTo>
                <a:lnTo>
                  <a:pt x="95" y="43"/>
                </a:lnTo>
                <a:lnTo>
                  <a:pt x="97" y="43"/>
                </a:lnTo>
                <a:lnTo>
                  <a:pt x="99" y="43"/>
                </a:lnTo>
                <a:lnTo>
                  <a:pt x="101" y="43"/>
                </a:lnTo>
                <a:lnTo>
                  <a:pt x="102" y="43"/>
                </a:lnTo>
                <a:lnTo>
                  <a:pt x="104" y="42"/>
                </a:lnTo>
                <a:lnTo>
                  <a:pt x="105" y="42"/>
                </a:lnTo>
                <a:lnTo>
                  <a:pt x="108" y="41"/>
                </a:lnTo>
                <a:lnTo>
                  <a:pt x="109" y="40"/>
                </a:lnTo>
                <a:lnTo>
                  <a:pt x="111" y="40"/>
                </a:lnTo>
                <a:lnTo>
                  <a:pt x="113" y="38"/>
                </a:lnTo>
                <a:lnTo>
                  <a:pt x="114" y="38"/>
                </a:lnTo>
                <a:lnTo>
                  <a:pt x="114" y="37"/>
                </a:lnTo>
                <a:lnTo>
                  <a:pt x="113" y="36"/>
                </a:lnTo>
                <a:lnTo>
                  <a:pt x="113" y="35"/>
                </a:lnTo>
                <a:lnTo>
                  <a:pt x="113" y="34"/>
                </a:lnTo>
                <a:lnTo>
                  <a:pt x="113" y="33"/>
                </a:lnTo>
                <a:lnTo>
                  <a:pt x="111" y="33"/>
                </a:lnTo>
                <a:lnTo>
                  <a:pt x="111" y="32"/>
                </a:lnTo>
                <a:lnTo>
                  <a:pt x="110" y="32"/>
                </a:lnTo>
                <a:lnTo>
                  <a:pt x="109" y="32"/>
                </a:lnTo>
                <a:lnTo>
                  <a:pt x="108" y="33"/>
                </a:lnTo>
                <a:lnTo>
                  <a:pt x="106" y="34"/>
                </a:lnTo>
                <a:lnTo>
                  <a:pt x="105" y="34"/>
                </a:lnTo>
                <a:lnTo>
                  <a:pt x="104" y="35"/>
                </a:lnTo>
                <a:lnTo>
                  <a:pt x="103" y="35"/>
                </a:lnTo>
                <a:lnTo>
                  <a:pt x="102" y="35"/>
                </a:lnTo>
                <a:lnTo>
                  <a:pt x="101" y="35"/>
                </a:lnTo>
                <a:lnTo>
                  <a:pt x="100" y="35"/>
                </a:lnTo>
                <a:lnTo>
                  <a:pt x="99" y="35"/>
                </a:lnTo>
                <a:lnTo>
                  <a:pt x="99" y="34"/>
                </a:lnTo>
                <a:lnTo>
                  <a:pt x="100" y="33"/>
                </a:lnTo>
                <a:lnTo>
                  <a:pt x="101" y="32"/>
                </a:lnTo>
                <a:lnTo>
                  <a:pt x="102" y="32"/>
                </a:lnTo>
                <a:lnTo>
                  <a:pt x="103" y="31"/>
                </a:lnTo>
                <a:lnTo>
                  <a:pt x="104" y="30"/>
                </a:lnTo>
                <a:lnTo>
                  <a:pt x="105" y="30"/>
                </a:lnTo>
                <a:lnTo>
                  <a:pt x="106" y="30"/>
                </a:lnTo>
                <a:lnTo>
                  <a:pt x="104" y="28"/>
                </a:lnTo>
                <a:lnTo>
                  <a:pt x="103" y="26"/>
                </a:lnTo>
                <a:lnTo>
                  <a:pt x="101" y="25"/>
                </a:lnTo>
                <a:lnTo>
                  <a:pt x="100" y="23"/>
                </a:lnTo>
                <a:lnTo>
                  <a:pt x="97" y="21"/>
                </a:lnTo>
                <a:lnTo>
                  <a:pt x="96" y="20"/>
                </a:lnTo>
                <a:lnTo>
                  <a:pt x="93" y="18"/>
                </a:lnTo>
                <a:lnTo>
                  <a:pt x="92" y="16"/>
                </a:lnTo>
                <a:lnTo>
                  <a:pt x="91" y="14"/>
                </a:lnTo>
                <a:lnTo>
                  <a:pt x="89" y="13"/>
                </a:lnTo>
                <a:lnTo>
                  <a:pt x="88" y="11"/>
                </a:lnTo>
                <a:lnTo>
                  <a:pt x="87" y="9"/>
                </a:lnTo>
                <a:lnTo>
                  <a:pt x="86" y="7"/>
                </a:lnTo>
                <a:lnTo>
                  <a:pt x="84" y="5"/>
                </a:lnTo>
                <a:lnTo>
                  <a:pt x="84" y="3"/>
                </a:lnTo>
                <a:lnTo>
                  <a:pt x="83" y="0"/>
                </a:lnTo>
                <a:lnTo>
                  <a:pt x="82" y="1"/>
                </a:lnTo>
                <a:lnTo>
                  <a:pt x="81" y="3"/>
                </a:lnTo>
                <a:lnTo>
                  <a:pt x="79" y="3"/>
                </a:lnTo>
                <a:lnTo>
                  <a:pt x="78" y="3"/>
                </a:lnTo>
                <a:lnTo>
                  <a:pt x="77" y="4"/>
                </a:lnTo>
                <a:lnTo>
                  <a:pt x="75" y="4"/>
                </a:lnTo>
                <a:lnTo>
                  <a:pt x="73" y="5"/>
                </a:lnTo>
                <a:lnTo>
                  <a:pt x="71" y="5"/>
                </a:lnTo>
                <a:lnTo>
                  <a:pt x="70" y="5"/>
                </a:lnTo>
                <a:lnTo>
                  <a:pt x="68" y="5"/>
                </a:lnTo>
                <a:lnTo>
                  <a:pt x="67" y="5"/>
                </a:lnTo>
                <a:lnTo>
                  <a:pt x="66" y="5"/>
                </a:lnTo>
                <a:lnTo>
                  <a:pt x="64" y="5"/>
                </a:lnTo>
                <a:lnTo>
                  <a:pt x="62" y="5"/>
                </a:lnTo>
                <a:lnTo>
                  <a:pt x="60" y="5"/>
                </a:lnTo>
                <a:lnTo>
                  <a:pt x="59" y="5"/>
                </a:lnTo>
                <a:lnTo>
                  <a:pt x="57" y="5"/>
                </a:lnTo>
                <a:lnTo>
                  <a:pt x="56" y="5"/>
                </a:lnTo>
                <a:lnTo>
                  <a:pt x="54" y="5"/>
                </a:lnTo>
                <a:lnTo>
                  <a:pt x="52" y="5"/>
                </a:lnTo>
                <a:lnTo>
                  <a:pt x="51" y="5"/>
                </a:lnTo>
                <a:lnTo>
                  <a:pt x="49" y="5"/>
                </a:lnTo>
                <a:lnTo>
                  <a:pt x="47" y="5"/>
                </a:lnTo>
                <a:lnTo>
                  <a:pt x="46" y="5"/>
                </a:lnTo>
                <a:lnTo>
                  <a:pt x="45" y="5"/>
                </a:lnTo>
                <a:lnTo>
                  <a:pt x="43" y="5"/>
                </a:lnTo>
                <a:lnTo>
                  <a:pt x="42" y="6"/>
                </a:lnTo>
                <a:lnTo>
                  <a:pt x="40" y="7"/>
                </a:lnTo>
                <a:lnTo>
                  <a:pt x="39" y="7"/>
                </a:lnTo>
                <a:lnTo>
                  <a:pt x="38" y="8"/>
                </a:lnTo>
                <a:lnTo>
                  <a:pt x="35" y="9"/>
                </a:lnTo>
                <a:lnTo>
                  <a:pt x="34" y="9"/>
                </a:lnTo>
                <a:lnTo>
                  <a:pt x="36" y="11"/>
                </a:lnTo>
                <a:lnTo>
                  <a:pt x="39" y="13"/>
                </a:lnTo>
                <a:lnTo>
                  <a:pt x="43" y="14"/>
                </a:lnTo>
                <a:lnTo>
                  <a:pt x="45" y="14"/>
                </a:lnTo>
                <a:lnTo>
                  <a:pt x="48" y="15"/>
                </a:lnTo>
                <a:lnTo>
                  <a:pt x="52" y="16"/>
                </a:lnTo>
                <a:lnTo>
                  <a:pt x="54" y="16"/>
                </a:lnTo>
                <a:lnTo>
                  <a:pt x="57" y="17"/>
                </a:lnTo>
                <a:lnTo>
                  <a:pt x="61" y="17"/>
                </a:lnTo>
                <a:lnTo>
                  <a:pt x="64" y="17"/>
                </a:lnTo>
                <a:lnTo>
                  <a:pt x="67" y="18"/>
                </a:lnTo>
                <a:lnTo>
                  <a:pt x="69" y="18"/>
                </a:lnTo>
                <a:lnTo>
                  <a:pt x="71" y="19"/>
                </a:lnTo>
                <a:lnTo>
                  <a:pt x="74" y="20"/>
                </a:lnTo>
                <a:lnTo>
                  <a:pt x="77" y="20"/>
                </a:lnTo>
                <a:lnTo>
                  <a:pt x="78" y="21"/>
                </a:lnTo>
                <a:lnTo>
                  <a:pt x="78" y="22"/>
                </a:lnTo>
                <a:lnTo>
                  <a:pt x="78" y="23"/>
                </a:lnTo>
                <a:lnTo>
                  <a:pt x="78" y="24"/>
                </a:lnTo>
                <a:lnTo>
                  <a:pt x="79" y="25"/>
                </a:lnTo>
                <a:lnTo>
                  <a:pt x="79" y="26"/>
                </a:lnTo>
                <a:lnTo>
                  <a:pt x="79" y="27"/>
                </a:lnTo>
                <a:lnTo>
                  <a:pt x="79" y="28"/>
                </a:lnTo>
                <a:lnTo>
                  <a:pt x="79" y="30"/>
                </a:lnTo>
                <a:lnTo>
                  <a:pt x="79" y="31"/>
                </a:lnTo>
                <a:lnTo>
                  <a:pt x="79" y="32"/>
                </a:lnTo>
                <a:lnTo>
                  <a:pt x="81" y="33"/>
                </a:lnTo>
                <a:lnTo>
                  <a:pt x="81" y="34"/>
                </a:lnTo>
                <a:lnTo>
                  <a:pt x="81" y="35"/>
                </a:lnTo>
                <a:lnTo>
                  <a:pt x="79" y="37"/>
                </a:lnTo>
                <a:lnTo>
                  <a:pt x="78" y="37"/>
                </a:lnTo>
                <a:lnTo>
                  <a:pt x="77" y="37"/>
                </a:lnTo>
                <a:lnTo>
                  <a:pt x="75" y="37"/>
                </a:lnTo>
                <a:lnTo>
                  <a:pt x="75" y="36"/>
                </a:lnTo>
                <a:lnTo>
                  <a:pt x="75" y="34"/>
                </a:lnTo>
                <a:lnTo>
                  <a:pt x="74" y="33"/>
                </a:lnTo>
                <a:lnTo>
                  <a:pt x="73" y="32"/>
                </a:lnTo>
                <a:lnTo>
                  <a:pt x="71" y="32"/>
                </a:lnTo>
                <a:lnTo>
                  <a:pt x="70" y="31"/>
                </a:lnTo>
                <a:lnTo>
                  <a:pt x="69" y="31"/>
                </a:lnTo>
                <a:lnTo>
                  <a:pt x="68" y="30"/>
                </a:lnTo>
              </a:path>
            </a:pathLst>
          </a:custGeom>
          <a:solidFill>
            <a:srgbClr val="FFFFB2"/>
          </a:solidFill>
          <a:ln w="9525" cap="rnd">
            <a:noFill/>
            <a:round/>
            <a:headEnd/>
            <a:tailEnd/>
          </a:ln>
        </p:spPr>
        <p:txBody>
          <a:bodyPr/>
          <a:lstStyle/>
          <a:p>
            <a:endParaRPr lang="en-US"/>
          </a:p>
        </p:txBody>
      </p:sp>
      <p:sp>
        <p:nvSpPr>
          <p:cNvPr id="21526" name="Freeform 22"/>
          <p:cNvSpPr>
            <a:spLocks/>
          </p:cNvSpPr>
          <p:nvPr/>
        </p:nvSpPr>
        <p:spPr bwMode="auto">
          <a:xfrm>
            <a:off x="3325813" y="2228850"/>
            <a:ext cx="119062" cy="66675"/>
          </a:xfrm>
          <a:custGeom>
            <a:avLst/>
            <a:gdLst>
              <a:gd name="T0" fmla="*/ 0 w 75"/>
              <a:gd name="T1" fmla="*/ 0 h 42"/>
              <a:gd name="T2" fmla="*/ 4762 w 75"/>
              <a:gd name="T3" fmla="*/ 0 h 42"/>
              <a:gd name="T4" fmla="*/ 7937 w 75"/>
              <a:gd name="T5" fmla="*/ 0 h 42"/>
              <a:gd name="T6" fmla="*/ 11112 w 75"/>
              <a:gd name="T7" fmla="*/ 3175 h 42"/>
              <a:gd name="T8" fmla="*/ 15875 w 75"/>
              <a:gd name="T9" fmla="*/ 6350 h 42"/>
              <a:gd name="T10" fmla="*/ 17462 w 75"/>
              <a:gd name="T11" fmla="*/ 11112 h 42"/>
              <a:gd name="T12" fmla="*/ 22225 w 75"/>
              <a:gd name="T13" fmla="*/ 14288 h 42"/>
              <a:gd name="T14" fmla="*/ 25400 w 75"/>
              <a:gd name="T15" fmla="*/ 17462 h 42"/>
              <a:gd name="T16" fmla="*/ 30162 w 75"/>
              <a:gd name="T17" fmla="*/ 20637 h 42"/>
              <a:gd name="T18" fmla="*/ 33337 w 75"/>
              <a:gd name="T19" fmla="*/ 23812 h 42"/>
              <a:gd name="T20" fmla="*/ 38100 w 75"/>
              <a:gd name="T21" fmla="*/ 25400 h 42"/>
              <a:gd name="T22" fmla="*/ 39687 w 75"/>
              <a:gd name="T23" fmla="*/ 23812 h 42"/>
              <a:gd name="T24" fmla="*/ 41275 w 75"/>
              <a:gd name="T25" fmla="*/ 22225 h 42"/>
              <a:gd name="T26" fmla="*/ 44450 w 75"/>
              <a:gd name="T27" fmla="*/ 23812 h 42"/>
              <a:gd name="T28" fmla="*/ 49212 w 75"/>
              <a:gd name="T29" fmla="*/ 25400 h 42"/>
              <a:gd name="T30" fmla="*/ 55562 w 75"/>
              <a:gd name="T31" fmla="*/ 28575 h 42"/>
              <a:gd name="T32" fmla="*/ 60325 w 75"/>
              <a:gd name="T33" fmla="*/ 31750 h 42"/>
              <a:gd name="T34" fmla="*/ 66675 w 75"/>
              <a:gd name="T35" fmla="*/ 33338 h 42"/>
              <a:gd name="T36" fmla="*/ 76200 w 75"/>
              <a:gd name="T37" fmla="*/ 33338 h 42"/>
              <a:gd name="T38" fmla="*/ 82550 w 75"/>
              <a:gd name="T39" fmla="*/ 34925 h 42"/>
              <a:gd name="T40" fmla="*/ 90487 w 75"/>
              <a:gd name="T41" fmla="*/ 34925 h 42"/>
              <a:gd name="T42" fmla="*/ 98425 w 75"/>
              <a:gd name="T43" fmla="*/ 36512 h 42"/>
              <a:gd name="T44" fmla="*/ 104775 w 75"/>
              <a:gd name="T45" fmla="*/ 38100 h 42"/>
              <a:gd name="T46" fmla="*/ 109537 w 75"/>
              <a:gd name="T47" fmla="*/ 39687 h 42"/>
              <a:gd name="T48" fmla="*/ 114300 w 75"/>
              <a:gd name="T49" fmla="*/ 44450 h 42"/>
              <a:gd name="T50" fmla="*/ 114300 w 75"/>
              <a:gd name="T51" fmla="*/ 47625 h 42"/>
              <a:gd name="T52" fmla="*/ 114300 w 75"/>
              <a:gd name="T53" fmla="*/ 49212 h 42"/>
              <a:gd name="T54" fmla="*/ 114300 w 75"/>
              <a:gd name="T55" fmla="*/ 52388 h 42"/>
              <a:gd name="T56" fmla="*/ 114300 w 75"/>
              <a:gd name="T57" fmla="*/ 53975 h 42"/>
              <a:gd name="T58" fmla="*/ 115887 w 75"/>
              <a:gd name="T59" fmla="*/ 57150 h 42"/>
              <a:gd name="T60" fmla="*/ 115887 w 75"/>
              <a:gd name="T61" fmla="*/ 60325 h 42"/>
              <a:gd name="T62" fmla="*/ 115887 w 75"/>
              <a:gd name="T63" fmla="*/ 61913 h 42"/>
              <a:gd name="T64" fmla="*/ 115887 w 75"/>
              <a:gd name="T65" fmla="*/ 65088 h 42"/>
              <a:gd name="T66" fmla="*/ 109537 w 75"/>
              <a:gd name="T67" fmla="*/ 63500 h 42"/>
              <a:gd name="T68" fmla="*/ 106362 w 75"/>
              <a:gd name="T69" fmla="*/ 60325 h 42"/>
              <a:gd name="T70" fmla="*/ 104775 w 75"/>
              <a:gd name="T71" fmla="*/ 57150 h 42"/>
              <a:gd name="T72" fmla="*/ 100012 w 75"/>
              <a:gd name="T73" fmla="*/ 55563 h 42"/>
              <a:gd name="T74" fmla="*/ 95250 w 75"/>
              <a:gd name="T75" fmla="*/ 53975 h 42"/>
              <a:gd name="T76" fmla="*/ 92075 w 75"/>
              <a:gd name="T77" fmla="*/ 52388 h 42"/>
              <a:gd name="T78" fmla="*/ 88900 w 75"/>
              <a:gd name="T79" fmla="*/ 50800 h 42"/>
              <a:gd name="T80" fmla="*/ 84137 w 75"/>
              <a:gd name="T81" fmla="*/ 50800 h 42"/>
              <a:gd name="T82" fmla="*/ 60325 w 75"/>
              <a:gd name="T83" fmla="*/ 44450 h 42"/>
              <a:gd name="T84" fmla="*/ 34925 w 75"/>
              <a:gd name="T85" fmla="*/ 34925 h 42"/>
              <a:gd name="T86" fmla="*/ 33337 w 75"/>
              <a:gd name="T87" fmla="*/ 33338 h 42"/>
              <a:gd name="T88" fmla="*/ 26987 w 75"/>
              <a:gd name="T89" fmla="*/ 30163 h 42"/>
              <a:gd name="T90" fmla="*/ 22225 w 75"/>
              <a:gd name="T91" fmla="*/ 26988 h 42"/>
              <a:gd name="T92" fmla="*/ 15875 w 75"/>
              <a:gd name="T93" fmla="*/ 23812 h 42"/>
              <a:gd name="T94" fmla="*/ 11112 w 75"/>
              <a:gd name="T95" fmla="*/ 19050 h 42"/>
              <a:gd name="T96" fmla="*/ 7937 w 75"/>
              <a:gd name="T97" fmla="*/ 15875 h 42"/>
              <a:gd name="T98" fmla="*/ 4762 w 75"/>
              <a:gd name="T99" fmla="*/ 11112 h 42"/>
              <a:gd name="T100" fmla="*/ 4762 w 75"/>
              <a:gd name="T101" fmla="*/ 9525 h 42"/>
              <a:gd name="T102" fmla="*/ 0 w 75"/>
              <a:gd name="T103" fmla="*/ 6350 h 42"/>
              <a:gd name="T104" fmla="*/ 0 w 75"/>
              <a:gd name="T105" fmla="*/ 3175 h 42"/>
              <a:gd name="T106" fmla="*/ 0 w 75"/>
              <a:gd name="T107" fmla="*/ 1588 h 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5"/>
              <a:gd name="T163" fmla="*/ 0 h 42"/>
              <a:gd name="T164" fmla="*/ 75 w 75"/>
              <a:gd name="T165" fmla="*/ 42 h 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5" h="42">
                <a:moveTo>
                  <a:pt x="0" y="1"/>
                </a:moveTo>
                <a:lnTo>
                  <a:pt x="0" y="0"/>
                </a:lnTo>
                <a:lnTo>
                  <a:pt x="1" y="0"/>
                </a:lnTo>
                <a:lnTo>
                  <a:pt x="3" y="0"/>
                </a:lnTo>
                <a:lnTo>
                  <a:pt x="4" y="0"/>
                </a:lnTo>
                <a:lnTo>
                  <a:pt x="5" y="0"/>
                </a:lnTo>
                <a:lnTo>
                  <a:pt x="6" y="1"/>
                </a:lnTo>
                <a:lnTo>
                  <a:pt x="7" y="2"/>
                </a:lnTo>
                <a:lnTo>
                  <a:pt x="9" y="3"/>
                </a:lnTo>
                <a:lnTo>
                  <a:pt x="10" y="4"/>
                </a:lnTo>
                <a:lnTo>
                  <a:pt x="10" y="6"/>
                </a:lnTo>
                <a:lnTo>
                  <a:pt x="11" y="7"/>
                </a:lnTo>
                <a:lnTo>
                  <a:pt x="13" y="7"/>
                </a:lnTo>
                <a:lnTo>
                  <a:pt x="14" y="9"/>
                </a:lnTo>
                <a:lnTo>
                  <a:pt x="15" y="10"/>
                </a:lnTo>
                <a:lnTo>
                  <a:pt x="16" y="11"/>
                </a:lnTo>
                <a:lnTo>
                  <a:pt x="17" y="12"/>
                </a:lnTo>
                <a:lnTo>
                  <a:pt x="19" y="13"/>
                </a:lnTo>
                <a:lnTo>
                  <a:pt x="20" y="14"/>
                </a:lnTo>
                <a:lnTo>
                  <a:pt x="21" y="15"/>
                </a:lnTo>
                <a:lnTo>
                  <a:pt x="22" y="16"/>
                </a:lnTo>
                <a:lnTo>
                  <a:pt x="24" y="16"/>
                </a:lnTo>
                <a:lnTo>
                  <a:pt x="24" y="15"/>
                </a:lnTo>
                <a:lnTo>
                  <a:pt x="25" y="15"/>
                </a:lnTo>
                <a:lnTo>
                  <a:pt x="25" y="14"/>
                </a:lnTo>
                <a:lnTo>
                  <a:pt x="26" y="14"/>
                </a:lnTo>
                <a:lnTo>
                  <a:pt x="27" y="14"/>
                </a:lnTo>
                <a:lnTo>
                  <a:pt x="28" y="15"/>
                </a:lnTo>
                <a:lnTo>
                  <a:pt x="30" y="16"/>
                </a:lnTo>
                <a:lnTo>
                  <a:pt x="31" y="16"/>
                </a:lnTo>
                <a:lnTo>
                  <a:pt x="32" y="17"/>
                </a:lnTo>
                <a:lnTo>
                  <a:pt x="35" y="18"/>
                </a:lnTo>
                <a:lnTo>
                  <a:pt x="36" y="19"/>
                </a:lnTo>
                <a:lnTo>
                  <a:pt x="38" y="20"/>
                </a:lnTo>
                <a:lnTo>
                  <a:pt x="41" y="21"/>
                </a:lnTo>
                <a:lnTo>
                  <a:pt x="42" y="21"/>
                </a:lnTo>
                <a:lnTo>
                  <a:pt x="45" y="21"/>
                </a:lnTo>
                <a:lnTo>
                  <a:pt x="48" y="21"/>
                </a:lnTo>
                <a:lnTo>
                  <a:pt x="51" y="21"/>
                </a:lnTo>
                <a:lnTo>
                  <a:pt x="52" y="22"/>
                </a:lnTo>
                <a:lnTo>
                  <a:pt x="54" y="22"/>
                </a:lnTo>
                <a:lnTo>
                  <a:pt x="57" y="22"/>
                </a:lnTo>
                <a:lnTo>
                  <a:pt x="59" y="23"/>
                </a:lnTo>
                <a:lnTo>
                  <a:pt x="62" y="23"/>
                </a:lnTo>
                <a:lnTo>
                  <a:pt x="63" y="24"/>
                </a:lnTo>
                <a:lnTo>
                  <a:pt x="66" y="24"/>
                </a:lnTo>
                <a:lnTo>
                  <a:pt x="68" y="25"/>
                </a:lnTo>
                <a:lnTo>
                  <a:pt x="69" y="25"/>
                </a:lnTo>
                <a:lnTo>
                  <a:pt x="72" y="27"/>
                </a:lnTo>
                <a:lnTo>
                  <a:pt x="72" y="28"/>
                </a:lnTo>
                <a:lnTo>
                  <a:pt x="72" y="29"/>
                </a:lnTo>
                <a:lnTo>
                  <a:pt x="72" y="30"/>
                </a:lnTo>
                <a:lnTo>
                  <a:pt x="72" y="31"/>
                </a:lnTo>
                <a:lnTo>
                  <a:pt x="72" y="32"/>
                </a:lnTo>
                <a:lnTo>
                  <a:pt x="72" y="33"/>
                </a:lnTo>
                <a:lnTo>
                  <a:pt x="72" y="34"/>
                </a:lnTo>
                <a:lnTo>
                  <a:pt x="73" y="35"/>
                </a:lnTo>
                <a:lnTo>
                  <a:pt x="73" y="36"/>
                </a:lnTo>
                <a:lnTo>
                  <a:pt x="73" y="37"/>
                </a:lnTo>
                <a:lnTo>
                  <a:pt x="73" y="38"/>
                </a:lnTo>
                <a:lnTo>
                  <a:pt x="73" y="39"/>
                </a:lnTo>
                <a:lnTo>
                  <a:pt x="74" y="40"/>
                </a:lnTo>
                <a:lnTo>
                  <a:pt x="73" y="41"/>
                </a:lnTo>
                <a:lnTo>
                  <a:pt x="70" y="41"/>
                </a:lnTo>
                <a:lnTo>
                  <a:pt x="69" y="40"/>
                </a:lnTo>
                <a:lnTo>
                  <a:pt x="68" y="39"/>
                </a:lnTo>
                <a:lnTo>
                  <a:pt x="67" y="38"/>
                </a:lnTo>
                <a:lnTo>
                  <a:pt x="67" y="37"/>
                </a:lnTo>
                <a:lnTo>
                  <a:pt x="66" y="36"/>
                </a:lnTo>
                <a:lnTo>
                  <a:pt x="63" y="35"/>
                </a:lnTo>
                <a:lnTo>
                  <a:pt x="62" y="34"/>
                </a:lnTo>
                <a:lnTo>
                  <a:pt x="60" y="34"/>
                </a:lnTo>
                <a:lnTo>
                  <a:pt x="59" y="34"/>
                </a:lnTo>
                <a:lnTo>
                  <a:pt x="58" y="33"/>
                </a:lnTo>
                <a:lnTo>
                  <a:pt x="57" y="33"/>
                </a:lnTo>
                <a:lnTo>
                  <a:pt x="56" y="32"/>
                </a:lnTo>
                <a:lnTo>
                  <a:pt x="54" y="32"/>
                </a:lnTo>
                <a:lnTo>
                  <a:pt x="53" y="32"/>
                </a:lnTo>
                <a:lnTo>
                  <a:pt x="53" y="31"/>
                </a:lnTo>
                <a:lnTo>
                  <a:pt x="38" y="28"/>
                </a:lnTo>
                <a:lnTo>
                  <a:pt x="24" y="23"/>
                </a:lnTo>
                <a:lnTo>
                  <a:pt x="22" y="22"/>
                </a:lnTo>
                <a:lnTo>
                  <a:pt x="21" y="21"/>
                </a:lnTo>
                <a:lnTo>
                  <a:pt x="19" y="20"/>
                </a:lnTo>
                <a:lnTo>
                  <a:pt x="17" y="19"/>
                </a:lnTo>
                <a:lnTo>
                  <a:pt x="15" y="18"/>
                </a:lnTo>
                <a:lnTo>
                  <a:pt x="14" y="17"/>
                </a:lnTo>
                <a:lnTo>
                  <a:pt x="11" y="16"/>
                </a:lnTo>
                <a:lnTo>
                  <a:pt x="10" y="15"/>
                </a:lnTo>
                <a:lnTo>
                  <a:pt x="10" y="14"/>
                </a:lnTo>
                <a:lnTo>
                  <a:pt x="7" y="12"/>
                </a:lnTo>
                <a:lnTo>
                  <a:pt x="6" y="11"/>
                </a:lnTo>
                <a:lnTo>
                  <a:pt x="5" y="10"/>
                </a:lnTo>
                <a:lnTo>
                  <a:pt x="4" y="9"/>
                </a:lnTo>
                <a:lnTo>
                  <a:pt x="3" y="7"/>
                </a:lnTo>
                <a:lnTo>
                  <a:pt x="3" y="6"/>
                </a:lnTo>
                <a:lnTo>
                  <a:pt x="1" y="5"/>
                </a:lnTo>
                <a:lnTo>
                  <a:pt x="0" y="4"/>
                </a:lnTo>
                <a:lnTo>
                  <a:pt x="0" y="3"/>
                </a:lnTo>
                <a:lnTo>
                  <a:pt x="0" y="2"/>
                </a:lnTo>
                <a:lnTo>
                  <a:pt x="0" y="1"/>
                </a:lnTo>
              </a:path>
            </a:pathLst>
          </a:custGeom>
          <a:solidFill>
            <a:srgbClr val="FFCC66"/>
          </a:solidFill>
          <a:ln w="9525" cap="rnd">
            <a:noFill/>
            <a:round/>
            <a:headEnd/>
            <a:tailEnd/>
          </a:ln>
        </p:spPr>
        <p:txBody>
          <a:bodyPr/>
          <a:lstStyle/>
          <a:p>
            <a:endParaRPr lang="en-US"/>
          </a:p>
        </p:txBody>
      </p:sp>
      <p:sp>
        <p:nvSpPr>
          <p:cNvPr id="21527" name="Freeform 23"/>
          <p:cNvSpPr>
            <a:spLocks/>
          </p:cNvSpPr>
          <p:nvPr/>
        </p:nvSpPr>
        <p:spPr bwMode="auto">
          <a:xfrm>
            <a:off x="3325813" y="2228850"/>
            <a:ext cx="131762" cy="76200"/>
          </a:xfrm>
          <a:custGeom>
            <a:avLst/>
            <a:gdLst>
              <a:gd name="T0" fmla="*/ 0 w 83"/>
              <a:gd name="T1" fmla="*/ 0 h 48"/>
              <a:gd name="T2" fmla="*/ 4762 w 83"/>
              <a:gd name="T3" fmla="*/ 0 h 48"/>
              <a:gd name="T4" fmla="*/ 9525 w 83"/>
              <a:gd name="T5" fmla="*/ 0 h 48"/>
              <a:gd name="T6" fmla="*/ 12700 w 83"/>
              <a:gd name="T7" fmla="*/ 3175 h 48"/>
              <a:gd name="T8" fmla="*/ 17462 w 83"/>
              <a:gd name="T9" fmla="*/ 7938 h 48"/>
              <a:gd name="T10" fmla="*/ 20637 w 83"/>
              <a:gd name="T11" fmla="*/ 12700 h 48"/>
              <a:gd name="T12" fmla="*/ 23812 w 83"/>
              <a:gd name="T13" fmla="*/ 15875 h 48"/>
              <a:gd name="T14" fmla="*/ 28575 w 83"/>
              <a:gd name="T15" fmla="*/ 20637 h 48"/>
              <a:gd name="T16" fmla="*/ 33337 w 83"/>
              <a:gd name="T17" fmla="*/ 23812 h 48"/>
              <a:gd name="T18" fmla="*/ 38100 w 83"/>
              <a:gd name="T19" fmla="*/ 26988 h 48"/>
              <a:gd name="T20" fmla="*/ 41275 w 83"/>
              <a:gd name="T21" fmla="*/ 28575 h 48"/>
              <a:gd name="T22" fmla="*/ 44450 w 83"/>
              <a:gd name="T23" fmla="*/ 26988 h 48"/>
              <a:gd name="T24" fmla="*/ 46037 w 83"/>
              <a:gd name="T25" fmla="*/ 25400 h 48"/>
              <a:gd name="T26" fmla="*/ 50800 w 83"/>
              <a:gd name="T27" fmla="*/ 26988 h 48"/>
              <a:gd name="T28" fmla="*/ 55562 w 83"/>
              <a:gd name="T29" fmla="*/ 30163 h 48"/>
              <a:gd name="T30" fmla="*/ 61912 w 83"/>
              <a:gd name="T31" fmla="*/ 33338 h 48"/>
              <a:gd name="T32" fmla="*/ 66675 w 83"/>
              <a:gd name="T33" fmla="*/ 36513 h 48"/>
              <a:gd name="T34" fmla="*/ 74612 w 83"/>
              <a:gd name="T35" fmla="*/ 38100 h 48"/>
              <a:gd name="T36" fmla="*/ 84137 w 83"/>
              <a:gd name="T37" fmla="*/ 38100 h 48"/>
              <a:gd name="T38" fmla="*/ 92075 w 83"/>
              <a:gd name="T39" fmla="*/ 39687 h 48"/>
              <a:gd name="T40" fmla="*/ 100012 w 83"/>
              <a:gd name="T41" fmla="*/ 39687 h 48"/>
              <a:gd name="T42" fmla="*/ 107950 w 83"/>
              <a:gd name="T43" fmla="*/ 41275 h 48"/>
              <a:gd name="T44" fmla="*/ 115887 w 83"/>
              <a:gd name="T45" fmla="*/ 42862 h 48"/>
              <a:gd name="T46" fmla="*/ 122237 w 83"/>
              <a:gd name="T47" fmla="*/ 46037 h 48"/>
              <a:gd name="T48" fmla="*/ 125412 w 83"/>
              <a:gd name="T49" fmla="*/ 50800 h 48"/>
              <a:gd name="T50" fmla="*/ 125412 w 83"/>
              <a:gd name="T51" fmla="*/ 53975 h 48"/>
              <a:gd name="T52" fmla="*/ 125412 w 83"/>
              <a:gd name="T53" fmla="*/ 57150 h 48"/>
              <a:gd name="T54" fmla="*/ 125412 w 83"/>
              <a:gd name="T55" fmla="*/ 60325 h 48"/>
              <a:gd name="T56" fmla="*/ 125412 w 83"/>
              <a:gd name="T57" fmla="*/ 61913 h 48"/>
              <a:gd name="T58" fmla="*/ 128587 w 83"/>
              <a:gd name="T59" fmla="*/ 65088 h 48"/>
              <a:gd name="T60" fmla="*/ 128587 w 83"/>
              <a:gd name="T61" fmla="*/ 68263 h 48"/>
              <a:gd name="T62" fmla="*/ 128587 w 83"/>
              <a:gd name="T63" fmla="*/ 71438 h 48"/>
              <a:gd name="T64" fmla="*/ 128587 w 83"/>
              <a:gd name="T65" fmla="*/ 74613 h 48"/>
              <a:gd name="T66" fmla="*/ 122237 w 83"/>
              <a:gd name="T67" fmla="*/ 73025 h 48"/>
              <a:gd name="T68" fmla="*/ 117475 w 83"/>
              <a:gd name="T69" fmla="*/ 68263 h 48"/>
              <a:gd name="T70" fmla="*/ 115887 w 83"/>
              <a:gd name="T71" fmla="*/ 65088 h 48"/>
              <a:gd name="T72" fmla="*/ 111125 w 83"/>
              <a:gd name="T73" fmla="*/ 63500 h 48"/>
              <a:gd name="T74" fmla="*/ 106362 w 83"/>
              <a:gd name="T75" fmla="*/ 61913 h 48"/>
              <a:gd name="T76" fmla="*/ 101600 w 83"/>
              <a:gd name="T77" fmla="*/ 60325 h 48"/>
              <a:gd name="T78" fmla="*/ 98425 w 83"/>
              <a:gd name="T79" fmla="*/ 58738 h 48"/>
              <a:gd name="T80" fmla="*/ 93662 w 83"/>
              <a:gd name="T81" fmla="*/ 58738 h 48"/>
              <a:gd name="T82" fmla="*/ 66675 w 83"/>
              <a:gd name="T83" fmla="*/ 50800 h 48"/>
              <a:gd name="T84" fmla="*/ 39687 w 83"/>
              <a:gd name="T85" fmla="*/ 39687 h 48"/>
              <a:gd name="T86" fmla="*/ 36512 w 83"/>
              <a:gd name="T87" fmla="*/ 38100 h 48"/>
              <a:gd name="T88" fmla="*/ 30162 w 83"/>
              <a:gd name="T89" fmla="*/ 34925 h 48"/>
              <a:gd name="T90" fmla="*/ 23812 w 83"/>
              <a:gd name="T91" fmla="*/ 31750 h 48"/>
              <a:gd name="T92" fmla="*/ 17462 w 83"/>
              <a:gd name="T93" fmla="*/ 26988 h 48"/>
              <a:gd name="T94" fmla="*/ 12700 w 83"/>
              <a:gd name="T95" fmla="*/ 22225 h 48"/>
              <a:gd name="T96" fmla="*/ 9525 w 83"/>
              <a:gd name="T97" fmla="*/ 17463 h 48"/>
              <a:gd name="T98" fmla="*/ 4762 w 83"/>
              <a:gd name="T99" fmla="*/ 12700 h 48"/>
              <a:gd name="T100" fmla="*/ 4762 w 83"/>
              <a:gd name="T101" fmla="*/ 11112 h 48"/>
              <a:gd name="T102" fmla="*/ 0 w 83"/>
              <a:gd name="T103" fmla="*/ 7938 h 48"/>
              <a:gd name="T104" fmla="*/ 0 w 83"/>
              <a:gd name="T105" fmla="*/ 4763 h 48"/>
              <a:gd name="T106" fmla="*/ 0 w 83"/>
              <a:gd name="T107" fmla="*/ 1588 h 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
              <a:gd name="T163" fmla="*/ 0 h 48"/>
              <a:gd name="T164" fmla="*/ 83 w 83"/>
              <a:gd name="T165" fmla="*/ 48 h 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 h="48">
                <a:moveTo>
                  <a:pt x="0" y="1"/>
                </a:moveTo>
                <a:lnTo>
                  <a:pt x="0" y="0"/>
                </a:lnTo>
                <a:lnTo>
                  <a:pt x="2" y="0"/>
                </a:lnTo>
                <a:lnTo>
                  <a:pt x="3" y="0"/>
                </a:lnTo>
                <a:lnTo>
                  <a:pt x="4" y="0"/>
                </a:lnTo>
                <a:lnTo>
                  <a:pt x="6" y="0"/>
                </a:lnTo>
                <a:lnTo>
                  <a:pt x="7" y="1"/>
                </a:lnTo>
                <a:lnTo>
                  <a:pt x="8" y="2"/>
                </a:lnTo>
                <a:lnTo>
                  <a:pt x="10" y="4"/>
                </a:lnTo>
                <a:lnTo>
                  <a:pt x="11" y="5"/>
                </a:lnTo>
                <a:lnTo>
                  <a:pt x="11" y="7"/>
                </a:lnTo>
                <a:lnTo>
                  <a:pt x="13" y="8"/>
                </a:lnTo>
                <a:lnTo>
                  <a:pt x="14" y="8"/>
                </a:lnTo>
                <a:lnTo>
                  <a:pt x="15" y="10"/>
                </a:lnTo>
                <a:lnTo>
                  <a:pt x="17" y="11"/>
                </a:lnTo>
                <a:lnTo>
                  <a:pt x="18" y="13"/>
                </a:lnTo>
                <a:lnTo>
                  <a:pt x="19" y="14"/>
                </a:lnTo>
                <a:lnTo>
                  <a:pt x="21" y="15"/>
                </a:lnTo>
                <a:lnTo>
                  <a:pt x="22" y="16"/>
                </a:lnTo>
                <a:lnTo>
                  <a:pt x="24" y="17"/>
                </a:lnTo>
                <a:lnTo>
                  <a:pt x="25" y="18"/>
                </a:lnTo>
                <a:lnTo>
                  <a:pt x="26" y="18"/>
                </a:lnTo>
                <a:lnTo>
                  <a:pt x="26" y="17"/>
                </a:lnTo>
                <a:lnTo>
                  <a:pt x="28" y="17"/>
                </a:lnTo>
                <a:lnTo>
                  <a:pt x="28" y="16"/>
                </a:lnTo>
                <a:lnTo>
                  <a:pt x="29" y="16"/>
                </a:lnTo>
                <a:lnTo>
                  <a:pt x="30" y="16"/>
                </a:lnTo>
                <a:lnTo>
                  <a:pt x="32" y="17"/>
                </a:lnTo>
                <a:lnTo>
                  <a:pt x="33" y="18"/>
                </a:lnTo>
                <a:lnTo>
                  <a:pt x="35" y="19"/>
                </a:lnTo>
                <a:lnTo>
                  <a:pt x="36" y="20"/>
                </a:lnTo>
                <a:lnTo>
                  <a:pt x="39" y="21"/>
                </a:lnTo>
                <a:lnTo>
                  <a:pt x="40" y="22"/>
                </a:lnTo>
                <a:lnTo>
                  <a:pt x="42" y="23"/>
                </a:lnTo>
                <a:lnTo>
                  <a:pt x="45" y="24"/>
                </a:lnTo>
                <a:lnTo>
                  <a:pt x="47" y="24"/>
                </a:lnTo>
                <a:lnTo>
                  <a:pt x="49" y="24"/>
                </a:lnTo>
                <a:lnTo>
                  <a:pt x="53" y="24"/>
                </a:lnTo>
                <a:lnTo>
                  <a:pt x="56" y="24"/>
                </a:lnTo>
                <a:lnTo>
                  <a:pt x="58" y="25"/>
                </a:lnTo>
                <a:lnTo>
                  <a:pt x="60" y="25"/>
                </a:lnTo>
                <a:lnTo>
                  <a:pt x="63" y="25"/>
                </a:lnTo>
                <a:lnTo>
                  <a:pt x="66" y="26"/>
                </a:lnTo>
                <a:lnTo>
                  <a:pt x="68" y="26"/>
                </a:lnTo>
                <a:lnTo>
                  <a:pt x="70" y="27"/>
                </a:lnTo>
                <a:lnTo>
                  <a:pt x="73" y="27"/>
                </a:lnTo>
                <a:lnTo>
                  <a:pt x="75" y="28"/>
                </a:lnTo>
                <a:lnTo>
                  <a:pt x="77" y="29"/>
                </a:lnTo>
                <a:lnTo>
                  <a:pt x="79" y="31"/>
                </a:lnTo>
                <a:lnTo>
                  <a:pt x="79" y="32"/>
                </a:lnTo>
                <a:lnTo>
                  <a:pt x="79" y="33"/>
                </a:lnTo>
                <a:lnTo>
                  <a:pt x="79" y="34"/>
                </a:lnTo>
                <a:lnTo>
                  <a:pt x="79" y="35"/>
                </a:lnTo>
                <a:lnTo>
                  <a:pt x="79" y="36"/>
                </a:lnTo>
                <a:lnTo>
                  <a:pt x="79" y="37"/>
                </a:lnTo>
                <a:lnTo>
                  <a:pt x="79" y="38"/>
                </a:lnTo>
                <a:lnTo>
                  <a:pt x="79" y="39"/>
                </a:lnTo>
                <a:lnTo>
                  <a:pt x="81" y="40"/>
                </a:lnTo>
                <a:lnTo>
                  <a:pt x="81" y="41"/>
                </a:lnTo>
                <a:lnTo>
                  <a:pt x="81" y="42"/>
                </a:lnTo>
                <a:lnTo>
                  <a:pt x="81" y="43"/>
                </a:lnTo>
                <a:lnTo>
                  <a:pt x="81" y="44"/>
                </a:lnTo>
                <a:lnTo>
                  <a:pt x="81" y="45"/>
                </a:lnTo>
                <a:lnTo>
                  <a:pt x="82" y="46"/>
                </a:lnTo>
                <a:lnTo>
                  <a:pt x="81" y="47"/>
                </a:lnTo>
                <a:lnTo>
                  <a:pt x="78" y="47"/>
                </a:lnTo>
                <a:lnTo>
                  <a:pt x="77" y="46"/>
                </a:lnTo>
                <a:lnTo>
                  <a:pt x="75" y="44"/>
                </a:lnTo>
                <a:lnTo>
                  <a:pt x="74" y="43"/>
                </a:lnTo>
                <a:lnTo>
                  <a:pt x="74" y="42"/>
                </a:lnTo>
                <a:lnTo>
                  <a:pt x="73" y="41"/>
                </a:lnTo>
                <a:lnTo>
                  <a:pt x="70" y="40"/>
                </a:lnTo>
                <a:lnTo>
                  <a:pt x="68" y="39"/>
                </a:lnTo>
                <a:lnTo>
                  <a:pt x="67" y="39"/>
                </a:lnTo>
                <a:lnTo>
                  <a:pt x="66" y="39"/>
                </a:lnTo>
                <a:lnTo>
                  <a:pt x="64" y="38"/>
                </a:lnTo>
                <a:lnTo>
                  <a:pt x="63" y="38"/>
                </a:lnTo>
                <a:lnTo>
                  <a:pt x="62" y="37"/>
                </a:lnTo>
                <a:lnTo>
                  <a:pt x="60" y="37"/>
                </a:lnTo>
                <a:lnTo>
                  <a:pt x="59" y="37"/>
                </a:lnTo>
                <a:lnTo>
                  <a:pt x="59" y="36"/>
                </a:lnTo>
                <a:lnTo>
                  <a:pt x="42" y="32"/>
                </a:lnTo>
                <a:lnTo>
                  <a:pt x="26" y="26"/>
                </a:lnTo>
                <a:lnTo>
                  <a:pt x="25" y="25"/>
                </a:lnTo>
                <a:lnTo>
                  <a:pt x="24" y="24"/>
                </a:lnTo>
                <a:lnTo>
                  <a:pt x="23" y="24"/>
                </a:lnTo>
                <a:lnTo>
                  <a:pt x="21" y="23"/>
                </a:lnTo>
                <a:lnTo>
                  <a:pt x="19" y="22"/>
                </a:lnTo>
                <a:lnTo>
                  <a:pt x="17" y="21"/>
                </a:lnTo>
                <a:lnTo>
                  <a:pt x="15" y="20"/>
                </a:lnTo>
                <a:lnTo>
                  <a:pt x="13" y="19"/>
                </a:lnTo>
                <a:lnTo>
                  <a:pt x="11" y="17"/>
                </a:lnTo>
                <a:lnTo>
                  <a:pt x="11" y="16"/>
                </a:lnTo>
                <a:lnTo>
                  <a:pt x="8" y="14"/>
                </a:lnTo>
                <a:lnTo>
                  <a:pt x="7" y="13"/>
                </a:lnTo>
                <a:lnTo>
                  <a:pt x="6" y="11"/>
                </a:lnTo>
                <a:lnTo>
                  <a:pt x="4" y="10"/>
                </a:lnTo>
                <a:lnTo>
                  <a:pt x="3" y="8"/>
                </a:lnTo>
                <a:lnTo>
                  <a:pt x="3" y="7"/>
                </a:lnTo>
                <a:lnTo>
                  <a:pt x="2" y="6"/>
                </a:lnTo>
                <a:lnTo>
                  <a:pt x="0" y="5"/>
                </a:lnTo>
                <a:lnTo>
                  <a:pt x="0" y="4"/>
                </a:lnTo>
                <a:lnTo>
                  <a:pt x="0" y="3"/>
                </a:lnTo>
                <a:lnTo>
                  <a:pt x="0" y="2"/>
                </a:lnTo>
                <a:lnTo>
                  <a:pt x="0" y="1"/>
                </a:lnTo>
              </a:path>
            </a:pathLst>
          </a:custGeom>
          <a:noFill/>
          <a:ln w="12700" cap="rnd">
            <a:solidFill>
              <a:srgbClr val="000000"/>
            </a:solidFill>
            <a:round/>
            <a:headEnd/>
            <a:tailEnd/>
          </a:ln>
        </p:spPr>
        <p:txBody>
          <a:bodyPr/>
          <a:lstStyle/>
          <a:p>
            <a:endParaRPr lang="en-US"/>
          </a:p>
        </p:txBody>
      </p:sp>
      <p:sp>
        <p:nvSpPr>
          <p:cNvPr id="21528" name="Freeform 24"/>
          <p:cNvSpPr>
            <a:spLocks/>
          </p:cNvSpPr>
          <p:nvPr/>
        </p:nvSpPr>
        <p:spPr bwMode="auto">
          <a:xfrm>
            <a:off x="3403600" y="2201863"/>
            <a:ext cx="33338" cy="30162"/>
          </a:xfrm>
          <a:custGeom>
            <a:avLst/>
            <a:gdLst>
              <a:gd name="T0" fmla="*/ 14288 w 21"/>
              <a:gd name="T1" fmla="*/ 28575 h 19"/>
              <a:gd name="T2" fmla="*/ 11113 w 21"/>
              <a:gd name="T3" fmla="*/ 28575 h 19"/>
              <a:gd name="T4" fmla="*/ 7938 w 21"/>
              <a:gd name="T5" fmla="*/ 26987 h 19"/>
              <a:gd name="T6" fmla="*/ 4763 w 21"/>
              <a:gd name="T7" fmla="*/ 25400 h 19"/>
              <a:gd name="T8" fmla="*/ 3175 w 21"/>
              <a:gd name="T9" fmla="*/ 23812 h 19"/>
              <a:gd name="T10" fmla="*/ 0 w 21"/>
              <a:gd name="T11" fmla="*/ 20637 h 19"/>
              <a:gd name="T12" fmla="*/ 0 w 21"/>
              <a:gd name="T13" fmla="*/ 19050 h 19"/>
              <a:gd name="T14" fmla="*/ 0 w 21"/>
              <a:gd name="T15" fmla="*/ 15875 h 19"/>
              <a:gd name="T16" fmla="*/ 0 w 21"/>
              <a:gd name="T17" fmla="*/ 12700 h 19"/>
              <a:gd name="T18" fmla="*/ 0 w 21"/>
              <a:gd name="T19" fmla="*/ 9525 h 19"/>
              <a:gd name="T20" fmla="*/ 0 w 21"/>
              <a:gd name="T21" fmla="*/ 7937 h 19"/>
              <a:gd name="T22" fmla="*/ 3175 w 21"/>
              <a:gd name="T23" fmla="*/ 4762 h 19"/>
              <a:gd name="T24" fmla="*/ 4763 w 21"/>
              <a:gd name="T25" fmla="*/ 3175 h 19"/>
              <a:gd name="T26" fmla="*/ 7938 w 21"/>
              <a:gd name="T27" fmla="*/ 1587 h 19"/>
              <a:gd name="T28" fmla="*/ 11113 w 21"/>
              <a:gd name="T29" fmla="*/ 0 h 19"/>
              <a:gd name="T30" fmla="*/ 14288 w 21"/>
              <a:gd name="T31" fmla="*/ 0 h 19"/>
              <a:gd name="T32" fmla="*/ 15875 w 21"/>
              <a:gd name="T33" fmla="*/ 0 h 19"/>
              <a:gd name="T34" fmla="*/ 19050 w 21"/>
              <a:gd name="T35" fmla="*/ 0 h 19"/>
              <a:gd name="T36" fmla="*/ 22225 w 21"/>
              <a:gd name="T37" fmla="*/ 1587 h 19"/>
              <a:gd name="T38" fmla="*/ 25400 w 21"/>
              <a:gd name="T39" fmla="*/ 3175 h 19"/>
              <a:gd name="T40" fmla="*/ 28575 w 21"/>
              <a:gd name="T41" fmla="*/ 4762 h 19"/>
              <a:gd name="T42" fmla="*/ 30163 w 21"/>
              <a:gd name="T43" fmla="*/ 7937 h 19"/>
              <a:gd name="T44" fmla="*/ 31750 w 21"/>
              <a:gd name="T45" fmla="*/ 9525 h 19"/>
              <a:gd name="T46" fmla="*/ 31750 w 21"/>
              <a:gd name="T47" fmla="*/ 12700 h 19"/>
              <a:gd name="T48" fmla="*/ 31750 w 21"/>
              <a:gd name="T49" fmla="*/ 15875 h 19"/>
              <a:gd name="T50" fmla="*/ 31750 w 21"/>
              <a:gd name="T51" fmla="*/ 19050 h 19"/>
              <a:gd name="T52" fmla="*/ 30163 w 21"/>
              <a:gd name="T53" fmla="*/ 20637 h 19"/>
              <a:gd name="T54" fmla="*/ 28575 w 21"/>
              <a:gd name="T55" fmla="*/ 23812 h 19"/>
              <a:gd name="T56" fmla="*/ 25400 w 21"/>
              <a:gd name="T57" fmla="*/ 25400 h 19"/>
              <a:gd name="T58" fmla="*/ 22225 w 21"/>
              <a:gd name="T59" fmla="*/ 26987 h 19"/>
              <a:gd name="T60" fmla="*/ 19050 w 21"/>
              <a:gd name="T61" fmla="*/ 28575 h 19"/>
              <a:gd name="T62" fmla="*/ 15875 w 21"/>
              <a:gd name="T63" fmla="*/ 28575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19"/>
              <a:gd name="T98" fmla="*/ 21 w 21"/>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19">
                <a:moveTo>
                  <a:pt x="10" y="18"/>
                </a:moveTo>
                <a:lnTo>
                  <a:pt x="9" y="18"/>
                </a:lnTo>
                <a:lnTo>
                  <a:pt x="8" y="18"/>
                </a:lnTo>
                <a:lnTo>
                  <a:pt x="7" y="18"/>
                </a:lnTo>
                <a:lnTo>
                  <a:pt x="6" y="17"/>
                </a:lnTo>
                <a:lnTo>
                  <a:pt x="5" y="17"/>
                </a:lnTo>
                <a:lnTo>
                  <a:pt x="4" y="17"/>
                </a:lnTo>
                <a:lnTo>
                  <a:pt x="3" y="16"/>
                </a:lnTo>
                <a:lnTo>
                  <a:pt x="2" y="15"/>
                </a:lnTo>
                <a:lnTo>
                  <a:pt x="1" y="14"/>
                </a:lnTo>
                <a:lnTo>
                  <a:pt x="0" y="13"/>
                </a:lnTo>
                <a:lnTo>
                  <a:pt x="0" y="12"/>
                </a:lnTo>
                <a:lnTo>
                  <a:pt x="0" y="11"/>
                </a:lnTo>
                <a:lnTo>
                  <a:pt x="0" y="10"/>
                </a:lnTo>
                <a:lnTo>
                  <a:pt x="0" y="9"/>
                </a:lnTo>
                <a:lnTo>
                  <a:pt x="0" y="8"/>
                </a:lnTo>
                <a:lnTo>
                  <a:pt x="0" y="7"/>
                </a:lnTo>
                <a:lnTo>
                  <a:pt x="0" y="6"/>
                </a:lnTo>
                <a:lnTo>
                  <a:pt x="0" y="5"/>
                </a:lnTo>
                <a:lnTo>
                  <a:pt x="1" y="3"/>
                </a:lnTo>
                <a:lnTo>
                  <a:pt x="2" y="3"/>
                </a:lnTo>
                <a:lnTo>
                  <a:pt x="2" y="2"/>
                </a:lnTo>
                <a:lnTo>
                  <a:pt x="3" y="2"/>
                </a:lnTo>
                <a:lnTo>
                  <a:pt x="4" y="1"/>
                </a:lnTo>
                <a:lnTo>
                  <a:pt x="5" y="1"/>
                </a:lnTo>
                <a:lnTo>
                  <a:pt x="6" y="1"/>
                </a:lnTo>
                <a:lnTo>
                  <a:pt x="7" y="0"/>
                </a:lnTo>
                <a:lnTo>
                  <a:pt x="8" y="0"/>
                </a:lnTo>
                <a:lnTo>
                  <a:pt x="9" y="0"/>
                </a:lnTo>
                <a:lnTo>
                  <a:pt x="10" y="0"/>
                </a:lnTo>
                <a:lnTo>
                  <a:pt x="11" y="0"/>
                </a:lnTo>
                <a:lnTo>
                  <a:pt x="12" y="0"/>
                </a:lnTo>
                <a:lnTo>
                  <a:pt x="13" y="1"/>
                </a:lnTo>
                <a:lnTo>
                  <a:pt x="14" y="1"/>
                </a:lnTo>
                <a:lnTo>
                  <a:pt x="15" y="1"/>
                </a:lnTo>
                <a:lnTo>
                  <a:pt x="16" y="2"/>
                </a:lnTo>
                <a:lnTo>
                  <a:pt x="17" y="2"/>
                </a:lnTo>
                <a:lnTo>
                  <a:pt x="18" y="3"/>
                </a:lnTo>
                <a:lnTo>
                  <a:pt x="19" y="5"/>
                </a:lnTo>
                <a:lnTo>
                  <a:pt x="19" y="6"/>
                </a:lnTo>
                <a:lnTo>
                  <a:pt x="20" y="6"/>
                </a:lnTo>
                <a:lnTo>
                  <a:pt x="20" y="7"/>
                </a:lnTo>
                <a:lnTo>
                  <a:pt x="20" y="8"/>
                </a:lnTo>
                <a:lnTo>
                  <a:pt x="20" y="9"/>
                </a:lnTo>
                <a:lnTo>
                  <a:pt x="20" y="10"/>
                </a:lnTo>
                <a:lnTo>
                  <a:pt x="20" y="11"/>
                </a:lnTo>
                <a:lnTo>
                  <a:pt x="20" y="12"/>
                </a:lnTo>
                <a:lnTo>
                  <a:pt x="19" y="12"/>
                </a:lnTo>
                <a:lnTo>
                  <a:pt x="19" y="13"/>
                </a:lnTo>
                <a:lnTo>
                  <a:pt x="18" y="14"/>
                </a:lnTo>
                <a:lnTo>
                  <a:pt x="18" y="15"/>
                </a:lnTo>
                <a:lnTo>
                  <a:pt x="17" y="15"/>
                </a:lnTo>
                <a:lnTo>
                  <a:pt x="16" y="16"/>
                </a:lnTo>
                <a:lnTo>
                  <a:pt x="15" y="17"/>
                </a:lnTo>
                <a:lnTo>
                  <a:pt x="14" y="17"/>
                </a:lnTo>
                <a:lnTo>
                  <a:pt x="13" y="17"/>
                </a:lnTo>
                <a:lnTo>
                  <a:pt x="12" y="18"/>
                </a:lnTo>
                <a:lnTo>
                  <a:pt x="11" y="18"/>
                </a:lnTo>
                <a:lnTo>
                  <a:pt x="10" y="18"/>
                </a:lnTo>
              </a:path>
            </a:pathLst>
          </a:custGeom>
          <a:solidFill>
            <a:srgbClr val="FF667F"/>
          </a:solidFill>
          <a:ln w="9525" cap="rnd">
            <a:noFill/>
            <a:round/>
            <a:headEnd/>
            <a:tailEnd/>
          </a:ln>
        </p:spPr>
        <p:txBody>
          <a:bodyPr/>
          <a:lstStyle/>
          <a:p>
            <a:endParaRPr lang="en-US"/>
          </a:p>
        </p:txBody>
      </p:sp>
      <p:sp>
        <p:nvSpPr>
          <p:cNvPr id="21529" name="Freeform 25"/>
          <p:cNvSpPr>
            <a:spLocks/>
          </p:cNvSpPr>
          <p:nvPr/>
        </p:nvSpPr>
        <p:spPr bwMode="auto">
          <a:xfrm>
            <a:off x="3411538" y="2205038"/>
            <a:ext cx="26987" cy="26987"/>
          </a:xfrm>
          <a:custGeom>
            <a:avLst/>
            <a:gdLst>
              <a:gd name="T0" fmla="*/ 12700 w 17"/>
              <a:gd name="T1" fmla="*/ 25400 h 17"/>
              <a:gd name="T2" fmla="*/ 11112 w 17"/>
              <a:gd name="T3" fmla="*/ 22225 h 17"/>
              <a:gd name="T4" fmla="*/ 6350 w 17"/>
              <a:gd name="T5" fmla="*/ 22225 h 17"/>
              <a:gd name="T6" fmla="*/ 3175 w 17"/>
              <a:gd name="T7" fmla="*/ 22225 h 17"/>
              <a:gd name="T8" fmla="*/ 3175 w 17"/>
              <a:gd name="T9" fmla="*/ 20637 h 17"/>
              <a:gd name="T10" fmla="*/ 1587 w 17"/>
              <a:gd name="T11" fmla="*/ 17462 h 17"/>
              <a:gd name="T12" fmla="*/ 1587 w 17"/>
              <a:gd name="T13" fmla="*/ 17462 h 17"/>
              <a:gd name="T14" fmla="*/ 0 w 17"/>
              <a:gd name="T15" fmla="*/ 12700 h 17"/>
              <a:gd name="T16" fmla="*/ 0 w 17"/>
              <a:gd name="T17" fmla="*/ 11112 h 17"/>
              <a:gd name="T18" fmla="*/ 0 w 17"/>
              <a:gd name="T19" fmla="*/ 11112 h 17"/>
              <a:gd name="T20" fmla="*/ 1587 w 17"/>
              <a:gd name="T21" fmla="*/ 6350 h 17"/>
              <a:gd name="T22" fmla="*/ 1587 w 17"/>
              <a:gd name="T23" fmla="*/ 6350 h 17"/>
              <a:gd name="T24" fmla="*/ 3175 w 17"/>
              <a:gd name="T25" fmla="*/ 3175 h 17"/>
              <a:gd name="T26" fmla="*/ 3175 w 17"/>
              <a:gd name="T27" fmla="*/ 1587 h 17"/>
              <a:gd name="T28" fmla="*/ 6350 w 17"/>
              <a:gd name="T29" fmla="*/ 1587 h 17"/>
              <a:gd name="T30" fmla="*/ 11112 w 17"/>
              <a:gd name="T31" fmla="*/ 1587 h 17"/>
              <a:gd name="T32" fmla="*/ 12700 w 17"/>
              <a:gd name="T33" fmla="*/ 0 h 17"/>
              <a:gd name="T34" fmla="*/ 15875 w 17"/>
              <a:gd name="T35" fmla="*/ 1587 h 17"/>
              <a:gd name="T36" fmla="*/ 17462 w 17"/>
              <a:gd name="T37" fmla="*/ 1587 h 17"/>
              <a:gd name="T38" fmla="*/ 20637 w 17"/>
              <a:gd name="T39" fmla="*/ 1587 h 17"/>
              <a:gd name="T40" fmla="*/ 20637 w 17"/>
              <a:gd name="T41" fmla="*/ 3175 h 17"/>
              <a:gd name="T42" fmla="*/ 22225 w 17"/>
              <a:gd name="T43" fmla="*/ 6350 h 17"/>
              <a:gd name="T44" fmla="*/ 25400 w 17"/>
              <a:gd name="T45" fmla="*/ 6350 h 17"/>
              <a:gd name="T46" fmla="*/ 25400 w 17"/>
              <a:gd name="T47" fmla="*/ 11112 h 17"/>
              <a:gd name="T48" fmla="*/ 25400 w 17"/>
              <a:gd name="T49" fmla="*/ 11112 h 17"/>
              <a:gd name="T50" fmla="*/ 25400 w 17"/>
              <a:gd name="T51" fmla="*/ 12700 h 17"/>
              <a:gd name="T52" fmla="*/ 25400 w 17"/>
              <a:gd name="T53" fmla="*/ 17462 h 17"/>
              <a:gd name="T54" fmla="*/ 22225 w 17"/>
              <a:gd name="T55" fmla="*/ 17462 h 17"/>
              <a:gd name="T56" fmla="*/ 20637 w 17"/>
              <a:gd name="T57" fmla="*/ 20637 h 17"/>
              <a:gd name="T58" fmla="*/ 20637 w 17"/>
              <a:gd name="T59" fmla="*/ 22225 h 17"/>
              <a:gd name="T60" fmla="*/ 17462 w 17"/>
              <a:gd name="T61" fmla="*/ 22225 h 17"/>
              <a:gd name="T62" fmla="*/ 15875 w 17"/>
              <a:gd name="T63" fmla="*/ 22225 h 17"/>
              <a:gd name="T64" fmla="*/ 12700 w 17"/>
              <a:gd name="T65" fmla="*/ 2540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16"/>
                </a:moveTo>
                <a:lnTo>
                  <a:pt x="7" y="14"/>
                </a:lnTo>
                <a:lnTo>
                  <a:pt x="4" y="14"/>
                </a:lnTo>
                <a:lnTo>
                  <a:pt x="2" y="14"/>
                </a:lnTo>
                <a:lnTo>
                  <a:pt x="2" y="13"/>
                </a:lnTo>
                <a:lnTo>
                  <a:pt x="1" y="11"/>
                </a:lnTo>
                <a:lnTo>
                  <a:pt x="0" y="8"/>
                </a:lnTo>
                <a:lnTo>
                  <a:pt x="0" y="7"/>
                </a:lnTo>
                <a:lnTo>
                  <a:pt x="1" y="4"/>
                </a:lnTo>
                <a:lnTo>
                  <a:pt x="2" y="2"/>
                </a:lnTo>
                <a:lnTo>
                  <a:pt x="2" y="1"/>
                </a:lnTo>
                <a:lnTo>
                  <a:pt x="4" y="1"/>
                </a:lnTo>
                <a:lnTo>
                  <a:pt x="7" y="1"/>
                </a:lnTo>
                <a:lnTo>
                  <a:pt x="8" y="0"/>
                </a:lnTo>
                <a:lnTo>
                  <a:pt x="10" y="1"/>
                </a:lnTo>
                <a:lnTo>
                  <a:pt x="11" y="1"/>
                </a:lnTo>
                <a:lnTo>
                  <a:pt x="13" y="1"/>
                </a:lnTo>
                <a:lnTo>
                  <a:pt x="13" y="2"/>
                </a:lnTo>
                <a:lnTo>
                  <a:pt x="14" y="4"/>
                </a:lnTo>
                <a:lnTo>
                  <a:pt x="16" y="4"/>
                </a:lnTo>
                <a:lnTo>
                  <a:pt x="16" y="7"/>
                </a:lnTo>
                <a:lnTo>
                  <a:pt x="16" y="8"/>
                </a:lnTo>
                <a:lnTo>
                  <a:pt x="16" y="11"/>
                </a:lnTo>
                <a:lnTo>
                  <a:pt x="14" y="11"/>
                </a:lnTo>
                <a:lnTo>
                  <a:pt x="13" y="13"/>
                </a:lnTo>
                <a:lnTo>
                  <a:pt x="13" y="14"/>
                </a:lnTo>
                <a:lnTo>
                  <a:pt x="11" y="14"/>
                </a:lnTo>
                <a:lnTo>
                  <a:pt x="10" y="14"/>
                </a:lnTo>
                <a:lnTo>
                  <a:pt x="8" y="16"/>
                </a:lnTo>
              </a:path>
            </a:pathLst>
          </a:custGeom>
          <a:solidFill>
            <a:srgbClr val="000000"/>
          </a:solidFill>
          <a:ln w="9525" cap="rnd">
            <a:noFill/>
            <a:round/>
            <a:headEnd/>
            <a:tailEnd/>
          </a:ln>
        </p:spPr>
        <p:txBody>
          <a:bodyPr/>
          <a:lstStyle/>
          <a:p>
            <a:endParaRPr lang="en-US"/>
          </a:p>
        </p:txBody>
      </p:sp>
      <p:sp>
        <p:nvSpPr>
          <p:cNvPr id="21530" name="Freeform 26"/>
          <p:cNvSpPr>
            <a:spLocks/>
          </p:cNvSpPr>
          <p:nvPr/>
        </p:nvSpPr>
        <p:spPr bwMode="auto">
          <a:xfrm>
            <a:off x="3411538" y="2205038"/>
            <a:ext cx="28575" cy="28575"/>
          </a:xfrm>
          <a:custGeom>
            <a:avLst/>
            <a:gdLst>
              <a:gd name="T0" fmla="*/ 12700 w 18"/>
              <a:gd name="T1" fmla="*/ 26988 h 18"/>
              <a:gd name="T2" fmla="*/ 11112 w 18"/>
              <a:gd name="T3" fmla="*/ 25400 h 18"/>
              <a:gd name="T4" fmla="*/ 6350 w 18"/>
              <a:gd name="T5" fmla="*/ 25400 h 18"/>
              <a:gd name="T6" fmla="*/ 4762 w 18"/>
              <a:gd name="T7" fmla="*/ 23812 h 18"/>
              <a:gd name="T8" fmla="*/ 3175 w 18"/>
              <a:gd name="T9" fmla="*/ 22225 h 18"/>
              <a:gd name="T10" fmla="*/ 0 w 18"/>
              <a:gd name="T11" fmla="*/ 20637 h 18"/>
              <a:gd name="T12" fmla="*/ 0 w 18"/>
              <a:gd name="T13" fmla="*/ 19050 h 18"/>
              <a:gd name="T14" fmla="*/ 0 w 18"/>
              <a:gd name="T15" fmla="*/ 15875 h 18"/>
              <a:gd name="T16" fmla="*/ 0 w 18"/>
              <a:gd name="T17" fmla="*/ 12700 h 18"/>
              <a:gd name="T18" fmla="*/ 0 w 18"/>
              <a:gd name="T19" fmla="*/ 11112 h 18"/>
              <a:gd name="T20" fmla="*/ 0 w 18"/>
              <a:gd name="T21" fmla="*/ 7937 h 18"/>
              <a:gd name="T22" fmla="*/ 0 w 18"/>
              <a:gd name="T23" fmla="*/ 6350 h 18"/>
              <a:gd name="T24" fmla="*/ 3175 w 18"/>
              <a:gd name="T25" fmla="*/ 4762 h 18"/>
              <a:gd name="T26" fmla="*/ 4762 w 18"/>
              <a:gd name="T27" fmla="*/ 3175 h 18"/>
              <a:gd name="T28" fmla="*/ 6350 w 18"/>
              <a:gd name="T29" fmla="*/ 1588 h 18"/>
              <a:gd name="T30" fmla="*/ 11112 w 18"/>
              <a:gd name="T31" fmla="*/ 1588 h 18"/>
              <a:gd name="T32" fmla="*/ 12700 w 18"/>
              <a:gd name="T33" fmla="*/ 0 h 18"/>
              <a:gd name="T34" fmla="*/ 17462 w 18"/>
              <a:gd name="T35" fmla="*/ 1588 h 18"/>
              <a:gd name="T36" fmla="*/ 19050 w 18"/>
              <a:gd name="T37" fmla="*/ 1588 h 18"/>
              <a:gd name="T38" fmla="*/ 20637 w 18"/>
              <a:gd name="T39" fmla="*/ 3175 h 18"/>
              <a:gd name="T40" fmla="*/ 22225 w 18"/>
              <a:gd name="T41" fmla="*/ 4762 h 18"/>
              <a:gd name="T42" fmla="*/ 25400 w 18"/>
              <a:gd name="T43" fmla="*/ 6350 h 18"/>
              <a:gd name="T44" fmla="*/ 26988 w 18"/>
              <a:gd name="T45" fmla="*/ 7937 h 18"/>
              <a:gd name="T46" fmla="*/ 26988 w 18"/>
              <a:gd name="T47" fmla="*/ 11112 h 18"/>
              <a:gd name="T48" fmla="*/ 26988 w 18"/>
              <a:gd name="T49" fmla="*/ 12700 h 18"/>
              <a:gd name="T50" fmla="*/ 26988 w 18"/>
              <a:gd name="T51" fmla="*/ 15875 h 18"/>
              <a:gd name="T52" fmla="*/ 26988 w 18"/>
              <a:gd name="T53" fmla="*/ 19050 h 18"/>
              <a:gd name="T54" fmla="*/ 25400 w 18"/>
              <a:gd name="T55" fmla="*/ 20637 h 18"/>
              <a:gd name="T56" fmla="*/ 22225 w 18"/>
              <a:gd name="T57" fmla="*/ 22225 h 18"/>
              <a:gd name="T58" fmla="*/ 20637 w 18"/>
              <a:gd name="T59" fmla="*/ 23812 h 18"/>
              <a:gd name="T60" fmla="*/ 19050 w 18"/>
              <a:gd name="T61" fmla="*/ 25400 h 18"/>
              <a:gd name="T62" fmla="*/ 17462 w 18"/>
              <a:gd name="T63" fmla="*/ 25400 h 18"/>
              <a:gd name="T64" fmla="*/ 12700 w 18"/>
              <a:gd name="T65" fmla="*/ 26988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8"/>
              <a:gd name="T101" fmla="*/ 18 w 18"/>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8">
                <a:moveTo>
                  <a:pt x="8" y="17"/>
                </a:moveTo>
                <a:lnTo>
                  <a:pt x="7" y="16"/>
                </a:lnTo>
                <a:lnTo>
                  <a:pt x="4" y="16"/>
                </a:lnTo>
                <a:lnTo>
                  <a:pt x="3" y="15"/>
                </a:lnTo>
                <a:lnTo>
                  <a:pt x="2" y="14"/>
                </a:lnTo>
                <a:lnTo>
                  <a:pt x="0" y="13"/>
                </a:lnTo>
                <a:lnTo>
                  <a:pt x="0" y="12"/>
                </a:lnTo>
                <a:lnTo>
                  <a:pt x="0" y="10"/>
                </a:lnTo>
                <a:lnTo>
                  <a:pt x="0" y="8"/>
                </a:lnTo>
                <a:lnTo>
                  <a:pt x="0" y="7"/>
                </a:lnTo>
                <a:lnTo>
                  <a:pt x="0" y="5"/>
                </a:lnTo>
                <a:lnTo>
                  <a:pt x="0" y="4"/>
                </a:lnTo>
                <a:lnTo>
                  <a:pt x="2" y="3"/>
                </a:lnTo>
                <a:lnTo>
                  <a:pt x="3" y="2"/>
                </a:lnTo>
                <a:lnTo>
                  <a:pt x="4" y="1"/>
                </a:lnTo>
                <a:lnTo>
                  <a:pt x="7" y="1"/>
                </a:lnTo>
                <a:lnTo>
                  <a:pt x="8" y="0"/>
                </a:lnTo>
                <a:lnTo>
                  <a:pt x="11" y="1"/>
                </a:lnTo>
                <a:lnTo>
                  <a:pt x="12" y="1"/>
                </a:lnTo>
                <a:lnTo>
                  <a:pt x="13" y="2"/>
                </a:lnTo>
                <a:lnTo>
                  <a:pt x="14" y="3"/>
                </a:lnTo>
                <a:lnTo>
                  <a:pt x="16" y="4"/>
                </a:lnTo>
                <a:lnTo>
                  <a:pt x="17" y="5"/>
                </a:lnTo>
                <a:lnTo>
                  <a:pt x="17" y="7"/>
                </a:lnTo>
                <a:lnTo>
                  <a:pt x="17" y="8"/>
                </a:lnTo>
                <a:lnTo>
                  <a:pt x="17" y="10"/>
                </a:lnTo>
                <a:lnTo>
                  <a:pt x="17" y="12"/>
                </a:lnTo>
                <a:lnTo>
                  <a:pt x="16" y="13"/>
                </a:lnTo>
                <a:lnTo>
                  <a:pt x="14" y="14"/>
                </a:lnTo>
                <a:lnTo>
                  <a:pt x="13" y="15"/>
                </a:lnTo>
                <a:lnTo>
                  <a:pt x="12" y="16"/>
                </a:lnTo>
                <a:lnTo>
                  <a:pt x="11" y="16"/>
                </a:lnTo>
                <a:lnTo>
                  <a:pt x="8" y="17"/>
                </a:lnTo>
              </a:path>
            </a:pathLst>
          </a:custGeom>
          <a:noFill/>
          <a:ln w="12700" cap="rnd">
            <a:solidFill>
              <a:srgbClr val="000000"/>
            </a:solidFill>
            <a:round/>
            <a:headEnd/>
            <a:tailEnd/>
          </a:ln>
        </p:spPr>
        <p:txBody>
          <a:bodyPr/>
          <a:lstStyle/>
          <a:p>
            <a:endParaRPr lang="en-US"/>
          </a:p>
        </p:txBody>
      </p:sp>
      <p:sp>
        <p:nvSpPr>
          <p:cNvPr id="21531" name="Freeform 27"/>
          <p:cNvSpPr>
            <a:spLocks/>
          </p:cNvSpPr>
          <p:nvPr/>
        </p:nvSpPr>
        <p:spPr bwMode="auto">
          <a:xfrm>
            <a:off x="3409950" y="2201863"/>
            <a:ext cx="26988" cy="26987"/>
          </a:xfrm>
          <a:custGeom>
            <a:avLst/>
            <a:gdLst>
              <a:gd name="T0" fmla="*/ 15875 w 17"/>
              <a:gd name="T1" fmla="*/ 0 h 17"/>
              <a:gd name="T2" fmla="*/ 25400 w 17"/>
              <a:gd name="T3" fmla="*/ 25400 h 17"/>
              <a:gd name="T4" fmla="*/ 0 w 17"/>
              <a:gd name="T5" fmla="*/ 12700 h 17"/>
              <a:gd name="T6" fmla="*/ 0 w 17"/>
              <a:gd name="T7" fmla="*/ 6350 h 17"/>
              <a:gd name="T8" fmla="*/ 0 w 17"/>
              <a:gd name="T9" fmla="*/ 6350 h 17"/>
              <a:gd name="T10" fmla="*/ 7938 w 17"/>
              <a:gd name="T11" fmla="*/ 6350 h 17"/>
              <a:gd name="T12" fmla="*/ 7938 w 17"/>
              <a:gd name="T13" fmla="*/ 0 h 17"/>
              <a:gd name="T14" fmla="*/ 15875 w 17"/>
              <a:gd name="T15" fmla="*/ 0 h 17"/>
              <a:gd name="T16" fmla="*/ 15875 w 17"/>
              <a:gd name="T17" fmla="*/ 0 h 17"/>
              <a:gd name="T18" fmla="*/ 15875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0" y="0"/>
                </a:moveTo>
                <a:lnTo>
                  <a:pt x="16" y="16"/>
                </a:lnTo>
                <a:lnTo>
                  <a:pt x="0" y="8"/>
                </a:lnTo>
                <a:lnTo>
                  <a:pt x="0" y="4"/>
                </a:lnTo>
                <a:lnTo>
                  <a:pt x="5" y="4"/>
                </a:lnTo>
                <a:lnTo>
                  <a:pt x="5" y="0"/>
                </a:lnTo>
                <a:lnTo>
                  <a:pt x="10" y="0"/>
                </a:lnTo>
              </a:path>
            </a:pathLst>
          </a:custGeom>
          <a:solidFill>
            <a:srgbClr val="FFFFFF"/>
          </a:solidFill>
          <a:ln w="9525" cap="rnd">
            <a:noFill/>
            <a:round/>
            <a:headEnd/>
            <a:tailEnd/>
          </a:ln>
        </p:spPr>
        <p:txBody>
          <a:bodyPr/>
          <a:lstStyle/>
          <a:p>
            <a:endParaRPr lang="en-US"/>
          </a:p>
        </p:txBody>
      </p:sp>
      <p:sp>
        <p:nvSpPr>
          <p:cNvPr id="21532" name="Freeform 28"/>
          <p:cNvSpPr>
            <a:spLocks/>
          </p:cNvSpPr>
          <p:nvPr/>
        </p:nvSpPr>
        <p:spPr bwMode="auto">
          <a:xfrm>
            <a:off x="3454400" y="2181225"/>
            <a:ext cx="152400" cy="119063"/>
          </a:xfrm>
          <a:custGeom>
            <a:avLst/>
            <a:gdLst>
              <a:gd name="T0" fmla="*/ 36513 w 96"/>
              <a:gd name="T1" fmla="*/ 109538 h 75"/>
              <a:gd name="T2" fmla="*/ 55563 w 96"/>
              <a:gd name="T3" fmla="*/ 100013 h 75"/>
              <a:gd name="T4" fmla="*/ 73025 w 96"/>
              <a:gd name="T5" fmla="*/ 85725 h 75"/>
              <a:gd name="T6" fmla="*/ 77787 w 96"/>
              <a:gd name="T7" fmla="*/ 74613 h 75"/>
              <a:gd name="T8" fmla="*/ 76200 w 96"/>
              <a:gd name="T9" fmla="*/ 68263 h 75"/>
              <a:gd name="T10" fmla="*/ 73025 w 96"/>
              <a:gd name="T11" fmla="*/ 60325 h 75"/>
              <a:gd name="T12" fmla="*/ 71438 w 96"/>
              <a:gd name="T13" fmla="*/ 47625 h 75"/>
              <a:gd name="T14" fmla="*/ 68263 w 96"/>
              <a:gd name="T15" fmla="*/ 33338 h 75"/>
              <a:gd name="T16" fmla="*/ 65088 w 96"/>
              <a:gd name="T17" fmla="*/ 17463 h 75"/>
              <a:gd name="T18" fmla="*/ 55563 w 96"/>
              <a:gd name="T19" fmla="*/ 4763 h 75"/>
              <a:gd name="T20" fmla="*/ 36513 w 96"/>
              <a:gd name="T21" fmla="*/ 0 h 75"/>
              <a:gd name="T22" fmla="*/ 12700 w 96"/>
              <a:gd name="T23" fmla="*/ 3175 h 75"/>
              <a:gd name="T24" fmla="*/ 4763 w 96"/>
              <a:gd name="T25" fmla="*/ 12700 h 75"/>
              <a:gd name="T26" fmla="*/ 9525 w 96"/>
              <a:gd name="T27" fmla="*/ 22225 h 75"/>
              <a:gd name="T28" fmla="*/ 9525 w 96"/>
              <a:gd name="T29" fmla="*/ 33338 h 75"/>
              <a:gd name="T30" fmla="*/ 6350 w 96"/>
              <a:gd name="T31" fmla="*/ 42863 h 75"/>
              <a:gd name="T32" fmla="*/ 0 w 96"/>
              <a:gd name="T33" fmla="*/ 50800 h 75"/>
              <a:gd name="T34" fmla="*/ 1588 w 96"/>
              <a:gd name="T35" fmla="*/ 58738 h 75"/>
              <a:gd name="T36" fmla="*/ 6350 w 96"/>
              <a:gd name="T37" fmla="*/ 66675 h 75"/>
              <a:gd name="T38" fmla="*/ 4763 w 96"/>
              <a:gd name="T39" fmla="*/ 73025 h 75"/>
              <a:gd name="T40" fmla="*/ 4763 w 96"/>
              <a:gd name="T41" fmla="*/ 80963 h 75"/>
              <a:gd name="T42" fmla="*/ 15875 w 96"/>
              <a:gd name="T43" fmla="*/ 92075 h 75"/>
              <a:gd name="T44" fmla="*/ 20637 w 96"/>
              <a:gd name="T45" fmla="*/ 101600 h 75"/>
              <a:gd name="T46" fmla="*/ 65088 w 96"/>
              <a:gd name="T47" fmla="*/ 17463 h 75"/>
              <a:gd name="T48" fmla="*/ 87312 w 96"/>
              <a:gd name="T49" fmla="*/ 14288 h 75"/>
              <a:gd name="T50" fmla="*/ 107950 w 96"/>
              <a:gd name="T51" fmla="*/ 17463 h 75"/>
              <a:gd name="T52" fmla="*/ 131763 w 96"/>
              <a:gd name="T53" fmla="*/ 20638 h 75"/>
              <a:gd name="T54" fmla="*/ 144463 w 96"/>
              <a:gd name="T55" fmla="*/ 20638 h 75"/>
              <a:gd name="T56" fmla="*/ 150813 w 96"/>
              <a:gd name="T57" fmla="*/ 30163 h 75"/>
              <a:gd name="T58" fmla="*/ 142875 w 96"/>
              <a:gd name="T59" fmla="*/ 36513 h 75"/>
              <a:gd name="T60" fmla="*/ 133350 w 96"/>
              <a:gd name="T61" fmla="*/ 38100 h 75"/>
              <a:gd name="T62" fmla="*/ 127000 w 96"/>
              <a:gd name="T63" fmla="*/ 42863 h 75"/>
              <a:gd name="T64" fmla="*/ 119063 w 96"/>
              <a:gd name="T65" fmla="*/ 52388 h 75"/>
              <a:gd name="T66" fmla="*/ 115888 w 96"/>
              <a:gd name="T67" fmla="*/ 63500 h 75"/>
              <a:gd name="T68" fmla="*/ 112713 w 96"/>
              <a:gd name="T69" fmla="*/ 74613 h 75"/>
              <a:gd name="T70" fmla="*/ 104775 w 96"/>
              <a:gd name="T71" fmla="*/ 90488 h 75"/>
              <a:gd name="T72" fmla="*/ 93662 w 96"/>
              <a:gd name="T73" fmla="*/ 101600 h 75"/>
              <a:gd name="T74" fmla="*/ 79375 w 96"/>
              <a:gd name="T75" fmla="*/ 109538 h 75"/>
              <a:gd name="T76" fmla="*/ 69850 w 96"/>
              <a:gd name="T77" fmla="*/ 112713 h 75"/>
              <a:gd name="T78" fmla="*/ 57150 w 96"/>
              <a:gd name="T79" fmla="*/ 114300 h 75"/>
              <a:gd name="T80" fmla="*/ 47625 w 96"/>
              <a:gd name="T81" fmla="*/ 117475 h 75"/>
              <a:gd name="T82" fmla="*/ 47625 w 96"/>
              <a:gd name="T83" fmla="*/ 107950 h 75"/>
              <a:gd name="T84" fmla="*/ 46037 w 96"/>
              <a:gd name="T85" fmla="*/ 104775 h 75"/>
              <a:gd name="T86" fmla="*/ 55563 w 96"/>
              <a:gd name="T87" fmla="*/ 101600 h 75"/>
              <a:gd name="T88" fmla="*/ 68263 w 96"/>
              <a:gd name="T89" fmla="*/ 90488 h 75"/>
              <a:gd name="T90" fmla="*/ 76200 w 96"/>
              <a:gd name="T91" fmla="*/ 77788 h 75"/>
              <a:gd name="T92" fmla="*/ 74613 w 96"/>
              <a:gd name="T93" fmla="*/ 65088 h 75"/>
              <a:gd name="T94" fmla="*/ 69850 w 96"/>
              <a:gd name="T95" fmla="*/ 55563 h 75"/>
              <a:gd name="T96" fmla="*/ 69850 w 96"/>
              <a:gd name="T97" fmla="*/ 46038 h 75"/>
              <a:gd name="T98" fmla="*/ 71438 w 96"/>
              <a:gd name="T99" fmla="*/ 38100 h 75"/>
              <a:gd name="T100" fmla="*/ 69850 w 96"/>
              <a:gd name="T101" fmla="*/ 28575 h 75"/>
              <a:gd name="T102" fmla="*/ 68263 w 96"/>
              <a:gd name="T103" fmla="*/ 17463 h 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
              <a:gd name="T157" fmla="*/ 0 h 75"/>
              <a:gd name="T158" fmla="*/ 96 w 96"/>
              <a:gd name="T159" fmla="*/ 75 h 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 h="75">
                <a:moveTo>
                  <a:pt x="11" y="70"/>
                </a:moveTo>
                <a:lnTo>
                  <a:pt x="14" y="70"/>
                </a:lnTo>
                <a:lnTo>
                  <a:pt x="16" y="70"/>
                </a:lnTo>
                <a:lnTo>
                  <a:pt x="20" y="69"/>
                </a:lnTo>
                <a:lnTo>
                  <a:pt x="23" y="69"/>
                </a:lnTo>
                <a:lnTo>
                  <a:pt x="25" y="68"/>
                </a:lnTo>
                <a:lnTo>
                  <a:pt x="28" y="66"/>
                </a:lnTo>
                <a:lnTo>
                  <a:pt x="30" y="65"/>
                </a:lnTo>
                <a:lnTo>
                  <a:pt x="34" y="64"/>
                </a:lnTo>
                <a:lnTo>
                  <a:pt x="35" y="63"/>
                </a:lnTo>
                <a:lnTo>
                  <a:pt x="38" y="61"/>
                </a:lnTo>
                <a:lnTo>
                  <a:pt x="40" y="59"/>
                </a:lnTo>
                <a:lnTo>
                  <a:pt x="43" y="57"/>
                </a:lnTo>
                <a:lnTo>
                  <a:pt x="45" y="56"/>
                </a:lnTo>
                <a:lnTo>
                  <a:pt x="46" y="54"/>
                </a:lnTo>
                <a:lnTo>
                  <a:pt x="47" y="52"/>
                </a:lnTo>
                <a:lnTo>
                  <a:pt x="48" y="50"/>
                </a:lnTo>
                <a:lnTo>
                  <a:pt x="49" y="49"/>
                </a:lnTo>
                <a:lnTo>
                  <a:pt x="49" y="48"/>
                </a:lnTo>
                <a:lnTo>
                  <a:pt x="49" y="47"/>
                </a:lnTo>
                <a:lnTo>
                  <a:pt x="49" y="46"/>
                </a:lnTo>
                <a:lnTo>
                  <a:pt x="48" y="45"/>
                </a:lnTo>
                <a:lnTo>
                  <a:pt x="48" y="44"/>
                </a:lnTo>
                <a:lnTo>
                  <a:pt x="48" y="43"/>
                </a:lnTo>
                <a:lnTo>
                  <a:pt x="47" y="42"/>
                </a:lnTo>
                <a:lnTo>
                  <a:pt x="47" y="41"/>
                </a:lnTo>
                <a:lnTo>
                  <a:pt x="47" y="40"/>
                </a:lnTo>
                <a:lnTo>
                  <a:pt x="46" y="39"/>
                </a:lnTo>
                <a:lnTo>
                  <a:pt x="46" y="38"/>
                </a:lnTo>
                <a:lnTo>
                  <a:pt x="45" y="37"/>
                </a:lnTo>
                <a:lnTo>
                  <a:pt x="45" y="36"/>
                </a:lnTo>
                <a:lnTo>
                  <a:pt x="45" y="34"/>
                </a:lnTo>
                <a:lnTo>
                  <a:pt x="45" y="32"/>
                </a:lnTo>
                <a:lnTo>
                  <a:pt x="45" y="30"/>
                </a:lnTo>
                <a:lnTo>
                  <a:pt x="45" y="28"/>
                </a:lnTo>
                <a:lnTo>
                  <a:pt x="44" y="26"/>
                </a:lnTo>
                <a:lnTo>
                  <a:pt x="44" y="24"/>
                </a:lnTo>
                <a:lnTo>
                  <a:pt x="44" y="23"/>
                </a:lnTo>
                <a:lnTo>
                  <a:pt x="43" y="21"/>
                </a:lnTo>
                <a:lnTo>
                  <a:pt x="43" y="18"/>
                </a:lnTo>
                <a:lnTo>
                  <a:pt x="43" y="17"/>
                </a:lnTo>
                <a:lnTo>
                  <a:pt x="43" y="15"/>
                </a:lnTo>
                <a:lnTo>
                  <a:pt x="41" y="13"/>
                </a:lnTo>
                <a:lnTo>
                  <a:pt x="41" y="11"/>
                </a:lnTo>
                <a:lnTo>
                  <a:pt x="41" y="10"/>
                </a:lnTo>
                <a:lnTo>
                  <a:pt x="41" y="8"/>
                </a:lnTo>
                <a:lnTo>
                  <a:pt x="40" y="6"/>
                </a:lnTo>
                <a:lnTo>
                  <a:pt x="38" y="4"/>
                </a:lnTo>
                <a:lnTo>
                  <a:pt x="35" y="3"/>
                </a:lnTo>
                <a:lnTo>
                  <a:pt x="34" y="2"/>
                </a:lnTo>
                <a:lnTo>
                  <a:pt x="30" y="1"/>
                </a:lnTo>
                <a:lnTo>
                  <a:pt x="28" y="0"/>
                </a:lnTo>
                <a:lnTo>
                  <a:pt x="24" y="0"/>
                </a:lnTo>
                <a:lnTo>
                  <a:pt x="23" y="0"/>
                </a:lnTo>
                <a:lnTo>
                  <a:pt x="19" y="0"/>
                </a:lnTo>
                <a:lnTo>
                  <a:pt x="15" y="0"/>
                </a:lnTo>
                <a:lnTo>
                  <a:pt x="13" y="0"/>
                </a:lnTo>
                <a:lnTo>
                  <a:pt x="10" y="1"/>
                </a:lnTo>
                <a:lnTo>
                  <a:pt x="8" y="2"/>
                </a:lnTo>
                <a:lnTo>
                  <a:pt x="5" y="3"/>
                </a:lnTo>
                <a:lnTo>
                  <a:pt x="3" y="4"/>
                </a:lnTo>
                <a:lnTo>
                  <a:pt x="0" y="6"/>
                </a:lnTo>
                <a:lnTo>
                  <a:pt x="1" y="7"/>
                </a:lnTo>
                <a:lnTo>
                  <a:pt x="3" y="8"/>
                </a:lnTo>
                <a:lnTo>
                  <a:pt x="4" y="9"/>
                </a:lnTo>
                <a:lnTo>
                  <a:pt x="4" y="10"/>
                </a:lnTo>
                <a:lnTo>
                  <a:pt x="5" y="11"/>
                </a:lnTo>
                <a:lnTo>
                  <a:pt x="5" y="12"/>
                </a:lnTo>
                <a:lnTo>
                  <a:pt x="6" y="14"/>
                </a:lnTo>
                <a:lnTo>
                  <a:pt x="6" y="16"/>
                </a:lnTo>
                <a:lnTo>
                  <a:pt x="6" y="17"/>
                </a:lnTo>
                <a:lnTo>
                  <a:pt x="6" y="18"/>
                </a:lnTo>
                <a:lnTo>
                  <a:pt x="6" y="19"/>
                </a:lnTo>
                <a:lnTo>
                  <a:pt x="6" y="21"/>
                </a:lnTo>
                <a:lnTo>
                  <a:pt x="6" y="22"/>
                </a:lnTo>
                <a:lnTo>
                  <a:pt x="6" y="24"/>
                </a:lnTo>
                <a:lnTo>
                  <a:pt x="5" y="24"/>
                </a:lnTo>
                <a:lnTo>
                  <a:pt x="5" y="26"/>
                </a:lnTo>
                <a:lnTo>
                  <a:pt x="4" y="27"/>
                </a:lnTo>
                <a:lnTo>
                  <a:pt x="4" y="29"/>
                </a:lnTo>
                <a:lnTo>
                  <a:pt x="3" y="30"/>
                </a:lnTo>
                <a:lnTo>
                  <a:pt x="1" y="30"/>
                </a:lnTo>
                <a:lnTo>
                  <a:pt x="0" y="31"/>
                </a:lnTo>
                <a:lnTo>
                  <a:pt x="0" y="32"/>
                </a:lnTo>
                <a:lnTo>
                  <a:pt x="0" y="34"/>
                </a:lnTo>
                <a:lnTo>
                  <a:pt x="0" y="35"/>
                </a:lnTo>
                <a:lnTo>
                  <a:pt x="0" y="36"/>
                </a:lnTo>
                <a:lnTo>
                  <a:pt x="1" y="37"/>
                </a:lnTo>
                <a:lnTo>
                  <a:pt x="3" y="38"/>
                </a:lnTo>
                <a:lnTo>
                  <a:pt x="3" y="39"/>
                </a:lnTo>
                <a:lnTo>
                  <a:pt x="3" y="40"/>
                </a:lnTo>
                <a:lnTo>
                  <a:pt x="4" y="41"/>
                </a:lnTo>
                <a:lnTo>
                  <a:pt x="4" y="42"/>
                </a:lnTo>
                <a:lnTo>
                  <a:pt x="4" y="43"/>
                </a:lnTo>
                <a:lnTo>
                  <a:pt x="3" y="44"/>
                </a:lnTo>
                <a:lnTo>
                  <a:pt x="3" y="45"/>
                </a:lnTo>
                <a:lnTo>
                  <a:pt x="3" y="46"/>
                </a:lnTo>
                <a:lnTo>
                  <a:pt x="1" y="47"/>
                </a:lnTo>
                <a:lnTo>
                  <a:pt x="0" y="48"/>
                </a:lnTo>
                <a:lnTo>
                  <a:pt x="0" y="49"/>
                </a:lnTo>
                <a:lnTo>
                  <a:pt x="1" y="50"/>
                </a:lnTo>
                <a:lnTo>
                  <a:pt x="3" y="51"/>
                </a:lnTo>
                <a:lnTo>
                  <a:pt x="5" y="53"/>
                </a:lnTo>
                <a:lnTo>
                  <a:pt x="6" y="55"/>
                </a:lnTo>
                <a:lnTo>
                  <a:pt x="8" y="56"/>
                </a:lnTo>
                <a:lnTo>
                  <a:pt x="9" y="57"/>
                </a:lnTo>
                <a:lnTo>
                  <a:pt x="10" y="58"/>
                </a:lnTo>
                <a:lnTo>
                  <a:pt x="11" y="59"/>
                </a:lnTo>
                <a:lnTo>
                  <a:pt x="11" y="60"/>
                </a:lnTo>
                <a:lnTo>
                  <a:pt x="13" y="62"/>
                </a:lnTo>
                <a:lnTo>
                  <a:pt x="13" y="63"/>
                </a:lnTo>
                <a:lnTo>
                  <a:pt x="13" y="64"/>
                </a:lnTo>
                <a:lnTo>
                  <a:pt x="14" y="65"/>
                </a:lnTo>
                <a:lnTo>
                  <a:pt x="13" y="67"/>
                </a:lnTo>
                <a:lnTo>
                  <a:pt x="13" y="69"/>
                </a:lnTo>
                <a:lnTo>
                  <a:pt x="11" y="70"/>
                </a:lnTo>
                <a:lnTo>
                  <a:pt x="41" y="11"/>
                </a:lnTo>
                <a:lnTo>
                  <a:pt x="45" y="10"/>
                </a:lnTo>
                <a:lnTo>
                  <a:pt x="47" y="9"/>
                </a:lnTo>
                <a:lnTo>
                  <a:pt x="49" y="9"/>
                </a:lnTo>
                <a:lnTo>
                  <a:pt x="51" y="9"/>
                </a:lnTo>
                <a:lnTo>
                  <a:pt x="55" y="9"/>
                </a:lnTo>
                <a:lnTo>
                  <a:pt x="58" y="9"/>
                </a:lnTo>
                <a:lnTo>
                  <a:pt x="59" y="10"/>
                </a:lnTo>
                <a:lnTo>
                  <a:pt x="63" y="10"/>
                </a:lnTo>
                <a:lnTo>
                  <a:pt x="65" y="11"/>
                </a:lnTo>
                <a:lnTo>
                  <a:pt x="68" y="11"/>
                </a:lnTo>
                <a:lnTo>
                  <a:pt x="71" y="12"/>
                </a:lnTo>
                <a:lnTo>
                  <a:pt x="73" y="13"/>
                </a:lnTo>
                <a:lnTo>
                  <a:pt x="76" y="13"/>
                </a:lnTo>
                <a:lnTo>
                  <a:pt x="79" y="14"/>
                </a:lnTo>
                <a:lnTo>
                  <a:pt x="83" y="13"/>
                </a:lnTo>
                <a:lnTo>
                  <a:pt x="85" y="13"/>
                </a:lnTo>
                <a:lnTo>
                  <a:pt x="86" y="13"/>
                </a:lnTo>
                <a:lnTo>
                  <a:pt x="88" y="13"/>
                </a:lnTo>
                <a:lnTo>
                  <a:pt x="89" y="13"/>
                </a:lnTo>
                <a:lnTo>
                  <a:pt x="91" y="13"/>
                </a:lnTo>
                <a:lnTo>
                  <a:pt x="93" y="14"/>
                </a:lnTo>
                <a:lnTo>
                  <a:pt x="94" y="15"/>
                </a:lnTo>
                <a:lnTo>
                  <a:pt x="95" y="16"/>
                </a:lnTo>
                <a:lnTo>
                  <a:pt x="95" y="17"/>
                </a:lnTo>
                <a:lnTo>
                  <a:pt x="95" y="19"/>
                </a:lnTo>
                <a:lnTo>
                  <a:pt x="94" y="20"/>
                </a:lnTo>
                <a:lnTo>
                  <a:pt x="93" y="21"/>
                </a:lnTo>
                <a:lnTo>
                  <a:pt x="93" y="22"/>
                </a:lnTo>
                <a:lnTo>
                  <a:pt x="91" y="22"/>
                </a:lnTo>
                <a:lnTo>
                  <a:pt x="90" y="23"/>
                </a:lnTo>
                <a:lnTo>
                  <a:pt x="89" y="24"/>
                </a:lnTo>
                <a:lnTo>
                  <a:pt x="88" y="24"/>
                </a:lnTo>
                <a:lnTo>
                  <a:pt x="86" y="24"/>
                </a:lnTo>
                <a:lnTo>
                  <a:pt x="85" y="24"/>
                </a:lnTo>
                <a:lnTo>
                  <a:pt x="84" y="24"/>
                </a:lnTo>
                <a:lnTo>
                  <a:pt x="83" y="25"/>
                </a:lnTo>
                <a:lnTo>
                  <a:pt x="81" y="25"/>
                </a:lnTo>
                <a:lnTo>
                  <a:pt x="80" y="26"/>
                </a:lnTo>
                <a:lnTo>
                  <a:pt x="80" y="27"/>
                </a:lnTo>
                <a:lnTo>
                  <a:pt x="79" y="28"/>
                </a:lnTo>
                <a:lnTo>
                  <a:pt x="78" y="30"/>
                </a:lnTo>
                <a:lnTo>
                  <a:pt x="76" y="32"/>
                </a:lnTo>
                <a:lnTo>
                  <a:pt x="75" y="33"/>
                </a:lnTo>
                <a:lnTo>
                  <a:pt x="75" y="35"/>
                </a:lnTo>
                <a:lnTo>
                  <a:pt x="74" y="37"/>
                </a:lnTo>
                <a:lnTo>
                  <a:pt x="73" y="39"/>
                </a:lnTo>
                <a:lnTo>
                  <a:pt x="73" y="40"/>
                </a:lnTo>
                <a:lnTo>
                  <a:pt x="73" y="42"/>
                </a:lnTo>
                <a:lnTo>
                  <a:pt x="71" y="43"/>
                </a:lnTo>
                <a:lnTo>
                  <a:pt x="71" y="44"/>
                </a:lnTo>
                <a:lnTo>
                  <a:pt x="71" y="45"/>
                </a:lnTo>
                <a:lnTo>
                  <a:pt x="71" y="47"/>
                </a:lnTo>
                <a:lnTo>
                  <a:pt x="70" y="50"/>
                </a:lnTo>
                <a:lnTo>
                  <a:pt x="70" y="51"/>
                </a:lnTo>
                <a:lnTo>
                  <a:pt x="69" y="53"/>
                </a:lnTo>
                <a:lnTo>
                  <a:pt x="68" y="55"/>
                </a:lnTo>
                <a:lnTo>
                  <a:pt x="66" y="57"/>
                </a:lnTo>
                <a:lnTo>
                  <a:pt x="65" y="58"/>
                </a:lnTo>
                <a:lnTo>
                  <a:pt x="64" y="60"/>
                </a:lnTo>
                <a:lnTo>
                  <a:pt x="63" y="61"/>
                </a:lnTo>
                <a:lnTo>
                  <a:pt x="61" y="63"/>
                </a:lnTo>
                <a:lnTo>
                  <a:pt x="59" y="64"/>
                </a:lnTo>
                <a:lnTo>
                  <a:pt x="59" y="65"/>
                </a:lnTo>
                <a:lnTo>
                  <a:pt x="56" y="66"/>
                </a:lnTo>
                <a:lnTo>
                  <a:pt x="54" y="67"/>
                </a:lnTo>
                <a:lnTo>
                  <a:pt x="53" y="69"/>
                </a:lnTo>
                <a:lnTo>
                  <a:pt x="50" y="69"/>
                </a:lnTo>
                <a:lnTo>
                  <a:pt x="49" y="70"/>
                </a:lnTo>
                <a:lnTo>
                  <a:pt x="48" y="70"/>
                </a:lnTo>
                <a:lnTo>
                  <a:pt x="47" y="70"/>
                </a:lnTo>
                <a:lnTo>
                  <a:pt x="46" y="71"/>
                </a:lnTo>
                <a:lnTo>
                  <a:pt x="44" y="71"/>
                </a:lnTo>
                <a:lnTo>
                  <a:pt x="43" y="71"/>
                </a:lnTo>
                <a:lnTo>
                  <a:pt x="41" y="71"/>
                </a:lnTo>
                <a:lnTo>
                  <a:pt x="40" y="71"/>
                </a:lnTo>
                <a:lnTo>
                  <a:pt x="38" y="71"/>
                </a:lnTo>
                <a:lnTo>
                  <a:pt x="36" y="72"/>
                </a:lnTo>
                <a:lnTo>
                  <a:pt x="35" y="72"/>
                </a:lnTo>
                <a:lnTo>
                  <a:pt x="33" y="73"/>
                </a:lnTo>
                <a:lnTo>
                  <a:pt x="31" y="73"/>
                </a:lnTo>
                <a:lnTo>
                  <a:pt x="30" y="74"/>
                </a:lnTo>
                <a:lnTo>
                  <a:pt x="31" y="74"/>
                </a:lnTo>
                <a:lnTo>
                  <a:pt x="31" y="73"/>
                </a:lnTo>
                <a:lnTo>
                  <a:pt x="33" y="72"/>
                </a:lnTo>
                <a:lnTo>
                  <a:pt x="33" y="70"/>
                </a:lnTo>
                <a:lnTo>
                  <a:pt x="30" y="68"/>
                </a:lnTo>
                <a:lnTo>
                  <a:pt x="29" y="68"/>
                </a:lnTo>
                <a:lnTo>
                  <a:pt x="28" y="67"/>
                </a:lnTo>
                <a:lnTo>
                  <a:pt x="26" y="67"/>
                </a:lnTo>
                <a:lnTo>
                  <a:pt x="28" y="67"/>
                </a:lnTo>
                <a:lnTo>
                  <a:pt x="29" y="66"/>
                </a:lnTo>
                <a:lnTo>
                  <a:pt x="30" y="66"/>
                </a:lnTo>
                <a:lnTo>
                  <a:pt x="31" y="66"/>
                </a:lnTo>
                <a:lnTo>
                  <a:pt x="31" y="65"/>
                </a:lnTo>
                <a:lnTo>
                  <a:pt x="34" y="65"/>
                </a:lnTo>
                <a:lnTo>
                  <a:pt x="35" y="64"/>
                </a:lnTo>
                <a:lnTo>
                  <a:pt x="38" y="62"/>
                </a:lnTo>
                <a:lnTo>
                  <a:pt x="39" y="60"/>
                </a:lnTo>
                <a:lnTo>
                  <a:pt x="41" y="59"/>
                </a:lnTo>
                <a:lnTo>
                  <a:pt x="43" y="57"/>
                </a:lnTo>
                <a:lnTo>
                  <a:pt x="44" y="56"/>
                </a:lnTo>
                <a:lnTo>
                  <a:pt x="45" y="54"/>
                </a:lnTo>
                <a:lnTo>
                  <a:pt x="46" y="52"/>
                </a:lnTo>
                <a:lnTo>
                  <a:pt x="47" y="50"/>
                </a:lnTo>
                <a:lnTo>
                  <a:pt x="48" y="49"/>
                </a:lnTo>
                <a:lnTo>
                  <a:pt x="48" y="47"/>
                </a:lnTo>
                <a:lnTo>
                  <a:pt x="48" y="45"/>
                </a:lnTo>
                <a:lnTo>
                  <a:pt x="48" y="44"/>
                </a:lnTo>
                <a:lnTo>
                  <a:pt x="48" y="42"/>
                </a:lnTo>
                <a:lnTo>
                  <a:pt x="47" y="41"/>
                </a:lnTo>
                <a:lnTo>
                  <a:pt x="47" y="39"/>
                </a:lnTo>
                <a:lnTo>
                  <a:pt x="46" y="38"/>
                </a:lnTo>
                <a:lnTo>
                  <a:pt x="45" y="37"/>
                </a:lnTo>
                <a:lnTo>
                  <a:pt x="45" y="36"/>
                </a:lnTo>
                <a:lnTo>
                  <a:pt x="44" y="35"/>
                </a:lnTo>
                <a:lnTo>
                  <a:pt x="44" y="34"/>
                </a:lnTo>
                <a:lnTo>
                  <a:pt x="44" y="32"/>
                </a:lnTo>
                <a:lnTo>
                  <a:pt x="44" y="31"/>
                </a:lnTo>
                <a:lnTo>
                  <a:pt x="44" y="30"/>
                </a:lnTo>
                <a:lnTo>
                  <a:pt x="44" y="29"/>
                </a:lnTo>
                <a:lnTo>
                  <a:pt x="44" y="28"/>
                </a:lnTo>
                <a:lnTo>
                  <a:pt x="45" y="27"/>
                </a:lnTo>
                <a:lnTo>
                  <a:pt x="45" y="25"/>
                </a:lnTo>
                <a:lnTo>
                  <a:pt x="45" y="24"/>
                </a:lnTo>
                <a:lnTo>
                  <a:pt x="44" y="23"/>
                </a:lnTo>
                <a:lnTo>
                  <a:pt x="44" y="21"/>
                </a:lnTo>
                <a:lnTo>
                  <a:pt x="44" y="20"/>
                </a:lnTo>
                <a:lnTo>
                  <a:pt x="44" y="19"/>
                </a:lnTo>
                <a:lnTo>
                  <a:pt x="44" y="18"/>
                </a:lnTo>
                <a:lnTo>
                  <a:pt x="43" y="17"/>
                </a:lnTo>
                <a:lnTo>
                  <a:pt x="41" y="16"/>
                </a:lnTo>
                <a:lnTo>
                  <a:pt x="43" y="12"/>
                </a:lnTo>
                <a:lnTo>
                  <a:pt x="43" y="11"/>
                </a:lnTo>
                <a:lnTo>
                  <a:pt x="43" y="10"/>
                </a:lnTo>
                <a:lnTo>
                  <a:pt x="41" y="10"/>
                </a:lnTo>
                <a:lnTo>
                  <a:pt x="41" y="11"/>
                </a:lnTo>
                <a:lnTo>
                  <a:pt x="11" y="70"/>
                </a:lnTo>
              </a:path>
            </a:pathLst>
          </a:custGeom>
          <a:solidFill>
            <a:srgbClr val="FFCC99"/>
          </a:solidFill>
          <a:ln w="9525" cap="rnd">
            <a:noFill/>
            <a:round/>
            <a:headEnd/>
            <a:tailEnd/>
          </a:ln>
        </p:spPr>
        <p:txBody>
          <a:bodyPr/>
          <a:lstStyle/>
          <a:p>
            <a:endParaRPr lang="en-US"/>
          </a:p>
        </p:txBody>
      </p:sp>
      <p:sp>
        <p:nvSpPr>
          <p:cNvPr id="21533" name="Freeform 29"/>
          <p:cNvSpPr>
            <a:spLocks/>
          </p:cNvSpPr>
          <p:nvPr/>
        </p:nvSpPr>
        <p:spPr bwMode="auto">
          <a:xfrm>
            <a:off x="3616325" y="2222500"/>
            <a:ext cx="176213" cy="88900"/>
          </a:xfrm>
          <a:custGeom>
            <a:avLst/>
            <a:gdLst>
              <a:gd name="T0" fmla="*/ 3175 w 111"/>
              <a:gd name="T1" fmla="*/ 17463 h 56"/>
              <a:gd name="T2" fmla="*/ 12700 w 111"/>
              <a:gd name="T3" fmla="*/ 14288 h 56"/>
              <a:gd name="T4" fmla="*/ 20638 w 111"/>
              <a:gd name="T5" fmla="*/ 9525 h 56"/>
              <a:gd name="T6" fmla="*/ 30163 w 111"/>
              <a:gd name="T7" fmla="*/ 6350 h 56"/>
              <a:gd name="T8" fmla="*/ 39688 w 111"/>
              <a:gd name="T9" fmla="*/ 4763 h 56"/>
              <a:gd name="T10" fmla="*/ 50800 w 111"/>
              <a:gd name="T11" fmla="*/ 3175 h 56"/>
              <a:gd name="T12" fmla="*/ 61913 w 111"/>
              <a:gd name="T13" fmla="*/ 1588 h 56"/>
              <a:gd name="T14" fmla="*/ 71438 w 111"/>
              <a:gd name="T15" fmla="*/ 0 h 56"/>
              <a:gd name="T16" fmla="*/ 80963 w 111"/>
              <a:gd name="T17" fmla="*/ 0 h 56"/>
              <a:gd name="T18" fmla="*/ 93663 w 111"/>
              <a:gd name="T19" fmla="*/ 0 h 56"/>
              <a:gd name="T20" fmla="*/ 103188 w 111"/>
              <a:gd name="T21" fmla="*/ 0 h 56"/>
              <a:gd name="T22" fmla="*/ 115888 w 111"/>
              <a:gd name="T23" fmla="*/ 1588 h 56"/>
              <a:gd name="T24" fmla="*/ 123825 w 111"/>
              <a:gd name="T25" fmla="*/ 3175 h 56"/>
              <a:gd name="T26" fmla="*/ 134938 w 111"/>
              <a:gd name="T27" fmla="*/ 4763 h 56"/>
              <a:gd name="T28" fmla="*/ 144463 w 111"/>
              <a:gd name="T29" fmla="*/ 6350 h 56"/>
              <a:gd name="T30" fmla="*/ 153988 w 111"/>
              <a:gd name="T31" fmla="*/ 9525 h 56"/>
              <a:gd name="T32" fmla="*/ 158750 w 111"/>
              <a:gd name="T33" fmla="*/ 12700 h 56"/>
              <a:gd name="T34" fmla="*/ 165100 w 111"/>
              <a:gd name="T35" fmla="*/ 14288 h 56"/>
              <a:gd name="T36" fmla="*/ 169863 w 111"/>
              <a:gd name="T37" fmla="*/ 17463 h 56"/>
              <a:gd name="T38" fmla="*/ 174625 w 111"/>
              <a:gd name="T39" fmla="*/ 22225 h 56"/>
              <a:gd name="T40" fmla="*/ 173038 w 111"/>
              <a:gd name="T41" fmla="*/ 28575 h 56"/>
              <a:gd name="T42" fmla="*/ 166688 w 111"/>
              <a:gd name="T43" fmla="*/ 39688 h 56"/>
              <a:gd name="T44" fmla="*/ 161925 w 111"/>
              <a:gd name="T45" fmla="*/ 49212 h 56"/>
              <a:gd name="T46" fmla="*/ 157163 w 111"/>
              <a:gd name="T47" fmla="*/ 58738 h 56"/>
              <a:gd name="T48" fmla="*/ 150813 w 111"/>
              <a:gd name="T49" fmla="*/ 66675 h 56"/>
              <a:gd name="T50" fmla="*/ 142875 w 111"/>
              <a:gd name="T51" fmla="*/ 74613 h 56"/>
              <a:gd name="T52" fmla="*/ 133350 w 111"/>
              <a:gd name="T53" fmla="*/ 80963 h 56"/>
              <a:gd name="T54" fmla="*/ 122238 w 111"/>
              <a:gd name="T55" fmla="*/ 85725 h 56"/>
              <a:gd name="T56" fmla="*/ 115888 w 111"/>
              <a:gd name="T57" fmla="*/ 87313 h 56"/>
              <a:gd name="T58" fmla="*/ 111125 w 111"/>
              <a:gd name="T59" fmla="*/ 87313 h 56"/>
              <a:gd name="T60" fmla="*/ 107950 w 111"/>
              <a:gd name="T61" fmla="*/ 87313 h 56"/>
              <a:gd name="T62" fmla="*/ 103188 w 111"/>
              <a:gd name="T63" fmla="*/ 85725 h 56"/>
              <a:gd name="T64" fmla="*/ 100013 w 111"/>
              <a:gd name="T65" fmla="*/ 85725 h 56"/>
              <a:gd name="T66" fmla="*/ 96838 w 111"/>
              <a:gd name="T67" fmla="*/ 84138 h 56"/>
              <a:gd name="T68" fmla="*/ 93663 w 111"/>
              <a:gd name="T69" fmla="*/ 82550 h 56"/>
              <a:gd name="T70" fmla="*/ 88900 w 111"/>
              <a:gd name="T71" fmla="*/ 82550 h 56"/>
              <a:gd name="T72" fmla="*/ 84138 w 111"/>
              <a:gd name="T73" fmla="*/ 82550 h 56"/>
              <a:gd name="T74" fmla="*/ 77788 w 111"/>
              <a:gd name="T75" fmla="*/ 79375 h 56"/>
              <a:gd name="T76" fmla="*/ 73025 w 111"/>
              <a:gd name="T77" fmla="*/ 77788 h 56"/>
              <a:gd name="T78" fmla="*/ 69850 w 111"/>
              <a:gd name="T79" fmla="*/ 76200 h 56"/>
              <a:gd name="T80" fmla="*/ 63500 w 111"/>
              <a:gd name="T81" fmla="*/ 74613 h 56"/>
              <a:gd name="T82" fmla="*/ 57150 w 111"/>
              <a:gd name="T83" fmla="*/ 73025 h 56"/>
              <a:gd name="T84" fmla="*/ 52388 w 111"/>
              <a:gd name="T85" fmla="*/ 73025 h 56"/>
              <a:gd name="T86" fmla="*/ 47625 w 111"/>
              <a:gd name="T87" fmla="*/ 71438 h 56"/>
              <a:gd name="T88" fmla="*/ 41275 w 111"/>
              <a:gd name="T89" fmla="*/ 69850 h 56"/>
              <a:gd name="T90" fmla="*/ 36513 w 111"/>
              <a:gd name="T91" fmla="*/ 68263 h 56"/>
              <a:gd name="T92" fmla="*/ 30163 w 111"/>
              <a:gd name="T93" fmla="*/ 68263 h 56"/>
              <a:gd name="T94" fmla="*/ 25400 w 111"/>
              <a:gd name="T95" fmla="*/ 66675 h 56"/>
              <a:gd name="T96" fmla="*/ 19050 w 111"/>
              <a:gd name="T97" fmla="*/ 66675 h 56"/>
              <a:gd name="T98" fmla="*/ 14288 w 111"/>
              <a:gd name="T99" fmla="*/ 65088 h 56"/>
              <a:gd name="T100" fmla="*/ 7938 w 111"/>
              <a:gd name="T101" fmla="*/ 65088 h 56"/>
              <a:gd name="T102" fmla="*/ 7938 w 111"/>
              <a:gd name="T103" fmla="*/ 63500 h 56"/>
              <a:gd name="T104" fmla="*/ 11113 w 111"/>
              <a:gd name="T105" fmla="*/ 55563 h 56"/>
              <a:gd name="T106" fmla="*/ 12700 w 111"/>
              <a:gd name="T107" fmla="*/ 49212 h 56"/>
              <a:gd name="T108" fmla="*/ 11113 w 111"/>
              <a:gd name="T109" fmla="*/ 42863 h 56"/>
              <a:gd name="T110" fmla="*/ 7938 w 111"/>
              <a:gd name="T111" fmla="*/ 34925 h 56"/>
              <a:gd name="T112" fmla="*/ 6350 w 111"/>
              <a:gd name="T113" fmla="*/ 30163 h 56"/>
              <a:gd name="T114" fmla="*/ 3175 w 111"/>
              <a:gd name="T115" fmla="*/ 23812 h 56"/>
              <a:gd name="T116" fmla="*/ 0 w 111"/>
              <a:gd name="T117" fmla="*/ 20638 h 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
              <a:gd name="T178" fmla="*/ 0 h 56"/>
              <a:gd name="T179" fmla="*/ 111 w 111"/>
              <a:gd name="T180" fmla="*/ 56 h 5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 h="56">
                <a:moveTo>
                  <a:pt x="0" y="12"/>
                </a:moveTo>
                <a:lnTo>
                  <a:pt x="2" y="11"/>
                </a:lnTo>
                <a:lnTo>
                  <a:pt x="4" y="9"/>
                </a:lnTo>
                <a:lnTo>
                  <a:pt x="8" y="9"/>
                </a:lnTo>
                <a:lnTo>
                  <a:pt x="10" y="8"/>
                </a:lnTo>
                <a:lnTo>
                  <a:pt x="13" y="6"/>
                </a:lnTo>
                <a:lnTo>
                  <a:pt x="16" y="5"/>
                </a:lnTo>
                <a:lnTo>
                  <a:pt x="19" y="4"/>
                </a:lnTo>
                <a:lnTo>
                  <a:pt x="23" y="3"/>
                </a:lnTo>
                <a:lnTo>
                  <a:pt x="25" y="3"/>
                </a:lnTo>
                <a:lnTo>
                  <a:pt x="28" y="3"/>
                </a:lnTo>
                <a:lnTo>
                  <a:pt x="32" y="2"/>
                </a:lnTo>
                <a:lnTo>
                  <a:pt x="36" y="1"/>
                </a:lnTo>
                <a:lnTo>
                  <a:pt x="39" y="1"/>
                </a:lnTo>
                <a:lnTo>
                  <a:pt x="42" y="0"/>
                </a:lnTo>
                <a:lnTo>
                  <a:pt x="45" y="0"/>
                </a:lnTo>
                <a:lnTo>
                  <a:pt x="48" y="0"/>
                </a:lnTo>
                <a:lnTo>
                  <a:pt x="51" y="0"/>
                </a:lnTo>
                <a:lnTo>
                  <a:pt x="55" y="0"/>
                </a:lnTo>
                <a:lnTo>
                  <a:pt x="59" y="0"/>
                </a:lnTo>
                <a:lnTo>
                  <a:pt x="62" y="0"/>
                </a:lnTo>
                <a:lnTo>
                  <a:pt x="65" y="0"/>
                </a:lnTo>
                <a:lnTo>
                  <a:pt x="69" y="0"/>
                </a:lnTo>
                <a:lnTo>
                  <a:pt x="73" y="1"/>
                </a:lnTo>
                <a:lnTo>
                  <a:pt x="74" y="1"/>
                </a:lnTo>
                <a:lnTo>
                  <a:pt x="78" y="2"/>
                </a:lnTo>
                <a:lnTo>
                  <a:pt x="82" y="3"/>
                </a:lnTo>
                <a:lnTo>
                  <a:pt x="85" y="3"/>
                </a:lnTo>
                <a:lnTo>
                  <a:pt x="87" y="3"/>
                </a:lnTo>
                <a:lnTo>
                  <a:pt x="91" y="4"/>
                </a:lnTo>
                <a:lnTo>
                  <a:pt x="93" y="5"/>
                </a:lnTo>
                <a:lnTo>
                  <a:pt x="97" y="6"/>
                </a:lnTo>
                <a:lnTo>
                  <a:pt x="99" y="7"/>
                </a:lnTo>
                <a:lnTo>
                  <a:pt x="100" y="8"/>
                </a:lnTo>
                <a:lnTo>
                  <a:pt x="102" y="8"/>
                </a:lnTo>
                <a:lnTo>
                  <a:pt x="104" y="9"/>
                </a:lnTo>
                <a:lnTo>
                  <a:pt x="106" y="10"/>
                </a:lnTo>
                <a:lnTo>
                  <a:pt x="107" y="11"/>
                </a:lnTo>
                <a:lnTo>
                  <a:pt x="109" y="12"/>
                </a:lnTo>
                <a:lnTo>
                  <a:pt x="110" y="14"/>
                </a:lnTo>
                <a:lnTo>
                  <a:pt x="110" y="15"/>
                </a:lnTo>
                <a:lnTo>
                  <a:pt x="109" y="18"/>
                </a:lnTo>
                <a:lnTo>
                  <a:pt x="107" y="21"/>
                </a:lnTo>
                <a:lnTo>
                  <a:pt x="105" y="25"/>
                </a:lnTo>
                <a:lnTo>
                  <a:pt x="104" y="28"/>
                </a:lnTo>
                <a:lnTo>
                  <a:pt x="102" y="31"/>
                </a:lnTo>
                <a:lnTo>
                  <a:pt x="100" y="34"/>
                </a:lnTo>
                <a:lnTo>
                  <a:pt x="99" y="37"/>
                </a:lnTo>
                <a:lnTo>
                  <a:pt x="97" y="40"/>
                </a:lnTo>
                <a:lnTo>
                  <a:pt x="95" y="42"/>
                </a:lnTo>
                <a:lnTo>
                  <a:pt x="92" y="45"/>
                </a:lnTo>
                <a:lnTo>
                  <a:pt x="90" y="47"/>
                </a:lnTo>
                <a:lnTo>
                  <a:pt x="87" y="49"/>
                </a:lnTo>
                <a:lnTo>
                  <a:pt x="84" y="51"/>
                </a:lnTo>
                <a:lnTo>
                  <a:pt x="81" y="52"/>
                </a:lnTo>
                <a:lnTo>
                  <a:pt x="77" y="54"/>
                </a:lnTo>
                <a:lnTo>
                  <a:pt x="73" y="55"/>
                </a:lnTo>
                <a:lnTo>
                  <a:pt x="72" y="55"/>
                </a:lnTo>
                <a:lnTo>
                  <a:pt x="70" y="55"/>
                </a:lnTo>
                <a:lnTo>
                  <a:pt x="69" y="55"/>
                </a:lnTo>
                <a:lnTo>
                  <a:pt x="68" y="55"/>
                </a:lnTo>
                <a:lnTo>
                  <a:pt x="67" y="55"/>
                </a:lnTo>
                <a:lnTo>
                  <a:pt x="65" y="54"/>
                </a:lnTo>
                <a:lnTo>
                  <a:pt x="64" y="54"/>
                </a:lnTo>
                <a:lnTo>
                  <a:pt x="63" y="54"/>
                </a:lnTo>
                <a:lnTo>
                  <a:pt x="62" y="53"/>
                </a:lnTo>
                <a:lnTo>
                  <a:pt x="61" y="53"/>
                </a:lnTo>
                <a:lnTo>
                  <a:pt x="60" y="53"/>
                </a:lnTo>
                <a:lnTo>
                  <a:pt x="59" y="52"/>
                </a:lnTo>
                <a:lnTo>
                  <a:pt x="58" y="52"/>
                </a:lnTo>
                <a:lnTo>
                  <a:pt x="56" y="52"/>
                </a:lnTo>
                <a:lnTo>
                  <a:pt x="55" y="52"/>
                </a:lnTo>
                <a:lnTo>
                  <a:pt x="53" y="52"/>
                </a:lnTo>
                <a:lnTo>
                  <a:pt x="51" y="51"/>
                </a:lnTo>
                <a:lnTo>
                  <a:pt x="49" y="50"/>
                </a:lnTo>
                <a:lnTo>
                  <a:pt x="48" y="50"/>
                </a:lnTo>
                <a:lnTo>
                  <a:pt x="46" y="49"/>
                </a:lnTo>
                <a:lnTo>
                  <a:pt x="45" y="49"/>
                </a:lnTo>
                <a:lnTo>
                  <a:pt x="44" y="48"/>
                </a:lnTo>
                <a:lnTo>
                  <a:pt x="41" y="48"/>
                </a:lnTo>
                <a:lnTo>
                  <a:pt x="40" y="47"/>
                </a:lnTo>
                <a:lnTo>
                  <a:pt x="37" y="47"/>
                </a:lnTo>
                <a:lnTo>
                  <a:pt x="36" y="46"/>
                </a:lnTo>
                <a:lnTo>
                  <a:pt x="35" y="46"/>
                </a:lnTo>
                <a:lnTo>
                  <a:pt x="33" y="46"/>
                </a:lnTo>
                <a:lnTo>
                  <a:pt x="31" y="46"/>
                </a:lnTo>
                <a:lnTo>
                  <a:pt x="30" y="45"/>
                </a:lnTo>
                <a:lnTo>
                  <a:pt x="27" y="45"/>
                </a:lnTo>
                <a:lnTo>
                  <a:pt x="26" y="44"/>
                </a:lnTo>
                <a:lnTo>
                  <a:pt x="24" y="44"/>
                </a:lnTo>
                <a:lnTo>
                  <a:pt x="23" y="43"/>
                </a:lnTo>
                <a:lnTo>
                  <a:pt x="21" y="43"/>
                </a:lnTo>
                <a:lnTo>
                  <a:pt x="19" y="43"/>
                </a:lnTo>
                <a:lnTo>
                  <a:pt x="17" y="43"/>
                </a:lnTo>
                <a:lnTo>
                  <a:pt x="16" y="42"/>
                </a:lnTo>
                <a:lnTo>
                  <a:pt x="13" y="42"/>
                </a:lnTo>
                <a:lnTo>
                  <a:pt x="12" y="42"/>
                </a:lnTo>
                <a:lnTo>
                  <a:pt x="9" y="41"/>
                </a:lnTo>
                <a:lnTo>
                  <a:pt x="8" y="41"/>
                </a:lnTo>
                <a:lnTo>
                  <a:pt x="5" y="41"/>
                </a:lnTo>
                <a:lnTo>
                  <a:pt x="4" y="41"/>
                </a:lnTo>
                <a:lnTo>
                  <a:pt x="5" y="40"/>
                </a:lnTo>
                <a:lnTo>
                  <a:pt x="7" y="38"/>
                </a:lnTo>
                <a:lnTo>
                  <a:pt x="7" y="35"/>
                </a:lnTo>
                <a:lnTo>
                  <a:pt x="7" y="34"/>
                </a:lnTo>
                <a:lnTo>
                  <a:pt x="8" y="31"/>
                </a:lnTo>
                <a:lnTo>
                  <a:pt x="7" y="28"/>
                </a:lnTo>
                <a:lnTo>
                  <a:pt x="7" y="27"/>
                </a:lnTo>
                <a:lnTo>
                  <a:pt x="7" y="24"/>
                </a:lnTo>
                <a:lnTo>
                  <a:pt x="5" y="22"/>
                </a:lnTo>
                <a:lnTo>
                  <a:pt x="4" y="21"/>
                </a:lnTo>
                <a:lnTo>
                  <a:pt x="4" y="19"/>
                </a:lnTo>
                <a:lnTo>
                  <a:pt x="3" y="17"/>
                </a:lnTo>
                <a:lnTo>
                  <a:pt x="2" y="15"/>
                </a:lnTo>
                <a:lnTo>
                  <a:pt x="0" y="15"/>
                </a:lnTo>
                <a:lnTo>
                  <a:pt x="0" y="13"/>
                </a:lnTo>
                <a:lnTo>
                  <a:pt x="0" y="12"/>
                </a:lnTo>
              </a:path>
            </a:pathLst>
          </a:custGeom>
          <a:solidFill>
            <a:srgbClr val="E5E5E5"/>
          </a:solidFill>
          <a:ln w="9525" cap="rnd">
            <a:noFill/>
            <a:round/>
            <a:headEnd/>
            <a:tailEnd/>
          </a:ln>
        </p:spPr>
        <p:txBody>
          <a:bodyPr/>
          <a:lstStyle/>
          <a:p>
            <a:endParaRPr lang="en-US"/>
          </a:p>
        </p:txBody>
      </p:sp>
      <p:sp>
        <p:nvSpPr>
          <p:cNvPr id="21534" name="Freeform 30"/>
          <p:cNvSpPr>
            <a:spLocks/>
          </p:cNvSpPr>
          <p:nvPr/>
        </p:nvSpPr>
        <p:spPr bwMode="auto">
          <a:xfrm>
            <a:off x="3443288" y="2182813"/>
            <a:ext cx="26987" cy="26987"/>
          </a:xfrm>
          <a:custGeom>
            <a:avLst/>
            <a:gdLst>
              <a:gd name="T0" fmla="*/ 25400 w 17"/>
              <a:gd name="T1" fmla="*/ 25400 h 17"/>
              <a:gd name="T2" fmla="*/ 25400 w 17"/>
              <a:gd name="T3" fmla="*/ 0 h 17"/>
              <a:gd name="T4" fmla="*/ 0 w 17"/>
              <a:gd name="T5" fmla="*/ 25400 h 17"/>
              <a:gd name="T6" fmla="*/ 25400 w 17"/>
              <a:gd name="T7" fmla="*/ 2540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16"/>
                </a:moveTo>
                <a:lnTo>
                  <a:pt x="16" y="0"/>
                </a:lnTo>
                <a:lnTo>
                  <a:pt x="0" y="16"/>
                </a:lnTo>
                <a:lnTo>
                  <a:pt x="16" y="16"/>
                </a:lnTo>
              </a:path>
            </a:pathLst>
          </a:custGeom>
          <a:solidFill>
            <a:srgbClr val="000000"/>
          </a:solidFill>
          <a:ln w="9525" cap="rnd">
            <a:noFill/>
            <a:round/>
            <a:headEnd/>
            <a:tailEnd/>
          </a:ln>
        </p:spPr>
        <p:txBody>
          <a:bodyPr/>
          <a:lstStyle/>
          <a:p>
            <a:endParaRPr lang="en-US"/>
          </a:p>
        </p:txBody>
      </p:sp>
      <p:sp>
        <p:nvSpPr>
          <p:cNvPr id="21535" name="Freeform 31"/>
          <p:cNvSpPr>
            <a:spLocks/>
          </p:cNvSpPr>
          <p:nvPr/>
        </p:nvSpPr>
        <p:spPr bwMode="auto">
          <a:xfrm>
            <a:off x="3454400" y="2181225"/>
            <a:ext cx="38100" cy="26988"/>
          </a:xfrm>
          <a:custGeom>
            <a:avLst/>
            <a:gdLst>
              <a:gd name="T0" fmla="*/ 36513 w 24"/>
              <a:gd name="T1" fmla="*/ 25400 h 17"/>
              <a:gd name="T2" fmla="*/ 34925 w 24"/>
              <a:gd name="T3" fmla="*/ 25400 h 17"/>
              <a:gd name="T4" fmla="*/ 31750 w 24"/>
              <a:gd name="T5" fmla="*/ 25400 h 17"/>
              <a:gd name="T6" fmla="*/ 30163 w 24"/>
              <a:gd name="T7" fmla="*/ 25400 h 17"/>
              <a:gd name="T8" fmla="*/ 26988 w 24"/>
              <a:gd name="T9" fmla="*/ 25400 h 17"/>
              <a:gd name="T10" fmla="*/ 23812 w 24"/>
              <a:gd name="T11" fmla="*/ 25400 h 17"/>
              <a:gd name="T12" fmla="*/ 22225 w 24"/>
              <a:gd name="T13" fmla="*/ 25400 h 17"/>
              <a:gd name="T14" fmla="*/ 19050 w 24"/>
              <a:gd name="T15" fmla="*/ 25400 h 17"/>
              <a:gd name="T16" fmla="*/ 17463 w 24"/>
              <a:gd name="T17" fmla="*/ 25400 h 17"/>
              <a:gd name="T18" fmla="*/ 14288 w 24"/>
              <a:gd name="T19" fmla="*/ 25400 h 17"/>
              <a:gd name="T20" fmla="*/ 12700 w 24"/>
              <a:gd name="T21" fmla="*/ 25400 h 17"/>
              <a:gd name="T22" fmla="*/ 9525 w 24"/>
              <a:gd name="T23" fmla="*/ 25400 h 17"/>
              <a:gd name="T24" fmla="*/ 6350 w 24"/>
              <a:gd name="T25" fmla="*/ 25400 h 17"/>
              <a:gd name="T26" fmla="*/ 4763 w 24"/>
              <a:gd name="T27" fmla="*/ 25400 h 17"/>
              <a:gd name="T28" fmla="*/ 1588 w 24"/>
              <a:gd name="T29" fmla="*/ 25400 h 17"/>
              <a:gd name="T30" fmla="*/ 0 w 24"/>
              <a:gd name="T31" fmla="*/ 0 h 17"/>
              <a:gd name="T32" fmla="*/ 0 w 24"/>
              <a:gd name="T33" fmla="*/ 0 h 17"/>
              <a:gd name="T34" fmla="*/ 0 w 24"/>
              <a:gd name="T35" fmla="*/ 0 h 17"/>
              <a:gd name="T36" fmla="*/ 1588 w 24"/>
              <a:gd name="T37" fmla="*/ 0 h 17"/>
              <a:gd name="T38" fmla="*/ 3175 w 24"/>
              <a:gd name="T39" fmla="*/ 0 h 17"/>
              <a:gd name="T40" fmla="*/ 4763 w 24"/>
              <a:gd name="T41" fmla="*/ 0 h 17"/>
              <a:gd name="T42" fmla="*/ 6350 w 24"/>
              <a:gd name="T43" fmla="*/ 25400 h 17"/>
              <a:gd name="T44" fmla="*/ 9525 w 24"/>
              <a:gd name="T45" fmla="*/ 25400 h 17"/>
              <a:gd name="T46" fmla="*/ 12700 w 24"/>
              <a:gd name="T47" fmla="*/ 25400 h 17"/>
              <a:gd name="T48" fmla="*/ 14288 w 24"/>
              <a:gd name="T49" fmla="*/ 25400 h 17"/>
              <a:gd name="T50" fmla="*/ 17463 w 24"/>
              <a:gd name="T51" fmla="*/ 25400 h 17"/>
              <a:gd name="T52" fmla="*/ 19050 w 24"/>
              <a:gd name="T53" fmla="*/ 25400 h 17"/>
              <a:gd name="T54" fmla="*/ 22225 w 24"/>
              <a:gd name="T55" fmla="*/ 25400 h 17"/>
              <a:gd name="T56" fmla="*/ 23812 w 24"/>
              <a:gd name="T57" fmla="*/ 25400 h 17"/>
              <a:gd name="T58" fmla="*/ 26988 w 24"/>
              <a:gd name="T59" fmla="*/ 25400 h 17"/>
              <a:gd name="T60" fmla="*/ 30163 w 24"/>
              <a:gd name="T61" fmla="*/ 25400 h 17"/>
              <a:gd name="T62" fmla="*/ 31750 w 24"/>
              <a:gd name="T63" fmla="*/ 25400 h 17"/>
              <a:gd name="T64" fmla="*/ 34925 w 24"/>
              <a:gd name="T65" fmla="*/ 25400 h 17"/>
              <a:gd name="T66" fmla="*/ 36513 w 24"/>
              <a:gd name="T67" fmla="*/ 25400 h 17"/>
              <a:gd name="T68" fmla="*/ 36513 w 24"/>
              <a:gd name="T69" fmla="*/ 2540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23" y="16"/>
                </a:moveTo>
                <a:lnTo>
                  <a:pt x="22" y="16"/>
                </a:lnTo>
                <a:lnTo>
                  <a:pt x="20" y="16"/>
                </a:lnTo>
                <a:lnTo>
                  <a:pt x="19" y="16"/>
                </a:lnTo>
                <a:lnTo>
                  <a:pt x="17" y="16"/>
                </a:lnTo>
                <a:lnTo>
                  <a:pt x="15" y="16"/>
                </a:lnTo>
                <a:lnTo>
                  <a:pt x="14" y="16"/>
                </a:lnTo>
                <a:lnTo>
                  <a:pt x="12" y="16"/>
                </a:lnTo>
                <a:lnTo>
                  <a:pt x="11" y="16"/>
                </a:lnTo>
                <a:lnTo>
                  <a:pt x="9" y="16"/>
                </a:lnTo>
                <a:lnTo>
                  <a:pt x="8" y="16"/>
                </a:lnTo>
                <a:lnTo>
                  <a:pt x="6" y="16"/>
                </a:lnTo>
                <a:lnTo>
                  <a:pt x="4" y="16"/>
                </a:lnTo>
                <a:lnTo>
                  <a:pt x="3" y="16"/>
                </a:lnTo>
                <a:lnTo>
                  <a:pt x="1" y="16"/>
                </a:lnTo>
                <a:lnTo>
                  <a:pt x="0" y="0"/>
                </a:lnTo>
                <a:lnTo>
                  <a:pt x="1" y="0"/>
                </a:lnTo>
                <a:lnTo>
                  <a:pt x="2" y="0"/>
                </a:lnTo>
                <a:lnTo>
                  <a:pt x="3" y="0"/>
                </a:lnTo>
                <a:lnTo>
                  <a:pt x="4" y="16"/>
                </a:lnTo>
                <a:lnTo>
                  <a:pt x="6" y="16"/>
                </a:lnTo>
                <a:lnTo>
                  <a:pt x="8" y="16"/>
                </a:lnTo>
                <a:lnTo>
                  <a:pt x="9" y="16"/>
                </a:lnTo>
                <a:lnTo>
                  <a:pt x="11" y="16"/>
                </a:lnTo>
                <a:lnTo>
                  <a:pt x="12" y="16"/>
                </a:lnTo>
                <a:lnTo>
                  <a:pt x="14" y="16"/>
                </a:lnTo>
                <a:lnTo>
                  <a:pt x="15" y="16"/>
                </a:lnTo>
                <a:lnTo>
                  <a:pt x="17" y="16"/>
                </a:lnTo>
                <a:lnTo>
                  <a:pt x="19" y="16"/>
                </a:lnTo>
                <a:lnTo>
                  <a:pt x="20" y="16"/>
                </a:lnTo>
                <a:lnTo>
                  <a:pt x="22" y="16"/>
                </a:lnTo>
                <a:lnTo>
                  <a:pt x="23" y="16"/>
                </a:lnTo>
              </a:path>
            </a:pathLst>
          </a:custGeom>
          <a:solidFill>
            <a:srgbClr val="000000"/>
          </a:solidFill>
          <a:ln w="9525" cap="rnd">
            <a:noFill/>
            <a:round/>
            <a:headEnd/>
            <a:tailEnd/>
          </a:ln>
        </p:spPr>
        <p:txBody>
          <a:bodyPr/>
          <a:lstStyle/>
          <a:p>
            <a:endParaRPr lang="en-US"/>
          </a:p>
        </p:txBody>
      </p:sp>
      <p:sp>
        <p:nvSpPr>
          <p:cNvPr id="21536" name="Freeform 32"/>
          <p:cNvSpPr>
            <a:spLocks/>
          </p:cNvSpPr>
          <p:nvPr/>
        </p:nvSpPr>
        <p:spPr bwMode="auto">
          <a:xfrm>
            <a:off x="3502025" y="2184400"/>
            <a:ext cx="26988" cy="1588"/>
          </a:xfrm>
          <a:custGeom>
            <a:avLst/>
            <a:gdLst>
              <a:gd name="T0" fmla="*/ 25400 w 17"/>
              <a:gd name="T1" fmla="*/ 0 h 1"/>
              <a:gd name="T2" fmla="*/ 25400 w 17"/>
              <a:gd name="T3" fmla="*/ 0 h 1"/>
              <a:gd name="T4" fmla="*/ 20638 w 17"/>
              <a:gd name="T5" fmla="*/ 0 h 1"/>
              <a:gd name="T6" fmla="*/ 20638 w 17"/>
              <a:gd name="T7" fmla="*/ 0 h 1"/>
              <a:gd name="T8" fmla="*/ 17463 w 17"/>
              <a:gd name="T9" fmla="*/ 0 h 1"/>
              <a:gd name="T10" fmla="*/ 14288 w 17"/>
              <a:gd name="T11" fmla="*/ 0 h 1"/>
              <a:gd name="T12" fmla="*/ 14288 w 17"/>
              <a:gd name="T13" fmla="*/ 0 h 1"/>
              <a:gd name="T14" fmla="*/ 9525 w 17"/>
              <a:gd name="T15" fmla="*/ 0 h 1"/>
              <a:gd name="T16" fmla="*/ 9525 w 17"/>
              <a:gd name="T17" fmla="*/ 0 h 1"/>
              <a:gd name="T18" fmla="*/ 6350 w 17"/>
              <a:gd name="T19" fmla="*/ 0 h 1"/>
              <a:gd name="T20" fmla="*/ 3175 w 17"/>
              <a:gd name="T21" fmla="*/ 0 h 1"/>
              <a:gd name="T22" fmla="*/ 3175 w 17"/>
              <a:gd name="T23" fmla="*/ 0 h 1"/>
              <a:gd name="T24" fmla="*/ 0 w 17"/>
              <a:gd name="T25" fmla="*/ 0 h 1"/>
              <a:gd name="T26" fmla="*/ 0 w 17"/>
              <a:gd name="T27" fmla="*/ 0 h 1"/>
              <a:gd name="T28" fmla="*/ 3175 w 17"/>
              <a:gd name="T29" fmla="*/ 0 h 1"/>
              <a:gd name="T30" fmla="*/ 3175 w 17"/>
              <a:gd name="T31" fmla="*/ 0 h 1"/>
              <a:gd name="T32" fmla="*/ 6350 w 17"/>
              <a:gd name="T33" fmla="*/ 0 h 1"/>
              <a:gd name="T34" fmla="*/ 9525 w 17"/>
              <a:gd name="T35" fmla="*/ 0 h 1"/>
              <a:gd name="T36" fmla="*/ 9525 w 17"/>
              <a:gd name="T37" fmla="*/ 0 h 1"/>
              <a:gd name="T38" fmla="*/ 14288 w 17"/>
              <a:gd name="T39" fmla="*/ 0 h 1"/>
              <a:gd name="T40" fmla="*/ 14288 w 17"/>
              <a:gd name="T41" fmla="*/ 0 h 1"/>
              <a:gd name="T42" fmla="*/ 14288 w 17"/>
              <a:gd name="T43" fmla="*/ 0 h 1"/>
              <a:gd name="T44" fmla="*/ 17463 w 17"/>
              <a:gd name="T45" fmla="*/ 0 h 1"/>
              <a:gd name="T46" fmla="*/ 20638 w 17"/>
              <a:gd name="T47" fmla="*/ 0 h 1"/>
              <a:gd name="T48" fmla="*/ 20638 w 17"/>
              <a:gd name="T49" fmla="*/ 0 h 1"/>
              <a:gd name="T50" fmla="*/ 20638 w 17"/>
              <a:gd name="T51" fmla="*/ 0 h 1"/>
              <a:gd name="T52" fmla="*/ 25400 w 17"/>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1"/>
              <a:gd name="T83" fmla="*/ 17 w 17"/>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1">
                <a:moveTo>
                  <a:pt x="16" y="0"/>
                </a:moveTo>
                <a:lnTo>
                  <a:pt x="16" y="0"/>
                </a:lnTo>
                <a:lnTo>
                  <a:pt x="13" y="0"/>
                </a:lnTo>
                <a:lnTo>
                  <a:pt x="11" y="0"/>
                </a:lnTo>
                <a:lnTo>
                  <a:pt x="9" y="0"/>
                </a:lnTo>
                <a:lnTo>
                  <a:pt x="6" y="0"/>
                </a:lnTo>
                <a:lnTo>
                  <a:pt x="4" y="0"/>
                </a:lnTo>
                <a:lnTo>
                  <a:pt x="2" y="0"/>
                </a:lnTo>
                <a:lnTo>
                  <a:pt x="0" y="0"/>
                </a:lnTo>
                <a:lnTo>
                  <a:pt x="2" y="0"/>
                </a:lnTo>
                <a:lnTo>
                  <a:pt x="4" y="0"/>
                </a:lnTo>
                <a:lnTo>
                  <a:pt x="6" y="0"/>
                </a:lnTo>
                <a:lnTo>
                  <a:pt x="9" y="0"/>
                </a:lnTo>
                <a:lnTo>
                  <a:pt x="11" y="0"/>
                </a:lnTo>
                <a:lnTo>
                  <a:pt x="13" y="0"/>
                </a:lnTo>
                <a:lnTo>
                  <a:pt x="16" y="0"/>
                </a:lnTo>
              </a:path>
            </a:pathLst>
          </a:custGeom>
          <a:solidFill>
            <a:srgbClr val="000000"/>
          </a:solidFill>
          <a:ln w="9525" cap="rnd">
            <a:noFill/>
            <a:round/>
            <a:headEnd/>
            <a:tailEnd/>
          </a:ln>
        </p:spPr>
        <p:txBody>
          <a:bodyPr/>
          <a:lstStyle/>
          <a:p>
            <a:endParaRPr lang="en-US"/>
          </a:p>
        </p:txBody>
      </p:sp>
      <p:sp>
        <p:nvSpPr>
          <p:cNvPr id="21537" name="Freeform 33"/>
          <p:cNvSpPr>
            <a:spLocks/>
          </p:cNvSpPr>
          <p:nvPr/>
        </p:nvSpPr>
        <p:spPr bwMode="auto">
          <a:xfrm>
            <a:off x="3519488" y="2192338"/>
            <a:ext cx="26987" cy="42862"/>
          </a:xfrm>
          <a:custGeom>
            <a:avLst/>
            <a:gdLst>
              <a:gd name="T0" fmla="*/ 0 w 17"/>
              <a:gd name="T1" fmla="*/ 39687 h 27"/>
              <a:gd name="T2" fmla="*/ 0 w 17"/>
              <a:gd name="T3" fmla="*/ 41275 h 27"/>
              <a:gd name="T4" fmla="*/ 0 w 17"/>
              <a:gd name="T5" fmla="*/ 38100 h 27"/>
              <a:gd name="T6" fmla="*/ 0 w 17"/>
              <a:gd name="T7" fmla="*/ 36512 h 27"/>
              <a:gd name="T8" fmla="*/ 0 w 17"/>
              <a:gd name="T9" fmla="*/ 33337 h 27"/>
              <a:gd name="T10" fmla="*/ 0 w 17"/>
              <a:gd name="T11" fmla="*/ 31750 h 27"/>
              <a:gd name="T12" fmla="*/ 0 w 17"/>
              <a:gd name="T13" fmla="*/ 28575 h 27"/>
              <a:gd name="T14" fmla="*/ 7937 w 17"/>
              <a:gd name="T15" fmla="*/ 25400 h 27"/>
              <a:gd name="T16" fmla="*/ 7937 w 17"/>
              <a:gd name="T17" fmla="*/ 23812 h 27"/>
              <a:gd name="T18" fmla="*/ 7937 w 17"/>
              <a:gd name="T19" fmla="*/ 20637 h 27"/>
              <a:gd name="T20" fmla="*/ 7937 w 17"/>
              <a:gd name="T21" fmla="*/ 17462 h 27"/>
              <a:gd name="T22" fmla="*/ 7937 w 17"/>
              <a:gd name="T23" fmla="*/ 15875 h 27"/>
              <a:gd name="T24" fmla="*/ 15875 w 17"/>
              <a:gd name="T25" fmla="*/ 12700 h 27"/>
              <a:gd name="T26" fmla="*/ 15875 w 17"/>
              <a:gd name="T27" fmla="*/ 9525 h 27"/>
              <a:gd name="T28" fmla="*/ 15875 w 17"/>
              <a:gd name="T29" fmla="*/ 7937 h 27"/>
              <a:gd name="T30" fmla="*/ 15875 w 17"/>
              <a:gd name="T31" fmla="*/ 4762 h 27"/>
              <a:gd name="T32" fmla="*/ 15875 w 17"/>
              <a:gd name="T33" fmla="*/ 3175 h 27"/>
              <a:gd name="T34" fmla="*/ 25400 w 17"/>
              <a:gd name="T35" fmla="*/ 0 h 27"/>
              <a:gd name="T36" fmla="*/ 25400 w 17"/>
              <a:gd name="T37" fmla="*/ 3175 h 27"/>
              <a:gd name="T38" fmla="*/ 25400 w 17"/>
              <a:gd name="T39" fmla="*/ 4762 h 27"/>
              <a:gd name="T40" fmla="*/ 25400 w 17"/>
              <a:gd name="T41" fmla="*/ 7937 h 27"/>
              <a:gd name="T42" fmla="*/ 25400 w 17"/>
              <a:gd name="T43" fmla="*/ 9525 h 27"/>
              <a:gd name="T44" fmla="*/ 15875 w 17"/>
              <a:gd name="T45" fmla="*/ 12700 h 27"/>
              <a:gd name="T46" fmla="*/ 15875 w 17"/>
              <a:gd name="T47" fmla="*/ 15875 h 27"/>
              <a:gd name="T48" fmla="*/ 15875 w 17"/>
              <a:gd name="T49" fmla="*/ 17462 h 27"/>
              <a:gd name="T50" fmla="*/ 15875 w 17"/>
              <a:gd name="T51" fmla="*/ 20637 h 27"/>
              <a:gd name="T52" fmla="*/ 7937 w 17"/>
              <a:gd name="T53" fmla="*/ 23812 h 27"/>
              <a:gd name="T54" fmla="*/ 7937 w 17"/>
              <a:gd name="T55" fmla="*/ 25400 h 27"/>
              <a:gd name="T56" fmla="*/ 7937 w 17"/>
              <a:gd name="T57" fmla="*/ 28575 h 27"/>
              <a:gd name="T58" fmla="*/ 7937 w 17"/>
              <a:gd name="T59" fmla="*/ 31750 h 27"/>
              <a:gd name="T60" fmla="*/ 7937 w 17"/>
              <a:gd name="T61" fmla="*/ 33337 h 27"/>
              <a:gd name="T62" fmla="*/ 7937 w 17"/>
              <a:gd name="T63" fmla="*/ 36512 h 27"/>
              <a:gd name="T64" fmla="*/ 7937 w 17"/>
              <a:gd name="T65" fmla="*/ 38100 h 27"/>
              <a:gd name="T66" fmla="*/ 7937 w 17"/>
              <a:gd name="T67" fmla="*/ 41275 h 27"/>
              <a:gd name="T68" fmla="*/ 0 w 17"/>
              <a:gd name="T69" fmla="*/ 39687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27"/>
              <a:gd name="T107" fmla="*/ 17 w 17"/>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27">
                <a:moveTo>
                  <a:pt x="0" y="25"/>
                </a:moveTo>
                <a:lnTo>
                  <a:pt x="0" y="26"/>
                </a:lnTo>
                <a:lnTo>
                  <a:pt x="0" y="24"/>
                </a:lnTo>
                <a:lnTo>
                  <a:pt x="0" y="23"/>
                </a:lnTo>
                <a:lnTo>
                  <a:pt x="0" y="21"/>
                </a:lnTo>
                <a:lnTo>
                  <a:pt x="0" y="20"/>
                </a:lnTo>
                <a:lnTo>
                  <a:pt x="0" y="18"/>
                </a:lnTo>
                <a:lnTo>
                  <a:pt x="5" y="16"/>
                </a:lnTo>
                <a:lnTo>
                  <a:pt x="5" y="15"/>
                </a:lnTo>
                <a:lnTo>
                  <a:pt x="5" y="13"/>
                </a:lnTo>
                <a:lnTo>
                  <a:pt x="5" y="11"/>
                </a:lnTo>
                <a:lnTo>
                  <a:pt x="5" y="10"/>
                </a:lnTo>
                <a:lnTo>
                  <a:pt x="10" y="8"/>
                </a:lnTo>
                <a:lnTo>
                  <a:pt x="10" y="6"/>
                </a:lnTo>
                <a:lnTo>
                  <a:pt x="10" y="5"/>
                </a:lnTo>
                <a:lnTo>
                  <a:pt x="10" y="3"/>
                </a:lnTo>
                <a:lnTo>
                  <a:pt x="10" y="2"/>
                </a:lnTo>
                <a:lnTo>
                  <a:pt x="16" y="0"/>
                </a:lnTo>
                <a:lnTo>
                  <a:pt x="16" y="2"/>
                </a:lnTo>
                <a:lnTo>
                  <a:pt x="16" y="3"/>
                </a:lnTo>
                <a:lnTo>
                  <a:pt x="16" y="5"/>
                </a:lnTo>
                <a:lnTo>
                  <a:pt x="16" y="6"/>
                </a:lnTo>
                <a:lnTo>
                  <a:pt x="10" y="8"/>
                </a:lnTo>
                <a:lnTo>
                  <a:pt x="10" y="10"/>
                </a:lnTo>
                <a:lnTo>
                  <a:pt x="10" y="11"/>
                </a:lnTo>
                <a:lnTo>
                  <a:pt x="10" y="13"/>
                </a:lnTo>
                <a:lnTo>
                  <a:pt x="5" y="15"/>
                </a:lnTo>
                <a:lnTo>
                  <a:pt x="5" y="16"/>
                </a:lnTo>
                <a:lnTo>
                  <a:pt x="5" y="18"/>
                </a:lnTo>
                <a:lnTo>
                  <a:pt x="5" y="20"/>
                </a:lnTo>
                <a:lnTo>
                  <a:pt x="5" y="21"/>
                </a:lnTo>
                <a:lnTo>
                  <a:pt x="5" y="23"/>
                </a:lnTo>
                <a:lnTo>
                  <a:pt x="5" y="24"/>
                </a:lnTo>
                <a:lnTo>
                  <a:pt x="5" y="26"/>
                </a:lnTo>
                <a:lnTo>
                  <a:pt x="0" y="25"/>
                </a:lnTo>
              </a:path>
            </a:pathLst>
          </a:custGeom>
          <a:solidFill>
            <a:srgbClr val="000000"/>
          </a:solidFill>
          <a:ln w="9525" cap="rnd">
            <a:noFill/>
            <a:round/>
            <a:headEnd/>
            <a:tailEnd/>
          </a:ln>
        </p:spPr>
        <p:txBody>
          <a:bodyPr/>
          <a:lstStyle/>
          <a:p>
            <a:endParaRPr lang="en-US"/>
          </a:p>
        </p:txBody>
      </p:sp>
      <p:sp>
        <p:nvSpPr>
          <p:cNvPr id="21538" name="Freeform 34"/>
          <p:cNvSpPr>
            <a:spLocks/>
          </p:cNvSpPr>
          <p:nvPr/>
        </p:nvSpPr>
        <p:spPr bwMode="auto">
          <a:xfrm>
            <a:off x="3502025" y="2241550"/>
            <a:ext cx="26988" cy="47625"/>
          </a:xfrm>
          <a:custGeom>
            <a:avLst/>
            <a:gdLst>
              <a:gd name="T0" fmla="*/ 1588 w 17"/>
              <a:gd name="T1" fmla="*/ 46038 h 30"/>
              <a:gd name="T2" fmla="*/ 4763 w 17"/>
              <a:gd name="T3" fmla="*/ 42863 h 30"/>
              <a:gd name="T4" fmla="*/ 6350 w 17"/>
              <a:gd name="T5" fmla="*/ 42863 h 30"/>
              <a:gd name="T6" fmla="*/ 9525 w 17"/>
              <a:gd name="T7" fmla="*/ 39688 h 30"/>
              <a:gd name="T8" fmla="*/ 12700 w 17"/>
              <a:gd name="T9" fmla="*/ 38100 h 30"/>
              <a:gd name="T10" fmla="*/ 15875 w 17"/>
              <a:gd name="T11" fmla="*/ 34925 h 30"/>
              <a:gd name="T12" fmla="*/ 17463 w 17"/>
              <a:gd name="T13" fmla="*/ 31750 h 30"/>
              <a:gd name="T14" fmla="*/ 19050 w 17"/>
              <a:gd name="T15" fmla="*/ 30163 h 30"/>
              <a:gd name="T16" fmla="*/ 20638 w 17"/>
              <a:gd name="T17" fmla="*/ 25400 h 30"/>
              <a:gd name="T18" fmla="*/ 22225 w 17"/>
              <a:gd name="T19" fmla="*/ 23813 h 30"/>
              <a:gd name="T20" fmla="*/ 23813 w 17"/>
              <a:gd name="T21" fmla="*/ 20638 h 30"/>
              <a:gd name="T22" fmla="*/ 25400 w 17"/>
              <a:gd name="T23" fmla="*/ 15875 h 30"/>
              <a:gd name="T24" fmla="*/ 25400 w 17"/>
              <a:gd name="T25" fmla="*/ 14288 h 30"/>
              <a:gd name="T26" fmla="*/ 23813 w 17"/>
              <a:gd name="T27" fmla="*/ 9525 h 30"/>
              <a:gd name="T28" fmla="*/ 23813 w 17"/>
              <a:gd name="T29" fmla="*/ 6350 h 30"/>
              <a:gd name="T30" fmla="*/ 20638 w 17"/>
              <a:gd name="T31" fmla="*/ 3175 h 30"/>
              <a:gd name="T32" fmla="*/ 19050 w 17"/>
              <a:gd name="T33" fmla="*/ 0 h 30"/>
              <a:gd name="T34" fmla="*/ 19050 w 17"/>
              <a:gd name="T35" fmla="*/ 1588 h 30"/>
              <a:gd name="T36" fmla="*/ 20638 w 17"/>
              <a:gd name="T37" fmla="*/ 3175 h 30"/>
              <a:gd name="T38" fmla="*/ 22225 w 17"/>
              <a:gd name="T39" fmla="*/ 7938 h 30"/>
              <a:gd name="T40" fmla="*/ 23813 w 17"/>
              <a:gd name="T41" fmla="*/ 9525 h 30"/>
              <a:gd name="T42" fmla="*/ 23813 w 17"/>
              <a:gd name="T43" fmla="*/ 14288 h 30"/>
              <a:gd name="T44" fmla="*/ 23813 w 17"/>
              <a:gd name="T45" fmla="*/ 15875 h 30"/>
              <a:gd name="T46" fmla="*/ 22225 w 17"/>
              <a:gd name="T47" fmla="*/ 20638 h 30"/>
              <a:gd name="T48" fmla="*/ 22225 w 17"/>
              <a:gd name="T49" fmla="*/ 22225 h 30"/>
              <a:gd name="T50" fmla="*/ 20638 w 17"/>
              <a:gd name="T51" fmla="*/ 25400 h 30"/>
              <a:gd name="T52" fmla="*/ 19050 w 17"/>
              <a:gd name="T53" fmla="*/ 28575 h 30"/>
              <a:gd name="T54" fmla="*/ 17463 w 17"/>
              <a:gd name="T55" fmla="*/ 31750 h 30"/>
              <a:gd name="T56" fmla="*/ 14288 w 17"/>
              <a:gd name="T57" fmla="*/ 34925 h 30"/>
              <a:gd name="T58" fmla="*/ 11113 w 17"/>
              <a:gd name="T59" fmla="*/ 38100 h 30"/>
              <a:gd name="T60" fmla="*/ 7938 w 17"/>
              <a:gd name="T61" fmla="*/ 39688 h 30"/>
              <a:gd name="T62" fmla="*/ 6350 w 17"/>
              <a:gd name="T63" fmla="*/ 41275 h 30"/>
              <a:gd name="T64" fmla="*/ 3175 w 17"/>
              <a:gd name="T65" fmla="*/ 42863 h 30"/>
              <a:gd name="T66" fmla="*/ 0 w 17"/>
              <a:gd name="T67" fmla="*/ 44450 h 30"/>
              <a:gd name="T68" fmla="*/ 1588 w 17"/>
              <a:gd name="T69" fmla="*/ 46038 h 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30"/>
              <a:gd name="T107" fmla="*/ 17 w 17"/>
              <a:gd name="T108" fmla="*/ 30 h 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30">
                <a:moveTo>
                  <a:pt x="1" y="29"/>
                </a:moveTo>
                <a:lnTo>
                  <a:pt x="3" y="27"/>
                </a:lnTo>
                <a:lnTo>
                  <a:pt x="4" y="27"/>
                </a:lnTo>
                <a:lnTo>
                  <a:pt x="6" y="25"/>
                </a:lnTo>
                <a:lnTo>
                  <a:pt x="8" y="24"/>
                </a:lnTo>
                <a:lnTo>
                  <a:pt x="10" y="22"/>
                </a:lnTo>
                <a:lnTo>
                  <a:pt x="11" y="20"/>
                </a:lnTo>
                <a:lnTo>
                  <a:pt x="12" y="19"/>
                </a:lnTo>
                <a:lnTo>
                  <a:pt x="13" y="16"/>
                </a:lnTo>
                <a:lnTo>
                  <a:pt x="14" y="15"/>
                </a:lnTo>
                <a:lnTo>
                  <a:pt x="15" y="13"/>
                </a:lnTo>
                <a:lnTo>
                  <a:pt x="16" y="10"/>
                </a:lnTo>
                <a:lnTo>
                  <a:pt x="16" y="9"/>
                </a:lnTo>
                <a:lnTo>
                  <a:pt x="15" y="6"/>
                </a:lnTo>
                <a:lnTo>
                  <a:pt x="15" y="4"/>
                </a:lnTo>
                <a:lnTo>
                  <a:pt x="13" y="2"/>
                </a:lnTo>
                <a:lnTo>
                  <a:pt x="12" y="0"/>
                </a:lnTo>
                <a:lnTo>
                  <a:pt x="12" y="1"/>
                </a:lnTo>
                <a:lnTo>
                  <a:pt x="13" y="2"/>
                </a:lnTo>
                <a:lnTo>
                  <a:pt x="14" y="5"/>
                </a:lnTo>
                <a:lnTo>
                  <a:pt x="15" y="6"/>
                </a:lnTo>
                <a:lnTo>
                  <a:pt x="15" y="9"/>
                </a:lnTo>
                <a:lnTo>
                  <a:pt x="15" y="10"/>
                </a:lnTo>
                <a:lnTo>
                  <a:pt x="14" y="13"/>
                </a:lnTo>
                <a:lnTo>
                  <a:pt x="14" y="14"/>
                </a:lnTo>
                <a:lnTo>
                  <a:pt x="13" y="16"/>
                </a:lnTo>
                <a:lnTo>
                  <a:pt x="12" y="18"/>
                </a:lnTo>
                <a:lnTo>
                  <a:pt x="11" y="20"/>
                </a:lnTo>
                <a:lnTo>
                  <a:pt x="9" y="22"/>
                </a:lnTo>
                <a:lnTo>
                  <a:pt x="7" y="24"/>
                </a:lnTo>
                <a:lnTo>
                  <a:pt x="5" y="25"/>
                </a:lnTo>
                <a:lnTo>
                  <a:pt x="4" y="26"/>
                </a:lnTo>
                <a:lnTo>
                  <a:pt x="2" y="27"/>
                </a:lnTo>
                <a:lnTo>
                  <a:pt x="0" y="28"/>
                </a:lnTo>
                <a:lnTo>
                  <a:pt x="1" y="29"/>
                </a:lnTo>
              </a:path>
            </a:pathLst>
          </a:custGeom>
          <a:solidFill>
            <a:srgbClr val="000000"/>
          </a:solidFill>
          <a:ln w="9525" cap="rnd">
            <a:noFill/>
            <a:round/>
            <a:headEnd/>
            <a:tailEnd/>
          </a:ln>
        </p:spPr>
        <p:txBody>
          <a:bodyPr/>
          <a:lstStyle/>
          <a:p>
            <a:endParaRPr lang="en-US"/>
          </a:p>
        </p:txBody>
      </p:sp>
      <p:sp>
        <p:nvSpPr>
          <p:cNvPr id="21539" name="Freeform 35"/>
          <p:cNvSpPr>
            <a:spLocks/>
          </p:cNvSpPr>
          <p:nvPr/>
        </p:nvSpPr>
        <p:spPr bwMode="auto">
          <a:xfrm>
            <a:off x="3465513" y="2292350"/>
            <a:ext cx="30162" cy="26988"/>
          </a:xfrm>
          <a:custGeom>
            <a:avLst/>
            <a:gdLst>
              <a:gd name="T0" fmla="*/ 0 w 19"/>
              <a:gd name="T1" fmla="*/ 0 h 17"/>
              <a:gd name="T2" fmla="*/ 0 w 19"/>
              <a:gd name="T3" fmla="*/ 0 h 17"/>
              <a:gd name="T4" fmla="*/ 1587 w 19"/>
              <a:gd name="T5" fmla="*/ 0 h 17"/>
              <a:gd name="T6" fmla="*/ 3175 w 19"/>
              <a:gd name="T7" fmla="*/ 0 h 17"/>
              <a:gd name="T8" fmla="*/ 4762 w 19"/>
              <a:gd name="T9" fmla="*/ 0 h 17"/>
              <a:gd name="T10" fmla="*/ 7937 w 19"/>
              <a:gd name="T11" fmla="*/ 0 h 17"/>
              <a:gd name="T12" fmla="*/ 9525 w 19"/>
              <a:gd name="T13" fmla="*/ 0 h 17"/>
              <a:gd name="T14" fmla="*/ 11112 w 19"/>
              <a:gd name="T15" fmla="*/ 0 h 17"/>
              <a:gd name="T16" fmla="*/ 14287 w 19"/>
              <a:gd name="T17" fmla="*/ 0 h 17"/>
              <a:gd name="T18" fmla="*/ 14287 w 19"/>
              <a:gd name="T19" fmla="*/ 0 h 17"/>
              <a:gd name="T20" fmla="*/ 17462 w 19"/>
              <a:gd name="T21" fmla="*/ 0 h 17"/>
              <a:gd name="T22" fmla="*/ 19050 w 19"/>
              <a:gd name="T23" fmla="*/ 0 h 17"/>
              <a:gd name="T24" fmla="*/ 20637 w 19"/>
              <a:gd name="T25" fmla="*/ 0 h 17"/>
              <a:gd name="T26" fmla="*/ 23812 w 19"/>
              <a:gd name="T27" fmla="*/ 0 h 17"/>
              <a:gd name="T28" fmla="*/ 25400 w 19"/>
              <a:gd name="T29" fmla="*/ 25400 h 17"/>
              <a:gd name="T30" fmla="*/ 26987 w 19"/>
              <a:gd name="T31" fmla="*/ 25400 h 17"/>
              <a:gd name="T32" fmla="*/ 28575 w 19"/>
              <a:gd name="T33" fmla="*/ 25400 h 17"/>
              <a:gd name="T34" fmla="*/ 26987 w 19"/>
              <a:gd name="T35" fmla="*/ 25400 h 17"/>
              <a:gd name="T36" fmla="*/ 25400 w 19"/>
              <a:gd name="T37" fmla="*/ 25400 h 17"/>
              <a:gd name="T38" fmla="*/ 22225 w 19"/>
              <a:gd name="T39" fmla="*/ 25400 h 17"/>
              <a:gd name="T40" fmla="*/ 20637 w 19"/>
              <a:gd name="T41" fmla="*/ 25400 h 17"/>
              <a:gd name="T42" fmla="*/ 19050 w 19"/>
              <a:gd name="T43" fmla="*/ 25400 h 17"/>
              <a:gd name="T44" fmla="*/ 17462 w 19"/>
              <a:gd name="T45" fmla="*/ 0 h 17"/>
              <a:gd name="T46" fmla="*/ 14287 w 19"/>
              <a:gd name="T47" fmla="*/ 0 h 17"/>
              <a:gd name="T48" fmla="*/ 14287 w 19"/>
              <a:gd name="T49" fmla="*/ 0 h 17"/>
              <a:gd name="T50" fmla="*/ 11112 w 19"/>
              <a:gd name="T51" fmla="*/ 0 h 17"/>
              <a:gd name="T52" fmla="*/ 9525 w 19"/>
              <a:gd name="T53" fmla="*/ 0 h 17"/>
              <a:gd name="T54" fmla="*/ 7937 w 19"/>
              <a:gd name="T55" fmla="*/ 0 h 17"/>
              <a:gd name="T56" fmla="*/ 4762 w 19"/>
              <a:gd name="T57" fmla="*/ 0 h 17"/>
              <a:gd name="T58" fmla="*/ 3175 w 19"/>
              <a:gd name="T59" fmla="*/ 0 h 17"/>
              <a:gd name="T60" fmla="*/ 1587 w 19"/>
              <a:gd name="T61" fmla="*/ 0 h 17"/>
              <a:gd name="T62" fmla="*/ 0 w 19"/>
              <a:gd name="T63" fmla="*/ 0 h 17"/>
              <a:gd name="T64" fmla="*/ 0 w 19"/>
              <a:gd name="T65" fmla="*/ 0 h 17"/>
              <a:gd name="T66" fmla="*/ 0 w 19"/>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
              <a:gd name="T103" fmla="*/ 0 h 17"/>
              <a:gd name="T104" fmla="*/ 19 w 19"/>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 h="17">
                <a:moveTo>
                  <a:pt x="0" y="0"/>
                </a:moveTo>
                <a:lnTo>
                  <a:pt x="0" y="0"/>
                </a:lnTo>
                <a:lnTo>
                  <a:pt x="1" y="0"/>
                </a:lnTo>
                <a:lnTo>
                  <a:pt x="2" y="0"/>
                </a:lnTo>
                <a:lnTo>
                  <a:pt x="3" y="0"/>
                </a:lnTo>
                <a:lnTo>
                  <a:pt x="5" y="0"/>
                </a:lnTo>
                <a:lnTo>
                  <a:pt x="6" y="0"/>
                </a:lnTo>
                <a:lnTo>
                  <a:pt x="7" y="0"/>
                </a:lnTo>
                <a:lnTo>
                  <a:pt x="9" y="0"/>
                </a:lnTo>
                <a:lnTo>
                  <a:pt x="11" y="0"/>
                </a:lnTo>
                <a:lnTo>
                  <a:pt x="12" y="0"/>
                </a:lnTo>
                <a:lnTo>
                  <a:pt x="13" y="0"/>
                </a:lnTo>
                <a:lnTo>
                  <a:pt x="15" y="0"/>
                </a:lnTo>
                <a:lnTo>
                  <a:pt x="16" y="16"/>
                </a:lnTo>
                <a:lnTo>
                  <a:pt x="17" y="16"/>
                </a:lnTo>
                <a:lnTo>
                  <a:pt x="18" y="16"/>
                </a:lnTo>
                <a:lnTo>
                  <a:pt x="17" y="16"/>
                </a:lnTo>
                <a:lnTo>
                  <a:pt x="16" y="16"/>
                </a:lnTo>
                <a:lnTo>
                  <a:pt x="14" y="16"/>
                </a:lnTo>
                <a:lnTo>
                  <a:pt x="13" y="16"/>
                </a:lnTo>
                <a:lnTo>
                  <a:pt x="12" y="16"/>
                </a:lnTo>
                <a:lnTo>
                  <a:pt x="11" y="0"/>
                </a:lnTo>
                <a:lnTo>
                  <a:pt x="9" y="0"/>
                </a:lnTo>
                <a:lnTo>
                  <a:pt x="7" y="0"/>
                </a:lnTo>
                <a:lnTo>
                  <a:pt x="6" y="0"/>
                </a:lnTo>
                <a:lnTo>
                  <a:pt x="5" y="0"/>
                </a:lnTo>
                <a:lnTo>
                  <a:pt x="3" y="0"/>
                </a:lnTo>
                <a:lnTo>
                  <a:pt x="2" y="0"/>
                </a:lnTo>
                <a:lnTo>
                  <a:pt x="1" y="0"/>
                </a:lnTo>
                <a:lnTo>
                  <a:pt x="0" y="0"/>
                </a:lnTo>
              </a:path>
            </a:pathLst>
          </a:custGeom>
          <a:solidFill>
            <a:srgbClr val="000000"/>
          </a:solidFill>
          <a:ln w="9525" cap="rnd">
            <a:noFill/>
            <a:round/>
            <a:headEnd/>
            <a:tailEnd/>
          </a:ln>
        </p:spPr>
        <p:txBody>
          <a:bodyPr/>
          <a:lstStyle/>
          <a:p>
            <a:endParaRPr lang="en-US"/>
          </a:p>
        </p:txBody>
      </p:sp>
      <p:sp>
        <p:nvSpPr>
          <p:cNvPr id="21540" name="Freeform 36"/>
          <p:cNvSpPr>
            <a:spLocks/>
          </p:cNvSpPr>
          <p:nvPr/>
        </p:nvSpPr>
        <p:spPr bwMode="auto">
          <a:xfrm>
            <a:off x="3524250" y="2193925"/>
            <a:ext cx="61913" cy="26988"/>
          </a:xfrm>
          <a:custGeom>
            <a:avLst/>
            <a:gdLst>
              <a:gd name="T0" fmla="*/ 60325 w 39"/>
              <a:gd name="T1" fmla="*/ 25400 h 17"/>
              <a:gd name="T2" fmla="*/ 57150 w 39"/>
              <a:gd name="T3" fmla="*/ 25400 h 17"/>
              <a:gd name="T4" fmla="*/ 50800 w 39"/>
              <a:gd name="T5" fmla="*/ 25400 h 17"/>
              <a:gd name="T6" fmla="*/ 47625 w 39"/>
              <a:gd name="T7" fmla="*/ 25400 h 17"/>
              <a:gd name="T8" fmla="*/ 44450 w 39"/>
              <a:gd name="T9" fmla="*/ 25400 h 17"/>
              <a:gd name="T10" fmla="*/ 39688 w 39"/>
              <a:gd name="T11" fmla="*/ 12700 h 17"/>
              <a:gd name="T12" fmla="*/ 36513 w 39"/>
              <a:gd name="T13" fmla="*/ 12700 h 17"/>
              <a:gd name="T14" fmla="*/ 33338 w 39"/>
              <a:gd name="T15" fmla="*/ 12700 h 17"/>
              <a:gd name="T16" fmla="*/ 28575 w 39"/>
              <a:gd name="T17" fmla="*/ 12700 h 17"/>
              <a:gd name="T18" fmla="*/ 25400 w 39"/>
              <a:gd name="T19" fmla="*/ 12700 h 17"/>
              <a:gd name="T20" fmla="*/ 22225 w 39"/>
              <a:gd name="T21" fmla="*/ 0 h 17"/>
              <a:gd name="T22" fmla="*/ 17463 w 39"/>
              <a:gd name="T23" fmla="*/ 0 h 17"/>
              <a:gd name="T24" fmla="*/ 14288 w 39"/>
              <a:gd name="T25" fmla="*/ 0 h 17"/>
              <a:gd name="T26" fmla="*/ 11113 w 39"/>
              <a:gd name="T27" fmla="*/ 0 h 17"/>
              <a:gd name="T28" fmla="*/ 4763 w 39"/>
              <a:gd name="T29" fmla="*/ 0 h 17"/>
              <a:gd name="T30" fmla="*/ 1588 w 39"/>
              <a:gd name="T31" fmla="*/ 12700 h 17"/>
              <a:gd name="T32" fmla="*/ 0 w 39"/>
              <a:gd name="T33" fmla="*/ 12700 h 17"/>
              <a:gd name="T34" fmla="*/ 0 w 39"/>
              <a:gd name="T35" fmla="*/ 12700 h 17"/>
              <a:gd name="T36" fmla="*/ 1588 w 39"/>
              <a:gd name="T37" fmla="*/ 12700 h 17"/>
              <a:gd name="T38" fmla="*/ 7938 w 39"/>
              <a:gd name="T39" fmla="*/ 12700 h 17"/>
              <a:gd name="T40" fmla="*/ 11113 w 39"/>
              <a:gd name="T41" fmla="*/ 0 h 17"/>
              <a:gd name="T42" fmla="*/ 14288 w 39"/>
              <a:gd name="T43" fmla="*/ 0 h 17"/>
              <a:gd name="T44" fmla="*/ 17463 w 39"/>
              <a:gd name="T45" fmla="*/ 12700 h 17"/>
              <a:gd name="T46" fmla="*/ 19050 w 39"/>
              <a:gd name="T47" fmla="*/ 12700 h 17"/>
              <a:gd name="T48" fmla="*/ 25400 w 39"/>
              <a:gd name="T49" fmla="*/ 12700 h 17"/>
              <a:gd name="T50" fmla="*/ 28575 w 39"/>
              <a:gd name="T51" fmla="*/ 12700 h 17"/>
              <a:gd name="T52" fmla="*/ 31750 w 39"/>
              <a:gd name="T53" fmla="*/ 12700 h 17"/>
              <a:gd name="T54" fmla="*/ 36513 w 39"/>
              <a:gd name="T55" fmla="*/ 12700 h 17"/>
              <a:gd name="T56" fmla="*/ 39688 w 39"/>
              <a:gd name="T57" fmla="*/ 25400 h 17"/>
              <a:gd name="T58" fmla="*/ 44450 w 39"/>
              <a:gd name="T59" fmla="*/ 25400 h 17"/>
              <a:gd name="T60" fmla="*/ 47625 w 39"/>
              <a:gd name="T61" fmla="*/ 25400 h 17"/>
              <a:gd name="T62" fmla="*/ 50800 w 39"/>
              <a:gd name="T63" fmla="*/ 25400 h 17"/>
              <a:gd name="T64" fmla="*/ 57150 w 39"/>
              <a:gd name="T65" fmla="*/ 25400 h 17"/>
              <a:gd name="T66" fmla="*/ 60325 w 39"/>
              <a:gd name="T67" fmla="*/ 25400 h 17"/>
              <a:gd name="T68" fmla="*/ 60325 w 39"/>
              <a:gd name="T69" fmla="*/ 2540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
              <a:gd name="T106" fmla="*/ 0 h 17"/>
              <a:gd name="T107" fmla="*/ 39 w 39"/>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 h="17">
                <a:moveTo>
                  <a:pt x="38" y="16"/>
                </a:moveTo>
                <a:lnTo>
                  <a:pt x="36" y="16"/>
                </a:lnTo>
                <a:lnTo>
                  <a:pt x="32" y="16"/>
                </a:lnTo>
                <a:lnTo>
                  <a:pt x="30" y="16"/>
                </a:lnTo>
                <a:lnTo>
                  <a:pt x="28" y="16"/>
                </a:lnTo>
                <a:lnTo>
                  <a:pt x="25" y="8"/>
                </a:lnTo>
                <a:lnTo>
                  <a:pt x="23" y="8"/>
                </a:lnTo>
                <a:lnTo>
                  <a:pt x="21" y="8"/>
                </a:lnTo>
                <a:lnTo>
                  <a:pt x="18" y="8"/>
                </a:lnTo>
                <a:lnTo>
                  <a:pt x="16" y="8"/>
                </a:lnTo>
                <a:lnTo>
                  <a:pt x="14" y="0"/>
                </a:lnTo>
                <a:lnTo>
                  <a:pt x="11" y="0"/>
                </a:lnTo>
                <a:lnTo>
                  <a:pt x="9" y="0"/>
                </a:lnTo>
                <a:lnTo>
                  <a:pt x="7" y="0"/>
                </a:lnTo>
                <a:lnTo>
                  <a:pt x="3" y="0"/>
                </a:lnTo>
                <a:lnTo>
                  <a:pt x="1" y="8"/>
                </a:lnTo>
                <a:lnTo>
                  <a:pt x="0" y="8"/>
                </a:lnTo>
                <a:lnTo>
                  <a:pt x="1" y="8"/>
                </a:lnTo>
                <a:lnTo>
                  <a:pt x="5" y="8"/>
                </a:lnTo>
                <a:lnTo>
                  <a:pt x="7" y="0"/>
                </a:lnTo>
                <a:lnTo>
                  <a:pt x="9" y="0"/>
                </a:lnTo>
                <a:lnTo>
                  <a:pt x="11" y="8"/>
                </a:lnTo>
                <a:lnTo>
                  <a:pt x="12" y="8"/>
                </a:lnTo>
                <a:lnTo>
                  <a:pt x="16" y="8"/>
                </a:lnTo>
                <a:lnTo>
                  <a:pt x="18" y="8"/>
                </a:lnTo>
                <a:lnTo>
                  <a:pt x="20" y="8"/>
                </a:lnTo>
                <a:lnTo>
                  <a:pt x="23" y="8"/>
                </a:lnTo>
                <a:lnTo>
                  <a:pt x="25" y="16"/>
                </a:lnTo>
                <a:lnTo>
                  <a:pt x="28" y="16"/>
                </a:lnTo>
                <a:lnTo>
                  <a:pt x="30" y="16"/>
                </a:lnTo>
                <a:lnTo>
                  <a:pt x="32" y="16"/>
                </a:lnTo>
                <a:lnTo>
                  <a:pt x="36" y="16"/>
                </a:lnTo>
                <a:lnTo>
                  <a:pt x="38" y="16"/>
                </a:lnTo>
              </a:path>
            </a:pathLst>
          </a:custGeom>
          <a:solidFill>
            <a:srgbClr val="000000"/>
          </a:solidFill>
          <a:ln w="9525" cap="rnd">
            <a:noFill/>
            <a:round/>
            <a:headEnd/>
            <a:tailEnd/>
          </a:ln>
        </p:spPr>
        <p:txBody>
          <a:bodyPr/>
          <a:lstStyle/>
          <a:p>
            <a:endParaRPr lang="en-US"/>
          </a:p>
        </p:txBody>
      </p:sp>
      <p:sp>
        <p:nvSpPr>
          <p:cNvPr id="21541" name="Freeform 37"/>
          <p:cNvSpPr>
            <a:spLocks/>
          </p:cNvSpPr>
          <p:nvPr/>
        </p:nvSpPr>
        <p:spPr bwMode="auto">
          <a:xfrm>
            <a:off x="3597275" y="2200275"/>
            <a:ext cx="26988" cy="26988"/>
          </a:xfrm>
          <a:custGeom>
            <a:avLst/>
            <a:gdLst>
              <a:gd name="T0" fmla="*/ 25400 w 17"/>
              <a:gd name="T1" fmla="*/ 0 h 17"/>
              <a:gd name="T2" fmla="*/ 25400 w 17"/>
              <a:gd name="T3" fmla="*/ 0 h 17"/>
              <a:gd name="T4" fmla="*/ 25400 w 17"/>
              <a:gd name="T5" fmla="*/ 12700 h 17"/>
              <a:gd name="T6" fmla="*/ 19050 w 17"/>
              <a:gd name="T7" fmla="*/ 12700 h 17"/>
              <a:gd name="T8" fmla="*/ 19050 w 17"/>
              <a:gd name="T9" fmla="*/ 12700 h 17"/>
              <a:gd name="T10" fmla="*/ 14288 w 17"/>
              <a:gd name="T11" fmla="*/ 12700 h 17"/>
              <a:gd name="T12" fmla="*/ 9525 w 17"/>
              <a:gd name="T13" fmla="*/ 25400 h 17"/>
              <a:gd name="T14" fmla="*/ 4763 w 17"/>
              <a:gd name="T15" fmla="*/ 12700 h 17"/>
              <a:gd name="T16" fmla="*/ 4763 w 17"/>
              <a:gd name="T17" fmla="*/ 12700 h 17"/>
              <a:gd name="T18" fmla="*/ 0 w 17"/>
              <a:gd name="T19" fmla="*/ 12700 h 17"/>
              <a:gd name="T20" fmla="*/ 0 w 17"/>
              <a:gd name="T21" fmla="*/ 12700 h 17"/>
              <a:gd name="T22" fmla="*/ 4763 w 17"/>
              <a:gd name="T23" fmla="*/ 12700 h 17"/>
              <a:gd name="T24" fmla="*/ 9525 w 17"/>
              <a:gd name="T25" fmla="*/ 12700 h 17"/>
              <a:gd name="T26" fmla="*/ 9525 w 17"/>
              <a:gd name="T27" fmla="*/ 12700 h 17"/>
              <a:gd name="T28" fmla="*/ 14288 w 17"/>
              <a:gd name="T29" fmla="*/ 12700 h 17"/>
              <a:gd name="T30" fmla="*/ 14288 w 17"/>
              <a:gd name="T31" fmla="*/ 12700 h 17"/>
              <a:gd name="T32" fmla="*/ 19050 w 17"/>
              <a:gd name="T33" fmla="*/ 12700 h 17"/>
              <a:gd name="T34" fmla="*/ 19050 w 17"/>
              <a:gd name="T35" fmla="*/ 0 h 17"/>
              <a:gd name="T36" fmla="*/ 25400 w 17"/>
              <a:gd name="T37" fmla="*/ 0 h 17"/>
              <a:gd name="T38" fmla="*/ 25400 w 17"/>
              <a:gd name="T39" fmla="*/ 0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
              <a:gd name="T61" fmla="*/ 0 h 17"/>
              <a:gd name="T62" fmla="*/ 17 w 17"/>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 h="17">
                <a:moveTo>
                  <a:pt x="16" y="0"/>
                </a:moveTo>
                <a:lnTo>
                  <a:pt x="16" y="0"/>
                </a:lnTo>
                <a:lnTo>
                  <a:pt x="16" y="8"/>
                </a:lnTo>
                <a:lnTo>
                  <a:pt x="12" y="8"/>
                </a:lnTo>
                <a:lnTo>
                  <a:pt x="9" y="8"/>
                </a:lnTo>
                <a:lnTo>
                  <a:pt x="6" y="16"/>
                </a:lnTo>
                <a:lnTo>
                  <a:pt x="3" y="8"/>
                </a:lnTo>
                <a:lnTo>
                  <a:pt x="0" y="8"/>
                </a:lnTo>
                <a:lnTo>
                  <a:pt x="3" y="8"/>
                </a:lnTo>
                <a:lnTo>
                  <a:pt x="6" y="8"/>
                </a:lnTo>
                <a:lnTo>
                  <a:pt x="9" y="8"/>
                </a:lnTo>
                <a:lnTo>
                  <a:pt x="12" y="8"/>
                </a:lnTo>
                <a:lnTo>
                  <a:pt x="12" y="0"/>
                </a:lnTo>
                <a:lnTo>
                  <a:pt x="16" y="0"/>
                </a:lnTo>
              </a:path>
            </a:pathLst>
          </a:custGeom>
          <a:solidFill>
            <a:srgbClr val="000000"/>
          </a:solidFill>
          <a:ln w="9525" cap="rnd">
            <a:noFill/>
            <a:round/>
            <a:headEnd/>
            <a:tailEnd/>
          </a:ln>
        </p:spPr>
        <p:txBody>
          <a:bodyPr/>
          <a:lstStyle/>
          <a:p>
            <a:endParaRPr lang="en-US"/>
          </a:p>
        </p:txBody>
      </p:sp>
      <p:sp>
        <p:nvSpPr>
          <p:cNvPr id="21542" name="Freeform 38"/>
          <p:cNvSpPr>
            <a:spLocks/>
          </p:cNvSpPr>
          <p:nvPr/>
        </p:nvSpPr>
        <p:spPr bwMode="auto">
          <a:xfrm>
            <a:off x="3605213" y="2205038"/>
            <a:ext cx="26987" cy="26987"/>
          </a:xfrm>
          <a:custGeom>
            <a:avLst/>
            <a:gdLst>
              <a:gd name="T0" fmla="*/ 25400 w 17"/>
              <a:gd name="T1" fmla="*/ 0 h 17"/>
              <a:gd name="T2" fmla="*/ 25400 w 17"/>
              <a:gd name="T3" fmla="*/ 0 h 17"/>
              <a:gd name="T4" fmla="*/ 25400 w 17"/>
              <a:gd name="T5" fmla="*/ 12700 h 17"/>
              <a:gd name="T6" fmla="*/ 0 w 17"/>
              <a:gd name="T7" fmla="*/ 12700 h 17"/>
              <a:gd name="T8" fmla="*/ 0 w 17"/>
              <a:gd name="T9" fmla="*/ 25400 h 17"/>
              <a:gd name="T10" fmla="*/ 0 w 17"/>
              <a:gd name="T11" fmla="*/ 25400 h 17"/>
              <a:gd name="T12" fmla="*/ 25400 w 17"/>
              <a:gd name="T13" fmla="*/ 25400 h 17"/>
              <a:gd name="T14" fmla="*/ 25400 w 17"/>
              <a:gd name="T15" fmla="*/ 25400 h 17"/>
              <a:gd name="T16" fmla="*/ 25400 w 17"/>
              <a:gd name="T17" fmla="*/ 12700 h 17"/>
              <a:gd name="T18" fmla="*/ 25400 w 17"/>
              <a:gd name="T19" fmla="*/ 12700 h 17"/>
              <a:gd name="T20" fmla="*/ 25400 w 17"/>
              <a:gd name="T21" fmla="*/ 0 h 17"/>
              <a:gd name="T22" fmla="*/ 2540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6" y="0"/>
                </a:moveTo>
                <a:lnTo>
                  <a:pt x="16" y="0"/>
                </a:lnTo>
                <a:lnTo>
                  <a:pt x="16" y="8"/>
                </a:lnTo>
                <a:lnTo>
                  <a:pt x="0" y="8"/>
                </a:lnTo>
                <a:lnTo>
                  <a:pt x="0" y="16"/>
                </a:lnTo>
                <a:lnTo>
                  <a:pt x="16" y="16"/>
                </a:lnTo>
                <a:lnTo>
                  <a:pt x="16" y="8"/>
                </a:lnTo>
                <a:lnTo>
                  <a:pt x="16" y="0"/>
                </a:lnTo>
              </a:path>
            </a:pathLst>
          </a:custGeom>
          <a:solidFill>
            <a:srgbClr val="000000"/>
          </a:solidFill>
          <a:ln w="9525" cap="rnd">
            <a:noFill/>
            <a:round/>
            <a:headEnd/>
            <a:tailEnd/>
          </a:ln>
        </p:spPr>
        <p:txBody>
          <a:bodyPr/>
          <a:lstStyle/>
          <a:p>
            <a:endParaRPr lang="en-US"/>
          </a:p>
        </p:txBody>
      </p:sp>
      <p:sp>
        <p:nvSpPr>
          <p:cNvPr id="21543" name="Freeform 39"/>
          <p:cNvSpPr>
            <a:spLocks/>
          </p:cNvSpPr>
          <p:nvPr/>
        </p:nvSpPr>
        <p:spPr bwMode="auto">
          <a:xfrm>
            <a:off x="3592513" y="2212975"/>
            <a:ext cx="26987" cy="26988"/>
          </a:xfrm>
          <a:custGeom>
            <a:avLst/>
            <a:gdLst>
              <a:gd name="T0" fmla="*/ 0 w 17"/>
              <a:gd name="T1" fmla="*/ 25400 h 17"/>
              <a:gd name="T2" fmla="*/ 3175 w 17"/>
              <a:gd name="T3" fmla="*/ 25400 h 17"/>
              <a:gd name="T4" fmla="*/ 3175 w 17"/>
              <a:gd name="T5" fmla="*/ 25400 h 17"/>
              <a:gd name="T6" fmla="*/ 6350 w 17"/>
              <a:gd name="T7" fmla="*/ 15875 h 17"/>
              <a:gd name="T8" fmla="*/ 9525 w 17"/>
              <a:gd name="T9" fmla="*/ 15875 h 17"/>
              <a:gd name="T10" fmla="*/ 9525 w 17"/>
              <a:gd name="T11" fmla="*/ 15875 h 17"/>
              <a:gd name="T12" fmla="*/ 12700 w 17"/>
              <a:gd name="T13" fmla="*/ 15875 h 17"/>
              <a:gd name="T14" fmla="*/ 15875 w 17"/>
              <a:gd name="T15" fmla="*/ 15875 h 17"/>
              <a:gd name="T16" fmla="*/ 15875 w 17"/>
              <a:gd name="T17" fmla="*/ 7938 h 17"/>
              <a:gd name="T18" fmla="*/ 19050 w 17"/>
              <a:gd name="T19" fmla="*/ 7938 h 17"/>
              <a:gd name="T20" fmla="*/ 22225 w 17"/>
              <a:gd name="T21" fmla="*/ 7938 h 17"/>
              <a:gd name="T22" fmla="*/ 22225 w 17"/>
              <a:gd name="T23" fmla="*/ 7938 h 17"/>
              <a:gd name="T24" fmla="*/ 25400 w 17"/>
              <a:gd name="T25" fmla="*/ 0 h 17"/>
              <a:gd name="T26" fmla="*/ 25400 w 17"/>
              <a:gd name="T27" fmla="*/ 0 h 17"/>
              <a:gd name="T28" fmla="*/ 22225 w 17"/>
              <a:gd name="T29" fmla="*/ 0 h 17"/>
              <a:gd name="T30" fmla="*/ 22225 w 17"/>
              <a:gd name="T31" fmla="*/ 0 h 17"/>
              <a:gd name="T32" fmla="*/ 22225 w 17"/>
              <a:gd name="T33" fmla="*/ 7938 h 17"/>
              <a:gd name="T34" fmla="*/ 19050 w 17"/>
              <a:gd name="T35" fmla="*/ 7938 h 17"/>
              <a:gd name="T36" fmla="*/ 15875 w 17"/>
              <a:gd name="T37" fmla="*/ 7938 h 17"/>
              <a:gd name="T38" fmla="*/ 15875 w 17"/>
              <a:gd name="T39" fmla="*/ 7938 h 17"/>
              <a:gd name="T40" fmla="*/ 12700 w 17"/>
              <a:gd name="T41" fmla="*/ 7938 h 17"/>
              <a:gd name="T42" fmla="*/ 9525 w 17"/>
              <a:gd name="T43" fmla="*/ 15875 h 17"/>
              <a:gd name="T44" fmla="*/ 9525 w 17"/>
              <a:gd name="T45" fmla="*/ 15875 h 17"/>
              <a:gd name="T46" fmla="*/ 6350 w 17"/>
              <a:gd name="T47" fmla="*/ 15875 h 17"/>
              <a:gd name="T48" fmla="*/ 3175 w 17"/>
              <a:gd name="T49" fmla="*/ 15875 h 17"/>
              <a:gd name="T50" fmla="*/ 3175 w 17"/>
              <a:gd name="T51" fmla="*/ 15875 h 17"/>
              <a:gd name="T52" fmla="*/ 3175 w 17"/>
              <a:gd name="T53" fmla="*/ 15875 h 17"/>
              <a:gd name="T54" fmla="*/ 0 w 17"/>
              <a:gd name="T55" fmla="*/ 25400 h 17"/>
              <a:gd name="T56" fmla="*/ 0 w 17"/>
              <a:gd name="T57" fmla="*/ 25400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17"/>
              <a:gd name="T89" fmla="*/ 17 w 17"/>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17">
                <a:moveTo>
                  <a:pt x="0" y="16"/>
                </a:moveTo>
                <a:lnTo>
                  <a:pt x="2" y="16"/>
                </a:lnTo>
                <a:lnTo>
                  <a:pt x="4" y="10"/>
                </a:lnTo>
                <a:lnTo>
                  <a:pt x="6" y="10"/>
                </a:lnTo>
                <a:lnTo>
                  <a:pt x="8" y="10"/>
                </a:lnTo>
                <a:lnTo>
                  <a:pt x="10" y="10"/>
                </a:lnTo>
                <a:lnTo>
                  <a:pt x="10" y="5"/>
                </a:lnTo>
                <a:lnTo>
                  <a:pt x="12" y="5"/>
                </a:lnTo>
                <a:lnTo>
                  <a:pt x="14" y="5"/>
                </a:lnTo>
                <a:lnTo>
                  <a:pt x="16" y="0"/>
                </a:lnTo>
                <a:lnTo>
                  <a:pt x="14" y="0"/>
                </a:lnTo>
                <a:lnTo>
                  <a:pt x="14" y="5"/>
                </a:lnTo>
                <a:lnTo>
                  <a:pt x="12" y="5"/>
                </a:lnTo>
                <a:lnTo>
                  <a:pt x="10" y="5"/>
                </a:lnTo>
                <a:lnTo>
                  <a:pt x="8" y="5"/>
                </a:lnTo>
                <a:lnTo>
                  <a:pt x="6" y="10"/>
                </a:lnTo>
                <a:lnTo>
                  <a:pt x="4" y="10"/>
                </a:lnTo>
                <a:lnTo>
                  <a:pt x="2" y="10"/>
                </a:lnTo>
                <a:lnTo>
                  <a:pt x="0" y="16"/>
                </a:lnTo>
              </a:path>
            </a:pathLst>
          </a:custGeom>
          <a:solidFill>
            <a:srgbClr val="000000"/>
          </a:solidFill>
          <a:ln w="9525" cap="rnd">
            <a:noFill/>
            <a:round/>
            <a:headEnd/>
            <a:tailEnd/>
          </a:ln>
        </p:spPr>
        <p:txBody>
          <a:bodyPr/>
          <a:lstStyle/>
          <a:p>
            <a:endParaRPr lang="en-US"/>
          </a:p>
        </p:txBody>
      </p:sp>
      <p:sp>
        <p:nvSpPr>
          <p:cNvPr id="21544" name="Freeform 40"/>
          <p:cNvSpPr>
            <a:spLocks/>
          </p:cNvSpPr>
          <p:nvPr/>
        </p:nvSpPr>
        <p:spPr bwMode="auto">
          <a:xfrm>
            <a:off x="3581400" y="2219325"/>
            <a:ext cx="26988" cy="26988"/>
          </a:xfrm>
          <a:custGeom>
            <a:avLst/>
            <a:gdLst>
              <a:gd name="T0" fmla="*/ 25400 w 17"/>
              <a:gd name="T1" fmla="*/ 0 h 17"/>
              <a:gd name="T2" fmla="*/ 0 w 17"/>
              <a:gd name="T3" fmla="*/ 0 h 17"/>
              <a:gd name="T4" fmla="*/ 0 w 17"/>
              <a:gd name="T5" fmla="*/ 7938 h 17"/>
              <a:gd name="T6" fmla="*/ 0 w 17"/>
              <a:gd name="T7" fmla="*/ 25400 h 17"/>
              <a:gd name="T8" fmla="*/ 25400 w 17"/>
              <a:gd name="T9" fmla="*/ 7938 h 17"/>
              <a:gd name="T10" fmla="*/ 2540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0"/>
                </a:lnTo>
                <a:lnTo>
                  <a:pt x="0" y="5"/>
                </a:lnTo>
                <a:lnTo>
                  <a:pt x="0" y="16"/>
                </a:lnTo>
                <a:lnTo>
                  <a:pt x="16" y="5"/>
                </a:lnTo>
                <a:lnTo>
                  <a:pt x="16" y="0"/>
                </a:lnTo>
              </a:path>
            </a:pathLst>
          </a:custGeom>
          <a:solidFill>
            <a:srgbClr val="000000"/>
          </a:solidFill>
          <a:ln w="9525" cap="rnd">
            <a:noFill/>
            <a:round/>
            <a:headEnd/>
            <a:tailEnd/>
          </a:ln>
        </p:spPr>
        <p:txBody>
          <a:bodyPr/>
          <a:lstStyle/>
          <a:p>
            <a:endParaRPr lang="en-US"/>
          </a:p>
        </p:txBody>
      </p:sp>
      <p:sp>
        <p:nvSpPr>
          <p:cNvPr id="21545" name="Freeform 41"/>
          <p:cNvSpPr>
            <a:spLocks/>
          </p:cNvSpPr>
          <p:nvPr/>
        </p:nvSpPr>
        <p:spPr bwMode="auto">
          <a:xfrm>
            <a:off x="3573463" y="2225675"/>
            <a:ext cx="26987" cy="30163"/>
          </a:xfrm>
          <a:custGeom>
            <a:avLst/>
            <a:gdLst>
              <a:gd name="T0" fmla="*/ 6350 w 17"/>
              <a:gd name="T1" fmla="*/ 28575 h 19"/>
              <a:gd name="T2" fmla="*/ 6350 w 17"/>
              <a:gd name="T3" fmla="*/ 26988 h 19"/>
              <a:gd name="T4" fmla="*/ 6350 w 17"/>
              <a:gd name="T5" fmla="*/ 25400 h 19"/>
              <a:gd name="T6" fmla="*/ 6350 w 17"/>
              <a:gd name="T7" fmla="*/ 22225 h 19"/>
              <a:gd name="T8" fmla="*/ 12700 w 17"/>
              <a:gd name="T9" fmla="*/ 22225 h 19"/>
              <a:gd name="T10" fmla="*/ 12700 w 17"/>
              <a:gd name="T11" fmla="*/ 19050 h 19"/>
              <a:gd name="T12" fmla="*/ 12700 w 17"/>
              <a:gd name="T13" fmla="*/ 17463 h 19"/>
              <a:gd name="T14" fmla="*/ 12700 w 17"/>
              <a:gd name="T15" fmla="*/ 15875 h 19"/>
              <a:gd name="T16" fmla="*/ 12700 w 17"/>
              <a:gd name="T17" fmla="*/ 14288 h 19"/>
              <a:gd name="T18" fmla="*/ 19050 w 17"/>
              <a:gd name="T19" fmla="*/ 12700 h 19"/>
              <a:gd name="T20" fmla="*/ 19050 w 17"/>
              <a:gd name="T21" fmla="*/ 11113 h 19"/>
              <a:gd name="T22" fmla="*/ 19050 w 17"/>
              <a:gd name="T23" fmla="*/ 7938 h 19"/>
              <a:gd name="T24" fmla="*/ 19050 w 17"/>
              <a:gd name="T25" fmla="*/ 7938 h 19"/>
              <a:gd name="T26" fmla="*/ 25400 w 17"/>
              <a:gd name="T27" fmla="*/ 4763 h 19"/>
              <a:gd name="T28" fmla="*/ 25400 w 17"/>
              <a:gd name="T29" fmla="*/ 3175 h 19"/>
              <a:gd name="T30" fmla="*/ 25400 w 17"/>
              <a:gd name="T31" fmla="*/ 3175 h 19"/>
              <a:gd name="T32" fmla="*/ 25400 w 17"/>
              <a:gd name="T33" fmla="*/ 1588 h 19"/>
              <a:gd name="T34" fmla="*/ 25400 w 17"/>
              <a:gd name="T35" fmla="*/ 0 h 19"/>
              <a:gd name="T36" fmla="*/ 25400 w 17"/>
              <a:gd name="T37" fmla="*/ 1588 h 19"/>
              <a:gd name="T38" fmla="*/ 19050 w 17"/>
              <a:gd name="T39" fmla="*/ 3175 h 19"/>
              <a:gd name="T40" fmla="*/ 19050 w 17"/>
              <a:gd name="T41" fmla="*/ 4763 h 19"/>
              <a:gd name="T42" fmla="*/ 19050 w 17"/>
              <a:gd name="T43" fmla="*/ 6350 h 19"/>
              <a:gd name="T44" fmla="*/ 19050 w 17"/>
              <a:gd name="T45" fmla="*/ 7938 h 19"/>
              <a:gd name="T46" fmla="*/ 12700 w 17"/>
              <a:gd name="T47" fmla="*/ 9525 h 19"/>
              <a:gd name="T48" fmla="*/ 12700 w 17"/>
              <a:gd name="T49" fmla="*/ 12700 h 19"/>
              <a:gd name="T50" fmla="*/ 12700 w 17"/>
              <a:gd name="T51" fmla="*/ 12700 h 19"/>
              <a:gd name="T52" fmla="*/ 12700 w 17"/>
              <a:gd name="T53" fmla="*/ 15875 h 19"/>
              <a:gd name="T54" fmla="*/ 12700 w 17"/>
              <a:gd name="T55" fmla="*/ 17463 h 19"/>
              <a:gd name="T56" fmla="*/ 6350 w 17"/>
              <a:gd name="T57" fmla="*/ 19050 h 19"/>
              <a:gd name="T58" fmla="*/ 6350 w 17"/>
              <a:gd name="T59" fmla="*/ 22225 h 19"/>
              <a:gd name="T60" fmla="*/ 6350 w 17"/>
              <a:gd name="T61" fmla="*/ 22225 h 19"/>
              <a:gd name="T62" fmla="*/ 6350 w 17"/>
              <a:gd name="T63" fmla="*/ 25400 h 19"/>
              <a:gd name="T64" fmla="*/ 6350 w 17"/>
              <a:gd name="T65" fmla="*/ 26988 h 19"/>
              <a:gd name="T66" fmla="*/ 0 w 17"/>
              <a:gd name="T67" fmla="*/ 26988 h 19"/>
              <a:gd name="T68" fmla="*/ 6350 w 17"/>
              <a:gd name="T69" fmla="*/ 28575 h 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19"/>
              <a:gd name="T107" fmla="*/ 17 w 17"/>
              <a:gd name="T108" fmla="*/ 19 h 1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19">
                <a:moveTo>
                  <a:pt x="4" y="18"/>
                </a:moveTo>
                <a:lnTo>
                  <a:pt x="4" y="17"/>
                </a:lnTo>
                <a:lnTo>
                  <a:pt x="4" y="16"/>
                </a:lnTo>
                <a:lnTo>
                  <a:pt x="4" y="14"/>
                </a:lnTo>
                <a:lnTo>
                  <a:pt x="8" y="14"/>
                </a:lnTo>
                <a:lnTo>
                  <a:pt x="8" y="12"/>
                </a:lnTo>
                <a:lnTo>
                  <a:pt x="8" y="11"/>
                </a:lnTo>
                <a:lnTo>
                  <a:pt x="8" y="10"/>
                </a:lnTo>
                <a:lnTo>
                  <a:pt x="8" y="9"/>
                </a:lnTo>
                <a:lnTo>
                  <a:pt x="12" y="8"/>
                </a:lnTo>
                <a:lnTo>
                  <a:pt x="12" y="7"/>
                </a:lnTo>
                <a:lnTo>
                  <a:pt x="12" y="5"/>
                </a:lnTo>
                <a:lnTo>
                  <a:pt x="16" y="3"/>
                </a:lnTo>
                <a:lnTo>
                  <a:pt x="16" y="2"/>
                </a:lnTo>
                <a:lnTo>
                  <a:pt x="16" y="1"/>
                </a:lnTo>
                <a:lnTo>
                  <a:pt x="16" y="0"/>
                </a:lnTo>
                <a:lnTo>
                  <a:pt x="16" y="1"/>
                </a:lnTo>
                <a:lnTo>
                  <a:pt x="12" y="2"/>
                </a:lnTo>
                <a:lnTo>
                  <a:pt x="12" y="3"/>
                </a:lnTo>
                <a:lnTo>
                  <a:pt x="12" y="4"/>
                </a:lnTo>
                <a:lnTo>
                  <a:pt x="12" y="5"/>
                </a:lnTo>
                <a:lnTo>
                  <a:pt x="8" y="6"/>
                </a:lnTo>
                <a:lnTo>
                  <a:pt x="8" y="8"/>
                </a:lnTo>
                <a:lnTo>
                  <a:pt x="8" y="10"/>
                </a:lnTo>
                <a:lnTo>
                  <a:pt x="8" y="11"/>
                </a:lnTo>
                <a:lnTo>
                  <a:pt x="4" y="12"/>
                </a:lnTo>
                <a:lnTo>
                  <a:pt x="4" y="14"/>
                </a:lnTo>
                <a:lnTo>
                  <a:pt x="4" y="16"/>
                </a:lnTo>
                <a:lnTo>
                  <a:pt x="4" y="17"/>
                </a:lnTo>
                <a:lnTo>
                  <a:pt x="0" y="17"/>
                </a:lnTo>
                <a:lnTo>
                  <a:pt x="4" y="18"/>
                </a:lnTo>
              </a:path>
            </a:pathLst>
          </a:custGeom>
          <a:solidFill>
            <a:srgbClr val="000000"/>
          </a:solidFill>
          <a:ln w="9525" cap="rnd">
            <a:noFill/>
            <a:round/>
            <a:headEnd/>
            <a:tailEnd/>
          </a:ln>
        </p:spPr>
        <p:txBody>
          <a:bodyPr/>
          <a:lstStyle/>
          <a:p>
            <a:endParaRPr lang="en-US"/>
          </a:p>
        </p:txBody>
      </p:sp>
      <p:sp>
        <p:nvSpPr>
          <p:cNvPr id="21546" name="Freeform 42"/>
          <p:cNvSpPr>
            <a:spLocks/>
          </p:cNvSpPr>
          <p:nvPr/>
        </p:nvSpPr>
        <p:spPr bwMode="auto">
          <a:xfrm>
            <a:off x="3562350" y="2260600"/>
            <a:ext cx="26988" cy="26988"/>
          </a:xfrm>
          <a:custGeom>
            <a:avLst/>
            <a:gdLst>
              <a:gd name="T0" fmla="*/ 0 w 17"/>
              <a:gd name="T1" fmla="*/ 25400 h 17"/>
              <a:gd name="T2" fmla="*/ 0 w 17"/>
              <a:gd name="T3" fmla="*/ 22225 h 17"/>
              <a:gd name="T4" fmla="*/ 0 w 17"/>
              <a:gd name="T5" fmla="*/ 22225 h 17"/>
              <a:gd name="T6" fmla="*/ 0 w 17"/>
              <a:gd name="T7" fmla="*/ 19050 h 17"/>
              <a:gd name="T8" fmla="*/ 25400 w 17"/>
              <a:gd name="T9" fmla="*/ 19050 h 17"/>
              <a:gd name="T10" fmla="*/ 25400 w 17"/>
              <a:gd name="T11" fmla="*/ 15875 h 17"/>
              <a:gd name="T12" fmla="*/ 25400 w 17"/>
              <a:gd name="T13" fmla="*/ 15875 h 17"/>
              <a:gd name="T14" fmla="*/ 25400 w 17"/>
              <a:gd name="T15" fmla="*/ 12700 h 17"/>
              <a:gd name="T16" fmla="*/ 25400 w 17"/>
              <a:gd name="T17" fmla="*/ 12700 h 17"/>
              <a:gd name="T18" fmla="*/ 25400 w 17"/>
              <a:gd name="T19" fmla="*/ 9525 h 17"/>
              <a:gd name="T20" fmla="*/ 25400 w 17"/>
              <a:gd name="T21" fmla="*/ 9525 h 17"/>
              <a:gd name="T22" fmla="*/ 25400 w 17"/>
              <a:gd name="T23" fmla="*/ 6350 h 17"/>
              <a:gd name="T24" fmla="*/ 25400 w 17"/>
              <a:gd name="T25" fmla="*/ 6350 h 17"/>
              <a:gd name="T26" fmla="*/ 25400 w 17"/>
              <a:gd name="T27" fmla="*/ 6350 h 17"/>
              <a:gd name="T28" fmla="*/ 25400 w 17"/>
              <a:gd name="T29" fmla="*/ 3175 h 17"/>
              <a:gd name="T30" fmla="*/ 25400 w 17"/>
              <a:gd name="T31" fmla="*/ 3175 h 17"/>
              <a:gd name="T32" fmla="*/ 25400 w 17"/>
              <a:gd name="T33" fmla="*/ 0 h 17"/>
              <a:gd name="T34" fmla="*/ 25400 w 17"/>
              <a:gd name="T35" fmla="*/ 3175 h 17"/>
              <a:gd name="T36" fmla="*/ 25400 w 17"/>
              <a:gd name="T37" fmla="*/ 3175 h 17"/>
              <a:gd name="T38" fmla="*/ 25400 w 17"/>
              <a:gd name="T39" fmla="*/ 6350 h 17"/>
              <a:gd name="T40" fmla="*/ 25400 w 17"/>
              <a:gd name="T41" fmla="*/ 6350 h 17"/>
              <a:gd name="T42" fmla="*/ 25400 w 17"/>
              <a:gd name="T43" fmla="*/ 9525 h 17"/>
              <a:gd name="T44" fmla="*/ 25400 w 17"/>
              <a:gd name="T45" fmla="*/ 9525 h 17"/>
              <a:gd name="T46" fmla="*/ 25400 w 17"/>
              <a:gd name="T47" fmla="*/ 9525 h 17"/>
              <a:gd name="T48" fmla="*/ 25400 w 17"/>
              <a:gd name="T49" fmla="*/ 12700 h 17"/>
              <a:gd name="T50" fmla="*/ 25400 w 17"/>
              <a:gd name="T51" fmla="*/ 12700 h 17"/>
              <a:gd name="T52" fmla="*/ 25400 w 17"/>
              <a:gd name="T53" fmla="*/ 15875 h 17"/>
              <a:gd name="T54" fmla="*/ 0 w 17"/>
              <a:gd name="T55" fmla="*/ 15875 h 17"/>
              <a:gd name="T56" fmla="*/ 0 w 17"/>
              <a:gd name="T57" fmla="*/ 19050 h 17"/>
              <a:gd name="T58" fmla="*/ 0 w 17"/>
              <a:gd name="T59" fmla="*/ 19050 h 17"/>
              <a:gd name="T60" fmla="*/ 0 w 17"/>
              <a:gd name="T61" fmla="*/ 22225 h 17"/>
              <a:gd name="T62" fmla="*/ 0 w 17"/>
              <a:gd name="T63" fmla="*/ 22225 h 17"/>
              <a:gd name="T64" fmla="*/ 0 w 17"/>
              <a:gd name="T65" fmla="*/ 2540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0" y="16"/>
                </a:moveTo>
                <a:lnTo>
                  <a:pt x="0" y="14"/>
                </a:lnTo>
                <a:lnTo>
                  <a:pt x="0" y="12"/>
                </a:lnTo>
                <a:lnTo>
                  <a:pt x="16" y="12"/>
                </a:lnTo>
                <a:lnTo>
                  <a:pt x="16" y="10"/>
                </a:lnTo>
                <a:lnTo>
                  <a:pt x="16" y="8"/>
                </a:lnTo>
                <a:lnTo>
                  <a:pt x="16" y="6"/>
                </a:lnTo>
                <a:lnTo>
                  <a:pt x="16" y="4"/>
                </a:lnTo>
                <a:lnTo>
                  <a:pt x="16" y="2"/>
                </a:lnTo>
                <a:lnTo>
                  <a:pt x="16" y="0"/>
                </a:lnTo>
                <a:lnTo>
                  <a:pt x="16" y="2"/>
                </a:lnTo>
                <a:lnTo>
                  <a:pt x="16" y="4"/>
                </a:lnTo>
                <a:lnTo>
                  <a:pt x="16" y="6"/>
                </a:lnTo>
                <a:lnTo>
                  <a:pt x="16" y="8"/>
                </a:lnTo>
                <a:lnTo>
                  <a:pt x="16" y="10"/>
                </a:lnTo>
                <a:lnTo>
                  <a:pt x="0" y="10"/>
                </a:lnTo>
                <a:lnTo>
                  <a:pt x="0" y="12"/>
                </a:lnTo>
                <a:lnTo>
                  <a:pt x="0" y="14"/>
                </a:lnTo>
                <a:lnTo>
                  <a:pt x="0" y="16"/>
                </a:lnTo>
              </a:path>
            </a:pathLst>
          </a:custGeom>
          <a:solidFill>
            <a:srgbClr val="000000"/>
          </a:solidFill>
          <a:ln w="9525" cap="rnd">
            <a:noFill/>
            <a:round/>
            <a:headEnd/>
            <a:tailEnd/>
          </a:ln>
        </p:spPr>
        <p:txBody>
          <a:bodyPr/>
          <a:lstStyle/>
          <a:p>
            <a:endParaRPr lang="en-US"/>
          </a:p>
        </p:txBody>
      </p:sp>
      <p:sp>
        <p:nvSpPr>
          <p:cNvPr id="21547" name="Freeform 43"/>
          <p:cNvSpPr>
            <a:spLocks/>
          </p:cNvSpPr>
          <p:nvPr/>
        </p:nvSpPr>
        <p:spPr bwMode="auto">
          <a:xfrm>
            <a:off x="3517900" y="2282825"/>
            <a:ext cx="36513" cy="26988"/>
          </a:xfrm>
          <a:custGeom>
            <a:avLst/>
            <a:gdLst>
              <a:gd name="T0" fmla="*/ 0 w 23"/>
              <a:gd name="T1" fmla="*/ 25400 h 17"/>
              <a:gd name="T2" fmla="*/ 0 w 23"/>
              <a:gd name="T3" fmla="*/ 25400 h 17"/>
              <a:gd name="T4" fmla="*/ 3175 w 23"/>
              <a:gd name="T5" fmla="*/ 25400 h 17"/>
              <a:gd name="T6" fmla="*/ 4763 w 23"/>
              <a:gd name="T7" fmla="*/ 25400 h 17"/>
              <a:gd name="T8" fmla="*/ 7938 w 23"/>
              <a:gd name="T9" fmla="*/ 20638 h 17"/>
              <a:gd name="T10" fmla="*/ 11113 w 23"/>
              <a:gd name="T11" fmla="*/ 20638 h 17"/>
              <a:gd name="T12" fmla="*/ 12700 w 23"/>
              <a:gd name="T13" fmla="*/ 20638 h 17"/>
              <a:gd name="T14" fmla="*/ 15875 w 23"/>
              <a:gd name="T15" fmla="*/ 17463 h 17"/>
              <a:gd name="T16" fmla="*/ 17463 w 23"/>
              <a:gd name="T17" fmla="*/ 17463 h 17"/>
              <a:gd name="T18" fmla="*/ 19050 w 23"/>
              <a:gd name="T19" fmla="*/ 17463 h 17"/>
              <a:gd name="T20" fmla="*/ 22225 w 23"/>
              <a:gd name="T21" fmla="*/ 14288 h 17"/>
              <a:gd name="T22" fmla="*/ 23813 w 23"/>
              <a:gd name="T23" fmla="*/ 14288 h 17"/>
              <a:gd name="T24" fmla="*/ 26988 w 23"/>
              <a:gd name="T25" fmla="*/ 9525 h 17"/>
              <a:gd name="T26" fmla="*/ 28575 w 23"/>
              <a:gd name="T27" fmla="*/ 9525 h 17"/>
              <a:gd name="T28" fmla="*/ 31750 w 23"/>
              <a:gd name="T29" fmla="*/ 6350 h 17"/>
              <a:gd name="T30" fmla="*/ 33338 w 23"/>
              <a:gd name="T31" fmla="*/ 3175 h 17"/>
              <a:gd name="T32" fmla="*/ 34925 w 23"/>
              <a:gd name="T33" fmla="*/ 0 h 17"/>
              <a:gd name="T34" fmla="*/ 33338 w 23"/>
              <a:gd name="T35" fmla="*/ 0 h 17"/>
              <a:gd name="T36" fmla="*/ 31750 w 23"/>
              <a:gd name="T37" fmla="*/ 3175 h 17"/>
              <a:gd name="T38" fmla="*/ 30163 w 23"/>
              <a:gd name="T39" fmla="*/ 6350 h 17"/>
              <a:gd name="T40" fmla="*/ 28575 w 23"/>
              <a:gd name="T41" fmla="*/ 6350 h 17"/>
              <a:gd name="T42" fmla="*/ 25400 w 23"/>
              <a:gd name="T43" fmla="*/ 9525 h 17"/>
              <a:gd name="T44" fmla="*/ 23813 w 23"/>
              <a:gd name="T45" fmla="*/ 9525 h 17"/>
              <a:gd name="T46" fmla="*/ 20638 w 23"/>
              <a:gd name="T47" fmla="*/ 14288 h 17"/>
              <a:gd name="T48" fmla="*/ 19050 w 23"/>
              <a:gd name="T49" fmla="*/ 14288 h 17"/>
              <a:gd name="T50" fmla="*/ 17463 w 23"/>
              <a:gd name="T51" fmla="*/ 17463 h 17"/>
              <a:gd name="T52" fmla="*/ 15875 w 23"/>
              <a:gd name="T53" fmla="*/ 17463 h 17"/>
              <a:gd name="T54" fmla="*/ 12700 w 23"/>
              <a:gd name="T55" fmla="*/ 17463 h 17"/>
              <a:gd name="T56" fmla="*/ 9525 w 23"/>
              <a:gd name="T57" fmla="*/ 20638 h 17"/>
              <a:gd name="T58" fmla="*/ 7938 w 23"/>
              <a:gd name="T59" fmla="*/ 20638 h 17"/>
              <a:gd name="T60" fmla="*/ 4763 w 23"/>
              <a:gd name="T61" fmla="*/ 20638 h 17"/>
              <a:gd name="T62" fmla="*/ 3175 w 23"/>
              <a:gd name="T63" fmla="*/ 20638 h 17"/>
              <a:gd name="T64" fmla="*/ 0 w 23"/>
              <a:gd name="T65" fmla="*/ 25400 h 17"/>
              <a:gd name="T66" fmla="*/ 0 w 23"/>
              <a:gd name="T67" fmla="*/ 25400 h 17"/>
              <a:gd name="T68" fmla="*/ 0 w 23"/>
              <a:gd name="T69" fmla="*/ 2540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
              <a:gd name="T106" fmla="*/ 0 h 17"/>
              <a:gd name="T107" fmla="*/ 23 w 23"/>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 h="17">
                <a:moveTo>
                  <a:pt x="0" y="16"/>
                </a:moveTo>
                <a:lnTo>
                  <a:pt x="0" y="16"/>
                </a:lnTo>
                <a:lnTo>
                  <a:pt x="2" y="16"/>
                </a:lnTo>
                <a:lnTo>
                  <a:pt x="3" y="16"/>
                </a:lnTo>
                <a:lnTo>
                  <a:pt x="5" y="13"/>
                </a:lnTo>
                <a:lnTo>
                  <a:pt x="7" y="13"/>
                </a:lnTo>
                <a:lnTo>
                  <a:pt x="8" y="13"/>
                </a:lnTo>
                <a:lnTo>
                  <a:pt x="10" y="11"/>
                </a:lnTo>
                <a:lnTo>
                  <a:pt x="11" y="11"/>
                </a:lnTo>
                <a:lnTo>
                  <a:pt x="12" y="11"/>
                </a:lnTo>
                <a:lnTo>
                  <a:pt x="14" y="9"/>
                </a:lnTo>
                <a:lnTo>
                  <a:pt x="15" y="9"/>
                </a:lnTo>
                <a:lnTo>
                  <a:pt x="17" y="6"/>
                </a:lnTo>
                <a:lnTo>
                  <a:pt x="18" y="6"/>
                </a:lnTo>
                <a:lnTo>
                  <a:pt x="20" y="4"/>
                </a:lnTo>
                <a:lnTo>
                  <a:pt x="21" y="2"/>
                </a:lnTo>
                <a:lnTo>
                  <a:pt x="22" y="0"/>
                </a:lnTo>
                <a:lnTo>
                  <a:pt x="21" y="0"/>
                </a:lnTo>
                <a:lnTo>
                  <a:pt x="20" y="2"/>
                </a:lnTo>
                <a:lnTo>
                  <a:pt x="19" y="4"/>
                </a:lnTo>
                <a:lnTo>
                  <a:pt x="18" y="4"/>
                </a:lnTo>
                <a:lnTo>
                  <a:pt x="16" y="6"/>
                </a:lnTo>
                <a:lnTo>
                  <a:pt x="15" y="6"/>
                </a:lnTo>
                <a:lnTo>
                  <a:pt x="13" y="9"/>
                </a:lnTo>
                <a:lnTo>
                  <a:pt x="12" y="9"/>
                </a:lnTo>
                <a:lnTo>
                  <a:pt x="11" y="11"/>
                </a:lnTo>
                <a:lnTo>
                  <a:pt x="10" y="11"/>
                </a:lnTo>
                <a:lnTo>
                  <a:pt x="8" y="11"/>
                </a:lnTo>
                <a:lnTo>
                  <a:pt x="6" y="13"/>
                </a:lnTo>
                <a:lnTo>
                  <a:pt x="5" y="13"/>
                </a:lnTo>
                <a:lnTo>
                  <a:pt x="3" y="13"/>
                </a:lnTo>
                <a:lnTo>
                  <a:pt x="2" y="13"/>
                </a:lnTo>
                <a:lnTo>
                  <a:pt x="0" y="16"/>
                </a:lnTo>
              </a:path>
            </a:pathLst>
          </a:custGeom>
          <a:solidFill>
            <a:srgbClr val="000000"/>
          </a:solidFill>
          <a:ln w="9525" cap="rnd">
            <a:noFill/>
            <a:round/>
            <a:headEnd/>
            <a:tailEnd/>
          </a:ln>
        </p:spPr>
        <p:txBody>
          <a:bodyPr/>
          <a:lstStyle/>
          <a:p>
            <a:endParaRPr lang="en-US"/>
          </a:p>
        </p:txBody>
      </p:sp>
      <p:sp>
        <p:nvSpPr>
          <p:cNvPr id="21548" name="Freeform 44"/>
          <p:cNvSpPr>
            <a:spLocks/>
          </p:cNvSpPr>
          <p:nvPr/>
        </p:nvSpPr>
        <p:spPr bwMode="auto">
          <a:xfrm>
            <a:off x="3505200" y="2297113"/>
            <a:ext cx="26988" cy="26987"/>
          </a:xfrm>
          <a:custGeom>
            <a:avLst/>
            <a:gdLst>
              <a:gd name="T0" fmla="*/ 25400 w 17"/>
              <a:gd name="T1" fmla="*/ 0 h 17"/>
              <a:gd name="T2" fmla="*/ 25400 w 17"/>
              <a:gd name="T3" fmla="*/ 0 h 17"/>
              <a:gd name="T4" fmla="*/ 0 w 17"/>
              <a:gd name="T5" fmla="*/ 0 h 17"/>
              <a:gd name="T6" fmla="*/ 0 w 17"/>
              <a:gd name="T7" fmla="*/ 0 h 17"/>
              <a:gd name="T8" fmla="*/ 0 w 17"/>
              <a:gd name="T9" fmla="*/ 12700 h 17"/>
              <a:gd name="T10" fmla="*/ 0 w 17"/>
              <a:gd name="T11" fmla="*/ 12700 h 17"/>
              <a:gd name="T12" fmla="*/ 0 w 17"/>
              <a:gd name="T13" fmla="*/ 25400 h 17"/>
              <a:gd name="T14" fmla="*/ 0 w 17"/>
              <a:gd name="T15" fmla="*/ 25400 h 17"/>
              <a:gd name="T16" fmla="*/ 0 w 17"/>
              <a:gd name="T17" fmla="*/ 12700 h 17"/>
              <a:gd name="T18" fmla="*/ 25400 w 17"/>
              <a:gd name="T19" fmla="*/ 12700 h 17"/>
              <a:gd name="T20" fmla="*/ 25400 w 17"/>
              <a:gd name="T21" fmla="*/ 12700 h 17"/>
              <a:gd name="T22" fmla="*/ 25400 w 17"/>
              <a:gd name="T23" fmla="*/ 0 h 17"/>
              <a:gd name="T24" fmla="*/ 25400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16" y="0"/>
                </a:lnTo>
                <a:lnTo>
                  <a:pt x="0" y="0"/>
                </a:lnTo>
                <a:lnTo>
                  <a:pt x="0" y="8"/>
                </a:lnTo>
                <a:lnTo>
                  <a:pt x="0" y="16"/>
                </a:lnTo>
                <a:lnTo>
                  <a:pt x="0" y="8"/>
                </a:lnTo>
                <a:lnTo>
                  <a:pt x="16" y="8"/>
                </a:lnTo>
                <a:lnTo>
                  <a:pt x="16" y="0"/>
                </a:lnTo>
              </a:path>
            </a:pathLst>
          </a:custGeom>
          <a:solidFill>
            <a:srgbClr val="000000"/>
          </a:solidFill>
          <a:ln w="9525" cap="rnd">
            <a:noFill/>
            <a:round/>
            <a:headEnd/>
            <a:tailEnd/>
          </a:ln>
        </p:spPr>
        <p:txBody>
          <a:bodyPr/>
          <a:lstStyle/>
          <a:p>
            <a:endParaRPr lang="en-US"/>
          </a:p>
        </p:txBody>
      </p:sp>
      <p:sp>
        <p:nvSpPr>
          <p:cNvPr id="21549" name="Freeform 45"/>
          <p:cNvSpPr>
            <a:spLocks/>
          </p:cNvSpPr>
          <p:nvPr/>
        </p:nvSpPr>
        <p:spPr bwMode="auto">
          <a:xfrm>
            <a:off x="3465513" y="2303463"/>
            <a:ext cx="34925" cy="26987"/>
          </a:xfrm>
          <a:custGeom>
            <a:avLst/>
            <a:gdLst>
              <a:gd name="T0" fmla="*/ 0 w 22"/>
              <a:gd name="T1" fmla="*/ 25400 h 17"/>
              <a:gd name="T2" fmla="*/ 1588 w 22"/>
              <a:gd name="T3" fmla="*/ 25400 h 17"/>
              <a:gd name="T4" fmla="*/ 3175 w 22"/>
              <a:gd name="T5" fmla="*/ 25400 h 17"/>
              <a:gd name="T6" fmla="*/ 6350 w 22"/>
              <a:gd name="T7" fmla="*/ 25400 h 17"/>
              <a:gd name="T8" fmla="*/ 7938 w 22"/>
              <a:gd name="T9" fmla="*/ 25400 h 17"/>
              <a:gd name="T10" fmla="*/ 11112 w 22"/>
              <a:gd name="T11" fmla="*/ 25400 h 17"/>
              <a:gd name="T12" fmla="*/ 12700 w 22"/>
              <a:gd name="T13" fmla="*/ 25400 h 17"/>
              <a:gd name="T14" fmla="*/ 15875 w 22"/>
              <a:gd name="T15" fmla="*/ 25400 h 17"/>
              <a:gd name="T16" fmla="*/ 15875 w 22"/>
              <a:gd name="T17" fmla="*/ 25400 h 17"/>
              <a:gd name="T18" fmla="*/ 19050 w 22"/>
              <a:gd name="T19" fmla="*/ 25400 h 17"/>
              <a:gd name="T20" fmla="*/ 22225 w 22"/>
              <a:gd name="T21" fmla="*/ 12700 h 17"/>
              <a:gd name="T22" fmla="*/ 23812 w 22"/>
              <a:gd name="T23" fmla="*/ 12700 h 17"/>
              <a:gd name="T24" fmla="*/ 26988 w 22"/>
              <a:gd name="T25" fmla="*/ 12700 h 17"/>
              <a:gd name="T26" fmla="*/ 28575 w 22"/>
              <a:gd name="T27" fmla="*/ 12700 h 17"/>
              <a:gd name="T28" fmla="*/ 30163 w 22"/>
              <a:gd name="T29" fmla="*/ 12700 h 17"/>
              <a:gd name="T30" fmla="*/ 31750 w 22"/>
              <a:gd name="T31" fmla="*/ 0 h 17"/>
              <a:gd name="T32" fmla="*/ 33338 w 22"/>
              <a:gd name="T33" fmla="*/ 0 h 17"/>
              <a:gd name="T34" fmla="*/ 31750 w 22"/>
              <a:gd name="T35" fmla="*/ 0 h 17"/>
              <a:gd name="T36" fmla="*/ 31750 w 22"/>
              <a:gd name="T37" fmla="*/ 0 h 17"/>
              <a:gd name="T38" fmla="*/ 30163 w 22"/>
              <a:gd name="T39" fmla="*/ 12700 h 17"/>
              <a:gd name="T40" fmla="*/ 28575 w 22"/>
              <a:gd name="T41" fmla="*/ 12700 h 17"/>
              <a:gd name="T42" fmla="*/ 25400 w 22"/>
              <a:gd name="T43" fmla="*/ 12700 h 17"/>
              <a:gd name="T44" fmla="*/ 23812 w 22"/>
              <a:gd name="T45" fmla="*/ 12700 h 17"/>
              <a:gd name="T46" fmla="*/ 20637 w 22"/>
              <a:gd name="T47" fmla="*/ 12700 h 17"/>
              <a:gd name="T48" fmla="*/ 19050 w 22"/>
              <a:gd name="T49" fmla="*/ 12700 h 17"/>
              <a:gd name="T50" fmla="*/ 15875 w 22"/>
              <a:gd name="T51" fmla="*/ 12700 h 17"/>
              <a:gd name="T52" fmla="*/ 15875 w 22"/>
              <a:gd name="T53" fmla="*/ 12700 h 17"/>
              <a:gd name="T54" fmla="*/ 12700 w 22"/>
              <a:gd name="T55" fmla="*/ 12700 h 17"/>
              <a:gd name="T56" fmla="*/ 11112 w 22"/>
              <a:gd name="T57" fmla="*/ 25400 h 17"/>
              <a:gd name="T58" fmla="*/ 7938 w 22"/>
              <a:gd name="T59" fmla="*/ 25400 h 17"/>
              <a:gd name="T60" fmla="*/ 4762 w 22"/>
              <a:gd name="T61" fmla="*/ 25400 h 17"/>
              <a:gd name="T62" fmla="*/ 3175 w 22"/>
              <a:gd name="T63" fmla="*/ 25400 h 17"/>
              <a:gd name="T64" fmla="*/ 1588 w 22"/>
              <a:gd name="T65" fmla="*/ 25400 h 17"/>
              <a:gd name="T66" fmla="*/ 0 w 22"/>
              <a:gd name="T67" fmla="*/ 25400 h 17"/>
              <a:gd name="T68" fmla="*/ 0 w 22"/>
              <a:gd name="T69" fmla="*/ 2540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17"/>
              <a:gd name="T107" fmla="*/ 22 w 22"/>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17">
                <a:moveTo>
                  <a:pt x="0" y="16"/>
                </a:moveTo>
                <a:lnTo>
                  <a:pt x="1" y="16"/>
                </a:lnTo>
                <a:lnTo>
                  <a:pt x="2" y="16"/>
                </a:lnTo>
                <a:lnTo>
                  <a:pt x="4" y="16"/>
                </a:lnTo>
                <a:lnTo>
                  <a:pt x="5" y="16"/>
                </a:lnTo>
                <a:lnTo>
                  <a:pt x="7" y="16"/>
                </a:lnTo>
                <a:lnTo>
                  <a:pt x="8" y="16"/>
                </a:lnTo>
                <a:lnTo>
                  <a:pt x="10" y="16"/>
                </a:lnTo>
                <a:lnTo>
                  <a:pt x="12" y="16"/>
                </a:lnTo>
                <a:lnTo>
                  <a:pt x="14" y="8"/>
                </a:lnTo>
                <a:lnTo>
                  <a:pt x="15" y="8"/>
                </a:lnTo>
                <a:lnTo>
                  <a:pt x="17" y="8"/>
                </a:lnTo>
                <a:lnTo>
                  <a:pt x="18" y="8"/>
                </a:lnTo>
                <a:lnTo>
                  <a:pt x="19" y="8"/>
                </a:lnTo>
                <a:lnTo>
                  <a:pt x="20" y="0"/>
                </a:lnTo>
                <a:lnTo>
                  <a:pt x="21" y="0"/>
                </a:lnTo>
                <a:lnTo>
                  <a:pt x="20" y="0"/>
                </a:lnTo>
                <a:lnTo>
                  <a:pt x="19" y="8"/>
                </a:lnTo>
                <a:lnTo>
                  <a:pt x="18" y="8"/>
                </a:lnTo>
                <a:lnTo>
                  <a:pt x="16" y="8"/>
                </a:lnTo>
                <a:lnTo>
                  <a:pt x="15" y="8"/>
                </a:lnTo>
                <a:lnTo>
                  <a:pt x="13" y="8"/>
                </a:lnTo>
                <a:lnTo>
                  <a:pt x="12" y="8"/>
                </a:lnTo>
                <a:lnTo>
                  <a:pt x="10" y="8"/>
                </a:lnTo>
                <a:lnTo>
                  <a:pt x="8" y="8"/>
                </a:lnTo>
                <a:lnTo>
                  <a:pt x="7" y="16"/>
                </a:lnTo>
                <a:lnTo>
                  <a:pt x="5" y="16"/>
                </a:lnTo>
                <a:lnTo>
                  <a:pt x="3" y="16"/>
                </a:lnTo>
                <a:lnTo>
                  <a:pt x="2" y="16"/>
                </a:lnTo>
                <a:lnTo>
                  <a:pt x="1" y="16"/>
                </a:lnTo>
                <a:lnTo>
                  <a:pt x="0" y="16"/>
                </a:lnTo>
              </a:path>
            </a:pathLst>
          </a:custGeom>
          <a:solidFill>
            <a:srgbClr val="000000"/>
          </a:solidFill>
          <a:ln w="9525" cap="rnd">
            <a:noFill/>
            <a:round/>
            <a:headEnd/>
            <a:tailEnd/>
          </a:ln>
        </p:spPr>
        <p:txBody>
          <a:bodyPr/>
          <a:lstStyle/>
          <a:p>
            <a:endParaRPr lang="en-US"/>
          </a:p>
        </p:txBody>
      </p:sp>
      <p:sp>
        <p:nvSpPr>
          <p:cNvPr id="21550" name="Freeform 46"/>
          <p:cNvSpPr>
            <a:spLocks/>
          </p:cNvSpPr>
          <p:nvPr/>
        </p:nvSpPr>
        <p:spPr bwMode="auto">
          <a:xfrm>
            <a:off x="3454400" y="2314575"/>
            <a:ext cx="1588" cy="26988"/>
          </a:xfrm>
          <a:custGeom>
            <a:avLst/>
            <a:gdLst>
              <a:gd name="T0" fmla="*/ 0 w 1"/>
              <a:gd name="T1" fmla="*/ 25400 h 17"/>
              <a:gd name="T2" fmla="*/ 0 w 1"/>
              <a:gd name="T3" fmla="*/ 25400 h 17"/>
              <a:gd name="T4" fmla="*/ 0 w 1"/>
              <a:gd name="T5" fmla="*/ 12700 h 17"/>
              <a:gd name="T6" fmla="*/ 0 w 1"/>
              <a:gd name="T7" fmla="*/ 12700 h 17"/>
              <a:gd name="T8" fmla="*/ 0 w 1"/>
              <a:gd name="T9" fmla="*/ 12700 h 17"/>
              <a:gd name="T10" fmla="*/ 0 w 1"/>
              <a:gd name="T11" fmla="*/ 12700 h 17"/>
              <a:gd name="T12" fmla="*/ 0 w 1"/>
              <a:gd name="T13" fmla="*/ 12700 h 17"/>
              <a:gd name="T14" fmla="*/ 0 w 1"/>
              <a:gd name="T15" fmla="*/ 0 h 17"/>
              <a:gd name="T16" fmla="*/ 0 w 1"/>
              <a:gd name="T17" fmla="*/ 0 h 17"/>
              <a:gd name="T18" fmla="*/ 0 w 1"/>
              <a:gd name="T19" fmla="*/ 0 h 17"/>
              <a:gd name="T20" fmla="*/ 0 w 1"/>
              <a:gd name="T21" fmla="*/ 0 h 17"/>
              <a:gd name="T22" fmla="*/ 0 w 1"/>
              <a:gd name="T23" fmla="*/ 12700 h 17"/>
              <a:gd name="T24" fmla="*/ 0 w 1"/>
              <a:gd name="T25" fmla="*/ 12700 h 17"/>
              <a:gd name="T26" fmla="*/ 0 w 1"/>
              <a:gd name="T27" fmla="*/ 12700 h 17"/>
              <a:gd name="T28" fmla="*/ 0 w 1"/>
              <a:gd name="T29" fmla="*/ 12700 h 17"/>
              <a:gd name="T30" fmla="*/ 0 w 1"/>
              <a:gd name="T31" fmla="*/ 25400 h 17"/>
              <a:gd name="T32" fmla="*/ 0 w 1"/>
              <a:gd name="T33" fmla="*/ 25400 h 17"/>
              <a:gd name="T34" fmla="*/ 0 w 1"/>
              <a:gd name="T35" fmla="*/ 2540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7"/>
              <a:gd name="T56" fmla="*/ 1 w 1"/>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7">
                <a:moveTo>
                  <a:pt x="0" y="16"/>
                </a:moveTo>
                <a:lnTo>
                  <a:pt x="0" y="16"/>
                </a:lnTo>
                <a:lnTo>
                  <a:pt x="0" y="8"/>
                </a:lnTo>
                <a:lnTo>
                  <a:pt x="0" y="0"/>
                </a:lnTo>
                <a:lnTo>
                  <a:pt x="0" y="8"/>
                </a:lnTo>
                <a:lnTo>
                  <a:pt x="0" y="16"/>
                </a:lnTo>
              </a:path>
            </a:pathLst>
          </a:custGeom>
          <a:solidFill>
            <a:srgbClr val="000000"/>
          </a:solidFill>
          <a:ln w="9525" cap="rnd">
            <a:noFill/>
            <a:round/>
            <a:headEnd/>
            <a:tailEnd/>
          </a:ln>
        </p:spPr>
        <p:txBody>
          <a:bodyPr/>
          <a:lstStyle/>
          <a:p>
            <a:endParaRPr lang="en-US"/>
          </a:p>
        </p:txBody>
      </p:sp>
      <p:sp>
        <p:nvSpPr>
          <p:cNvPr id="21551" name="Freeform 47"/>
          <p:cNvSpPr>
            <a:spLocks/>
          </p:cNvSpPr>
          <p:nvPr/>
        </p:nvSpPr>
        <p:spPr bwMode="auto">
          <a:xfrm>
            <a:off x="3441700" y="2317750"/>
            <a:ext cx="26988" cy="26988"/>
          </a:xfrm>
          <a:custGeom>
            <a:avLst/>
            <a:gdLst>
              <a:gd name="T0" fmla="*/ 25400 w 17"/>
              <a:gd name="T1" fmla="*/ 25400 h 17"/>
              <a:gd name="T2" fmla="*/ 25400 w 17"/>
              <a:gd name="T3" fmla="*/ 0 h 17"/>
              <a:gd name="T4" fmla="*/ 0 w 17"/>
              <a:gd name="T5" fmla="*/ 0 h 17"/>
              <a:gd name="T6" fmla="*/ 25400 w 17"/>
              <a:gd name="T7" fmla="*/ 2540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16"/>
                </a:moveTo>
                <a:lnTo>
                  <a:pt x="16" y="0"/>
                </a:lnTo>
                <a:lnTo>
                  <a:pt x="0" y="0"/>
                </a:lnTo>
                <a:lnTo>
                  <a:pt x="16" y="16"/>
                </a:lnTo>
              </a:path>
            </a:pathLst>
          </a:custGeom>
          <a:solidFill>
            <a:srgbClr val="000000"/>
          </a:solidFill>
          <a:ln w="9525" cap="rnd">
            <a:noFill/>
            <a:round/>
            <a:headEnd/>
            <a:tailEnd/>
          </a:ln>
        </p:spPr>
        <p:txBody>
          <a:bodyPr/>
          <a:lstStyle/>
          <a:p>
            <a:endParaRPr lang="en-US"/>
          </a:p>
        </p:txBody>
      </p:sp>
      <p:sp>
        <p:nvSpPr>
          <p:cNvPr id="21552" name="Line 48"/>
          <p:cNvSpPr>
            <a:spLocks noChangeShapeType="1"/>
          </p:cNvSpPr>
          <p:nvPr/>
        </p:nvSpPr>
        <p:spPr bwMode="auto">
          <a:xfrm>
            <a:off x="3597275" y="2073275"/>
            <a:ext cx="4763" cy="492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3" name="Line 49"/>
          <p:cNvSpPr>
            <a:spLocks noChangeShapeType="1"/>
          </p:cNvSpPr>
          <p:nvPr/>
        </p:nvSpPr>
        <p:spPr bwMode="auto">
          <a:xfrm>
            <a:off x="3616325" y="2060575"/>
            <a:ext cx="1588" cy="587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4" name="Line 50"/>
          <p:cNvSpPr>
            <a:spLocks noChangeShapeType="1"/>
          </p:cNvSpPr>
          <p:nvPr/>
        </p:nvSpPr>
        <p:spPr bwMode="auto">
          <a:xfrm>
            <a:off x="3640138" y="2047875"/>
            <a:ext cx="1587" cy="698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5" name="Line 51"/>
          <p:cNvSpPr>
            <a:spLocks noChangeShapeType="1"/>
          </p:cNvSpPr>
          <p:nvPr/>
        </p:nvSpPr>
        <p:spPr bwMode="auto">
          <a:xfrm>
            <a:off x="3660775" y="2035175"/>
            <a:ext cx="4763" cy="809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6" name="Line 52"/>
          <p:cNvSpPr>
            <a:spLocks noChangeShapeType="1"/>
          </p:cNvSpPr>
          <p:nvPr/>
        </p:nvSpPr>
        <p:spPr bwMode="auto">
          <a:xfrm flipH="1">
            <a:off x="3843338" y="2122488"/>
            <a:ext cx="12700" cy="190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7" name="Line 53"/>
          <p:cNvSpPr>
            <a:spLocks noChangeShapeType="1"/>
          </p:cNvSpPr>
          <p:nvPr/>
        </p:nvSpPr>
        <p:spPr bwMode="auto">
          <a:xfrm flipH="1">
            <a:off x="3832225" y="2090738"/>
            <a:ext cx="6350" cy="444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8" name="Line 54"/>
          <p:cNvSpPr>
            <a:spLocks noChangeShapeType="1"/>
          </p:cNvSpPr>
          <p:nvPr/>
        </p:nvSpPr>
        <p:spPr bwMode="auto">
          <a:xfrm flipH="1">
            <a:off x="3811588" y="2071688"/>
            <a:ext cx="6350" cy="60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59" name="Line 55"/>
          <p:cNvSpPr>
            <a:spLocks noChangeShapeType="1"/>
          </p:cNvSpPr>
          <p:nvPr/>
        </p:nvSpPr>
        <p:spPr bwMode="auto">
          <a:xfrm flipH="1">
            <a:off x="3792538" y="2051050"/>
            <a:ext cx="6350" cy="762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0" name="Line 56"/>
          <p:cNvSpPr>
            <a:spLocks noChangeShapeType="1"/>
          </p:cNvSpPr>
          <p:nvPr/>
        </p:nvSpPr>
        <p:spPr bwMode="auto">
          <a:xfrm flipH="1">
            <a:off x="3768725" y="2038350"/>
            <a:ext cx="3175" cy="841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1" name="Line 57"/>
          <p:cNvSpPr>
            <a:spLocks noChangeShapeType="1"/>
          </p:cNvSpPr>
          <p:nvPr/>
        </p:nvSpPr>
        <p:spPr bwMode="auto">
          <a:xfrm flipH="1">
            <a:off x="3740150" y="2028825"/>
            <a:ext cx="6350" cy="904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2" name="Line 58"/>
          <p:cNvSpPr>
            <a:spLocks noChangeShapeType="1"/>
          </p:cNvSpPr>
          <p:nvPr/>
        </p:nvSpPr>
        <p:spPr bwMode="auto">
          <a:xfrm>
            <a:off x="3714750" y="2025650"/>
            <a:ext cx="0" cy="920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3" name="Line 59"/>
          <p:cNvSpPr>
            <a:spLocks noChangeShapeType="1"/>
          </p:cNvSpPr>
          <p:nvPr/>
        </p:nvSpPr>
        <p:spPr bwMode="auto">
          <a:xfrm>
            <a:off x="3681413" y="2027238"/>
            <a:ext cx="4762" cy="889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4" name="Line 60"/>
          <p:cNvSpPr>
            <a:spLocks noChangeShapeType="1"/>
          </p:cNvSpPr>
          <p:nvPr/>
        </p:nvSpPr>
        <p:spPr bwMode="auto">
          <a:xfrm flipV="1">
            <a:off x="4124325" y="2159000"/>
            <a:ext cx="87313" cy="841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5" name="Line 61"/>
          <p:cNvSpPr>
            <a:spLocks noChangeShapeType="1"/>
          </p:cNvSpPr>
          <p:nvPr/>
        </p:nvSpPr>
        <p:spPr bwMode="auto">
          <a:xfrm>
            <a:off x="4124325" y="2322513"/>
            <a:ext cx="87313" cy="825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6" name="Line 62"/>
          <p:cNvSpPr>
            <a:spLocks noChangeShapeType="1"/>
          </p:cNvSpPr>
          <p:nvPr/>
        </p:nvSpPr>
        <p:spPr bwMode="auto">
          <a:xfrm flipV="1">
            <a:off x="4132263" y="2166938"/>
            <a:ext cx="114300" cy="825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7" name="Line 63"/>
          <p:cNvSpPr>
            <a:spLocks noChangeShapeType="1"/>
          </p:cNvSpPr>
          <p:nvPr/>
        </p:nvSpPr>
        <p:spPr bwMode="auto">
          <a:xfrm>
            <a:off x="4132263" y="2314575"/>
            <a:ext cx="114300" cy="857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8" name="Line 64"/>
          <p:cNvSpPr>
            <a:spLocks noChangeShapeType="1"/>
          </p:cNvSpPr>
          <p:nvPr/>
        </p:nvSpPr>
        <p:spPr bwMode="auto">
          <a:xfrm flipV="1">
            <a:off x="4144963" y="2208213"/>
            <a:ext cx="104775" cy="523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69" name="Line 65"/>
          <p:cNvSpPr>
            <a:spLocks noChangeShapeType="1"/>
          </p:cNvSpPr>
          <p:nvPr/>
        </p:nvSpPr>
        <p:spPr bwMode="auto">
          <a:xfrm>
            <a:off x="4144963" y="2303463"/>
            <a:ext cx="104775" cy="523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0" name="Line 66"/>
          <p:cNvSpPr>
            <a:spLocks noChangeShapeType="1"/>
          </p:cNvSpPr>
          <p:nvPr/>
        </p:nvSpPr>
        <p:spPr bwMode="auto">
          <a:xfrm flipV="1">
            <a:off x="4149725" y="2259013"/>
            <a:ext cx="68263" cy="190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1" name="Line 67"/>
          <p:cNvSpPr>
            <a:spLocks noChangeShapeType="1"/>
          </p:cNvSpPr>
          <p:nvPr/>
        </p:nvSpPr>
        <p:spPr bwMode="auto">
          <a:xfrm>
            <a:off x="4149725" y="2287588"/>
            <a:ext cx="68263" cy="158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2" name="Line 68"/>
          <p:cNvSpPr>
            <a:spLocks noChangeShapeType="1"/>
          </p:cNvSpPr>
          <p:nvPr/>
        </p:nvSpPr>
        <p:spPr bwMode="auto">
          <a:xfrm>
            <a:off x="4151313" y="2284413"/>
            <a:ext cx="7937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3" name="Line 69"/>
          <p:cNvSpPr>
            <a:spLocks noChangeShapeType="1"/>
          </p:cNvSpPr>
          <p:nvPr/>
        </p:nvSpPr>
        <p:spPr bwMode="auto">
          <a:xfrm flipH="1">
            <a:off x="4013200" y="2176463"/>
            <a:ext cx="49213" cy="460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4" name="Line 70"/>
          <p:cNvSpPr>
            <a:spLocks noChangeShapeType="1"/>
          </p:cNvSpPr>
          <p:nvPr/>
        </p:nvSpPr>
        <p:spPr bwMode="auto">
          <a:xfrm flipH="1">
            <a:off x="4003675" y="2162175"/>
            <a:ext cx="53975" cy="539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5" name="Line 71"/>
          <p:cNvSpPr>
            <a:spLocks noChangeShapeType="1"/>
          </p:cNvSpPr>
          <p:nvPr/>
        </p:nvSpPr>
        <p:spPr bwMode="auto">
          <a:xfrm flipH="1">
            <a:off x="3989388" y="2152650"/>
            <a:ext cx="60325" cy="57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6" name="Line 72"/>
          <p:cNvSpPr>
            <a:spLocks noChangeShapeType="1"/>
          </p:cNvSpPr>
          <p:nvPr/>
        </p:nvSpPr>
        <p:spPr bwMode="auto">
          <a:xfrm flipH="1">
            <a:off x="3970338" y="2138363"/>
            <a:ext cx="6985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7" name="Line 73"/>
          <p:cNvSpPr>
            <a:spLocks noChangeShapeType="1"/>
          </p:cNvSpPr>
          <p:nvPr/>
        </p:nvSpPr>
        <p:spPr bwMode="auto">
          <a:xfrm flipH="1">
            <a:off x="3957638" y="2125663"/>
            <a:ext cx="66675"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8" name="Line 74"/>
          <p:cNvSpPr>
            <a:spLocks noChangeShapeType="1"/>
          </p:cNvSpPr>
          <p:nvPr/>
        </p:nvSpPr>
        <p:spPr bwMode="auto">
          <a:xfrm flipH="1">
            <a:off x="3941763" y="2119313"/>
            <a:ext cx="66675"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79" name="Line 75"/>
          <p:cNvSpPr>
            <a:spLocks noChangeShapeType="1"/>
          </p:cNvSpPr>
          <p:nvPr/>
        </p:nvSpPr>
        <p:spPr bwMode="auto">
          <a:xfrm flipH="1">
            <a:off x="3929063" y="2117725"/>
            <a:ext cx="63500" cy="57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0" name="Line 76"/>
          <p:cNvSpPr>
            <a:spLocks noChangeShapeType="1"/>
          </p:cNvSpPr>
          <p:nvPr/>
        </p:nvSpPr>
        <p:spPr bwMode="auto">
          <a:xfrm flipH="1">
            <a:off x="3917950" y="2117725"/>
            <a:ext cx="55563" cy="523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1" name="Line 77"/>
          <p:cNvSpPr>
            <a:spLocks noChangeShapeType="1"/>
          </p:cNvSpPr>
          <p:nvPr/>
        </p:nvSpPr>
        <p:spPr bwMode="auto">
          <a:xfrm flipH="1">
            <a:off x="3905250" y="2119313"/>
            <a:ext cx="49213" cy="4286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2" name="Line 78"/>
          <p:cNvSpPr>
            <a:spLocks noChangeShapeType="1"/>
          </p:cNvSpPr>
          <p:nvPr/>
        </p:nvSpPr>
        <p:spPr bwMode="auto">
          <a:xfrm flipH="1" flipV="1">
            <a:off x="3968750" y="2327275"/>
            <a:ext cx="68263" cy="365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3" name="Line 79"/>
          <p:cNvSpPr>
            <a:spLocks noChangeShapeType="1"/>
          </p:cNvSpPr>
          <p:nvPr/>
        </p:nvSpPr>
        <p:spPr bwMode="auto">
          <a:xfrm flipH="1" flipV="1">
            <a:off x="3946525" y="2335213"/>
            <a:ext cx="79375" cy="476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4" name="Line 80"/>
          <p:cNvSpPr>
            <a:spLocks noChangeShapeType="1"/>
          </p:cNvSpPr>
          <p:nvPr/>
        </p:nvSpPr>
        <p:spPr bwMode="auto">
          <a:xfrm flipH="1" flipV="1">
            <a:off x="3933825" y="2339975"/>
            <a:ext cx="82550" cy="650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5" name="Line 81"/>
          <p:cNvSpPr>
            <a:spLocks noChangeShapeType="1"/>
          </p:cNvSpPr>
          <p:nvPr/>
        </p:nvSpPr>
        <p:spPr bwMode="auto">
          <a:xfrm flipH="1" flipV="1">
            <a:off x="3921125" y="2346325"/>
            <a:ext cx="77788" cy="762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6" name="Line 82"/>
          <p:cNvSpPr>
            <a:spLocks noChangeShapeType="1"/>
          </p:cNvSpPr>
          <p:nvPr/>
        </p:nvSpPr>
        <p:spPr bwMode="auto">
          <a:xfrm flipH="1" flipV="1">
            <a:off x="3910013" y="2349500"/>
            <a:ext cx="71437" cy="857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7" name="Line 83"/>
          <p:cNvSpPr>
            <a:spLocks noChangeShapeType="1"/>
          </p:cNvSpPr>
          <p:nvPr/>
        </p:nvSpPr>
        <p:spPr bwMode="auto">
          <a:xfrm flipH="1" flipV="1">
            <a:off x="3902075" y="2352675"/>
            <a:ext cx="52388" cy="809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8" name="Line 84"/>
          <p:cNvSpPr>
            <a:spLocks noChangeShapeType="1"/>
          </p:cNvSpPr>
          <p:nvPr/>
        </p:nvSpPr>
        <p:spPr bwMode="auto">
          <a:xfrm flipH="1" flipV="1">
            <a:off x="3629025" y="2378075"/>
            <a:ext cx="95250" cy="857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89" name="Line 85"/>
          <p:cNvSpPr>
            <a:spLocks noChangeShapeType="1"/>
          </p:cNvSpPr>
          <p:nvPr/>
        </p:nvSpPr>
        <p:spPr bwMode="auto">
          <a:xfrm flipH="1" flipV="1">
            <a:off x="3640138" y="2378075"/>
            <a:ext cx="92075" cy="762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0" name="Line 86"/>
          <p:cNvSpPr>
            <a:spLocks noChangeShapeType="1"/>
          </p:cNvSpPr>
          <p:nvPr/>
        </p:nvSpPr>
        <p:spPr bwMode="auto">
          <a:xfrm flipH="1" flipV="1">
            <a:off x="3648075" y="2374900"/>
            <a:ext cx="92075" cy="60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1" name="Line 87"/>
          <p:cNvSpPr>
            <a:spLocks noChangeShapeType="1"/>
          </p:cNvSpPr>
          <p:nvPr/>
        </p:nvSpPr>
        <p:spPr bwMode="auto">
          <a:xfrm>
            <a:off x="3627438" y="2284413"/>
            <a:ext cx="101600" cy="222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2" name="Line 88"/>
          <p:cNvSpPr>
            <a:spLocks noChangeShapeType="1"/>
          </p:cNvSpPr>
          <p:nvPr/>
        </p:nvSpPr>
        <p:spPr bwMode="auto">
          <a:xfrm>
            <a:off x="3627438" y="2270125"/>
            <a:ext cx="115887" cy="158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3" name="Line 89"/>
          <p:cNvSpPr>
            <a:spLocks noChangeShapeType="1"/>
          </p:cNvSpPr>
          <p:nvPr/>
        </p:nvSpPr>
        <p:spPr bwMode="auto">
          <a:xfrm flipV="1">
            <a:off x="3624263" y="2260600"/>
            <a:ext cx="131762" cy="31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4" name="Line 90"/>
          <p:cNvSpPr>
            <a:spLocks noChangeShapeType="1"/>
          </p:cNvSpPr>
          <p:nvPr/>
        </p:nvSpPr>
        <p:spPr bwMode="auto">
          <a:xfrm flipV="1">
            <a:off x="3617913" y="2225675"/>
            <a:ext cx="114300" cy="254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595" name="Freeform 91"/>
          <p:cNvSpPr>
            <a:spLocks/>
          </p:cNvSpPr>
          <p:nvPr/>
        </p:nvSpPr>
        <p:spPr bwMode="auto">
          <a:xfrm>
            <a:off x="3519488" y="2222500"/>
            <a:ext cx="79375" cy="106363"/>
          </a:xfrm>
          <a:custGeom>
            <a:avLst/>
            <a:gdLst>
              <a:gd name="T0" fmla="*/ 77788 w 50"/>
              <a:gd name="T1" fmla="*/ 0 h 67"/>
              <a:gd name="T2" fmla="*/ 76200 w 50"/>
              <a:gd name="T3" fmla="*/ 1588 h 67"/>
              <a:gd name="T4" fmla="*/ 73025 w 50"/>
              <a:gd name="T5" fmla="*/ 3175 h 67"/>
              <a:gd name="T6" fmla="*/ 71438 w 50"/>
              <a:gd name="T7" fmla="*/ 4763 h 67"/>
              <a:gd name="T8" fmla="*/ 71438 w 50"/>
              <a:gd name="T9" fmla="*/ 6350 h 67"/>
              <a:gd name="T10" fmla="*/ 69850 w 50"/>
              <a:gd name="T11" fmla="*/ 7938 h 67"/>
              <a:gd name="T12" fmla="*/ 69850 w 50"/>
              <a:gd name="T13" fmla="*/ 9525 h 67"/>
              <a:gd name="T14" fmla="*/ 66675 w 50"/>
              <a:gd name="T15" fmla="*/ 11113 h 67"/>
              <a:gd name="T16" fmla="*/ 66675 w 50"/>
              <a:gd name="T17" fmla="*/ 12700 h 67"/>
              <a:gd name="T18" fmla="*/ 65088 w 50"/>
              <a:gd name="T19" fmla="*/ 15875 h 67"/>
              <a:gd name="T20" fmla="*/ 63500 w 50"/>
              <a:gd name="T21" fmla="*/ 20638 h 67"/>
              <a:gd name="T22" fmla="*/ 63500 w 50"/>
              <a:gd name="T23" fmla="*/ 23813 h 67"/>
              <a:gd name="T24" fmla="*/ 60325 w 50"/>
              <a:gd name="T25" fmla="*/ 26988 h 67"/>
              <a:gd name="T26" fmla="*/ 60325 w 50"/>
              <a:gd name="T27" fmla="*/ 31750 h 67"/>
              <a:gd name="T28" fmla="*/ 58738 w 50"/>
              <a:gd name="T29" fmla="*/ 34925 h 67"/>
              <a:gd name="T30" fmla="*/ 58738 w 50"/>
              <a:gd name="T31" fmla="*/ 38100 h 67"/>
              <a:gd name="T32" fmla="*/ 57150 w 50"/>
              <a:gd name="T33" fmla="*/ 41275 h 67"/>
              <a:gd name="T34" fmla="*/ 57150 w 50"/>
              <a:gd name="T35" fmla="*/ 44450 h 67"/>
              <a:gd name="T36" fmla="*/ 55563 w 50"/>
              <a:gd name="T37" fmla="*/ 47625 h 67"/>
              <a:gd name="T38" fmla="*/ 53975 w 50"/>
              <a:gd name="T39" fmla="*/ 52388 h 67"/>
              <a:gd name="T40" fmla="*/ 53975 w 50"/>
              <a:gd name="T41" fmla="*/ 55563 h 67"/>
              <a:gd name="T42" fmla="*/ 52388 w 50"/>
              <a:gd name="T43" fmla="*/ 58738 h 67"/>
              <a:gd name="T44" fmla="*/ 49212 w 50"/>
              <a:gd name="T45" fmla="*/ 61913 h 67"/>
              <a:gd name="T46" fmla="*/ 49212 w 50"/>
              <a:gd name="T47" fmla="*/ 65088 h 67"/>
              <a:gd name="T48" fmla="*/ 47625 w 50"/>
              <a:gd name="T49" fmla="*/ 68263 h 67"/>
              <a:gd name="T50" fmla="*/ 46037 w 50"/>
              <a:gd name="T51" fmla="*/ 71438 h 67"/>
              <a:gd name="T52" fmla="*/ 42862 w 50"/>
              <a:gd name="T53" fmla="*/ 74613 h 67"/>
              <a:gd name="T54" fmla="*/ 41275 w 50"/>
              <a:gd name="T55" fmla="*/ 77788 h 67"/>
              <a:gd name="T56" fmla="*/ 38100 w 50"/>
              <a:gd name="T57" fmla="*/ 79375 h 67"/>
              <a:gd name="T58" fmla="*/ 36513 w 50"/>
              <a:gd name="T59" fmla="*/ 82550 h 67"/>
              <a:gd name="T60" fmla="*/ 33338 w 50"/>
              <a:gd name="T61" fmla="*/ 85725 h 67"/>
              <a:gd name="T62" fmla="*/ 30163 w 50"/>
              <a:gd name="T63" fmla="*/ 87313 h 67"/>
              <a:gd name="T64" fmla="*/ 26988 w 50"/>
              <a:gd name="T65" fmla="*/ 90488 h 67"/>
              <a:gd name="T66" fmla="*/ 23812 w 50"/>
              <a:gd name="T67" fmla="*/ 92075 h 67"/>
              <a:gd name="T68" fmla="*/ 20637 w 50"/>
              <a:gd name="T69" fmla="*/ 92075 h 67"/>
              <a:gd name="T70" fmla="*/ 17463 w 50"/>
              <a:gd name="T71" fmla="*/ 95250 h 67"/>
              <a:gd name="T72" fmla="*/ 15875 w 50"/>
              <a:gd name="T73" fmla="*/ 96838 h 67"/>
              <a:gd name="T74" fmla="*/ 11112 w 50"/>
              <a:gd name="T75" fmla="*/ 98425 h 67"/>
              <a:gd name="T76" fmla="*/ 6350 w 50"/>
              <a:gd name="T77" fmla="*/ 100013 h 67"/>
              <a:gd name="T78" fmla="*/ 4763 w 50"/>
              <a:gd name="T79" fmla="*/ 101600 h 67"/>
              <a:gd name="T80" fmla="*/ 3175 w 50"/>
              <a:gd name="T81" fmla="*/ 101600 h 67"/>
              <a:gd name="T82" fmla="*/ 3175 w 50"/>
              <a:gd name="T83" fmla="*/ 103188 h 67"/>
              <a:gd name="T84" fmla="*/ 0 w 50"/>
              <a:gd name="T85" fmla="*/ 103188 h 67"/>
              <a:gd name="T86" fmla="*/ 0 w 50"/>
              <a:gd name="T87" fmla="*/ 104775 h 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0"/>
              <a:gd name="T133" fmla="*/ 0 h 67"/>
              <a:gd name="T134" fmla="*/ 50 w 50"/>
              <a:gd name="T135" fmla="*/ 67 h 6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0" h="67">
                <a:moveTo>
                  <a:pt x="49" y="0"/>
                </a:moveTo>
                <a:lnTo>
                  <a:pt x="48" y="1"/>
                </a:lnTo>
                <a:lnTo>
                  <a:pt x="46" y="2"/>
                </a:lnTo>
                <a:lnTo>
                  <a:pt x="45" y="3"/>
                </a:lnTo>
                <a:lnTo>
                  <a:pt x="45" y="4"/>
                </a:lnTo>
                <a:lnTo>
                  <a:pt x="44" y="5"/>
                </a:lnTo>
                <a:lnTo>
                  <a:pt x="44" y="6"/>
                </a:lnTo>
                <a:lnTo>
                  <a:pt x="42" y="7"/>
                </a:lnTo>
                <a:lnTo>
                  <a:pt x="42" y="8"/>
                </a:lnTo>
                <a:lnTo>
                  <a:pt x="41" y="10"/>
                </a:lnTo>
                <a:lnTo>
                  <a:pt x="40" y="13"/>
                </a:lnTo>
                <a:lnTo>
                  <a:pt x="40" y="15"/>
                </a:lnTo>
                <a:lnTo>
                  <a:pt x="38" y="17"/>
                </a:lnTo>
                <a:lnTo>
                  <a:pt x="38" y="20"/>
                </a:lnTo>
                <a:lnTo>
                  <a:pt x="37" y="22"/>
                </a:lnTo>
                <a:lnTo>
                  <a:pt x="37" y="24"/>
                </a:lnTo>
                <a:lnTo>
                  <a:pt x="36" y="26"/>
                </a:lnTo>
                <a:lnTo>
                  <a:pt x="36" y="28"/>
                </a:lnTo>
                <a:lnTo>
                  <a:pt x="35" y="30"/>
                </a:lnTo>
                <a:lnTo>
                  <a:pt x="34" y="33"/>
                </a:lnTo>
                <a:lnTo>
                  <a:pt x="34" y="35"/>
                </a:lnTo>
                <a:lnTo>
                  <a:pt x="33" y="37"/>
                </a:lnTo>
                <a:lnTo>
                  <a:pt x="31" y="39"/>
                </a:lnTo>
                <a:lnTo>
                  <a:pt x="31" y="41"/>
                </a:lnTo>
                <a:lnTo>
                  <a:pt x="30" y="43"/>
                </a:lnTo>
                <a:lnTo>
                  <a:pt x="29" y="45"/>
                </a:lnTo>
                <a:lnTo>
                  <a:pt x="27" y="47"/>
                </a:lnTo>
                <a:lnTo>
                  <a:pt x="26" y="49"/>
                </a:lnTo>
                <a:lnTo>
                  <a:pt x="24" y="50"/>
                </a:lnTo>
                <a:lnTo>
                  <a:pt x="23" y="52"/>
                </a:lnTo>
                <a:lnTo>
                  <a:pt x="21" y="54"/>
                </a:lnTo>
                <a:lnTo>
                  <a:pt x="19" y="55"/>
                </a:lnTo>
                <a:lnTo>
                  <a:pt x="17" y="57"/>
                </a:lnTo>
                <a:lnTo>
                  <a:pt x="15" y="58"/>
                </a:lnTo>
                <a:lnTo>
                  <a:pt x="13" y="58"/>
                </a:lnTo>
                <a:lnTo>
                  <a:pt x="11" y="60"/>
                </a:lnTo>
                <a:lnTo>
                  <a:pt x="10" y="61"/>
                </a:lnTo>
                <a:lnTo>
                  <a:pt x="7" y="62"/>
                </a:lnTo>
                <a:lnTo>
                  <a:pt x="4" y="63"/>
                </a:lnTo>
                <a:lnTo>
                  <a:pt x="3" y="64"/>
                </a:lnTo>
                <a:lnTo>
                  <a:pt x="2" y="64"/>
                </a:lnTo>
                <a:lnTo>
                  <a:pt x="2" y="65"/>
                </a:lnTo>
                <a:lnTo>
                  <a:pt x="0" y="65"/>
                </a:lnTo>
                <a:lnTo>
                  <a:pt x="0" y="66"/>
                </a:lnTo>
              </a:path>
            </a:pathLst>
          </a:custGeom>
          <a:noFill/>
          <a:ln w="12700" cap="rnd">
            <a:solidFill>
              <a:srgbClr val="000000"/>
            </a:solidFill>
            <a:round/>
            <a:headEnd type="none" w="sm" len="sm"/>
            <a:tailEnd type="none" w="sm" len="sm"/>
          </a:ln>
        </p:spPr>
        <p:txBody>
          <a:bodyPr/>
          <a:lstStyle/>
          <a:p>
            <a:endParaRPr lang="en-US"/>
          </a:p>
        </p:txBody>
      </p:sp>
      <p:sp>
        <p:nvSpPr>
          <p:cNvPr id="21596" name="Freeform 92"/>
          <p:cNvSpPr>
            <a:spLocks/>
          </p:cNvSpPr>
          <p:nvPr/>
        </p:nvSpPr>
        <p:spPr bwMode="auto">
          <a:xfrm>
            <a:off x="3330575" y="2287588"/>
            <a:ext cx="80963" cy="26987"/>
          </a:xfrm>
          <a:custGeom>
            <a:avLst/>
            <a:gdLst>
              <a:gd name="T0" fmla="*/ 0 w 51"/>
              <a:gd name="T1" fmla="*/ 0 h 17"/>
              <a:gd name="T2" fmla="*/ 0 w 51"/>
              <a:gd name="T3" fmla="*/ 1587 h 17"/>
              <a:gd name="T4" fmla="*/ 3175 w 51"/>
              <a:gd name="T5" fmla="*/ 1587 h 17"/>
              <a:gd name="T6" fmla="*/ 4763 w 51"/>
              <a:gd name="T7" fmla="*/ 3175 h 17"/>
              <a:gd name="T8" fmla="*/ 6350 w 51"/>
              <a:gd name="T9" fmla="*/ 3175 h 17"/>
              <a:gd name="T10" fmla="*/ 9525 w 51"/>
              <a:gd name="T11" fmla="*/ 6350 h 17"/>
              <a:gd name="T12" fmla="*/ 11113 w 51"/>
              <a:gd name="T13" fmla="*/ 6350 h 17"/>
              <a:gd name="T14" fmla="*/ 12700 w 51"/>
              <a:gd name="T15" fmla="*/ 6350 h 17"/>
              <a:gd name="T16" fmla="*/ 12700 w 51"/>
              <a:gd name="T17" fmla="*/ 7937 h 17"/>
              <a:gd name="T18" fmla="*/ 15875 w 51"/>
              <a:gd name="T19" fmla="*/ 7937 h 17"/>
              <a:gd name="T20" fmla="*/ 17463 w 51"/>
              <a:gd name="T21" fmla="*/ 9525 h 17"/>
              <a:gd name="T22" fmla="*/ 19050 w 51"/>
              <a:gd name="T23" fmla="*/ 9525 h 17"/>
              <a:gd name="T24" fmla="*/ 20638 w 51"/>
              <a:gd name="T25" fmla="*/ 12700 h 17"/>
              <a:gd name="T26" fmla="*/ 22225 w 51"/>
              <a:gd name="T27" fmla="*/ 14287 h 17"/>
              <a:gd name="T28" fmla="*/ 25400 w 51"/>
              <a:gd name="T29" fmla="*/ 14287 h 17"/>
              <a:gd name="T30" fmla="*/ 26988 w 51"/>
              <a:gd name="T31" fmla="*/ 15875 h 17"/>
              <a:gd name="T32" fmla="*/ 28575 w 51"/>
              <a:gd name="T33" fmla="*/ 15875 h 17"/>
              <a:gd name="T34" fmla="*/ 31750 w 51"/>
              <a:gd name="T35" fmla="*/ 15875 h 17"/>
              <a:gd name="T36" fmla="*/ 34925 w 51"/>
              <a:gd name="T37" fmla="*/ 19050 h 17"/>
              <a:gd name="T38" fmla="*/ 38100 w 51"/>
              <a:gd name="T39" fmla="*/ 19050 h 17"/>
              <a:gd name="T40" fmla="*/ 39688 w 51"/>
              <a:gd name="T41" fmla="*/ 19050 h 17"/>
              <a:gd name="T42" fmla="*/ 42863 w 51"/>
              <a:gd name="T43" fmla="*/ 19050 h 17"/>
              <a:gd name="T44" fmla="*/ 46038 w 51"/>
              <a:gd name="T45" fmla="*/ 20637 h 17"/>
              <a:gd name="T46" fmla="*/ 50800 w 51"/>
              <a:gd name="T47" fmla="*/ 20637 h 17"/>
              <a:gd name="T48" fmla="*/ 52388 w 51"/>
              <a:gd name="T49" fmla="*/ 20637 h 17"/>
              <a:gd name="T50" fmla="*/ 57150 w 51"/>
              <a:gd name="T51" fmla="*/ 22225 h 17"/>
              <a:gd name="T52" fmla="*/ 60325 w 51"/>
              <a:gd name="T53" fmla="*/ 22225 h 17"/>
              <a:gd name="T54" fmla="*/ 61913 w 51"/>
              <a:gd name="T55" fmla="*/ 22225 h 17"/>
              <a:gd name="T56" fmla="*/ 66675 w 51"/>
              <a:gd name="T57" fmla="*/ 25400 h 17"/>
              <a:gd name="T58" fmla="*/ 71438 w 51"/>
              <a:gd name="T59" fmla="*/ 25400 h 17"/>
              <a:gd name="T60" fmla="*/ 73025 w 51"/>
              <a:gd name="T61" fmla="*/ 25400 h 17"/>
              <a:gd name="T62" fmla="*/ 77788 w 51"/>
              <a:gd name="T63" fmla="*/ 25400 h 17"/>
              <a:gd name="T64" fmla="*/ 79375 w 51"/>
              <a:gd name="T65" fmla="*/ 2540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17"/>
              <a:gd name="T101" fmla="*/ 51 w 51"/>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17">
                <a:moveTo>
                  <a:pt x="0" y="0"/>
                </a:moveTo>
                <a:lnTo>
                  <a:pt x="0" y="1"/>
                </a:lnTo>
                <a:lnTo>
                  <a:pt x="2" y="1"/>
                </a:lnTo>
                <a:lnTo>
                  <a:pt x="3" y="2"/>
                </a:lnTo>
                <a:lnTo>
                  <a:pt x="4" y="2"/>
                </a:lnTo>
                <a:lnTo>
                  <a:pt x="6" y="4"/>
                </a:lnTo>
                <a:lnTo>
                  <a:pt x="7" y="4"/>
                </a:lnTo>
                <a:lnTo>
                  <a:pt x="8" y="4"/>
                </a:lnTo>
                <a:lnTo>
                  <a:pt x="8" y="5"/>
                </a:lnTo>
                <a:lnTo>
                  <a:pt x="10" y="5"/>
                </a:lnTo>
                <a:lnTo>
                  <a:pt x="11" y="6"/>
                </a:lnTo>
                <a:lnTo>
                  <a:pt x="12" y="6"/>
                </a:lnTo>
                <a:lnTo>
                  <a:pt x="13" y="8"/>
                </a:lnTo>
                <a:lnTo>
                  <a:pt x="14" y="9"/>
                </a:lnTo>
                <a:lnTo>
                  <a:pt x="16" y="9"/>
                </a:lnTo>
                <a:lnTo>
                  <a:pt x="17" y="10"/>
                </a:lnTo>
                <a:lnTo>
                  <a:pt x="18" y="10"/>
                </a:lnTo>
                <a:lnTo>
                  <a:pt x="20" y="10"/>
                </a:lnTo>
                <a:lnTo>
                  <a:pt x="22" y="12"/>
                </a:lnTo>
                <a:lnTo>
                  <a:pt x="24" y="12"/>
                </a:lnTo>
                <a:lnTo>
                  <a:pt x="25" y="12"/>
                </a:lnTo>
                <a:lnTo>
                  <a:pt x="27" y="12"/>
                </a:lnTo>
                <a:lnTo>
                  <a:pt x="29" y="13"/>
                </a:lnTo>
                <a:lnTo>
                  <a:pt x="32" y="13"/>
                </a:lnTo>
                <a:lnTo>
                  <a:pt x="33" y="13"/>
                </a:lnTo>
                <a:lnTo>
                  <a:pt x="36" y="14"/>
                </a:lnTo>
                <a:lnTo>
                  <a:pt x="38" y="14"/>
                </a:lnTo>
                <a:lnTo>
                  <a:pt x="39" y="14"/>
                </a:lnTo>
                <a:lnTo>
                  <a:pt x="42" y="16"/>
                </a:lnTo>
                <a:lnTo>
                  <a:pt x="45" y="16"/>
                </a:lnTo>
                <a:lnTo>
                  <a:pt x="46" y="16"/>
                </a:lnTo>
                <a:lnTo>
                  <a:pt x="49" y="16"/>
                </a:lnTo>
                <a:lnTo>
                  <a:pt x="50" y="16"/>
                </a:lnTo>
              </a:path>
            </a:pathLst>
          </a:custGeom>
          <a:noFill/>
          <a:ln w="12700" cap="rnd">
            <a:solidFill>
              <a:srgbClr val="000000"/>
            </a:solidFill>
            <a:round/>
            <a:headEnd type="none" w="sm" len="sm"/>
            <a:tailEnd type="none" w="sm" len="sm"/>
          </a:ln>
        </p:spPr>
        <p:txBody>
          <a:bodyPr/>
          <a:lstStyle/>
          <a:p>
            <a:endParaRPr lang="en-US"/>
          </a:p>
        </p:txBody>
      </p:sp>
      <p:sp>
        <p:nvSpPr>
          <p:cNvPr id="21597" name="Freeform 93"/>
          <p:cNvSpPr>
            <a:spLocks/>
          </p:cNvSpPr>
          <p:nvPr/>
        </p:nvSpPr>
        <p:spPr bwMode="auto">
          <a:xfrm>
            <a:off x="3368675" y="2255838"/>
            <a:ext cx="50800" cy="26987"/>
          </a:xfrm>
          <a:custGeom>
            <a:avLst/>
            <a:gdLst>
              <a:gd name="T0" fmla="*/ 0 w 32"/>
              <a:gd name="T1" fmla="*/ 0 h 17"/>
              <a:gd name="T2" fmla="*/ 3175 w 32"/>
              <a:gd name="T3" fmla="*/ 3175 h 17"/>
              <a:gd name="T4" fmla="*/ 4762 w 32"/>
              <a:gd name="T5" fmla="*/ 6350 h 17"/>
              <a:gd name="T6" fmla="*/ 9525 w 32"/>
              <a:gd name="T7" fmla="*/ 11112 h 17"/>
              <a:gd name="T8" fmla="*/ 11112 w 32"/>
              <a:gd name="T9" fmla="*/ 12700 h 17"/>
              <a:gd name="T10" fmla="*/ 15875 w 32"/>
              <a:gd name="T11" fmla="*/ 12700 h 17"/>
              <a:gd name="T12" fmla="*/ 19050 w 32"/>
              <a:gd name="T13" fmla="*/ 14287 h 17"/>
              <a:gd name="T14" fmla="*/ 23812 w 32"/>
              <a:gd name="T15" fmla="*/ 17462 h 17"/>
              <a:gd name="T16" fmla="*/ 25400 w 32"/>
              <a:gd name="T17" fmla="*/ 19050 h 17"/>
              <a:gd name="T18" fmla="*/ 28575 w 32"/>
              <a:gd name="T19" fmla="*/ 20637 h 17"/>
              <a:gd name="T20" fmla="*/ 31750 w 32"/>
              <a:gd name="T21" fmla="*/ 20637 h 17"/>
              <a:gd name="T22" fmla="*/ 36512 w 32"/>
              <a:gd name="T23" fmla="*/ 22225 h 17"/>
              <a:gd name="T24" fmla="*/ 38100 w 32"/>
              <a:gd name="T25" fmla="*/ 22225 h 17"/>
              <a:gd name="T26" fmla="*/ 42862 w 32"/>
              <a:gd name="T27" fmla="*/ 22225 h 17"/>
              <a:gd name="T28" fmla="*/ 44450 w 32"/>
              <a:gd name="T29" fmla="*/ 25400 h 17"/>
              <a:gd name="T30" fmla="*/ 47625 w 32"/>
              <a:gd name="T31" fmla="*/ 25400 h 17"/>
              <a:gd name="T32" fmla="*/ 49212 w 32"/>
              <a:gd name="T33" fmla="*/ 2540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7"/>
              <a:gd name="T53" fmla="*/ 32 w 32"/>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7">
                <a:moveTo>
                  <a:pt x="0" y="0"/>
                </a:moveTo>
                <a:lnTo>
                  <a:pt x="2" y="2"/>
                </a:lnTo>
                <a:lnTo>
                  <a:pt x="3" y="4"/>
                </a:lnTo>
                <a:lnTo>
                  <a:pt x="6" y="7"/>
                </a:lnTo>
                <a:lnTo>
                  <a:pt x="7" y="8"/>
                </a:lnTo>
                <a:lnTo>
                  <a:pt x="10" y="8"/>
                </a:lnTo>
                <a:lnTo>
                  <a:pt x="12" y="9"/>
                </a:lnTo>
                <a:lnTo>
                  <a:pt x="15" y="11"/>
                </a:lnTo>
                <a:lnTo>
                  <a:pt x="16" y="12"/>
                </a:lnTo>
                <a:lnTo>
                  <a:pt x="18" y="13"/>
                </a:lnTo>
                <a:lnTo>
                  <a:pt x="20" y="13"/>
                </a:lnTo>
                <a:lnTo>
                  <a:pt x="23" y="14"/>
                </a:lnTo>
                <a:lnTo>
                  <a:pt x="24" y="14"/>
                </a:lnTo>
                <a:lnTo>
                  <a:pt x="27" y="14"/>
                </a:lnTo>
                <a:lnTo>
                  <a:pt x="28" y="16"/>
                </a:lnTo>
                <a:lnTo>
                  <a:pt x="30" y="16"/>
                </a:lnTo>
                <a:lnTo>
                  <a:pt x="31" y="16"/>
                </a:lnTo>
              </a:path>
            </a:pathLst>
          </a:custGeom>
          <a:noFill/>
          <a:ln w="12700" cap="rnd">
            <a:solidFill>
              <a:srgbClr val="000000"/>
            </a:solidFill>
            <a:round/>
            <a:headEnd type="none" w="sm" len="sm"/>
            <a:tailEnd type="none" w="sm" len="sm"/>
          </a:ln>
        </p:spPr>
        <p:txBody>
          <a:bodyPr/>
          <a:lstStyle/>
          <a:p>
            <a:endParaRPr lang="en-US"/>
          </a:p>
        </p:txBody>
      </p:sp>
      <p:sp>
        <p:nvSpPr>
          <p:cNvPr id="21598" name="AutoShape 94"/>
          <p:cNvSpPr>
            <a:spLocks noChangeArrowheads="1"/>
          </p:cNvSpPr>
          <p:nvPr/>
        </p:nvSpPr>
        <p:spPr bwMode="auto">
          <a:xfrm>
            <a:off x="1620838" y="2816225"/>
            <a:ext cx="1500187" cy="850900"/>
          </a:xfrm>
          <a:prstGeom prst="rightArrow">
            <a:avLst>
              <a:gd name="adj1" fmla="val 50000"/>
              <a:gd name="adj2" fmla="val 50761"/>
            </a:avLst>
          </a:prstGeom>
          <a:solidFill>
            <a:srgbClr val="E3BEFF"/>
          </a:solidFill>
          <a:ln w="12700">
            <a:solidFill>
              <a:srgbClr val="A2C1FE"/>
            </a:solidFill>
            <a:miter lim="800000"/>
            <a:headEnd/>
            <a:tailEnd/>
          </a:ln>
        </p:spPr>
        <p:txBody>
          <a:bodyPr wrap="none" anchor="ctr"/>
          <a:lstStyle/>
          <a:p>
            <a:endParaRPr lang="en-US"/>
          </a:p>
        </p:txBody>
      </p:sp>
      <p:sp>
        <p:nvSpPr>
          <p:cNvPr id="21599" name="AutoShape 95"/>
          <p:cNvSpPr>
            <a:spLocks noChangeArrowheads="1"/>
          </p:cNvSpPr>
          <p:nvPr/>
        </p:nvSpPr>
        <p:spPr bwMode="auto">
          <a:xfrm>
            <a:off x="1524000" y="4038600"/>
            <a:ext cx="1500188" cy="850900"/>
          </a:xfrm>
          <a:prstGeom prst="rightArrow">
            <a:avLst>
              <a:gd name="adj1" fmla="val 50000"/>
              <a:gd name="adj2" fmla="val 50761"/>
            </a:avLst>
          </a:prstGeom>
          <a:solidFill>
            <a:srgbClr val="E3BEFF"/>
          </a:solidFill>
          <a:ln w="12700">
            <a:solidFill>
              <a:srgbClr val="A2C1FE"/>
            </a:solidFill>
            <a:miter lim="800000"/>
            <a:headEnd/>
            <a:tailEnd/>
          </a:ln>
        </p:spPr>
        <p:txBody>
          <a:bodyPr wrap="none" anchor="ctr"/>
          <a:lstStyle/>
          <a:p>
            <a:endParaRPr lang="en-US"/>
          </a:p>
        </p:txBody>
      </p:sp>
      <p:sp>
        <p:nvSpPr>
          <p:cNvPr id="21600" name="Rectangle 96"/>
          <p:cNvSpPr>
            <a:spLocks noChangeArrowheads="1"/>
          </p:cNvSpPr>
          <p:nvPr/>
        </p:nvSpPr>
        <p:spPr bwMode="auto">
          <a:xfrm>
            <a:off x="1881188" y="3063875"/>
            <a:ext cx="801687" cy="417513"/>
          </a:xfrm>
          <a:prstGeom prst="rect">
            <a:avLst/>
          </a:prstGeom>
          <a:noFill/>
          <a:ln w="9525">
            <a:noFill/>
            <a:miter lim="800000"/>
            <a:headEnd/>
            <a:tailEnd/>
          </a:ln>
        </p:spPr>
        <p:txBody>
          <a:bodyPr wrap="none" lIns="82550" tIns="41275" rIns="82550" bIns="41275">
            <a:spAutoFit/>
          </a:bodyPr>
          <a:lstStyle/>
          <a:p>
            <a:pPr defTabSz="665163"/>
            <a:r>
              <a:rPr lang="en-US" sz="2200" b="1"/>
              <a:t>move</a:t>
            </a:r>
            <a:endParaRPr lang="en-US" sz="2200" b="1">
              <a:solidFill>
                <a:schemeClr val="bg2"/>
              </a:solidFill>
            </a:endParaRPr>
          </a:p>
        </p:txBody>
      </p:sp>
      <p:sp>
        <p:nvSpPr>
          <p:cNvPr id="21601" name="Rectangle 97"/>
          <p:cNvSpPr>
            <a:spLocks noChangeArrowheads="1"/>
          </p:cNvSpPr>
          <p:nvPr/>
        </p:nvSpPr>
        <p:spPr bwMode="auto">
          <a:xfrm>
            <a:off x="1881188" y="4195763"/>
            <a:ext cx="801687" cy="417512"/>
          </a:xfrm>
          <a:prstGeom prst="rect">
            <a:avLst/>
          </a:prstGeom>
          <a:noFill/>
          <a:ln w="9525">
            <a:noFill/>
            <a:miter lim="800000"/>
            <a:headEnd/>
            <a:tailEnd/>
          </a:ln>
        </p:spPr>
        <p:txBody>
          <a:bodyPr wrap="none" lIns="82550" tIns="41275" rIns="82550" bIns="41275">
            <a:spAutoFit/>
          </a:bodyPr>
          <a:lstStyle/>
          <a:p>
            <a:pPr defTabSz="665163"/>
            <a:r>
              <a:rPr lang="en-US" sz="2200" b="1"/>
              <a:t>move</a:t>
            </a:r>
            <a:endParaRPr lang="en-US" sz="2200" b="1">
              <a:solidFill>
                <a:schemeClr val="bg2"/>
              </a:solidFill>
            </a:endParaRPr>
          </a:p>
        </p:txBody>
      </p:sp>
      <p:sp>
        <p:nvSpPr>
          <p:cNvPr id="21602" name="Text Box 98"/>
          <p:cNvSpPr txBox="1">
            <a:spLocks noChangeArrowheads="1"/>
          </p:cNvSpPr>
          <p:nvPr/>
        </p:nvSpPr>
        <p:spPr bwMode="auto">
          <a:xfrm>
            <a:off x="381000" y="5705475"/>
            <a:ext cx="8342313" cy="519113"/>
          </a:xfrm>
          <a:prstGeom prst="rect">
            <a:avLst/>
          </a:prstGeom>
          <a:noFill/>
          <a:ln w="9525">
            <a:noFill/>
            <a:miter lim="800000"/>
            <a:headEnd/>
            <a:tailEnd/>
          </a:ln>
        </p:spPr>
        <p:txBody>
          <a:bodyPr wrap="none">
            <a:spAutoFit/>
          </a:bodyPr>
          <a:lstStyle/>
          <a:p>
            <a:r>
              <a:rPr lang="en-US" sz="2800"/>
              <a:t>Function being the same but the behavior  being different</a:t>
            </a:r>
            <a:endParaRPr lang="en-US"/>
          </a:p>
        </p:txBody>
      </p:sp>
      <p:grpSp>
        <p:nvGrpSpPr>
          <p:cNvPr id="21603" name="Group 99"/>
          <p:cNvGrpSpPr>
            <a:grpSpLocks/>
          </p:cNvGrpSpPr>
          <p:nvPr/>
        </p:nvGrpSpPr>
        <p:grpSpPr bwMode="auto">
          <a:xfrm>
            <a:off x="4953000" y="1143000"/>
            <a:ext cx="3154363" cy="1295400"/>
            <a:chOff x="766" y="1345"/>
            <a:chExt cx="1570" cy="514"/>
          </a:xfrm>
        </p:grpSpPr>
        <p:sp>
          <p:nvSpPr>
            <p:cNvPr id="21636" name="Oval 100"/>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21637" name="Oval 101"/>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21638" name="Oval 102"/>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21639" name="Oval 103"/>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21640" name="Oval 104"/>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21641" name="Oval 105"/>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21642" name="Oval 106"/>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21643" name="Oval 107"/>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21644" name="Oval 108"/>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21645" name="Oval 109"/>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21646" name="Oval 110"/>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21647" name="Oval 111"/>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21648" name="Oval 112"/>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21649" name="Rectangle 113"/>
            <p:cNvSpPr>
              <a:spLocks noChangeArrowheads="1"/>
            </p:cNvSpPr>
            <p:nvPr/>
          </p:nvSpPr>
          <p:spPr bwMode="auto">
            <a:xfrm>
              <a:off x="1046" y="1498"/>
              <a:ext cx="82" cy="178"/>
            </a:xfrm>
            <a:prstGeom prst="rect">
              <a:avLst/>
            </a:prstGeom>
            <a:solidFill>
              <a:schemeClr val="bg2"/>
            </a:solidFill>
            <a:ln w="9525">
              <a:noFill/>
              <a:miter lim="800000"/>
              <a:headEnd/>
              <a:tailEnd/>
            </a:ln>
          </p:spPr>
          <p:txBody>
            <a:bodyPr wrap="none" lIns="82550" tIns="41275" rIns="82550" bIns="41275">
              <a:spAutoFit/>
            </a:bodyPr>
            <a:lstStyle/>
            <a:p>
              <a:pPr defTabSz="665163"/>
              <a:endParaRPr lang="en-US" b="1">
                <a:solidFill>
                  <a:srgbClr val="000000"/>
                </a:solidFill>
              </a:endParaRPr>
            </a:p>
          </p:txBody>
        </p:sp>
      </p:grpSp>
      <p:grpSp>
        <p:nvGrpSpPr>
          <p:cNvPr id="21604" name="Group 114"/>
          <p:cNvGrpSpPr>
            <a:grpSpLocks/>
          </p:cNvGrpSpPr>
          <p:nvPr/>
        </p:nvGrpSpPr>
        <p:grpSpPr bwMode="auto">
          <a:xfrm>
            <a:off x="4953000" y="2514600"/>
            <a:ext cx="3154363" cy="1295400"/>
            <a:chOff x="766" y="1345"/>
            <a:chExt cx="1570" cy="514"/>
          </a:xfrm>
        </p:grpSpPr>
        <p:sp>
          <p:nvSpPr>
            <p:cNvPr id="21622" name="Oval 115"/>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21623" name="Oval 116"/>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21624" name="Oval 117"/>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21625" name="Oval 118"/>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21626" name="Oval 119"/>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21627" name="Oval 120"/>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21628" name="Oval 121"/>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21629" name="Oval 122"/>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21630" name="Oval 123"/>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21631" name="Oval 124"/>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21632" name="Oval 125"/>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21633" name="Oval 126"/>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21634" name="Oval 127"/>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21635" name="Rectangle 128"/>
            <p:cNvSpPr>
              <a:spLocks noChangeArrowheads="1"/>
            </p:cNvSpPr>
            <p:nvPr/>
          </p:nvSpPr>
          <p:spPr bwMode="auto">
            <a:xfrm>
              <a:off x="1047" y="1498"/>
              <a:ext cx="997" cy="323"/>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Bird move by </a:t>
              </a:r>
            </a:p>
            <a:p>
              <a:pPr defTabSz="665163"/>
              <a:r>
                <a:rPr lang="en-US" b="1">
                  <a:solidFill>
                    <a:schemeClr val="bg1"/>
                  </a:solidFill>
                </a:rPr>
                <a:t>        flying</a:t>
              </a:r>
              <a:endParaRPr lang="en-US" b="1">
                <a:solidFill>
                  <a:srgbClr val="000000"/>
                </a:solidFill>
              </a:endParaRPr>
            </a:p>
          </p:txBody>
        </p:sp>
      </p:grpSp>
      <p:grpSp>
        <p:nvGrpSpPr>
          <p:cNvPr id="21605" name="Group 129"/>
          <p:cNvGrpSpPr>
            <a:grpSpLocks/>
          </p:cNvGrpSpPr>
          <p:nvPr/>
        </p:nvGrpSpPr>
        <p:grpSpPr bwMode="auto">
          <a:xfrm>
            <a:off x="4876800" y="3962400"/>
            <a:ext cx="3154363" cy="1295400"/>
            <a:chOff x="766" y="1345"/>
            <a:chExt cx="1570" cy="514"/>
          </a:xfrm>
        </p:grpSpPr>
        <p:sp>
          <p:nvSpPr>
            <p:cNvPr id="21608" name="Oval 130"/>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21609" name="Oval 131"/>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21610" name="Oval 132"/>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21611" name="Oval 133"/>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21612" name="Oval 134"/>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21613" name="Oval 135"/>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21614" name="Oval 136"/>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21615" name="Oval 137"/>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21616" name="Oval 138"/>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21617" name="Oval 139"/>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21618" name="Oval 140"/>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21619" name="Oval 141"/>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21620" name="Oval 142"/>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21621" name="Rectangle 143"/>
            <p:cNvSpPr>
              <a:spLocks noChangeArrowheads="1"/>
            </p:cNvSpPr>
            <p:nvPr/>
          </p:nvSpPr>
          <p:spPr bwMode="auto">
            <a:xfrm>
              <a:off x="1047" y="1498"/>
              <a:ext cx="1001" cy="323"/>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Cats move in </a:t>
              </a:r>
            </a:p>
            <a:p>
              <a:pPr defTabSz="665163"/>
              <a:r>
                <a:rPr lang="en-US" b="1">
                  <a:solidFill>
                    <a:schemeClr val="bg1"/>
                  </a:solidFill>
                </a:rPr>
                <a:t>their own way</a:t>
              </a:r>
            </a:p>
          </p:txBody>
        </p:sp>
      </p:grpSp>
      <p:sp>
        <p:nvSpPr>
          <p:cNvPr id="21606" name="Text Box 144"/>
          <p:cNvSpPr txBox="1">
            <a:spLocks noChangeArrowheads="1"/>
          </p:cNvSpPr>
          <p:nvPr/>
        </p:nvSpPr>
        <p:spPr bwMode="auto">
          <a:xfrm>
            <a:off x="5486400" y="1295400"/>
            <a:ext cx="2119313" cy="946150"/>
          </a:xfrm>
          <a:prstGeom prst="rect">
            <a:avLst/>
          </a:prstGeom>
          <a:noFill/>
          <a:ln w="9525">
            <a:noFill/>
            <a:miter lim="800000"/>
            <a:headEnd/>
            <a:tailEnd/>
          </a:ln>
        </p:spPr>
        <p:txBody>
          <a:bodyPr wrap="none">
            <a:spAutoFit/>
          </a:bodyPr>
          <a:lstStyle/>
          <a:p>
            <a:r>
              <a:rPr lang="en-US" sz="2800">
                <a:solidFill>
                  <a:schemeClr val="bg1"/>
                </a:solidFill>
              </a:rPr>
              <a:t>Fish move by</a:t>
            </a:r>
          </a:p>
          <a:p>
            <a:r>
              <a:rPr lang="en-US" sz="2800">
                <a:solidFill>
                  <a:schemeClr val="bg1"/>
                </a:solidFill>
              </a:rPr>
              <a:t>swimming</a:t>
            </a:r>
            <a:endParaRPr lang="en-US" sz="2800"/>
          </a:p>
        </p:txBody>
      </p:sp>
      <p:sp>
        <p:nvSpPr>
          <p:cNvPr id="21607" name="WordArt 145"/>
          <p:cNvSpPr>
            <a:spLocks noChangeArrowheads="1" noChangeShapeType="1" noTextEdit="1"/>
          </p:cNvSpPr>
          <p:nvPr/>
        </p:nvSpPr>
        <p:spPr bwMode="auto">
          <a:xfrm>
            <a:off x="3124200" y="457200"/>
            <a:ext cx="28956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Polymorphism</a:t>
            </a:r>
          </a:p>
        </p:txBody>
      </p:sp>
    </p:spTree>
  </p:cSld>
  <p:clrMapOvr>
    <a:masterClrMapping/>
  </p:clrMapOvr>
  <p:transition>
    <p:wipe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93725" y="1600200"/>
            <a:ext cx="7940675" cy="5216525"/>
          </a:xfrm>
          <a:prstGeom prst="rect">
            <a:avLst/>
          </a:prstGeom>
          <a:noFill/>
          <a:ln w="9525">
            <a:noFill/>
            <a:miter lim="800000"/>
            <a:headEnd/>
            <a:tailEnd/>
          </a:ln>
        </p:spPr>
        <p:txBody>
          <a:bodyPr>
            <a:spAutoFit/>
          </a:bodyPr>
          <a:lstStyle/>
          <a:p>
            <a:r>
              <a:rPr lang="en-US" sz="2800"/>
              <a:t>Just like how ordinary functions can be overloaded a </a:t>
            </a:r>
          </a:p>
          <a:p>
            <a:r>
              <a:rPr lang="en-US" sz="2800"/>
              <a:t>function template can also be overloaded</a:t>
            </a:r>
          </a:p>
          <a:p>
            <a:r>
              <a:rPr lang="en-US" sz="2800"/>
              <a:t>e.g., </a:t>
            </a:r>
          </a:p>
          <a:p>
            <a:r>
              <a:rPr lang="en-US" sz="2800"/>
              <a:t>template&lt;class T&gt;</a:t>
            </a:r>
          </a:p>
          <a:p>
            <a:r>
              <a:rPr lang="en-US" sz="2800"/>
              <a:t>void display(T a,T b);</a:t>
            </a:r>
          </a:p>
          <a:p>
            <a:endParaRPr lang="en-US" sz="2800"/>
          </a:p>
          <a:p>
            <a:r>
              <a:rPr lang="en-US" sz="2800"/>
              <a:t>template&lt;class T&gt;</a:t>
            </a:r>
          </a:p>
          <a:p>
            <a:r>
              <a:rPr lang="en-US" sz="2800"/>
              <a:t>void display(T a);</a:t>
            </a:r>
          </a:p>
          <a:p>
            <a:endParaRPr lang="en-US" sz="2800"/>
          </a:p>
          <a:p>
            <a:pPr algn="just"/>
            <a:r>
              <a:rPr lang="en-US" sz="2800"/>
              <a:t>Depending upon the function call an appropriate function template will be invoked.</a:t>
            </a:r>
          </a:p>
          <a:p>
            <a:endParaRPr lang="en-US" sz="2800"/>
          </a:p>
        </p:txBody>
      </p:sp>
      <p:sp>
        <p:nvSpPr>
          <p:cNvPr id="150531" name="WordArt 3"/>
          <p:cNvSpPr>
            <a:spLocks noChangeArrowheads="1" noChangeShapeType="1" noTextEdit="1"/>
          </p:cNvSpPr>
          <p:nvPr/>
        </p:nvSpPr>
        <p:spPr bwMode="auto">
          <a:xfrm>
            <a:off x="1752600" y="771525"/>
            <a:ext cx="5791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Templates being Overloaded</a:t>
            </a:r>
          </a:p>
        </p:txBody>
      </p:sp>
    </p:spTree>
  </p:cSld>
  <p:clrMapOvr>
    <a:masterClrMapping/>
  </p:clrMapOvr>
  <p:transition>
    <p:wipe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17525" y="1209675"/>
            <a:ext cx="184150" cy="519113"/>
          </a:xfrm>
          <a:prstGeom prst="rect">
            <a:avLst/>
          </a:prstGeom>
          <a:noFill/>
          <a:ln w="9525">
            <a:noFill/>
            <a:miter lim="800000"/>
            <a:headEnd/>
            <a:tailEnd/>
          </a:ln>
        </p:spPr>
        <p:txBody>
          <a:bodyPr wrap="none">
            <a:spAutoFit/>
          </a:bodyPr>
          <a:lstStyle/>
          <a:p>
            <a:endParaRPr lang="en-US" sz="2800"/>
          </a:p>
        </p:txBody>
      </p:sp>
      <p:sp>
        <p:nvSpPr>
          <p:cNvPr id="151555" name="Text Box 3"/>
          <p:cNvSpPr txBox="1">
            <a:spLocks noChangeArrowheads="1"/>
          </p:cNvSpPr>
          <p:nvPr/>
        </p:nvSpPr>
        <p:spPr bwMode="auto">
          <a:xfrm>
            <a:off x="533400" y="1917700"/>
            <a:ext cx="8153400" cy="2654300"/>
          </a:xfrm>
          <a:prstGeom prst="rect">
            <a:avLst/>
          </a:prstGeom>
          <a:noFill/>
          <a:ln w="9525">
            <a:noFill/>
            <a:miter lim="800000"/>
            <a:headEnd/>
            <a:tailEnd/>
          </a:ln>
        </p:spPr>
        <p:txBody>
          <a:bodyPr>
            <a:spAutoFit/>
          </a:bodyPr>
          <a:lstStyle/>
          <a:p>
            <a:pPr algn="just"/>
            <a:r>
              <a:rPr lang="en-US" sz="2800"/>
              <a:t>If the parameters of a function template are of different data types and we want want to make this a generic function, then the function template should be written such that the number of parameters specified within the parameter list should match the number of parameters in the function definition .</a:t>
            </a:r>
          </a:p>
        </p:txBody>
      </p:sp>
      <p:sp>
        <p:nvSpPr>
          <p:cNvPr id="151556" name="WordArt 4"/>
          <p:cNvSpPr>
            <a:spLocks noChangeArrowheads="1" noChangeShapeType="1" noTextEdit="1"/>
          </p:cNvSpPr>
          <p:nvPr/>
        </p:nvSpPr>
        <p:spPr bwMode="auto">
          <a:xfrm>
            <a:off x="2286000" y="771525"/>
            <a:ext cx="4724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Multiple Argument Type</a:t>
            </a:r>
          </a:p>
        </p:txBody>
      </p:sp>
    </p:spTree>
  </p:cSld>
  <p:clrMapOvr>
    <a:masterClrMapping/>
  </p:clrMapOvr>
  <p:transition>
    <p:wipe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0" y="1066800"/>
            <a:ext cx="9144000" cy="519113"/>
          </a:xfrm>
          <a:prstGeom prst="rect">
            <a:avLst/>
          </a:prstGeom>
          <a:noFill/>
          <a:ln w="9525">
            <a:noFill/>
            <a:miter lim="800000"/>
            <a:headEnd/>
            <a:tailEnd/>
          </a:ln>
        </p:spPr>
        <p:txBody>
          <a:bodyPr>
            <a:spAutoFit/>
          </a:bodyPr>
          <a:lstStyle/>
          <a:p>
            <a:endParaRPr lang="en-US" sz="2800"/>
          </a:p>
        </p:txBody>
      </p:sp>
      <p:sp>
        <p:nvSpPr>
          <p:cNvPr id="152579" name="Text Box 3"/>
          <p:cNvSpPr txBox="1">
            <a:spLocks noChangeArrowheads="1"/>
          </p:cNvSpPr>
          <p:nvPr/>
        </p:nvSpPr>
        <p:spPr bwMode="auto">
          <a:xfrm>
            <a:off x="609600" y="1749425"/>
            <a:ext cx="7924800" cy="3508375"/>
          </a:xfrm>
          <a:prstGeom prst="rect">
            <a:avLst/>
          </a:prstGeom>
          <a:noFill/>
          <a:ln w="9525">
            <a:noFill/>
            <a:miter lim="800000"/>
            <a:headEnd/>
            <a:tailEnd/>
          </a:ln>
        </p:spPr>
        <p:txBody>
          <a:bodyPr>
            <a:spAutoFit/>
          </a:bodyPr>
          <a:lstStyle/>
          <a:p>
            <a:pPr algn="just"/>
            <a:r>
              <a:rPr lang="en-US" sz="2800"/>
              <a:t>An explicit specialization definition is one in which there is a function definition without the template keyword being used. Here the data type of the function parameters  are explicitly declared, so when a call is made to the function it first looks into the specialized function template and if a match is not found, then the generic function template of the exact number of parameters is invoked.</a:t>
            </a:r>
          </a:p>
        </p:txBody>
      </p:sp>
      <p:sp>
        <p:nvSpPr>
          <p:cNvPr id="152580" name="WordArt 4"/>
          <p:cNvSpPr>
            <a:spLocks noChangeArrowheads="1" noChangeShapeType="1" noTextEdit="1"/>
          </p:cNvSpPr>
          <p:nvPr/>
        </p:nvSpPr>
        <p:spPr bwMode="auto">
          <a:xfrm>
            <a:off x="1752600" y="609600"/>
            <a:ext cx="56388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Specilization of function templates</a:t>
            </a:r>
          </a:p>
        </p:txBody>
      </p:sp>
    </p:spTree>
  </p:cSld>
  <p:clrMapOvr>
    <a:masterClrMapping/>
  </p:clrMapOvr>
  <p:transition>
    <p:wipe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WordArt 2"/>
          <p:cNvSpPr>
            <a:spLocks noChangeArrowheads="1" noChangeShapeType="1" noTextEdit="1"/>
          </p:cNvSpPr>
          <p:nvPr/>
        </p:nvSpPr>
        <p:spPr bwMode="auto">
          <a:xfrm>
            <a:off x="2238375" y="695325"/>
            <a:ext cx="46958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Namespace and templates</a:t>
            </a:r>
          </a:p>
        </p:txBody>
      </p:sp>
      <p:sp>
        <p:nvSpPr>
          <p:cNvPr id="153603" name="Text Box 3"/>
          <p:cNvSpPr txBox="1">
            <a:spLocks noChangeArrowheads="1"/>
          </p:cNvSpPr>
          <p:nvPr/>
        </p:nvSpPr>
        <p:spPr bwMode="auto">
          <a:xfrm>
            <a:off x="593725" y="904875"/>
            <a:ext cx="184150" cy="519113"/>
          </a:xfrm>
          <a:prstGeom prst="rect">
            <a:avLst/>
          </a:prstGeom>
          <a:noFill/>
          <a:ln w="9525">
            <a:noFill/>
            <a:miter lim="800000"/>
            <a:headEnd/>
            <a:tailEnd/>
          </a:ln>
        </p:spPr>
        <p:txBody>
          <a:bodyPr wrap="none">
            <a:spAutoFit/>
          </a:bodyPr>
          <a:lstStyle/>
          <a:p>
            <a:endParaRPr lang="en-US" sz="2800"/>
          </a:p>
        </p:txBody>
      </p:sp>
      <p:sp>
        <p:nvSpPr>
          <p:cNvPr id="153604" name="Rectangle 4"/>
          <p:cNvSpPr>
            <a:spLocks noChangeArrowheads="1"/>
          </p:cNvSpPr>
          <p:nvPr/>
        </p:nvSpPr>
        <p:spPr bwMode="auto">
          <a:xfrm>
            <a:off x="685800" y="990600"/>
            <a:ext cx="184150" cy="457200"/>
          </a:xfrm>
          <a:prstGeom prst="rect">
            <a:avLst/>
          </a:prstGeom>
          <a:noFill/>
          <a:ln w="9525">
            <a:noFill/>
            <a:miter lim="800000"/>
            <a:headEnd/>
            <a:tailEnd/>
          </a:ln>
        </p:spPr>
        <p:txBody>
          <a:bodyPr wrap="none">
            <a:spAutoFit/>
          </a:bodyPr>
          <a:lstStyle/>
          <a:p>
            <a:endParaRPr lang="en-US" b="1"/>
          </a:p>
        </p:txBody>
      </p:sp>
      <p:sp>
        <p:nvSpPr>
          <p:cNvPr id="153605" name="Text Box 5"/>
          <p:cNvSpPr txBox="1">
            <a:spLocks noChangeArrowheads="1"/>
          </p:cNvSpPr>
          <p:nvPr/>
        </p:nvSpPr>
        <p:spPr bwMode="auto">
          <a:xfrm>
            <a:off x="609600" y="1812925"/>
            <a:ext cx="7924800" cy="1920875"/>
          </a:xfrm>
          <a:prstGeom prst="rect">
            <a:avLst/>
          </a:prstGeom>
          <a:noFill/>
          <a:ln w="9525">
            <a:noFill/>
            <a:miter lim="800000"/>
            <a:headEnd/>
            <a:tailEnd/>
          </a:ln>
        </p:spPr>
        <p:txBody>
          <a:bodyPr>
            <a:spAutoFit/>
          </a:bodyPr>
          <a:lstStyle/>
          <a:p>
            <a:pPr algn="just"/>
            <a:r>
              <a:rPr lang="en-US" sz="3000"/>
              <a:t>A function template  can also be embedded within a namespace. To access the function template we can either use the scope resolution operator along with the namespace name or use a using directive</a:t>
            </a:r>
            <a:r>
              <a:rPr lang="en-US" sz="2800"/>
              <a:t>.</a:t>
            </a:r>
          </a:p>
        </p:txBody>
      </p:sp>
    </p:spTree>
  </p:cSld>
  <p:clrMapOvr>
    <a:masterClrMapping/>
  </p:clrMapOvr>
  <p:transition>
    <p:wipe di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533400" y="1457325"/>
            <a:ext cx="184150" cy="519113"/>
          </a:xfrm>
          <a:prstGeom prst="rect">
            <a:avLst/>
          </a:prstGeom>
          <a:noFill/>
          <a:ln w="9525">
            <a:noFill/>
            <a:miter lim="800000"/>
            <a:headEnd/>
            <a:tailEnd/>
          </a:ln>
        </p:spPr>
        <p:txBody>
          <a:bodyPr wrap="none">
            <a:spAutoFit/>
          </a:bodyPr>
          <a:lstStyle/>
          <a:p>
            <a:endParaRPr lang="en-US" sz="2800"/>
          </a:p>
        </p:txBody>
      </p:sp>
      <p:sp>
        <p:nvSpPr>
          <p:cNvPr id="154627" name="Text Box 3"/>
          <p:cNvSpPr txBox="1">
            <a:spLocks noChangeArrowheads="1"/>
          </p:cNvSpPr>
          <p:nvPr/>
        </p:nvSpPr>
        <p:spPr bwMode="auto">
          <a:xfrm>
            <a:off x="457200" y="1219200"/>
            <a:ext cx="8153400" cy="5338763"/>
          </a:xfrm>
          <a:prstGeom prst="rect">
            <a:avLst/>
          </a:prstGeom>
          <a:noFill/>
          <a:ln w="9525">
            <a:noFill/>
            <a:miter lim="800000"/>
            <a:headEnd/>
            <a:tailEnd/>
          </a:ln>
        </p:spPr>
        <p:txBody>
          <a:bodyPr>
            <a:spAutoFit/>
          </a:bodyPr>
          <a:lstStyle/>
          <a:p>
            <a:pPr algn="just"/>
            <a:r>
              <a:rPr lang="en-US" sz="3600" b="1" i="1"/>
              <a:t>		    A Generic Class</a:t>
            </a:r>
            <a:endParaRPr lang="en-US" sz="2800"/>
          </a:p>
          <a:p>
            <a:pPr algn="just"/>
            <a:endParaRPr lang="en-US" sz="2800"/>
          </a:p>
          <a:p>
            <a:pPr algn="just"/>
            <a:r>
              <a:rPr lang="en-US" sz="2800"/>
              <a:t>A class template definition specifies how individual classes can be constructed given  a set of one or more actual types or values. The class template definition serves as a template for the automatic generation of type-specific instances of classes.</a:t>
            </a:r>
          </a:p>
          <a:p>
            <a:pPr algn="just"/>
            <a:r>
              <a:rPr lang="en-US" sz="2800"/>
              <a:t>For e.g.,  a Queue class for objects of type int is created</a:t>
            </a:r>
          </a:p>
          <a:p>
            <a:pPr algn="just"/>
            <a:r>
              <a:rPr lang="en-US" sz="2800"/>
              <a:t>automatically from the generic class template definition</a:t>
            </a:r>
          </a:p>
          <a:p>
            <a:pPr algn="just"/>
            <a:r>
              <a:rPr lang="en-US" sz="2800"/>
              <a:t>when instantiated as,</a:t>
            </a:r>
          </a:p>
          <a:p>
            <a:pPr algn="just"/>
            <a:r>
              <a:rPr lang="en-US" sz="2800"/>
              <a:t>	Queue&lt;int&gt; q1;</a:t>
            </a:r>
          </a:p>
          <a:p>
            <a:pPr algn="just"/>
            <a:endParaRPr lang="en-US" sz="2800"/>
          </a:p>
        </p:txBody>
      </p:sp>
      <p:sp>
        <p:nvSpPr>
          <p:cNvPr id="154628" name="WordArt 4"/>
          <p:cNvSpPr>
            <a:spLocks noChangeArrowheads="1" noChangeShapeType="1" noTextEdit="1"/>
          </p:cNvSpPr>
          <p:nvPr/>
        </p:nvSpPr>
        <p:spPr bwMode="auto">
          <a:xfrm>
            <a:off x="2590800" y="542925"/>
            <a:ext cx="3952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Class Templates</a:t>
            </a:r>
          </a:p>
        </p:txBody>
      </p:sp>
    </p:spTree>
  </p:cSld>
  <p:clrMapOvr>
    <a:masterClrMapping/>
  </p:clrMapOvr>
  <p:transition>
    <p:wipe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533400" y="669925"/>
            <a:ext cx="184150" cy="519113"/>
          </a:xfrm>
          <a:prstGeom prst="rect">
            <a:avLst/>
          </a:prstGeom>
          <a:noFill/>
          <a:ln w="9525">
            <a:noFill/>
            <a:miter lim="800000"/>
            <a:headEnd/>
            <a:tailEnd/>
          </a:ln>
        </p:spPr>
        <p:txBody>
          <a:bodyPr wrap="none">
            <a:spAutoFit/>
          </a:bodyPr>
          <a:lstStyle/>
          <a:p>
            <a:endParaRPr lang="en-US" sz="2800"/>
          </a:p>
        </p:txBody>
      </p:sp>
      <p:sp>
        <p:nvSpPr>
          <p:cNvPr id="155651" name="WordArt 3"/>
          <p:cNvSpPr>
            <a:spLocks noChangeArrowheads="1" noChangeShapeType="1" noTextEdit="1"/>
          </p:cNvSpPr>
          <p:nvPr/>
        </p:nvSpPr>
        <p:spPr bwMode="auto">
          <a:xfrm>
            <a:off x="1676400" y="3133725"/>
            <a:ext cx="6019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More than one class template in a file</a:t>
            </a:r>
          </a:p>
        </p:txBody>
      </p:sp>
    </p:spTree>
  </p:cSld>
  <p:clrMapOvr>
    <a:masterClrMapping/>
  </p:clrMapOvr>
  <p:transition>
    <p:wipe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17525" y="1895475"/>
            <a:ext cx="184150" cy="519113"/>
          </a:xfrm>
          <a:prstGeom prst="rect">
            <a:avLst/>
          </a:prstGeom>
          <a:noFill/>
          <a:ln w="9525">
            <a:noFill/>
            <a:miter lim="800000"/>
            <a:headEnd/>
            <a:tailEnd/>
          </a:ln>
        </p:spPr>
        <p:txBody>
          <a:bodyPr wrap="none">
            <a:spAutoFit/>
          </a:bodyPr>
          <a:lstStyle/>
          <a:p>
            <a:endParaRPr lang="en-US" sz="2800"/>
          </a:p>
        </p:txBody>
      </p:sp>
      <p:sp>
        <p:nvSpPr>
          <p:cNvPr id="157699" name="Text Box 3"/>
          <p:cNvSpPr txBox="1">
            <a:spLocks noChangeArrowheads="1"/>
          </p:cNvSpPr>
          <p:nvPr/>
        </p:nvSpPr>
        <p:spPr bwMode="auto">
          <a:xfrm>
            <a:off x="533400" y="1666875"/>
            <a:ext cx="8077200" cy="3081338"/>
          </a:xfrm>
          <a:prstGeom prst="rect">
            <a:avLst/>
          </a:prstGeom>
          <a:noFill/>
          <a:ln w="9525">
            <a:noFill/>
            <a:miter lim="800000"/>
            <a:headEnd/>
            <a:tailEnd/>
          </a:ln>
        </p:spPr>
        <p:txBody>
          <a:bodyPr>
            <a:spAutoFit/>
          </a:bodyPr>
          <a:lstStyle/>
          <a:p>
            <a:pPr algn="just"/>
            <a:r>
              <a:rPr lang="en-US" sz="2800"/>
              <a:t>When the member function of a template class has to be defined outside, template&lt;class t&gt; has to be present before the definition. The class name has to be followed by &lt;t&gt;. There  also  could  be  a  constructor  which  can contain parameter. The constructor receives a value of type </a:t>
            </a:r>
            <a:r>
              <a:rPr lang="en-US" sz="2800" i="1"/>
              <a:t>t</a:t>
            </a:r>
            <a:r>
              <a:rPr lang="en-US" sz="2800"/>
              <a:t>. The type </a:t>
            </a:r>
            <a:r>
              <a:rPr lang="en-US" sz="2800" i="1"/>
              <a:t>t</a:t>
            </a:r>
            <a:r>
              <a:rPr lang="en-US" sz="2800"/>
              <a:t> differs for different objects depending on what </a:t>
            </a:r>
            <a:r>
              <a:rPr lang="en-US" sz="2800" i="1"/>
              <a:t>t</a:t>
            </a:r>
            <a:r>
              <a:rPr lang="en-US" sz="2800"/>
              <a:t> has been specified as.</a:t>
            </a:r>
          </a:p>
        </p:txBody>
      </p:sp>
      <p:sp>
        <p:nvSpPr>
          <p:cNvPr id="157700" name="WordArt 4"/>
          <p:cNvSpPr>
            <a:spLocks noChangeArrowheads="1" noChangeShapeType="1" noTextEdit="1"/>
          </p:cNvSpPr>
          <p:nvPr/>
        </p:nvSpPr>
        <p:spPr bwMode="auto">
          <a:xfrm>
            <a:off x="1219200" y="771525"/>
            <a:ext cx="6705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Class Template with the function defined outside</a:t>
            </a:r>
          </a:p>
        </p:txBody>
      </p:sp>
    </p:spTree>
  </p:cSld>
  <p:clrMapOvr>
    <a:masterClrMapping/>
  </p:clrMapOvr>
  <p:transition>
    <p:wipe dir="d"/>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2590800"/>
            <a:ext cx="9144000" cy="519113"/>
          </a:xfrm>
          <a:prstGeom prst="rect">
            <a:avLst/>
          </a:prstGeom>
          <a:noFill/>
          <a:ln w="9525">
            <a:noFill/>
            <a:miter lim="800000"/>
            <a:headEnd/>
            <a:tailEnd/>
          </a:ln>
        </p:spPr>
        <p:txBody>
          <a:bodyPr>
            <a:spAutoFit/>
          </a:bodyPr>
          <a:lstStyle/>
          <a:p>
            <a:endParaRPr lang="en-US" sz="2800"/>
          </a:p>
        </p:txBody>
      </p:sp>
      <p:sp>
        <p:nvSpPr>
          <p:cNvPr id="159747" name="Text Box 3"/>
          <p:cNvSpPr txBox="1">
            <a:spLocks noChangeArrowheads="1"/>
          </p:cNvSpPr>
          <p:nvPr/>
        </p:nvSpPr>
        <p:spPr bwMode="auto">
          <a:xfrm>
            <a:off x="381000" y="1520825"/>
            <a:ext cx="8305800" cy="4362450"/>
          </a:xfrm>
          <a:prstGeom prst="rect">
            <a:avLst/>
          </a:prstGeom>
          <a:noFill/>
          <a:ln w="9525">
            <a:noFill/>
            <a:miter lim="800000"/>
            <a:headEnd/>
            <a:tailEnd/>
          </a:ln>
        </p:spPr>
        <p:txBody>
          <a:bodyPr>
            <a:spAutoFit/>
          </a:bodyPr>
          <a:lstStyle/>
          <a:p>
            <a:pPr algn="just"/>
            <a:r>
              <a:rPr lang="en-US" sz="2800"/>
              <a:t>RTTI allows programs that manipulate objects as pointer or references to base classes to retrieve the actual data types of the object to which these pointers or references refer to. The operator  provided for the RTTI support in C++ is</a:t>
            </a:r>
          </a:p>
          <a:p>
            <a:pPr algn="just"/>
            <a:endParaRPr lang="en-US" sz="2800"/>
          </a:p>
          <a:p>
            <a:pPr algn="just"/>
            <a:r>
              <a:rPr lang="en-US" sz="2800" i="1"/>
              <a:t>typeid( )</a:t>
            </a:r>
            <a:r>
              <a:rPr lang="en-US" sz="2800"/>
              <a:t> operator -  This operator returns the type of the parameter passed.  This  operator takes an object , a reference or a  pointer and returns an object of  type_info class. The header file typeinfo.h has to be included.</a:t>
            </a:r>
          </a:p>
        </p:txBody>
      </p:sp>
      <p:sp>
        <p:nvSpPr>
          <p:cNvPr id="159748" name="WordArt 4"/>
          <p:cNvSpPr>
            <a:spLocks noChangeArrowheads="1" noChangeShapeType="1" noTextEdit="1"/>
          </p:cNvSpPr>
          <p:nvPr/>
        </p:nvSpPr>
        <p:spPr bwMode="auto">
          <a:xfrm>
            <a:off x="1219200" y="619125"/>
            <a:ext cx="6705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RTTI -- Run Time Type Identification</a:t>
            </a: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solidFill>
                <a:srgbClr val="FFCC00"/>
              </a:solidFill>
              <a:latin typeface="Tahoma" pitchFamily="34" charset="0"/>
            </a:endParaRPr>
          </a:p>
        </p:txBody>
      </p:sp>
      <p:sp>
        <p:nvSpPr>
          <p:cNvPr id="22531" name="Rectangle 3"/>
          <p:cNvSpPr>
            <a:spLocks noChangeArrowheads="1"/>
          </p:cNvSpPr>
          <p:nvPr/>
        </p:nvSpPr>
        <p:spPr bwMode="auto">
          <a:xfrm>
            <a:off x="304800" y="1676400"/>
            <a:ext cx="8534400" cy="4114800"/>
          </a:xfrm>
          <a:prstGeom prst="rect">
            <a:avLst/>
          </a:prstGeom>
          <a:noFill/>
          <a:ln w="9525">
            <a:noFill/>
            <a:miter lim="800000"/>
            <a:headEnd/>
            <a:tailEnd/>
          </a:ln>
        </p:spPr>
        <p:txBody>
          <a:bodyPr/>
          <a:lstStyle/>
          <a:p>
            <a:pPr marL="342900" indent="-342900" algn="ctr">
              <a:spcBef>
                <a:spcPct val="20000"/>
              </a:spcBef>
              <a:buFontTx/>
              <a:buChar char=" "/>
            </a:pPr>
            <a:r>
              <a:rPr lang="en-US" sz="3200" b="1"/>
              <a:t> </a:t>
            </a:r>
            <a:r>
              <a:rPr lang="en-US" sz="3200" b="1" u="sng"/>
              <a:t>static and dynamic </a:t>
            </a:r>
            <a:r>
              <a:rPr lang="en-US" sz="2800" b="1" u="sng"/>
              <a:t>binding</a:t>
            </a:r>
            <a:endParaRPr lang="en-US" sz="3200" b="1" u="sng"/>
          </a:p>
          <a:p>
            <a:pPr marL="342900" indent="-342900" algn="ctr">
              <a:spcBef>
                <a:spcPct val="20000"/>
              </a:spcBef>
              <a:buFontTx/>
              <a:buChar char=" "/>
            </a:pPr>
            <a:endParaRPr lang="en-US" sz="3200" b="1" u="sng"/>
          </a:p>
          <a:p>
            <a:pPr marL="342900" indent="-342900">
              <a:spcBef>
                <a:spcPct val="20000"/>
              </a:spcBef>
            </a:pPr>
            <a:r>
              <a:rPr lang="en-US" sz="3200" b="1" i="1"/>
              <a:t>static </a:t>
            </a:r>
            <a:r>
              <a:rPr lang="en-US" sz="2800" b="1" i="1"/>
              <a:t>binding</a:t>
            </a:r>
            <a:r>
              <a:rPr lang="en-US" sz="3200" b="1" i="1"/>
              <a:t> or early binding</a:t>
            </a:r>
            <a:r>
              <a:rPr lang="en-US" sz="3200" b="1"/>
              <a:t>  : </a:t>
            </a:r>
          </a:p>
          <a:p>
            <a:pPr marL="742950" lvl="1" indent="-285750">
              <a:spcBef>
                <a:spcPct val="20000"/>
              </a:spcBef>
              <a:buFontTx/>
              <a:buChar char=" "/>
            </a:pPr>
            <a:r>
              <a:rPr lang="en-US" b="1"/>
              <a:t>resolving a function to a particular class at compile time</a:t>
            </a:r>
          </a:p>
          <a:p>
            <a:pPr marL="742950" lvl="1" indent="-285750">
              <a:spcBef>
                <a:spcPct val="20000"/>
              </a:spcBef>
              <a:buFontTx/>
              <a:buChar char=" "/>
            </a:pPr>
            <a:endParaRPr lang="en-US" b="1"/>
          </a:p>
          <a:p>
            <a:pPr marL="342900" indent="-342900">
              <a:spcBef>
                <a:spcPct val="20000"/>
              </a:spcBef>
            </a:pPr>
            <a:r>
              <a:rPr lang="en-US" sz="3200" b="1" i="1"/>
              <a:t>Dynamic </a:t>
            </a:r>
            <a:r>
              <a:rPr lang="en-US" sz="2800" b="1" i="1"/>
              <a:t>binding</a:t>
            </a:r>
            <a:r>
              <a:rPr lang="en-US" sz="3200" b="1" i="1"/>
              <a:t> -or late binding</a:t>
            </a:r>
            <a:r>
              <a:rPr lang="en-US" sz="3200" b="1"/>
              <a:t> </a:t>
            </a:r>
          </a:p>
          <a:p>
            <a:pPr marL="742950" lvl="1" indent="-285750">
              <a:spcBef>
                <a:spcPct val="20000"/>
              </a:spcBef>
              <a:buFontTx/>
              <a:buChar char=" "/>
            </a:pPr>
            <a:r>
              <a:rPr lang="en-US" b="1"/>
              <a:t>resolving a function to a particular class at run time</a:t>
            </a:r>
            <a:endParaRPr lang="en-US" sz="2800" b="1"/>
          </a:p>
        </p:txBody>
      </p:sp>
      <p:sp>
        <p:nvSpPr>
          <p:cNvPr id="22532" name="WordArt 4"/>
          <p:cNvSpPr>
            <a:spLocks noChangeArrowheads="1" noChangeShapeType="1" noTextEdit="1"/>
          </p:cNvSpPr>
          <p:nvPr/>
        </p:nvSpPr>
        <p:spPr bwMode="auto">
          <a:xfrm>
            <a:off x="3048000" y="533400"/>
            <a:ext cx="31242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Polymorphism</a:t>
            </a:r>
          </a:p>
        </p:txBody>
      </p:sp>
    </p:spTree>
  </p:cSld>
  <p:clrMapOvr>
    <a:masterClrMapping/>
  </p:clrMapOvr>
  <p:transition>
    <p:wipe di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1066800" y="0"/>
            <a:ext cx="184150" cy="519113"/>
          </a:xfrm>
          <a:prstGeom prst="rect">
            <a:avLst/>
          </a:prstGeom>
          <a:noFill/>
          <a:ln w="9525">
            <a:noFill/>
            <a:miter lim="800000"/>
            <a:headEnd/>
            <a:tailEnd/>
          </a:ln>
        </p:spPr>
        <p:txBody>
          <a:bodyPr wrap="none">
            <a:spAutoFit/>
          </a:bodyPr>
          <a:lstStyle/>
          <a:p>
            <a:endParaRPr lang="en-US" sz="2800"/>
          </a:p>
        </p:txBody>
      </p:sp>
      <p:sp>
        <p:nvSpPr>
          <p:cNvPr id="160771" name="Text Box 3"/>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0" y="0"/>
            <a:ext cx="9144000" cy="1373188"/>
          </a:xfrm>
          <a:prstGeom prst="rect">
            <a:avLst/>
          </a:prstGeom>
          <a:noFill/>
          <a:ln w="9525">
            <a:noFill/>
            <a:miter lim="800000"/>
            <a:headEnd/>
            <a:tailEnd/>
          </a:ln>
        </p:spPr>
        <p:txBody>
          <a:bodyPr>
            <a:spAutoFit/>
          </a:bodyPr>
          <a:lstStyle/>
          <a:p>
            <a:endParaRPr lang="en-US" sz="2800"/>
          </a:p>
          <a:p>
            <a:endParaRPr lang="en-US" sz="2800"/>
          </a:p>
          <a:p>
            <a:endParaRPr lang="en-US" sz="2800"/>
          </a:p>
        </p:txBody>
      </p:sp>
      <p:sp>
        <p:nvSpPr>
          <p:cNvPr id="162819" name="Text Box 3"/>
          <p:cNvSpPr txBox="1">
            <a:spLocks noChangeArrowheads="1"/>
          </p:cNvSpPr>
          <p:nvPr/>
        </p:nvSpPr>
        <p:spPr bwMode="auto">
          <a:xfrm>
            <a:off x="441325" y="1504950"/>
            <a:ext cx="8093075" cy="4362450"/>
          </a:xfrm>
          <a:prstGeom prst="rect">
            <a:avLst/>
          </a:prstGeom>
          <a:noFill/>
          <a:ln w="9525">
            <a:noFill/>
            <a:miter lim="800000"/>
            <a:headEnd/>
            <a:tailEnd/>
          </a:ln>
        </p:spPr>
        <p:txBody>
          <a:bodyPr>
            <a:spAutoFit/>
          </a:bodyPr>
          <a:lstStyle/>
          <a:p>
            <a:pPr algn="just"/>
            <a:r>
              <a:rPr lang="en-US" sz="2800"/>
              <a:t>The other operator that is provided for the RTTI support in C++ is </a:t>
            </a:r>
            <a:r>
              <a:rPr lang="en-US" sz="2800" i="1"/>
              <a:t>dynamic_cast</a:t>
            </a:r>
            <a:r>
              <a:rPr lang="en-US" sz="2800"/>
              <a:t>.</a:t>
            </a:r>
          </a:p>
          <a:p>
            <a:endParaRPr lang="en-US" sz="2800"/>
          </a:p>
          <a:p>
            <a:pPr algn="just"/>
            <a:r>
              <a:rPr lang="en-US" sz="2800"/>
              <a:t>A dynamic_cast operator allows for type conversions that are performed at runtime and allows programs to navigate through a class hierarchy safely, converting a pointer of a base class to a pointer of a derived class or converting an lvalue referring to a base class to a reference of a derived class, only when the conversion is actually guaranteed to succeed.</a:t>
            </a:r>
          </a:p>
        </p:txBody>
      </p:sp>
      <p:sp>
        <p:nvSpPr>
          <p:cNvPr id="162820" name="WordArt 4"/>
          <p:cNvSpPr>
            <a:spLocks noChangeArrowheads="1" noChangeShapeType="1" noTextEdit="1"/>
          </p:cNvSpPr>
          <p:nvPr/>
        </p:nvSpPr>
        <p:spPr bwMode="auto">
          <a:xfrm>
            <a:off x="2286000" y="619125"/>
            <a:ext cx="4495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dynamic_cast</a:t>
            </a:r>
          </a:p>
        </p:txBody>
      </p:sp>
    </p:spTree>
  </p:cSld>
  <p:clrMapOvr>
    <a:masterClrMapping/>
  </p:clrMapOvr>
  <p:transition>
    <p:wipe dir="d"/>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81000" y="1219200"/>
            <a:ext cx="8229600" cy="5216525"/>
          </a:xfrm>
          <a:prstGeom prst="rect">
            <a:avLst/>
          </a:prstGeom>
          <a:noFill/>
          <a:ln w="9525">
            <a:noFill/>
            <a:miter lim="800000"/>
            <a:headEnd/>
            <a:tailEnd/>
          </a:ln>
        </p:spPr>
        <p:txBody>
          <a:bodyPr>
            <a:spAutoFit/>
          </a:bodyPr>
          <a:lstStyle/>
          <a:p>
            <a:pPr algn="just"/>
            <a:r>
              <a:rPr lang="en-US" sz="2800"/>
              <a:t>An  assignment  of  a  larger  arithmetic type to a smaller type almost always results in a compiler generated warning alerting us  to a  potential  loss  of  precession.  When we  provide  the static_cast,  the  warning  message  is  turned  off.  The   cast informs  both  the  compiler  and  the  reader that we are aware  of and are not concerned with the potential loss of precision.</a:t>
            </a:r>
          </a:p>
          <a:p>
            <a:pPr algn="just"/>
            <a:r>
              <a:rPr lang="en-US" sz="2800"/>
              <a:t>Its general form is :   static_cast&lt;</a:t>
            </a:r>
            <a:r>
              <a:rPr lang="en-US" sz="2800" i="1"/>
              <a:t>type</a:t>
            </a:r>
            <a:r>
              <a:rPr lang="en-US" sz="2800"/>
              <a:t>&gt; (expr )</a:t>
            </a:r>
          </a:p>
          <a:p>
            <a:pPr algn="just"/>
            <a:endParaRPr lang="en-US" sz="2800"/>
          </a:p>
          <a:p>
            <a:pPr algn="just"/>
            <a:r>
              <a:rPr lang="en-US" sz="2800"/>
              <a:t>Here </a:t>
            </a:r>
            <a:r>
              <a:rPr lang="en-US" sz="2800" i="1"/>
              <a:t>type </a:t>
            </a:r>
            <a:r>
              <a:rPr lang="en-US" sz="2800"/>
              <a:t>specifies the the target type of the cast and expr is the expression being cast into the new type</a:t>
            </a:r>
          </a:p>
        </p:txBody>
      </p:sp>
      <p:sp>
        <p:nvSpPr>
          <p:cNvPr id="164867" name="WordArt 3"/>
          <p:cNvSpPr>
            <a:spLocks noChangeArrowheads="1" noChangeShapeType="1" noTextEdit="1"/>
          </p:cNvSpPr>
          <p:nvPr/>
        </p:nvSpPr>
        <p:spPr bwMode="auto">
          <a:xfrm>
            <a:off x="2819400" y="457200"/>
            <a:ext cx="3429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static_cast</a:t>
            </a:r>
          </a:p>
        </p:txBody>
      </p:sp>
    </p:spTree>
  </p:cSld>
  <p:clrMapOvr>
    <a:masterClrMapping/>
  </p:clrMapOvr>
  <p:transition>
    <p:wipe di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457200" y="1905000"/>
            <a:ext cx="8153400" cy="3508375"/>
          </a:xfrm>
          <a:prstGeom prst="rect">
            <a:avLst/>
          </a:prstGeom>
          <a:noFill/>
          <a:ln w="9525">
            <a:noFill/>
            <a:miter lim="800000"/>
            <a:headEnd/>
            <a:tailEnd/>
          </a:ln>
        </p:spPr>
        <p:txBody>
          <a:bodyPr>
            <a:spAutoFit/>
          </a:bodyPr>
          <a:lstStyle/>
          <a:p>
            <a:pPr algn="just"/>
            <a:r>
              <a:rPr lang="en-US" sz="2800"/>
              <a:t>The const_cast operator is used to explicitly override const and  volatile  in  a  cast.  The  target  type  must be the same as  the  source  type  except  for  the alteration of its const or volatile attributes. It’s most common use is to remove the const-ness. </a:t>
            </a:r>
          </a:p>
          <a:p>
            <a:pPr algn="just"/>
            <a:endParaRPr lang="en-US" sz="2800"/>
          </a:p>
          <a:p>
            <a:pPr algn="just"/>
            <a:r>
              <a:rPr lang="en-US" sz="2800"/>
              <a:t>The general form of const_cast is,</a:t>
            </a:r>
          </a:p>
          <a:p>
            <a:pPr algn="just"/>
            <a:r>
              <a:rPr lang="en-US" sz="2800"/>
              <a:t> const_cast&lt;type&gt;(expr)</a:t>
            </a:r>
          </a:p>
        </p:txBody>
      </p:sp>
      <p:sp>
        <p:nvSpPr>
          <p:cNvPr id="165891" name="WordArt 3"/>
          <p:cNvSpPr>
            <a:spLocks noChangeArrowheads="1" noChangeShapeType="1" noTextEdit="1"/>
          </p:cNvSpPr>
          <p:nvPr/>
        </p:nvSpPr>
        <p:spPr bwMode="auto">
          <a:xfrm>
            <a:off x="2895600" y="771525"/>
            <a:ext cx="3124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 const_cast</a:t>
            </a:r>
          </a:p>
        </p:txBody>
      </p:sp>
    </p:spTree>
  </p:cSld>
  <p:clrMapOvr>
    <a:masterClrMapping/>
  </p:clrMapOvr>
  <p:transition>
    <p:wipe di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457200" y="1600200"/>
            <a:ext cx="8305800" cy="3935413"/>
          </a:xfrm>
          <a:prstGeom prst="rect">
            <a:avLst/>
          </a:prstGeom>
          <a:noFill/>
          <a:ln w="9525">
            <a:noFill/>
            <a:miter lim="800000"/>
            <a:headEnd/>
            <a:tailEnd/>
          </a:ln>
        </p:spPr>
        <p:txBody>
          <a:bodyPr>
            <a:spAutoFit/>
          </a:bodyPr>
          <a:lstStyle/>
          <a:p>
            <a:r>
              <a:rPr lang="en-US" sz="2800"/>
              <a:t>The reinterpret_cast operator converts one type into a </a:t>
            </a:r>
          </a:p>
          <a:p>
            <a:r>
              <a:rPr lang="en-US" sz="2800"/>
              <a:t>fundamentally different type. </a:t>
            </a:r>
          </a:p>
          <a:p>
            <a:r>
              <a:rPr lang="en-US" sz="2800"/>
              <a:t>For e.g.,</a:t>
            </a:r>
          </a:p>
          <a:p>
            <a:r>
              <a:rPr lang="en-US" sz="2800"/>
              <a:t>It  can  change  a  pointer  into an integer and an integer into a pointer. It can also be used for casting inherently incompatible pointer types</a:t>
            </a:r>
          </a:p>
          <a:p>
            <a:endParaRPr lang="en-US" sz="2800"/>
          </a:p>
          <a:p>
            <a:r>
              <a:rPr lang="en-US" sz="2800"/>
              <a:t>Its general form is,</a:t>
            </a:r>
          </a:p>
          <a:p>
            <a:r>
              <a:rPr lang="en-US" sz="2800"/>
              <a:t>reinterpret_cast&lt;type&gt;(expr)</a:t>
            </a:r>
          </a:p>
        </p:txBody>
      </p:sp>
      <p:sp>
        <p:nvSpPr>
          <p:cNvPr id="166915" name="WordArt 3"/>
          <p:cNvSpPr>
            <a:spLocks noChangeArrowheads="1" noChangeShapeType="1" noTextEdit="1"/>
          </p:cNvSpPr>
          <p:nvPr/>
        </p:nvSpPr>
        <p:spPr bwMode="auto">
          <a:xfrm>
            <a:off x="2667000" y="685800"/>
            <a:ext cx="3810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reinterpret_cast</a:t>
            </a:r>
          </a:p>
        </p:txBody>
      </p:sp>
    </p:spTree>
  </p:cSld>
  <p:clrMapOvr>
    <a:masterClrMapping/>
  </p:clrMapOvr>
  <p:transition>
    <p:wipe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381000" y="533400"/>
            <a:ext cx="184150" cy="519113"/>
          </a:xfrm>
          <a:prstGeom prst="rect">
            <a:avLst/>
          </a:prstGeom>
          <a:noFill/>
          <a:ln w="9525">
            <a:noFill/>
            <a:miter lim="800000"/>
            <a:headEnd/>
            <a:tailEnd/>
          </a:ln>
        </p:spPr>
        <p:txBody>
          <a:bodyPr wrap="none">
            <a:spAutoFit/>
          </a:bodyPr>
          <a:lstStyle/>
          <a:p>
            <a:endParaRPr lang="en-US" sz="2800"/>
          </a:p>
        </p:txBody>
      </p:sp>
      <p:sp>
        <p:nvSpPr>
          <p:cNvPr id="167939" name="Text Box 3"/>
          <p:cNvSpPr txBox="1">
            <a:spLocks noChangeArrowheads="1"/>
          </p:cNvSpPr>
          <p:nvPr/>
        </p:nvSpPr>
        <p:spPr bwMode="auto">
          <a:xfrm>
            <a:off x="457200" y="1458913"/>
            <a:ext cx="8001000" cy="4789487"/>
          </a:xfrm>
          <a:prstGeom prst="rect">
            <a:avLst/>
          </a:prstGeom>
          <a:noFill/>
          <a:ln w="9525">
            <a:noFill/>
            <a:miter lim="800000"/>
            <a:headEnd/>
            <a:tailEnd/>
          </a:ln>
        </p:spPr>
        <p:txBody>
          <a:bodyPr>
            <a:spAutoFit/>
          </a:bodyPr>
          <a:lstStyle/>
          <a:p>
            <a:pPr marL="171450" indent="-171450" algn="just"/>
            <a:r>
              <a:rPr lang="en-US" sz="2800"/>
              <a:t>C++  provides  built-in error-handling  mechanism  called as exception  handling  to easily  manage and  respond  to run time errors. </a:t>
            </a:r>
            <a:r>
              <a:rPr lang="en-US" sz="2800" i="1"/>
              <a:t>try</a:t>
            </a:r>
            <a:r>
              <a:rPr lang="en-US" sz="2800"/>
              <a:t>, </a:t>
            </a:r>
            <a:r>
              <a:rPr lang="en-US" sz="2800" i="1"/>
              <a:t>catch</a:t>
            </a:r>
            <a:r>
              <a:rPr lang="en-US" sz="2800"/>
              <a:t> and </a:t>
            </a:r>
            <a:r>
              <a:rPr lang="en-US" sz="2800" i="1"/>
              <a:t>throw</a:t>
            </a:r>
            <a:r>
              <a:rPr lang="en-US" sz="2800"/>
              <a:t> are the three keywords</a:t>
            </a:r>
          </a:p>
          <a:p>
            <a:pPr marL="171450" indent="-171450" algn="just"/>
            <a:endParaRPr lang="en-US" sz="2800"/>
          </a:p>
          <a:p>
            <a:pPr marL="171450" indent="-171450" algn="just">
              <a:buFontTx/>
              <a:buChar char="•"/>
            </a:pPr>
            <a:r>
              <a:rPr lang="en-US" sz="2800" i="1"/>
              <a:t>try</a:t>
            </a:r>
            <a:r>
              <a:rPr lang="en-US" sz="2800"/>
              <a:t> block includes all those statements that monitor </a:t>
            </a:r>
          </a:p>
          <a:p>
            <a:pPr marL="171450" indent="-171450" algn="just"/>
            <a:r>
              <a:rPr lang="en-US" sz="2800"/>
              <a:t>  for exceptions</a:t>
            </a:r>
          </a:p>
          <a:p>
            <a:pPr marL="171450" indent="-171450" algn="just">
              <a:buFontTx/>
              <a:buChar char="•"/>
            </a:pPr>
            <a:r>
              <a:rPr lang="en-US" sz="2800"/>
              <a:t>If any exception occurs within the try block is thrown       using </a:t>
            </a:r>
            <a:r>
              <a:rPr lang="en-US" sz="2800" i="1"/>
              <a:t>throw</a:t>
            </a:r>
            <a:endParaRPr lang="en-US" sz="2800"/>
          </a:p>
          <a:p>
            <a:pPr marL="171450" indent="-171450" algn="just">
              <a:buFontTx/>
              <a:buChar char="•"/>
            </a:pPr>
            <a:r>
              <a:rPr lang="en-US" sz="2800"/>
              <a:t>Thrown exception is caught using </a:t>
            </a:r>
            <a:r>
              <a:rPr lang="en-US" sz="2800" i="1"/>
              <a:t>catch</a:t>
            </a:r>
            <a:r>
              <a:rPr lang="en-US" sz="2800"/>
              <a:t> and processed</a:t>
            </a:r>
          </a:p>
        </p:txBody>
      </p:sp>
      <p:sp>
        <p:nvSpPr>
          <p:cNvPr id="167940" name="WordArt 4"/>
          <p:cNvSpPr>
            <a:spLocks noChangeArrowheads="1" noChangeShapeType="1" noTextEdit="1"/>
          </p:cNvSpPr>
          <p:nvPr/>
        </p:nvSpPr>
        <p:spPr bwMode="auto">
          <a:xfrm>
            <a:off x="2590800" y="695325"/>
            <a:ext cx="3810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Exceptions</a:t>
            </a:r>
          </a:p>
        </p:txBody>
      </p:sp>
    </p:spTree>
  </p:cSld>
  <p:clrMapOvr>
    <a:masterClrMapping/>
  </p:clrMapOvr>
  <p:transition>
    <p:wipe di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93725" y="1133475"/>
            <a:ext cx="184150" cy="519113"/>
          </a:xfrm>
          <a:prstGeom prst="rect">
            <a:avLst/>
          </a:prstGeom>
          <a:noFill/>
          <a:ln w="9525">
            <a:noFill/>
            <a:miter lim="800000"/>
            <a:headEnd/>
            <a:tailEnd/>
          </a:ln>
        </p:spPr>
        <p:txBody>
          <a:bodyPr wrap="none">
            <a:spAutoFit/>
          </a:bodyPr>
          <a:lstStyle/>
          <a:p>
            <a:endParaRPr lang="en-US" sz="2800"/>
          </a:p>
        </p:txBody>
      </p:sp>
      <p:sp>
        <p:nvSpPr>
          <p:cNvPr id="169987" name="Text Box 3"/>
          <p:cNvSpPr txBox="1">
            <a:spLocks noChangeArrowheads="1"/>
          </p:cNvSpPr>
          <p:nvPr/>
        </p:nvSpPr>
        <p:spPr bwMode="auto">
          <a:xfrm>
            <a:off x="762000" y="1828800"/>
            <a:ext cx="7467600" cy="1920875"/>
          </a:xfrm>
          <a:prstGeom prst="rect">
            <a:avLst/>
          </a:prstGeom>
          <a:noFill/>
          <a:ln w="9525">
            <a:noFill/>
            <a:miter lim="800000"/>
            <a:headEnd/>
            <a:tailEnd/>
          </a:ln>
        </p:spPr>
        <p:txBody>
          <a:bodyPr>
            <a:spAutoFit/>
          </a:bodyPr>
          <a:lstStyle/>
          <a:p>
            <a:pPr algn="just"/>
            <a:r>
              <a:rPr lang="en-US" sz="3000"/>
              <a:t>An exception can be thrown from a statement that is outside the try block as long as it is within a function that is called from within the try block</a:t>
            </a:r>
          </a:p>
        </p:txBody>
      </p:sp>
      <p:sp>
        <p:nvSpPr>
          <p:cNvPr id="169988" name="WordArt 4"/>
          <p:cNvSpPr>
            <a:spLocks noChangeArrowheads="1" noChangeShapeType="1" noTextEdit="1"/>
          </p:cNvSpPr>
          <p:nvPr/>
        </p:nvSpPr>
        <p:spPr bwMode="auto">
          <a:xfrm>
            <a:off x="914400" y="771525"/>
            <a:ext cx="7239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Throwing an Exceptions Outside</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3048000" y="457200"/>
            <a:ext cx="3048000" cy="6096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Origin of C++</a:t>
            </a:r>
          </a:p>
        </p:txBody>
      </p:sp>
      <p:sp>
        <p:nvSpPr>
          <p:cNvPr id="23555" name="WordArt 3"/>
          <p:cNvSpPr>
            <a:spLocks noChangeArrowheads="1" noChangeShapeType="1" noTextEdit="1"/>
          </p:cNvSpPr>
          <p:nvPr/>
        </p:nvSpPr>
        <p:spPr bwMode="auto">
          <a:xfrm>
            <a:off x="609600" y="2514600"/>
            <a:ext cx="7924800" cy="3352800"/>
          </a:xfrm>
          <a:prstGeom prst="rect">
            <a:avLst/>
          </a:prstGeom>
        </p:spPr>
        <p:txBody>
          <a:bodyPr wrap="none" fromWordArt="1">
            <a:prstTxWarp prst="textPlain">
              <a:avLst>
                <a:gd name="adj" fmla="val 50000"/>
              </a:avLst>
            </a:prstTxWarp>
          </a:bodyPr>
          <a:lstStyle/>
          <a:p>
            <a:pPr algn="ctr"/>
            <a:r>
              <a:rPr lang="en-US" sz="4000" b="1" kern="10">
                <a:ln w="12700">
                  <a:solidFill>
                    <a:srgbClr val="008000"/>
                  </a:solidFill>
                  <a:round/>
                  <a:headEnd/>
                  <a:tailEnd/>
                </a:ln>
                <a:solidFill>
                  <a:srgbClr val="800000"/>
                </a:solidFill>
                <a:effectLst>
                  <a:outerShdw dist="45791" dir="2021404" algn="ctr" rotWithShape="0">
                    <a:srgbClr val="9999FF"/>
                  </a:outerShdw>
                </a:effectLst>
                <a:latin typeface="Arial Black"/>
              </a:rPr>
              <a:t>Invented by Bjrane Stroustrup</a:t>
            </a:r>
          </a:p>
          <a:p>
            <a:pPr algn="ctr"/>
            <a:r>
              <a:rPr lang="en-US" sz="4000" b="1" kern="10">
                <a:ln w="12700">
                  <a:solidFill>
                    <a:srgbClr val="008000"/>
                  </a:solidFill>
                  <a:round/>
                  <a:headEnd/>
                  <a:tailEnd/>
                </a:ln>
                <a:solidFill>
                  <a:srgbClr val="800000"/>
                </a:solidFill>
                <a:effectLst>
                  <a:outerShdw dist="45791" dir="2021404" algn="ctr" rotWithShape="0">
                    <a:srgbClr val="9999FF"/>
                  </a:outerShdw>
                </a:effectLst>
                <a:latin typeface="Arial Black"/>
              </a:rPr>
              <a:t>In the year 1979 </a:t>
            </a:r>
          </a:p>
          <a:p>
            <a:pPr algn="ctr"/>
            <a:r>
              <a:rPr lang="en-US" sz="4000" b="1" kern="10">
                <a:ln w="12700">
                  <a:solidFill>
                    <a:srgbClr val="008000"/>
                  </a:solidFill>
                  <a:round/>
                  <a:headEnd/>
                  <a:tailEnd/>
                </a:ln>
                <a:solidFill>
                  <a:srgbClr val="800000"/>
                </a:solidFill>
                <a:effectLst>
                  <a:outerShdw dist="45791" dir="2021404" algn="ctr" rotWithShape="0">
                    <a:srgbClr val="9999FF"/>
                  </a:outerShdw>
                </a:effectLst>
                <a:latin typeface="Arial Black"/>
              </a:rPr>
              <a:t>C with Classes</a:t>
            </a:r>
          </a:p>
        </p:txBody>
      </p:sp>
    </p:spTree>
  </p:cSld>
  <p:clrMapOvr>
    <a:masterClrMapping/>
  </p:clrMapOvr>
  <p:transition>
    <p:wipe dir="d"/>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04800" y="457200"/>
            <a:ext cx="184150" cy="519113"/>
          </a:xfrm>
          <a:prstGeom prst="rect">
            <a:avLst/>
          </a:prstGeom>
          <a:noFill/>
          <a:ln w="9525">
            <a:noFill/>
            <a:miter lim="800000"/>
            <a:headEnd/>
            <a:tailEnd/>
          </a:ln>
        </p:spPr>
        <p:txBody>
          <a:bodyPr wrap="none">
            <a:spAutoFit/>
          </a:bodyPr>
          <a:lstStyle/>
          <a:p>
            <a:endParaRPr lang="en-US" sz="2800"/>
          </a:p>
        </p:txBody>
      </p:sp>
      <p:sp>
        <p:nvSpPr>
          <p:cNvPr id="171011" name="Text Box 3"/>
          <p:cNvSpPr txBox="1">
            <a:spLocks noChangeArrowheads="1"/>
          </p:cNvSpPr>
          <p:nvPr/>
        </p:nvSpPr>
        <p:spPr bwMode="auto">
          <a:xfrm>
            <a:off x="685800" y="1965325"/>
            <a:ext cx="7772400" cy="1920875"/>
          </a:xfrm>
          <a:prstGeom prst="rect">
            <a:avLst/>
          </a:prstGeom>
          <a:noFill/>
          <a:ln w="9525">
            <a:noFill/>
            <a:miter lim="800000"/>
            <a:headEnd/>
            <a:tailEnd/>
          </a:ln>
        </p:spPr>
        <p:txBody>
          <a:bodyPr>
            <a:spAutoFit/>
          </a:bodyPr>
          <a:lstStyle/>
          <a:p>
            <a:pPr algn="just"/>
            <a:r>
              <a:rPr lang="en-US" sz="3000"/>
              <a:t>A try lock can be localized to a function. When this is the case, each time the function is entered, the exception handling relative to that function is reset.</a:t>
            </a:r>
          </a:p>
        </p:txBody>
      </p:sp>
      <p:sp>
        <p:nvSpPr>
          <p:cNvPr id="171012" name="WordArt 4"/>
          <p:cNvSpPr>
            <a:spLocks noChangeArrowheads="1" noChangeShapeType="1" noTextEdit="1"/>
          </p:cNvSpPr>
          <p:nvPr/>
        </p:nvSpPr>
        <p:spPr bwMode="auto">
          <a:xfrm>
            <a:off x="2209800" y="923925"/>
            <a:ext cx="4648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Localize a try block</a:t>
            </a:r>
          </a:p>
        </p:txBody>
      </p:sp>
    </p:spTree>
  </p:cSld>
  <p:clrMapOvr>
    <a:masterClrMapping/>
  </p:clrMapOvr>
  <p:transition>
    <p:wipe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WordArt 2"/>
          <p:cNvSpPr>
            <a:spLocks noChangeArrowheads="1" noChangeShapeType="1" noTextEdit="1"/>
          </p:cNvSpPr>
          <p:nvPr/>
        </p:nvSpPr>
        <p:spPr bwMode="auto">
          <a:xfrm>
            <a:off x="2362200" y="2905125"/>
            <a:ext cx="4648200" cy="7524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Exception on class Type</a:t>
            </a:r>
          </a:p>
        </p:txBody>
      </p:sp>
    </p:spTree>
  </p:cSld>
  <p:clrMapOvr>
    <a:masterClrMapping/>
  </p:clrMapOvr>
  <p:transition>
    <p:wipe dir="d"/>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3154363"/>
            <a:ext cx="5953125" cy="579437"/>
          </a:xfrm>
          <a:prstGeom prst="rect">
            <a:avLst/>
          </a:prstGeom>
          <a:noFill/>
          <a:ln w="9525">
            <a:noFill/>
            <a:miter lim="800000"/>
            <a:headEnd/>
            <a:tailEnd/>
          </a:ln>
        </p:spPr>
        <p:txBody>
          <a:bodyPr wrap="none">
            <a:spAutoFit/>
          </a:bodyPr>
          <a:lstStyle/>
          <a:p>
            <a:r>
              <a:rPr lang="en-US" sz="3200"/>
              <a:t>This slide is intentionally left blank</a:t>
            </a:r>
            <a:endParaRPr lang="en-US" sz="2800"/>
          </a:p>
        </p:txBody>
      </p:sp>
    </p:spTree>
  </p:cSld>
  <p:clrMapOvr>
    <a:masterClrMapping/>
  </p:clrMapOvr>
  <p:transition>
    <p:wipe dir="d"/>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62000" y="2133600"/>
            <a:ext cx="5029200" cy="4664075"/>
          </a:xfrm>
          <a:prstGeom prst="rect">
            <a:avLst/>
          </a:prstGeom>
          <a:noFill/>
          <a:ln w="9525">
            <a:noFill/>
            <a:miter lim="800000"/>
            <a:headEnd/>
            <a:tailEnd/>
          </a:ln>
        </p:spPr>
        <p:txBody>
          <a:bodyPr>
            <a:spAutoFit/>
          </a:bodyPr>
          <a:lstStyle/>
          <a:p>
            <a:r>
              <a:rPr lang="en-US" sz="2500" b="1"/>
              <a:t>try</a:t>
            </a:r>
          </a:p>
          <a:p>
            <a:r>
              <a:rPr lang="en-US" sz="2500" b="1"/>
              <a:t>{</a:t>
            </a:r>
          </a:p>
          <a:p>
            <a:pPr lvl="1"/>
            <a:r>
              <a:rPr lang="en-US" sz="2500" b="1"/>
              <a:t>fun(2);</a:t>
            </a:r>
          </a:p>
          <a:p>
            <a:r>
              <a:rPr lang="en-US" sz="2500" b="1"/>
              <a:t>}</a:t>
            </a:r>
          </a:p>
          <a:p>
            <a:r>
              <a:rPr lang="en-US" sz="2500" b="1"/>
              <a:t>catch(int I)</a:t>
            </a:r>
          </a:p>
          <a:p>
            <a:r>
              <a:rPr lang="en-US" sz="2500" b="1"/>
              <a:t>{</a:t>
            </a:r>
          </a:p>
          <a:p>
            <a:pPr lvl="1"/>
            <a:r>
              <a:rPr lang="en-US" sz="2500" b="1"/>
              <a:t>cout&lt;&lt;”in catch of int”;</a:t>
            </a:r>
          </a:p>
          <a:p>
            <a:r>
              <a:rPr lang="en-US" sz="2500" b="1"/>
              <a:t>}</a:t>
            </a:r>
          </a:p>
          <a:p>
            <a:r>
              <a:rPr lang="en-US" sz="2500" b="1"/>
              <a:t>catch(char*s)</a:t>
            </a:r>
          </a:p>
          <a:p>
            <a:r>
              <a:rPr lang="en-US" sz="2500" b="1"/>
              <a:t>{</a:t>
            </a:r>
          </a:p>
          <a:p>
            <a:pPr lvl="1"/>
            <a:r>
              <a:rPr lang="en-US" sz="2500" b="1"/>
              <a:t>cout&lt;&lt;“in catch of string”; }</a:t>
            </a:r>
          </a:p>
          <a:p>
            <a:endParaRPr lang="en-US" sz="2500" b="1"/>
          </a:p>
        </p:txBody>
      </p:sp>
      <p:sp>
        <p:nvSpPr>
          <p:cNvPr id="174083" name="WordArt 3"/>
          <p:cNvSpPr>
            <a:spLocks noChangeArrowheads="1" noChangeShapeType="1" noTextEdit="1"/>
          </p:cNvSpPr>
          <p:nvPr/>
        </p:nvSpPr>
        <p:spPr bwMode="auto">
          <a:xfrm>
            <a:off x="2209800" y="457200"/>
            <a:ext cx="4648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Multiple Catch Handlers</a:t>
            </a:r>
          </a:p>
        </p:txBody>
      </p:sp>
      <p:sp>
        <p:nvSpPr>
          <p:cNvPr id="174084" name="Text Box 4"/>
          <p:cNvSpPr txBox="1">
            <a:spLocks noChangeArrowheads="1"/>
          </p:cNvSpPr>
          <p:nvPr/>
        </p:nvSpPr>
        <p:spPr bwMode="auto">
          <a:xfrm>
            <a:off x="457200" y="1143000"/>
            <a:ext cx="8153400" cy="885825"/>
          </a:xfrm>
          <a:prstGeom prst="rect">
            <a:avLst/>
          </a:prstGeom>
          <a:noFill/>
          <a:ln w="9525">
            <a:noFill/>
            <a:miter lim="800000"/>
            <a:headEnd/>
            <a:tailEnd/>
          </a:ln>
        </p:spPr>
        <p:txBody>
          <a:bodyPr>
            <a:spAutoFit/>
          </a:bodyPr>
          <a:lstStyle/>
          <a:p>
            <a:pPr algn="just">
              <a:spcBef>
                <a:spcPct val="50000"/>
              </a:spcBef>
            </a:pPr>
            <a:r>
              <a:rPr lang="en-US" sz="2600" b="1"/>
              <a:t>There can be more than one exception handler for one try block.</a:t>
            </a:r>
          </a:p>
        </p:txBody>
      </p:sp>
    </p:spTree>
  </p:cSld>
  <p:clrMapOvr>
    <a:masterClrMapping/>
  </p:clrMapOvr>
  <p:transition>
    <p:wipe dir="d"/>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914400" y="1447800"/>
            <a:ext cx="4953000" cy="4789488"/>
          </a:xfrm>
          <a:prstGeom prst="rect">
            <a:avLst/>
          </a:prstGeom>
          <a:noFill/>
          <a:ln w="9525">
            <a:noFill/>
            <a:miter lim="800000"/>
            <a:headEnd/>
            <a:tailEnd/>
          </a:ln>
        </p:spPr>
        <p:txBody>
          <a:bodyPr>
            <a:spAutoFit/>
          </a:bodyPr>
          <a:lstStyle/>
          <a:p>
            <a:r>
              <a:rPr lang="en-US" sz="2800"/>
              <a:t>try</a:t>
            </a:r>
          </a:p>
          <a:p>
            <a:r>
              <a:rPr lang="en-US" sz="2800"/>
              <a:t>{</a:t>
            </a:r>
          </a:p>
          <a:p>
            <a:pPr lvl="1"/>
            <a:r>
              <a:rPr lang="en-US" sz="2800"/>
              <a:t>fun(0);</a:t>
            </a:r>
          </a:p>
          <a:p>
            <a:pPr lvl="1"/>
            <a:r>
              <a:rPr lang="en-US" sz="2800"/>
              <a:t>fun(1);</a:t>
            </a:r>
          </a:p>
          <a:p>
            <a:pPr lvl="1"/>
            <a:r>
              <a:rPr lang="en-US" sz="2800"/>
              <a:t>fun(2);</a:t>
            </a:r>
          </a:p>
          <a:p>
            <a:r>
              <a:rPr lang="en-US" sz="2800"/>
              <a:t>}</a:t>
            </a:r>
          </a:p>
          <a:p>
            <a:r>
              <a:rPr lang="en-US" sz="2800"/>
              <a:t>catch(…)</a:t>
            </a:r>
          </a:p>
          <a:p>
            <a:r>
              <a:rPr lang="en-US" sz="2800"/>
              <a:t>{</a:t>
            </a:r>
          </a:p>
          <a:p>
            <a:pPr lvl="1"/>
            <a:r>
              <a:rPr lang="en-US" sz="2800"/>
              <a:t>cout&lt;&lt;“error”;</a:t>
            </a:r>
          </a:p>
          <a:p>
            <a:r>
              <a:rPr lang="en-US" sz="2800"/>
              <a:t>}</a:t>
            </a:r>
          </a:p>
          <a:p>
            <a:endParaRPr lang="en-US" sz="2800"/>
          </a:p>
        </p:txBody>
      </p:sp>
      <p:sp>
        <p:nvSpPr>
          <p:cNvPr id="175107" name="WordArt 3"/>
          <p:cNvSpPr>
            <a:spLocks noChangeArrowheads="1" noChangeShapeType="1" noTextEdit="1"/>
          </p:cNvSpPr>
          <p:nvPr/>
        </p:nvSpPr>
        <p:spPr bwMode="auto">
          <a:xfrm>
            <a:off x="2209800" y="466725"/>
            <a:ext cx="4648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Catching all Exceptions</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 y="1447800"/>
            <a:ext cx="8915400" cy="3538538"/>
          </a:xfrm>
          <a:prstGeom prst="rect">
            <a:avLst/>
          </a:prstGeom>
          <a:noFill/>
          <a:ln w="9525">
            <a:noFill/>
            <a:miter lim="800000"/>
            <a:headEnd/>
            <a:tailEnd/>
          </a:ln>
        </p:spPr>
        <p:txBody>
          <a:bodyPr>
            <a:spAutoFit/>
          </a:bodyPr>
          <a:lstStyle/>
          <a:p>
            <a:pPr marL="1085850" lvl="2" indent="-171450"/>
            <a:r>
              <a:rPr lang="en-US" sz="3000" b="1" u="sng">
                <a:solidFill>
                  <a:srgbClr val="000000"/>
                </a:solidFill>
              </a:rPr>
              <a:t>Similarities </a:t>
            </a:r>
            <a:endParaRPr lang="en-US" sz="3000" b="1">
              <a:solidFill>
                <a:srgbClr val="000000"/>
              </a:solidFill>
            </a:endParaRPr>
          </a:p>
          <a:p>
            <a:pPr lvl="1">
              <a:buFont typeface="Times"/>
              <a:buChar char="•"/>
            </a:pPr>
            <a:r>
              <a:rPr lang="en-US" sz="2800">
                <a:solidFill>
                  <a:srgbClr val="000000"/>
                </a:solidFill>
              </a:rPr>
              <a:t> Case  Sensitive.</a:t>
            </a:r>
          </a:p>
          <a:p>
            <a:pPr lvl="1">
              <a:buFont typeface="Times"/>
              <a:buChar char="•"/>
            </a:pPr>
            <a:r>
              <a:rPr lang="en-US" sz="2800">
                <a:solidFill>
                  <a:srgbClr val="000000"/>
                </a:solidFill>
              </a:rPr>
              <a:t> Statements  end  with  a  semi-colon.</a:t>
            </a:r>
          </a:p>
          <a:p>
            <a:pPr lvl="1">
              <a:buFont typeface="Times"/>
              <a:buChar char="•"/>
            </a:pPr>
            <a:r>
              <a:rPr lang="en-US" sz="2800">
                <a:solidFill>
                  <a:srgbClr val="000000"/>
                </a:solidFill>
              </a:rPr>
              <a:t> Every  program  is  a  collection  of  functions.</a:t>
            </a:r>
          </a:p>
          <a:p>
            <a:pPr lvl="1">
              <a:buFont typeface="Times"/>
              <a:buChar char="•"/>
            </a:pPr>
            <a:r>
              <a:rPr lang="en-US" sz="2800">
                <a:solidFill>
                  <a:srgbClr val="000000"/>
                </a:solidFill>
              </a:rPr>
              <a:t> The program execution begins with the function  main( )</a:t>
            </a:r>
          </a:p>
          <a:p>
            <a:pPr lvl="1">
              <a:buFont typeface="Times"/>
              <a:buChar char="•"/>
            </a:pPr>
            <a:r>
              <a:rPr lang="en-US" sz="2800">
                <a:solidFill>
                  <a:srgbClr val="000000"/>
                </a:solidFill>
              </a:rPr>
              <a:t> The  explicit  type  conversion  is  allowed</a:t>
            </a:r>
          </a:p>
          <a:p>
            <a:pPr lvl="1">
              <a:buFont typeface="Times"/>
              <a:buChar char="•"/>
            </a:pPr>
            <a:r>
              <a:rPr lang="en-US" sz="2800">
                <a:solidFill>
                  <a:srgbClr val="000000"/>
                </a:solidFill>
              </a:rPr>
              <a:t> All variables need to be declared before using them.</a:t>
            </a:r>
          </a:p>
          <a:p>
            <a:pPr lvl="1">
              <a:buFont typeface="Times"/>
              <a:buChar char="•"/>
            </a:pPr>
            <a:r>
              <a:rPr lang="en-US" sz="2800">
                <a:solidFill>
                  <a:srgbClr val="000000"/>
                </a:solidFill>
              </a:rPr>
              <a:t> Local  &amp; Global variables can have same names.</a:t>
            </a:r>
            <a:endParaRPr lang="en-US" sz="3000"/>
          </a:p>
        </p:txBody>
      </p:sp>
      <p:sp>
        <p:nvSpPr>
          <p:cNvPr id="24579" name="WordArt 3"/>
          <p:cNvSpPr>
            <a:spLocks noChangeArrowheads="1" noChangeShapeType="1" noTextEdit="1"/>
          </p:cNvSpPr>
          <p:nvPr/>
        </p:nvSpPr>
        <p:spPr bwMode="auto">
          <a:xfrm>
            <a:off x="3238500" y="542925"/>
            <a:ext cx="26289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 Versus C</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3400" y="1524000"/>
            <a:ext cx="8229600" cy="4876800"/>
          </a:xfrm>
          <a:prstGeom prst="rect">
            <a:avLst/>
          </a:prstGeom>
          <a:noFill/>
          <a:ln w="9525">
            <a:solidFill>
              <a:schemeClr val="tx1"/>
            </a:solidFill>
            <a:miter lim="800000"/>
            <a:headEnd/>
            <a:tailEnd/>
          </a:ln>
        </p:spPr>
        <p:txBody>
          <a:bodyPr wrap="none" anchor="ctr"/>
          <a:lstStyle/>
          <a:p>
            <a:endParaRPr lang="en-US"/>
          </a:p>
        </p:txBody>
      </p:sp>
      <p:sp>
        <p:nvSpPr>
          <p:cNvPr id="25603" name="Line 3"/>
          <p:cNvSpPr>
            <a:spLocks noChangeShapeType="1"/>
          </p:cNvSpPr>
          <p:nvPr/>
        </p:nvSpPr>
        <p:spPr bwMode="auto">
          <a:xfrm>
            <a:off x="4572000" y="1524000"/>
            <a:ext cx="0" cy="4876800"/>
          </a:xfrm>
          <a:prstGeom prst="line">
            <a:avLst/>
          </a:prstGeom>
          <a:noFill/>
          <a:ln w="9525">
            <a:solidFill>
              <a:schemeClr val="tx1"/>
            </a:solidFill>
            <a:round/>
            <a:headEnd/>
            <a:tailEnd/>
          </a:ln>
        </p:spPr>
        <p:txBody>
          <a:bodyPr wrap="none" anchor="ctr"/>
          <a:lstStyle/>
          <a:p>
            <a:endParaRPr lang="en-US"/>
          </a:p>
        </p:txBody>
      </p:sp>
      <p:sp>
        <p:nvSpPr>
          <p:cNvPr id="25604" name="Text Box 4"/>
          <p:cNvSpPr txBox="1">
            <a:spLocks noChangeArrowheads="1"/>
          </p:cNvSpPr>
          <p:nvPr/>
        </p:nvSpPr>
        <p:spPr bwMode="auto">
          <a:xfrm>
            <a:off x="2117725" y="1514475"/>
            <a:ext cx="847725" cy="519113"/>
          </a:xfrm>
          <a:prstGeom prst="rect">
            <a:avLst/>
          </a:prstGeom>
          <a:noFill/>
          <a:ln w="9525">
            <a:noFill/>
            <a:miter lim="800000"/>
            <a:headEnd/>
            <a:tailEnd/>
          </a:ln>
        </p:spPr>
        <p:txBody>
          <a:bodyPr wrap="none">
            <a:spAutoFit/>
          </a:bodyPr>
          <a:lstStyle/>
          <a:p>
            <a:r>
              <a:rPr lang="en-US" sz="2800" b="1"/>
              <a:t>C++</a:t>
            </a:r>
          </a:p>
        </p:txBody>
      </p:sp>
      <p:sp>
        <p:nvSpPr>
          <p:cNvPr id="25605" name="Text Box 5"/>
          <p:cNvSpPr txBox="1">
            <a:spLocks noChangeArrowheads="1"/>
          </p:cNvSpPr>
          <p:nvPr/>
        </p:nvSpPr>
        <p:spPr bwMode="auto">
          <a:xfrm>
            <a:off x="6477000" y="1600200"/>
            <a:ext cx="530225" cy="519113"/>
          </a:xfrm>
          <a:prstGeom prst="rect">
            <a:avLst/>
          </a:prstGeom>
          <a:noFill/>
          <a:ln w="9525">
            <a:noFill/>
            <a:miter lim="800000"/>
            <a:headEnd/>
            <a:tailEnd/>
          </a:ln>
        </p:spPr>
        <p:txBody>
          <a:bodyPr wrap="none">
            <a:spAutoFit/>
          </a:bodyPr>
          <a:lstStyle/>
          <a:p>
            <a:r>
              <a:rPr lang="en-US" sz="2800" b="1"/>
              <a:t>C </a:t>
            </a:r>
            <a:endParaRPr lang="en-US" sz="2800"/>
          </a:p>
        </p:txBody>
      </p:sp>
      <p:sp>
        <p:nvSpPr>
          <p:cNvPr id="25606" name="Line 6"/>
          <p:cNvSpPr>
            <a:spLocks noChangeShapeType="1"/>
          </p:cNvSpPr>
          <p:nvPr/>
        </p:nvSpPr>
        <p:spPr bwMode="auto">
          <a:xfrm>
            <a:off x="533400" y="2057400"/>
            <a:ext cx="4038600" cy="0"/>
          </a:xfrm>
          <a:prstGeom prst="line">
            <a:avLst/>
          </a:prstGeom>
          <a:noFill/>
          <a:ln w="9525">
            <a:solidFill>
              <a:schemeClr val="tx1"/>
            </a:solidFill>
            <a:round/>
            <a:headEnd/>
            <a:tailEnd/>
          </a:ln>
        </p:spPr>
        <p:txBody>
          <a:bodyPr wrap="none" anchor="ctr"/>
          <a:lstStyle/>
          <a:p>
            <a:endParaRPr lang="en-US"/>
          </a:p>
        </p:txBody>
      </p:sp>
      <p:sp>
        <p:nvSpPr>
          <p:cNvPr id="25607" name="Line 7"/>
          <p:cNvSpPr>
            <a:spLocks noChangeShapeType="1"/>
          </p:cNvSpPr>
          <p:nvPr/>
        </p:nvSpPr>
        <p:spPr bwMode="auto">
          <a:xfrm>
            <a:off x="4572000" y="2057400"/>
            <a:ext cx="4191000" cy="0"/>
          </a:xfrm>
          <a:prstGeom prst="line">
            <a:avLst/>
          </a:prstGeom>
          <a:noFill/>
          <a:ln w="9525">
            <a:solidFill>
              <a:schemeClr val="tx1"/>
            </a:solidFill>
            <a:round/>
            <a:headEnd/>
            <a:tailEnd/>
          </a:ln>
        </p:spPr>
        <p:txBody>
          <a:bodyPr wrap="none" anchor="ctr"/>
          <a:lstStyle/>
          <a:p>
            <a:endParaRPr lang="en-US"/>
          </a:p>
        </p:txBody>
      </p:sp>
      <p:sp>
        <p:nvSpPr>
          <p:cNvPr id="25608" name="Text Box 8"/>
          <p:cNvSpPr txBox="1">
            <a:spLocks noChangeArrowheads="1"/>
          </p:cNvSpPr>
          <p:nvPr/>
        </p:nvSpPr>
        <p:spPr bwMode="auto">
          <a:xfrm>
            <a:off x="517525" y="2022475"/>
            <a:ext cx="4019550" cy="457200"/>
          </a:xfrm>
          <a:prstGeom prst="rect">
            <a:avLst/>
          </a:prstGeom>
          <a:noFill/>
          <a:ln w="9525">
            <a:noFill/>
            <a:miter lim="800000"/>
            <a:headEnd/>
            <a:tailEnd/>
          </a:ln>
        </p:spPr>
        <p:txBody>
          <a:bodyPr wrap="none">
            <a:spAutoFit/>
          </a:bodyPr>
          <a:lstStyle/>
          <a:p>
            <a:pPr>
              <a:buFontTx/>
              <a:buChar char="•"/>
            </a:pPr>
            <a:r>
              <a:rPr lang="en-US">
                <a:solidFill>
                  <a:srgbClr val="000000"/>
                </a:solidFill>
              </a:rPr>
              <a:t>File name have </a:t>
            </a:r>
            <a:r>
              <a:rPr lang="en-US" b="1">
                <a:solidFill>
                  <a:srgbClr val="000000"/>
                </a:solidFill>
              </a:rPr>
              <a:t>.cpp</a:t>
            </a:r>
            <a:r>
              <a:rPr lang="en-US">
                <a:solidFill>
                  <a:srgbClr val="000000"/>
                </a:solidFill>
              </a:rPr>
              <a:t> extension</a:t>
            </a:r>
          </a:p>
        </p:txBody>
      </p:sp>
      <p:sp>
        <p:nvSpPr>
          <p:cNvPr id="25609" name="Text Box 9"/>
          <p:cNvSpPr txBox="1">
            <a:spLocks noChangeArrowheads="1"/>
          </p:cNvSpPr>
          <p:nvPr/>
        </p:nvSpPr>
        <p:spPr bwMode="auto">
          <a:xfrm>
            <a:off x="4579938" y="2098675"/>
            <a:ext cx="3679825" cy="457200"/>
          </a:xfrm>
          <a:prstGeom prst="rect">
            <a:avLst/>
          </a:prstGeom>
          <a:noFill/>
          <a:ln w="9525">
            <a:noFill/>
            <a:miter lim="800000"/>
            <a:headEnd/>
            <a:tailEnd/>
          </a:ln>
        </p:spPr>
        <p:txBody>
          <a:bodyPr wrap="none">
            <a:spAutoFit/>
          </a:bodyPr>
          <a:lstStyle/>
          <a:p>
            <a:pPr>
              <a:buFontTx/>
              <a:buChar char="•"/>
            </a:pPr>
            <a:r>
              <a:rPr lang="en-US">
                <a:solidFill>
                  <a:srgbClr val="000000"/>
                </a:solidFill>
              </a:rPr>
              <a:t>File name have </a:t>
            </a:r>
            <a:r>
              <a:rPr lang="en-US" b="1">
                <a:solidFill>
                  <a:srgbClr val="000000"/>
                </a:solidFill>
              </a:rPr>
              <a:t>.c</a:t>
            </a:r>
            <a:r>
              <a:rPr lang="en-US">
                <a:solidFill>
                  <a:srgbClr val="000000"/>
                </a:solidFill>
              </a:rPr>
              <a:t> extension</a:t>
            </a:r>
          </a:p>
        </p:txBody>
      </p:sp>
      <p:sp>
        <p:nvSpPr>
          <p:cNvPr id="25610" name="Text Box 10"/>
          <p:cNvSpPr txBox="1">
            <a:spLocks noChangeArrowheads="1"/>
          </p:cNvSpPr>
          <p:nvPr/>
        </p:nvSpPr>
        <p:spPr bwMode="auto">
          <a:xfrm>
            <a:off x="609600" y="2590800"/>
            <a:ext cx="4094163" cy="822325"/>
          </a:xfrm>
          <a:prstGeom prst="rect">
            <a:avLst/>
          </a:prstGeom>
          <a:noFill/>
          <a:ln w="9525">
            <a:noFill/>
            <a:miter lim="800000"/>
            <a:headEnd/>
            <a:tailEnd/>
          </a:ln>
        </p:spPr>
        <p:txBody>
          <a:bodyPr wrap="none">
            <a:spAutoFit/>
          </a:bodyPr>
          <a:lstStyle/>
          <a:p>
            <a:pPr>
              <a:buFontTx/>
              <a:buChar char="•"/>
            </a:pPr>
            <a:r>
              <a:rPr lang="en-US">
                <a:solidFill>
                  <a:srgbClr val="000000"/>
                </a:solidFill>
              </a:rPr>
              <a:t>Identifier can have any number</a:t>
            </a:r>
          </a:p>
          <a:p>
            <a:r>
              <a:rPr lang="en-US">
                <a:solidFill>
                  <a:srgbClr val="000000"/>
                </a:solidFill>
              </a:rPr>
              <a:t> of characters	</a:t>
            </a:r>
          </a:p>
        </p:txBody>
      </p:sp>
      <p:sp>
        <p:nvSpPr>
          <p:cNvPr id="25611" name="Text Box 11"/>
          <p:cNvSpPr txBox="1">
            <a:spLocks noChangeArrowheads="1"/>
          </p:cNvSpPr>
          <p:nvPr/>
        </p:nvSpPr>
        <p:spPr bwMode="auto">
          <a:xfrm>
            <a:off x="4572000" y="2590800"/>
            <a:ext cx="4119563" cy="1187450"/>
          </a:xfrm>
          <a:prstGeom prst="rect">
            <a:avLst/>
          </a:prstGeom>
          <a:noFill/>
          <a:ln w="9525">
            <a:noFill/>
            <a:miter lim="800000"/>
            <a:headEnd/>
            <a:tailEnd/>
          </a:ln>
        </p:spPr>
        <p:txBody>
          <a:bodyPr wrap="none">
            <a:spAutoFit/>
          </a:bodyPr>
          <a:lstStyle/>
          <a:p>
            <a:pPr>
              <a:buFontTx/>
              <a:buChar char="•"/>
            </a:pPr>
            <a:r>
              <a:rPr lang="en-US">
                <a:solidFill>
                  <a:srgbClr val="000000"/>
                </a:solidFill>
              </a:rPr>
              <a:t>C compiler identifies only first </a:t>
            </a:r>
          </a:p>
          <a:p>
            <a:r>
              <a:rPr lang="en-US">
                <a:solidFill>
                  <a:srgbClr val="000000"/>
                </a:solidFill>
              </a:rPr>
              <a:t>32 characters of an identifier</a:t>
            </a:r>
          </a:p>
          <a:p>
            <a:r>
              <a:rPr lang="en-US">
                <a:solidFill>
                  <a:srgbClr val="000000"/>
                </a:solidFill>
              </a:rPr>
              <a:t> name</a:t>
            </a:r>
          </a:p>
        </p:txBody>
      </p:sp>
      <p:sp>
        <p:nvSpPr>
          <p:cNvPr id="25612" name="Text Box 12"/>
          <p:cNvSpPr txBox="1">
            <a:spLocks noChangeArrowheads="1"/>
          </p:cNvSpPr>
          <p:nvPr/>
        </p:nvSpPr>
        <p:spPr bwMode="auto">
          <a:xfrm>
            <a:off x="584200" y="3733800"/>
            <a:ext cx="3522663" cy="1187450"/>
          </a:xfrm>
          <a:prstGeom prst="rect">
            <a:avLst/>
          </a:prstGeom>
          <a:noFill/>
          <a:ln w="9525">
            <a:noFill/>
            <a:miter lim="800000"/>
            <a:headEnd/>
            <a:tailEnd/>
          </a:ln>
        </p:spPr>
        <p:txBody>
          <a:bodyPr wrap="none">
            <a:spAutoFit/>
          </a:bodyPr>
          <a:lstStyle/>
          <a:p>
            <a:pPr>
              <a:buFontTx/>
              <a:buChar char="•"/>
            </a:pPr>
            <a:r>
              <a:rPr lang="en-US">
                <a:solidFill>
                  <a:srgbClr val="000000"/>
                </a:solidFill>
              </a:rPr>
              <a:t>Default values for the </a:t>
            </a:r>
          </a:p>
          <a:p>
            <a:r>
              <a:rPr lang="en-US">
                <a:solidFill>
                  <a:srgbClr val="000000"/>
                </a:solidFill>
              </a:rPr>
              <a:t>parameters in the function  </a:t>
            </a:r>
          </a:p>
          <a:p>
            <a:r>
              <a:rPr lang="en-US">
                <a:solidFill>
                  <a:srgbClr val="000000"/>
                </a:solidFill>
              </a:rPr>
              <a:t>prototype is possible</a:t>
            </a:r>
          </a:p>
        </p:txBody>
      </p:sp>
      <p:sp>
        <p:nvSpPr>
          <p:cNvPr id="25613" name="Text Box 13"/>
          <p:cNvSpPr txBox="1">
            <a:spLocks noChangeArrowheads="1"/>
          </p:cNvSpPr>
          <p:nvPr/>
        </p:nvSpPr>
        <p:spPr bwMode="auto">
          <a:xfrm>
            <a:off x="4572000" y="3733800"/>
            <a:ext cx="4075113" cy="822325"/>
          </a:xfrm>
          <a:prstGeom prst="rect">
            <a:avLst/>
          </a:prstGeom>
          <a:noFill/>
          <a:ln w="9525">
            <a:noFill/>
            <a:miter lim="800000"/>
            <a:headEnd/>
            <a:tailEnd/>
          </a:ln>
        </p:spPr>
        <p:txBody>
          <a:bodyPr wrap="none">
            <a:spAutoFit/>
          </a:bodyPr>
          <a:lstStyle/>
          <a:p>
            <a:pPr>
              <a:buFontTx/>
              <a:buChar char="•"/>
            </a:pPr>
            <a:r>
              <a:rPr lang="en-US">
                <a:solidFill>
                  <a:srgbClr val="000000"/>
                </a:solidFill>
              </a:rPr>
              <a:t>This facility not available in C.</a:t>
            </a:r>
          </a:p>
          <a:p>
            <a:endParaRPr lang="en-US">
              <a:solidFill>
                <a:srgbClr val="000000"/>
              </a:solidFill>
            </a:endParaRPr>
          </a:p>
        </p:txBody>
      </p:sp>
      <p:sp>
        <p:nvSpPr>
          <p:cNvPr id="25614" name="Text Box 14"/>
          <p:cNvSpPr txBox="1">
            <a:spLocks noChangeArrowheads="1"/>
          </p:cNvSpPr>
          <p:nvPr/>
        </p:nvSpPr>
        <p:spPr bwMode="auto">
          <a:xfrm>
            <a:off x="685800" y="5029200"/>
            <a:ext cx="3641725" cy="1187450"/>
          </a:xfrm>
          <a:prstGeom prst="rect">
            <a:avLst/>
          </a:prstGeom>
          <a:noFill/>
          <a:ln w="9525">
            <a:noFill/>
            <a:miter lim="800000"/>
            <a:headEnd/>
            <a:tailEnd/>
          </a:ln>
        </p:spPr>
        <p:txBody>
          <a:bodyPr wrap="none">
            <a:spAutoFit/>
          </a:bodyPr>
          <a:lstStyle/>
          <a:p>
            <a:pPr>
              <a:buFontTx/>
              <a:buChar char="•"/>
            </a:pPr>
            <a:r>
              <a:rPr lang="en-US">
                <a:solidFill>
                  <a:srgbClr val="000000"/>
                </a:solidFill>
              </a:rPr>
              <a:t>The user defined data type </a:t>
            </a:r>
          </a:p>
          <a:p>
            <a:r>
              <a:rPr lang="en-US" b="1">
                <a:solidFill>
                  <a:srgbClr val="000000"/>
                </a:solidFill>
              </a:rPr>
              <a:t>class</a:t>
            </a:r>
            <a:r>
              <a:rPr lang="en-US">
                <a:solidFill>
                  <a:srgbClr val="000000"/>
                </a:solidFill>
              </a:rPr>
              <a:t> is also available along </a:t>
            </a:r>
          </a:p>
          <a:p>
            <a:r>
              <a:rPr lang="en-US">
                <a:solidFill>
                  <a:srgbClr val="000000"/>
                </a:solidFill>
              </a:rPr>
              <a:t>with struct &amp; union.</a:t>
            </a:r>
          </a:p>
        </p:txBody>
      </p:sp>
      <p:sp>
        <p:nvSpPr>
          <p:cNvPr id="25615" name="Text Box 15"/>
          <p:cNvSpPr txBox="1">
            <a:spLocks noChangeArrowheads="1"/>
          </p:cNvSpPr>
          <p:nvPr/>
        </p:nvSpPr>
        <p:spPr bwMode="auto">
          <a:xfrm>
            <a:off x="4572000" y="5105400"/>
            <a:ext cx="4037013" cy="822325"/>
          </a:xfrm>
          <a:prstGeom prst="rect">
            <a:avLst/>
          </a:prstGeom>
          <a:noFill/>
          <a:ln w="9525">
            <a:noFill/>
            <a:miter lim="800000"/>
            <a:headEnd/>
            <a:tailEnd/>
          </a:ln>
        </p:spPr>
        <p:txBody>
          <a:bodyPr wrap="none">
            <a:spAutoFit/>
          </a:bodyPr>
          <a:lstStyle/>
          <a:p>
            <a:pPr>
              <a:buFontTx/>
              <a:buChar char="•"/>
            </a:pPr>
            <a:r>
              <a:rPr lang="en-US">
                <a:solidFill>
                  <a:srgbClr val="000000"/>
                </a:solidFill>
              </a:rPr>
              <a:t>Only struct &amp; union data types</a:t>
            </a:r>
          </a:p>
          <a:p>
            <a:r>
              <a:rPr lang="en-US">
                <a:solidFill>
                  <a:srgbClr val="000000"/>
                </a:solidFill>
              </a:rPr>
              <a:t> are available</a:t>
            </a:r>
          </a:p>
        </p:txBody>
      </p:sp>
      <p:sp>
        <p:nvSpPr>
          <p:cNvPr id="25616" name="WordArt 16"/>
          <p:cNvSpPr>
            <a:spLocks noChangeArrowheads="1" noChangeShapeType="1" noTextEdit="1"/>
          </p:cNvSpPr>
          <p:nvPr/>
        </p:nvSpPr>
        <p:spPr bwMode="auto">
          <a:xfrm>
            <a:off x="3124200" y="533400"/>
            <a:ext cx="28194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DIFFERENCES</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p:cNvSpPr>
            <a:spLocks noChangeArrowheads="1" noChangeShapeType="1" noTextEdit="1"/>
          </p:cNvSpPr>
          <p:nvPr/>
        </p:nvSpPr>
        <p:spPr bwMode="auto">
          <a:xfrm>
            <a:off x="2867025" y="466725"/>
            <a:ext cx="34575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 Fundamentals</a:t>
            </a:r>
          </a:p>
        </p:txBody>
      </p:sp>
      <p:sp>
        <p:nvSpPr>
          <p:cNvPr id="26627" name="Text Box 3"/>
          <p:cNvSpPr txBox="1">
            <a:spLocks noChangeArrowheads="1"/>
          </p:cNvSpPr>
          <p:nvPr/>
        </p:nvSpPr>
        <p:spPr bwMode="auto">
          <a:xfrm>
            <a:off x="533400" y="1581150"/>
            <a:ext cx="8153400" cy="4789488"/>
          </a:xfrm>
          <a:prstGeom prst="rect">
            <a:avLst/>
          </a:prstGeom>
          <a:noFill/>
          <a:ln w="9525">
            <a:noFill/>
            <a:miter lim="800000"/>
            <a:headEnd/>
            <a:tailEnd/>
          </a:ln>
        </p:spPr>
        <p:txBody>
          <a:bodyPr>
            <a:spAutoFit/>
          </a:bodyPr>
          <a:lstStyle/>
          <a:p>
            <a:r>
              <a:rPr lang="en-US" sz="2800" i="1"/>
              <a:t>/* this is a program for accepting an integer and displaying </a:t>
            </a:r>
          </a:p>
          <a:p>
            <a:r>
              <a:rPr lang="en-US" sz="2800" i="1"/>
              <a:t>the value*/-Multiline Comment</a:t>
            </a:r>
          </a:p>
          <a:p>
            <a:r>
              <a:rPr lang="en-US" sz="2800"/>
              <a:t># include &lt;iostream.h&gt;</a:t>
            </a:r>
          </a:p>
          <a:p>
            <a:r>
              <a:rPr lang="en-US" sz="2800"/>
              <a:t>void  main()</a:t>
            </a:r>
          </a:p>
          <a:p>
            <a:r>
              <a:rPr lang="en-US" sz="2800"/>
              <a:t>{</a:t>
            </a:r>
          </a:p>
          <a:p>
            <a:pPr lvl="1"/>
            <a:r>
              <a:rPr lang="en-US" sz="2800"/>
              <a:t>int i; </a:t>
            </a:r>
          </a:p>
          <a:p>
            <a:pPr lvl="1"/>
            <a:r>
              <a:rPr lang="en-US" sz="2800"/>
              <a:t>cout&lt;&lt;“Enter the number”;</a:t>
            </a:r>
          </a:p>
          <a:p>
            <a:pPr lvl="1"/>
            <a:r>
              <a:rPr lang="en-US" sz="2800"/>
              <a:t>cin&gt;&gt;i;  //</a:t>
            </a:r>
            <a:r>
              <a:rPr lang="en-US" sz="2800" i="1"/>
              <a:t> Extraction Operator-SingleLine Comment</a:t>
            </a:r>
          </a:p>
          <a:p>
            <a:r>
              <a:rPr lang="en-US" sz="2800"/>
              <a:t>     cout&lt;&lt;“The number is”&lt;&lt;i; </a:t>
            </a:r>
            <a:r>
              <a:rPr lang="en-US" sz="2800" i="1"/>
              <a:t>//Insertion Operators</a:t>
            </a:r>
            <a:endParaRPr lang="en-US" sz="2800"/>
          </a:p>
          <a:p>
            <a:r>
              <a:rPr lang="en-US" sz="2800" i="1"/>
              <a:t>//cout  is an object of </a:t>
            </a:r>
            <a:r>
              <a:rPr lang="en-US" sz="2800" b="1" i="1"/>
              <a:t>ostream </a:t>
            </a:r>
            <a:r>
              <a:rPr lang="en-US" sz="2800" i="1"/>
              <a:t> and cin is of </a:t>
            </a:r>
            <a:r>
              <a:rPr lang="en-US" sz="2800" b="1" i="1"/>
              <a:t>istream</a:t>
            </a:r>
            <a:endParaRPr lang="en-US" sz="2800" b="1" i="1">
              <a:solidFill>
                <a:srgbClr val="339966"/>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62000" y="304800"/>
            <a:ext cx="7772400" cy="1447800"/>
          </a:xfrm>
          <a:prstGeom prst="rect">
            <a:avLst/>
          </a:prstGeom>
          <a:noFill/>
          <a:ln w="9525">
            <a:noFill/>
            <a:miter lim="800000"/>
            <a:headEnd/>
            <a:tailEnd/>
          </a:ln>
        </p:spPr>
        <p:txBody>
          <a:bodyPr anchor="ctr"/>
          <a:lstStyle/>
          <a:p>
            <a:pPr algn="ctr"/>
            <a:endParaRPr lang="en-US" sz="3600">
              <a:solidFill>
                <a:srgbClr val="003399"/>
              </a:solidFill>
              <a:latin typeface="Tahoma" pitchFamily="34" charset="0"/>
            </a:endParaRPr>
          </a:p>
        </p:txBody>
      </p:sp>
      <p:sp>
        <p:nvSpPr>
          <p:cNvPr id="9219" name="Rectangle 3"/>
          <p:cNvSpPr>
            <a:spLocks noChangeArrowheads="1"/>
          </p:cNvSpPr>
          <p:nvPr/>
        </p:nvSpPr>
        <p:spPr bwMode="auto">
          <a:xfrm>
            <a:off x="457200" y="1676400"/>
            <a:ext cx="8305800" cy="4114800"/>
          </a:xfrm>
          <a:prstGeom prst="rect">
            <a:avLst/>
          </a:prstGeom>
          <a:noFill/>
          <a:ln w="9525">
            <a:noFill/>
            <a:miter lim="800000"/>
            <a:headEnd/>
            <a:tailEnd/>
          </a:ln>
        </p:spPr>
        <p:txBody>
          <a:bodyPr/>
          <a:lstStyle/>
          <a:p>
            <a:pPr marL="342900" indent="-342900">
              <a:spcBef>
                <a:spcPct val="20000"/>
              </a:spcBef>
              <a:buFontTx/>
              <a:buChar char="•"/>
            </a:pPr>
            <a:r>
              <a:rPr lang="en-US" sz="2800"/>
              <a:t>Distinguish between Procedural and Object - Oriented Programming.</a:t>
            </a:r>
          </a:p>
          <a:p>
            <a:pPr marL="342900" indent="-342900">
              <a:spcBef>
                <a:spcPct val="20000"/>
              </a:spcBef>
              <a:buFontTx/>
              <a:buChar char="•"/>
            </a:pPr>
            <a:r>
              <a:rPr lang="en-US" sz="2800"/>
              <a:t>Enumerate the benefits of Object - Oriented Programming.</a:t>
            </a:r>
          </a:p>
          <a:p>
            <a:pPr marL="342900" indent="-342900">
              <a:spcBef>
                <a:spcPct val="20000"/>
              </a:spcBef>
              <a:buFontTx/>
              <a:buChar char="•"/>
            </a:pPr>
            <a:r>
              <a:rPr lang="en-US" sz="2800"/>
              <a:t>Features of Object - Oriented Programming.</a:t>
            </a:r>
          </a:p>
          <a:p>
            <a:pPr marL="342900" indent="-342900">
              <a:spcBef>
                <a:spcPct val="20000"/>
              </a:spcBef>
              <a:buFontTx/>
              <a:buChar char="•"/>
            </a:pPr>
            <a:r>
              <a:rPr lang="en-US" sz="2800"/>
              <a:t>Basic program construction.</a:t>
            </a:r>
          </a:p>
          <a:p>
            <a:pPr marL="342900" indent="-342900">
              <a:spcBef>
                <a:spcPct val="20000"/>
              </a:spcBef>
              <a:buFontTx/>
              <a:buChar char="•"/>
            </a:pPr>
            <a:r>
              <a:rPr lang="en-US" sz="2800"/>
              <a:t>Expressions and Statements.</a:t>
            </a:r>
            <a:endParaRPr lang="en-US" sz="3200"/>
          </a:p>
        </p:txBody>
      </p:sp>
      <p:sp>
        <p:nvSpPr>
          <p:cNvPr id="9220" name="WordArt 4"/>
          <p:cNvSpPr>
            <a:spLocks noChangeArrowheads="1" noChangeShapeType="1" noTextEdit="1"/>
          </p:cNvSpPr>
          <p:nvPr/>
        </p:nvSpPr>
        <p:spPr bwMode="auto">
          <a:xfrm>
            <a:off x="3200400" y="685800"/>
            <a:ext cx="2667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Objectives</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71600" y="2209800"/>
            <a:ext cx="4572000" cy="4343400"/>
          </a:xfrm>
          <a:prstGeom prst="rect">
            <a:avLst/>
          </a:prstGeom>
          <a:noFill/>
          <a:ln w="9525">
            <a:noFill/>
            <a:miter lim="800000"/>
            <a:headEnd/>
            <a:tailEnd/>
          </a:ln>
        </p:spPr>
        <p:txBody>
          <a:bodyPr/>
          <a:lstStyle/>
          <a:p>
            <a:pPr marL="342900" indent="-342900">
              <a:spcBef>
                <a:spcPct val="20000"/>
              </a:spcBef>
              <a:buFontTx/>
              <a:buChar char="•"/>
            </a:pPr>
            <a:r>
              <a:rPr lang="en-US" sz="3200" b="1"/>
              <a:t>Integral types</a:t>
            </a:r>
          </a:p>
          <a:p>
            <a:pPr marL="742950" lvl="1" indent="-285750">
              <a:spcBef>
                <a:spcPct val="20000"/>
              </a:spcBef>
              <a:buFontTx/>
              <a:buChar char="–"/>
            </a:pPr>
            <a:r>
              <a:rPr lang="en-US" sz="2800"/>
              <a:t>boolean </a:t>
            </a:r>
          </a:p>
          <a:p>
            <a:pPr marL="742950" lvl="1" indent="-285750">
              <a:spcBef>
                <a:spcPct val="20000"/>
              </a:spcBef>
              <a:buFontTx/>
              <a:buChar char="–"/>
            </a:pPr>
            <a:r>
              <a:rPr lang="en-US" sz="2800"/>
              <a:t>character</a:t>
            </a:r>
          </a:p>
          <a:p>
            <a:pPr marL="742950" lvl="1" indent="-285750">
              <a:spcBef>
                <a:spcPct val="20000"/>
              </a:spcBef>
              <a:buFontTx/>
              <a:buChar char="–"/>
            </a:pPr>
            <a:r>
              <a:rPr lang="en-US" sz="2800"/>
              <a:t>integer</a:t>
            </a:r>
          </a:p>
          <a:p>
            <a:pPr marL="342900" indent="-342900">
              <a:spcBef>
                <a:spcPct val="20000"/>
              </a:spcBef>
              <a:buFontTx/>
              <a:buChar char="•"/>
            </a:pPr>
            <a:r>
              <a:rPr lang="en-US" sz="3200" b="1"/>
              <a:t>Floating types</a:t>
            </a:r>
          </a:p>
          <a:p>
            <a:pPr marL="742950" lvl="1" indent="-285750">
              <a:spcBef>
                <a:spcPct val="20000"/>
              </a:spcBef>
              <a:buFontTx/>
              <a:buChar char="–"/>
            </a:pPr>
            <a:r>
              <a:rPr lang="en-US" sz="2800"/>
              <a:t>float</a:t>
            </a:r>
          </a:p>
          <a:p>
            <a:pPr marL="742950" lvl="1" indent="-285750">
              <a:spcBef>
                <a:spcPct val="20000"/>
              </a:spcBef>
              <a:buFontTx/>
              <a:buChar char="–"/>
            </a:pPr>
            <a:r>
              <a:rPr lang="en-US" sz="2800"/>
              <a:t>double</a:t>
            </a:r>
          </a:p>
        </p:txBody>
      </p:sp>
      <p:sp>
        <p:nvSpPr>
          <p:cNvPr id="27651" name="WordArt 3"/>
          <p:cNvSpPr>
            <a:spLocks noChangeArrowheads="1" noChangeShapeType="1" noTextEdit="1"/>
          </p:cNvSpPr>
          <p:nvPr/>
        </p:nvSpPr>
        <p:spPr bwMode="auto">
          <a:xfrm>
            <a:off x="3276600" y="476250"/>
            <a:ext cx="2667000" cy="104775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Data Types</a:t>
            </a: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WordArt 2"/>
          <p:cNvSpPr>
            <a:spLocks noChangeArrowheads="1" noChangeShapeType="1" noTextEdit="1"/>
          </p:cNvSpPr>
          <p:nvPr/>
        </p:nvSpPr>
        <p:spPr bwMode="auto">
          <a:xfrm>
            <a:off x="381000" y="2286000"/>
            <a:ext cx="8382000" cy="715963"/>
          </a:xfrm>
          <a:prstGeom prst="rect">
            <a:avLst/>
          </a:prstGeom>
        </p:spPr>
        <p:txBody>
          <a:bodyPr wrap="none" fromWordArt="1">
            <a:prstTxWarp prst="textPlain">
              <a:avLst>
                <a:gd name="adj" fmla="val 50000"/>
              </a:avLst>
            </a:prstTxWarp>
          </a:bodyPr>
          <a:lstStyle/>
          <a:p>
            <a:pPr algn="ctr"/>
            <a:r>
              <a:rPr lang="en-US" sz="3600" kern="10">
                <a:ln w="12700">
                  <a:solidFill>
                    <a:srgbClr val="008000"/>
                  </a:solidFill>
                  <a:round/>
                  <a:headEnd/>
                  <a:tailEnd/>
                </a:ln>
                <a:solidFill>
                  <a:srgbClr val="993300"/>
                </a:solidFill>
                <a:effectLst>
                  <a:outerShdw dist="45791" dir="2021404" algn="ctr" rotWithShape="0">
                    <a:srgbClr val="9999FF"/>
                  </a:outerShdw>
                </a:effectLst>
                <a:latin typeface="Arial Black"/>
              </a:rPr>
              <a:t>Variable Declaration possible at any level</a:t>
            </a:r>
          </a:p>
        </p:txBody>
      </p:sp>
      <p:sp>
        <p:nvSpPr>
          <p:cNvPr id="28675" name="WordArt 3"/>
          <p:cNvSpPr>
            <a:spLocks noChangeArrowheads="1" noChangeShapeType="1" noTextEdit="1"/>
          </p:cNvSpPr>
          <p:nvPr/>
        </p:nvSpPr>
        <p:spPr bwMode="auto">
          <a:xfrm>
            <a:off x="533400" y="3187700"/>
            <a:ext cx="4572000" cy="450850"/>
          </a:xfrm>
          <a:prstGeom prst="rect">
            <a:avLst/>
          </a:prstGeom>
        </p:spPr>
        <p:txBody>
          <a:bodyPr wrap="none" fromWordArt="1">
            <a:prstTxWarp prst="textPlain">
              <a:avLst>
                <a:gd name="adj" fmla="val 50000"/>
              </a:avLst>
            </a:prstTxWarp>
          </a:bodyPr>
          <a:lstStyle/>
          <a:p>
            <a:pPr algn="ctr"/>
            <a:r>
              <a:rPr lang="en-US" sz="3600" kern="10">
                <a:ln w="12700">
                  <a:solidFill>
                    <a:srgbClr val="008000"/>
                  </a:solidFill>
                  <a:round/>
                  <a:headEnd/>
                  <a:tailEnd/>
                </a:ln>
                <a:solidFill>
                  <a:srgbClr val="993300"/>
                </a:solidFill>
                <a:effectLst>
                  <a:outerShdw dist="45791" dir="2021404" algn="ctr" rotWithShape="0">
                    <a:srgbClr val="9999FF"/>
                  </a:outerShdw>
                </a:effectLst>
                <a:latin typeface="Arial Black"/>
              </a:rPr>
              <a:t>No default to int</a:t>
            </a:r>
          </a:p>
        </p:txBody>
      </p:sp>
      <p:sp>
        <p:nvSpPr>
          <p:cNvPr id="28676" name="WordArt 4"/>
          <p:cNvSpPr>
            <a:spLocks noChangeArrowheads="1" noChangeShapeType="1" noTextEdit="1"/>
          </p:cNvSpPr>
          <p:nvPr/>
        </p:nvSpPr>
        <p:spPr bwMode="auto">
          <a:xfrm>
            <a:off x="533400" y="3895725"/>
            <a:ext cx="4648200" cy="644525"/>
          </a:xfrm>
          <a:prstGeom prst="rect">
            <a:avLst/>
          </a:prstGeom>
        </p:spPr>
        <p:txBody>
          <a:bodyPr wrap="none" fromWordArt="1">
            <a:prstTxWarp prst="textPlain">
              <a:avLst>
                <a:gd name="adj" fmla="val 50000"/>
              </a:avLst>
            </a:prstTxWarp>
          </a:bodyPr>
          <a:lstStyle/>
          <a:p>
            <a:pPr algn="ctr"/>
            <a:r>
              <a:rPr lang="en-US" sz="3600" kern="10">
                <a:ln w="12700">
                  <a:solidFill>
                    <a:srgbClr val="008000"/>
                  </a:solidFill>
                  <a:round/>
                  <a:headEnd/>
                  <a:tailEnd/>
                </a:ln>
                <a:solidFill>
                  <a:srgbClr val="993300"/>
                </a:solidFill>
                <a:effectLst>
                  <a:outerShdw dist="45791" dir="2021404" algn="ctr" rotWithShape="0">
                    <a:srgbClr val="9999FF"/>
                  </a:outerShdw>
                </a:effectLst>
                <a:latin typeface="Arial Black"/>
              </a:rPr>
              <a:t>The bool datatype</a:t>
            </a:r>
          </a:p>
        </p:txBody>
      </p:sp>
      <p:sp>
        <p:nvSpPr>
          <p:cNvPr id="28677" name="WordArt 5"/>
          <p:cNvSpPr>
            <a:spLocks noChangeArrowheads="1" noChangeShapeType="1" noTextEdit="1"/>
          </p:cNvSpPr>
          <p:nvPr/>
        </p:nvSpPr>
        <p:spPr bwMode="auto">
          <a:xfrm>
            <a:off x="533400" y="4668838"/>
            <a:ext cx="7058025" cy="741362"/>
          </a:xfrm>
          <a:prstGeom prst="rect">
            <a:avLst/>
          </a:prstGeom>
        </p:spPr>
        <p:txBody>
          <a:bodyPr wrap="none" fromWordArt="1">
            <a:prstTxWarp prst="textPlain">
              <a:avLst>
                <a:gd name="adj" fmla="val 50000"/>
              </a:avLst>
            </a:prstTxWarp>
          </a:bodyPr>
          <a:lstStyle/>
          <a:p>
            <a:pPr algn="ctr"/>
            <a:r>
              <a:rPr lang="en-US" sz="3600" kern="10">
                <a:ln w="12700">
                  <a:solidFill>
                    <a:srgbClr val="008000"/>
                  </a:solidFill>
                  <a:round/>
                  <a:headEnd/>
                  <a:tailEnd/>
                </a:ln>
                <a:solidFill>
                  <a:srgbClr val="993300"/>
                </a:solidFill>
                <a:effectLst>
                  <a:outerShdw dist="45791" dir="2021404" algn="ctr" rotWithShape="0">
                    <a:srgbClr val="9999FF"/>
                  </a:outerShdw>
                </a:effectLst>
                <a:latin typeface="Arial Black"/>
              </a:rPr>
              <a:t>Inclusion of namespaces</a:t>
            </a:r>
          </a:p>
        </p:txBody>
      </p:sp>
      <p:sp>
        <p:nvSpPr>
          <p:cNvPr id="28678" name="Text Box 6"/>
          <p:cNvSpPr txBox="1">
            <a:spLocks noChangeArrowheads="1"/>
          </p:cNvSpPr>
          <p:nvPr/>
        </p:nvSpPr>
        <p:spPr bwMode="auto">
          <a:xfrm>
            <a:off x="517525" y="-9525"/>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8679" name="WordArt 7"/>
          <p:cNvSpPr>
            <a:spLocks noChangeArrowheads="1" noChangeShapeType="1" noTextEdit="1"/>
          </p:cNvSpPr>
          <p:nvPr/>
        </p:nvSpPr>
        <p:spPr bwMode="auto">
          <a:xfrm>
            <a:off x="3048000" y="381000"/>
            <a:ext cx="29718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New in C++</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09600" y="5334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49155" name="Rectangle 3"/>
          <p:cNvSpPr>
            <a:spLocks noChangeArrowheads="1"/>
          </p:cNvSpPr>
          <p:nvPr/>
        </p:nvSpPr>
        <p:spPr bwMode="auto">
          <a:xfrm>
            <a:off x="685800" y="1981200"/>
            <a:ext cx="7772400" cy="4114800"/>
          </a:xfrm>
          <a:prstGeom prst="rect">
            <a:avLst/>
          </a:prstGeom>
          <a:noFill/>
          <a:ln w="12700">
            <a:noFill/>
            <a:miter lim="800000"/>
            <a:headEnd/>
            <a:tailEnd/>
          </a:ln>
        </p:spPr>
        <p:txBody>
          <a:bodyPr lIns="90488" tIns="44450" rIns="90488" bIns="44450"/>
          <a:lstStyle/>
          <a:p>
            <a:pPr marL="342900" indent="-342900">
              <a:spcBef>
                <a:spcPct val="20000"/>
              </a:spcBef>
              <a:buFont typeface="Times"/>
              <a:buChar char="•"/>
            </a:pPr>
            <a:r>
              <a:rPr lang="en-US" sz="2800"/>
              <a:t>int, float, char, string</a:t>
            </a:r>
          </a:p>
          <a:p>
            <a:pPr marL="342900" indent="-342900">
              <a:spcBef>
                <a:spcPct val="20000"/>
              </a:spcBef>
              <a:buFont typeface="Times"/>
              <a:buChar char="•"/>
            </a:pPr>
            <a:r>
              <a:rPr lang="en-US" sz="2800"/>
              <a:t>Named constants</a:t>
            </a:r>
          </a:p>
          <a:p>
            <a:pPr marL="742950" lvl="1" indent="-285750">
              <a:spcBef>
                <a:spcPct val="20000"/>
              </a:spcBef>
              <a:buFont typeface="Times"/>
              <a:buChar char="•"/>
            </a:pPr>
            <a:r>
              <a:rPr lang="en-US" sz="2800"/>
              <a:t>It has to be initialized. It cannot be assigned.</a:t>
            </a:r>
          </a:p>
          <a:p>
            <a:pPr marL="742950" lvl="1" indent="-285750">
              <a:spcBef>
                <a:spcPct val="20000"/>
              </a:spcBef>
              <a:buFont typeface="Times"/>
              <a:buChar char="•"/>
            </a:pPr>
            <a:r>
              <a:rPr lang="en-US" sz="2800"/>
              <a:t>Its value would not change within its scope.</a:t>
            </a:r>
          </a:p>
          <a:p>
            <a:pPr marL="1143000" lvl="2" indent="-228600">
              <a:spcBef>
                <a:spcPct val="20000"/>
              </a:spcBef>
              <a:buFont typeface="Times"/>
              <a:buNone/>
            </a:pPr>
            <a:r>
              <a:rPr lang="en-US" sz="2800"/>
              <a:t>e.g.. const int a = 10;</a:t>
            </a:r>
            <a:endParaRPr lang="en-US" sz="3200" b="1"/>
          </a:p>
        </p:txBody>
      </p:sp>
      <p:sp>
        <p:nvSpPr>
          <p:cNvPr id="29700" name="WordArt 4"/>
          <p:cNvSpPr>
            <a:spLocks noChangeArrowheads="1" noChangeShapeType="1" noTextEdit="1"/>
          </p:cNvSpPr>
          <p:nvPr/>
        </p:nvSpPr>
        <p:spPr bwMode="auto">
          <a:xfrm>
            <a:off x="3409950" y="457200"/>
            <a:ext cx="2228850" cy="9906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Constants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1" end="1"/>
                                            </p:txEl>
                                          </p:spTgt>
                                        </p:tgtEl>
                                        <p:attrNameLst>
                                          <p:attrName>ppt_c</p:attrName>
                                        </p:attrNameLst>
                                      </p:cBhvr>
                                      <p:to>
                                        <a:schemeClr val="tx2"/>
                                      </p:to>
                                    </p:animClr>
                                  </p:subTnLst>
                                </p:cTn>
                              </p:par>
                              <p:par>
                                <p:cTn id="15" presetID="2" presetClass="entr" presetSubtype="8" fill="hold" grpId="0" nodeType="with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calcmode="lin" valueType="num">
                                      <p:cBhvr additive="base">
                                        <p:cTn id="17"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15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2" end="2"/>
                                            </p:txEl>
                                          </p:spTgt>
                                        </p:tgtEl>
                                        <p:attrNameLst>
                                          <p:attrName>ppt_c</p:attrName>
                                        </p:attrNameLst>
                                      </p:cBhvr>
                                      <p:to>
                                        <a:schemeClr val="tx2"/>
                                      </p:to>
                                    </p:animClr>
                                  </p:subTnLst>
                                </p:cTn>
                              </p:par>
                              <p:par>
                                <p:cTn id="19" presetID="2" presetClass="entr" presetSubtype="8" fill="hold" grpId="0" nodeType="withEffect">
                                  <p:stCondLst>
                                    <p:cond delay="0"/>
                                  </p:stCondLst>
                                  <p:childTnLst>
                                    <p:set>
                                      <p:cBhvr>
                                        <p:cTn id="20" dur="1" fill="hold">
                                          <p:stCondLst>
                                            <p:cond delay="0"/>
                                          </p:stCondLst>
                                        </p:cTn>
                                        <p:tgtEl>
                                          <p:spTgt spid="49155">
                                            <p:txEl>
                                              <p:pRg st="3" end="3"/>
                                            </p:txEl>
                                          </p:spTgt>
                                        </p:tgtEl>
                                        <p:attrNameLst>
                                          <p:attrName>style.visibility</p:attrName>
                                        </p:attrNameLst>
                                      </p:cBhvr>
                                      <p:to>
                                        <p:strVal val="visible"/>
                                      </p:to>
                                    </p:set>
                                    <p:anim calcmode="lin" valueType="num">
                                      <p:cBhvr additive="base">
                                        <p:cTn id="21" dur="500" fill="hold"/>
                                        <p:tgtEl>
                                          <p:spTgt spid="491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915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3" end="3"/>
                                            </p:txEl>
                                          </p:spTgt>
                                        </p:tgtEl>
                                        <p:attrNameLst>
                                          <p:attrName>ppt_c</p:attrName>
                                        </p:attrNameLst>
                                      </p:cBhvr>
                                      <p:to>
                                        <a:schemeClr val="tx2"/>
                                      </p:to>
                                    </p:animClr>
                                  </p:subTnLst>
                                </p:cTn>
                              </p:par>
                              <p:par>
                                <p:cTn id="23" presetID="2" presetClass="entr" presetSubtype="8" fill="hold" grpId="0" nodeType="with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5334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51203" name="Rectangle 3"/>
          <p:cNvSpPr>
            <a:spLocks noChangeArrowheads="1"/>
          </p:cNvSpPr>
          <p:nvPr/>
        </p:nvSpPr>
        <p:spPr bwMode="auto">
          <a:xfrm>
            <a:off x="685800" y="1981200"/>
            <a:ext cx="7772400" cy="4114800"/>
          </a:xfrm>
          <a:prstGeom prst="rect">
            <a:avLst/>
          </a:prstGeom>
          <a:noFill/>
          <a:ln w="12700">
            <a:noFill/>
            <a:miter lim="800000"/>
            <a:headEnd/>
            <a:tailEnd/>
          </a:ln>
        </p:spPr>
        <p:txBody>
          <a:bodyPr lIns="90488" tIns="44450" rIns="90488" bIns="44450"/>
          <a:lstStyle/>
          <a:p>
            <a:pPr marL="342900" indent="-342900">
              <a:spcBef>
                <a:spcPct val="20000"/>
              </a:spcBef>
            </a:pPr>
            <a:r>
              <a:rPr lang="en-US" sz="2800"/>
              <a:t>An alternative for naming integer constants</a:t>
            </a:r>
          </a:p>
          <a:p>
            <a:pPr marL="342900" indent="-342900">
              <a:spcBef>
                <a:spcPct val="20000"/>
              </a:spcBef>
            </a:pPr>
            <a:r>
              <a:rPr lang="en-US" sz="2800"/>
              <a:t>	For e.g.</a:t>
            </a:r>
          </a:p>
          <a:p>
            <a:pPr marL="342900" indent="-342900">
              <a:spcBef>
                <a:spcPct val="20000"/>
              </a:spcBef>
            </a:pPr>
            <a:r>
              <a:rPr lang="en-US" sz="2800"/>
              <a:t>		enum { A, B, C}</a:t>
            </a:r>
          </a:p>
          <a:p>
            <a:pPr marL="342900" indent="-342900">
              <a:spcBef>
                <a:spcPct val="20000"/>
              </a:spcBef>
            </a:pPr>
            <a:r>
              <a:rPr lang="en-US" sz="2800"/>
              <a:t>	this is equivalent to declaring</a:t>
            </a:r>
          </a:p>
          <a:p>
            <a:pPr marL="342900" indent="-342900">
              <a:spcBef>
                <a:spcPct val="20000"/>
              </a:spcBef>
            </a:pPr>
            <a:r>
              <a:rPr lang="en-US" sz="2800"/>
              <a:t>		const int A = 0 ;</a:t>
            </a:r>
          </a:p>
          <a:p>
            <a:pPr marL="342900" indent="-342900">
              <a:spcBef>
                <a:spcPct val="20000"/>
              </a:spcBef>
            </a:pPr>
            <a:r>
              <a:rPr lang="en-US" sz="2800"/>
              <a:t>		const int B = 1 ;</a:t>
            </a:r>
          </a:p>
          <a:p>
            <a:pPr marL="342900" indent="-342900">
              <a:spcBef>
                <a:spcPct val="20000"/>
              </a:spcBef>
            </a:pPr>
            <a:r>
              <a:rPr lang="en-US" sz="2800"/>
              <a:t>		const int C = 2</a:t>
            </a:r>
            <a:r>
              <a:rPr lang="en-US" sz="3200" b="1"/>
              <a:t> ;</a:t>
            </a:r>
          </a:p>
        </p:txBody>
      </p:sp>
      <p:sp>
        <p:nvSpPr>
          <p:cNvPr id="30724" name="WordArt 4"/>
          <p:cNvSpPr>
            <a:spLocks noChangeArrowheads="1" noChangeShapeType="1" noTextEdit="1"/>
          </p:cNvSpPr>
          <p:nvPr/>
        </p:nvSpPr>
        <p:spPr bwMode="auto">
          <a:xfrm>
            <a:off x="3352800" y="762000"/>
            <a:ext cx="2514600" cy="81915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Enumeration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5334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55299" name="Rectangle 3"/>
          <p:cNvSpPr>
            <a:spLocks noChangeArrowheads="1"/>
          </p:cNvSpPr>
          <p:nvPr/>
        </p:nvSpPr>
        <p:spPr bwMode="auto">
          <a:xfrm>
            <a:off x="685800" y="1981200"/>
            <a:ext cx="7620000" cy="4419600"/>
          </a:xfrm>
          <a:prstGeom prst="rect">
            <a:avLst/>
          </a:prstGeom>
          <a:noFill/>
          <a:ln w="12700">
            <a:noFill/>
            <a:miter lim="800000"/>
            <a:headEnd/>
            <a:tailEnd/>
          </a:ln>
        </p:spPr>
        <p:txBody>
          <a:bodyPr lIns="90488" tIns="44450" rIns="90488" bIns="44450"/>
          <a:lstStyle/>
          <a:p>
            <a:pPr marL="342900" indent="-342900">
              <a:spcBef>
                <a:spcPct val="20000"/>
              </a:spcBef>
            </a:pPr>
            <a:r>
              <a:rPr lang="en-US" sz="3200" b="1"/>
              <a:t>	</a:t>
            </a:r>
            <a:r>
              <a:rPr lang="en-US" sz="2800"/>
              <a:t>Enumeration can be named</a:t>
            </a:r>
          </a:p>
          <a:p>
            <a:pPr marL="342900" indent="-342900">
              <a:spcBef>
                <a:spcPct val="20000"/>
              </a:spcBef>
            </a:pPr>
            <a:r>
              <a:rPr lang="en-US" sz="2800"/>
              <a:t>	e.g.. enum alphabet { A, B, C, D };</a:t>
            </a:r>
          </a:p>
          <a:p>
            <a:pPr marL="342900" indent="-342900">
              <a:spcBef>
                <a:spcPct val="20000"/>
              </a:spcBef>
            </a:pPr>
            <a:r>
              <a:rPr lang="en-US" sz="2800"/>
              <a:t>	here alphabet becomes a distinct type</a:t>
            </a:r>
          </a:p>
          <a:p>
            <a:pPr marL="342900" indent="-342900">
              <a:spcBef>
                <a:spcPct val="20000"/>
              </a:spcBef>
            </a:pPr>
            <a:r>
              <a:rPr lang="en-US" sz="2800"/>
              <a:t>	void f( ) </a:t>
            </a:r>
          </a:p>
          <a:p>
            <a:pPr marL="342900" indent="-342900">
              <a:spcBef>
                <a:spcPct val="20000"/>
              </a:spcBef>
            </a:pPr>
            <a:r>
              <a:rPr lang="en-US" sz="2800"/>
              <a:t>	{</a:t>
            </a:r>
          </a:p>
          <a:p>
            <a:pPr marL="342900" indent="-342900">
              <a:spcBef>
                <a:spcPct val="20000"/>
              </a:spcBef>
            </a:pPr>
            <a:r>
              <a:rPr lang="en-US" sz="2800"/>
              <a:t>		alphabet ch ;</a:t>
            </a:r>
          </a:p>
          <a:p>
            <a:pPr marL="342900" indent="-342900">
              <a:spcBef>
                <a:spcPct val="20000"/>
              </a:spcBef>
            </a:pPr>
            <a:r>
              <a:rPr lang="en-US" sz="2800"/>
              <a:t>		ch= A;</a:t>
            </a:r>
          </a:p>
          <a:p>
            <a:pPr marL="342900" indent="-342900">
              <a:spcBef>
                <a:spcPct val="20000"/>
              </a:spcBef>
            </a:pPr>
            <a:r>
              <a:rPr lang="en-US" sz="2800"/>
              <a:t>	}</a:t>
            </a:r>
          </a:p>
          <a:p>
            <a:pPr marL="342900" indent="-342900">
              <a:spcBef>
                <a:spcPct val="20000"/>
              </a:spcBef>
            </a:pPr>
            <a:endParaRPr lang="en-US" sz="3200" b="1"/>
          </a:p>
        </p:txBody>
      </p:sp>
      <p:sp>
        <p:nvSpPr>
          <p:cNvPr id="32772" name="WordArt 4"/>
          <p:cNvSpPr>
            <a:spLocks noChangeArrowheads="1" noChangeShapeType="1" noTextEdit="1"/>
          </p:cNvSpPr>
          <p:nvPr/>
        </p:nvSpPr>
        <p:spPr bwMode="auto">
          <a:xfrm>
            <a:off x="2590800" y="457200"/>
            <a:ext cx="38862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Enumeration (cont.)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57200" y="1219200"/>
            <a:ext cx="8382000" cy="5410200"/>
          </a:xfrm>
          <a:prstGeom prst="rect">
            <a:avLst/>
          </a:prstGeom>
          <a:noFill/>
          <a:ln w="12700">
            <a:noFill/>
            <a:miter lim="800000"/>
            <a:headEnd/>
            <a:tailEnd/>
          </a:ln>
        </p:spPr>
        <p:txBody>
          <a:bodyPr lIns="90488" tIns="44450" rIns="90488" bIns="44450"/>
          <a:lstStyle/>
          <a:p>
            <a:pPr marL="342900" indent="-342900">
              <a:lnSpc>
                <a:spcPct val="125000"/>
              </a:lnSpc>
              <a:spcBef>
                <a:spcPct val="20000"/>
              </a:spcBef>
            </a:pPr>
            <a:r>
              <a:rPr lang="en-US" sz="2800" b="1" i="1"/>
              <a:t>+  	- 	* 	/ 	%	!</a:t>
            </a:r>
            <a:r>
              <a:rPr lang="en-US" sz="2800" i="1"/>
              <a:t>	</a:t>
            </a:r>
          </a:p>
          <a:p>
            <a:pPr marL="342900" indent="-342900">
              <a:spcBef>
                <a:spcPct val="20000"/>
              </a:spcBef>
            </a:pPr>
            <a:r>
              <a:rPr lang="en-US" sz="2800" b="1" i="1"/>
              <a:t>::</a:t>
            </a:r>
            <a:r>
              <a:rPr lang="en-US" sz="2800" i="1"/>
              <a:t>		 </a:t>
            </a:r>
            <a:r>
              <a:rPr lang="en-US" sz="2800"/>
              <a:t>scope</a:t>
            </a:r>
            <a:r>
              <a:rPr lang="en-US" sz="2800" i="1"/>
              <a:t> 		 </a:t>
            </a:r>
            <a:r>
              <a:rPr lang="en-US" sz="2800"/>
              <a:t>class name ::member</a:t>
            </a:r>
          </a:p>
          <a:p>
            <a:pPr marL="342900" indent="-342900">
              <a:spcBef>
                <a:spcPct val="20000"/>
              </a:spcBef>
            </a:pPr>
            <a:r>
              <a:rPr lang="en-US" sz="2800"/>
              <a:t>					 namespace::member</a:t>
            </a:r>
          </a:p>
          <a:p>
            <a:pPr marL="342900" indent="-342900">
              <a:spcBef>
                <a:spcPct val="20000"/>
              </a:spcBef>
            </a:pPr>
            <a:r>
              <a:rPr lang="en-US" sz="2800"/>
              <a:t>					 ::global variable</a:t>
            </a:r>
            <a:endParaRPr lang="en-US" sz="2800" i="1"/>
          </a:p>
          <a:p>
            <a:pPr marL="342900" indent="-342900">
              <a:spcBef>
                <a:spcPct val="20000"/>
              </a:spcBef>
            </a:pPr>
            <a:r>
              <a:rPr lang="en-US" sz="2800" b="1" i="1"/>
              <a:t>.</a:t>
            </a:r>
            <a:r>
              <a:rPr lang="en-US" sz="2800" i="1"/>
              <a:t>		</a:t>
            </a:r>
            <a:r>
              <a:rPr lang="en-US" sz="2800"/>
              <a:t>member</a:t>
            </a:r>
            <a:r>
              <a:rPr lang="en-US" sz="2800" i="1"/>
              <a:t>		  </a:t>
            </a:r>
            <a:r>
              <a:rPr lang="en-US" sz="2800"/>
              <a:t>object . member</a:t>
            </a:r>
          </a:p>
          <a:p>
            <a:pPr marL="342900" indent="-342900">
              <a:spcBef>
                <a:spcPct val="20000"/>
              </a:spcBef>
            </a:pPr>
            <a:r>
              <a:rPr lang="en-US" sz="2800" b="1" i="1"/>
              <a:t>-&gt;</a:t>
            </a:r>
            <a:r>
              <a:rPr lang="en-US" sz="2800" i="1"/>
              <a:t>	      </a:t>
            </a:r>
            <a:r>
              <a:rPr lang="en-US" sz="2800"/>
              <a:t>member </a:t>
            </a:r>
            <a:r>
              <a:rPr lang="en-US" sz="2800" i="1"/>
              <a:t>		  </a:t>
            </a:r>
            <a:r>
              <a:rPr lang="en-US" sz="2800"/>
              <a:t>pointer -&gt; member</a:t>
            </a:r>
            <a:endParaRPr lang="en-US" sz="2800" i="1"/>
          </a:p>
          <a:p>
            <a:pPr marL="342900" indent="-342900">
              <a:spcBef>
                <a:spcPct val="20000"/>
              </a:spcBef>
            </a:pPr>
            <a:r>
              <a:rPr lang="en-US" sz="2800" b="1" i="1"/>
              <a:t>( )     </a:t>
            </a:r>
            <a:r>
              <a:rPr lang="en-US" sz="2800"/>
              <a:t>function call</a:t>
            </a:r>
            <a:r>
              <a:rPr lang="en-US" sz="2800" i="1"/>
              <a:t>		  </a:t>
            </a:r>
            <a:r>
              <a:rPr lang="en-US" sz="2800"/>
              <a:t>expr (expr_list)</a:t>
            </a:r>
          </a:p>
          <a:p>
            <a:pPr marL="342900" indent="-342900">
              <a:spcBef>
                <a:spcPct val="20000"/>
              </a:spcBef>
            </a:pPr>
            <a:r>
              <a:rPr lang="en-US" sz="2800" b="1" i="1"/>
              <a:t>++ </a:t>
            </a:r>
            <a:r>
              <a:rPr lang="en-US" sz="2800"/>
              <a:t>	increment 		  Post and Pre</a:t>
            </a:r>
          </a:p>
          <a:p>
            <a:pPr marL="342900" indent="-342900">
              <a:spcBef>
                <a:spcPct val="20000"/>
              </a:spcBef>
            </a:pPr>
            <a:r>
              <a:rPr lang="en-US" sz="2800" b="1" i="1"/>
              <a:t>--</a:t>
            </a:r>
            <a:r>
              <a:rPr lang="en-US" sz="2800"/>
              <a:t>		decrement		  Post and Pre</a:t>
            </a:r>
          </a:p>
        </p:txBody>
      </p:sp>
      <p:sp>
        <p:nvSpPr>
          <p:cNvPr id="33795" name="WordArt 3"/>
          <p:cNvSpPr>
            <a:spLocks noChangeArrowheads="1" noChangeShapeType="1" noTextEdit="1"/>
          </p:cNvSpPr>
          <p:nvPr/>
        </p:nvSpPr>
        <p:spPr bwMode="auto">
          <a:xfrm>
            <a:off x="3657600" y="466725"/>
            <a:ext cx="17907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Operators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ipe(left)">
                                      <p:cBhvr>
                                        <p:cTn id="7" dur="500"/>
                                        <p:tgtEl>
                                          <p:spTgt spid="57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6">
                                            <p:txEl>
                                              <p:pRg st="1" end="1"/>
                                            </p:txEl>
                                          </p:spTgt>
                                        </p:tgtEl>
                                        <p:attrNameLst>
                                          <p:attrName>style.visibility</p:attrName>
                                        </p:attrNameLst>
                                      </p:cBhvr>
                                      <p:to>
                                        <p:strVal val="visible"/>
                                      </p:to>
                                    </p:set>
                                    <p:animEffect transition="in" filter="wipe(left)">
                                      <p:cBhvr>
                                        <p:cTn id="12" dur="500"/>
                                        <p:tgtEl>
                                          <p:spTgt spid="57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6">
                                            <p:txEl>
                                              <p:pRg st="2" end="2"/>
                                            </p:txEl>
                                          </p:spTgt>
                                        </p:tgtEl>
                                        <p:attrNameLst>
                                          <p:attrName>style.visibility</p:attrName>
                                        </p:attrNameLst>
                                      </p:cBhvr>
                                      <p:to>
                                        <p:strVal val="visible"/>
                                      </p:to>
                                    </p:set>
                                    <p:animEffect transition="in" filter="wipe(left)">
                                      <p:cBhvr>
                                        <p:cTn id="17" dur="500"/>
                                        <p:tgtEl>
                                          <p:spTgt spid="573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6">
                                            <p:txEl>
                                              <p:pRg st="3" end="3"/>
                                            </p:txEl>
                                          </p:spTgt>
                                        </p:tgtEl>
                                        <p:attrNameLst>
                                          <p:attrName>style.visibility</p:attrName>
                                        </p:attrNameLst>
                                      </p:cBhvr>
                                      <p:to>
                                        <p:strVal val="visible"/>
                                      </p:to>
                                    </p:set>
                                    <p:animEffect transition="in" filter="wipe(left)">
                                      <p:cBhvr>
                                        <p:cTn id="22" dur="500"/>
                                        <p:tgtEl>
                                          <p:spTgt spid="573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6">
                                            <p:txEl>
                                              <p:pRg st="4" end="4"/>
                                            </p:txEl>
                                          </p:spTgt>
                                        </p:tgtEl>
                                        <p:attrNameLst>
                                          <p:attrName>style.visibility</p:attrName>
                                        </p:attrNameLst>
                                      </p:cBhvr>
                                      <p:to>
                                        <p:strVal val="visible"/>
                                      </p:to>
                                    </p:set>
                                    <p:animEffect transition="in" filter="wipe(left)">
                                      <p:cBhvr>
                                        <p:cTn id="27" dur="500"/>
                                        <p:tgtEl>
                                          <p:spTgt spid="573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46">
                                            <p:txEl>
                                              <p:pRg st="5" end="5"/>
                                            </p:txEl>
                                          </p:spTgt>
                                        </p:tgtEl>
                                        <p:attrNameLst>
                                          <p:attrName>style.visibility</p:attrName>
                                        </p:attrNameLst>
                                      </p:cBhvr>
                                      <p:to>
                                        <p:strVal val="visible"/>
                                      </p:to>
                                    </p:set>
                                    <p:animEffect transition="in" filter="wipe(left)">
                                      <p:cBhvr>
                                        <p:cTn id="32" dur="500"/>
                                        <p:tgtEl>
                                          <p:spTgt spid="573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346">
                                            <p:txEl>
                                              <p:pRg st="6" end="6"/>
                                            </p:txEl>
                                          </p:spTgt>
                                        </p:tgtEl>
                                        <p:attrNameLst>
                                          <p:attrName>style.visibility</p:attrName>
                                        </p:attrNameLst>
                                      </p:cBhvr>
                                      <p:to>
                                        <p:strVal val="visible"/>
                                      </p:to>
                                    </p:set>
                                    <p:animEffect transition="in" filter="wipe(left)">
                                      <p:cBhvr>
                                        <p:cTn id="37" dur="500"/>
                                        <p:tgtEl>
                                          <p:spTgt spid="573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46">
                                            <p:txEl>
                                              <p:pRg st="7" end="7"/>
                                            </p:txEl>
                                          </p:spTgt>
                                        </p:tgtEl>
                                        <p:attrNameLst>
                                          <p:attrName>style.visibility</p:attrName>
                                        </p:attrNameLst>
                                      </p:cBhvr>
                                      <p:to>
                                        <p:strVal val="visible"/>
                                      </p:to>
                                    </p:set>
                                    <p:animEffect transition="in" filter="wipe(left)">
                                      <p:cBhvr>
                                        <p:cTn id="42" dur="500"/>
                                        <p:tgtEl>
                                          <p:spTgt spid="573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346">
                                            <p:txEl>
                                              <p:pRg st="8" end="8"/>
                                            </p:txEl>
                                          </p:spTgt>
                                        </p:tgtEl>
                                        <p:attrNameLst>
                                          <p:attrName>style.visibility</p:attrName>
                                        </p:attrNameLst>
                                      </p:cBhvr>
                                      <p:to>
                                        <p:strVal val="visible"/>
                                      </p:to>
                                    </p:set>
                                    <p:animEffect transition="in" filter="wipe(left)">
                                      <p:cBhvr>
                                        <p:cTn id="47" dur="500"/>
                                        <p:tgtEl>
                                          <p:spTgt spid="573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152400"/>
            <a:ext cx="7772400" cy="12192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59395" name="Rectangle 3"/>
          <p:cNvSpPr>
            <a:spLocks noChangeArrowheads="1"/>
          </p:cNvSpPr>
          <p:nvPr/>
        </p:nvSpPr>
        <p:spPr bwMode="auto">
          <a:xfrm>
            <a:off x="381000" y="1676400"/>
            <a:ext cx="8534400" cy="4953000"/>
          </a:xfrm>
          <a:prstGeom prst="rect">
            <a:avLst/>
          </a:prstGeom>
          <a:noFill/>
          <a:ln w="12700">
            <a:noFill/>
            <a:miter lim="800000"/>
            <a:headEnd/>
            <a:tailEnd/>
          </a:ln>
        </p:spPr>
        <p:txBody>
          <a:bodyPr lIns="90488" tIns="44450" rIns="90488" bIns="44450"/>
          <a:lstStyle/>
          <a:p>
            <a:pPr marL="342900" indent="-342900">
              <a:spcBef>
                <a:spcPct val="20000"/>
              </a:spcBef>
            </a:pPr>
            <a:r>
              <a:rPr lang="en-US" sz="2800" b="1" i="1"/>
              <a:t>sizeof</a:t>
            </a:r>
            <a:r>
              <a:rPr lang="en-US" sz="2800" i="1"/>
              <a:t>		</a:t>
            </a:r>
            <a:r>
              <a:rPr lang="en-US" sz="2800"/>
              <a:t>size of object / type</a:t>
            </a:r>
            <a:endParaRPr lang="en-US" sz="2800" i="1"/>
          </a:p>
          <a:p>
            <a:pPr marL="342900" indent="-342900">
              <a:spcBef>
                <a:spcPct val="20000"/>
              </a:spcBef>
            </a:pPr>
            <a:r>
              <a:rPr lang="en-US" sz="2800" b="1" i="1"/>
              <a:t>&amp;</a:t>
            </a:r>
            <a:r>
              <a:rPr lang="en-US" sz="2800" i="1"/>
              <a:t> 		</a:t>
            </a:r>
            <a:r>
              <a:rPr lang="en-US" sz="2800"/>
              <a:t>address of	</a:t>
            </a:r>
            <a:r>
              <a:rPr lang="en-US" sz="2800" i="1"/>
              <a:t>	</a:t>
            </a:r>
          </a:p>
          <a:p>
            <a:pPr marL="342900" indent="-342900">
              <a:spcBef>
                <a:spcPct val="20000"/>
              </a:spcBef>
            </a:pPr>
            <a:r>
              <a:rPr lang="en-US" sz="2800" b="1" i="1"/>
              <a:t>*</a:t>
            </a:r>
            <a:r>
              <a:rPr lang="en-US" sz="2800" i="1"/>
              <a:t>			</a:t>
            </a:r>
            <a:r>
              <a:rPr lang="en-US" sz="2800"/>
              <a:t>dereference	</a:t>
            </a:r>
            <a:r>
              <a:rPr lang="en-US" sz="2800" i="1"/>
              <a:t>	</a:t>
            </a:r>
          </a:p>
          <a:p>
            <a:pPr marL="342900" indent="-342900">
              <a:spcBef>
                <a:spcPct val="20000"/>
              </a:spcBef>
            </a:pPr>
            <a:r>
              <a:rPr lang="en-US" sz="2800" b="1" i="1"/>
              <a:t>new</a:t>
            </a:r>
            <a:r>
              <a:rPr lang="en-US" sz="2800"/>
              <a:t>		create (allocate)</a:t>
            </a:r>
          </a:p>
          <a:p>
            <a:pPr marL="342900" indent="-342900">
              <a:spcBef>
                <a:spcPct val="20000"/>
              </a:spcBef>
            </a:pPr>
            <a:r>
              <a:rPr lang="en-US" sz="2800" b="1" i="1"/>
              <a:t>new [ ] </a:t>
            </a:r>
            <a:r>
              <a:rPr lang="en-US" sz="2800"/>
              <a:t>	create array</a:t>
            </a:r>
          </a:p>
          <a:p>
            <a:pPr marL="342900" indent="-342900">
              <a:spcBef>
                <a:spcPct val="20000"/>
              </a:spcBef>
            </a:pPr>
            <a:r>
              <a:rPr lang="en-US" sz="2800" b="1" i="1"/>
              <a:t>delete</a:t>
            </a:r>
            <a:r>
              <a:rPr lang="en-US" sz="2800"/>
              <a:t>		destroy (de-allocate)</a:t>
            </a:r>
          </a:p>
          <a:p>
            <a:pPr marL="342900" indent="-342900">
              <a:spcBef>
                <a:spcPct val="20000"/>
              </a:spcBef>
            </a:pPr>
            <a:r>
              <a:rPr lang="en-US" sz="2800" b="1" i="1"/>
              <a:t>delete [ ]</a:t>
            </a:r>
            <a:r>
              <a:rPr lang="en-US" sz="2800"/>
              <a:t>	destroy array</a:t>
            </a:r>
          </a:p>
          <a:p>
            <a:pPr marL="342900" indent="-342900">
              <a:spcBef>
                <a:spcPct val="20000"/>
              </a:spcBef>
            </a:pPr>
            <a:r>
              <a:rPr lang="en-US" sz="2800" b="1" i="1"/>
              <a:t>( )</a:t>
            </a:r>
            <a:r>
              <a:rPr lang="en-US" sz="2800"/>
              <a:t>			cast (type conversion)</a:t>
            </a:r>
          </a:p>
        </p:txBody>
      </p:sp>
      <p:sp>
        <p:nvSpPr>
          <p:cNvPr id="34820" name="WordArt 4"/>
          <p:cNvSpPr>
            <a:spLocks noChangeArrowheads="1" noChangeShapeType="1" noTextEdit="1"/>
          </p:cNvSpPr>
          <p:nvPr/>
        </p:nvSpPr>
        <p:spPr bwMode="auto">
          <a:xfrm>
            <a:off x="3048000" y="381000"/>
            <a:ext cx="30861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Operators (cont.)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left)">
                                      <p:cBhvr>
                                        <p:cTn id="27" dur="500"/>
                                        <p:tgtEl>
                                          <p:spTgt spid="59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wipe(left)">
                                      <p:cBhvr>
                                        <p:cTn id="32" dur="500"/>
                                        <p:tgtEl>
                                          <p:spTgt spid="59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Effect transition="in" filter="wipe(left)">
                                      <p:cBhvr>
                                        <p:cTn id="37" dur="500"/>
                                        <p:tgtEl>
                                          <p:spTgt spid="593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395">
                                            <p:txEl>
                                              <p:pRg st="7" end="7"/>
                                            </p:txEl>
                                          </p:spTgt>
                                        </p:tgtEl>
                                        <p:attrNameLst>
                                          <p:attrName>style.visibility</p:attrName>
                                        </p:attrNameLst>
                                      </p:cBhvr>
                                      <p:to>
                                        <p:strVal val="visible"/>
                                      </p:to>
                                    </p:set>
                                    <p:animEffect transition="in" filter="wipe(left)">
                                      <p:cBhvr>
                                        <p:cTn id="42" dur="500"/>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5334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61443" name="Rectangle 3"/>
          <p:cNvSpPr>
            <a:spLocks noChangeArrowheads="1"/>
          </p:cNvSpPr>
          <p:nvPr/>
        </p:nvSpPr>
        <p:spPr bwMode="auto">
          <a:xfrm>
            <a:off x="762000" y="1981200"/>
            <a:ext cx="7772400" cy="4114800"/>
          </a:xfrm>
          <a:prstGeom prst="rect">
            <a:avLst/>
          </a:prstGeom>
          <a:noFill/>
          <a:ln w="12700">
            <a:noFill/>
            <a:miter lim="800000"/>
            <a:headEnd/>
            <a:tailEnd/>
          </a:ln>
        </p:spPr>
        <p:txBody>
          <a:bodyPr lIns="90488" tIns="44450" rIns="90488" bIns="44450"/>
          <a:lstStyle/>
          <a:p>
            <a:pPr marL="342900" indent="-342900">
              <a:spcBef>
                <a:spcPct val="20000"/>
              </a:spcBef>
            </a:pPr>
            <a:r>
              <a:rPr lang="en-US" sz="3200"/>
              <a:t>int *pi = </a:t>
            </a:r>
            <a:r>
              <a:rPr lang="en-US" sz="3200" b="1"/>
              <a:t>new</a:t>
            </a:r>
            <a:r>
              <a:rPr lang="en-US" sz="3200"/>
              <a:t> int;</a:t>
            </a:r>
          </a:p>
          <a:p>
            <a:pPr marL="342900" indent="-342900">
              <a:spcBef>
                <a:spcPct val="20000"/>
              </a:spcBef>
            </a:pPr>
            <a:r>
              <a:rPr lang="en-US" sz="3200"/>
              <a:t>int *pi2 = </a:t>
            </a:r>
            <a:r>
              <a:rPr lang="en-US" sz="3200" b="1"/>
              <a:t>new</a:t>
            </a:r>
            <a:r>
              <a:rPr lang="en-US" sz="3200"/>
              <a:t> int[int_size];	</a:t>
            </a:r>
          </a:p>
          <a:p>
            <a:pPr marL="342900" indent="-342900">
              <a:spcBef>
                <a:spcPct val="20000"/>
              </a:spcBef>
            </a:pPr>
            <a:r>
              <a:rPr lang="en-US" sz="2800"/>
              <a:t>//returns a pointer to the first element of the array</a:t>
            </a:r>
            <a:endParaRPr lang="en-US" sz="3200"/>
          </a:p>
          <a:p>
            <a:pPr marL="342900" indent="-342900">
              <a:spcBef>
                <a:spcPct val="20000"/>
              </a:spcBef>
            </a:pPr>
            <a:r>
              <a:rPr lang="en-US" sz="3200" b="1"/>
              <a:t>delete</a:t>
            </a:r>
            <a:r>
              <a:rPr lang="en-US" sz="3200"/>
              <a:t> pi;</a:t>
            </a:r>
          </a:p>
          <a:p>
            <a:pPr marL="342900" indent="-342900">
              <a:spcBef>
                <a:spcPct val="20000"/>
              </a:spcBef>
            </a:pPr>
            <a:r>
              <a:rPr lang="en-US" sz="3200" b="1"/>
              <a:t>delete</a:t>
            </a:r>
            <a:r>
              <a:rPr lang="en-US" sz="3200"/>
              <a:t> [ ] pi2;</a:t>
            </a:r>
          </a:p>
        </p:txBody>
      </p:sp>
      <p:sp>
        <p:nvSpPr>
          <p:cNvPr id="35844" name="WordArt 4"/>
          <p:cNvSpPr>
            <a:spLocks noChangeArrowheads="1" noChangeShapeType="1" noTextEdit="1"/>
          </p:cNvSpPr>
          <p:nvPr/>
        </p:nvSpPr>
        <p:spPr bwMode="auto">
          <a:xfrm>
            <a:off x="3429000" y="457200"/>
            <a:ext cx="24003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new &amp; delete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949450"/>
            <a:ext cx="7848600" cy="3081338"/>
          </a:xfrm>
          <a:prstGeom prst="rect">
            <a:avLst/>
          </a:prstGeom>
          <a:noFill/>
          <a:ln w="9525">
            <a:noFill/>
            <a:miter lim="800000"/>
            <a:headEnd/>
            <a:tailEnd/>
          </a:ln>
        </p:spPr>
        <p:txBody>
          <a:bodyPr>
            <a:spAutoFit/>
          </a:bodyPr>
          <a:lstStyle/>
          <a:p>
            <a:r>
              <a:rPr lang="en-US" sz="2800" b="1"/>
              <a:t>What is a memory leakage?  </a:t>
            </a:r>
          </a:p>
          <a:p>
            <a:endParaRPr lang="en-US" sz="2800" b="1"/>
          </a:p>
          <a:p>
            <a:pPr algn="just"/>
            <a:r>
              <a:rPr lang="en-US" sz="2800"/>
              <a:t>If we forget to delete dynamically allocated memory</a:t>
            </a:r>
          </a:p>
          <a:p>
            <a:pPr algn="just"/>
            <a:r>
              <a:rPr lang="en-US" sz="2800"/>
              <a:t>we end up with a memory leak. A memory leak is a chunk of dynamically allocated memory that we no longer have a pointer to and thus we cannot return to the program for later use.</a:t>
            </a:r>
          </a:p>
        </p:txBody>
      </p:sp>
      <p:sp>
        <p:nvSpPr>
          <p:cNvPr id="36867" name="WordArt 3"/>
          <p:cNvSpPr>
            <a:spLocks noChangeArrowheads="1" noChangeShapeType="1" noTextEdit="1"/>
          </p:cNvSpPr>
          <p:nvPr/>
        </p:nvSpPr>
        <p:spPr bwMode="auto">
          <a:xfrm>
            <a:off x="3048000" y="457200"/>
            <a:ext cx="3048000" cy="8382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Memory leakages</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990600" y="2057400"/>
            <a:ext cx="6477000" cy="2759075"/>
          </a:xfrm>
          <a:prstGeom prst="rect">
            <a:avLst/>
          </a:prstGeom>
          <a:noFill/>
          <a:ln w="9525">
            <a:noFill/>
            <a:miter lim="800000"/>
            <a:headEnd/>
            <a:tailEnd/>
          </a:ln>
        </p:spPr>
        <p:txBody>
          <a:bodyPr>
            <a:spAutoFit/>
          </a:bodyPr>
          <a:lstStyle/>
          <a:p>
            <a:pPr>
              <a:lnSpc>
                <a:spcPct val="125000"/>
              </a:lnSpc>
            </a:pPr>
            <a:r>
              <a:rPr lang="en-US" sz="2800"/>
              <a:t>Data types</a:t>
            </a:r>
          </a:p>
          <a:p>
            <a:pPr>
              <a:lnSpc>
                <a:spcPct val="125000"/>
              </a:lnSpc>
            </a:pPr>
            <a:r>
              <a:rPr lang="en-US" sz="2800"/>
              <a:t>Operators</a:t>
            </a:r>
            <a:endParaRPr lang="en-US" sz="2800" i="1"/>
          </a:p>
          <a:p>
            <a:pPr>
              <a:lnSpc>
                <a:spcPct val="125000"/>
              </a:lnSpc>
              <a:buFont typeface="Symbol" pitchFamily="18" charset="2"/>
              <a:buNone/>
            </a:pPr>
            <a:r>
              <a:rPr lang="en-US" sz="2800"/>
              <a:t>Function</a:t>
            </a:r>
          </a:p>
          <a:p>
            <a:pPr>
              <a:lnSpc>
                <a:spcPct val="125000"/>
              </a:lnSpc>
              <a:buFont typeface="Symbol" pitchFamily="18" charset="2"/>
              <a:buNone/>
            </a:pPr>
            <a:r>
              <a:rPr lang="en-US" sz="2800"/>
              <a:t>Function Overloading</a:t>
            </a:r>
          </a:p>
          <a:p>
            <a:pPr>
              <a:lnSpc>
                <a:spcPct val="125000"/>
              </a:lnSpc>
              <a:buFont typeface="Symbol" pitchFamily="18" charset="2"/>
              <a:buNone/>
            </a:pPr>
            <a:r>
              <a:rPr lang="en-US" sz="2800"/>
              <a:t>Default Arguments</a:t>
            </a:r>
            <a:endParaRPr lang="en-US" sz="3200" b="1"/>
          </a:p>
        </p:txBody>
      </p:sp>
      <p:sp>
        <p:nvSpPr>
          <p:cNvPr id="10243" name="Text Box 3"/>
          <p:cNvSpPr txBox="1">
            <a:spLocks noChangeArrowheads="1"/>
          </p:cNvSpPr>
          <p:nvPr/>
        </p:nvSpPr>
        <p:spPr bwMode="auto">
          <a:xfrm>
            <a:off x="974725" y="457200"/>
            <a:ext cx="2925763" cy="1066800"/>
          </a:xfrm>
          <a:prstGeom prst="rect">
            <a:avLst/>
          </a:prstGeom>
          <a:noFill/>
          <a:ln w="9525">
            <a:noFill/>
            <a:miter lim="800000"/>
            <a:headEnd/>
            <a:tailEnd/>
          </a:ln>
        </p:spPr>
        <p:txBody>
          <a:bodyPr>
            <a:spAutoFit/>
          </a:bodyPr>
          <a:lstStyle/>
          <a:p>
            <a:endParaRPr lang="en-US" sz="3200" b="1"/>
          </a:p>
          <a:p>
            <a:r>
              <a:rPr lang="en-US" sz="3200" b="1"/>
              <a:t>continued …....</a:t>
            </a: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360613" y="2971800"/>
            <a:ext cx="4497387" cy="823913"/>
          </a:xfrm>
          <a:prstGeom prst="rect">
            <a:avLst/>
          </a:prstGeom>
          <a:noFill/>
          <a:ln w="9525">
            <a:noFill/>
            <a:miter lim="800000"/>
            <a:headEnd/>
            <a:tailEnd/>
          </a:ln>
        </p:spPr>
        <p:txBody>
          <a:bodyPr wrap="none">
            <a:spAutoFit/>
          </a:bodyPr>
          <a:lstStyle/>
          <a:p>
            <a:r>
              <a:rPr lang="en-US" sz="4800"/>
              <a:t>Memory Leakage</a:t>
            </a:r>
            <a:endParaRPr lang="en-US" sz="4400"/>
          </a:p>
        </p:txBody>
      </p:sp>
      <p:sp>
        <p:nvSpPr>
          <p:cNvPr id="37891" name="Text Box 3"/>
          <p:cNvSpPr txBox="1">
            <a:spLocks noChangeArrowheads="1"/>
          </p:cNvSpPr>
          <p:nvPr/>
        </p:nvSpPr>
        <p:spPr bwMode="auto">
          <a:xfrm>
            <a:off x="7086600" y="6019800"/>
            <a:ext cx="1689100" cy="457200"/>
          </a:xfrm>
          <a:prstGeom prst="rect">
            <a:avLst/>
          </a:prstGeom>
          <a:noFill/>
          <a:ln w="9525">
            <a:noFill/>
            <a:miter lim="800000"/>
            <a:headEnd/>
            <a:tailEnd/>
          </a:ln>
        </p:spPr>
        <p:txBody>
          <a:bodyPr wrap="none">
            <a:spAutoFit/>
          </a:bodyPr>
          <a:lstStyle/>
          <a:p>
            <a:r>
              <a:rPr lang="en-US"/>
              <a:t>…continued</a:t>
            </a: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5334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67587" name="Rectangle 3"/>
          <p:cNvSpPr>
            <a:spLocks noChangeArrowheads="1"/>
          </p:cNvSpPr>
          <p:nvPr/>
        </p:nvSpPr>
        <p:spPr bwMode="auto">
          <a:xfrm>
            <a:off x="685800" y="1981200"/>
            <a:ext cx="8229600" cy="4114800"/>
          </a:xfrm>
          <a:prstGeom prst="rect">
            <a:avLst/>
          </a:prstGeom>
          <a:noFill/>
          <a:ln w="12700">
            <a:noFill/>
            <a:miter lim="800000"/>
            <a:headEnd/>
            <a:tailEnd/>
          </a:ln>
        </p:spPr>
        <p:txBody>
          <a:bodyPr lIns="90488" tIns="44450" rIns="90488" bIns="44450"/>
          <a:lstStyle/>
          <a:p>
            <a:pPr marL="342900" indent="-342900">
              <a:spcBef>
                <a:spcPct val="20000"/>
              </a:spcBef>
            </a:pPr>
            <a:r>
              <a:rPr lang="en-US" sz="2800"/>
              <a:t>To convert a value of some type explicitly to a value of another</a:t>
            </a:r>
          </a:p>
          <a:p>
            <a:pPr marL="342900" indent="-342900">
              <a:spcBef>
                <a:spcPct val="20000"/>
              </a:spcBef>
            </a:pPr>
            <a:r>
              <a:rPr lang="en-US" sz="2800"/>
              <a:t>e.g.. float x = float(25) ;	//converts int 25 to float 25.0f</a:t>
            </a:r>
          </a:p>
          <a:p>
            <a:pPr marL="342900" indent="-342900">
              <a:spcBef>
                <a:spcPct val="20000"/>
              </a:spcBef>
            </a:pPr>
            <a:endParaRPr lang="en-US" sz="2800"/>
          </a:p>
          <a:p>
            <a:pPr marL="342900" indent="-342900">
              <a:spcBef>
                <a:spcPct val="20000"/>
              </a:spcBef>
            </a:pPr>
            <a:r>
              <a:rPr lang="en-US" sz="2800"/>
              <a:t>Two methods of explicit type conversion</a:t>
            </a:r>
          </a:p>
          <a:p>
            <a:pPr marL="342900" indent="-342900">
              <a:spcBef>
                <a:spcPct val="20000"/>
              </a:spcBef>
            </a:pPr>
            <a:r>
              <a:rPr lang="en-US" sz="2800" b="1" i="1"/>
              <a:t>cast</a:t>
            </a:r>
            <a:r>
              <a:rPr lang="en-US" sz="2800"/>
              <a:t>					(int) a;</a:t>
            </a:r>
          </a:p>
          <a:p>
            <a:pPr marL="342900" indent="-342900">
              <a:spcBef>
                <a:spcPct val="20000"/>
              </a:spcBef>
            </a:pPr>
            <a:r>
              <a:rPr lang="en-US" sz="2800" b="1" i="1"/>
              <a:t>functional notation</a:t>
            </a:r>
            <a:r>
              <a:rPr lang="en-US" sz="2800"/>
              <a:t>		int (a);</a:t>
            </a:r>
          </a:p>
        </p:txBody>
      </p:sp>
      <p:sp>
        <p:nvSpPr>
          <p:cNvPr id="38916" name="WordArt 4"/>
          <p:cNvSpPr>
            <a:spLocks noChangeArrowheads="1" noChangeShapeType="1" noTextEdit="1"/>
          </p:cNvSpPr>
          <p:nvPr/>
        </p:nvSpPr>
        <p:spPr bwMode="auto">
          <a:xfrm>
            <a:off x="3733800" y="533400"/>
            <a:ext cx="16192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Typecast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5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371600" y="5334000"/>
            <a:ext cx="7772400" cy="11430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69635" name="Rectangle 3"/>
          <p:cNvSpPr>
            <a:spLocks noChangeArrowheads="1"/>
          </p:cNvSpPr>
          <p:nvPr/>
        </p:nvSpPr>
        <p:spPr bwMode="auto">
          <a:xfrm>
            <a:off x="381000" y="1905000"/>
            <a:ext cx="8458200" cy="4114800"/>
          </a:xfrm>
          <a:prstGeom prst="rect">
            <a:avLst/>
          </a:prstGeom>
          <a:noFill/>
          <a:ln w="12700">
            <a:noFill/>
            <a:miter lim="800000"/>
            <a:headEnd/>
            <a:tailEnd/>
          </a:ln>
        </p:spPr>
        <p:txBody>
          <a:bodyPr lIns="90488" tIns="44450" rIns="90488" bIns="44450"/>
          <a:lstStyle/>
          <a:p>
            <a:pPr marL="342900" indent="-342900">
              <a:spcBef>
                <a:spcPct val="20000"/>
              </a:spcBef>
            </a:pPr>
            <a:endParaRPr lang="en-US" sz="3200"/>
          </a:p>
          <a:p>
            <a:pPr marL="342900" indent="-342900">
              <a:spcBef>
                <a:spcPct val="20000"/>
              </a:spcBef>
            </a:pPr>
            <a:r>
              <a:rPr lang="en-US" sz="2800"/>
              <a:t>The preprocessor contains the following directives</a:t>
            </a:r>
          </a:p>
          <a:p>
            <a:pPr marL="342900" indent="-342900">
              <a:spcBef>
                <a:spcPct val="20000"/>
              </a:spcBef>
            </a:pPr>
            <a:r>
              <a:rPr lang="en-US" sz="2800"/>
              <a:t># define	#elif		#else	</a:t>
            </a:r>
            <a:r>
              <a:rPr lang="en-US" sz="2800" i="1"/>
              <a:t>	  </a:t>
            </a:r>
            <a:r>
              <a:rPr lang="en-US" sz="2800"/>
              <a:t>#endif</a:t>
            </a:r>
          </a:p>
          <a:p>
            <a:pPr marL="342900" indent="-342900">
              <a:spcBef>
                <a:spcPct val="20000"/>
              </a:spcBef>
            </a:pPr>
            <a:r>
              <a:rPr lang="en-US" sz="2800"/>
              <a:t>#if		#ifdef		#ifndef</a:t>
            </a:r>
          </a:p>
          <a:p>
            <a:pPr marL="342900" indent="-342900">
              <a:spcBef>
                <a:spcPct val="20000"/>
              </a:spcBef>
            </a:pPr>
            <a:r>
              <a:rPr lang="en-US" sz="2800"/>
              <a:t>#include	#line		#undef</a:t>
            </a:r>
            <a:endParaRPr lang="en-US" sz="2800" i="1"/>
          </a:p>
        </p:txBody>
      </p:sp>
      <p:sp>
        <p:nvSpPr>
          <p:cNvPr id="39940" name="WordArt 4"/>
          <p:cNvSpPr>
            <a:spLocks noChangeArrowheads="1" noChangeShapeType="1" noTextEdit="1"/>
          </p:cNvSpPr>
          <p:nvPr/>
        </p:nvSpPr>
        <p:spPr bwMode="auto">
          <a:xfrm>
            <a:off x="3019425" y="533400"/>
            <a:ext cx="31527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The Preprocessor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wipe(left)">
                                      <p:cBhvr>
                                        <p:cTn id="7" dur="500"/>
                                        <p:tgtEl>
                                          <p:spTgt spid="696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wipe(left)">
                                      <p:cBhvr>
                                        <p:cTn id="12" dur="500"/>
                                        <p:tgtEl>
                                          <p:spTgt spid="69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3" end="3"/>
                                            </p:txEl>
                                          </p:spTgt>
                                        </p:tgtEl>
                                        <p:attrNameLst>
                                          <p:attrName>style.visibility</p:attrName>
                                        </p:attrNameLst>
                                      </p:cBhvr>
                                      <p:to>
                                        <p:strVal val="visible"/>
                                      </p:to>
                                    </p:set>
                                    <p:animEffect transition="in" filter="wipe(left)">
                                      <p:cBhvr>
                                        <p:cTn id="17" dur="500"/>
                                        <p:tgtEl>
                                          <p:spTgt spid="69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wipe(left)">
                                      <p:cBhvr>
                                        <p:cTn id="22"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1500188"/>
            <a:ext cx="8077200" cy="4367212"/>
          </a:xfrm>
          <a:prstGeom prst="rect">
            <a:avLst/>
          </a:prstGeom>
          <a:noFill/>
          <a:ln w="9525">
            <a:noFill/>
            <a:miter lim="800000"/>
            <a:headEnd/>
            <a:tailEnd/>
          </a:ln>
        </p:spPr>
        <p:txBody>
          <a:bodyPr>
            <a:spAutoFit/>
          </a:bodyPr>
          <a:lstStyle/>
          <a:p>
            <a:pPr>
              <a:spcBef>
                <a:spcPct val="50000"/>
              </a:spcBef>
            </a:pPr>
            <a:r>
              <a:rPr lang="en-US" sz="2800"/>
              <a:t>Syntax:</a:t>
            </a:r>
          </a:p>
          <a:p>
            <a:pPr>
              <a:spcBef>
                <a:spcPct val="50000"/>
              </a:spcBef>
            </a:pPr>
            <a:r>
              <a:rPr lang="en-US" sz="2800"/>
              <a:t>#ifdef macroname</a:t>
            </a:r>
          </a:p>
          <a:p>
            <a:pPr>
              <a:spcBef>
                <a:spcPct val="50000"/>
              </a:spcBef>
            </a:pPr>
            <a:r>
              <a:rPr lang="en-US" sz="2800"/>
              <a:t>       statement 1;</a:t>
            </a:r>
          </a:p>
          <a:p>
            <a:pPr>
              <a:spcBef>
                <a:spcPct val="50000"/>
              </a:spcBef>
            </a:pPr>
            <a:r>
              <a:rPr lang="en-US" sz="2800"/>
              <a:t>       statement 2;</a:t>
            </a:r>
          </a:p>
          <a:p>
            <a:pPr>
              <a:spcBef>
                <a:spcPct val="50000"/>
              </a:spcBef>
            </a:pPr>
            <a:r>
              <a:rPr lang="en-US" sz="2800"/>
              <a:t>#endif</a:t>
            </a:r>
          </a:p>
          <a:p>
            <a:pPr algn="ctr">
              <a:spcBef>
                <a:spcPct val="50000"/>
              </a:spcBef>
            </a:pPr>
            <a:endParaRPr lang="en-US" sz="2800"/>
          </a:p>
          <a:p>
            <a:pPr algn="ctr">
              <a:spcBef>
                <a:spcPct val="50000"/>
              </a:spcBef>
            </a:pPr>
            <a:endParaRPr lang="en-US" sz="2800"/>
          </a:p>
        </p:txBody>
      </p:sp>
      <p:sp>
        <p:nvSpPr>
          <p:cNvPr id="40963" name="WordArt 3"/>
          <p:cNvSpPr>
            <a:spLocks noChangeArrowheads="1" noChangeShapeType="1" noTextEdit="1"/>
          </p:cNvSpPr>
          <p:nvPr/>
        </p:nvSpPr>
        <p:spPr bwMode="auto">
          <a:xfrm>
            <a:off x="3019425" y="533400"/>
            <a:ext cx="31527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Conditional  Compilation</a:t>
            </a: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2124075"/>
            <a:ext cx="8507413" cy="1800225"/>
          </a:xfrm>
          <a:prstGeom prst="rect">
            <a:avLst/>
          </a:prstGeom>
          <a:noFill/>
          <a:ln w="9525">
            <a:noFill/>
            <a:miter lim="800000"/>
            <a:headEnd/>
            <a:tailEnd/>
          </a:ln>
        </p:spPr>
        <p:txBody>
          <a:bodyPr wrap="none">
            <a:spAutoFit/>
          </a:bodyPr>
          <a:lstStyle/>
          <a:p>
            <a:pPr algn="just"/>
            <a:r>
              <a:rPr lang="en-US" sz="2800"/>
              <a:t>The #if directive can be used to test whether an expression</a:t>
            </a:r>
          </a:p>
          <a:p>
            <a:pPr algn="just"/>
            <a:r>
              <a:rPr lang="en-US" sz="2800"/>
              <a:t>evaluates to a non zero value or not. If the result of the </a:t>
            </a:r>
          </a:p>
          <a:p>
            <a:pPr algn="just"/>
            <a:r>
              <a:rPr lang="en-US" sz="2800"/>
              <a:t>expression is non-zero then subsequent lines upto a #else,</a:t>
            </a:r>
          </a:p>
          <a:p>
            <a:pPr algn="just"/>
            <a:r>
              <a:rPr lang="en-US" sz="2800"/>
              <a:t> #elif or #endif are compiled otherwise they are skipped.</a:t>
            </a:r>
          </a:p>
        </p:txBody>
      </p:sp>
      <p:sp>
        <p:nvSpPr>
          <p:cNvPr id="41987" name="WordArt 3"/>
          <p:cNvSpPr>
            <a:spLocks noChangeArrowheads="1" noChangeShapeType="1" noTextEdit="1"/>
          </p:cNvSpPr>
          <p:nvPr/>
        </p:nvSpPr>
        <p:spPr bwMode="auto">
          <a:xfrm>
            <a:off x="2895600" y="533400"/>
            <a:ext cx="3962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#if  and  #elif  Directive	</a:t>
            </a: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04800" y="2514600"/>
            <a:ext cx="8458200" cy="3081338"/>
          </a:xfrm>
          <a:prstGeom prst="rect">
            <a:avLst/>
          </a:prstGeom>
          <a:noFill/>
          <a:ln w="9525">
            <a:noFill/>
            <a:miter lim="800000"/>
            <a:headEnd/>
            <a:tailEnd/>
          </a:ln>
        </p:spPr>
        <p:txBody>
          <a:bodyPr>
            <a:spAutoFit/>
          </a:bodyPr>
          <a:lstStyle/>
          <a:p>
            <a:pPr algn="just"/>
            <a:r>
              <a:rPr lang="en-US" sz="2800"/>
              <a:t>On some occasions it may be desirable to cause a defined </a:t>
            </a:r>
          </a:p>
          <a:p>
            <a:pPr algn="just"/>
            <a:r>
              <a:rPr lang="en-US" sz="2800"/>
              <a:t>name to become ‘undefined’. This can be accomplished</a:t>
            </a:r>
          </a:p>
          <a:p>
            <a:pPr algn="just"/>
            <a:r>
              <a:rPr lang="en-US" sz="2800"/>
              <a:t>by means of the #undef directive. In order to undefine a macro which has been earlier #defined, the directive,</a:t>
            </a:r>
          </a:p>
          <a:p>
            <a:pPr algn="just"/>
            <a:endParaRPr lang="en-US" sz="2800"/>
          </a:p>
          <a:p>
            <a:pPr algn="just"/>
            <a:r>
              <a:rPr lang="en-US" sz="2800"/>
              <a:t>#undef macro  </a:t>
            </a:r>
          </a:p>
          <a:p>
            <a:pPr algn="just"/>
            <a:r>
              <a:rPr lang="en-US" sz="2800"/>
              <a:t>can be used </a:t>
            </a:r>
          </a:p>
        </p:txBody>
      </p:sp>
      <p:sp>
        <p:nvSpPr>
          <p:cNvPr id="44035" name="WordArt 3"/>
          <p:cNvSpPr>
            <a:spLocks noChangeArrowheads="1" noChangeShapeType="1" noTextEdit="1"/>
          </p:cNvSpPr>
          <p:nvPr/>
        </p:nvSpPr>
        <p:spPr bwMode="auto">
          <a:xfrm>
            <a:off x="2895600" y="533400"/>
            <a:ext cx="3962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#undef Directive</a:t>
            </a: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WordArt 2"/>
          <p:cNvSpPr>
            <a:spLocks noChangeArrowheads="1" noChangeShapeType="1" noTextEdit="1"/>
          </p:cNvSpPr>
          <p:nvPr/>
        </p:nvSpPr>
        <p:spPr bwMode="auto">
          <a:xfrm>
            <a:off x="3810000" y="381000"/>
            <a:ext cx="14573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Linkage</a:t>
            </a:r>
          </a:p>
        </p:txBody>
      </p:sp>
      <p:sp>
        <p:nvSpPr>
          <p:cNvPr id="45059" name="Text Box 3"/>
          <p:cNvSpPr txBox="1">
            <a:spLocks noChangeArrowheads="1"/>
          </p:cNvSpPr>
          <p:nvPr/>
        </p:nvSpPr>
        <p:spPr bwMode="auto">
          <a:xfrm>
            <a:off x="228600" y="1352550"/>
            <a:ext cx="8610600" cy="4740275"/>
          </a:xfrm>
          <a:prstGeom prst="rect">
            <a:avLst/>
          </a:prstGeom>
          <a:noFill/>
          <a:ln w="9525">
            <a:noFill/>
            <a:miter lim="800000"/>
            <a:headEnd/>
            <a:tailEnd/>
          </a:ln>
        </p:spPr>
        <p:txBody>
          <a:bodyPr>
            <a:spAutoFit/>
          </a:bodyPr>
          <a:lstStyle/>
          <a:p>
            <a:pPr>
              <a:lnSpc>
                <a:spcPct val="125000"/>
              </a:lnSpc>
              <a:buFontTx/>
              <a:buChar char="•"/>
            </a:pPr>
            <a:r>
              <a:rPr lang="en-US" sz="2800"/>
              <a:t>External Linkage</a:t>
            </a:r>
          </a:p>
          <a:p>
            <a:pPr>
              <a:lnSpc>
                <a:spcPct val="125000"/>
              </a:lnSpc>
              <a:buFontTx/>
              <a:buChar char="•"/>
            </a:pPr>
            <a:r>
              <a:rPr lang="en-US" sz="2800"/>
              <a:t>Internal Linkage</a:t>
            </a:r>
          </a:p>
          <a:p>
            <a:pPr>
              <a:lnSpc>
                <a:spcPct val="125000"/>
              </a:lnSpc>
              <a:buFontTx/>
              <a:buChar char="•"/>
            </a:pPr>
            <a:endParaRPr lang="en-US" sz="2800"/>
          </a:p>
          <a:p>
            <a:pPr>
              <a:lnSpc>
                <a:spcPct val="125000"/>
              </a:lnSpc>
            </a:pPr>
            <a:r>
              <a:rPr lang="en-US" sz="3200"/>
              <a:t>	Global Variables or Functions By Default 		have External Linkage </a:t>
            </a:r>
          </a:p>
          <a:p>
            <a:pPr>
              <a:lnSpc>
                <a:spcPct val="125000"/>
              </a:lnSpc>
            </a:pPr>
            <a:endParaRPr lang="en-US" sz="3200"/>
          </a:p>
          <a:p>
            <a:pPr>
              <a:lnSpc>
                <a:spcPct val="125000"/>
              </a:lnSpc>
            </a:pPr>
            <a:r>
              <a:rPr lang="en-US" sz="3200"/>
              <a:t>	const Variables ,typedef, inline functions 		have   Default Internal  Linkage</a:t>
            </a: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57200" y="1379538"/>
            <a:ext cx="8229600" cy="5021262"/>
          </a:xfrm>
          <a:prstGeom prst="rect">
            <a:avLst/>
          </a:prstGeom>
          <a:noFill/>
          <a:ln w="9525">
            <a:noFill/>
            <a:miter lim="800000"/>
            <a:headEnd/>
            <a:tailEnd/>
          </a:ln>
        </p:spPr>
        <p:txBody>
          <a:bodyPr>
            <a:spAutoFit/>
          </a:bodyPr>
          <a:lstStyle/>
          <a:p>
            <a:pPr lvl="4"/>
            <a:r>
              <a:rPr lang="en-US" b="1">
                <a:solidFill>
                  <a:srgbClr val="000000"/>
                </a:solidFill>
              </a:rPr>
              <a:t>DECISION MAKING CONSTRUCT</a:t>
            </a:r>
          </a:p>
          <a:p>
            <a:r>
              <a:rPr lang="en-US" b="1">
                <a:solidFill>
                  <a:srgbClr val="000000"/>
                </a:solidFill>
              </a:rPr>
              <a:t>(a) </a:t>
            </a:r>
            <a:r>
              <a:rPr lang="en-US" b="1" u="sng">
                <a:solidFill>
                  <a:srgbClr val="000000"/>
                </a:solidFill>
              </a:rPr>
              <a:t>if  Statement</a:t>
            </a:r>
          </a:p>
          <a:p>
            <a:pPr lvl="1"/>
            <a:r>
              <a:rPr lang="en-US">
                <a:solidFill>
                  <a:srgbClr val="000000"/>
                </a:solidFill>
              </a:rPr>
              <a:t>	Used to conditionally execute the code.</a:t>
            </a:r>
          </a:p>
          <a:p>
            <a:r>
              <a:rPr lang="en-US" b="1"/>
              <a:t>Syntax</a:t>
            </a:r>
            <a:r>
              <a:rPr lang="en-US" b="1">
                <a:solidFill>
                  <a:srgbClr val="000080"/>
                </a:solidFill>
              </a:rPr>
              <a:t> </a:t>
            </a:r>
            <a:r>
              <a:rPr lang="en-US">
                <a:solidFill>
                  <a:srgbClr val="000000"/>
                </a:solidFill>
              </a:rPr>
              <a:t>-</a:t>
            </a:r>
          </a:p>
          <a:p>
            <a:r>
              <a:rPr lang="en-US">
                <a:solidFill>
                  <a:srgbClr val="000000"/>
                </a:solidFill>
              </a:rPr>
              <a:t> </a:t>
            </a:r>
            <a:r>
              <a:rPr lang="en-US" b="1">
                <a:solidFill>
                  <a:srgbClr val="000000"/>
                </a:solidFill>
              </a:rPr>
              <a:t>if (</a:t>
            </a:r>
            <a:r>
              <a:rPr lang="en-US">
                <a:solidFill>
                  <a:srgbClr val="000000"/>
                </a:solidFill>
              </a:rPr>
              <a:t>expression</a:t>
            </a:r>
            <a:r>
              <a:rPr lang="en-US" b="1">
                <a:solidFill>
                  <a:srgbClr val="000000"/>
                </a:solidFill>
              </a:rPr>
              <a:t>)</a:t>
            </a:r>
          </a:p>
          <a:p>
            <a:r>
              <a:rPr lang="en-US" b="1">
                <a:solidFill>
                  <a:srgbClr val="000000"/>
                </a:solidFill>
              </a:rPr>
              <a:t>{</a:t>
            </a:r>
          </a:p>
          <a:p>
            <a:r>
              <a:rPr lang="en-US">
                <a:solidFill>
                  <a:srgbClr val="000000"/>
                </a:solidFill>
              </a:rPr>
              <a:t>	action statements</a:t>
            </a:r>
            <a:r>
              <a:rPr lang="en-US" b="1">
                <a:solidFill>
                  <a:srgbClr val="000000"/>
                </a:solidFill>
              </a:rPr>
              <a:t> ;</a:t>
            </a:r>
          </a:p>
          <a:p>
            <a:r>
              <a:rPr lang="en-US" b="1">
                <a:solidFill>
                  <a:srgbClr val="000000"/>
                </a:solidFill>
              </a:rPr>
              <a:t>}</a:t>
            </a:r>
            <a:endParaRPr lang="en-US">
              <a:solidFill>
                <a:srgbClr val="000000"/>
              </a:solidFill>
            </a:endParaRPr>
          </a:p>
          <a:p>
            <a:r>
              <a:rPr lang="en-US" b="1">
                <a:solidFill>
                  <a:srgbClr val="000000"/>
                </a:solidFill>
              </a:rPr>
              <a:t>else</a:t>
            </a:r>
          </a:p>
          <a:p>
            <a:r>
              <a:rPr lang="en-US" b="1">
                <a:solidFill>
                  <a:srgbClr val="000000"/>
                </a:solidFill>
              </a:rPr>
              <a:t>{</a:t>
            </a:r>
          </a:p>
          <a:p>
            <a:r>
              <a:rPr lang="en-US">
                <a:solidFill>
                  <a:srgbClr val="000000"/>
                </a:solidFill>
              </a:rPr>
              <a:t>	action statements </a:t>
            </a:r>
            <a:r>
              <a:rPr lang="en-US" b="1">
                <a:solidFill>
                  <a:srgbClr val="000000"/>
                </a:solidFill>
              </a:rPr>
              <a:t>;</a:t>
            </a:r>
          </a:p>
          <a:p>
            <a:r>
              <a:rPr lang="en-US" b="1">
                <a:solidFill>
                  <a:srgbClr val="000000"/>
                </a:solidFill>
              </a:rPr>
              <a:t>}</a:t>
            </a:r>
          </a:p>
          <a:p>
            <a:pPr>
              <a:spcBef>
                <a:spcPct val="50000"/>
              </a:spcBef>
            </a:pPr>
            <a:endParaRPr lang="en-US"/>
          </a:p>
        </p:txBody>
      </p:sp>
      <p:sp>
        <p:nvSpPr>
          <p:cNvPr id="46083" name="WordArt 3"/>
          <p:cNvSpPr>
            <a:spLocks noChangeArrowheads="1" noChangeShapeType="1" noTextEdit="1"/>
          </p:cNvSpPr>
          <p:nvPr/>
        </p:nvSpPr>
        <p:spPr bwMode="auto">
          <a:xfrm>
            <a:off x="2286000" y="457200"/>
            <a:ext cx="4572000" cy="11430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Programming Constructs</a:t>
            </a:r>
          </a:p>
          <a:p>
            <a:pPr algn="ctr"/>
            <a:endPar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endParaRP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768350"/>
            <a:ext cx="8153400" cy="5568950"/>
          </a:xfrm>
          <a:prstGeom prst="rect">
            <a:avLst/>
          </a:prstGeom>
          <a:noFill/>
          <a:ln w="9525">
            <a:noFill/>
            <a:miter lim="800000"/>
            <a:headEnd/>
            <a:tailEnd/>
          </a:ln>
        </p:spPr>
        <p:txBody>
          <a:bodyPr>
            <a:spAutoFit/>
          </a:bodyPr>
          <a:lstStyle/>
          <a:p>
            <a:pPr lvl="2" algn="just"/>
            <a:r>
              <a:rPr lang="en-US" b="1">
                <a:solidFill>
                  <a:srgbClr val="000000"/>
                </a:solidFill>
              </a:rPr>
              <a:t>		 </a:t>
            </a:r>
            <a:r>
              <a:rPr lang="en-US" b="1" u="sng">
                <a:solidFill>
                  <a:srgbClr val="000000"/>
                </a:solidFill>
              </a:rPr>
              <a:t>switch  Statement</a:t>
            </a:r>
          </a:p>
          <a:p>
            <a:pPr lvl="1" algn="just"/>
            <a:r>
              <a:rPr lang="en-US">
                <a:solidFill>
                  <a:srgbClr val="000000"/>
                </a:solidFill>
              </a:rPr>
              <a:t>	Used  to  avoid too much nested  if-else-if   statements.</a:t>
            </a:r>
          </a:p>
          <a:p>
            <a:pPr algn="just"/>
            <a:r>
              <a:rPr lang="en-US" b="1"/>
              <a:t>Syntax</a:t>
            </a:r>
            <a:r>
              <a:rPr lang="en-US" b="1">
                <a:solidFill>
                  <a:srgbClr val="000080"/>
                </a:solidFill>
              </a:rPr>
              <a:t>-</a:t>
            </a:r>
          </a:p>
          <a:p>
            <a:pPr algn="just"/>
            <a:endParaRPr lang="en-US" b="1">
              <a:solidFill>
                <a:srgbClr val="000000"/>
              </a:solidFill>
            </a:endParaRPr>
          </a:p>
          <a:p>
            <a:pPr algn="just"/>
            <a:r>
              <a:rPr lang="en-US" b="1">
                <a:solidFill>
                  <a:srgbClr val="000000"/>
                </a:solidFill>
              </a:rPr>
              <a:t>switch (</a:t>
            </a:r>
            <a:r>
              <a:rPr lang="en-US">
                <a:solidFill>
                  <a:srgbClr val="000000"/>
                </a:solidFill>
              </a:rPr>
              <a:t>expression</a:t>
            </a:r>
            <a:r>
              <a:rPr lang="en-US" b="1">
                <a:solidFill>
                  <a:srgbClr val="000000"/>
                </a:solidFill>
              </a:rPr>
              <a:t>)</a:t>
            </a:r>
          </a:p>
          <a:p>
            <a:pPr algn="just"/>
            <a:r>
              <a:rPr lang="en-US" b="1">
                <a:solidFill>
                  <a:srgbClr val="000000"/>
                </a:solidFill>
              </a:rPr>
              <a:t>{</a:t>
            </a:r>
          </a:p>
          <a:p>
            <a:pPr algn="just"/>
            <a:r>
              <a:rPr lang="en-US" b="1">
                <a:solidFill>
                  <a:srgbClr val="000000"/>
                </a:solidFill>
              </a:rPr>
              <a:t>	 case</a:t>
            </a:r>
            <a:r>
              <a:rPr lang="en-US">
                <a:solidFill>
                  <a:srgbClr val="000000"/>
                </a:solidFill>
              </a:rPr>
              <a:t>  constant1 </a:t>
            </a:r>
            <a:r>
              <a:rPr lang="en-US" b="1">
                <a:solidFill>
                  <a:srgbClr val="000000"/>
                </a:solidFill>
              </a:rPr>
              <a:t>: </a:t>
            </a:r>
          </a:p>
          <a:p>
            <a:pPr algn="just"/>
            <a:r>
              <a:rPr lang="en-US">
                <a:solidFill>
                  <a:srgbClr val="000000"/>
                </a:solidFill>
              </a:rPr>
              <a:t>			statements  to  be  performed;</a:t>
            </a:r>
          </a:p>
          <a:p>
            <a:pPr algn="just"/>
            <a:r>
              <a:rPr lang="en-US">
                <a:solidFill>
                  <a:srgbClr val="000000"/>
                </a:solidFill>
              </a:rPr>
              <a:t>			break </a:t>
            </a:r>
            <a:r>
              <a:rPr lang="en-US" b="1">
                <a:solidFill>
                  <a:srgbClr val="000000"/>
                </a:solidFill>
              </a:rPr>
              <a:t>;</a:t>
            </a:r>
            <a:r>
              <a:rPr lang="en-US">
                <a:solidFill>
                  <a:srgbClr val="000000"/>
                </a:solidFill>
              </a:rPr>
              <a:t>		</a:t>
            </a:r>
          </a:p>
          <a:p>
            <a:pPr algn="just"/>
            <a:r>
              <a:rPr lang="en-US" b="1">
                <a:solidFill>
                  <a:srgbClr val="000000"/>
                </a:solidFill>
              </a:rPr>
              <a:t>	 case</a:t>
            </a:r>
            <a:r>
              <a:rPr lang="en-US">
                <a:solidFill>
                  <a:srgbClr val="000000"/>
                </a:solidFill>
              </a:rPr>
              <a:t>  constant2 </a:t>
            </a:r>
            <a:r>
              <a:rPr lang="en-US" b="1">
                <a:solidFill>
                  <a:srgbClr val="000000"/>
                </a:solidFill>
              </a:rPr>
              <a:t>: </a:t>
            </a:r>
          </a:p>
          <a:p>
            <a:pPr algn="just"/>
            <a:r>
              <a:rPr lang="en-US" b="1">
                <a:solidFill>
                  <a:srgbClr val="000000"/>
                </a:solidFill>
              </a:rPr>
              <a:t>			</a:t>
            </a:r>
            <a:r>
              <a:rPr lang="en-US">
                <a:solidFill>
                  <a:srgbClr val="000000"/>
                </a:solidFill>
              </a:rPr>
              <a:t>statements  to  be  performed;</a:t>
            </a:r>
          </a:p>
          <a:p>
            <a:pPr algn="just"/>
            <a:r>
              <a:rPr lang="en-US">
                <a:solidFill>
                  <a:srgbClr val="000000"/>
                </a:solidFill>
              </a:rPr>
              <a:t>			break</a:t>
            </a:r>
            <a:r>
              <a:rPr lang="en-US" b="1">
                <a:solidFill>
                  <a:srgbClr val="000000"/>
                </a:solidFill>
              </a:rPr>
              <a:t> ;</a:t>
            </a:r>
            <a:r>
              <a:rPr lang="en-US">
                <a:solidFill>
                  <a:srgbClr val="000000"/>
                </a:solidFill>
              </a:rPr>
              <a:t>		</a:t>
            </a:r>
          </a:p>
          <a:p>
            <a:pPr algn="just"/>
            <a:r>
              <a:rPr lang="en-US">
                <a:solidFill>
                  <a:srgbClr val="000000"/>
                </a:solidFill>
              </a:rPr>
              <a:t>	 </a:t>
            </a:r>
            <a:r>
              <a:rPr lang="en-US" b="1">
                <a:solidFill>
                  <a:srgbClr val="000000"/>
                </a:solidFill>
              </a:rPr>
              <a:t>default : </a:t>
            </a:r>
          </a:p>
          <a:p>
            <a:pPr algn="just"/>
            <a:r>
              <a:rPr lang="en-US" b="1">
                <a:solidFill>
                  <a:srgbClr val="000000"/>
                </a:solidFill>
              </a:rPr>
              <a:t>			</a:t>
            </a:r>
            <a:r>
              <a:rPr lang="en-US">
                <a:solidFill>
                  <a:srgbClr val="000000"/>
                </a:solidFill>
              </a:rPr>
              <a:t>statements  to  be  performed</a:t>
            </a:r>
            <a:r>
              <a:rPr lang="en-US" b="1">
                <a:solidFill>
                  <a:srgbClr val="000000"/>
                </a:solidFill>
              </a:rPr>
              <a:t>;	</a:t>
            </a:r>
          </a:p>
          <a:p>
            <a:pPr algn="just"/>
            <a:r>
              <a:rPr lang="en-US" b="1">
                <a:solidFill>
                  <a:srgbClr val="000000"/>
                </a:solidFill>
              </a:rPr>
              <a:t>}</a:t>
            </a:r>
            <a:r>
              <a:rPr lang="en-US">
                <a:solidFill>
                  <a:srgbClr val="000000"/>
                </a:solidFill>
              </a:rPr>
              <a:t>			</a:t>
            </a:r>
            <a:endParaRPr lang="en-US" sz="280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66800" y="457200"/>
            <a:ext cx="1241425" cy="3016250"/>
          </a:xfrm>
          <a:prstGeom prst="rect">
            <a:avLst/>
          </a:prstGeom>
          <a:noFill/>
          <a:ln w="9525">
            <a:noFill/>
            <a:miter lim="800000"/>
            <a:headEnd/>
            <a:tailEnd/>
          </a:ln>
        </p:spPr>
        <p:txBody>
          <a:bodyPr wrap="none">
            <a:spAutoFit/>
          </a:bodyPr>
          <a:lstStyle/>
          <a:p>
            <a:endParaRPr lang="en-US" sz="3200" b="1"/>
          </a:p>
          <a:p>
            <a:endParaRPr lang="en-US" sz="3200" b="1"/>
          </a:p>
          <a:p>
            <a:pPr>
              <a:buFontTx/>
              <a:buChar char="•"/>
            </a:pPr>
            <a:endParaRPr lang="en-US" sz="3200" b="1"/>
          </a:p>
          <a:p>
            <a:pPr>
              <a:buFontTx/>
              <a:buChar char="•"/>
            </a:pPr>
            <a:endParaRPr lang="en-US" sz="3200" b="1"/>
          </a:p>
          <a:p>
            <a:pPr lvl="2">
              <a:buFontTx/>
              <a:buChar char="•"/>
            </a:pPr>
            <a:endParaRPr lang="en-US" sz="3200" b="1"/>
          </a:p>
          <a:p>
            <a:endParaRPr lang="en-US" sz="3200" b="1"/>
          </a:p>
        </p:txBody>
      </p:sp>
      <p:sp>
        <p:nvSpPr>
          <p:cNvPr id="11267" name="WordArt 3"/>
          <p:cNvSpPr>
            <a:spLocks noChangeArrowheads="1" noChangeShapeType="1" noTextEdit="1"/>
          </p:cNvSpPr>
          <p:nvPr/>
        </p:nvSpPr>
        <p:spPr bwMode="auto">
          <a:xfrm>
            <a:off x="1143000" y="2743200"/>
            <a:ext cx="7010400" cy="2133600"/>
          </a:xfrm>
          <a:prstGeom prst="rect">
            <a:avLst/>
          </a:prstGeom>
        </p:spPr>
        <p:txBody>
          <a:bodyPr wrap="none" fromWordArt="1">
            <a:prstTxWarp prst="textPlain">
              <a:avLst>
                <a:gd name="adj" fmla="val 50000"/>
              </a:avLst>
            </a:prstTxWarp>
          </a:bodyPr>
          <a:lstStyle/>
          <a:p>
            <a:pPr algn="ctr"/>
            <a:r>
              <a:rPr lang="en-US" sz="3600" kern="10">
                <a:ln w="12700">
                  <a:solidFill>
                    <a:srgbClr val="008000"/>
                  </a:solidFill>
                  <a:round/>
                  <a:headEnd/>
                  <a:tailEnd/>
                </a:ln>
                <a:solidFill>
                  <a:srgbClr val="800000"/>
                </a:solidFill>
                <a:effectLst>
                  <a:outerShdw dist="45791" dir="2021404" algn="ctr" rotWithShape="0">
                    <a:srgbClr val="9999FF"/>
                  </a:outerShdw>
                </a:effectLst>
                <a:latin typeface="Arial Black"/>
              </a:rPr>
              <a:t>Structured</a:t>
            </a:r>
          </a:p>
          <a:p>
            <a:pPr algn="ctr"/>
            <a:r>
              <a:rPr lang="en-US" sz="3600" kern="10">
                <a:ln w="12700">
                  <a:solidFill>
                    <a:srgbClr val="008000"/>
                  </a:solidFill>
                  <a:round/>
                  <a:headEnd/>
                  <a:tailEnd/>
                </a:ln>
                <a:solidFill>
                  <a:srgbClr val="800000"/>
                </a:solidFill>
                <a:effectLst>
                  <a:outerShdw dist="45791" dir="2021404" algn="ctr" rotWithShape="0">
                    <a:srgbClr val="9999FF"/>
                  </a:outerShdw>
                </a:effectLst>
                <a:latin typeface="Arial Black"/>
              </a:rPr>
              <a:t>Object Oriented </a:t>
            </a:r>
          </a:p>
        </p:txBody>
      </p:sp>
      <p:sp>
        <p:nvSpPr>
          <p:cNvPr id="11268" name="WordArt 4"/>
          <p:cNvSpPr>
            <a:spLocks noChangeArrowheads="1" noChangeShapeType="1" noTextEdit="1"/>
          </p:cNvSpPr>
          <p:nvPr/>
        </p:nvSpPr>
        <p:spPr bwMode="auto">
          <a:xfrm>
            <a:off x="2362200" y="838200"/>
            <a:ext cx="36861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Programming Types</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293688"/>
            <a:ext cx="8153400" cy="5541962"/>
          </a:xfrm>
          <a:prstGeom prst="rect">
            <a:avLst/>
          </a:prstGeom>
          <a:noFill/>
          <a:ln w="9525">
            <a:noFill/>
            <a:miter lim="800000"/>
            <a:headEnd/>
            <a:tailEnd/>
          </a:ln>
        </p:spPr>
        <p:txBody>
          <a:bodyPr>
            <a:spAutoFit/>
          </a:bodyPr>
          <a:lstStyle/>
          <a:p>
            <a:pPr>
              <a:spcBef>
                <a:spcPct val="50000"/>
              </a:spcBef>
            </a:pPr>
            <a:endParaRPr lang="en-US" sz="2800"/>
          </a:p>
          <a:p>
            <a:pPr>
              <a:spcBef>
                <a:spcPct val="50000"/>
              </a:spcBef>
            </a:pPr>
            <a:endParaRPr lang="en-US" sz="2800"/>
          </a:p>
          <a:p>
            <a:pPr lvl="4" algn="just"/>
            <a:r>
              <a:rPr lang="en-US" b="1">
                <a:solidFill>
                  <a:srgbClr val="000000"/>
                </a:solidFill>
              </a:rPr>
              <a:t>	LOOP CONSTRUCT</a:t>
            </a:r>
          </a:p>
          <a:p>
            <a:pPr algn="just"/>
            <a:endParaRPr lang="en-US" b="1">
              <a:solidFill>
                <a:srgbClr val="000000"/>
              </a:solidFill>
            </a:endParaRPr>
          </a:p>
          <a:p>
            <a:pPr algn="just"/>
            <a:r>
              <a:rPr lang="en-US" b="1">
                <a:solidFill>
                  <a:srgbClr val="000000"/>
                </a:solidFill>
              </a:rPr>
              <a:t>(a) </a:t>
            </a:r>
            <a:r>
              <a:rPr lang="en-US" b="1" u="sng">
                <a:solidFill>
                  <a:srgbClr val="000000"/>
                </a:solidFill>
              </a:rPr>
              <a:t>for  loop</a:t>
            </a:r>
          </a:p>
          <a:p>
            <a:pPr algn="just"/>
            <a:endParaRPr lang="en-US">
              <a:solidFill>
                <a:srgbClr val="000000"/>
              </a:solidFill>
            </a:endParaRPr>
          </a:p>
          <a:p>
            <a:pPr algn="just"/>
            <a:r>
              <a:rPr lang="en-US">
                <a:solidFill>
                  <a:srgbClr val="000000"/>
                </a:solidFill>
              </a:rPr>
              <a:t>Used to perform repetition of steps for a determined number of            times</a:t>
            </a:r>
          </a:p>
          <a:p>
            <a:pPr algn="just"/>
            <a:r>
              <a:rPr lang="en-US" b="1" u="sng"/>
              <a:t>Syntax : </a:t>
            </a:r>
          </a:p>
          <a:p>
            <a:pPr algn="just"/>
            <a:endParaRPr lang="en-US" b="1" u="sng"/>
          </a:p>
          <a:p>
            <a:r>
              <a:rPr lang="en-US" b="1">
                <a:solidFill>
                  <a:srgbClr val="000000"/>
                </a:solidFill>
              </a:rPr>
              <a:t>for(</a:t>
            </a:r>
            <a:r>
              <a:rPr lang="en-US">
                <a:solidFill>
                  <a:srgbClr val="000000"/>
                </a:solidFill>
              </a:rPr>
              <a:t>initialization</a:t>
            </a:r>
            <a:r>
              <a:rPr lang="en-US" b="1">
                <a:solidFill>
                  <a:srgbClr val="000000"/>
                </a:solidFill>
              </a:rPr>
              <a:t>;</a:t>
            </a:r>
            <a:r>
              <a:rPr lang="en-US">
                <a:solidFill>
                  <a:srgbClr val="000000"/>
                </a:solidFill>
              </a:rPr>
              <a:t> test expression</a:t>
            </a:r>
            <a:r>
              <a:rPr lang="en-US" b="1">
                <a:solidFill>
                  <a:srgbClr val="000000"/>
                </a:solidFill>
              </a:rPr>
              <a:t>;</a:t>
            </a:r>
            <a:r>
              <a:rPr lang="en-US">
                <a:solidFill>
                  <a:srgbClr val="000000"/>
                </a:solidFill>
              </a:rPr>
              <a:t>increment expression </a:t>
            </a:r>
            <a:r>
              <a:rPr lang="en-US" b="1">
                <a:solidFill>
                  <a:srgbClr val="000000"/>
                </a:solidFill>
              </a:rPr>
              <a:t>)</a:t>
            </a:r>
          </a:p>
          <a:p>
            <a:pPr algn="just"/>
            <a:r>
              <a:rPr lang="en-US" b="1">
                <a:solidFill>
                  <a:srgbClr val="000000"/>
                </a:solidFill>
              </a:rPr>
              <a:t>{</a:t>
            </a:r>
          </a:p>
          <a:p>
            <a:pPr algn="just"/>
            <a:r>
              <a:rPr lang="en-US">
                <a:solidFill>
                  <a:srgbClr val="000000"/>
                </a:solidFill>
              </a:rPr>
              <a:t>			action steps</a:t>
            </a:r>
            <a:r>
              <a:rPr lang="en-US" b="1">
                <a:solidFill>
                  <a:srgbClr val="000000"/>
                </a:solidFill>
              </a:rPr>
              <a:t>;</a:t>
            </a:r>
            <a:endParaRPr lang="en-US">
              <a:solidFill>
                <a:srgbClr val="000000"/>
              </a:solidFill>
            </a:endParaRPr>
          </a:p>
          <a:p>
            <a:pPr algn="just"/>
            <a:r>
              <a:rPr lang="en-US" b="1">
                <a:solidFill>
                  <a:srgbClr val="000000"/>
                </a:solidFill>
              </a:rPr>
              <a:t>}</a:t>
            </a:r>
            <a:endParaRPr lang="en-US" sz="2800"/>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33400" y="650875"/>
            <a:ext cx="8077200" cy="5934075"/>
          </a:xfrm>
          <a:prstGeom prst="rect">
            <a:avLst/>
          </a:prstGeom>
          <a:noFill/>
          <a:ln w="9525">
            <a:noFill/>
            <a:miter lim="800000"/>
            <a:headEnd/>
            <a:tailEnd/>
          </a:ln>
        </p:spPr>
        <p:txBody>
          <a:bodyPr>
            <a:spAutoFit/>
          </a:bodyPr>
          <a:lstStyle/>
          <a:p>
            <a:r>
              <a:rPr lang="en-US" b="1">
                <a:solidFill>
                  <a:srgbClr val="000000"/>
                </a:solidFill>
              </a:rPr>
              <a:t>  </a:t>
            </a:r>
            <a:r>
              <a:rPr lang="en-US" b="1" u="sng">
                <a:solidFill>
                  <a:srgbClr val="000000"/>
                </a:solidFill>
              </a:rPr>
              <a:t>while  loop</a:t>
            </a:r>
            <a:endParaRPr lang="en-US" u="sng">
              <a:solidFill>
                <a:srgbClr val="000000"/>
              </a:solidFill>
            </a:endParaRPr>
          </a:p>
          <a:p>
            <a:pPr lvl="1" algn="just">
              <a:buFontTx/>
              <a:buChar char="•"/>
            </a:pPr>
            <a:r>
              <a:rPr lang="en-US">
                <a:solidFill>
                  <a:srgbClr val="000000"/>
                </a:solidFill>
              </a:rPr>
              <a:t>Used like </a:t>
            </a:r>
            <a:r>
              <a:rPr lang="en-US" i="1">
                <a:solidFill>
                  <a:srgbClr val="000000"/>
                </a:solidFill>
              </a:rPr>
              <a:t>for</a:t>
            </a:r>
            <a:r>
              <a:rPr lang="en-US">
                <a:solidFill>
                  <a:srgbClr val="000000"/>
                </a:solidFill>
              </a:rPr>
              <a:t> loop</a:t>
            </a:r>
          </a:p>
          <a:p>
            <a:pPr lvl="1" algn="just">
              <a:buFontTx/>
              <a:buChar char="•"/>
            </a:pPr>
            <a:r>
              <a:rPr lang="en-US">
                <a:solidFill>
                  <a:srgbClr val="000000"/>
                </a:solidFill>
              </a:rPr>
              <a:t>Can also be used in case there is no incremental variable</a:t>
            </a:r>
          </a:p>
          <a:p>
            <a:pPr algn="just"/>
            <a:r>
              <a:rPr lang="en-US" b="1" u="sng"/>
              <a:t>Syntax :</a:t>
            </a:r>
            <a:endParaRPr lang="en-US" u="sng"/>
          </a:p>
          <a:p>
            <a:pPr algn="just"/>
            <a:r>
              <a:rPr lang="en-US" b="1">
                <a:solidFill>
                  <a:srgbClr val="000000"/>
                </a:solidFill>
              </a:rPr>
              <a:t>while( </a:t>
            </a:r>
            <a:r>
              <a:rPr lang="en-US">
                <a:solidFill>
                  <a:srgbClr val="000000"/>
                </a:solidFill>
              </a:rPr>
              <a:t>test expression</a:t>
            </a:r>
            <a:r>
              <a:rPr lang="en-US" b="1">
                <a:solidFill>
                  <a:srgbClr val="000000"/>
                </a:solidFill>
              </a:rPr>
              <a:t> )</a:t>
            </a:r>
          </a:p>
          <a:p>
            <a:pPr algn="just"/>
            <a:r>
              <a:rPr lang="en-US" b="1">
                <a:solidFill>
                  <a:srgbClr val="000000"/>
                </a:solidFill>
              </a:rPr>
              <a:t>{</a:t>
            </a:r>
            <a:endParaRPr lang="en-US">
              <a:solidFill>
                <a:srgbClr val="000000"/>
              </a:solidFill>
            </a:endParaRPr>
          </a:p>
          <a:p>
            <a:pPr lvl="2" algn="just"/>
            <a:r>
              <a:rPr lang="en-US">
                <a:solidFill>
                  <a:srgbClr val="000000"/>
                </a:solidFill>
              </a:rPr>
              <a:t>	action steps</a:t>
            </a:r>
            <a:r>
              <a:rPr lang="en-US" b="1">
                <a:solidFill>
                  <a:srgbClr val="000000"/>
                </a:solidFill>
              </a:rPr>
              <a:t>;</a:t>
            </a:r>
          </a:p>
          <a:p>
            <a:pPr algn="just"/>
            <a:r>
              <a:rPr lang="en-US" b="1">
                <a:solidFill>
                  <a:srgbClr val="000000"/>
                </a:solidFill>
              </a:rPr>
              <a:t>}</a:t>
            </a:r>
          </a:p>
          <a:p>
            <a:pPr algn="just"/>
            <a:r>
              <a:rPr lang="en-US" b="1">
                <a:solidFill>
                  <a:srgbClr val="000000"/>
                </a:solidFill>
              </a:rPr>
              <a:t> </a:t>
            </a:r>
            <a:r>
              <a:rPr lang="en-US" b="1" u="sng">
                <a:solidFill>
                  <a:srgbClr val="000000"/>
                </a:solidFill>
              </a:rPr>
              <a:t>do-while  loop</a:t>
            </a:r>
            <a:endParaRPr lang="en-US" b="1">
              <a:solidFill>
                <a:srgbClr val="000000"/>
              </a:solidFill>
            </a:endParaRPr>
          </a:p>
          <a:p>
            <a:pPr algn="just">
              <a:buFontTx/>
              <a:buChar char="•"/>
            </a:pPr>
            <a:r>
              <a:rPr lang="en-US">
                <a:solidFill>
                  <a:srgbClr val="000000"/>
                </a:solidFill>
              </a:rPr>
              <a:t>Used when loop needs to be executed atleast once.</a:t>
            </a:r>
          </a:p>
          <a:p>
            <a:pPr algn="just">
              <a:buFontTx/>
              <a:buChar char="•"/>
            </a:pPr>
            <a:r>
              <a:rPr lang="en-US">
                <a:solidFill>
                  <a:srgbClr val="000000"/>
                </a:solidFill>
              </a:rPr>
              <a:t>The condition is checked after execution of loop at least once.</a:t>
            </a:r>
          </a:p>
          <a:p>
            <a:pPr algn="just"/>
            <a:r>
              <a:rPr lang="en-US" b="1" u="sng"/>
              <a:t>Syntax :</a:t>
            </a:r>
            <a:endParaRPr lang="en-US"/>
          </a:p>
          <a:p>
            <a:pPr algn="just"/>
            <a:r>
              <a:rPr lang="en-US" b="1">
                <a:solidFill>
                  <a:srgbClr val="000000"/>
                </a:solidFill>
              </a:rPr>
              <a:t>do</a:t>
            </a:r>
          </a:p>
          <a:p>
            <a:pPr algn="just"/>
            <a:r>
              <a:rPr lang="en-US" b="1">
                <a:solidFill>
                  <a:srgbClr val="000000"/>
                </a:solidFill>
              </a:rPr>
              <a:t>{</a:t>
            </a:r>
          </a:p>
          <a:p>
            <a:pPr lvl="4" algn="just"/>
            <a:r>
              <a:rPr lang="en-US">
                <a:solidFill>
                  <a:srgbClr val="000000"/>
                </a:solidFill>
              </a:rPr>
              <a:t>action steps</a:t>
            </a:r>
            <a:r>
              <a:rPr lang="en-US" b="1">
                <a:solidFill>
                  <a:srgbClr val="000000"/>
                </a:solidFill>
              </a:rPr>
              <a:t> ;    </a:t>
            </a:r>
          </a:p>
          <a:p>
            <a:pPr algn="just"/>
            <a:r>
              <a:rPr lang="en-US" b="1">
                <a:solidFill>
                  <a:srgbClr val="000000"/>
                </a:solidFill>
              </a:rPr>
              <a:t> }  while ( </a:t>
            </a:r>
            <a:r>
              <a:rPr lang="en-US">
                <a:solidFill>
                  <a:srgbClr val="000000"/>
                </a:solidFill>
              </a:rPr>
              <a:t>test expression </a:t>
            </a:r>
            <a:r>
              <a:rPr lang="en-US" b="1">
                <a:solidFill>
                  <a:srgbClr val="000000"/>
                </a:solidFill>
              </a:rPr>
              <a:t>);</a:t>
            </a:r>
            <a:endParaRPr lang="en-US" sz="280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WordArt 2"/>
          <p:cNvSpPr>
            <a:spLocks noChangeArrowheads="1" noChangeShapeType="1" noTextEdit="1"/>
          </p:cNvSpPr>
          <p:nvPr/>
        </p:nvSpPr>
        <p:spPr bwMode="auto">
          <a:xfrm>
            <a:off x="3562350" y="542925"/>
            <a:ext cx="20002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References</a:t>
            </a:r>
          </a:p>
        </p:txBody>
      </p:sp>
      <p:sp>
        <p:nvSpPr>
          <p:cNvPr id="50179" name="Text Box 3"/>
          <p:cNvSpPr txBox="1">
            <a:spLocks noChangeArrowheads="1"/>
          </p:cNvSpPr>
          <p:nvPr/>
        </p:nvSpPr>
        <p:spPr bwMode="auto">
          <a:xfrm>
            <a:off x="746125" y="1895475"/>
            <a:ext cx="184150" cy="519113"/>
          </a:xfrm>
          <a:prstGeom prst="rect">
            <a:avLst/>
          </a:prstGeom>
          <a:noFill/>
          <a:ln w="9525">
            <a:noFill/>
            <a:miter lim="800000"/>
            <a:headEnd/>
            <a:tailEnd/>
          </a:ln>
        </p:spPr>
        <p:txBody>
          <a:bodyPr wrap="none">
            <a:spAutoFit/>
          </a:bodyPr>
          <a:lstStyle/>
          <a:p>
            <a:endParaRPr lang="en-US" sz="2800"/>
          </a:p>
        </p:txBody>
      </p:sp>
      <p:sp>
        <p:nvSpPr>
          <p:cNvPr id="133124" name="Rectangle 4"/>
          <p:cNvSpPr>
            <a:spLocks noChangeArrowheads="1"/>
          </p:cNvSpPr>
          <p:nvPr/>
        </p:nvSpPr>
        <p:spPr bwMode="auto">
          <a:xfrm>
            <a:off x="381000" y="1371600"/>
            <a:ext cx="8305800" cy="5029200"/>
          </a:xfrm>
          <a:prstGeom prst="rect">
            <a:avLst/>
          </a:prstGeom>
          <a:noFill/>
          <a:ln w="12700">
            <a:noFill/>
            <a:miter lim="800000"/>
            <a:headEnd/>
            <a:tailEnd/>
          </a:ln>
        </p:spPr>
        <p:txBody>
          <a:bodyPr lIns="90488" tIns="44450" rIns="90488" bIns="44450"/>
          <a:lstStyle/>
          <a:p>
            <a:pPr algn="just">
              <a:spcBef>
                <a:spcPct val="20000"/>
              </a:spcBef>
            </a:pPr>
            <a:r>
              <a:rPr lang="en-US" sz="2800"/>
              <a:t>Reference is an alternate name for an object used mainly for specifying arguments and return values for functions.</a:t>
            </a:r>
          </a:p>
          <a:p>
            <a:pPr>
              <a:spcBef>
                <a:spcPct val="20000"/>
              </a:spcBef>
            </a:pPr>
            <a:r>
              <a:rPr lang="en-US" sz="2800" b="1" u="sng"/>
              <a:t>int &amp;</a:t>
            </a:r>
            <a:r>
              <a:rPr lang="en-US" sz="2800" b="1" i="1"/>
              <a:t> </a:t>
            </a:r>
            <a:r>
              <a:rPr lang="en-US" sz="2800" b="1"/>
              <a:t> </a:t>
            </a:r>
            <a:r>
              <a:rPr lang="en-US" sz="2800"/>
              <a:t>means reference to object </a:t>
            </a:r>
            <a:r>
              <a:rPr lang="en-US" sz="2800" b="1" u="sng"/>
              <a:t>int</a:t>
            </a:r>
          </a:p>
          <a:p>
            <a:pPr>
              <a:spcBef>
                <a:spcPct val="20000"/>
              </a:spcBef>
            </a:pPr>
            <a:r>
              <a:rPr lang="en-US" sz="2800"/>
              <a:t>e.g. 	int i = 1;</a:t>
            </a:r>
          </a:p>
          <a:p>
            <a:pPr>
              <a:spcBef>
                <a:spcPct val="20000"/>
              </a:spcBef>
            </a:pPr>
            <a:r>
              <a:rPr lang="en-US" sz="2800"/>
              <a:t>	int&amp; r = i;  // r is a reference variable referring to i 	int x = r;    // x = 1</a:t>
            </a:r>
          </a:p>
          <a:p>
            <a:pPr>
              <a:spcBef>
                <a:spcPct val="20000"/>
              </a:spcBef>
            </a:pPr>
            <a:r>
              <a:rPr lang="en-US" sz="2800"/>
              <a:t>	int &amp;z = r;</a:t>
            </a:r>
          </a:p>
          <a:p>
            <a:pPr>
              <a:spcBef>
                <a:spcPct val="20000"/>
              </a:spcBef>
            </a:pPr>
            <a:r>
              <a:rPr lang="en-US" sz="2800"/>
              <a:t>	r = 2;</a:t>
            </a:r>
          </a:p>
          <a:p>
            <a:pPr>
              <a:spcBef>
                <a:spcPct val="20000"/>
              </a:spcBef>
            </a:pPr>
            <a:r>
              <a:rPr lang="en-US" sz="2800"/>
              <a:t>         cout&lt;&lt;z;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24">
                                            <p:txEl>
                                              <p:pRg st="0" end="0"/>
                                            </p:txEl>
                                          </p:spTgt>
                                        </p:tgtEl>
                                        <p:attrNameLst>
                                          <p:attrName>style.visibility</p:attrName>
                                        </p:attrNameLst>
                                      </p:cBhvr>
                                      <p:to>
                                        <p:strVal val="visible"/>
                                      </p:to>
                                    </p:set>
                                    <p:animEffect transition="in" filter="box(out)">
                                      <p:cBhvr>
                                        <p:cTn id="7" dur="500"/>
                                        <p:tgtEl>
                                          <p:spTgt spid="1331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3124">
                                            <p:txEl>
                                              <p:pRg st="1" end="1"/>
                                            </p:txEl>
                                          </p:spTgt>
                                        </p:tgtEl>
                                        <p:attrNameLst>
                                          <p:attrName>style.visibility</p:attrName>
                                        </p:attrNameLst>
                                      </p:cBhvr>
                                      <p:to>
                                        <p:strVal val="visible"/>
                                      </p:to>
                                    </p:set>
                                    <p:animEffect transition="in" filter="box(out)">
                                      <p:cBhvr>
                                        <p:cTn id="12" dur="500"/>
                                        <p:tgtEl>
                                          <p:spTgt spid="13312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3124">
                                            <p:txEl>
                                              <p:pRg st="2" end="2"/>
                                            </p:txEl>
                                          </p:spTgt>
                                        </p:tgtEl>
                                        <p:attrNameLst>
                                          <p:attrName>style.visibility</p:attrName>
                                        </p:attrNameLst>
                                      </p:cBhvr>
                                      <p:to>
                                        <p:strVal val="visible"/>
                                      </p:to>
                                    </p:set>
                                    <p:animEffect transition="in" filter="box(out)">
                                      <p:cBhvr>
                                        <p:cTn id="17" dur="500"/>
                                        <p:tgtEl>
                                          <p:spTgt spid="13312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124">
                                            <p:txEl>
                                              <p:pRg st="3" end="3"/>
                                            </p:txEl>
                                          </p:spTgt>
                                        </p:tgtEl>
                                        <p:attrNameLst>
                                          <p:attrName>style.visibility</p:attrName>
                                        </p:attrNameLst>
                                      </p:cBhvr>
                                      <p:to>
                                        <p:strVal val="visible"/>
                                      </p:to>
                                    </p:set>
                                    <p:animEffect transition="in" filter="box(out)">
                                      <p:cBhvr>
                                        <p:cTn id="22" dur="500"/>
                                        <p:tgtEl>
                                          <p:spTgt spid="13312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3124">
                                            <p:txEl>
                                              <p:pRg st="4" end="4"/>
                                            </p:txEl>
                                          </p:spTgt>
                                        </p:tgtEl>
                                        <p:attrNameLst>
                                          <p:attrName>style.visibility</p:attrName>
                                        </p:attrNameLst>
                                      </p:cBhvr>
                                      <p:to>
                                        <p:strVal val="visible"/>
                                      </p:to>
                                    </p:set>
                                    <p:animEffect transition="in" filter="box(out)">
                                      <p:cBhvr>
                                        <p:cTn id="27" dur="500"/>
                                        <p:tgtEl>
                                          <p:spTgt spid="13312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3124">
                                            <p:txEl>
                                              <p:pRg st="5" end="5"/>
                                            </p:txEl>
                                          </p:spTgt>
                                        </p:tgtEl>
                                        <p:attrNameLst>
                                          <p:attrName>style.visibility</p:attrName>
                                        </p:attrNameLst>
                                      </p:cBhvr>
                                      <p:to>
                                        <p:strVal val="visible"/>
                                      </p:to>
                                    </p:set>
                                    <p:animEffect transition="in" filter="box(out)">
                                      <p:cBhvr>
                                        <p:cTn id="32" dur="500"/>
                                        <p:tgtEl>
                                          <p:spTgt spid="13312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3124">
                                            <p:txEl>
                                              <p:pRg st="6" end="6"/>
                                            </p:txEl>
                                          </p:spTgt>
                                        </p:tgtEl>
                                        <p:attrNameLst>
                                          <p:attrName>style.visibility</p:attrName>
                                        </p:attrNameLst>
                                      </p:cBhvr>
                                      <p:to>
                                        <p:strVal val="visible"/>
                                      </p:to>
                                    </p:set>
                                    <p:animEffect transition="in" filter="box(out)">
                                      <p:cBhvr>
                                        <p:cTn id="37" dur="500"/>
                                        <p:tgtEl>
                                          <p:spTgt spid="133124">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auto">
          <a:xfrm>
            <a:off x="2743200" y="771525"/>
            <a:ext cx="3581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Usage of References</a:t>
            </a:r>
          </a:p>
        </p:txBody>
      </p:sp>
      <p:sp>
        <p:nvSpPr>
          <p:cNvPr id="51203" name="Text Box 3"/>
          <p:cNvSpPr txBox="1">
            <a:spLocks noChangeArrowheads="1"/>
          </p:cNvSpPr>
          <p:nvPr/>
        </p:nvSpPr>
        <p:spPr bwMode="auto">
          <a:xfrm>
            <a:off x="457200" y="1965325"/>
            <a:ext cx="4114800" cy="2854325"/>
          </a:xfrm>
          <a:prstGeom prst="rect">
            <a:avLst/>
          </a:prstGeom>
          <a:noFill/>
          <a:ln w="9525">
            <a:noFill/>
            <a:miter lim="800000"/>
            <a:headEnd/>
            <a:tailEnd/>
          </a:ln>
        </p:spPr>
        <p:txBody>
          <a:bodyPr>
            <a:spAutoFit/>
          </a:bodyPr>
          <a:lstStyle/>
          <a:p>
            <a:pPr>
              <a:lnSpc>
                <a:spcPct val="125000"/>
              </a:lnSpc>
              <a:buFont typeface="Times"/>
              <a:buChar char="•"/>
            </a:pPr>
            <a:r>
              <a:rPr lang="en-US" sz="2900"/>
              <a:t>Independent references</a:t>
            </a:r>
          </a:p>
          <a:p>
            <a:pPr>
              <a:lnSpc>
                <a:spcPct val="125000"/>
              </a:lnSpc>
              <a:buFont typeface="Times"/>
              <a:buChar char="•"/>
            </a:pPr>
            <a:r>
              <a:rPr lang="en-US" sz="2900"/>
              <a:t>Member of a class</a:t>
            </a:r>
          </a:p>
          <a:p>
            <a:pPr>
              <a:lnSpc>
                <a:spcPct val="125000"/>
              </a:lnSpc>
              <a:buFont typeface="Times"/>
              <a:buChar char="•"/>
            </a:pPr>
            <a:r>
              <a:rPr lang="en-US" sz="2900"/>
              <a:t>Function parameter</a:t>
            </a:r>
          </a:p>
          <a:p>
            <a:pPr>
              <a:lnSpc>
                <a:spcPct val="125000"/>
              </a:lnSpc>
              <a:buFont typeface="Times"/>
              <a:buChar char="•"/>
            </a:pPr>
            <a:r>
              <a:rPr lang="en-US" sz="2900"/>
              <a:t>Return value</a:t>
            </a:r>
          </a:p>
          <a:p>
            <a:pPr>
              <a:lnSpc>
                <a:spcPct val="125000"/>
              </a:lnSpc>
            </a:pPr>
            <a:endParaRPr lang="en-US" sz="2900"/>
          </a:p>
        </p:txBody>
      </p:sp>
      <p:sp>
        <p:nvSpPr>
          <p:cNvPr id="51204" name="Text Box 4"/>
          <p:cNvSpPr txBox="1">
            <a:spLocks noChangeArrowheads="1"/>
          </p:cNvSpPr>
          <p:nvPr/>
        </p:nvSpPr>
        <p:spPr bwMode="auto">
          <a:xfrm>
            <a:off x="5029200" y="2000250"/>
            <a:ext cx="3505200" cy="2647950"/>
          </a:xfrm>
          <a:prstGeom prst="rect">
            <a:avLst/>
          </a:prstGeom>
          <a:noFill/>
          <a:ln w="9525">
            <a:noFill/>
            <a:miter lim="800000"/>
            <a:headEnd/>
            <a:tailEnd/>
          </a:ln>
        </p:spPr>
        <p:txBody>
          <a:bodyPr>
            <a:spAutoFit/>
          </a:bodyPr>
          <a:lstStyle/>
          <a:p>
            <a:r>
              <a:rPr lang="en-US" b="1"/>
              <a:t>void main( )</a:t>
            </a:r>
          </a:p>
          <a:p>
            <a:r>
              <a:rPr lang="en-US" b="1"/>
              <a:t>{</a:t>
            </a:r>
          </a:p>
          <a:p>
            <a:endParaRPr lang="en-US" b="1"/>
          </a:p>
          <a:p>
            <a:r>
              <a:rPr lang="en-US" b="1"/>
              <a:t>        int &amp;j=*new int(10);</a:t>
            </a:r>
          </a:p>
          <a:p>
            <a:r>
              <a:rPr lang="en-US" b="1"/>
              <a:t>        cout&lt;&lt;j;</a:t>
            </a:r>
          </a:p>
          <a:p>
            <a:endParaRPr lang="en-US" b="1"/>
          </a:p>
          <a:p>
            <a:r>
              <a:rPr lang="en-US" b="1"/>
              <a:t>}</a:t>
            </a:r>
            <a:endParaRPr lang="en-US" sz="2800" b="1"/>
          </a:p>
        </p:txBody>
      </p:sp>
      <p:sp>
        <p:nvSpPr>
          <p:cNvPr id="51205" name="Text Box 5"/>
          <p:cNvSpPr txBox="1">
            <a:spLocks noChangeArrowheads="1"/>
          </p:cNvSpPr>
          <p:nvPr/>
        </p:nvSpPr>
        <p:spPr bwMode="auto">
          <a:xfrm>
            <a:off x="3581400" y="4876800"/>
            <a:ext cx="5157788" cy="519113"/>
          </a:xfrm>
          <a:prstGeom prst="rect">
            <a:avLst/>
          </a:prstGeom>
          <a:noFill/>
          <a:ln w="9525">
            <a:noFill/>
            <a:miter lim="800000"/>
            <a:headEnd/>
            <a:tailEnd/>
          </a:ln>
        </p:spPr>
        <p:txBody>
          <a:bodyPr wrap="none">
            <a:spAutoFit/>
          </a:bodyPr>
          <a:lstStyle/>
          <a:p>
            <a:r>
              <a:rPr lang="en-US" sz="2800"/>
              <a:t>Using new for referencing variable</a:t>
            </a: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WordArt 2"/>
          <p:cNvSpPr>
            <a:spLocks noChangeArrowheads="1" noChangeShapeType="1" noTextEdit="1"/>
          </p:cNvSpPr>
          <p:nvPr/>
        </p:nvSpPr>
        <p:spPr bwMode="auto">
          <a:xfrm>
            <a:off x="2314575" y="847725"/>
            <a:ext cx="46196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Points to remember on References</a:t>
            </a:r>
          </a:p>
        </p:txBody>
      </p:sp>
      <p:sp>
        <p:nvSpPr>
          <p:cNvPr id="52227" name="Text Box 3"/>
          <p:cNvSpPr txBox="1">
            <a:spLocks noChangeArrowheads="1"/>
          </p:cNvSpPr>
          <p:nvPr/>
        </p:nvSpPr>
        <p:spPr bwMode="auto">
          <a:xfrm>
            <a:off x="457200" y="1812925"/>
            <a:ext cx="8229600" cy="3078163"/>
          </a:xfrm>
          <a:prstGeom prst="rect">
            <a:avLst/>
          </a:prstGeom>
          <a:noFill/>
          <a:ln w="9525">
            <a:noFill/>
            <a:miter lim="800000"/>
            <a:headEnd/>
            <a:tailEnd/>
          </a:ln>
        </p:spPr>
        <p:txBody>
          <a:bodyPr>
            <a:spAutoFit/>
          </a:bodyPr>
          <a:lstStyle/>
          <a:p>
            <a:pPr marL="171450" indent="-171450">
              <a:lnSpc>
                <a:spcPct val="125000"/>
              </a:lnSpc>
              <a:buFontTx/>
              <a:buChar char="•"/>
            </a:pPr>
            <a:r>
              <a:rPr lang="en-US" sz="2800"/>
              <a:t>A reference variable must be initialized.</a:t>
            </a:r>
          </a:p>
          <a:p>
            <a:pPr marL="171450" indent="-171450">
              <a:lnSpc>
                <a:spcPct val="115000"/>
              </a:lnSpc>
              <a:buFontTx/>
              <a:buChar char="•"/>
            </a:pPr>
            <a:r>
              <a:rPr lang="en-US" sz="2800"/>
              <a:t>The same reference variable cannot be used to refer another variable</a:t>
            </a:r>
          </a:p>
          <a:p>
            <a:pPr marL="171450" indent="-171450">
              <a:lnSpc>
                <a:spcPct val="115000"/>
              </a:lnSpc>
              <a:buFontTx/>
              <a:buChar char="•"/>
            </a:pPr>
            <a:r>
              <a:rPr lang="en-US" sz="2800"/>
              <a:t>References share the same location as that of the variable they are reference to.</a:t>
            </a:r>
          </a:p>
          <a:p>
            <a:pPr marL="171450" indent="-171450">
              <a:lnSpc>
                <a:spcPct val="115000"/>
              </a:lnSpc>
              <a:buFontTx/>
              <a:buChar char="•"/>
            </a:pPr>
            <a:endParaRPr lang="en-US" sz="2800"/>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1371600"/>
            <a:ext cx="7772400" cy="4724400"/>
          </a:xfrm>
          <a:prstGeom prst="rect">
            <a:avLst/>
          </a:prstGeom>
          <a:noFill/>
          <a:ln w="9525">
            <a:noFill/>
            <a:miter lim="800000"/>
            <a:headEnd/>
            <a:tailEnd/>
          </a:ln>
        </p:spPr>
        <p:txBody>
          <a:bodyPr/>
          <a:lstStyle/>
          <a:p>
            <a:pPr marL="342900" indent="-342900" algn="just">
              <a:spcBef>
                <a:spcPct val="20000"/>
              </a:spcBef>
            </a:pPr>
            <a:r>
              <a:rPr lang="en-US" sz="3600">
                <a:latin typeface="Arial" pitchFamily="34" charset="0"/>
              </a:rPr>
              <a:t>Passing by value</a:t>
            </a:r>
          </a:p>
          <a:p>
            <a:pPr marL="1143000" lvl="2" indent="-228600" algn="just">
              <a:spcBef>
                <a:spcPct val="20000"/>
              </a:spcBef>
              <a:buFont typeface="Symbol" pitchFamily="18" charset="2"/>
              <a:buNone/>
            </a:pPr>
            <a:endParaRPr lang="en-US">
              <a:solidFill>
                <a:srgbClr val="000000"/>
              </a:solidFill>
            </a:endParaRPr>
          </a:p>
          <a:p>
            <a:pPr marL="742950" lvl="1" indent="-285750" algn="just">
              <a:spcBef>
                <a:spcPct val="20000"/>
              </a:spcBef>
              <a:buFont typeface="Symbol" pitchFamily="18" charset="2"/>
              <a:buChar char="·"/>
            </a:pPr>
            <a:r>
              <a:rPr lang="en-US" sz="2800">
                <a:solidFill>
                  <a:srgbClr val="000000"/>
                </a:solidFill>
              </a:rPr>
              <a:t>Called function makes the copy of the actual variable passed.</a:t>
            </a:r>
          </a:p>
          <a:p>
            <a:pPr marL="742950" lvl="1" indent="-285750" algn="just">
              <a:lnSpc>
                <a:spcPct val="80000"/>
              </a:lnSpc>
              <a:spcBef>
                <a:spcPct val="20000"/>
              </a:spcBef>
              <a:buFont typeface="Symbol" pitchFamily="18" charset="2"/>
              <a:buNone/>
            </a:pPr>
            <a:endParaRPr lang="en-US" sz="2800">
              <a:solidFill>
                <a:srgbClr val="000000"/>
              </a:solidFill>
            </a:endParaRPr>
          </a:p>
          <a:p>
            <a:pPr marL="742950" lvl="1" indent="-285750" algn="just">
              <a:spcBef>
                <a:spcPct val="20000"/>
              </a:spcBef>
              <a:buFont typeface="Symbol" pitchFamily="18" charset="2"/>
              <a:buChar char="·"/>
            </a:pPr>
            <a:r>
              <a:rPr lang="en-US" sz="2800">
                <a:solidFill>
                  <a:srgbClr val="000000"/>
                </a:solidFill>
              </a:rPr>
              <a:t>Actual variables do  not  reflect  the  changes  made  on  the  copies  of  the  actual  variables.</a:t>
            </a:r>
          </a:p>
        </p:txBody>
      </p:sp>
      <p:sp>
        <p:nvSpPr>
          <p:cNvPr id="53251" name="WordArt 3"/>
          <p:cNvSpPr>
            <a:spLocks noChangeArrowheads="1" noChangeShapeType="1" noTextEdit="1"/>
          </p:cNvSpPr>
          <p:nvPr/>
        </p:nvSpPr>
        <p:spPr bwMode="auto">
          <a:xfrm>
            <a:off x="1819275" y="542925"/>
            <a:ext cx="54197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Passing arguments to function</a:t>
            </a:r>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3400" y="1600200"/>
            <a:ext cx="7848600" cy="4267200"/>
          </a:xfrm>
          <a:prstGeom prst="rect">
            <a:avLst/>
          </a:prstGeom>
          <a:noFill/>
          <a:ln w="9525">
            <a:noFill/>
            <a:miter lim="800000"/>
            <a:headEnd/>
            <a:tailEnd/>
          </a:ln>
        </p:spPr>
        <p:txBody>
          <a:bodyPr/>
          <a:lstStyle/>
          <a:p>
            <a:pPr marL="342900" indent="-342900" algn="just">
              <a:spcBef>
                <a:spcPct val="20000"/>
              </a:spcBef>
            </a:pPr>
            <a:r>
              <a:rPr lang="en-US" sz="3600">
                <a:latin typeface="Arial" pitchFamily="34" charset="0"/>
              </a:rPr>
              <a:t>Passing by reference</a:t>
            </a:r>
          </a:p>
          <a:p>
            <a:pPr marL="342900" indent="-342900" algn="just">
              <a:spcBef>
                <a:spcPct val="20000"/>
              </a:spcBef>
              <a:buFont typeface="Symbol" pitchFamily="18" charset="2"/>
              <a:buNone/>
            </a:pPr>
            <a:endParaRPr lang="en-US">
              <a:solidFill>
                <a:srgbClr val="000000"/>
              </a:solidFill>
            </a:endParaRPr>
          </a:p>
          <a:p>
            <a:pPr marL="342900" indent="-342900" algn="just">
              <a:spcBef>
                <a:spcPct val="20000"/>
              </a:spcBef>
              <a:buFont typeface="Symbol" pitchFamily="18" charset="2"/>
              <a:buChar char="·"/>
            </a:pPr>
            <a:r>
              <a:rPr lang="en-US" sz="2800">
                <a:solidFill>
                  <a:srgbClr val="000000"/>
                </a:solidFill>
              </a:rPr>
              <a:t>Called  function  makes  the</a:t>
            </a:r>
            <a:r>
              <a:rPr lang="en-US" sz="2800" b="1">
                <a:solidFill>
                  <a:srgbClr val="000000"/>
                </a:solidFill>
              </a:rPr>
              <a:t>  alias  </a:t>
            </a:r>
            <a:r>
              <a:rPr lang="en-US" sz="2800">
                <a:solidFill>
                  <a:srgbClr val="000000"/>
                </a:solidFill>
              </a:rPr>
              <a:t>of  the  actual  variable  passed.</a:t>
            </a:r>
          </a:p>
          <a:p>
            <a:pPr marL="342900" indent="-342900" algn="just">
              <a:spcBef>
                <a:spcPct val="20000"/>
              </a:spcBef>
              <a:buFont typeface="Symbol" pitchFamily="18" charset="2"/>
              <a:buChar char="·"/>
            </a:pPr>
            <a:r>
              <a:rPr lang="en-US" sz="2800">
                <a:solidFill>
                  <a:srgbClr val="000000"/>
                </a:solidFill>
              </a:rPr>
              <a:t>No new memory location is created for alias.</a:t>
            </a:r>
            <a:endParaRPr lang="en-US" sz="2800" b="1">
              <a:solidFill>
                <a:srgbClr val="000000"/>
              </a:solidFill>
            </a:endParaRPr>
          </a:p>
          <a:p>
            <a:pPr marL="342900" indent="-342900" algn="just">
              <a:spcBef>
                <a:spcPct val="20000"/>
              </a:spcBef>
              <a:buFont typeface="Symbol" pitchFamily="18" charset="2"/>
              <a:buChar char="·"/>
            </a:pPr>
            <a:r>
              <a:rPr lang="en-US" sz="2800" b="1">
                <a:solidFill>
                  <a:srgbClr val="000000"/>
                </a:solidFill>
              </a:rPr>
              <a:t>Actual</a:t>
            </a:r>
            <a:r>
              <a:rPr lang="en-US" sz="2800">
                <a:solidFill>
                  <a:srgbClr val="000000"/>
                </a:solidFill>
              </a:rPr>
              <a:t>  variables  reflect  the  changes  made  on  the  </a:t>
            </a:r>
            <a:r>
              <a:rPr lang="en-US" sz="2800" b="1">
                <a:solidFill>
                  <a:srgbClr val="000000"/>
                </a:solidFill>
              </a:rPr>
              <a:t>alias </a:t>
            </a:r>
            <a:r>
              <a:rPr lang="en-US" sz="2800">
                <a:solidFill>
                  <a:srgbClr val="000000"/>
                </a:solidFill>
              </a:rPr>
              <a:t>as the memory location is same, only names are different.</a:t>
            </a:r>
            <a:endParaRPr lang="en-US" sz="4000">
              <a:latin typeface="Arial" pitchFamily="34" charset="0"/>
            </a:endParaRPr>
          </a:p>
        </p:txBody>
      </p:sp>
      <p:sp>
        <p:nvSpPr>
          <p:cNvPr id="54275" name="WordArt 3"/>
          <p:cNvSpPr>
            <a:spLocks noChangeArrowheads="1" noChangeShapeType="1" noTextEdit="1"/>
          </p:cNvSpPr>
          <p:nvPr/>
        </p:nvSpPr>
        <p:spPr bwMode="auto">
          <a:xfrm>
            <a:off x="1971675" y="695325"/>
            <a:ext cx="54197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Passing arguments to function</a:t>
            </a:r>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533400"/>
            <a:ext cx="7772400" cy="1143000"/>
          </a:xfrm>
          <a:prstGeom prst="rect">
            <a:avLst/>
          </a:prstGeom>
          <a:noFill/>
          <a:ln w="9525">
            <a:noFill/>
            <a:miter lim="800000"/>
            <a:headEnd/>
            <a:tailEnd/>
          </a:ln>
        </p:spPr>
        <p:txBody>
          <a:bodyPr anchor="ctr"/>
          <a:lstStyle/>
          <a:p>
            <a:pPr algn="just"/>
            <a:endParaRPr lang="en-US" sz="4400">
              <a:solidFill>
                <a:schemeClr val="tx2"/>
              </a:solidFill>
              <a:latin typeface="Arial" pitchFamily="34" charset="0"/>
            </a:endParaRPr>
          </a:p>
        </p:txBody>
      </p:sp>
      <p:sp>
        <p:nvSpPr>
          <p:cNvPr id="55299" name="Rectangle 3"/>
          <p:cNvSpPr>
            <a:spLocks noChangeArrowheads="1"/>
          </p:cNvSpPr>
          <p:nvPr/>
        </p:nvSpPr>
        <p:spPr bwMode="auto">
          <a:xfrm>
            <a:off x="685800" y="1828800"/>
            <a:ext cx="7772400" cy="4114800"/>
          </a:xfrm>
          <a:prstGeom prst="rect">
            <a:avLst/>
          </a:prstGeom>
          <a:noFill/>
          <a:ln w="9525">
            <a:noFill/>
            <a:miter lim="800000"/>
            <a:headEnd/>
            <a:tailEnd/>
          </a:ln>
        </p:spPr>
        <p:txBody>
          <a:bodyPr/>
          <a:lstStyle/>
          <a:p>
            <a:pPr marL="342900" indent="-342900" algn="just">
              <a:spcBef>
                <a:spcPct val="20000"/>
              </a:spcBef>
            </a:pPr>
            <a:r>
              <a:rPr lang="en-US" sz="3600">
                <a:latin typeface="Arial" pitchFamily="34" charset="0"/>
              </a:rPr>
              <a:t>Passing by Pointer</a:t>
            </a:r>
          </a:p>
          <a:p>
            <a:pPr marL="342900" indent="-342900" algn="just">
              <a:lnSpc>
                <a:spcPct val="110000"/>
              </a:lnSpc>
              <a:spcBef>
                <a:spcPct val="20000"/>
              </a:spcBef>
              <a:buFont typeface="Times"/>
              <a:buChar char="•"/>
            </a:pPr>
            <a:r>
              <a:rPr lang="en-US" sz="2800" b="1">
                <a:solidFill>
                  <a:srgbClr val="000000"/>
                </a:solidFill>
              </a:rPr>
              <a:t>Pointers</a:t>
            </a:r>
            <a:r>
              <a:rPr lang="en-US" sz="2800">
                <a:solidFill>
                  <a:srgbClr val="000000"/>
                </a:solidFill>
              </a:rPr>
              <a:t> - Variables  that  store  the  address  of  the  memory location  used  by  another  variable.</a:t>
            </a:r>
          </a:p>
          <a:p>
            <a:pPr marL="342900" indent="-342900" algn="just">
              <a:lnSpc>
                <a:spcPct val="110000"/>
              </a:lnSpc>
              <a:spcBef>
                <a:spcPct val="20000"/>
              </a:spcBef>
              <a:buFont typeface="Times"/>
              <a:buChar char="•"/>
            </a:pPr>
            <a:r>
              <a:rPr lang="en-US" sz="2800">
                <a:solidFill>
                  <a:srgbClr val="000000"/>
                </a:solidFill>
              </a:rPr>
              <a:t>Actual  variables reflect  the  changes  made  in calling program using pointers as they contain the address  of  actual  variables</a:t>
            </a:r>
            <a:endParaRPr lang="en-US" sz="4000">
              <a:latin typeface="Arial" pitchFamily="34" charset="0"/>
            </a:endParaRPr>
          </a:p>
        </p:txBody>
      </p:sp>
      <p:sp>
        <p:nvSpPr>
          <p:cNvPr id="55300" name="WordArt 4"/>
          <p:cNvSpPr>
            <a:spLocks noChangeArrowheads="1" noChangeShapeType="1" noTextEdit="1"/>
          </p:cNvSpPr>
          <p:nvPr/>
        </p:nvSpPr>
        <p:spPr bwMode="auto">
          <a:xfrm>
            <a:off x="1971675" y="695325"/>
            <a:ext cx="54197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Passing arguments to function</a:t>
            </a:r>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457200" y="1447800"/>
            <a:ext cx="8229600" cy="4953000"/>
          </a:xfrm>
          <a:prstGeom prst="rect">
            <a:avLst/>
          </a:prstGeom>
          <a:noFill/>
          <a:ln w="12700">
            <a:noFill/>
            <a:miter lim="800000"/>
            <a:headEnd/>
            <a:tailEnd/>
          </a:ln>
        </p:spPr>
        <p:txBody>
          <a:bodyPr lIns="90488" tIns="44450" rIns="90488" bIns="44450"/>
          <a:lstStyle/>
          <a:p>
            <a:pPr marL="57150" indent="-57150" algn="just">
              <a:spcBef>
                <a:spcPct val="30000"/>
              </a:spcBef>
              <a:buFont typeface="Symbol" pitchFamily="18" charset="2"/>
              <a:buNone/>
            </a:pPr>
            <a:r>
              <a:rPr lang="en-US" sz="2800">
                <a:solidFill>
                  <a:srgbClr val="000000"/>
                </a:solidFill>
              </a:rPr>
              <a:t>Functions   having   same   name   but   performing different activities based on the arguments sent to it.</a:t>
            </a:r>
          </a:p>
          <a:p>
            <a:pPr marL="57150" indent="-57150" algn="just">
              <a:spcBef>
                <a:spcPct val="30000"/>
              </a:spcBef>
              <a:buFont typeface="Symbol" pitchFamily="18" charset="2"/>
              <a:buNone/>
            </a:pPr>
            <a:r>
              <a:rPr lang="en-US" sz="2800">
                <a:solidFill>
                  <a:srgbClr val="000000"/>
                </a:solidFill>
              </a:rPr>
              <a:t>The correct function is invoked depending upon the </a:t>
            </a:r>
            <a:r>
              <a:rPr lang="en-US" sz="2800" b="1" i="1">
                <a:solidFill>
                  <a:srgbClr val="000000"/>
                </a:solidFill>
              </a:rPr>
              <a:t>type, number &amp; order of</a:t>
            </a:r>
            <a:r>
              <a:rPr lang="en-US" sz="2800">
                <a:solidFill>
                  <a:srgbClr val="000000"/>
                </a:solidFill>
              </a:rPr>
              <a:t>  arguments.  This reduces  the programmer’s work of function names to be remembered.</a:t>
            </a:r>
          </a:p>
          <a:p>
            <a:pPr marL="57150" indent="-57150" algn="just">
              <a:spcBef>
                <a:spcPct val="20000"/>
              </a:spcBef>
              <a:buFont typeface="Times"/>
              <a:buChar char="•"/>
            </a:pPr>
            <a:r>
              <a:rPr lang="en-US" sz="2800" i="1"/>
              <a:t> </a:t>
            </a:r>
            <a:r>
              <a:rPr lang="en-US" sz="2800" b="1" i="1"/>
              <a:t>Exact Match </a:t>
            </a:r>
          </a:p>
          <a:p>
            <a:pPr marL="57150" indent="-57150" algn="just">
              <a:spcBef>
                <a:spcPct val="30000"/>
              </a:spcBef>
              <a:buFont typeface="Wingdings" pitchFamily="2" charset="2"/>
              <a:buNone/>
            </a:pPr>
            <a:r>
              <a:rPr lang="en-US" sz="2800"/>
              <a:t>In  this  the  compiler  will  look  for  an  exact  match between the actual arguments of the function call and the formal argument list in the declaration</a:t>
            </a:r>
          </a:p>
        </p:txBody>
      </p:sp>
      <p:sp>
        <p:nvSpPr>
          <p:cNvPr id="56323" name="WordArt 3"/>
          <p:cNvSpPr>
            <a:spLocks noChangeArrowheads="1" noChangeShapeType="1" noTextEdit="1"/>
          </p:cNvSpPr>
          <p:nvPr/>
        </p:nvSpPr>
        <p:spPr bwMode="auto">
          <a:xfrm>
            <a:off x="2590800" y="619125"/>
            <a:ext cx="4038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Overloading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Effect transition="in" filter="wipe(left)">
                                      <p:cBhvr>
                                        <p:cTn id="7" dur="500"/>
                                        <p:tgtEl>
                                          <p:spTgt spid="3768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6834">
                                            <p:txEl>
                                              <p:pRg st="1" end="1"/>
                                            </p:txEl>
                                          </p:spTgt>
                                        </p:tgtEl>
                                        <p:attrNameLst>
                                          <p:attrName>style.visibility</p:attrName>
                                        </p:attrNameLst>
                                      </p:cBhvr>
                                      <p:to>
                                        <p:strVal val="visible"/>
                                      </p:to>
                                    </p:set>
                                    <p:animEffect transition="in" filter="wipe(left)">
                                      <p:cBhvr>
                                        <p:cTn id="12" dur="500"/>
                                        <p:tgtEl>
                                          <p:spTgt spid="3768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6834">
                                            <p:txEl>
                                              <p:pRg st="2" end="2"/>
                                            </p:txEl>
                                          </p:spTgt>
                                        </p:tgtEl>
                                        <p:attrNameLst>
                                          <p:attrName>style.visibility</p:attrName>
                                        </p:attrNameLst>
                                      </p:cBhvr>
                                      <p:to>
                                        <p:strVal val="visible"/>
                                      </p:to>
                                    </p:set>
                                    <p:animEffect transition="in" filter="wipe(left)">
                                      <p:cBhvr>
                                        <p:cTn id="17" dur="500"/>
                                        <p:tgtEl>
                                          <p:spTgt spid="3768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6834">
                                            <p:txEl>
                                              <p:pRg st="3" end="3"/>
                                            </p:txEl>
                                          </p:spTgt>
                                        </p:tgtEl>
                                        <p:attrNameLst>
                                          <p:attrName>style.visibility</p:attrName>
                                        </p:attrNameLst>
                                      </p:cBhvr>
                                      <p:to>
                                        <p:strVal val="visible"/>
                                      </p:to>
                                    </p:set>
                                    <p:animEffect transition="in" filter="wipe(left)">
                                      <p:cBhvr>
                                        <p:cTn id="22" dur="500"/>
                                        <p:tgtEl>
                                          <p:spTgt spid="3768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027"/>
          <p:cNvSpPr txBox="1">
            <a:spLocks noChangeArrowheads="1"/>
          </p:cNvSpPr>
          <p:nvPr/>
        </p:nvSpPr>
        <p:spPr bwMode="auto">
          <a:xfrm>
            <a:off x="1927225" y="3124200"/>
            <a:ext cx="5311775" cy="519113"/>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352800" y="1905000"/>
            <a:ext cx="1752600" cy="46672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a:spcBef>
                <a:spcPct val="50000"/>
              </a:spcBef>
              <a:defRPr/>
            </a:pPr>
            <a:r>
              <a:rPr lang="en-US" b="1"/>
              <a:t>Data</a:t>
            </a:r>
          </a:p>
        </p:txBody>
      </p:sp>
      <p:sp>
        <p:nvSpPr>
          <p:cNvPr id="14339" name="Text Box 3"/>
          <p:cNvSpPr txBox="1">
            <a:spLocks noChangeArrowheads="1"/>
          </p:cNvSpPr>
          <p:nvPr/>
        </p:nvSpPr>
        <p:spPr bwMode="auto">
          <a:xfrm>
            <a:off x="3581400" y="3048000"/>
            <a:ext cx="1539875" cy="46672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a:defRPr/>
            </a:pPr>
            <a:r>
              <a:rPr lang="en-US" b="1"/>
              <a:t>Function4</a:t>
            </a:r>
          </a:p>
        </p:txBody>
      </p:sp>
      <p:sp>
        <p:nvSpPr>
          <p:cNvPr id="14340" name="Text Box 4"/>
          <p:cNvSpPr txBox="1">
            <a:spLocks noChangeArrowheads="1"/>
          </p:cNvSpPr>
          <p:nvPr/>
        </p:nvSpPr>
        <p:spPr bwMode="auto">
          <a:xfrm>
            <a:off x="1143000" y="1828800"/>
            <a:ext cx="1539875" cy="46672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a:defRPr/>
            </a:pPr>
            <a:r>
              <a:rPr lang="en-US" b="1"/>
              <a:t>Function1</a:t>
            </a:r>
          </a:p>
        </p:txBody>
      </p:sp>
      <p:sp>
        <p:nvSpPr>
          <p:cNvPr id="14341" name="Text Box 5"/>
          <p:cNvSpPr txBox="1">
            <a:spLocks noChangeArrowheads="1"/>
          </p:cNvSpPr>
          <p:nvPr/>
        </p:nvSpPr>
        <p:spPr bwMode="auto">
          <a:xfrm>
            <a:off x="3505200" y="533400"/>
            <a:ext cx="1539875" cy="46672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a:defRPr/>
            </a:pPr>
            <a:r>
              <a:rPr lang="en-US" b="1"/>
              <a:t>Function2</a:t>
            </a:r>
          </a:p>
        </p:txBody>
      </p:sp>
      <p:sp>
        <p:nvSpPr>
          <p:cNvPr id="14342" name="Text Box 6"/>
          <p:cNvSpPr txBox="1">
            <a:spLocks noChangeArrowheads="1"/>
          </p:cNvSpPr>
          <p:nvPr/>
        </p:nvSpPr>
        <p:spPr bwMode="auto">
          <a:xfrm>
            <a:off x="5791200" y="1828800"/>
            <a:ext cx="1539875" cy="466725"/>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a:defRPr/>
            </a:pPr>
            <a:r>
              <a:rPr lang="en-US" b="1"/>
              <a:t>Function3</a:t>
            </a:r>
          </a:p>
        </p:txBody>
      </p:sp>
      <p:sp>
        <p:nvSpPr>
          <p:cNvPr id="12295" name="Line 7"/>
          <p:cNvSpPr>
            <a:spLocks noChangeShapeType="1"/>
          </p:cNvSpPr>
          <p:nvPr/>
        </p:nvSpPr>
        <p:spPr bwMode="auto">
          <a:xfrm>
            <a:off x="2667000" y="2057400"/>
            <a:ext cx="685800" cy="0"/>
          </a:xfrm>
          <a:prstGeom prst="line">
            <a:avLst/>
          </a:prstGeom>
          <a:noFill/>
          <a:ln w="9525">
            <a:solidFill>
              <a:schemeClr val="tx1"/>
            </a:solidFill>
            <a:round/>
            <a:headEnd/>
            <a:tailEnd/>
          </a:ln>
        </p:spPr>
        <p:txBody>
          <a:bodyPr wrap="none" anchor="ctr"/>
          <a:lstStyle/>
          <a:p>
            <a:endParaRPr lang="en-US"/>
          </a:p>
        </p:txBody>
      </p:sp>
      <p:sp>
        <p:nvSpPr>
          <p:cNvPr id="12296" name="Line 8"/>
          <p:cNvSpPr>
            <a:spLocks noChangeShapeType="1"/>
          </p:cNvSpPr>
          <p:nvPr/>
        </p:nvSpPr>
        <p:spPr bwMode="auto">
          <a:xfrm>
            <a:off x="4267200" y="990600"/>
            <a:ext cx="0" cy="914400"/>
          </a:xfrm>
          <a:prstGeom prst="line">
            <a:avLst/>
          </a:prstGeom>
          <a:noFill/>
          <a:ln w="9525">
            <a:solidFill>
              <a:schemeClr val="tx1"/>
            </a:solidFill>
            <a:round/>
            <a:headEnd/>
            <a:tailEnd/>
          </a:ln>
        </p:spPr>
        <p:txBody>
          <a:bodyPr wrap="none" anchor="ctr"/>
          <a:lstStyle/>
          <a:p>
            <a:endParaRPr lang="en-US"/>
          </a:p>
        </p:txBody>
      </p:sp>
      <p:sp>
        <p:nvSpPr>
          <p:cNvPr id="12297" name="Line 9"/>
          <p:cNvSpPr>
            <a:spLocks noChangeShapeType="1"/>
          </p:cNvSpPr>
          <p:nvPr/>
        </p:nvSpPr>
        <p:spPr bwMode="auto">
          <a:xfrm flipH="1">
            <a:off x="5105400" y="2057400"/>
            <a:ext cx="685800" cy="0"/>
          </a:xfrm>
          <a:prstGeom prst="line">
            <a:avLst/>
          </a:prstGeom>
          <a:noFill/>
          <a:ln w="9525">
            <a:solidFill>
              <a:schemeClr val="tx1"/>
            </a:solidFill>
            <a:round/>
            <a:headEnd/>
            <a:tailEnd/>
          </a:ln>
        </p:spPr>
        <p:txBody>
          <a:bodyPr wrap="none" anchor="ctr"/>
          <a:lstStyle/>
          <a:p>
            <a:endParaRPr lang="en-US"/>
          </a:p>
        </p:txBody>
      </p:sp>
      <p:sp>
        <p:nvSpPr>
          <p:cNvPr id="12298" name="Line 10"/>
          <p:cNvSpPr>
            <a:spLocks noChangeShapeType="1"/>
          </p:cNvSpPr>
          <p:nvPr/>
        </p:nvSpPr>
        <p:spPr bwMode="auto">
          <a:xfrm flipV="1">
            <a:off x="4267200" y="2362200"/>
            <a:ext cx="0" cy="685800"/>
          </a:xfrm>
          <a:prstGeom prst="line">
            <a:avLst/>
          </a:prstGeom>
          <a:noFill/>
          <a:ln w="9525">
            <a:solidFill>
              <a:schemeClr val="tx1"/>
            </a:solidFill>
            <a:round/>
            <a:headEnd/>
            <a:tailEnd/>
          </a:ln>
        </p:spPr>
        <p:txBody>
          <a:bodyPr wrap="none" anchor="ctr"/>
          <a:lstStyle/>
          <a:p>
            <a:endParaRPr lang="en-US"/>
          </a:p>
        </p:txBody>
      </p:sp>
      <p:sp>
        <p:nvSpPr>
          <p:cNvPr id="12299" name="Text Box 11"/>
          <p:cNvSpPr txBox="1">
            <a:spLocks noChangeArrowheads="1"/>
          </p:cNvSpPr>
          <p:nvPr/>
        </p:nvSpPr>
        <p:spPr bwMode="auto">
          <a:xfrm>
            <a:off x="762000" y="4191000"/>
            <a:ext cx="1905000" cy="1562100"/>
          </a:xfrm>
          <a:prstGeom prst="rect">
            <a:avLst/>
          </a:prstGeom>
          <a:noFill/>
          <a:ln w="9525">
            <a:solidFill>
              <a:schemeClr val="tx1"/>
            </a:solidFill>
            <a:miter lim="800000"/>
            <a:headEnd/>
            <a:tailEnd/>
          </a:ln>
          <a:scene3d>
            <a:camera prst="legacyObliqueTopRight"/>
            <a:lightRig rig="legacyFlat3" dir="b"/>
          </a:scene3d>
          <a:sp3d extrusionH="430200" prstMaterial="legacyWireframe">
            <a:bevelT w="13500" h="13500" prst="angle"/>
            <a:bevelB w="13500" h="13500" prst="angle"/>
            <a:extrusionClr>
              <a:schemeClr val="tx1"/>
            </a:extrusionClr>
          </a:sp3d>
        </p:spPr>
        <p:txBody>
          <a:bodyPr>
            <a:spAutoFit/>
            <a:flatTx/>
          </a:bodyPr>
          <a:lstStyle/>
          <a:p>
            <a:pPr algn="ctr">
              <a:spcBef>
                <a:spcPct val="50000"/>
              </a:spcBef>
            </a:pPr>
            <a:r>
              <a:rPr lang="en-US" b="1"/>
              <a:t>Data</a:t>
            </a:r>
          </a:p>
          <a:p>
            <a:pPr algn="ctr">
              <a:spcBef>
                <a:spcPct val="50000"/>
              </a:spcBef>
            </a:pPr>
            <a:r>
              <a:rPr lang="en-US" b="1"/>
              <a:t>+</a:t>
            </a:r>
          </a:p>
          <a:p>
            <a:pPr algn="ctr">
              <a:spcBef>
                <a:spcPct val="50000"/>
              </a:spcBef>
            </a:pPr>
            <a:r>
              <a:rPr lang="en-US" b="1"/>
              <a:t>Functions</a:t>
            </a:r>
          </a:p>
        </p:txBody>
      </p:sp>
      <p:sp>
        <p:nvSpPr>
          <p:cNvPr id="12300" name="Text Box 12"/>
          <p:cNvSpPr txBox="1">
            <a:spLocks noChangeArrowheads="1"/>
          </p:cNvSpPr>
          <p:nvPr/>
        </p:nvSpPr>
        <p:spPr bwMode="auto">
          <a:xfrm>
            <a:off x="3581400" y="4191000"/>
            <a:ext cx="1905000" cy="1562100"/>
          </a:xfrm>
          <a:prstGeom prst="rect">
            <a:avLst/>
          </a:prstGeom>
          <a:noFill/>
          <a:ln w="9525">
            <a:solidFill>
              <a:schemeClr val="tx1"/>
            </a:solidFill>
            <a:miter lim="800000"/>
            <a:headEnd/>
            <a:tailEnd/>
          </a:ln>
          <a:scene3d>
            <a:camera prst="legacyObliqueTopRight"/>
            <a:lightRig rig="legacyFlat3" dir="b"/>
          </a:scene3d>
          <a:sp3d extrusionH="430200" prstMaterial="legacyWireframe">
            <a:bevelT w="13500" h="13500" prst="angle"/>
            <a:bevelB w="13500" h="13500" prst="angle"/>
            <a:extrusionClr>
              <a:schemeClr val="tx1"/>
            </a:extrusionClr>
          </a:sp3d>
        </p:spPr>
        <p:txBody>
          <a:bodyPr>
            <a:spAutoFit/>
            <a:flatTx/>
          </a:bodyPr>
          <a:lstStyle/>
          <a:p>
            <a:pPr algn="ctr">
              <a:spcBef>
                <a:spcPct val="50000"/>
              </a:spcBef>
            </a:pPr>
            <a:r>
              <a:rPr lang="en-US" b="1"/>
              <a:t>Data</a:t>
            </a:r>
          </a:p>
          <a:p>
            <a:pPr algn="ctr">
              <a:spcBef>
                <a:spcPct val="50000"/>
              </a:spcBef>
            </a:pPr>
            <a:r>
              <a:rPr lang="en-US" b="1"/>
              <a:t>+</a:t>
            </a:r>
          </a:p>
          <a:p>
            <a:pPr algn="ctr">
              <a:spcBef>
                <a:spcPct val="50000"/>
              </a:spcBef>
            </a:pPr>
            <a:r>
              <a:rPr lang="en-US" b="1"/>
              <a:t>Functions</a:t>
            </a:r>
          </a:p>
        </p:txBody>
      </p:sp>
      <p:sp>
        <p:nvSpPr>
          <p:cNvPr id="12301" name="Text Box 13"/>
          <p:cNvSpPr txBox="1">
            <a:spLocks noChangeArrowheads="1"/>
          </p:cNvSpPr>
          <p:nvPr/>
        </p:nvSpPr>
        <p:spPr bwMode="auto">
          <a:xfrm>
            <a:off x="6400800" y="4191000"/>
            <a:ext cx="1905000" cy="1562100"/>
          </a:xfrm>
          <a:prstGeom prst="rect">
            <a:avLst/>
          </a:prstGeom>
          <a:noFill/>
          <a:ln w="9525">
            <a:solidFill>
              <a:schemeClr val="tx1"/>
            </a:solidFill>
            <a:miter lim="800000"/>
            <a:headEnd/>
            <a:tailEnd/>
          </a:ln>
          <a:scene3d>
            <a:camera prst="legacyObliqueTopRight"/>
            <a:lightRig rig="legacyFlat3" dir="b"/>
          </a:scene3d>
          <a:sp3d extrusionH="430200" prstMaterial="legacyWireframe">
            <a:bevelT w="13500" h="13500" prst="angle"/>
            <a:bevelB w="13500" h="13500" prst="angle"/>
            <a:extrusionClr>
              <a:schemeClr val="tx1"/>
            </a:extrusionClr>
          </a:sp3d>
        </p:spPr>
        <p:txBody>
          <a:bodyPr>
            <a:spAutoFit/>
            <a:flatTx/>
          </a:bodyPr>
          <a:lstStyle/>
          <a:p>
            <a:pPr algn="ctr">
              <a:spcBef>
                <a:spcPct val="50000"/>
              </a:spcBef>
            </a:pPr>
            <a:r>
              <a:rPr lang="en-US" b="1"/>
              <a:t>Data</a:t>
            </a:r>
          </a:p>
          <a:p>
            <a:pPr algn="ctr">
              <a:spcBef>
                <a:spcPct val="50000"/>
              </a:spcBef>
            </a:pPr>
            <a:r>
              <a:rPr lang="en-US" b="1"/>
              <a:t>+</a:t>
            </a:r>
          </a:p>
          <a:p>
            <a:pPr algn="ctr">
              <a:spcBef>
                <a:spcPct val="50000"/>
              </a:spcBef>
            </a:pPr>
            <a:r>
              <a:rPr lang="en-US" b="1"/>
              <a:t>Functions</a:t>
            </a:r>
          </a:p>
        </p:txBody>
      </p:sp>
      <p:sp>
        <p:nvSpPr>
          <p:cNvPr id="12302" name="Line 14"/>
          <p:cNvSpPr>
            <a:spLocks noChangeShapeType="1"/>
          </p:cNvSpPr>
          <p:nvPr/>
        </p:nvSpPr>
        <p:spPr bwMode="auto">
          <a:xfrm>
            <a:off x="2667000" y="4876800"/>
            <a:ext cx="914400" cy="0"/>
          </a:xfrm>
          <a:prstGeom prst="line">
            <a:avLst/>
          </a:prstGeom>
          <a:noFill/>
          <a:ln w="9525">
            <a:solidFill>
              <a:schemeClr val="tx1"/>
            </a:solidFill>
            <a:round/>
            <a:headEnd/>
            <a:tailEnd/>
          </a:ln>
        </p:spPr>
        <p:txBody>
          <a:bodyPr wrap="none" anchor="ctr"/>
          <a:lstStyle/>
          <a:p>
            <a:endParaRPr lang="en-US"/>
          </a:p>
        </p:txBody>
      </p:sp>
      <p:sp>
        <p:nvSpPr>
          <p:cNvPr id="12303" name="Line 15"/>
          <p:cNvSpPr>
            <a:spLocks noChangeShapeType="1"/>
          </p:cNvSpPr>
          <p:nvPr/>
        </p:nvSpPr>
        <p:spPr bwMode="auto">
          <a:xfrm>
            <a:off x="5486400" y="4953000"/>
            <a:ext cx="914400" cy="0"/>
          </a:xfrm>
          <a:prstGeom prst="line">
            <a:avLst/>
          </a:prstGeom>
          <a:noFill/>
          <a:ln w="9525">
            <a:solidFill>
              <a:schemeClr val="tx1"/>
            </a:solidFill>
            <a:round/>
            <a:headEnd/>
            <a:tailEnd/>
          </a:ln>
        </p:spPr>
        <p:txBody>
          <a:bodyPr wrap="none" anchor="ctr"/>
          <a:lstStyle/>
          <a:p>
            <a:endParaRPr lang="en-US"/>
          </a:p>
        </p:txBody>
      </p:sp>
      <p:sp>
        <p:nvSpPr>
          <p:cNvPr id="12304" name="Text Box 16"/>
          <p:cNvSpPr txBox="1">
            <a:spLocks noChangeArrowheads="1"/>
          </p:cNvSpPr>
          <p:nvPr/>
        </p:nvSpPr>
        <p:spPr bwMode="auto">
          <a:xfrm>
            <a:off x="5638800" y="533400"/>
            <a:ext cx="2925763" cy="457200"/>
          </a:xfrm>
          <a:prstGeom prst="rect">
            <a:avLst/>
          </a:prstGeom>
          <a:noFill/>
          <a:ln w="9525">
            <a:noFill/>
            <a:miter lim="800000"/>
            <a:headEnd/>
            <a:tailEnd/>
          </a:ln>
        </p:spPr>
        <p:txBody>
          <a:bodyPr wrap="none">
            <a:spAutoFit/>
          </a:bodyPr>
          <a:lstStyle/>
          <a:p>
            <a:r>
              <a:rPr lang="en-US" b="1">
                <a:solidFill>
                  <a:srgbClr val="003399"/>
                </a:solidFill>
              </a:rPr>
              <a:t>Structured  Program</a:t>
            </a:r>
          </a:p>
        </p:txBody>
      </p:sp>
      <p:sp>
        <p:nvSpPr>
          <p:cNvPr id="12305" name="Text Box 17"/>
          <p:cNvSpPr txBox="1">
            <a:spLocks noChangeArrowheads="1"/>
          </p:cNvSpPr>
          <p:nvPr/>
        </p:nvSpPr>
        <p:spPr bwMode="auto">
          <a:xfrm>
            <a:off x="5257800" y="3470275"/>
            <a:ext cx="3549650" cy="457200"/>
          </a:xfrm>
          <a:prstGeom prst="rect">
            <a:avLst/>
          </a:prstGeom>
          <a:noFill/>
          <a:ln w="9525">
            <a:noFill/>
            <a:miter lim="800000"/>
            <a:headEnd/>
            <a:tailEnd/>
          </a:ln>
        </p:spPr>
        <p:txBody>
          <a:bodyPr wrap="none">
            <a:spAutoFit/>
          </a:bodyPr>
          <a:lstStyle/>
          <a:p>
            <a:r>
              <a:rPr lang="en-US" b="1">
                <a:solidFill>
                  <a:srgbClr val="003399"/>
                </a:solidFill>
              </a:rPr>
              <a:t>Object Oriented Program</a:t>
            </a:r>
          </a:p>
        </p:txBody>
      </p:sp>
      <p:sp>
        <p:nvSpPr>
          <p:cNvPr id="12306" name="Text Box 18"/>
          <p:cNvSpPr txBox="1">
            <a:spLocks noChangeArrowheads="1"/>
          </p:cNvSpPr>
          <p:nvPr/>
        </p:nvSpPr>
        <p:spPr bwMode="auto">
          <a:xfrm>
            <a:off x="838200" y="5943600"/>
            <a:ext cx="1862138" cy="457200"/>
          </a:xfrm>
          <a:prstGeom prst="rect">
            <a:avLst/>
          </a:prstGeom>
          <a:noFill/>
          <a:ln w="9525">
            <a:noFill/>
            <a:miter lim="800000"/>
            <a:headEnd/>
            <a:tailEnd/>
          </a:ln>
        </p:spPr>
        <p:txBody>
          <a:bodyPr wrap="none">
            <a:spAutoFit/>
          </a:bodyPr>
          <a:lstStyle/>
          <a:p>
            <a:r>
              <a:rPr lang="en-US" b="1"/>
              <a:t>Component1</a:t>
            </a:r>
          </a:p>
        </p:txBody>
      </p:sp>
      <p:sp>
        <p:nvSpPr>
          <p:cNvPr id="12307" name="Text Box 19"/>
          <p:cNvSpPr txBox="1">
            <a:spLocks noChangeArrowheads="1"/>
          </p:cNvSpPr>
          <p:nvPr/>
        </p:nvSpPr>
        <p:spPr bwMode="auto">
          <a:xfrm>
            <a:off x="3657600" y="5867400"/>
            <a:ext cx="1862138" cy="457200"/>
          </a:xfrm>
          <a:prstGeom prst="rect">
            <a:avLst/>
          </a:prstGeom>
          <a:noFill/>
          <a:ln w="9525">
            <a:noFill/>
            <a:miter lim="800000"/>
            <a:headEnd/>
            <a:tailEnd/>
          </a:ln>
        </p:spPr>
        <p:txBody>
          <a:bodyPr wrap="none">
            <a:spAutoFit/>
          </a:bodyPr>
          <a:lstStyle/>
          <a:p>
            <a:r>
              <a:rPr lang="en-US" b="1"/>
              <a:t>Component2</a:t>
            </a:r>
          </a:p>
        </p:txBody>
      </p:sp>
      <p:sp>
        <p:nvSpPr>
          <p:cNvPr id="12308" name="Text Box 20"/>
          <p:cNvSpPr txBox="1">
            <a:spLocks noChangeArrowheads="1"/>
          </p:cNvSpPr>
          <p:nvPr/>
        </p:nvSpPr>
        <p:spPr bwMode="auto">
          <a:xfrm>
            <a:off x="6477000" y="5867400"/>
            <a:ext cx="1862138" cy="457200"/>
          </a:xfrm>
          <a:prstGeom prst="rect">
            <a:avLst/>
          </a:prstGeom>
          <a:noFill/>
          <a:ln w="9525">
            <a:noFill/>
            <a:miter lim="800000"/>
            <a:headEnd/>
            <a:tailEnd/>
          </a:ln>
        </p:spPr>
        <p:txBody>
          <a:bodyPr wrap="none">
            <a:spAutoFit/>
          </a:bodyPr>
          <a:lstStyle/>
          <a:p>
            <a:r>
              <a:rPr lang="en-US" b="1"/>
              <a:t>Component3</a:t>
            </a:r>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5800" y="533400"/>
            <a:ext cx="7772400" cy="9144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380931" name="Rectangle 3"/>
          <p:cNvSpPr>
            <a:spLocks noChangeArrowheads="1"/>
          </p:cNvSpPr>
          <p:nvPr/>
        </p:nvSpPr>
        <p:spPr bwMode="auto">
          <a:xfrm>
            <a:off x="457200" y="1676400"/>
            <a:ext cx="8153400" cy="4800600"/>
          </a:xfrm>
          <a:prstGeom prst="rect">
            <a:avLst/>
          </a:prstGeom>
          <a:noFill/>
          <a:ln w="12700">
            <a:noFill/>
            <a:miter lim="800000"/>
            <a:headEnd/>
            <a:tailEnd/>
          </a:ln>
        </p:spPr>
        <p:txBody>
          <a:bodyPr lIns="90488" tIns="44450" rIns="90488" bIns="44450"/>
          <a:lstStyle/>
          <a:p>
            <a:pPr marL="342900" indent="-342900">
              <a:spcBef>
                <a:spcPct val="20000"/>
              </a:spcBef>
              <a:buFont typeface="Times"/>
              <a:buChar char="•"/>
            </a:pPr>
            <a:r>
              <a:rPr lang="en-US" sz="3200" i="1"/>
              <a:t>  Match with promotion</a:t>
            </a:r>
          </a:p>
          <a:p>
            <a:pPr marL="342900" indent="-342900">
              <a:spcBef>
                <a:spcPct val="20000"/>
              </a:spcBef>
              <a:buFont typeface="Monotype Sorts" pitchFamily="2" charset="2"/>
              <a:buNone/>
            </a:pPr>
            <a:r>
              <a:rPr lang="en-US" sz="2800"/>
              <a:t>In this the compiler will perform argument promotion</a:t>
            </a:r>
          </a:p>
        </p:txBody>
      </p:sp>
      <p:sp>
        <p:nvSpPr>
          <p:cNvPr id="58372" name="WordArt 4"/>
          <p:cNvSpPr>
            <a:spLocks noChangeArrowheads="1" noChangeShapeType="1" noTextEdit="1"/>
          </p:cNvSpPr>
          <p:nvPr/>
        </p:nvSpPr>
        <p:spPr bwMode="auto">
          <a:xfrm>
            <a:off x="2438400" y="619125"/>
            <a:ext cx="4038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Overloading </a:t>
            </a:r>
          </a:p>
        </p:txBody>
      </p:sp>
      <p:grpSp>
        <p:nvGrpSpPr>
          <p:cNvPr id="58373" name="Group 5"/>
          <p:cNvGrpSpPr>
            <a:grpSpLocks/>
          </p:cNvGrpSpPr>
          <p:nvPr/>
        </p:nvGrpSpPr>
        <p:grpSpPr bwMode="auto">
          <a:xfrm>
            <a:off x="1981200" y="3200400"/>
            <a:ext cx="4818063" cy="2236788"/>
            <a:chOff x="1296" y="2448"/>
            <a:chExt cx="3035" cy="1409"/>
          </a:xfrm>
        </p:grpSpPr>
        <p:sp>
          <p:nvSpPr>
            <p:cNvPr id="58374" name="Text Box 6"/>
            <p:cNvSpPr txBox="1">
              <a:spLocks noChangeArrowheads="1"/>
            </p:cNvSpPr>
            <p:nvPr/>
          </p:nvSpPr>
          <p:spPr bwMode="auto">
            <a:xfrm>
              <a:off x="1296" y="2448"/>
              <a:ext cx="3035" cy="1409"/>
            </a:xfrm>
            <a:prstGeom prst="rect">
              <a:avLst/>
            </a:prstGeom>
            <a:noFill/>
            <a:ln w="9525">
              <a:solidFill>
                <a:schemeClr val="tx1"/>
              </a:solidFill>
              <a:miter lim="800000"/>
              <a:headEnd/>
              <a:tailEnd/>
            </a:ln>
          </p:spPr>
          <p:txBody>
            <a:bodyPr wrap="none">
              <a:spAutoFit/>
            </a:bodyPr>
            <a:lstStyle/>
            <a:p>
              <a:r>
                <a:rPr lang="en-US" sz="2800"/>
                <a:t>From				To</a:t>
              </a:r>
            </a:p>
            <a:p>
              <a:endParaRPr lang="en-US" sz="2800"/>
            </a:p>
            <a:p>
              <a:r>
                <a:rPr lang="en-US" sz="2800"/>
                <a:t>char				int</a:t>
              </a:r>
            </a:p>
            <a:p>
              <a:r>
                <a:rPr lang="en-US" sz="2800"/>
                <a:t>short int			int</a:t>
              </a:r>
            </a:p>
            <a:p>
              <a:r>
                <a:rPr lang="en-US" sz="2800"/>
                <a:t>float				double</a:t>
              </a:r>
            </a:p>
          </p:txBody>
        </p:sp>
        <p:sp>
          <p:nvSpPr>
            <p:cNvPr id="58375" name="Line 7"/>
            <p:cNvSpPr>
              <a:spLocks noChangeShapeType="1"/>
            </p:cNvSpPr>
            <p:nvPr/>
          </p:nvSpPr>
          <p:spPr bwMode="auto">
            <a:xfrm>
              <a:off x="1307" y="2928"/>
              <a:ext cx="3024" cy="0"/>
            </a:xfrm>
            <a:prstGeom prst="line">
              <a:avLst/>
            </a:prstGeom>
            <a:noFill/>
            <a:ln w="9525">
              <a:solidFill>
                <a:schemeClr val="tx1"/>
              </a:solidFill>
              <a:round/>
              <a:headEnd/>
              <a:tailEnd/>
            </a:ln>
          </p:spPr>
          <p:txBody>
            <a:bodyPr wrap="none" anchor="ctr"/>
            <a:lstStyle/>
            <a:p>
              <a:endParaRPr lang="en-US"/>
            </a:p>
          </p:txBody>
        </p:sp>
        <p:sp>
          <p:nvSpPr>
            <p:cNvPr id="58376" name="Line 8"/>
            <p:cNvSpPr>
              <a:spLocks noChangeShapeType="1"/>
            </p:cNvSpPr>
            <p:nvPr/>
          </p:nvSpPr>
          <p:spPr bwMode="auto">
            <a:xfrm>
              <a:off x="1307" y="3264"/>
              <a:ext cx="3024" cy="0"/>
            </a:xfrm>
            <a:prstGeom prst="line">
              <a:avLst/>
            </a:prstGeom>
            <a:noFill/>
            <a:ln w="9525">
              <a:solidFill>
                <a:schemeClr val="tx1"/>
              </a:solidFill>
              <a:round/>
              <a:headEnd/>
              <a:tailEnd/>
            </a:ln>
          </p:spPr>
          <p:txBody>
            <a:bodyPr wrap="none" anchor="ctr"/>
            <a:lstStyle/>
            <a:p>
              <a:endParaRPr lang="en-US"/>
            </a:p>
          </p:txBody>
        </p:sp>
        <p:sp>
          <p:nvSpPr>
            <p:cNvPr id="58377" name="Line 9"/>
            <p:cNvSpPr>
              <a:spLocks noChangeShapeType="1"/>
            </p:cNvSpPr>
            <p:nvPr/>
          </p:nvSpPr>
          <p:spPr bwMode="auto">
            <a:xfrm>
              <a:off x="1307" y="3552"/>
              <a:ext cx="3024" cy="0"/>
            </a:xfrm>
            <a:prstGeom prst="line">
              <a:avLst/>
            </a:prstGeom>
            <a:noFill/>
            <a:ln w="9525">
              <a:solidFill>
                <a:schemeClr val="tx1"/>
              </a:solidFill>
              <a:round/>
              <a:headEnd/>
              <a:tailEnd/>
            </a:ln>
          </p:spPr>
          <p:txBody>
            <a:bodyPr wrap="none" anchor="ctr"/>
            <a:lstStyle/>
            <a:p>
              <a:endParaRPr lang="en-US"/>
            </a:p>
          </p:txBody>
        </p:sp>
        <p:sp>
          <p:nvSpPr>
            <p:cNvPr id="58378" name="Line 10"/>
            <p:cNvSpPr>
              <a:spLocks noChangeShapeType="1"/>
            </p:cNvSpPr>
            <p:nvPr/>
          </p:nvSpPr>
          <p:spPr bwMode="auto">
            <a:xfrm>
              <a:off x="2795" y="2454"/>
              <a:ext cx="0" cy="1392"/>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wipe(left)">
                                      <p:cBhvr>
                                        <p:cTn id="7" dur="500"/>
                                        <p:tgtEl>
                                          <p:spTgt spid="380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1">
                                            <p:txEl>
                                              <p:pRg st="1" end="1"/>
                                            </p:txEl>
                                          </p:spTgt>
                                        </p:tgtEl>
                                        <p:attrNameLst>
                                          <p:attrName>style.visibility</p:attrName>
                                        </p:attrNameLst>
                                      </p:cBhvr>
                                      <p:to>
                                        <p:strVal val="visible"/>
                                      </p:to>
                                    </p:set>
                                    <p:animEffect transition="in" filter="wipe(left)">
                                      <p:cBhvr>
                                        <p:cTn id="12" dur="500"/>
                                        <p:tgtEl>
                                          <p:spTgt spid="3809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533400"/>
            <a:ext cx="7772400" cy="914400"/>
          </a:xfrm>
          <a:prstGeom prst="rect">
            <a:avLst/>
          </a:prstGeom>
          <a:noFill/>
          <a:ln w="12700">
            <a:noFill/>
            <a:miter lim="800000"/>
            <a:headEnd/>
            <a:tailEnd/>
          </a:ln>
        </p:spPr>
        <p:txBody>
          <a:bodyPr lIns="90488" tIns="44450" rIns="90488" bIns="44450" anchor="ctr"/>
          <a:lstStyle/>
          <a:p>
            <a:pPr algn="ctr"/>
            <a:endParaRPr lang="en-US" sz="4400">
              <a:solidFill>
                <a:schemeClr val="tx2"/>
              </a:solidFill>
            </a:endParaRPr>
          </a:p>
        </p:txBody>
      </p:sp>
      <p:sp>
        <p:nvSpPr>
          <p:cNvPr id="385027" name="Rectangle 3"/>
          <p:cNvSpPr>
            <a:spLocks noChangeArrowheads="1"/>
          </p:cNvSpPr>
          <p:nvPr/>
        </p:nvSpPr>
        <p:spPr bwMode="auto">
          <a:xfrm>
            <a:off x="533400" y="1676400"/>
            <a:ext cx="8001000" cy="4419600"/>
          </a:xfrm>
          <a:prstGeom prst="rect">
            <a:avLst/>
          </a:prstGeom>
          <a:noFill/>
          <a:ln w="12700">
            <a:noFill/>
            <a:miter lim="800000"/>
            <a:headEnd/>
            <a:tailEnd/>
          </a:ln>
        </p:spPr>
        <p:txBody>
          <a:bodyPr lIns="90488" tIns="44450" rIns="90488" bIns="44450"/>
          <a:lstStyle/>
          <a:p>
            <a:pPr>
              <a:spcBef>
                <a:spcPct val="20000"/>
              </a:spcBef>
              <a:buFont typeface="Times"/>
              <a:buChar char="•"/>
            </a:pPr>
            <a:r>
              <a:rPr lang="en-US" sz="3200" i="1"/>
              <a:t>  Match using standard conversion</a:t>
            </a:r>
          </a:p>
          <a:p>
            <a:pPr>
              <a:spcBef>
                <a:spcPct val="20000"/>
              </a:spcBef>
              <a:buFont typeface="Monotype Sorts" pitchFamily="2" charset="2"/>
              <a:buNone/>
            </a:pPr>
            <a:endParaRPr lang="en-US" sz="3200" i="1"/>
          </a:p>
          <a:p>
            <a:pPr algn="just">
              <a:spcBef>
                <a:spcPct val="20000"/>
              </a:spcBef>
              <a:buFont typeface="Monotype Sorts" pitchFamily="2" charset="2"/>
              <a:buNone/>
            </a:pPr>
            <a:r>
              <a:rPr lang="en-US" sz="2800"/>
              <a:t>Standard conversion involves the conversion of one primitive type into another primitive type.</a:t>
            </a:r>
          </a:p>
        </p:txBody>
      </p:sp>
      <p:sp>
        <p:nvSpPr>
          <p:cNvPr id="60420" name="WordArt 4"/>
          <p:cNvSpPr>
            <a:spLocks noChangeArrowheads="1" noChangeShapeType="1" noTextEdit="1"/>
          </p:cNvSpPr>
          <p:nvPr/>
        </p:nvSpPr>
        <p:spPr bwMode="auto">
          <a:xfrm>
            <a:off x="2514600" y="619125"/>
            <a:ext cx="4038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Overloading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left)">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xEl>
                                              <p:pRg st="2" end="2"/>
                                            </p:txEl>
                                          </p:spTgt>
                                        </p:tgtEl>
                                        <p:attrNameLst>
                                          <p:attrName>style.visibility</p:attrName>
                                        </p:attrNameLst>
                                      </p:cBhvr>
                                      <p:to>
                                        <p:strVal val="visible"/>
                                      </p:to>
                                    </p:set>
                                    <p:animEffect transition="in" filter="wipe(left)">
                                      <p:cBhvr>
                                        <p:cTn id="12"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457200" y="1676400"/>
            <a:ext cx="8229600" cy="4419600"/>
          </a:xfrm>
          <a:prstGeom prst="rect">
            <a:avLst/>
          </a:prstGeom>
          <a:noFill/>
          <a:ln w="12700">
            <a:noFill/>
            <a:miter lim="800000"/>
            <a:headEnd/>
            <a:tailEnd/>
          </a:ln>
        </p:spPr>
        <p:txBody>
          <a:bodyPr lIns="90488" tIns="44450" rIns="90488" bIns="44450"/>
          <a:lstStyle/>
          <a:p>
            <a:pPr>
              <a:spcBef>
                <a:spcPct val="20000"/>
              </a:spcBef>
              <a:buFont typeface="Times"/>
              <a:buChar char="•"/>
            </a:pPr>
            <a:r>
              <a:rPr lang="en-US" sz="3200" i="1"/>
              <a:t> Match with user defined conversions functions</a:t>
            </a:r>
          </a:p>
          <a:p>
            <a:pPr>
              <a:spcBef>
                <a:spcPct val="20000"/>
              </a:spcBef>
              <a:buFont typeface="Times"/>
              <a:buNone/>
            </a:pPr>
            <a:endParaRPr lang="en-US" sz="3200" i="1"/>
          </a:p>
          <a:p>
            <a:pPr algn="just">
              <a:spcBef>
                <a:spcPct val="20000"/>
              </a:spcBef>
              <a:buFont typeface="Monotype Sorts" pitchFamily="2" charset="2"/>
              <a:buNone/>
            </a:pPr>
            <a:r>
              <a:rPr lang="en-US" sz="2800"/>
              <a:t>A  user  defined  conversion  function  is  a  member function  that  the  compiler  can  automatically  call upon  in  order  to  convert  from  one  type  into another type (with a constructor function).</a:t>
            </a:r>
          </a:p>
        </p:txBody>
      </p:sp>
      <p:sp>
        <p:nvSpPr>
          <p:cNvPr id="62467" name="WordArt 3"/>
          <p:cNvSpPr>
            <a:spLocks noChangeArrowheads="1" noChangeShapeType="1" noTextEdit="1"/>
          </p:cNvSpPr>
          <p:nvPr/>
        </p:nvSpPr>
        <p:spPr bwMode="auto">
          <a:xfrm>
            <a:off x="2514600" y="619125"/>
            <a:ext cx="4038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Overloading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2">
                                            <p:txEl>
                                              <p:pRg st="0" end="0"/>
                                            </p:txEl>
                                          </p:spTgt>
                                        </p:tgtEl>
                                        <p:attrNameLst>
                                          <p:attrName>style.visibility</p:attrName>
                                        </p:attrNameLst>
                                      </p:cBhvr>
                                      <p:to>
                                        <p:strVal val="visible"/>
                                      </p:to>
                                    </p:set>
                                    <p:animEffect transition="in" filter="wipe(left)">
                                      <p:cBhvr>
                                        <p:cTn id="7" dur="500"/>
                                        <p:tgtEl>
                                          <p:spTgt spid="389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2">
                                            <p:txEl>
                                              <p:pRg st="2" end="2"/>
                                            </p:txEl>
                                          </p:spTgt>
                                        </p:tgtEl>
                                        <p:attrNameLst>
                                          <p:attrName>style.visibility</p:attrName>
                                        </p:attrNameLst>
                                      </p:cBhvr>
                                      <p:to>
                                        <p:strVal val="visible"/>
                                      </p:to>
                                    </p:set>
                                    <p:animEffect transition="in" filter="wipe(left)">
                                      <p:cBhvr>
                                        <p:cTn id="12" dur="500"/>
                                        <p:tgtEl>
                                          <p:spTgt spid="389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457200" y="1676400"/>
            <a:ext cx="8229600" cy="4419600"/>
          </a:xfrm>
          <a:prstGeom prst="rect">
            <a:avLst/>
          </a:prstGeom>
          <a:noFill/>
          <a:ln w="12700">
            <a:noFill/>
            <a:miter lim="800000"/>
            <a:headEnd/>
            <a:tailEnd/>
          </a:ln>
        </p:spPr>
        <p:txBody>
          <a:bodyPr lIns="90488" tIns="44450" rIns="90488" bIns="44450"/>
          <a:lstStyle/>
          <a:p>
            <a:pPr>
              <a:spcBef>
                <a:spcPct val="20000"/>
              </a:spcBef>
              <a:buFont typeface="Times"/>
              <a:buChar char="•"/>
            </a:pPr>
            <a:r>
              <a:rPr lang="en-US" sz="3200" i="1"/>
              <a:t>  Match with ellipsis</a:t>
            </a:r>
            <a:endParaRPr lang="en-US" sz="2800"/>
          </a:p>
          <a:p>
            <a:pPr>
              <a:spcBef>
                <a:spcPct val="20000"/>
              </a:spcBef>
              <a:buFont typeface="Monotype Sorts" pitchFamily="2" charset="2"/>
              <a:buNone/>
            </a:pPr>
            <a:r>
              <a:rPr lang="en-US" sz="2800"/>
              <a:t> </a:t>
            </a:r>
          </a:p>
          <a:p>
            <a:pPr algn="just">
              <a:spcBef>
                <a:spcPct val="20000"/>
              </a:spcBef>
              <a:buFont typeface="Monotype Sorts" pitchFamily="2" charset="2"/>
              <a:buNone/>
            </a:pPr>
            <a:r>
              <a:rPr lang="en-US" sz="2800"/>
              <a:t>Ellipsis (dots) are used to accept a variable number of arguments</a:t>
            </a:r>
          </a:p>
          <a:p>
            <a:pPr algn="just">
              <a:spcBef>
                <a:spcPct val="20000"/>
              </a:spcBef>
              <a:buFont typeface="Monotype Sorts" pitchFamily="2" charset="2"/>
              <a:buNone/>
            </a:pPr>
            <a:endParaRPr lang="en-US" sz="3200"/>
          </a:p>
        </p:txBody>
      </p:sp>
      <p:sp>
        <p:nvSpPr>
          <p:cNvPr id="64515" name="WordArt 3"/>
          <p:cNvSpPr>
            <a:spLocks noChangeArrowheads="1" noChangeShapeType="1" noTextEdit="1"/>
          </p:cNvSpPr>
          <p:nvPr/>
        </p:nvSpPr>
        <p:spPr bwMode="auto">
          <a:xfrm>
            <a:off x="2514600" y="542925"/>
            <a:ext cx="4038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Function Overloading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18">
                                            <p:txEl>
                                              <p:pRg st="0" end="0"/>
                                            </p:txEl>
                                          </p:spTgt>
                                        </p:tgtEl>
                                        <p:attrNameLst>
                                          <p:attrName>style.visibility</p:attrName>
                                        </p:attrNameLst>
                                      </p:cBhvr>
                                      <p:to>
                                        <p:strVal val="visible"/>
                                      </p:to>
                                    </p:set>
                                    <p:animEffect transition="in" filter="wipe(left)">
                                      <p:cBhvr>
                                        <p:cTn id="7" dur="500"/>
                                        <p:tgtEl>
                                          <p:spTgt spid="393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3218">
                                            <p:txEl>
                                              <p:pRg st="1" end="1"/>
                                            </p:txEl>
                                          </p:spTgt>
                                        </p:tgtEl>
                                        <p:attrNameLst>
                                          <p:attrName>style.visibility</p:attrName>
                                        </p:attrNameLst>
                                      </p:cBhvr>
                                      <p:to>
                                        <p:strVal val="visible"/>
                                      </p:to>
                                    </p:set>
                                    <p:animEffect transition="in" filter="wipe(left)">
                                      <p:cBhvr>
                                        <p:cTn id="12" dur="500"/>
                                        <p:tgtEl>
                                          <p:spTgt spid="393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3218">
                                            <p:txEl>
                                              <p:pRg st="2" end="2"/>
                                            </p:txEl>
                                          </p:spTgt>
                                        </p:tgtEl>
                                        <p:attrNameLst>
                                          <p:attrName>style.visibility</p:attrName>
                                        </p:attrNameLst>
                                      </p:cBhvr>
                                      <p:to>
                                        <p:strVal val="visible"/>
                                      </p:to>
                                    </p:set>
                                    <p:animEffect transition="in" filter="wipe(left)">
                                      <p:cBhvr>
                                        <p:cTn id="17" dur="500"/>
                                        <p:tgtEl>
                                          <p:spTgt spid="3932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457200" y="1219200"/>
            <a:ext cx="8229600" cy="5410200"/>
          </a:xfrm>
          <a:prstGeom prst="rect">
            <a:avLst/>
          </a:prstGeom>
          <a:noFill/>
          <a:ln w="12700">
            <a:noFill/>
            <a:miter lim="800000"/>
            <a:headEnd/>
            <a:tailEnd/>
          </a:ln>
        </p:spPr>
        <p:txBody>
          <a:bodyPr lIns="90488" tIns="44450" rIns="90488" bIns="44450"/>
          <a:lstStyle/>
          <a:p>
            <a:pPr algn="just">
              <a:spcBef>
                <a:spcPct val="20000"/>
              </a:spcBef>
            </a:pPr>
            <a:r>
              <a:rPr lang="en-US" sz="2700"/>
              <a:t>Most of the functions have a number of parameters.  At times, a person may not be interested in providing value for  all  the  arguments  in   the  function  call.  In   such circumstances it would be better if the system can choose some default values for some of these parameters</a:t>
            </a:r>
            <a:r>
              <a:rPr lang="en-US" sz="2700" b="1"/>
              <a:t>.</a:t>
            </a:r>
          </a:p>
          <a:p>
            <a:pPr>
              <a:spcBef>
                <a:spcPct val="20000"/>
              </a:spcBef>
            </a:pPr>
            <a:r>
              <a:rPr lang="en-US"/>
              <a:t>void mail(char * user = “root”, int time = 0)</a:t>
            </a:r>
          </a:p>
          <a:p>
            <a:pPr>
              <a:spcBef>
                <a:spcPct val="20000"/>
              </a:spcBef>
            </a:pPr>
            <a:r>
              <a:rPr lang="en-US"/>
              <a:t>void main( )</a:t>
            </a:r>
          </a:p>
          <a:p>
            <a:pPr>
              <a:spcBef>
                <a:spcPct val="20000"/>
              </a:spcBef>
            </a:pPr>
            <a:r>
              <a:rPr lang="en-US"/>
              <a:t>{	</a:t>
            </a:r>
          </a:p>
          <a:p>
            <a:pPr>
              <a:spcBef>
                <a:spcPct val="20000"/>
              </a:spcBef>
            </a:pPr>
            <a:r>
              <a:rPr lang="en-US"/>
              <a:t>	mail ( );</a:t>
            </a:r>
          </a:p>
          <a:p>
            <a:pPr>
              <a:spcBef>
                <a:spcPct val="20000"/>
              </a:spcBef>
            </a:pPr>
            <a:r>
              <a:rPr lang="en-US"/>
              <a:t>	mail( “manisha”);</a:t>
            </a:r>
          </a:p>
          <a:p>
            <a:pPr>
              <a:spcBef>
                <a:spcPct val="20000"/>
              </a:spcBef>
            </a:pPr>
            <a:r>
              <a:rPr lang="en-US"/>
              <a:t>	mail( “sonali”, 5);</a:t>
            </a:r>
          </a:p>
          <a:p>
            <a:pPr>
              <a:spcBef>
                <a:spcPct val="20000"/>
              </a:spcBef>
            </a:pPr>
            <a:r>
              <a:rPr lang="en-US"/>
              <a:t>}</a:t>
            </a:r>
          </a:p>
        </p:txBody>
      </p:sp>
      <p:sp>
        <p:nvSpPr>
          <p:cNvPr id="65539" name="WordArt 3"/>
          <p:cNvSpPr>
            <a:spLocks noChangeArrowheads="1" noChangeShapeType="1" noTextEdit="1"/>
          </p:cNvSpPr>
          <p:nvPr/>
        </p:nvSpPr>
        <p:spPr bwMode="auto">
          <a:xfrm>
            <a:off x="2857500" y="542925"/>
            <a:ext cx="34671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Default Arguments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526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526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526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526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526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4" end="4"/>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526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5" end="5"/>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526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6" end="6"/>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526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95266">
                                            <p:txEl>
                                              <p:pRg st="7" end="7"/>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457200"/>
            <a:ext cx="7772400" cy="609600"/>
          </a:xfrm>
          <a:prstGeom prst="rect">
            <a:avLst/>
          </a:prstGeom>
          <a:noFill/>
          <a:ln w="9525">
            <a:noFill/>
            <a:miter lim="800000"/>
            <a:headEnd/>
            <a:tailEnd/>
          </a:ln>
        </p:spPr>
        <p:txBody>
          <a:bodyPr anchor="ctr"/>
          <a:lstStyle/>
          <a:p>
            <a:pPr algn="just"/>
            <a:endParaRPr lang="en-US" sz="4400">
              <a:solidFill>
                <a:schemeClr val="tx2"/>
              </a:solidFill>
              <a:latin typeface="Arial" pitchFamily="34" charset="0"/>
            </a:endParaRPr>
          </a:p>
        </p:txBody>
      </p:sp>
      <p:sp>
        <p:nvSpPr>
          <p:cNvPr id="66563" name="Rectangle 3"/>
          <p:cNvSpPr>
            <a:spLocks noChangeArrowheads="1"/>
          </p:cNvSpPr>
          <p:nvPr/>
        </p:nvSpPr>
        <p:spPr bwMode="auto">
          <a:xfrm>
            <a:off x="-76200" y="1447800"/>
            <a:ext cx="8686800" cy="3200400"/>
          </a:xfrm>
          <a:prstGeom prst="rect">
            <a:avLst/>
          </a:prstGeom>
          <a:noFill/>
          <a:ln w="9525">
            <a:noFill/>
            <a:miter lim="800000"/>
            <a:headEnd/>
            <a:tailEnd/>
          </a:ln>
        </p:spPr>
        <p:txBody>
          <a:bodyPr/>
          <a:lstStyle/>
          <a:p>
            <a:pPr marL="742950" lvl="1" indent="-285750" algn="just">
              <a:spcBef>
                <a:spcPct val="20000"/>
              </a:spcBef>
              <a:buFont typeface="Times"/>
              <a:buChar char="•"/>
            </a:pPr>
            <a:r>
              <a:rPr lang="en-US" sz="2800">
                <a:latin typeface="Arial" pitchFamily="34" charset="0"/>
              </a:rPr>
              <a:t>inline functions are a C++ enhancement designed to speed up programs</a:t>
            </a:r>
          </a:p>
          <a:p>
            <a:pPr marL="742950" lvl="1" indent="-285750" algn="just">
              <a:spcBef>
                <a:spcPct val="20000"/>
              </a:spcBef>
              <a:buFont typeface="Times"/>
              <a:buChar char="•"/>
            </a:pPr>
            <a:r>
              <a:rPr lang="en-US" sz="2800">
                <a:latin typeface="Arial" pitchFamily="34" charset="0"/>
              </a:rPr>
              <a:t>The process of jumping to function code, carrying out stack operations and jumping back is absent in inline functions</a:t>
            </a:r>
          </a:p>
          <a:p>
            <a:pPr marL="742950" lvl="1" indent="-285750" algn="just">
              <a:spcBef>
                <a:spcPct val="20000"/>
              </a:spcBef>
              <a:buFont typeface="Times"/>
              <a:buChar char="•"/>
            </a:pPr>
            <a:r>
              <a:rPr lang="en-US" sz="2800">
                <a:latin typeface="Arial" pitchFamily="34" charset="0"/>
              </a:rPr>
              <a:t>Each inline function call leads to the creation of a copy of function code</a:t>
            </a:r>
          </a:p>
        </p:txBody>
      </p:sp>
      <p:sp>
        <p:nvSpPr>
          <p:cNvPr id="66564" name="WordArt 4"/>
          <p:cNvSpPr>
            <a:spLocks noChangeArrowheads="1" noChangeShapeType="1" noTextEdit="1"/>
          </p:cNvSpPr>
          <p:nvPr/>
        </p:nvSpPr>
        <p:spPr bwMode="auto">
          <a:xfrm>
            <a:off x="3200400" y="381000"/>
            <a:ext cx="28575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inline Functions</a:t>
            </a: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04800" y="1981200"/>
            <a:ext cx="8458200" cy="4114800"/>
          </a:xfrm>
          <a:prstGeom prst="rect">
            <a:avLst/>
          </a:prstGeom>
          <a:noFill/>
          <a:ln w="9525">
            <a:noFill/>
            <a:miter lim="800000"/>
            <a:headEnd/>
            <a:tailEnd/>
          </a:ln>
        </p:spPr>
        <p:txBody>
          <a:bodyPr/>
          <a:lstStyle/>
          <a:p>
            <a:pPr marL="342900" indent="-342900">
              <a:lnSpc>
                <a:spcPct val="125000"/>
              </a:lnSpc>
              <a:spcBef>
                <a:spcPct val="20000"/>
              </a:spcBef>
              <a:buFontTx/>
              <a:buChar char="•"/>
            </a:pPr>
            <a:r>
              <a:rPr lang="en-US" sz="2800"/>
              <a:t>Improvement in code quality and productivity</a:t>
            </a:r>
          </a:p>
          <a:p>
            <a:pPr marL="342900" indent="-342900">
              <a:lnSpc>
                <a:spcPct val="125000"/>
              </a:lnSpc>
              <a:spcBef>
                <a:spcPct val="20000"/>
              </a:spcBef>
              <a:buFontTx/>
              <a:buChar char="•"/>
            </a:pPr>
            <a:r>
              <a:rPr lang="en-US" sz="2800"/>
              <a:t>Smaller reusable code and design </a:t>
            </a:r>
          </a:p>
          <a:p>
            <a:pPr marL="342900" indent="-342900">
              <a:lnSpc>
                <a:spcPct val="125000"/>
              </a:lnSpc>
              <a:spcBef>
                <a:spcPct val="20000"/>
              </a:spcBef>
              <a:buFontTx/>
              <a:buChar char="•"/>
            </a:pPr>
            <a:r>
              <a:rPr lang="en-US" sz="2800"/>
              <a:t>Flexible,  reliable and easily maintainable	</a:t>
            </a:r>
          </a:p>
          <a:p>
            <a:pPr marL="342900" indent="-342900">
              <a:lnSpc>
                <a:spcPct val="125000"/>
              </a:lnSpc>
              <a:spcBef>
                <a:spcPct val="20000"/>
              </a:spcBef>
              <a:buFontTx/>
              <a:buChar char="•"/>
            </a:pPr>
            <a:r>
              <a:rPr lang="en-US" sz="2800"/>
              <a:t>Closer to real life</a:t>
            </a:r>
          </a:p>
        </p:txBody>
      </p:sp>
      <p:sp>
        <p:nvSpPr>
          <p:cNvPr id="13315" name="WordArt 3"/>
          <p:cNvSpPr>
            <a:spLocks noChangeArrowheads="1" noChangeShapeType="1" noTextEdit="1"/>
          </p:cNvSpPr>
          <p:nvPr/>
        </p:nvSpPr>
        <p:spPr bwMode="auto">
          <a:xfrm>
            <a:off x="609600" y="457200"/>
            <a:ext cx="8001000" cy="9906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What made Object Oriented Programming </a:t>
            </a:r>
          </a:p>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take over Structured Programming?</a:t>
            </a:r>
          </a:p>
        </p:txBody>
      </p:sp>
    </p:spTree>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WordArt 2"/>
          <p:cNvSpPr>
            <a:spLocks noChangeArrowheads="1" noChangeShapeType="1" noTextEdit="1"/>
          </p:cNvSpPr>
          <p:nvPr/>
        </p:nvSpPr>
        <p:spPr bwMode="auto">
          <a:xfrm>
            <a:off x="3590925" y="542925"/>
            <a:ext cx="1666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Structure</a:t>
            </a:r>
          </a:p>
        </p:txBody>
      </p:sp>
      <p:sp>
        <p:nvSpPr>
          <p:cNvPr id="94211" name="Rectangle 3"/>
          <p:cNvSpPr>
            <a:spLocks noChangeArrowheads="1"/>
          </p:cNvSpPr>
          <p:nvPr/>
        </p:nvSpPr>
        <p:spPr bwMode="auto">
          <a:xfrm>
            <a:off x="457200" y="1447800"/>
            <a:ext cx="8229600" cy="4648200"/>
          </a:xfrm>
          <a:prstGeom prst="rect">
            <a:avLst/>
          </a:prstGeom>
          <a:noFill/>
          <a:ln w="12700">
            <a:noFill/>
            <a:miter lim="800000"/>
            <a:headEnd/>
            <a:tailEnd/>
          </a:ln>
        </p:spPr>
        <p:txBody>
          <a:bodyPr lIns="90488" tIns="44450" rIns="90488" bIns="44450"/>
          <a:lstStyle/>
          <a:p>
            <a:pPr marL="342900" indent="-342900">
              <a:spcBef>
                <a:spcPct val="20000"/>
              </a:spcBef>
            </a:pPr>
            <a:r>
              <a:rPr lang="en-US" sz="2800"/>
              <a:t>An aggregate of elements of arbitrary types</a:t>
            </a:r>
          </a:p>
          <a:p>
            <a:pPr marL="342900" indent="-342900">
              <a:spcBef>
                <a:spcPct val="20000"/>
              </a:spcBef>
            </a:pPr>
            <a:r>
              <a:rPr lang="en-US" sz="2800" i="1"/>
              <a:t>for e.g..</a:t>
            </a:r>
          </a:p>
          <a:p>
            <a:pPr marL="342900" indent="-342900">
              <a:spcBef>
                <a:spcPct val="20000"/>
              </a:spcBef>
            </a:pPr>
            <a:r>
              <a:rPr lang="en-US" sz="2800" i="1"/>
              <a:t>	struct address{</a:t>
            </a:r>
          </a:p>
          <a:p>
            <a:pPr marL="342900" indent="-342900">
              <a:spcBef>
                <a:spcPct val="20000"/>
              </a:spcBef>
            </a:pPr>
            <a:r>
              <a:rPr lang="en-US" sz="2800" i="1"/>
              <a:t>		char name[ 25];</a:t>
            </a:r>
          </a:p>
          <a:p>
            <a:pPr marL="342900" indent="-342900">
              <a:spcBef>
                <a:spcPct val="20000"/>
              </a:spcBef>
            </a:pPr>
            <a:r>
              <a:rPr lang="en-US" sz="2800" i="1"/>
              <a:t>		long houseNumber;</a:t>
            </a:r>
          </a:p>
          <a:p>
            <a:pPr marL="342900" indent="-342900">
              <a:spcBef>
                <a:spcPct val="20000"/>
              </a:spcBef>
            </a:pPr>
            <a:r>
              <a:rPr lang="en-US" sz="2800" i="1"/>
              <a:t>		char* street;</a:t>
            </a:r>
          </a:p>
          <a:p>
            <a:pPr marL="342900" indent="-342900">
              <a:spcBef>
                <a:spcPct val="20000"/>
              </a:spcBef>
            </a:pPr>
            <a:r>
              <a:rPr lang="en-US" sz="2800" i="1"/>
              <a:t>		char* city;</a:t>
            </a:r>
          </a:p>
          <a:p>
            <a:pPr marL="342900" indent="-342900">
              <a:spcBef>
                <a:spcPct val="20000"/>
              </a:spcBef>
            </a:pPr>
            <a:r>
              <a:rPr lang="en-US" sz="2800" i="1"/>
              <a:t>		int zip;</a:t>
            </a:r>
          </a:p>
          <a:p>
            <a:pPr marL="342900" indent="-342900">
              <a:spcBef>
                <a:spcPct val="20000"/>
              </a:spcBef>
            </a:pPr>
            <a:r>
              <a:rPr lang="en-US" sz="2800" i="1"/>
              <a:t>	};			//note the semi-colon here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4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42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4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WordArt 2"/>
          <p:cNvSpPr>
            <a:spLocks noChangeArrowheads="1" noChangeShapeType="1" noTextEdit="1"/>
          </p:cNvSpPr>
          <p:nvPr/>
        </p:nvSpPr>
        <p:spPr bwMode="auto">
          <a:xfrm>
            <a:off x="1066800" y="457200"/>
            <a:ext cx="7086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Comparison Between C &amp; C++ Structs</a:t>
            </a:r>
          </a:p>
        </p:txBody>
      </p:sp>
      <p:grpSp>
        <p:nvGrpSpPr>
          <p:cNvPr id="69635" name="Group 3"/>
          <p:cNvGrpSpPr>
            <a:grpSpLocks/>
          </p:cNvGrpSpPr>
          <p:nvPr/>
        </p:nvGrpSpPr>
        <p:grpSpPr bwMode="auto">
          <a:xfrm>
            <a:off x="609600" y="2133600"/>
            <a:ext cx="8001000" cy="2743200"/>
            <a:chOff x="336" y="864"/>
            <a:chExt cx="4944" cy="1728"/>
          </a:xfrm>
        </p:grpSpPr>
        <p:grpSp>
          <p:nvGrpSpPr>
            <p:cNvPr id="69637" name="Group 4"/>
            <p:cNvGrpSpPr>
              <a:grpSpLocks/>
            </p:cNvGrpSpPr>
            <p:nvPr/>
          </p:nvGrpSpPr>
          <p:grpSpPr bwMode="auto">
            <a:xfrm>
              <a:off x="336" y="864"/>
              <a:ext cx="4944" cy="1728"/>
              <a:chOff x="336" y="864"/>
              <a:chExt cx="4944" cy="1728"/>
            </a:xfrm>
          </p:grpSpPr>
          <p:sp>
            <p:nvSpPr>
              <p:cNvPr id="69639" name="Rectangle 5"/>
              <p:cNvSpPr>
                <a:spLocks noChangeArrowheads="1"/>
              </p:cNvSpPr>
              <p:nvPr/>
            </p:nvSpPr>
            <p:spPr bwMode="auto">
              <a:xfrm>
                <a:off x="336" y="864"/>
                <a:ext cx="4944" cy="17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9640" name="Line 6"/>
              <p:cNvSpPr>
                <a:spLocks noChangeShapeType="1"/>
              </p:cNvSpPr>
              <p:nvPr/>
            </p:nvSpPr>
            <p:spPr bwMode="auto">
              <a:xfrm>
                <a:off x="2448" y="864"/>
                <a:ext cx="0" cy="1728"/>
              </a:xfrm>
              <a:prstGeom prst="line">
                <a:avLst/>
              </a:prstGeom>
              <a:noFill/>
              <a:ln w="9525">
                <a:solidFill>
                  <a:schemeClr val="tx1"/>
                </a:solidFill>
                <a:round/>
                <a:headEnd/>
                <a:tailEnd/>
              </a:ln>
            </p:spPr>
            <p:txBody>
              <a:bodyPr wrap="none" anchor="ctr"/>
              <a:lstStyle/>
              <a:p>
                <a:endParaRPr lang="en-US"/>
              </a:p>
            </p:txBody>
          </p:sp>
        </p:grpSp>
        <p:sp>
          <p:nvSpPr>
            <p:cNvPr id="69638" name="Text Box 7"/>
            <p:cNvSpPr txBox="1">
              <a:spLocks noChangeArrowheads="1"/>
            </p:cNvSpPr>
            <p:nvPr/>
          </p:nvSpPr>
          <p:spPr bwMode="auto">
            <a:xfrm>
              <a:off x="470" y="958"/>
              <a:ext cx="4667" cy="1624"/>
            </a:xfrm>
            <a:prstGeom prst="rect">
              <a:avLst/>
            </a:prstGeom>
            <a:solidFill>
              <a:schemeClr val="bg1"/>
            </a:solidFill>
            <a:ln w="9525">
              <a:noFill/>
              <a:miter lim="800000"/>
              <a:headEnd/>
              <a:tailEnd/>
            </a:ln>
          </p:spPr>
          <p:txBody>
            <a:bodyPr wrap="none">
              <a:spAutoFit/>
            </a:bodyPr>
            <a:lstStyle/>
            <a:p>
              <a:pPr>
                <a:lnSpc>
                  <a:spcPct val="125000"/>
                </a:lnSpc>
              </a:pPr>
              <a:r>
                <a:rPr lang="en-US" sz="3200" b="1"/>
                <a:t>          </a:t>
              </a:r>
              <a:r>
                <a:rPr lang="en-US" sz="3200" b="1" u="sng"/>
                <a:t>C</a:t>
              </a:r>
              <a:r>
                <a:rPr lang="en-US" sz="3200"/>
                <a:t>				</a:t>
              </a:r>
              <a:r>
                <a:rPr lang="en-US" sz="3200" b="1" u="sng"/>
                <a:t>C++</a:t>
              </a:r>
              <a:endParaRPr lang="en-US" sz="3200"/>
            </a:p>
            <a:p>
              <a:pPr>
                <a:lnSpc>
                  <a:spcPct val="125000"/>
                </a:lnSpc>
              </a:pPr>
              <a:r>
                <a:rPr lang="en-US" sz="3200"/>
                <a:t>No functions 		Can contain Functions</a:t>
              </a:r>
            </a:p>
            <a:p>
              <a:pPr>
                <a:lnSpc>
                  <a:spcPct val="135000"/>
                </a:lnSpc>
              </a:pPr>
              <a:r>
                <a:rPr lang="en-US" sz="3200"/>
                <a:t>struct keyword		Can ignore</a:t>
              </a:r>
            </a:p>
            <a:p>
              <a:pPr>
                <a:lnSpc>
                  <a:spcPct val="125000"/>
                </a:lnSpc>
              </a:pPr>
              <a:r>
                <a:rPr lang="en-US" sz="3200"/>
                <a:t>			     Similar to classes of C++</a:t>
              </a:r>
            </a:p>
          </p:txBody>
        </p:sp>
      </p:grpSp>
      <p:sp>
        <p:nvSpPr>
          <p:cNvPr id="69636" name="Line 8"/>
          <p:cNvSpPr>
            <a:spLocks noChangeShapeType="1"/>
          </p:cNvSpPr>
          <p:nvPr/>
        </p:nvSpPr>
        <p:spPr bwMode="auto">
          <a:xfrm>
            <a:off x="3962400" y="2133600"/>
            <a:ext cx="0" cy="274320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012950" y="3214688"/>
            <a:ext cx="5311775" cy="519112"/>
          </a:xfrm>
          <a:prstGeom prst="rect">
            <a:avLst/>
          </a:prstGeom>
          <a:noFill/>
          <a:ln w="9525">
            <a:noFill/>
            <a:miter lim="800000"/>
            <a:headEnd/>
            <a:tailEnd/>
          </a:ln>
        </p:spPr>
        <p:txBody>
          <a:bodyPr wrap="none">
            <a:spAutoFit/>
          </a:bodyPr>
          <a:lstStyle/>
          <a:p>
            <a:pPr algn="ctr"/>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WordArt 2"/>
          <p:cNvSpPr>
            <a:spLocks noChangeArrowheads="1" noChangeShapeType="1" noTextEdit="1"/>
          </p:cNvSpPr>
          <p:nvPr/>
        </p:nvSpPr>
        <p:spPr bwMode="auto">
          <a:xfrm>
            <a:off x="4124325" y="304800"/>
            <a:ext cx="9810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Class</a:t>
            </a:r>
          </a:p>
        </p:txBody>
      </p:sp>
      <p:sp>
        <p:nvSpPr>
          <p:cNvPr id="71683" name="Text Box 3"/>
          <p:cNvSpPr txBox="1">
            <a:spLocks noChangeArrowheads="1"/>
          </p:cNvSpPr>
          <p:nvPr/>
        </p:nvSpPr>
        <p:spPr bwMode="auto">
          <a:xfrm>
            <a:off x="898525" y="1276350"/>
            <a:ext cx="6057900" cy="2225675"/>
          </a:xfrm>
          <a:prstGeom prst="rect">
            <a:avLst/>
          </a:prstGeom>
          <a:noFill/>
          <a:ln w="9525">
            <a:noFill/>
            <a:miter lim="800000"/>
            <a:headEnd/>
            <a:tailEnd/>
          </a:ln>
        </p:spPr>
        <p:txBody>
          <a:bodyPr wrap="none">
            <a:spAutoFit/>
          </a:bodyPr>
          <a:lstStyle/>
          <a:p>
            <a:pPr>
              <a:lnSpc>
                <a:spcPct val="125000"/>
              </a:lnSpc>
              <a:buFontTx/>
              <a:buChar char="•"/>
            </a:pPr>
            <a:r>
              <a:rPr lang="en-US" sz="2800"/>
              <a:t> Class is a blueprint</a:t>
            </a:r>
          </a:p>
          <a:p>
            <a:pPr>
              <a:lnSpc>
                <a:spcPct val="125000"/>
              </a:lnSpc>
              <a:buFontTx/>
              <a:buChar char="•"/>
            </a:pPr>
            <a:r>
              <a:rPr lang="en-US" sz="2800"/>
              <a:t> Class is a template</a:t>
            </a:r>
          </a:p>
          <a:p>
            <a:pPr>
              <a:lnSpc>
                <a:spcPct val="125000"/>
              </a:lnSpc>
              <a:buFontTx/>
              <a:buChar char="•"/>
            </a:pPr>
            <a:r>
              <a:rPr lang="en-US" sz="2800"/>
              <a:t> Class is a Plan</a:t>
            </a:r>
          </a:p>
          <a:p>
            <a:pPr>
              <a:lnSpc>
                <a:spcPct val="125000"/>
              </a:lnSpc>
              <a:buFontTx/>
              <a:buChar char="•"/>
            </a:pPr>
            <a:r>
              <a:rPr lang="en-US" sz="2800"/>
              <a:t> User defined data type similar to structs</a:t>
            </a:r>
            <a:endParaRPr lang="en-US" sz="3200"/>
          </a:p>
        </p:txBody>
      </p:sp>
      <p:sp>
        <p:nvSpPr>
          <p:cNvPr id="71684" name="WordArt 4"/>
          <p:cNvSpPr>
            <a:spLocks noChangeArrowheads="1" noChangeShapeType="1" noTextEdit="1"/>
          </p:cNvSpPr>
          <p:nvPr/>
        </p:nvSpPr>
        <p:spPr bwMode="auto">
          <a:xfrm>
            <a:off x="2438400" y="5543550"/>
            <a:ext cx="4314825" cy="704850"/>
          </a:xfrm>
          <a:prstGeom prst="rect">
            <a:avLst/>
          </a:prstGeom>
        </p:spPr>
        <p:txBody>
          <a:bodyPr wrap="none" fromWordArt="1">
            <a:prstTxWarp prst="textPlain">
              <a:avLst>
                <a:gd name="adj" fmla="val 50000"/>
              </a:avLst>
            </a:prstTxWarp>
          </a:bodyPr>
          <a:lstStyle/>
          <a:p>
            <a:pPr algn="ctr"/>
            <a:r>
              <a:rPr lang="en-US" sz="4000" b="1" kern="10">
                <a:ln w="12700">
                  <a:solidFill>
                    <a:srgbClr val="008000"/>
                  </a:solidFill>
                  <a:round/>
                  <a:headEnd/>
                  <a:tailEnd/>
                </a:ln>
                <a:solidFill>
                  <a:srgbClr val="800000"/>
                </a:solidFill>
                <a:effectLst>
                  <a:outerShdw dist="45791" dir="2021404" algn="ctr" rotWithShape="0">
                    <a:srgbClr val="9999FF"/>
                  </a:outerShdw>
                </a:effectLst>
                <a:latin typeface="Arial Black"/>
              </a:rPr>
              <a:t>Classes are Static.</a:t>
            </a:r>
          </a:p>
        </p:txBody>
      </p:sp>
      <p:sp>
        <p:nvSpPr>
          <p:cNvPr id="71685" name="Rectangle 5"/>
          <p:cNvSpPr>
            <a:spLocks noChangeArrowheads="1"/>
          </p:cNvSpPr>
          <p:nvPr/>
        </p:nvSpPr>
        <p:spPr bwMode="auto">
          <a:xfrm>
            <a:off x="533400" y="3657600"/>
            <a:ext cx="8001000" cy="1905000"/>
          </a:xfrm>
          <a:prstGeom prst="rect">
            <a:avLst/>
          </a:prstGeom>
          <a:solidFill>
            <a:schemeClr val="bg1"/>
          </a:solidFill>
          <a:ln w="9525">
            <a:noFill/>
            <a:miter lim="800000"/>
            <a:headEnd/>
            <a:tailEnd/>
          </a:ln>
        </p:spPr>
        <p:txBody>
          <a:bodyPr wrap="none" anchor="ctr"/>
          <a:lstStyle/>
          <a:p>
            <a:pPr algn="just"/>
            <a:r>
              <a:rPr lang="en-US" sz="3000" i="1"/>
              <a:t>The difference b/w C++ classes and structs is in</a:t>
            </a:r>
          </a:p>
          <a:p>
            <a:pPr algn="just"/>
            <a:r>
              <a:rPr lang="en-US" sz="3000" i="1"/>
              <a:t>classes  variables  and  functions  are</a:t>
            </a:r>
            <a:r>
              <a:rPr lang="en-US" sz="3000" b="1" i="1"/>
              <a:t>  private </a:t>
            </a:r>
            <a:r>
              <a:rPr lang="en-US" sz="3000" i="1"/>
              <a:t>by </a:t>
            </a:r>
          </a:p>
          <a:p>
            <a:pPr algn="just"/>
            <a:r>
              <a:rPr lang="en-US" sz="3000" i="1"/>
              <a:t>default and in a structure all are </a:t>
            </a:r>
            <a:r>
              <a:rPr lang="en-US" sz="3000" b="1" i="1"/>
              <a:t>public</a:t>
            </a:r>
            <a:r>
              <a:rPr lang="en-US" sz="3000" i="1"/>
              <a:t> by default</a:t>
            </a:r>
            <a:endParaRPr lang="en-US" sz="3200" i="1"/>
          </a:p>
        </p:txBody>
      </p:sp>
    </p:spTree>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WordArt 2"/>
          <p:cNvSpPr>
            <a:spLocks noChangeArrowheads="1" noChangeShapeType="1" noTextEdit="1"/>
          </p:cNvSpPr>
          <p:nvPr/>
        </p:nvSpPr>
        <p:spPr bwMode="auto">
          <a:xfrm>
            <a:off x="3981450" y="695325"/>
            <a:ext cx="12001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Object</a:t>
            </a:r>
          </a:p>
        </p:txBody>
      </p:sp>
      <p:sp>
        <p:nvSpPr>
          <p:cNvPr id="72707" name="Text Box 3"/>
          <p:cNvSpPr txBox="1">
            <a:spLocks noChangeArrowheads="1"/>
          </p:cNvSpPr>
          <p:nvPr/>
        </p:nvSpPr>
        <p:spPr bwMode="auto">
          <a:xfrm>
            <a:off x="1066800" y="2117725"/>
            <a:ext cx="6751638" cy="2454275"/>
          </a:xfrm>
          <a:prstGeom prst="rect">
            <a:avLst/>
          </a:prstGeom>
          <a:noFill/>
          <a:ln w="9525">
            <a:noFill/>
            <a:miter lim="800000"/>
            <a:headEnd/>
            <a:tailEnd/>
          </a:ln>
        </p:spPr>
        <p:txBody>
          <a:bodyPr wrap="none">
            <a:spAutoFit/>
          </a:bodyPr>
          <a:lstStyle/>
          <a:p>
            <a:pPr>
              <a:lnSpc>
                <a:spcPct val="125000"/>
              </a:lnSpc>
              <a:buFontTx/>
              <a:buChar char="•"/>
            </a:pPr>
            <a:r>
              <a:rPr lang="en-US" sz="3200"/>
              <a:t> Object is an Instance of a class</a:t>
            </a:r>
          </a:p>
          <a:p>
            <a:pPr>
              <a:lnSpc>
                <a:spcPct val="125000"/>
              </a:lnSpc>
              <a:buFontTx/>
              <a:buChar char="•"/>
            </a:pPr>
            <a:r>
              <a:rPr lang="en-US" sz="3200"/>
              <a:t> Object is the reality</a:t>
            </a:r>
          </a:p>
          <a:p>
            <a:pPr>
              <a:lnSpc>
                <a:spcPct val="125000"/>
              </a:lnSpc>
              <a:buFontTx/>
              <a:buChar char="•"/>
            </a:pPr>
            <a:r>
              <a:rPr lang="en-US" sz="3200"/>
              <a:t> Object is similar to a structure variable</a:t>
            </a:r>
            <a:endParaRPr lang="en-US" sz="2800"/>
          </a:p>
          <a:p>
            <a:pPr>
              <a:lnSpc>
                <a:spcPct val="125000"/>
              </a:lnSpc>
            </a:pPr>
            <a:endParaRPr lang="en-US" sz="2800"/>
          </a:p>
        </p:txBody>
      </p:sp>
    </p:spTree>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012950" y="3214688"/>
            <a:ext cx="5311775" cy="519112"/>
          </a:xfrm>
          <a:prstGeom prst="rect">
            <a:avLst/>
          </a:prstGeom>
          <a:noFill/>
          <a:ln w="9525">
            <a:noFill/>
            <a:miter lim="800000"/>
            <a:headEnd/>
            <a:tailEnd/>
          </a:ln>
        </p:spPr>
        <p:txBody>
          <a:bodyPr wrap="none">
            <a:spAutoFit/>
          </a:bodyPr>
          <a:lstStyle/>
          <a:p>
            <a:pPr algn="ctr"/>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WordArt 2"/>
          <p:cNvSpPr>
            <a:spLocks noChangeArrowheads="1" noChangeShapeType="1" noTextEdit="1"/>
          </p:cNvSpPr>
          <p:nvPr/>
        </p:nvSpPr>
        <p:spPr bwMode="auto">
          <a:xfrm>
            <a:off x="2981325" y="381000"/>
            <a:ext cx="31908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Access Specifiers</a:t>
            </a:r>
          </a:p>
        </p:txBody>
      </p:sp>
      <p:sp>
        <p:nvSpPr>
          <p:cNvPr id="74755" name="Text Box 3"/>
          <p:cNvSpPr txBox="1">
            <a:spLocks noChangeArrowheads="1"/>
          </p:cNvSpPr>
          <p:nvPr/>
        </p:nvSpPr>
        <p:spPr bwMode="auto">
          <a:xfrm>
            <a:off x="347663" y="1066800"/>
            <a:ext cx="8415337" cy="5922963"/>
          </a:xfrm>
          <a:prstGeom prst="rect">
            <a:avLst/>
          </a:prstGeom>
          <a:noFill/>
          <a:ln w="9525">
            <a:noFill/>
            <a:miter lim="800000"/>
            <a:headEnd/>
            <a:tailEnd/>
          </a:ln>
        </p:spPr>
        <p:txBody>
          <a:bodyPr>
            <a:spAutoFit/>
          </a:bodyPr>
          <a:lstStyle/>
          <a:p>
            <a:r>
              <a:rPr lang="en-US" sz="2800"/>
              <a:t>Class Access specifiers are :</a:t>
            </a:r>
          </a:p>
          <a:p>
            <a:pPr>
              <a:buFontTx/>
              <a:buChar char="•"/>
            </a:pPr>
            <a:r>
              <a:rPr lang="en-US" sz="2800" b="1" i="1"/>
              <a:t>public</a:t>
            </a:r>
            <a:endParaRPr lang="en-US" sz="2800"/>
          </a:p>
          <a:p>
            <a:pPr marL="571500" lvl="1" indent="-114300">
              <a:buFont typeface="Times"/>
              <a:buChar char="•"/>
            </a:pPr>
            <a:r>
              <a:rPr lang="en-US">
                <a:solidFill>
                  <a:srgbClr val="000000"/>
                </a:solidFill>
              </a:rPr>
              <a:t>The  public  data and members are accessible from outside</a:t>
            </a:r>
          </a:p>
          <a:p>
            <a:pPr marL="571500" lvl="1" indent="-114300">
              <a:buFont typeface="Times"/>
              <a:buNone/>
            </a:pPr>
            <a:r>
              <a:rPr lang="en-US">
                <a:solidFill>
                  <a:srgbClr val="000000"/>
                </a:solidFill>
              </a:rPr>
              <a:t>   the class.</a:t>
            </a:r>
          </a:p>
          <a:p>
            <a:pPr marL="571500" lvl="1" indent="-114300">
              <a:buFont typeface="Times"/>
              <a:buChar char="•"/>
            </a:pPr>
            <a:r>
              <a:rPr lang="en-US">
                <a:solidFill>
                  <a:srgbClr val="000000"/>
                </a:solidFill>
              </a:rPr>
              <a:t>The  application  can  use  the  private  members  of  a  class  </a:t>
            </a:r>
          </a:p>
          <a:p>
            <a:pPr marL="571500" lvl="1" indent="-114300">
              <a:buFont typeface="Times"/>
              <a:buNone/>
            </a:pPr>
            <a:r>
              <a:rPr lang="en-US">
                <a:solidFill>
                  <a:srgbClr val="000000"/>
                </a:solidFill>
              </a:rPr>
              <a:t>  only  through  the  member  functions  of  public  section.</a:t>
            </a:r>
          </a:p>
          <a:p>
            <a:pPr marL="571500" lvl="1" indent="-114300">
              <a:buFont typeface="Times"/>
              <a:buNone/>
            </a:pPr>
            <a:endParaRPr lang="en-US">
              <a:solidFill>
                <a:srgbClr val="000000"/>
              </a:solidFill>
            </a:endParaRPr>
          </a:p>
          <a:p>
            <a:pPr>
              <a:buFontTx/>
              <a:buChar char="•"/>
            </a:pPr>
            <a:r>
              <a:rPr lang="en-US" sz="2800" b="1" i="1"/>
              <a:t>private</a:t>
            </a:r>
            <a:endParaRPr lang="en-US" sz="2800"/>
          </a:p>
          <a:p>
            <a:pPr marL="571500" lvl="1" indent="-114300">
              <a:buFont typeface="Times"/>
              <a:buChar char="•"/>
            </a:pPr>
            <a:r>
              <a:rPr lang="en-US">
                <a:solidFill>
                  <a:srgbClr val="000000"/>
                </a:solidFill>
              </a:rPr>
              <a:t>The  private  members  of  the  class are </a:t>
            </a:r>
            <a:r>
              <a:rPr lang="en-US" b="1">
                <a:solidFill>
                  <a:srgbClr val="000000"/>
                </a:solidFill>
              </a:rPr>
              <a:t>concealed</a:t>
            </a:r>
            <a:r>
              <a:rPr lang="en-US">
                <a:solidFill>
                  <a:srgbClr val="000000"/>
                </a:solidFill>
              </a:rPr>
              <a:t> within a   class, so it cannot be accessed by functions outside the class.</a:t>
            </a:r>
          </a:p>
          <a:p>
            <a:pPr marL="571500" lvl="1" indent="-114300">
              <a:buFont typeface="Times"/>
              <a:buChar char="•"/>
            </a:pPr>
            <a:r>
              <a:rPr lang="en-US">
                <a:solidFill>
                  <a:srgbClr val="000000"/>
                </a:solidFill>
              </a:rPr>
              <a:t>This  aids  in  </a:t>
            </a:r>
            <a:r>
              <a:rPr lang="en-US" b="1">
                <a:solidFill>
                  <a:srgbClr val="000000"/>
                </a:solidFill>
              </a:rPr>
              <a:t>data  hiding</a:t>
            </a:r>
            <a:r>
              <a:rPr lang="en-US">
                <a:solidFill>
                  <a:srgbClr val="000000"/>
                </a:solidFill>
              </a:rPr>
              <a:t>.</a:t>
            </a:r>
          </a:p>
          <a:p>
            <a:pPr marL="571500" lvl="1" indent="-114300">
              <a:buFont typeface="Times"/>
              <a:buChar char="•"/>
            </a:pPr>
            <a:r>
              <a:rPr lang="en-US">
                <a:solidFill>
                  <a:srgbClr val="000000"/>
                </a:solidFill>
              </a:rPr>
              <a:t>Private data or functions can be accessed from within the      class.</a:t>
            </a:r>
          </a:p>
          <a:p>
            <a:pPr>
              <a:lnSpc>
                <a:spcPct val="125000"/>
              </a:lnSpc>
              <a:buFontTx/>
              <a:buChar char="•"/>
            </a:pPr>
            <a:r>
              <a:rPr lang="en-US" sz="2800" b="1" i="1"/>
              <a:t>Protected   </a:t>
            </a:r>
            <a:r>
              <a:rPr lang="en-US" sz="2000"/>
              <a:t>( used in Inheritance )</a:t>
            </a:r>
          </a:p>
          <a:p>
            <a:pPr>
              <a:buFont typeface="Times"/>
              <a:buNone/>
            </a:pPr>
            <a:endParaRPr lang="en-US"/>
          </a:p>
        </p:txBody>
      </p:sp>
    </p:spTree>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1905000"/>
            <a:ext cx="7924800" cy="4149725"/>
          </a:xfrm>
          <a:prstGeom prst="rect">
            <a:avLst/>
          </a:prstGeom>
          <a:noFill/>
          <a:ln w="9525">
            <a:noFill/>
            <a:miter lim="800000"/>
            <a:headEnd/>
            <a:tailEnd/>
          </a:ln>
        </p:spPr>
        <p:txBody>
          <a:bodyPr>
            <a:spAutoFit/>
          </a:bodyPr>
          <a:lstStyle/>
          <a:p>
            <a:pPr lvl="1" algn="just"/>
            <a:r>
              <a:rPr lang="en-US" sz="2800"/>
              <a:t>By definition, a constructor function of some class is a non-static member function that automatically gets executed whenever an instance of the class to which the constructor belongs comes into existence. The execution of such a function (assuming that it has been written properly) guarantees that the instance’s variables are initialized properly.</a:t>
            </a:r>
          </a:p>
          <a:p>
            <a:pPr algn="just">
              <a:spcBef>
                <a:spcPct val="50000"/>
              </a:spcBef>
            </a:pPr>
            <a:endParaRPr lang="en-US" sz="2800"/>
          </a:p>
        </p:txBody>
      </p:sp>
      <p:sp>
        <p:nvSpPr>
          <p:cNvPr id="76803" name="WordArt 3"/>
          <p:cNvSpPr>
            <a:spLocks noChangeArrowheads="1" noChangeShapeType="1" noTextEdit="1"/>
          </p:cNvSpPr>
          <p:nvPr/>
        </p:nvSpPr>
        <p:spPr bwMode="auto">
          <a:xfrm>
            <a:off x="3200400" y="542925"/>
            <a:ext cx="2743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Constructor </a:t>
            </a: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81000" y="1230313"/>
            <a:ext cx="8305800" cy="4789487"/>
          </a:xfrm>
          <a:prstGeom prst="rect">
            <a:avLst/>
          </a:prstGeom>
          <a:noFill/>
          <a:ln w="9525">
            <a:noFill/>
            <a:miter lim="800000"/>
            <a:headEnd/>
            <a:tailEnd/>
          </a:ln>
        </p:spPr>
        <p:txBody>
          <a:bodyPr>
            <a:spAutoFit/>
          </a:bodyPr>
          <a:lstStyle/>
          <a:p>
            <a:pPr>
              <a:spcBef>
                <a:spcPct val="50000"/>
              </a:spcBef>
            </a:pPr>
            <a:r>
              <a:rPr lang="en-US" sz="2800"/>
              <a:t> </a:t>
            </a:r>
            <a:r>
              <a:rPr lang="en-US" sz="2800" b="1"/>
              <a:t>Syntax rule for writing the constructor function</a:t>
            </a:r>
          </a:p>
          <a:p>
            <a:pPr lvl="1" algn="just"/>
            <a:endParaRPr lang="en-US" sz="2800" b="1"/>
          </a:p>
          <a:p>
            <a:pPr lvl="1" algn="just"/>
            <a:r>
              <a:rPr lang="en-US" sz="2800"/>
              <a:t>Here are the syntax rules for writing a constructor function</a:t>
            </a:r>
          </a:p>
          <a:p>
            <a:pPr algn="just">
              <a:buFont typeface="Times"/>
              <a:buChar char="•"/>
            </a:pPr>
            <a:r>
              <a:rPr lang="en-US" sz="2800"/>
              <a:t>It’s name, by definition, must be same as that of the   class to which it belongs.</a:t>
            </a:r>
          </a:p>
          <a:p>
            <a:pPr algn="just">
              <a:buFont typeface="Times"/>
              <a:buChar char="•"/>
            </a:pPr>
            <a:r>
              <a:rPr lang="en-US" sz="2800"/>
              <a:t>It is declared with no return types (not even void). </a:t>
            </a:r>
          </a:p>
          <a:p>
            <a:pPr algn="just">
              <a:buFont typeface="Times"/>
              <a:buChar char="•"/>
            </a:pPr>
            <a:r>
              <a:rPr lang="en-US" sz="2800"/>
              <a:t>It cannot be declared static, const or volatile.</a:t>
            </a:r>
          </a:p>
          <a:p>
            <a:pPr algn="just">
              <a:buFont typeface="Times"/>
              <a:buChar char="•"/>
            </a:pPr>
            <a:r>
              <a:rPr lang="en-US" sz="2800"/>
              <a:t>It should have a public or protected access within the class. Only in some rear circumstances it should be declared private.</a:t>
            </a:r>
          </a:p>
        </p:txBody>
      </p:sp>
      <p:sp>
        <p:nvSpPr>
          <p:cNvPr id="77827" name="WordArt 3"/>
          <p:cNvSpPr>
            <a:spLocks noChangeArrowheads="1" noChangeShapeType="1" noTextEdit="1"/>
          </p:cNvSpPr>
          <p:nvPr/>
        </p:nvSpPr>
        <p:spPr bwMode="auto">
          <a:xfrm>
            <a:off x="3200400" y="542925"/>
            <a:ext cx="2743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Constructor </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2"/>
          <p:cNvSpPr>
            <a:spLocks noChangeArrowheads="1" noChangeShapeType="1" noTextEdit="1"/>
          </p:cNvSpPr>
          <p:nvPr/>
        </p:nvSpPr>
        <p:spPr bwMode="auto">
          <a:xfrm>
            <a:off x="2190750" y="457200"/>
            <a:ext cx="474345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Elements of Object Model</a:t>
            </a:r>
          </a:p>
        </p:txBody>
      </p:sp>
      <p:grpSp>
        <p:nvGrpSpPr>
          <p:cNvPr id="14339" name="Group 3"/>
          <p:cNvGrpSpPr>
            <a:grpSpLocks/>
          </p:cNvGrpSpPr>
          <p:nvPr/>
        </p:nvGrpSpPr>
        <p:grpSpPr bwMode="auto">
          <a:xfrm>
            <a:off x="838200" y="2057400"/>
            <a:ext cx="7650163" cy="4038600"/>
            <a:chOff x="528" y="1296"/>
            <a:chExt cx="4819" cy="2544"/>
          </a:xfrm>
        </p:grpSpPr>
        <p:sp>
          <p:nvSpPr>
            <p:cNvPr id="18436" name="Oval 4"/>
            <p:cNvSpPr>
              <a:spLocks noChangeArrowheads="1"/>
            </p:cNvSpPr>
            <p:nvPr/>
          </p:nvSpPr>
          <p:spPr bwMode="auto">
            <a:xfrm>
              <a:off x="1345" y="1296"/>
              <a:ext cx="3023" cy="2544"/>
            </a:xfrm>
            <a:prstGeom prst="ellipse">
              <a:avLst/>
            </a:prstGeom>
            <a:noFill/>
            <a:ln w="50800">
              <a:solidFill>
                <a:schemeClr val="hlink"/>
              </a:solidFill>
              <a:round/>
              <a:headEnd/>
              <a:tailEnd/>
            </a:ln>
            <a:effectLst>
              <a:outerShdw dist="35921" dir="2700000" algn="ctr" rotWithShape="0">
                <a:schemeClr val="bg2"/>
              </a:outerShdw>
            </a:effectLst>
          </p:spPr>
          <p:txBody>
            <a:bodyPr wrap="none" anchor="ctr"/>
            <a:lstStyle/>
            <a:p>
              <a:pPr>
                <a:defRPr/>
              </a:pPr>
              <a:endParaRPr lang="en-US"/>
            </a:p>
          </p:txBody>
        </p:sp>
        <p:grpSp>
          <p:nvGrpSpPr>
            <p:cNvPr id="14341" name="Group 5"/>
            <p:cNvGrpSpPr>
              <a:grpSpLocks/>
            </p:cNvGrpSpPr>
            <p:nvPr/>
          </p:nvGrpSpPr>
          <p:grpSpPr bwMode="auto">
            <a:xfrm>
              <a:off x="960" y="1584"/>
              <a:ext cx="1570" cy="514"/>
              <a:chOff x="766" y="1345"/>
              <a:chExt cx="1570" cy="514"/>
            </a:xfrm>
          </p:grpSpPr>
          <p:sp>
            <p:nvSpPr>
              <p:cNvPr id="14405" name="Oval 6"/>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14406" name="Oval 7"/>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14407" name="Oval 8"/>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14408" name="Oval 9"/>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14409" name="Oval 10"/>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14410" name="Oval 11"/>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14411" name="Oval 12"/>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14412" name="Oval 13"/>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14413" name="Oval 14"/>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14414" name="Oval 15"/>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14415" name="Oval 16"/>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14416" name="Oval 17"/>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14417" name="Oval 18"/>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14418" name="Rectangle 19"/>
              <p:cNvSpPr>
                <a:spLocks noChangeArrowheads="1"/>
              </p:cNvSpPr>
              <p:nvPr/>
            </p:nvSpPr>
            <p:spPr bwMode="auto">
              <a:xfrm>
                <a:off x="1047" y="1498"/>
                <a:ext cx="1075"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Abstraction</a:t>
                </a:r>
                <a:endParaRPr lang="en-US" b="1">
                  <a:solidFill>
                    <a:srgbClr val="000000"/>
                  </a:solidFill>
                </a:endParaRPr>
              </a:p>
            </p:txBody>
          </p:sp>
        </p:grpSp>
        <p:sp>
          <p:nvSpPr>
            <p:cNvPr id="14342" name="AutoShape 20"/>
            <p:cNvSpPr>
              <a:spLocks noChangeArrowheads="1"/>
            </p:cNvSpPr>
            <p:nvPr/>
          </p:nvSpPr>
          <p:spPr bwMode="black">
            <a:xfrm rot="10800000">
              <a:off x="3936" y="1968"/>
              <a:ext cx="227" cy="225"/>
            </a:xfrm>
            <a:prstGeom prst="triangle">
              <a:avLst>
                <a:gd name="adj" fmla="val 65093"/>
              </a:avLst>
            </a:prstGeom>
            <a:solidFill>
              <a:schemeClr val="tx2"/>
            </a:solidFill>
            <a:ln w="9525">
              <a:noFill/>
              <a:miter lim="800000"/>
              <a:headEnd/>
              <a:tailEnd/>
            </a:ln>
          </p:spPr>
          <p:txBody>
            <a:bodyPr wrap="none" anchor="ctr"/>
            <a:lstStyle/>
            <a:p>
              <a:endParaRPr lang="en-US"/>
            </a:p>
          </p:txBody>
        </p:sp>
        <p:sp>
          <p:nvSpPr>
            <p:cNvPr id="14343" name="AutoShape 21"/>
            <p:cNvSpPr>
              <a:spLocks noChangeArrowheads="1"/>
            </p:cNvSpPr>
            <p:nvPr/>
          </p:nvSpPr>
          <p:spPr bwMode="black">
            <a:xfrm>
              <a:off x="962" y="2304"/>
              <a:ext cx="276" cy="179"/>
            </a:xfrm>
            <a:prstGeom prst="triangle">
              <a:avLst>
                <a:gd name="adj" fmla="val 50792"/>
              </a:avLst>
            </a:prstGeom>
            <a:solidFill>
              <a:schemeClr val="tx2"/>
            </a:solidFill>
            <a:ln w="9525">
              <a:noFill/>
              <a:miter lim="800000"/>
              <a:headEnd/>
              <a:tailEnd/>
            </a:ln>
          </p:spPr>
          <p:txBody>
            <a:bodyPr wrap="none" anchor="ctr"/>
            <a:lstStyle/>
            <a:p>
              <a:endParaRPr lang="en-US"/>
            </a:p>
          </p:txBody>
        </p:sp>
        <p:grpSp>
          <p:nvGrpSpPr>
            <p:cNvPr id="14344" name="Group 22"/>
            <p:cNvGrpSpPr>
              <a:grpSpLocks/>
            </p:cNvGrpSpPr>
            <p:nvPr/>
          </p:nvGrpSpPr>
          <p:grpSpPr bwMode="auto">
            <a:xfrm>
              <a:off x="3072" y="3312"/>
              <a:ext cx="1569" cy="514"/>
              <a:chOff x="3185" y="2682"/>
              <a:chExt cx="1569" cy="514"/>
            </a:xfrm>
          </p:grpSpPr>
          <p:sp>
            <p:nvSpPr>
              <p:cNvPr id="14391" name="Oval 23"/>
              <p:cNvSpPr>
                <a:spLocks noChangeArrowheads="1"/>
              </p:cNvSpPr>
              <p:nvPr/>
            </p:nvSpPr>
            <p:spPr bwMode="auto">
              <a:xfrm>
                <a:off x="3291" y="2753"/>
                <a:ext cx="414" cy="166"/>
              </a:xfrm>
              <a:prstGeom prst="ellipse">
                <a:avLst/>
              </a:prstGeom>
              <a:solidFill>
                <a:schemeClr val="bg2"/>
              </a:solidFill>
              <a:ln w="9525">
                <a:noFill/>
                <a:round/>
                <a:headEnd/>
                <a:tailEnd/>
              </a:ln>
            </p:spPr>
            <p:txBody>
              <a:bodyPr wrap="none" anchor="ctr"/>
              <a:lstStyle/>
              <a:p>
                <a:endParaRPr lang="en-US"/>
              </a:p>
            </p:txBody>
          </p:sp>
          <p:sp>
            <p:nvSpPr>
              <p:cNvPr id="14392" name="Oval 24"/>
              <p:cNvSpPr>
                <a:spLocks noChangeArrowheads="1"/>
              </p:cNvSpPr>
              <p:nvPr/>
            </p:nvSpPr>
            <p:spPr bwMode="auto">
              <a:xfrm>
                <a:off x="3612" y="2682"/>
                <a:ext cx="562" cy="188"/>
              </a:xfrm>
              <a:prstGeom prst="ellipse">
                <a:avLst/>
              </a:prstGeom>
              <a:solidFill>
                <a:schemeClr val="bg2"/>
              </a:solidFill>
              <a:ln w="9525">
                <a:noFill/>
                <a:round/>
                <a:headEnd/>
                <a:tailEnd/>
              </a:ln>
            </p:spPr>
            <p:txBody>
              <a:bodyPr wrap="none" anchor="ctr"/>
              <a:lstStyle/>
              <a:p>
                <a:endParaRPr lang="en-US"/>
              </a:p>
            </p:txBody>
          </p:sp>
          <p:sp>
            <p:nvSpPr>
              <p:cNvPr id="14393" name="Oval 25"/>
              <p:cNvSpPr>
                <a:spLocks noChangeArrowheads="1"/>
              </p:cNvSpPr>
              <p:nvPr/>
            </p:nvSpPr>
            <p:spPr bwMode="auto">
              <a:xfrm>
                <a:off x="4399" y="2760"/>
                <a:ext cx="355" cy="265"/>
              </a:xfrm>
              <a:prstGeom prst="ellipse">
                <a:avLst/>
              </a:prstGeom>
              <a:solidFill>
                <a:schemeClr val="bg2"/>
              </a:solidFill>
              <a:ln w="9525">
                <a:noFill/>
                <a:round/>
                <a:headEnd/>
                <a:tailEnd/>
              </a:ln>
            </p:spPr>
            <p:txBody>
              <a:bodyPr wrap="none" anchor="ctr"/>
              <a:lstStyle/>
              <a:p>
                <a:endParaRPr lang="en-US"/>
              </a:p>
            </p:txBody>
          </p:sp>
          <p:sp>
            <p:nvSpPr>
              <p:cNvPr id="14394" name="Oval 26"/>
              <p:cNvSpPr>
                <a:spLocks noChangeArrowheads="1"/>
              </p:cNvSpPr>
              <p:nvPr/>
            </p:nvSpPr>
            <p:spPr bwMode="auto">
              <a:xfrm>
                <a:off x="4122" y="2704"/>
                <a:ext cx="414" cy="165"/>
              </a:xfrm>
              <a:prstGeom prst="ellipse">
                <a:avLst/>
              </a:prstGeom>
              <a:solidFill>
                <a:schemeClr val="bg2"/>
              </a:solidFill>
              <a:ln w="9525">
                <a:noFill/>
                <a:round/>
                <a:headEnd/>
                <a:tailEnd/>
              </a:ln>
            </p:spPr>
            <p:txBody>
              <a:bodyPr wrap="none" anchor="ctr"/>
              <a:lstStyle/>
              <a:p>
                <a:endParaRPr lang="en-US"/>
              </a:p>
            </p:txBody>
          </p:sp>
          <p:sp>
            <p:nvSpPr>
              <p:cNvPr id="14395" name="Oval 27"/>
              <p:cNvSpPr>
                <a:spLocks noChangeArrowheads="1"/>
              </p:cNvSpPr>
              <p:nvPr/>
            </p:nvSpPr>
            <p:spPr bwMode="auto">
              <a:xfrm>
                <a:off x="3185" y="2851"/>
                <a:ext cx="720" cy="266"/>
              </a:xfrm>
              <a:prstGeom prst="ellipse">
                <a:avLst/>
              </a:prstGeom>
              <a:solidFill>
                <a:schemeClr val="bg2"/>
              </a:solidFill>
              <a:ln w="9525">
                <a:noFill/>
                <a:round/>
                <a:headEnd/>
                <a:tailEnd/>
              </a:ln>
            </p:spPr>
            <p:txBody>
              <a:bodyPr wrap="none" anchor="ctr"/>
              <a:lstStyle/>
              <a:p>
                <a:endParaRPr lang="en-US"/>
              </a:p>
            </p:txBody>
          </p:sp>
          <p:sp>
            <p:nvSpPr>
              <p:cNvPr id="14396" name="Oval 28"/>
              <p:cNvSpPr>
                <a:spLocks noChangeArrowheads="1"/>
              </p:cNvSpPr>
              <p:nvPr/>
            </p:nvSpPr>
            <p:spPr bwMode="auto">
              <a:xfrm>
                <a:off x="4147" y="2957"/>
                <a:ext cx="565" cy="187"/>
              </a:xfrm>
              <a:prstGeom prst="ellipse">
                <a:avLst/>
              </a:prstGeom>
              <a:solidFill>
                <a:schemeClr val="bg2"/>
              </a:solidFill>
              <a:ln w="9525">
                <a:noFill/>
                <a:round/>
                <a:headEnd/>
                <a:tailEnd/>
              </a:ln>
            </p:spPr>
            <p:txBody>
              <a:bodyPr wrap="none" anchor="ctr"/>
              <a:lstStyle/>
              <a:p>
                <a:endParaRPr lang="en-US"/>
              </a:p>
            </p:txBody>
          </p:sp>
          <p:sp>
            <p:nvSpPr>
              <p:cNvPr id="14397" name="Oval 29"/>
              <p:cNvSpPr>
                <a:spLocks noChangeArrowheads="1"/>
              </p:cNvSpPr>
              <p:nvPr/>
            </p:nvSpPr>
            <p:spPr bwMode="auto">
              <a:xfrm>
                <a:off x="3322" y="2962"/>
                <a:ext cx="564" cy="234"/>
              </a:xfrm>
              <a:prstGeom prst="ellipse">
                <a:avLst/>
              </a:prstGeom>
              <a:solidFill>
                <a:schemeClr val="bg2"/>
              </a:solidFill>
              <a:ln w="9525">
                <a:noFill/>
                <a:round/>
                <a:headEnd/>
                <a:tailEnd/>
              </a:ln>
            </p:spPr>
            <p:txBody>
              <a:bodyPr wrap="none" anchor="ctr"/>
              <a:lstStyle/>
              <a:p>
                <a:endParaRPr lang="en-US"/>
              </a:p>
            </p:txBody>
          </p:sp>
          <p:sp>
            <p:nvSpPr>
              <p:cNvPr id="14398" name="Oval 30"/>
              <p:cNvSpPr>
                <a:spLocks noChangeArrowheads="1"/>
              </p:cNvSpPr>
              <p:nvPr/>
            </p:nvSpPr>
            <p:spPr bwMode="auto">
              <a:xfrm>
                <a:off x="3779" y="3044"/>
                <a:ext cx="504" cy="148"/>
              </a:xfrm>
              <a:prstGeom prst="ellipse">
                <a:avLst/>
              </a:prstGeom>
              <a:solidFill>
                <a:schemeClr val="bg2"/>
              </a:solidFill>
              <a:ln w="9525">
                <a:noFill/>
                <a:round/>
                <a:headEnd/>
                <a:tailEnd/>
              </a:ln>
            </p:spPr>
            <p:txBody>
              <a:bodyPr wrap="none" anchor="ctr"/>
              <a:lstStyle/>
              <a:p>
                <a:endParaRPr lang="en-US"/>
              </a:p>
            </p:txBody>
          </p:sp>
          <p:sp>
            <p:nvSpPr>
              <p:cNvPr id="14399" name="Oval 31"/>
              <p:cNvSpPr>
                <a:spLocks noChangeArrowheads="1"/>
              </p:cNvSpPr>
              <p:nvPr/>
            </p:nvSpPr>
            <p:spPr bwMode="auto">
              <a:xfrm>
                <a:off x="3295" y="2746"/>
                <a:ext cx="1383" cy="393"/>
              </a:xfrm>
              <a:prstGeom prst="ellipse">
                <a:avLst/>
              </a:prstGeom>
              <a:solidFill>
                <a:schemeClr val="bg2"/>
              </a:solidFill>
              <a:ln w="9525">
                <a:noFill/>
                <a:round/>
                <a:headEnd/>
                <a:tailEnd/>
              </a:ln>
            </p:spPr>
            <p:txBody>
              <a:bodyPr wrap="none" anchor="ctr"/>
              <a:lstStyle/>
              <a:p>
                <a:endParaRPr lang="en-US"/>
              </a:p>
            </p:txBody>
          </p:sp>
          <p:sp>
            <p:nvSpPr>
              <p:cNvPr id="14400" name="Oval 32"/>
              <p:cNvSpPr>
                <a:spLocks noChangeArrowheads="1"/>
              </p:cNvSpPr>
              <p:nvPr/>
            </p:nvSpPr>
            <p:spPr bwMode="auto">
              <a:xfrm>
                <a:off x="4388" y="2775"/>
                <a:ext cx="212" cy="89"/>
              </a:xfrm>
              <a:prstGeom prst="ellipse">
                <a:avLst/>
              </a:prstGeom>
              <a:solidFill>
                <a:schemeClr val="bg2"/>
              </a:solidFill>
              <a:ln w="9525">
                <a:noFill/>
                <a:round/>
                <a:headEnd/>
                <a:tailEnd/>
              </a:ln>
            </p:spPr>
            <p:txBody>
              <a:bodyPr wrap="none" anchor="ctr"/>
              <a:lstStyle/>
              <a:p>
                <a:endParaRPr lang="en-US"/>
              </a:p>
            </p:txBody>
          </p:sp>
          <p:sp>
            <p:nvSpPr>
              <p:cNvPr id="14401" name="Oval 33"/>
              <p:cNvSpPr>
                <a:spLocks noChangeArrowheads="1"/>
              </p:cNvSpPr>
              <p:nvPr/>
            </p:nvSpPr>
            <p:spPr bwMode="auto">
              <a:xfrm>
                <a:off x="3751" y="3062"/>
                <a:ext cx="213" cy="89"/>
              </a:xfrm>
              <a:prstGeom prst="ellipse">
                <a:avLst/>
              </a:prstGeom>
              <a:solidFill>
                <a:schemeClr val="bg2"/>
              </a:solidFill>
              <a:ln w="9525">
                <a:noFill/>
                <a:round/>
                <a:headEnd/>
                <a:tailEnd/>
              </a:ln>
            </p:spPr>
            <p:txBody>
              <a:bodyPr wrap="none" anchor="ctr"/>
              <a:lstStyle/>
              <a:p>
                <a:endParaRPr lang="en-US"/>
              </a:p>
            </p:txBody>
          </p:sp>
          <p:sp>
            <p:nvSpPr>
              <p:cNvPr id="14402" name="Oval 34"/>
              <p:cNvSpPr>
                <a:spLocks noChangeArrowheads="1"/>
              </p:cNvSpPr>
              <p:nvPr/>
            </p:nvSpPr>
            <p:spPr bwMode="auto">
              <a:xfrm>
                <a:off x="3291" y="2918"/>
                <a:ext cx="356" cy="200"/>
              </a:xfrm>
              <a:prstGeom prst="ellipse">
                <a:avLst/>
              </a:prstGeom>
              <a:solidFill>
                <a:schemeClr val="bg2"/>
              </a:solidFill>
              <a:ln w="9525">
                <a:noFill/>
                <a:round/>
                <a:headEnd/>
                <a:tailEnd/>
              </a:ln>
            </p:spPr>
            <p:txBody>
              <a:bodyPr wrap="none" anchor="ctr"/>
              <a:lstStyle/>
              <a:p>
                <a:endParaRPr lang="en-US"/>
              </a:p>
            </p:txBody>
          </p:sp>
          <p:sp>
            <p:nvSpPr>
              <p:cNvPr id="14403" name="Oval 35"/>
              <p:cNvSpPr>
                <a:spLocks noChangeArrowheads="1"/>
              </p:cNvSpPr>
              <p:nvPr/>
            </p:nvSpPr>
            <p:spPr bwMode="auto">
              <a:xfrm>
                <a:off x="3329" y="2823"/>
                <a:ext cx="206" cy="91"/>
              </a:xfrm>
              <a:prstGeom prst="ellipse">
                <a:avLst/>
              </a:prstGeom>
              <a:solidFill>
                <a:schemeClr val="bg2"/>
              </a:solidFill>
              <a:ln w="9525">
                <a:noFill/>
                <a:round/>
                <a:headEnd/>
                <a:tailEnd/>
              </a:ln>
            </p:spPr>
            <p:txBody>
              <a:bodyPr wrap="none" anchor="ctr"/>
              <a:lstStyle/>
              <a:p>
                <a:endParaRPr lang="en-US"/>
              </a:p>
            </p:txBody>
          </p:sp>
          <p:sp>
            <p:nvSpPr>
              <p:cNvPr id="14404" name="Rectangle 36"/>
              <p:cNvSpPr>
                <a:spLocks noChangeArrowheads="1"/>
              </p:cNvSpPr>
              <p:nvPr/>
            </p:nvSpPr>
            <p:spPr bwMode="auto">
              <a:xfrm>
                <a:off x="3454" y="2836"/>
                <a:ext cx="1053"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Inheritance</a:t>
                </a:r>
                <a:endParaRPr lang="en-US" b="1">
                  <a:solidFill>
                    <a:srgbClr val="000000"/>
                  </a:solidFill>
                </a:endParaRPr>
              </a:p>
            </p:txBody>
          </p:sp>
        </p:grpSp>
        <p:sp>
          <p:nvSpPr>
            <p:cNvPr id="18469" name="Rectangle 37"/>
            <p:cNvSpPr>
              <a:spLocks noChangeArrowheads="1"/>
            </p:cNvSpPr>
            <p:nvPr/>
          </p:nvSpPr>
          <p:spPr bwMode="auto">
            <a:xfrm>
              <a:off x="2453" y="2188"/>
              <a:ext cx="763" cy="596"/>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defRPr/>
              </a:pPr>
              <a:r>
                <a:rPr lang="en-US" sz="2800" b="1">
                  <a:effectLst>
                    <a:outerShdw blurRad="38100" dist="38100" dir="2700000" algn="tl">
                      <a:srgbClr val="C0C0C0"/>
                    </a:outerShdw>
                  </a:effectLst>
                </a:rPr>
                <a:t>Object</a:t>
              </a:r>
              <a:br>
                <a:rPr lang="en-US" sz="2800" b="1">
                  <a:effectLst>
                    <a:outerShdw blurRad="38100" dist="38100" dir="2700000" algn="tl">
                      <a:srgbClr val="C0C0C0"/>
                    </a:outerShdw>
                  </a:effectLst>
                </a:rPr>
              </a:br>
              <a:r>
                <a:rPr lang="en-US" sz="2800" b="1">
                  <a:effectLst>
                    <a:outerShdw blurRad="38100" dist="38100" dir="2700000" algn="tl">
                      <a:srgbClr val="C0C0C0"/>
                    </a:outerShdw>
                  </a:effectLst>
                </a:rPr>
                <a:t>Model</a:t>
              </a:r>
            </a:p>
          </p:txBody>
        </p:sp>
        <p:grpSp>
          <p:nvGrpSpPr>
            <p:cNvPr id="14346" name="Group 38"/>
            <p:cNvGrpSpPr>
              <a:grpSpLocks/>
            </p:cNvGrpSpPr>
            <p:nvPr/>
          </p:nvGrpSpPr>
          <p:grpSpPr bwMode="auto">
            <a:xfrm>
              <a:off x="3168" y="1344"/>
              <a:ext cx="1570" cy="514"/>
              <a:chOff x="766" y="1345"/>
              <a:chExt cx="1570" cy="514"/>
            </a:xfrm>
          </p:grpSpPr>
          <p:sp>
            <p:nvSpPr>
              <p:cNvPr id="14377" name="Oval 39"/>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14378" name="Oval 40"/>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14379" name="Oval 41"/>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14380" name="Oval 42"/>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14381" name="Oval 43"/>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14382" name="Oval 44"/>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14383" name="Oval 45"/>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14384" name="Oval 46"/>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14385" name="Oval 47"/>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14386" name="Oval 48"/>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14387" name="Oval 49"/>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14388" name="Oval 50"/>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14389" name="Oval 51"/>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14390" name="Rectangle 52"/>
              <p:cNvSpPr>
                <a:spLocks noChangeArrowheads="1"/>
              </p:cNvSpPr>
              <p:nvPr/>
            </p:nvSpPr>
            <p:spPr bwMode="auto">
              <a:xfrm>
                <a:off x="1047" y="1498"/>
                <a:ext cx="1112"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Data</a:t>
                </a:r>
                <a:r>
                  <a:rPr lang="en-US" b="1">
                    <a:solidFill>
                      <a:srgbClr val="000000"/>
                    </a:solidFill>
                  </a:rPr>
                  <a:t> </a:t>
                </a:r>
                <a:r>
                  <a:rPr lang="en-US" b="1">
                    <a:solidFill>
                      <a:schemeClr val="bg1"/>
                    </a:solidFill>
                  </a:rPr>
                  <a:t>Hiding</a:t>
                </a:r>
                <a:endParaRPr lang="en-US" b="1">
                  <a:solidFill>
                    <a:srgbClr val="000000"/>
                  </a:solidFill>
                </a:endParaRPr>
              </a:p>
            </p:txBody>
          </p:sp>
        </p:grpSp>
        <p:grpSp>
          <p:nvGrpSpPr>
            <p:cNvPr id="14347" name="Group 53"/>
            <p:cNvGrpSpPr>
              <a:grpSpLocks/>
            </p:cNvGrpSpPr>
            <p:nvPr/>
          </p:nvGrpSpPr>
          <p:grpSpPr bwMode="auto">
            <a:xfrm>
              <a:off x="3360" y="2400"/>
              <a:ext cx="1987" cy="514"/>
              <a:chOff x="766" y="1345"/>
              <a:chExt cx="1570" cy="514"/>
            </a:xfrm>
          </p:grpSpPr>
          <p:sp>
            <p:nvSpPr>
              <p:cNvPr id="14363" name="Oval 54"/>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14364" name="Oval 55"/>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14365" name="Oval 56"/>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14366" name="Oval 57"/>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14367" name="Oval 58"/>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14368" name="Oval 59"/>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14369" name="Oval 60"/>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14370" name="Oval 61"/>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14371" name="Oval 62"/>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14372" name="Oval 63"/>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14373" name="Oval 64"/>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14374" name="Oval 65"/>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14375" name="Oval 66"/>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14376" name="Rectangle 67"/>
              <p:cNvSpPr>
                <a:spLocks noChangeArrowheads="1"/>
              </p:cNvSpPr>
              <p:nvPr/>
            </p:nvSpPr>
            <p:spPr bwMode="auto">
              <a:xfrm>
                <a:off x="1047" y="1498"/>
                <a:ext cx="1010"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Encapsulation</a:t>
                </a:r>
                <a:endParaRPr lang="en-US" b="1">
                  <a:solidFill>
                    <a:srgbClr val="000000"/>
                  </a:solidFill>
                </a:endParaRPr>
              </a:p>
            </p:txBody>
          </p:sp>
        </p:grpSp>
        <p:grpSp>
          <p:nvGrpSpPr>
            <p:cNvPr id="14348" name="Group 68"/>
            <p:cNvGrpSpPr>
              <a:grpSpLocks/>
            </p:cNvGrpSpPr>
            <p:nvPr/>
          </p:nvGrpSpPr>
          <p:grpSpPr bwMode="auto">
            <a:xfrm>
              <a:off x="528" y="2976"/>
              <a:ext cx="1987" cy="514"/>
              <a:chOff x="766" y="1345"/>
              <a:chExt cx="1570" cy="514"/>
            </a:xfrm>
          </p:grpSpPr>
          <p:sp>
            <p:nvSpPr>
              <p:cNvPr id="14349" name="Oval 69"/>
              <p:cNvSpPr>
                <a:spLocks noChangeArrowheads="1"/>
              </p:cNvSpPr>
              <p:nvPr/>
            </p:nvSpPr>
            <p:spPr bwMode="auto">
              <a:xfrm>
                <a:off x="873" y="1416"/>
                <a:ext cx="413" cy="165"/>
              </a:xfrm>
              <a:prstGeom prst="ellipse">
                <a:avLst/>
              </a:prstGeom>
              <a:solidFill>
                <a:schemeClr val="bg2"/>
              </a:solidFill>
              <a:ln w="9525">
                <a:noFill/>
                <a:round/>
                <a:headEnd/>
                <a:tailEnd/>
              </a:ln>
            </p:spPr>
            <p:txBody>
              <a:bodyPr wrap="none" anchor="ctr"/>
              <a:lstStyle/>
              <a:p>
                <a:endParaRPr lang="en-US"/>
              </a:p>
            </p:txBody>
          </p:sp>
          <p:sp>
            <p:nvSpPr>
              <p:cNvPr id="14350" name="Oval 70"/>
              <p:cNvSpPr>
                <a:spLocks noChangeArrowheads="1"/>
              </p:cNvSpPr>
              <p:nvPr/>
            </p:nvSpPr>
            <p:spPr bwMode="auto">
              <a:xfrm>
                <a:off x="1194" y="1345"/>
                <a:ext cx="561" cy="188"/>
              </a:xfrm>
              <a:prstGeom prst="ellipse">
                <a:avLst/>
              </a:prstGeom>
              <a:solidFill>
                <a:schemeClr val="bg2"/>
              </a:solidFill>
              <a:ln w="9525">
                <a:noFill/>
                <a:round/>
                <a:headEnd/>
                <a:tailEnd/>
              </a:ln>
            </p:spPr>
            <p:txBody>
              <a:bodyPr wrap="none" anchor="ctr"/>
              <a:lstStyle/>
              <a:p>
                <a:endParaRPr lang="en-US"/>
              </a:p>
            </p:txBody>
          </p:sp>
          <p:sp>
            <p:nvSpPr>
              <p:cNvPr id="14351" name="Oval 71"/>
              <p:cNvSpPr>
                <a:spLocks noChangeArrowheads="1"/>
              </p:cNvSpPr>
              <p:nvPr/>
            </p:nvSpPr>
            <p:spPr bwMode="auto">
              <a:xfrm>
                <a:off x="1980" y="1423"/>
                <a:ext cx="356" cy="264"/>
              </a:xfrm>
              <a:prstGeom prst="ellipse">
                <a:avLst/>
              </a:prstGeom>
              <a:solidFill>
                <a:schemeClr val="bg2"/>
              </a:solidFill>
              <a:ln w="9525">
                <a:noFill/>
                <a:round/>
                <a:headEnd/>
                <a:tailEnd/>
              </a:ln>
            </p:spPr>
            <p:txBody>
              <a:bodyPr wrap="none" anchor="ctr"/>
              <a:lstStyle/>
              <a:p>
                <a:endParaRPr lang="en-US"/>
              </a:p>
            </p:txBody>
          </p:sp>
          <p:sp>
            <p:nvSpPr>
              <p:cNvPr id="14352" name="Oval 72"/>
              <p:cNvSpPr>
                <a:spLocks noChangeArrowheads="1"/>
              </p:cNvSpPr>
              <p:nvPr/>
            </p:nvSpPr>
            <p:spPr bwMode="auto">
              <a:xfrm>
                <a:off x="1704" y="1366"/>
                <a:ext cx="414" cy="165"/>
              </a:xfrm>
              <a:prstGeom prst="ellipse">
                <a:avLst/>
              </a:prstGeom>
              <a:solidFill>
                <a:schemeClr val="bg2"/>
              </a:solidFill>
              <a:ln w="9525">
                <a:noFill/>
                <a:round/>
                <a:headEnd/>
                <a:tailEnd/>
              </a:ln>
            </p:spPr>
            <p:txBody>
              <a:bodyPr wrap="none" anchor="ctr"/>
              <a:lstStyle/>
              <a:p>
                <a:endParaRPr lang="en-US"/>
              </a:p>
            </p:txBody>
          </p:sp>
          <p:sp>
            <p:nvSpPr>
              <p:cNvPr id="14353" name="Oval 73"/>
              <p:cNvSpPr>
                <a:spLocks noChangeArrowheads="1"/>
              </p:cNvSpPr>
              <p:nvPr/>
            </p:nvSpPr>
            <p:spPr bwMode="auto">
              <a:xfrm>
                <a:off x="766" y="1514"/>
                <a:ext cx="721" cy="266"/>
              </a:xfrm>
              <a:prstGeom prst="ellipse">
                <a:avLst/>
              </a:prstGeom>
              <a:solidFill>
                <a:schemeClr val="bg2"/>
              </a:solidFill>
              <a:ln w="9525">
                <a:noFill/>
                <a:round/>
                <a:headEnd/>
                <a:tailEnd/>
              </a:ln>
            </p:spPr>
            <p:txBody>
              <a:bodyPr wrap="none" anchor="ctr"/>
              <a:lstStyle/>
              <a:p>
                <a:endParaRPr lang="en-US"/>
              </a:p>
            </p:txBody>
          </p:sp>
          <p:sp>
            <p:nvSpPr>
              <p:cNvPr id="14354" name="Oval 74"/>
              <p:cNvSpPr>
                <a:spLocks noChangeArrowheads="1"/>
              </p:cNvSpPr>
              <p:nvPr/>
            </p:nvSpPr>
            <p:spPr bwMode="auto">
              <a:xfrm>
                <a:off x="1729" y="1619"/>
                <a:ext cx="564" cy="188"/>
              </a:xfrm>
              <a:prstGeom prst="ellipse">
                <a:avLst/>
              </a:prstGeom>
              <a:solidFill>
                <a:schemeClr val="bg2"/>
              </a:solidFill>
              <a:ln w="9525">
                <a:noFill/>
                <a:round/>
                <a:headEnd/>
                <a:tailEnd/>
              </a:ln>
            </p:spPr>
            <p:txBody>
              <a:bodyPr wrap="none" anchor="ctr"/>
              <a:lstStyle/>
              <a:p>
                <a:endParaRPr lang="en-US"/>
              </a:p>
            </p:txBody>
          </p:sp>
          <p:sp>
            <p:nvSpPr>
              <p:cNvPr id="14355" name="Oval 75"/>
              <p:cNvSpPr>
                <a:spLocks noChangeArrowheads="1"/>
              </p:cNvSpPr>
              <p:nvPr/>
            </p:nvSpPr>
            <p:spPr bwMode="auto">
              <a:xfrm>
                <a:off x="904" y="1624"/>
                <a:ext cx="563" cy="235"/>
              </a:xfrm>
              <a:prstGeom prst="ellipse">
                <a:avLst/>
              </a:prstGeom>
              <a:solidFill>
                <a:schemeClr val="bg2"/>
              </a:solidFill>
              <a:ln w="9525">
                <a:noFill/>
                <a:round/>
                <a:headEnd/>
                <a:tailEnd/>
              </a:ln>
            </p:spPr>
            <p:txBody>
              <a:bodyPr wrap="none" anchor="ctr"/>
              <a:lstStyle/>
              <a:p>
                <a:endParaRPr lang="en-US"/>
              </a:p>
            </p:txBody>
          </p:sp>
          <p:sp>
            <p:nvSpPr>
              <p:cNvPr id="14356" name="Oval 76"/>
              <p:cNvSpPr>
                <a:spLocks noChangeArrowheads="1"/>
              </p:cNvSpPr>
              <p:nvPr/>
            </p:nvSpPr>
            <p:spPr bwMode="auto">
              <a:xfrm>
                <a:off x="1361" y="1706"/>
                <a:ext cx="504" cy="149"/>
              </a:xfrm>
              <a:prstGeom prst="ellipse">
                <a:avLst/>
              </a:prstGeom>
              <a:solidFill>
                <a:schemeClr val="bg2"/>
              </a:solidFill>
              <a:ln w="9525">
                <a:noFill/>
                <a:round/>
                <a:headEnd/>
                <a:tailEnd/>
              </a:ln>
            </p:spPr>
            <p:txBody>
              <a:bodyPr wrap="none" anchor="ctr"/>
              <a:lstStyle/>
              <a:p>
                <a:endParaRPr lang="en-US"/>
              </a:p>
            </p:txBody>
          </p:sp>
          <p:sp>
            <p:nvSpPr>
              <p:cNvPr id="14357" name="Oval 77"/>
              <p:cNvSpPr>
                <a:spLocks noChangeArrowheads="1"/>
              </p:cNvSpPr>
              <p:nvPr/>
            </p:nvSpPr>
            <p:spPr bwMode="auto">
              <a:xfrm>
                <a:off x="877" y="1409"/>
                <a:ext cx="1382" cy="393"/>
              </a:xfrm>
              <a:prstGeom prst="ellipse">
                <a:avLst/>
              </a:prstGeom>
              <a:solidFill>
                <a:schemeClr val="bg2"/>
              </a:solidFill>
              <a:ln w="9525">
                <a:noFill/>
                <a:round/>
                <a:headEnd/>
                <a:tailEnd/>
              </a:ln>
            </p:spPr>
            <p:txBody>
              <a:bodyPr wrap="none" anchor="ctr"/>
              <a:lstStyle/>
              <a:p>
                <a:endParaRPr lang="en-US"/>
              </a:p>
            </p:txBody>
          </p:sp>
          <p:sp>
            <p:nvSpPr>
              <p:cNvPr id="14358" name="Oval 78"/>
              <p:cNvSpPr>
                <a:spLocks noChangeArrowheads="1"/>
              </p:cNvSpPr>
              <p:nvPr/>
            </p:nvSpPr>
            <p:spPr bwMode="auto">
              <a:xfrm>
                <a:off x="1969" y="1438"/>
                <a:ext cx="213" cy="88"/>
              </a:xfrm>
              <a:prstGeom prst="ellipse">
                <a:avLst/>
              </a:prstGeom>
              <a:solidFill>
                <a:schemeClr val="bg2"/>
              </a:solidFill>
              <a:ln w="9525">
                <a:noFill/>
                <a:round/>
                <a:headEnd/>
                <a:tailEnd/>
              </a:ln>
            </p:spPr>
            <p:txBody>
              <a:bodyPr wrap="none" anchor="ctr"/>
              <a:lstStyle/>
              <a:p>
                <a:endParaRPr lang="en-US"/>
              </a:p>
            </p:txBody>
          </p:sp>
          <p:sp>
            <p:nvSpPr>
              <p:cNvPr id="14359" name="Oval 79"/>
              <p:cNvSpPr>
                <a:spLocks noChangeArrowheads="1"/>
              </p:cNvSpPr>
              <p:nvPr/>
            </p:nvSpPr>
            <p:spPr bwMode="auto">
              <a:xfrm>
                <a:off x="1332" y="1725"/>
                <a:ext cx="213" cy="89"/>
              </a:xfrm>
              <a:prstGeom prst="ellipse">
                <a:avLst/>
              </a:prstGeom>
              <a:solidFill>
                <a:schemeClr val="bg2"/>
              </a:solidFill>
              <a:ln w="9525">
                <a:noFill/>
                <a:round/>
                <a:headEnd/>
                <a:tailEnd/>
              </a:ln>
            </p:spPr>
            <p:txBody>
              <a:bodyPr wrap="none" anchor="ctr"/>
              <a:lstStyle/>
              <a:p>
                <a:endParaRPr lang="en-US"/>
              </a:p>
            </p:txBody>
          </p:sp>
          <p:sp>
            <p:nvSpPr>
              <p:cNvPr id="14360" name="Oval 80"/>
              <p:cNvSpPr>
                <a:spLocks noChangeArrowheads="1"/>
              </p:cNvSpPr>
              <p:nvPr/>
            </p:nvSpPr>
            <p:spPr bwMode="auto">
              <a:xfrm>
                <a:off x="873" y="1580"/>
                <a:ext cx="356" cy="200"/>
              </a:xfrm>
              <a:prstGeom prst="ellipse">
                <a:avLst/>
              </a:prstGeom>
              <a:solidFill>
                <a:schemeClr val="bg2"/>
              </a:solidFill>
              <a:ln w="9525">
                <a:noFill/>
                <a:round/>
                <a:headEnd/>
                <a:tailEnd/>
              </a:ln>
            </p:spPr>
            <p:txBody>
              <a:bodyPr wrap="none" anchor="ctr"/>
              <a:lstStyle/>
              <a:p>
                <a:endParaRPr lang="en-US"/>
              </a:p>
            </p:txBody>
          </p:sp>
          <p:sp>
            <p:nvSpPr>
              <p:cNvPr id="14361" name="Oval 81"/>
              <p:cNvSpPr>
                <a:spLocks noChangeArrowheads="1"/>
              </p:cNvSpPr>
              <p:nvPr/>
            </p:nvSpPr>
            <p:spPr bwMode="auto">
              <a:xfrm>
                <a:off x="910" y="1486"/>
                <a:ext cx="207" cy="90"/>
              </a:xfrm>
              <a:prstGeom prst="ellipse">
                <a:avLst/>
              </a:prstGeom>
              <a:solidFill>
                <a:schemeClr val="bg2"/>
              </a:solidFill>
              <a:ln w="9525">
                <a:noFill/>
                <a:round/>
                <a:headEnd/>
                <a:tailEnd/>
              </a:ln>
            </p:spPr>
            <p:txBody>
              <a:bodyPr wrap="none" anchor="ctr"/>
              <a:lstStyle/>
              <a:p>
                <a:endParaRPr lang="en-US"/>
              </a:p>
            </p:txBody>
          </p:sp>
          <p:sp>
            <p:nvSpPr>
              <p:cNvPr id="14362" name="Rectangle 82"/>
              <p:cNvSpPr>
                <a:spLocks noChangeArrowheads="1"/>
              </p:cNvSpPr>
              <p:nvPr/>
            </p:nvSpPr>
            <p:spPr bwMode="auto">
              <a:xfrm>
                <a:off x="1047" y="1498"/>
                <a:ext cx="1035" cy="282"/>
              </a:xfrm>
              <a:prstGeom prst="rect">
                <a:avLst/>
              </a:prstGeom>
              <a:solidFill>
                <a:schemeClr val="bg2"/>
              </a:solidFill>
              <a:ln w="9525">
                <a:noFill/>
                <a:miter lim="800000"/>
                <a:headEnd/>
                <a:tailEnd/>
              </a:ln>
            </p:spPr>
            <p:txBody>
              <a:bodyPr wrap="none" lIns="82550" tIns="41275" rIns="82550" bIns="41275">
                <a:spAutoFit/>
              </a:bodyPr>
              <a:lstStyle/>
              <a:p>
                <a:pPr defTabSz="665163"/>
                <a:r>
                  <a:rPr lang="en-US" b="1">
                    <a:solidFill>
                      <a:schemeClr val="bg1"/>
                    </a:solidFill>
                  </a:rPr>
                  <a:t>Polymorphism</a:t>
                </a:r>
                <a:endParaRPr lang="en-US" b="1">
                  <a:solidFill>
                    <a:srgbClr val="000000"/>
                  </a:solidFill>
                </a:endParaRPr>
              </a:p>
            </p:txBody>
          </p:sp>
        </p:grpSp>
      </p:grpSp>
    </p:spTree>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0" y="1917700"/>
            <a:ext cx="9144000" cy="2654300"/>
          </a:xfrm>
          <a:prstGeom prst="rect">
            <a:avLst/>
          </a:prstGeom>
          <a:noFill/>
          <a:ln w="9525">
            <a:noFill/>
            <a:miter lim="800000"/>
            <a:headEnd/>
            <a:tailEnd/>
          </a:ln>
        </p:spPr>
        <p:txBody>
          <a:bodyPr>
            <a:spAutoFit/>
          </a:bodyPr>
          <a:lstStyle/>
          <a:p>
            <a:pPr>
              <a:spcBef>
                <a:spcPct val="50000"/>
              </a:spcBef>
            </a:pPr>
            <a:r>
              <a:rPr lang="en-US" sz="2800" b="1" i="1">
                <a:solidFill>
                  <a:srgbClr val="000000"/>
                </a:solidFill>
              </a:rPr>
              <a:t>      Constructors  can  be  of  the following  types :</a:t>
            </a:r>
          </a:p>
          <a:p>
            <a:pPr lvl="3"/>
            <a:r>
              <a:rPr lang="en-US" sz="2800">
                <a:solidFill>
                  <a:srgbClr val="000000"/>
                </a:solidFill>
              </a:rPr>
              <a:t>(a)	Default  constructor</a:t>
            </a:r>
          </a:p>
          <a:p>
            <a:pPr lvl="3"/>
            <a:r>
              <a:rPr lang="en-US" sz="2800">
                <a:solidFill>
                  <a:srgbClr val="000000"/>
                </a:solidFill>
              </a:rPr>
              <a:t>(b)	Parameterized  constructor</a:t>
            </a:r>
          </a:p>
          <a:p>
            <a:pPr lvl="3"/>
            <a:r>
              <a:rPr lang="en-US" sz="2800">
                <a:solidFill>
                  <a:srgbClr val="000000"/>
                </a:solidFill>
              </a:rPr>
              <a:t>(c)	Constructor  with  default  arguments</a:t>
            </a:r>
          </a:p>
          <a:p>
            <a:pPr lvl="3"/>
            <a:r>
              <a:rPr lang="en-US" sz="2800">
                <a:solidFill>
                  <a:srgbClr val="000000"/>
                </a:solidFill>
              </a:rPr>
              <a:t>(d)	Copy  constructor</a:t>
            </a:r>
          </a:p>
          <a:p>
            <a:pPr algn="just"/>
            <a:endParaRPr lang="en-US" sz="2800">
              <a:solidFill>
                <a:srgbClr val="000000"/>
              </a:solidFill>
            </a:endParaRPr>
          </a:p>
        </p:txBody>
      </p:sp>
      <p:sp>
        <p:nvSpPr>
          <p:cNvPr id="78851" name="WordArt 3"/>
          <p:cNvSpPr>
            <a:spLocks noChangeArrowheads="1" noChangeShapeType="1" noTextEdit="1"/>
          </p:cNvSpPr>
          <p:nvPr/>
        </p:nvSpPr>
        <p:spPr bwMode="auto">
          <a:xfrm>
            <a:off x="3200400" y="619125"/>
            <a:ext cx="2743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Constructor </a:t>
            </a:r>
          </a:p>
        </p:txBody>
      </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WordArt 2"/>
          <p:cNvSpPr>
            <a:spLocks noChangeArrowheads="1" noChangeShapeType="1" noTextEdit="1"/>
          </p:cNvSpPr>
          <p:nvPr/>
        </p:nvSpPr>
        <p:spPr bwMode="auto">
          <a:xfrm>
            <a:off x="2590800" y="619125"/>
            <a:ext cx="3962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Default Constructor </a:t>
            </a:r>
          </a:p>
        </p:txBody>
      </p:sp>
      <p:sp>
        <p:nvSpPr>
          <p:cNvPr id="80899" name="Rectangle 3"/>
          <p:cNvSpPr>
            <a:spLocks noChangeArrowheads="1"/>
          </p:cNvSpPr>
          <p:nvPr/>
        </p:nvSpPr>
        <p:spPr bwMode="auto">
          <a:xfrm>
            <a:off x="533400" y="1447800"/>
            <a:ext cx="7666038" cy="1800225"/>
          </a:xfrm>
          <a:prstGeom prst="rect">
            <a:avLst/>
          </a:prstGeom>
          <a:noFill/>
          <a:ln w="9525">
            <a:noFill/>
            <a:miter lim="800000"/>
            <a:headEnd/>
            <a:tailEnd/>
          </a:ln>
        </p:spPr>
        <p:txBody>
          <a:bodyPr>
            <a:spAutoFit/>
          </a:bodyPr>
          <a:lstStyle/>
          <a:p>
            <a:r>
              <a:rPr lang="en-US" sz="2800">
                <a:solidFill>
                  <a:srgbClr val="000000"/>
                </a:solidFill>
              </a:rPr>
              <a:t> </a:t>
            </a:r>
          </a:p>
          <a:p>
            <a:pPr>
              <a:buFont typeface="Symbol" pitchFamily="18" charset="2"/>
              <a:buChar char="·"/>
            </a:pPr>
            <a:r>
              <a:rPr lang="en-US" sz="2800">
                <a:solidFill>
                  <a:srgbClr val="000000"/>
                </a:solidFill>
              </a:rPr>
              <a:t>Constructor  with  </a:t>
            </a:r>
            <a:r>
              <a:rPr lang="en-US" sz="2800" b="1">
                <a:solidFill>
                  <a:srgbClr val="000000"/>
                </a:solidFill>
              </a:rPr>
              <a:t>no  parameters</a:t>
            </a:r>
            <a:r>
              <a:rPr lang="en-US" sz="2800">
                <a:solidFill>
                  <a:srgbClr val="000000"/>
                </a:solidFill>
              </a:rPr>
              <a:t>.	</a:t>
            </a:r>
          </a:p>
          <a:p>
            <a:pPr>
              <a:buFont typeface="Symbol" pitchFamily="18" charset="2"/>
              <a:buChar char="·"/>
            </a:pPr>
            <a:r>
              <a:rPr lang="en-US" sz="2800">
                <a:solidFill>
                  <a:srgbClr val="000000"/>
                </a:solidFill>
              </a:rPr>
              <a:t>In  case  this  constructor  is  not  defined , compiler calls its own  default  constructor.</a:t>
            </a:r>
          </a:p>
        </p:txBody>
      </p:sp>
    </p:spTree>
  </p:cSld>
  <p:clrMapOvr>
    <a:masterClrMapping/>
  </p:clrMapOvr>
  <p:transition>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04800" y="1143000"/>
            <a:ext cx="8458200" cy="4667250"/>
          </a:xfrm>
          <a:prstGeom prst="rect">
            <a:avLst/>
          </a:prstGeom>
          <a:noFill/>
          <a:ln w="9525">
            <a:noFill/>
            <a:miter lim="800000"/>
            <a:headEnd/>
            <a:tailEnd/>
          </a:ln>
        </p:spPr>
        <p:txBody>
          <a:bodyPr>
            <a:spAutoFit/>
          </a:bodyPr>
          <a:lstStyle/>
          <a:p>
            <a:pPr>
              <a:spcBef>
                <a:spcPct val="50000"/>
              </a:spcBef>
            </a:pPr>
            <a:r>
              <a:rPr lang="en-US" sz="2800" b="1"/>
              <a:t> </a:t>
            </a:r>
          </a:p>
          <a:p>
            <a:pPr algn="just">
              <a:buFont typeface="Symbol" pitchFamily="18" charset="2"/>
              <a:buChar char="·"/>
            </a:pPr>
            <a:r>
              <a:rPr lang="en-US" sz="2800">
                <a:solidFill>
                  <a:srgbClr val="000000"/>
                </a:solidFill>
              </a:rPr>
              <a:t>The  constructor  that  can take arguments  is  called  </a:t>
            </a:r>
            <a:r>
              <a:rPr lang="en-US" sz="2800" b="1">
                <a:solidFill>
                  <a:srgbClr val="000000"/>
                </a:solidFill>
              </a:rPr>
              <a:t>parameterized  constructor.</a:t>
            </a:r>
          </a:p>
          <a:p>
            <a:pPr algn="just">
              <a:buFont typeface="Symbol" pitchFamily="18" charset="2"/>
              <a:buChar char="·"/>
            </a:pPr>
            <a:r>
              <a:rPr lang="en-US" sz="2800">
                <a:solidFill>
                  <a:srgbClr val="000000"/>
                </a:solidFill>
              </a:rPr>
              <a:t>Arguments  are  passed  at  the  time  of  object  creation.</a:t>
            </a:r>
          </a:p>
          <a:p>
            <a:pPr algn="just">
              <a:buFont typeface="Symbol" pitchFamily="18" charset="2"/>
              <a:buChar char="·"/>
            </a:pPr>
            <a:r>
              <a:rPr lang="en-US" sz="2800">
                <a:solidFill>
                  <a:srgbClr val="000000"/>
                </a:solidFill>
              </a:rPr>
              <a:t>Parameters  can  be  of  any  data  type  </a:t>
            </a:r>
            <a:r>
              <a:rPr lang="en-US" sz="2800" b="1">
                <a:solidFill>
                  <a:srgbClr val="000000"/>
                </a:solidFill>
              </a:rPr>
              <a:t>except </a:t>
            </a:r>
            <a:r>
              <a:rPr lang="en-US" sz="2800">
                <a:solidFill>
                  <a:srgbClr val="000000"/>
                </a:solidFill>
              </a:rPr>
              <a:t> its  own  class  data  type.</a:t>
            </a:r>
          </a:p>
          <a:p>
            <a:pPr algn="just"/>
            <a:endParaRPr lang="en-US" sz="2800">
              <a:solidFill>
                <a:srgbClr val="000000"/>
              </a:solidFill>
            </a:endParaRPr>
          </a:p>
          <a:p>
            <a:pPr algn="just"/>
            <a:r>
              <a:rPr lang="en-US" sz="2800" b="1"/>
              <a:t>Syntax  to invoke  parameterized  constructor  </a:t>
            </a:r>
          </a:p>
          <a:p>
            <a:pPr algn="just"/>
            <a:r>
              <a:rPr lang="en-US" sz="2800"/>
              <a:t>class-name  object-name ( argument-list );</a:t>
            </a:r>
            <a:endParaRPr lang="en-US" sz="2800">
              <a:solidFill>
                <a:srgbClr val="000000"/>
              </a:solidFill>
            </a:endParaRPr>
          </a:p>
          <a:p>
            <a:pPr>
              <a:spcBef>
                <a:spcPct val="50000"/>
              </a:spcBef>
            </a:pPr>
            <a:endParaRPr lang="en-US" sz="3200"/>
          </a:p>
        </p:txBody>
      </p:sp>
      <p:sp>
        <p:nvSpPr>
          <p:cNvPr id="81923" name="WordArt 3"/>
          <p:cNvSpPr>
            <a:spLocks noChangeArrowheads="1" noChangeShapeType="1" noTextEdit="1"/>
          </p:cNvSpPr>
          <p:nvPr/>
        </p:nvSpPr>
        <p:spPr bwMode="auto">
          <a:xfrm>
            <a:off x="2133600" y="542925"/>
            <a:ext cx="4876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Parameterized Constructor </a:t>
            </a:r>
          </a:p>
        </p:txBody>
      </p:sp>
    </p:spTree>
  </p:cSld>
  <p:clrMapOvr>
    <a:masterClrMapping/>
  </p:clrMapOvr>
  <p:transition>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33400" y="2008188"/>
            <a:ext cx="8001000" cy="2868612"/>
          </a:xfrm>
          <a:prstGeom prst="rect">
            <a:avLst/>
          </a:prstGeom>
          <a:noFill/>
          <a:ln w="9525">
            <a:noFill/>
            <a:miter lim="800000"/>
            <a:headEnd/>
            <a:tailEnd/>
          </a:ln>
        </p:spPr>
        <p:txBody>
          <a:bodyPr>
            <a:spAutoFit/>
          </a:bodyPr>
          <a:lstStyle/>
          <a:p>
            <a:pPr>
              <a:spcBef>
                <a:spcPct val="50000"/>
              </a:spcBef>
            </a:pPr>
            <a:r>
              <a:rPr lang="en-US" sz="2800">
                <a:solidFill>
                  <a:srgbClr val="000000"/>
                </a:solidFill>
              </a:rPr>
              <a:t> </a:t>
            </a:r>
          </a:p>
          <a:p>
            <a:pPr algn="just">
              <a:buFont typeface="Symbol" pitchFamily="18" charset="2"/>
              <a:buChar char="·"/>
            </a:pPr>
            <a:r>
              <a:rPr lang="en-US" sz="2800">
                <a:solidFill>
                  <a:srgbClr val="000000"/>
                </a:solidFill>
              </a:rPr>
              <a:t>Default  arguments  can  be  specified  in  the  constructor  declaration.</a:t>
            </a:r>
          </a:p>
          <a:p>
            <a:pPr algn="just">
              <a:buFont typeface="Symbol" pitchFamily="18" charset="2"/>
              <a:buChar char="·"/>
            </a:pPr>
            <a:r>
              <a:rPr lang="en-US" sz="2800">
                <a:solidFill>
                  <a:srgbClr val="000000"/>
                </a:solidFill>
              </a:rPr>
              <a:t>Default  arguments  are  specified  </a:t>
            </a:r>
            <a:r>
              <a:rPr lang="en-US" sz="2800" b="1">
                <a:solidFill>
                  <a:srgbClr val="000000"/>
                </a:solidFill>
              </a:rPr>
              <a:t>from  tail  end  </a:t>
            </a:r>
            <a:r>
              <a:rPr lang="en-US" sz="2800">
                <a:solidFill>
                  <a:srgbClr val="000000"/>
                </a:solidFill>
              </a:rPr>
              <a:t>of  the  argument  list.</a:t>
            </a:r>
          </a:p>
          <a:p>
            <a:pPr>
              <a:spcBef>
                <a:spcPct val="50000"/>
              </a:spcBef>
            </a:pPr>
            <a:endParaRPr lang="en-US" sz="2800"/>
          </a:p>
        </p:txBody>
      </p:sp>
      <p:sp>
        <p:nvSpPr>
          <p:cNvPr id="83971" name="WordArt 3"/>
          <p:cNvSpPr>
            <a:spLocks noChangeArrowheads="1" noChangeShapeType="1" noTextEdit="1"/>
          </p:cNvSpPr>
          <p:nvPr/>
        </p:nvSpPr>
        <p:spPr bwMode="auto">
          <a:xfrm>
            <a:off x="990600" y="466725"/>
            <a:ext cx="7239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Constructor With Default Arguments</a:t>
            </a:r>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3400" y="1295400"/>
            <a:ext cx="8077200" cy="4926013"/>
          </a:xfrm>
          <a:prstGeom prst="rect">
            <a:avLst/>
          </a:prstGeom>
          <a:noFill/>
          <a:ln w="9525">
            <a:noFill/>
            <a:miter lim="800000"/>
            <a:headEnd/>
            <a:tailEnd/>
          </a:ln>
        </p:spPr>
        <p:txBody>
          <a:bodyPr>
            <a:spAutoFit/>
          </a:bodyPr>
          <a:lstStyle/>
          <a:p>
            <a:pPr>
              <a:spcBef>
                <a:spcPct val="50000"/>
              </a:spcBef>
            </a:pPr>
            <a:r>
              <a:rPr lang="en-US" sz="2800"/>
              <a:t>The constructor to handle the creation and initialization of a class instance via an existing instance is called as the </a:t>
            </a:r>
            <a:r>
              <a:rPr lang="en-US" sz="2800" b="1" i="1"/>
              <a:t>copy constructor.</a:t>
            </a:r>
            <a:endParaRPr lang="en-US" sz="2800"/>
          </a:p>
          <a:p>
            <a:pPr lvl="1" algn="just"/>
            <a:endParaRPr lang="en-US" sz="900"/>
          </a:p>
          <a:p>
            <a:pPr algn="just"/>
            <a:r>
              <a:rPr lang="en-US" sz="2800"/>
              <a:t>The copy constructor for some class A is called when:</a:t>
            </a:r>
          </a:p>
          <a:p>
            <a:pPr lvl="1" algn="just">
              <a:buFontTx/>
              <a:buChar char="•"/>
            </a:pPr>
            <a:r>
              <a:rPr lang="en-US" sz="2800"/>
              <a:t>An instance of class is created from an existing instance of class A.</a:t>
            </a:r>
          </a:p>
          <a:p>
            <a:pPr lvl="1" algn="just">
              <a:buFont typeface="Symbol" pitchFamily="18" charset="2"/>
              <a:buChar char="·"/>
            </a:pPr>
            <a:r>
              <a:rPr lang="en-US" sz="2800"/>
              <a:t>A function is called and an argument of class A is passed by value.</a:t>
            </a:r>
          </a:p>
          <a:p>
            <a:pPr lvl="1" algn="just">
              <a:buFont typeface="Symbol" pitchFamily="18" charset="2"/>
              <a:buChar char="·"/>
            </a:pPr>
            <a:r>
              <a:rPr lang="en-US" sz="2800"/>
              <a:t>An unnamed temporary variable is created to hold the return value of a function returning an instance of class A</a:t>
            </a:r>
          </a:p>
        </p:txBody>
      </p:sp>
      <p:sp>
        <p:nvSpPr>
          <p:cNvPr id="86019" name="WordArt 3"/>
          <p:cNvSpPr>
            <a:spLocks noChangeArrowheads="1" noChangeShapeType="1" noTextEdit="1"/>
          </p:cNvSpPr>
          <p:nvPr/>
        </p:nvSpPr>
        <p:spPr bwMode="auto">
          <a:xfrm>
            <a:off x="2667000" y="466725"/>
            <a:ext cx="3810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Copy Constructor </a:t>
            </a: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81000" y="1355725"/>
            <a:ext cx="8305800" cy="5248275"/>
          </a:xfrm>
          <a:prstGeom prst="rect">
            <a:avLst/>
          </a:prstGeom>
          <a:noFill/>
          <a:ln w="9525">
            <a:noFill/>
            <a:miter lim="800000"/>
            <a:headEnd/>
            <a:tailEnd/>
          </a:ln>
        </p:spPr>
        <p:txBody>
          <a:bodyPr>
            <a:spAutoFit/>
          </a:bodyPr>
          <a:lstStyle/>
          <a:p>
            <a:pPr algn="just">
              <a:lnSpc>
                <a:spcPts val="2900"/>
              </a:lnSpc>
              <a:spcBef>
                <a:spcPct val="50000"/>
              </a:spcBef>
            </a:pPr>
            <a:r>
              <a:rPr lang="en-US" sz="2800"/>
              <a:t>Like the default constructor, if you do not write a copy constructor, then the compiler will automatically provide one for you. Then what happens is that each data member in the existing instance will get copied into the corresponding data member of the new instance. This memberwise copy is recursive in the sense that if a data member is also an instance of some other class, then all of its data members are also copied. In other words, all such data members down to primitive types are copied.  Secondly, if a data member is a pointer , then the data member of both the instances will be pointing to the same location .To avoid such situations , it is always safer to explicitly write a copy constructor in our program</a:t>
            </a:r>
            <a:r>
              <a:rPr lang="en-US"/>
              <a:t>.</a:t>
            </a:r>
            <a:endParaRPr lang="en-US" sz="2800"/>
          </a:p>
        </p:txBody>
      </p:sp>
      <p:sp>
        <p:nvSpPr>
          <p:cNvPr id="87043" name="WordArt 3"/>
          <p:cNvSpPr>
            <a:spLocks noChangeArrowheads="1" noChangeShapeType="1" noTextEdit="1"/>
          </p:cNvSpPr>
          <p:nvPr/>
        </p:nvSpPr>
        <p:spPr bwMode="auto">
          <a:xfrm>
            <a:off x="2819400" y="542925"/>
            <a:ext cx="35052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Copy Constructor </a:t>
            </a:r>
          </a:p>
        </p:txBody>
      </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1000" y="1752600"/>
            <a:ext cx="8458200" cy="2590800"/>
          </a:xfrm>
          <a:prstGeom prst="rect">
            <a:avLst/>
          </a:prstGeom>
          <a:noFill/>
          <a:ln w="9525">
            <a:noFill/>
            <a:miter lim="800000"/>
            <a:headEnd/>
            <a:tailEnd/>
          </a:ln>
        </p:spPr>
        <p:txBody>
          <a:bodyPr/>
          <a:lstStyle/>
          <a:p>
            <a:pPr marL="342900" indent="-342900">
              <a:lnSpc>
                <a:spcPct val="125000"/>
              </a:lnSpc>
              <a:spcBef>
                <a:spcPct val="20000"/>
              </a:spcBef>
              <a:buFontTx/>
              <a:buChar char="•"/>
            </a:pPr>
            <a:r>
              <a:rPr lang="en-US" sz="2800"/>
              <a:t>Focuses on essential characteristics</a:t>
            </a:r>
          </a:p>
          <a:p>
            <a:pPr marL="342900" indent="-342900">
              <a:lnSpc>
                <a:spcPct val="125000"/>
              </a:lnSpc>
              <a:spcBef>
                <a:spcPct val="20000"/>
              </a:spcBef>
              <a:buFontTx/>
              <a:buChar char="•"/>
            </a:pPr>
            <a:r>
              <a:rPr lang="en-US" sz="2800"/>
              <a:t>Relative to the viewers perspective </a:t>
            </a:r>
          </a:p>
          <a:p>
            <a:pPr marL="342900" indent="-342900">
              <a:lnSpc>
                <a:spcPct val="125000"/>
              </a:lnSpc>
              <a:spcBef>
                <a:spcPct val="20000"/>
              </a:spcBef>
              <a:buFontTx/>
              <a:buChar char="•"/>
            </a:pPr>
            <a:r>
              <a:rPr lang="en-US" sz="2800"/>
              <a:t>Defined boundaries</a:t>
            </a:r>
          </a:p>
        </p:txBody>
      </p:sp>
      <p:sp>
        <p:nvSpPr>
          <p:cNvPr id="15363" name="WordArt 3"/>
          <p:cNvSpPr>
            <a:spLocks noChangeArrowheads="1" noChangeShapeType="1" noTextEdit="1"/>
          </p:cNvSpPr>
          <p:nvPr/>
        </p:nvSpPr>
        <p:spPr bwMode="auto">
          <a:xfrm>
            <a:off x="3048000" y="457200"/>
            <a:ext cx="3124200" cy="6858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Abstraction</a:t>
            </a:r>
          </a:p>
        </p:txBody>
      </p:sp>
    </p:spTree>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WordArt 2"/>
          <p:cNvSpPr>
            <a:spLocks noChangeArrowheads="1" noChangeShapeType="1" noTextEdit="1"/>
          </p:cNvSpPr>
          <p:nvPr/>
        </p:nvSpPr>
        <p:spPr bwMode="auto">
          <a:xfrm>
            <a:off x="2066925" y="466725"/>
            <a:ext cx="50196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of constructors</a:t>
            </a:r>
          </a:p>
        </p:txBody>
      </p:sp>
      <p:sp>
        <p:nvSpPr>
          <p:cNvPr id="89091" name="Text Box 3"/>
          <p:cNvSpPr txBox="1">
            <a:spLocks noChangeArrowheads="1"/>
          </p:cNvSpPr>
          <p:nvPr/>
        </p:nvSpPr>
        <p:spPr bwMode="auto">
          <a:xfrm>
            <a:off x="1355725" y="1382713"/>
            <a:ext cx="4013200" cy="4789487"/>
          </a:xfrm>
          <a:prstGeom prst="rect">
            <a:avLst/>
          </a:prstGeom>
          <a:noFill/>
          <a:ln w="9525">
            <a:noFill/>
            <a:miter lim="800000"/>
            <a:headEnd/>
            <a:tailEnd/>
          </a:ln>
        </p:spPr>
        <p:txBody>
          <a:bodyPr wrap="none">
            <a:spAutoFit/>
          </a:bodyPr>
          <a:lstStyle/>
          <a:p>
            <a:r>
              <a:rPr lang="en-US" sz="2800"/>
              <a:t>Class A</a:t>
            </a:r>
          </a:p>
          <a:p>
            <a:r>
              <a:rPr lang="en-US" sz="2800"/>
              <a:t>{</a:t>
            </a:r>
          </a:p>
          <a:p>
            <a:r>
              <a:rPr lang="en-US" sz="2800"/>
              <a:t>		int i;</a:t>
            </a:r>
          </a:p>
          <a:p>
            <a:r>
              <a:rPr lang="en-US" sz="2800"/>
              <a:t>		int j;</a:t>
            </a:r>
          </a:p>
          <a:p>
            <a:r>
              <a:rPr lang="en-US" sz="2800"/>
              <a:t>	public:</a:t>
            </a:r>
          </a:p>
          <a:p>
            <a:r>
              <a:rPr lang="en-US" sz="2800"/>
              <a:t>		A( )</a:t>
            </a:r>
          </a:p>
          <a:p>
            <a:r>
              <a:rPr lang="en-US" sz="2800"/>
              <a:t>		{		}</a:t>
            </a:r>
          </a:p>
          <a:p>
            <a:r>
              <a:rPr lang="en-US" sz="2800"/>
              <a:t>		A(int i,int j)</a:t>
            </a:r>
          </a:p>
          <a:p>
            <a:r>
              <a:rPr lang="en-US" sz="2800"/>
              <a:t>		{		}</a:t>
            </a:r>
          </a:p>
          <a:p>
            <a:r>
              <a:rPr lang="en-US" sz="2800"/>
              <a:t>};</a:t>
            </a:r>
          </a:p>
          <a:p>
            <a:endParaRPr lang="en-US" sz="2800"/>
          </a:p>
        </p:txBody>
      </p:sp>
    </p:spTree>
  </p:cSld>
  <p:clrMapOvr>
    <a:masterClrMapping/>
  </p:clrMapOvr>
  <p:transition>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81000" y="1306513"/>
            <a:ext cx="8382000" cy="5216525"/>
          </a:xfrm>
          <a:prstGeom prst="rect">
            <a:avLst/>
          </a:prstGeom>
          <a:noFill/>
          <a:ln w="9525">
            <a:noFill/>
            <a:miter lim="800000"/>
            <a:headEnd/>
            <a:tailEnd/>
          </a:ln>
        </p:spPr>
        <p:txBody>
          <a:bodyPr>
            <a:spAutoFit/>
          </a:bodyPr>
          <a:lstStyle/>
          <a:p>
            <a:pPr algn="just">
              <a:spcBef>
                <a:spcPct val="50000"/>
              </a:spcBef>
            </a:pPr>
            <a:r>
              <a:rPr lang="en-US" sz="2800"/>
              <a:t>A destructor function gets executed whenever an instance of the class to which it belongs goes out of existence. The primary usage of a destructor function is to release space on the heap that the instance currently has reserved. By having a destructor function in your program you are relieved of having to remember to execute a “cleanup”member function each time a class instance goes out of scope.If you terminate your program abnormally, for example with an exit( ) call, then the destructor function will be called only for global instances, and not for auto instances. Primitive types do not have a destructor function	 </a:t>
            </a:r>
            <a:endParaRPr lang="en-US" sz="3600" b="1"/>
          </a:p>
        </p:txBody>
      </p:sp>
      <p:sp>
        <p:nvSpPr>
          <p:cNvPr id="90115" name="WordArt 3"/>
          <p:cNvSpPr>
            <a:spLocks noChangeArrowheads="1" noChangeShapeType="1" noTextEdit="1"/>
          </p:cNvSpPr>
          <p:nvPr/>
        </p:nvSpPr>
        <p:spPr bwMode="auto">
          <a:xfrm>
            <a:off x="3048000" y="466725"/>
            <a:ext cx="30480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Destructors</a:t>
            </a:r>
          </a:p>
        </p:txBody>
      </p:sp>
    </p:spTree>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81000" y="1244600"/>
            <a:ext cx="8382000" cy="5375275"/>
          </a:xfrm>
          <a:prstGeom prst="rect">
            <a:avLst/>
          </a:prstGeom>
          <a:noFill/>
          <a:ln w="9525">
            <a:noFill/>
            <a:miter lim="800000"/>
            <a:headEnd/>
            <a:tailEnd/>
          </a:ln>
        </p:spPr>
        <p:txBody>
          <a:bodyPr>
            <a:spAutoFit/>
          </a:bodyPr>
          <a:lstStyle/>
          <a:p>
            <a:pPr>
              <a:lnSpc>
                <a:spcPts val="3200"/>
              </a:lnSpc>
              <a:spcBef>
                <a:spcPct val="50000"/>
              </a:spcBef>
            </a:pPr>
            <a:r>
              <a:rPr lang="en-US" sz="2800" b="1"/>
              <a:t>Destructor function is called, (say)</a:t>
            </a:r>
            <a:r>
              <a:rPr lang="en-US" sz="2800"/>
              <a:t> for some class Time </a:t>
            </a:r>
          </a:p>
          <a:p>
            <a:pPr algn="just">
              <a:lnSpc>
                <a:spcPts val="3200"/>
              </a:lnSpc>
              <a:buFont typeface="Times"/>
              <a:buChar char="•"/>
            </a:pPr>
            <a:r>
              <a:rPr lang="en-US" sz="2800"/>
              <a:t>After the end of main( ) for all static, local , and global instances  of class A.</a:t>
            </a:r>
          </a:p>
          <a:p>
            <a:pPr algn="just">
              <a:lnSpc>
                <a:spcPts val="3200"/>
              </a:lnSpc>
              <a:buFont typeface="Times"/>
              <a:buChar char="•"/>
            </a:pPr>
            <a:r>
              <a:rPr lang="en-US" sz="2800"/>
              <a:t>At the end of each block containing an auto variable of class Time.</a:t>
            </a:r>
          </a:p>
          <a:p>
            <a:pPr algn="just">
              <a:lnSpc>
                <a:spcPts val="3200"/>
              </a:lnSpc>
              <a:buFont typeface="Times"/>
              <a:buChar char="•"/>
            </a:pPr>
            <a:r>
              <a:rPr lang="en-US" sz="2800"/>
              <a:t>At the end of each function containing an argument of class Time.</a:t>
            </a:r>
          </a:p>
          <a:p>
            <a:pPr algn="just">
              <a:lnSpc>
                <a:spcPts val="3200"/>
              </a:lnSpc>
              <a:buFont typeface="Times"/>
              <a:buChar char="•"/>
            </a:pPr>
            <a:r>
              <a:rPr lang="en-US" sz="2800"/>
              <a:t>To destroy any unnamed temporaries of class Time after their use.</a:t>
            </a:r>
          </a:p>
          <a:p>
            <a:pPr algn="just">
              <a:lnSpc>
                <a:spcPts val="3200"/>
              </a:lnSpc>
              <a:buFont typeface="Times"/>
              <a:buChar char="•"/>
            </a:pPr>
            <a:r>
              <a:rPr lang="en-US" sz="2800"/>
              <a:t>When an instance of Time allocated on the heap is destroyed via delete.</a:t>
            </a:r>
          </a:p>
          <a:p>
            <a:pPr algn="just">
              <a:lnSpc>
                <a:spcPts val="3200"/>
              </a:lnSpc>
              <a:buFont typeface="Times"/>
              <a:buChar char="•"/>
            </a:pPr>
            <a:r>
              <a:rPr lang="en-US" sz="2800"/>
              <a:t>When an object containing an instance of class Time is destroyed.</a:t>
            </a:r>
          </a:p>
        </p:txBody>
      </p:sp>
      <p:sp>
        <p:nvSpPr>
          <p:cNvPr id="91139" name="WordArt 3"/>
          <p:cNvSpPr>
            <a:spLocks noChangeArrowheads="1" noChangeShapeType="1" noTextEdit="1"/>
          </p:cNvSpPr>
          <p:nvPr/>
        </p:nvSpPr>
        <p:spPr bwMode="auto">
          <a:xfrm>
            <a:off x="2667000" y="466725"/>
            <a:ext cx="3733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Destructors</a:t>
            </a:r>
          </a:p>
        </p:txBody>
      </p:sp>
    </p:spTree>
  </p:cSld>
  <p:clrMapOvr>
    <a:masterClrMapping/>
  </p:clrMapOvr>
  <p:transition>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WordArt 2"/>
          <p:cNvSpPr>
            <a:spLocks noChangeArrowheads="1" noChangeShapeType="1" noTextEdit="1"/>
          </p:cNvSpPr>
          <p:nvPr/>
        </p:nvSpPr>
        <p:spPr bwMode="auto">
          <a:xfrm>
            <a:off x="838200" y="304800"/>
            <a:ext cx="7772400" cy="990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Constant variable,function and constant object</a:t>
            </a:r>
          </a:p>
        </p:txBody>
      </p:sp>
      <p:sp>
        <p:nvSpPr>
          <p:cNvPr id="92163" name="Text Box 3"/>
          <p:cNvSpPr txBox="1">
            <a:spLocks noChangeArrowheads="1"/>
          </p:cNvSpPr>
          <p:nvPr/>
        </p:nvSpPr>
        <p:spPr bwMode="auto">
          <a:xfrm>
            <a:off x="457200" y="1246188"/>
            <a:ext cx="8305800" cy="5307012"/>
          </a:xfrm>
          <a:prstGeom prst="rect">
            <a:avLst/>
          </a:prstGeom>
          <a:noFill/>
          <a:ln w="9525">
            <a:noFill/>
            <a:miter lim="800000"/>
            <a:headEnd/>
            <a:tailEnd/>
          </a:ln>
        </p:spPr>
        <p:txBody>
          <a:bodyPr>
            <a:spAutoFit/>
          </a:bodyPr>
          <a:lstStyle/>
          <a:p>
            <a:pPr algn="just">
              <a:lnSpc>
                <a:spcPts val="3000"/>
              </a:lnSpc>
              <a:spcBef>
                <a:spcPct val="50000"/>
              </a:spcBef>
              <a:buFontTx/>
              <a:buChar char="•"/>
            </a:pPr>
            <a:r>
              <a:rPr lang="en-US" sz="2800"/>
              <a:t>   A class member can be a pointer, a constant variable or a  non-constant  variable . </a:t>
            </a:r>
          </a:p>
          <a:p>
            <a:pPr algn="just">
              <a:lnSpc>
                <a:spcPts val="3000"/>
              </a:lnSpc>
              <a:spcBef>
                <a:spcPct val="50000"/>
              </a:spcBef>
              <a:buFontTx/>
              <a:buChar char="•"/>
            </a:pPr>
            <a:r>
              <a:rPr lang="en-US" sz="2800"/>
              <a:t>A constant  variable can be only  initialized  and  not assigned and this  is done inside a constructor</a:t>
            </a:r>
          </a:p>
          <a:p>
            <a:pPr algn="just">
              <a:lnSpc>
                <a:spcPts val="3000"/>
              </a:lnSpc>
              <a:spcBef>
                <a:spcPct val="50000"/>
              </a:spcBef>
              <a:buFontTx/>
              <a:buChar char="•"/>
            </a:pPr>
            <a:r>
              <a:rPr lang="en-US" sz="2800"/>
              <a:t>A constant  function doesn't allow any of  the class   member’s value to be changed . If a member is a  pointer then the pointer cannot be made to hold any  another address but the   value in that memory location  can  be  changed  indirectly through the  pointer.</a:t>
            </a:r>
          </a:p>
          <a:p>
            <a:pPr algn="just">
              <a:lnSpc>
                <a:spcPts val="3000"/>
              </a:lnSpc>
              <a:spcBef>
                <a:spcPct val="50000"/>
              </a:spcBef>
              <a:buFontTx/>
              <a:buChar char="•"/>
            </a:pPr>
            <a:r>
              <a:rPr lang="en-US" sz="2800"/>
              <a:t>A data  of a class member  which  is preceded  by a keyword   mutable can be changed  inside  the constant function</a:t>
            </a:r>
          </a:p>
        </p:txBody>
      </p:sp>
    </p:spTree>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533400" y="2057400"/>
            <a:ext cx="7924800" cy="3962400"/>
          </a:xfrm>
          <a:prstGeom prst="rect">
            <a:avLst/>
          </a:prstGeom>
          <a:noFill/>
          <a:ln w="9525">
            <a:noFill/>
            <a:miter lim="800000"/>
            <a:headEnd/>
            <a:tailEnd/>
          </a:ln>
        </p:spPr>
        <p:txBody>
          <a:bodyPr/>
          <a:lstStyle/>
          <a:p>
            <a:pPr marL="342900" indent="-342900" algn="just">
              <a:spcBef>
                <a:spcPct val="20000"/>
              </a:spcBef>
              <a:buFontTx/>
              <a:buChar char="•"/>
            </a:pPr>
            <a:r>
              <a:rPr lang="en-US" sz="3200"/>
              <a:t>A static data member acts as a global variable for its class</a:t>
            </a:r>
          </a:p>
          <a:p>
            <a:pPr marL="342900" indent="-342900" algn="just">
              <a:spcBef>
                <a:spcPct val="20000"/>
              </a:spcBef>
              <a:buFontTx/>
              <a:buChar char="•"/>
            </a:pPr>
            <a:r>
              <a:rPr lang="en-US" sz="3200"/>
              <a:t>All objects of a particular class have access to static data members</a:t>
            </a:r>
          </a:p>
          <a:p>
            <a:pPr marL="342900" indent="-342900" algn="just">
              <a:spcBef>
                <a:spcPct val="20000"/>
              </a:spcBef>
              <a:buFontTx/>
              <a:buChar char="•"/>
            </a:pPr>
            <a:r>
              <a:rPr lang="en-US" sz="3200"/>
              <a:t>A static member function can be invoked in the absence of an object</a:t>
            </a:r>
          </a:p>
        </p:txBody>
      </p:sp>
      <p:sp>
        <p:nvSpPr>
          <p:cNvPr id="93187" name="WordArt 3"/>
          <p:cNvSpPr>
            <a:spLocks noChangeArrowheads="1" noChangeShapeType="1" noTextEdit="1"/>
          </p:cNvSpPr>
          <p:nvPr/>
        </p:nvSpPr>
        <p:spPr bwMode="auto">
          <a:xfrm>
            <a:off x="2562225" y="628650"/>
            <a:ext cx="3990975" cy="104775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Static Class Members </a:t>
            </a:r>
          </a:p>
        </p:txBody>
      </p:sp>
    </p:spTree>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WordArt 2"/>
          <p:cNvSpPr>
            <a:spLocks noChangeArrowheads="1" noChangeShapeType="1" noTextEdit="1"/>
          </p:cNvSpPr>
          <p:nvPr/>
        </p:nvSpPr>
        <p:spPr bwMode="auto">
          <a:xfrm>
            <a:off x="1524000" y="457200"/>
            <a:ext cx="6248400" cy="8382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static member function</a:t>
            </a:r>
          </a:p>
        </p:txBody>
      </p:sp>
      <p:sp>
        <p:nvSpPr>
          <p:cNvPr id="94211" name="Text Box 3"/>
          <p:cNvSpPr txBox="1">
            <a:spLocks noChangeArrowheads="1"/>
          </p:cNvSpPr>
          <p:nvPr/>
        </p:nvSpPr>
        <p:spPr bwMode="auto">
          <a:xfrm>
            <a:off x="457200" y="1600200"/>
            <a:ext cx="8153400" cy="3990975"/>
          </a:xfrm>
          <a:prstGeom prst="rect">
            <a:avLst/>
          </a:prstGeom>
          <a:noFill/>
          <a:ln w="9525">
            <a:noFill/>
            <a:miter lim="800000"/>
            <a:headEnd/>
            <a:tailEnd/>
          </a:ln>
        </p:spPr>
        <p:txBody>
          <a:bodyPr>
            <a:spAutoFit/>
          </a:bodyPr>
          <a:lstStyle/>
          <a:p>
            <a:pPr marL="171450" indent="-171450" algn="just">
              <a:buFontTx/>
              <a:buChar char="•"/>
            </a:pPr>
            <a:r>
              <a:rPr lang="en-US" sz="3200"/>
              <a:t>They may only refer to other static members of the class (Global data and functions can be accessed)</a:t>
            </a:r>
          </a:p>
          <a:p>
            <a:pPr marL="171450" indent="-171450" algn="just">
              <a:buFontTx/>
              <a:buChar char="•"/>
            </a:pPr>
            <a:r>
              <a:rPr lang="en-US" sz="3200"/>
              <a:t>Static member does not have </a:t>
            </a:r>
            <a:r>
              <a:rPr lang="en-US" sz="3200" i="1"/>
              <a:t>this </a:t>
            </a:r>
            <a:r>
              <a:rPr lang="en-US" sz="3200"/>
              <a:t>pointer. There cannot be static and non static version of the same  function</a:t>
            </a:r>
          </a:p>
          <a:p>
            <a:pPr marL="171450" indent="-171450" algn="just">
              <a:buFontTx/>
              <a:buChar char="•"/>
            </a:pPr>
            <a:r>
              <a:rPr lang="en-US" sz="3200"/>
              <a:t>Static member functions cannot be declared const</a:t>
            </a:r>
          </a:p>
        </p:txBody>
      </p:sp>
    </p:spTree>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685800" y="533400"/>
            <a:ext cx="7772400" cy="1143000"/>
          </a:xfrm>
          <a:prstGeom prst="rect">
            <a:avLst/>
          </a:prstGeom>
          <a:noFill/>
          <a:ln w="9525">
            <a:noFill/>
            <a:miter lim="800000"/>
            <a:headEnd/>
            <a:tailEnd/>
          </a:ln>
        </p:spPr>
        <p:txBody>
          <a:bodyPr anchor="ctr"/>
          <a:lstStyle/>
          <a:p>
            <a:pPr algn="just"/>
            <a:endParaRPr lang="en-US" sz="4400">
              <a:latin typeface="Arial" pitchFamily="34" charset="0"/>
            </a:endParaRPr>
          </a:p>
        </p:txBody>
      </p:sp>
      <p:sp>
        <p:nvSpPr>
          <p:cNvPr id="96259" name="Rectangle 3"/>
          <p:cNvSpPr>
            <a:spLocks noChangeArrowheads="1"/>
          </p:cNvSpPr>
          <p:nvPr/>
        </p:nvSpPr>
        <p:spPr bwMode="auto">
          <a:xfrm>
            <a:off x="685800" y="1447800"/>
            <a:ext cx="7772400" cy="4419600"/>
          </a:xfrm>
          <a:prstGeom prst="rect">
            <a:avLst/>
          </a:prstGeom>
          <a:noFill/>
          <a:ln w="9525">
            <a:noFill/>
            <a:miter lim="800000"/>
            <a:headEnd/>
            <a:tailEnd/>
          </a:ln>
        </p:spPr>
        <p:txBody>
          <a:bodyPr/>
          <a:lstStyle/>
          <a:p>
            <a:pPr marL="342900" indent="-342900" algn="just">
              <a:spcBef>
                <a:spcPct val="20000"/>
              </a:spcBef>
              <a:buFontTx/>
              <a:buChar char="•"/>
            </a:pPr>
            <a:r>
              <a:rPr lang="en-US" sz="3200">
                <a:latin typeface="Arial" pitchFamily="34" charset="0"/>
              </a:rPr>
              <a:t>The member functions of every object have access to a sort of magic pointer named </a:t>
            </a:r>
            <a:r>
              <a:rPr lang="en-US" sz="3200" i="1">
                <a:latin typeface="Arial" pitchFamily="34" charset="0"/>
              </a:rPr>
              <a:t>this</a:t>
            </a:r>
            <a:r>
              <a:rPr lang="en-US" sz="3200">
                <a:latin typeface="Arial" pitchFamily="34" charset="0"/>
              </a:rPr>
              <a:t>, which points to the object itself.</a:t>
            </a:r>
          </a:p>
          <a:p>
            <a:pPr marL="342900" indent="-342900" algn="just">
              <a:lnSpc>
                <a:spcPct val="30000"/>
              </a:lnSpc>
              <a:spcBef>
                <a:spcPct val="20000"/>
              </a:spcBef>
            </a:pPr>
            <a:endParaRPr lang="en-US" sz="3200">
              <a:latin typeface="Arial" pitchFamily="34" charset="0"/>
            </a:endParaRPr>
          </a:p>
          <a:p>
            <a:pPr marL="342900" indent="-342900" algn="just">
              <a:spcBef>
                <a:spcPct val="20000"/>
              </a:spcBef>
              <a:buFontTx/>
              <a:buChar char="•"/>
            </a:pPr>
            <a:r>
              <a:rPr lang="en-US" sz="3200">
                <a:latin typeface="Arial" pitchFamily="34" charset="0"/>
              </a:rPr>
              <a:t>Thus, any member function can find out the address of the object of which it is a member.</a:t>
            </a:r>
          </a:p>
          <a:p>
            <a:pPr marL="742950" lvl="1" indent="-285750">
              <a:spcBef>
                <a:spcPct val="20000"/>
              </a:spcBef>
              <a:buFontTx/>
              <a:buChar char="–"/>
            </a:pPr>
            <a:endParaRPr lang="en-US" sz="2800">
              <a:latin typeface="Courier New" pitchFamily="49" charset="0"/>
            </a:endParaRPr>
          </a:p>
        </p:txBody>
      </p:sp>
      <p:sp>
        <p:nvSpPr>
          <p:cNvPr id="96260" name="WordArt 4"/>
          <p:cNvSpPr>
            <a:spLocks noChangeArrowheads="1" noChangeShapeType="1" noTextEdit="1"/>
          </p:cNvSpPr>
          <p:nvPr/>
        </p:nvSpPr>
        <p:spPr bwMode="auto">
          <a:xfrm>
            <a:off x="3581400" y="695325"/>
            <a:ext cx="2009775" cy="523875"/>
          </a:xfrm>
          <a:prstGeom prst="rect">
            <a:avLst/>
          </a:prstGeom>
        </p:spPr>
        <p:txBody>
          <a:bodyPr wrap="none" fromWordArt="1">
            <a:prstTxWarp prst="textPlain">
              <a:avLst>
                <a:gd name="adj" fmla="val 50000"/>
              </a:avLst>
            </a:prstTxWarp>
          </a:bodyPr>
          <a:lstStyle/>
          <a:p>
            <a:pPr algn="ctr"/>
            <a:r>
              <a:rPr lang="en-US" sz="3600" b="1" i="1" kern="10">
                <a:ln w="9525">
                  <a:noFill/>
                  <a:round/>
                  <a:headEnd/>
                  <a:tailEnd/>
                </a:ln>
                <a:solidFill>
                  <a:srgbClr val="336699"/>
                </a:solidFill>
                <a:effectLst>
                  <a:outerShdw dist="45791" dir="2021404" algn="ctr" rotWithShape="0">
                    <a:srgbClr val="C0C0C0"/>
                  </a:outerShdw>
                </a:effectLst>
                <a:latin typeface="Times New Roman"/>
                <a:cs typeface="Times New Roman"/>
              </a:rPr>
              <a:t>this pointer</a:t>
            </a:r>
          </a:p>
        </p:txBody>
      </p:sp>
    </p:spTree>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685800" y="533400"/>
            <a:ext cx="7772400" cy="1143000"/>
          </a:xfrm>
          <a:prstGeom prst="rect">
            <a:avLst/>
          </a:prstGeom>
          <a:noFill/>
          <a:ln w="9525">
            <a:noFill/>
            <a:miter lim="800000"/>
            <a:headEnd/>
            <a:tailEnd/>
          </a:ln>
        </p:spPr>
        <p:txBody>
          <a:bodyPr anchor="ctr"/>
          <a:lstStyle/>
          <a:p>
            <a:pPr algn="just"/>
            <a:endParaRPr lang="en-US" sz="4400">
              <a:solidFill>
                <a:schemeClr val="tx2"/>
              </a:solidFill>
              <a:latin typeface="Arial" pitchFamily="34" charset="0"/>
            </a:endParaRPr>
          </a:p>
        </p:txBody>
      </p:sp>
      <p:sp>
        <p:nvSpPr>
          <p:cNvPr id="98307" name="Rectangle 3"/>
          <p:cNvSpPr>
            <a:spLocks noChangeArrowheads="1"/>
          </p:cNvSpPr>
          <p:nvPr/>
        </p:nvSpPr>
        <p:spPr bwMode="auto">
          <a:xfrm>
            <a:off x="685800" y="1676400"/>
            <a:ext cx="7772400" cy="4114800"/>
          </a:xfrm>
          <a:prstGeom prst="rect">
            <a:avLst/>
          </a:prstGeom>
          <a:noFill/>
          <a:ln w="9525">
            <a:noFill/>
            <a:miter lim="800000"/>
            <a:headEnd/>
            <a:tailEnd/>
          </a:ln>
        </p:spPr>
        <p:txBody>
          <a:bodyPr/>
          <a:lstStyle/>
          <a:p>
            <a:pPr marL="742950" lvl="1" indent="-285750" algn="just">
              <a:spcBef>
                <a:spcPct val="20000"/>
              </a:spcBef>
              <a:buFontTx/>
              <a:buChar char="–"/>
            </a:pPr>
            <a:endParaRPr lang="en-US" sz="2800">
              <a:latin typeface="Arial" pitchFamily="34" charset="0"/>
            </a:endParaRPr>
          </a:p>
          <a:p>
            <a:pPr marL="342900" indent="-342900" algn="just">
              <a:spcBef>
                <a:spcPct val="20000"/>
              </a:spcBef>
              <a:buFontTx/>
              <a:buChar char="•"/>
            </a:pPr>
            <a:r>
              <a:rPr lang="en-US" sz="3200">
                <a:latin typeface="Arial" pitchFamily="34" charset="0"/>
              </a:rPr>
              <a:t>A pointer to member can be obtained by applying the address of operator &amp; to a fully qualified class member name</a:t>
            </a:r>
          </a:p>
          <a:p>
            <a:pPr marL="342900" indent="-342900" algn="r">
              <a:spcBef>
                <a:spcPct val="20000"/>
              </a:spcBef>
            </a:pPr>
            <a:endParaRPr lang="en-US" sz="1000">
              <a:latin typeface="Arial" pitchFamily="34" charset="0"/>
            </a:endParaRPr>
          </a:p>
          <a:p>
            <a:pPr marL="342900" indent="-342900" algn="just">
              <a:spcBef>
                <a:spcPct val="20000"/>
              </a:spcBef>
              <a:buFontTx/>
              <a:buChar char="•"/>
            </a:pPr>
            <a:r>
              <a:rPr lang="en-US" sz="3200">
                <a:latin typeface="Arial" pitchFamily="34" charset="0"/>
              </a:rPr>
              <a:t>A variable of type " pointer to member of class X" can be obtained using a declarator of the form X::*</a:t>
            </a:r>
          </a:p>
        </p:txBody>
      </p:sp>
      <p:sp>
        <p:nvSpPr>
          <p:cNvPr id="98308" name="WordArt 4"/>
          <p:cNvSpPr>
            <a:spLocks noChangeArrowheads="1" noChangeShapeType="1" noTextEdit="1"/>
          </p:cNvSpPr>
          <p:nvPr/>
        </p:nvSpPr>
        <p:spPr bwMode="auto">
          <a:xfrm>
            <a:off x="2695575" y="533400"/>
            <a:ext cx="370522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Pointers to members</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819400" y="3200400"/>
            <a:ext cx="3438525" cy="519113"/>
          </a:xfrm>
          <a:prstGeom prst="rect">
            <a:avLst/>
          </a:prstGeom>
          <a:noFill/>
          <a:ln w="9525">
            <a:noFill/>
            <a:miter lim="800000"/>
            <a:headEnd/>
            <a:tailEnd/>
          </a:ln>
        </p:spPr>
        <p:txBody>
          <a:bodyPr wrap="none">
            <a:spAutoFit/>
          </a:bodyPr>
          <a:lstStyle/>
          <a:p>
            <a:r>
              <a:rPr lang="en-US" sz="2800"/>
              <a:t>Intentionally left blank</a:t>
            </a:r>
          </a:p>
        </p:txBody>
      </p:sp>
    </p:spTree>
  </p:cSld>
  <p:clrMapOvr>
    <a:masterClrMapping/>
  </p:clrMapOvr>
  <p:transition>
    <p:wipe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88925" y="1362075"/>
            <a:ext cx="184150" cy="519113"/>
          </a:xfrm>
          <a:prstGeom prst="rect">
            <a:avLst/>
          </a:prstGeom>
          <a:noFill/>
          <a:ln w="9525">
            <a:noFill/>
            <a:miter lim="800000"/>
            <a:headEnd/>
            <a:tailEnd/>
          </a:ln>
        </p:spPr>
        <p:txBody>
          <a:bodyPr wrap="none">
            <a:spAutoFit/>
          </a:bodyPr>
          <a:lstStyle/>
          <a:p>
            <a:endParaRPr lang="en-US" sz="2800"/>
          </a:p>
        </p:txBody>
      </p:sp>
      <p:sp>
        <p:nvSpPr>
          <p:cNvPr id="99331" name="Rectangle 3"/>
          <p:cNvSpPr>
            <a:spLocks noChangeArrowheads="1"/>
          </p:cNvSpPr>
          <p:nvPr/>
        </p:nvSpPr>
        <p:spPr bwMode="auto">
          <a:xfrm>
            <a:off x="228600" y="1981200"/>
            <a:ext cx="8077200" cy="4114800"/>
          </a:xfrm>
          <a:prstGeom prst="rect">
            <a:avLst/>
          </a:prstGeom>
          <a:noFill/>
          <a:ln w="9525">
            <a:noFill/>
            <a:miter lim="800000"/>
            <a:headEnd/>
            <a:tailEnd/>
          </a:ln>
        </p:spPr>
        <p:txBody>
          <a:bodyPr/>
          <a:lstStyle/>
          <a:p>
            <a:pPr marL="742950" lvl="1" indent="-285750" algn="just">
              <a:spcBef>
                <a:spcPct val="20000"/>
              </a:spcBef>
              <a:buFontTx/>
              <a:buChar char="–"/>
            </a:pPr>
            <a:endParaRPr lang="en-US" sz="2800">
              <a:latin typeface="Arial" pitchFamily="34" charset="0"/>
            </a:endParaRPr>
          </a:p>
          <a:p>
            <a:pPr marL="742950" lvl="1" indent="-285750" algn="just">
              <a:spcBef>
                <a:spcPct val="20000"/>
              </a:spcBef>
              <a:buFont typeface="Times"/>
              <a:buChar char="•"/>
            </a:pPr>
            <a:r>
              <a:rPr lang="en-US" sz="2800">
                <a:latin typeface="Arial" pitchFamily="34" charset="0"/>
              </a:rPr>
              <a:t>Pointers can point to objects as well as to simple data types.</a:t>
            </a:r>
          </a:p>
          <a:p>
            <a:pPr marL="742950" lvl="1" indent="-285750" algn="just">
              <a:spcBef>
                <a:spcPct val="20000"/>
              </a:spcBef>
              <a:buFont typeface="Times"/>
              <a:buChar char="•"/>
            </a:pPr>
            <a:endParaRPr lang="en-US" sz="2800">
              <a:latin typeface="Arial" pitchFamily="34" charset="0"/>
            </a:endParaRPr>
          </a:p>
          <a:p>
            <a:pPr marL="742950" lvl="1" indent="-285750" algn="just">
              <a:spcBef>
                <a:spcPct val="20000"/>
              </a:spcBef>
              <a:buFont typeface="Times"/>
              <a:buChar char="•"/>
            </a:pPr>
            <a:r>
              <a:rPr lang="en-US" sz="2800">
                <a:latin typeface="Arial" pitchFamily="34" charset="0"/>
              </a:rPr>
              <a:t>Pointers can also access the class members.</a:t>
            </a:r>
          </a:p>
          <a:p>
            <a:pPr marL="742950" lvl="1" indent="-285750" algn="just">
              <a:spcBef>
                <a:spcPct val="20000"/>
              </a:spcBef>
              <a:buFont typeface="Times"/>
              <a:buChar char="•"/>
            </a:pPr>
            <a:endParaRPr lang="en-US" sz="2800">
              <a:latin typeface="Arial" pitchFamily="34" charset="0"/>
            </a:endParaRPr>
          </a:p>
        </p:txBody>
      </p:sp>
      <p:sp>
        <p:nvSpPr>
          <p:cNvPr id="99332" name="WordArt 4"/>
          <p:cNvSpPr>
            <a:spLocks noChangeArrowheads="1" noChangeShapeType="1" noTextEdit="1"/>
          </p:cNvSpPr>
          <p:nvPr/>
        </p:nvSpPr>
        <p:spPr bwMode="auto">
          <a:xfrm>
            <a:off x="2943225" y="619125"/>
            <a:ext cx="3305175"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Pointers to objects</a:t>
            </a:r>
          </a:p>
        </p:txBody>
      </p:sp>
    </p:spTree>
  </p:cSld>
  <p:clrMapOvr>
    <a:masterClrMapping/>
  </p:clrMapOvr>
  <p:transition>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04800" y="1981200"/>
            <a:ext cx="8458200" cy="4114800"/>
          </a:xfrm>
          <a:prstGeom prst="rect">
            <a:avLst/>
          </a:prstGeom>
          <a:noFill/>
          <a:ln w="9525">
            <a:noFill/>
            <a:miter lim="800000"/>
            <a:headEnd/>
            <a:tailEnd/>
          </a:ln>
        </p:spPr>
        <p:txBody>
          <a:bodyPr/>
          <a:lstStyle/>
          <a:p>
            <a:pPr marL="342900" indent="-342900">
              <a:spcBef>
                <a:spcPct val="20000"/>
              </a:spcBef>
              <a:buFontTx/>
              <a:buChar char="•"/>
            </a:pPr>
            <a:r>
              <a:rPr lang="en-US" sz="2800"/>
              <a:t>Operator Overloading enables the same operators work for different user defined data types. </a:t>
            </a:r>
          </a:p>
          <a:p>
            <a:pPr marL="342900" indent="-342900">
              <a:spcBef>
                <a:spcPct val="20000"/>
              </a:spcBef>
              <a:buFontTx/>
              <a:buChar char="•"/>
            </a:pPr>
            <a:endParaRPr lang="en-US" sz="2800"/>
          </a:p>
          <a:p>
            <a:pPr marL="342900" indent="-342900">
              <a:spcBef>
                <a:spcPct val="20000"/>
              </a:spcBef>
              <a:buFontTx/>
              <a:buChar char="•"/>
            </a:pPr>
            <a:r>
              <a:rPr lang="en-US" sz="2800"/>
              <a:t>For instance arithmetic operations such as +, -, * can work for both basic types as well as objects such as fractions, complex numbers and date.</a:t>
            </a:r>
          </a:p>
        </p:txBody>
      </p:sp>
      <p:sp>
        <p:nvSpPr>
          <p:cNvPr id="100355" name="WordArt 3"/>
          <p:cNvSpPr>
            <a:spLocks noChangeArrowheads="1" noChangeShapeType="1" noTextEdit="1"/>
          </p:cNvSpPr>
          <p:nvPr/>
        </p:nvSpPr>
        <p:spPr bwMode="auto">
          <a:xfrm>
            <a:off x="1981200" y="771525"/>
            <a:ext cx="5181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Operator Overloading</a:t>
            </a:r>
          </a:p>
        </p:txBody>
      </p:sp>
    </p:spTree>
  </p:cSld>
  <p:clrMapOvr>
    <a:masterClrMapping/>
  </p:clrMapOvr>
  <p:transition>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1000" y="1447800"/>
            <a:ext cx="8534400" cy="4572000"/>
          </a:xfrm>
          <a:prstGeom prst="rect">
            <a:avLst/>
          </a:prstGeom>
          <a:noFill/>
          <a:ln w="9525">
            <a:noFill/>
            <a:miter lim="800000"/>
            <a:headEnd/>
            <a:tailEnd/>
          </a:ln>
        </p:spPr>
        <p:txBody>
          <a:bodyPr/>
          <a:lstStyle/>
          <a:p>
            <a:pPr marL="342900" indent="-342900">
              <a:spcBef>
                <a:spcPct val="20000"/>
              </a:spcBef>
              <a:buFontTx/>
              <a:buChar char="•"/>
            </a:pPr>
            <a:r>
              <a:rPr lang="en-US" sz="2800"/>
              <a:t>At least one operand must be user defined</a:t>
            </a:r>
          </a:p>
          <a:p>
            <a:pPr marL="342900" indent="-342900">
              <a:spcBef>
                <a:spcPct val="20000"/>
              </a:spcBef>
              <a:buFontTx/>
              <a:buChar char="•"/>
            </a:pPr>
            <a:r>
              <a:rPr lang="en-US" sz="2800"/>
              <a:t>no default arguments for operator functions</a:t>
            </a:r>
          </a:p>
          <a:p>
            <a:pPr marL="342900" indent="-342900">
              <a:spcBef>
                <a:spcPct val="20000"/>
              </a:spcBef>
              <a:buFontTx/>
              <a:buChar char="•"/>
            </a:pPr>
            <a:r>
              <a:rPr lang="en-US" sz="2800"/>
              <a:t>No. of operands (parity) cannot be changed</a:t>
            </a:r>
          </a:p>
          <a:p>
            <a:pPr marL="342900" indent="-342900">
              <a:spcBef>
                <a:spcPct val="20000"/>
              </a:spcBef>
              <a:buFontTx/>
              <a:buChar char="•"/>
            </a:pPr>
            <a:r>
              <a:rPr lang="en-US" sz="2800"/>
              <a:t>Cannot introduce new operators</a:t>
            </a:r>
          </a:p>
          <a:p>
            <a:pPr marL="342900" indent="-342900">
              <a:spcBef>
                <a:spcPct val="20000"/>
              </a:spcBef>
              <a:buFontTx/>
              <a:buChar char="•"/>
            </a:pPr>
            <a:r>
              <a:rPr lang="en-US" sz="2800"/>
              <a:t>operator precedence cannot be changed</a:t>
            </a:r>
          </a:p>
          <a:p>
            <a:pPr marL="342900" indent="-342900">
              <a:spcBef>
                <a:spcPct val="20000"/>
              </a:spcBef>
              <a:buFontTx/>
              <a:buChar char="•"/>
            </a:pPr>
            <a:r>
              <a:rPr lang="en-US" sz="2800"/>
              <a:t>The four operators =, [], (), -&gt; can be overloaded only as member functions</a:t>
            </a:r>
          </a:p>
          <a:p>
            <a:pPr marL="342900" indent="-342900">
              <a:spcBef>
                <a:spcPct val="20000"/>
              </a:spcBef>
              <a:buFontTx/>
              <a:buChar char="•"/>
            </a:pPr>
            <a:r>
              <a:rPr lang="en-US" sz="2800"/>
              <a:t>the  ‘.’ ,  ‘?:’  ,  ‘ ::’ ,  ‘.*’  , ‘sizeof’ cannot be overloaded.</a:t>
            </a:r>
          </a:p>
        </p:txBody>
      </p:sp>
      <p:sp>
        <p:nvSpPr>
          <p:cNvPr id="101379" name="WordArt 3"/>
          <p:cNvSpPr>
            <a:spLocks noChangeArrowheads="1" noChangeShapeType="1" noTextEdit="1"/>
          </p:cNvSpPr>
          <p:nvPr/>
        </p:nvSpPr>
        <p:spPr bwMode="auto">
          <a:xfrm>
            <a:off x="2133600" y="381000"/>
            <a:ext cx="48006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Operator Overloading</a:t>
            </a:r>
          </a:p>
        </p:txBody>
      </p:sp>
    </p:spTree>
  </p:cSld>
  <p:clrMapOvr>
    <a:masterClrMapping/>
  </p:clrMapOvr>
  <p:transition>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609600" y="1093788"/>
            <a:ext cx="7924800" cy="3935412"/>
          </a:xfrm>
          <a:prstGeom prst="rect">
            <a:avLst/>
          </a:prstGeom>
          <a:noFill/>
          <a:ln w="9525">
            <a:noFill/>
            <a:miter lim="800000"/>
            <a:headEnd/>
            <a:tailEnd/>
          </a:ln>
        </p:spPr>
        <p:txBody>
          <a:bodyPr>
            <a:spAutoFit/>
          </a:bodyPr>
          <a:lstStyle/>
          <a:p>
            <a:r>
              <a:rPr lang="en-US" sz="2800"/>
              <a:t>There are three operators which can be used with user-defined</a:t>
            </a:r>
          </a:p>
          <a:p>
            <a:r>
              <a:rPr lang="en-US" sz="2800"/>
              <a:t> types without overloading them they are</a:t>
            </a:r>
          </a:p>
          <a:p>
            <a:endParaRPr lang="en-US" sz="2800"/>
          </a:p>
          <a:p>
            <a:r>
              <a:rPr lang="en-US" sz="2800"/>
              <a:t>= assignment operator</a:t>
            </a:r>
          </a:p>
          <a:p>
            <a:endParaRPr lang="en-US" sz="2800"/>
          </a:p>
          <a:p>
            <a:r>
              <a:rPr lang="en-US" sz="2800"/>
              <a:t>&amp; (address of )</a:t>
            </a:r>
          </a:p>
          <a:p>
            <a:endParaRPr lang="en-US" sz="2800"/>
          </a:p>
          <a:p>
            <a:r>
              <a:rPr lang="en-US" sz="2800"/>
              <a:t> ,   (comma)</a:t>
            </a:r>
          </a:p>
        </p:txBody>
      </p:sp>
    </p:spTree>
  </p:cSld>
  <p:clrMapOvr>
    <a:masterClrMapping/>
  </p:clrMapOvr>
  <p:transition>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endParaRPr lang="en-US" sz="3600">
              <a:latin typeface="Tahoma" pitchFamily="34" charset="0"/>
            </a:endParaRPr>
          </a:p>
        </p:txBody>
      </p:sp>
      <p:sp>
        <p:nvSpPr>
          <p:cNvPr id="103427" name="Rectangle 3"/>
          <p:cNvSpPr>
            <a:spLocks noChangeArrowheads="1"/>
          </p:cNvSpPr>
          <p:nvPr/>
        </p:nvSpPr>
        <p:spPr bwMode="auto">
          <a:xfrm>
            <a:off x="381000" y="1981200"/>
            <a:ext cx="8458200" cy="4114800"/>
          </a:xfrm>
          <a:prstGeom prst="rect">
            <a:avLst/>
          </a:prstGeom>
          <a:noFill/>
          <a:ln w="9525">
            <a:noFill/>
            <a:miter lim="800000"/>
            <a:headEnd/>
            <a:tailEnd/>
          </a:ln>
        </p:spPr>
        <p:txBody>
          <a:bodyPr/>
          <a:lstStyle/>
          <a:p>
            <a:pPr marL="342900" indent="-342900">
              <a:spcBef>
                <a:spcPct val="20000"/>
              </a:spcBef>
              <a:buFontTx/>
              <a:buChar char="•"/>
            </a:pPr>
            <a:r>
              <a:rPr lang="en-US" sz="2800"/>
              <a:t>Operator ++( );</a:t>
            </a:r>
          </a:p>
          <a:p>
            <a:pPr marL="342900" indent="-342900">
              <a:spcBef>
                <a:spcPct val="20000"/>
              </a:spcBef>
              <a:buFontTx/>
              <a:buChar char="•"/>
            </a:pPr>
            <a:r>
              <a:rPr lang="en-US" sz="2800"/>
              <a:t>Operator--( );</a:t>
            </a:r>
          </a:p>
          <a:p>
            <a:pPr marL="342900" indent="-342900">
              <a:spcBef>
                <a:spcPct val="20000"/>
              </a:spcBef>
              <a:buFontTx/>
              <a:buChar char="•"/>
            </a:pPr>
            <a:r>
              <a:rPr lang="en-US" sz="2800"/>
              <a:t>Can be implemented as either friend or member function</a:t>
            </a:r>
          </a:p>
          <a:p>
            <a:pPr marL="342900" indent="-342900">
              <a:spcBef>
                <a:spcPct val="20000"/>
              </a:spcBef>
              <a:buFontTx/>
              <a:buChar char="•"/>
            </a:pPr>
            <a:r>
              <a:rPr lang="en-US" sz="2800"/>
              <a:t>Can be implemented for prefix and postfix</a:t>
            </a:r>
          </a:p>
          <a:p>
            <a:pPr marL="342900" indent="-342900">
              <a:spcBef>
                <a:spcPct val="20000"/>
              </a:spcBef>
              <a:buFontTx/>
              <a:buChar char="•"/>
            </a:pPr>
            <a:r>
              <a:rPr lang="en-US" sz="2800"/>
              <a:t>As postfix you use an additional argument of type int</a:t>
            </a:r>
          </a:p>
        </p:txBody>
      </p:sp>
      <p:sp>
        <p:nvSpPr>
          <p:cNvPr id="103428" name="WordArt 4"/>
          <p:cNvSpPr>
            <a:spLocks noChangeArrowheads="1" noChangeShapeType="1" noTextEdit="1"/>
          </p:cNvSpPr>
          <p:nvPr/>
        </p:nvSpPr>
        <p:spPr bwMode="auto">
          <a:xfrm>
            <a:off x="1600200" y="533400"/>
            <a:ext cx="5867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Increment &amp; decrement </a:t>
            </a:r>
          </a:p>
        </p:txBody>
      </p:sp>
    </p:spTree>
  </p:cSld>
  <p:clrMapOvr>
    <a:masterClrMapping/>
  </p:clrMapOvr>
  <p:transition>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77825" y="0"/>
            <a:ext cx="4194175" cy="519113"/>
          </a:xfrm>
          <a:prstGeom prst="rect">
            <a:avLst/>
          </a:prstGeom>
          <a:noFill/>
          <a:ln w="9525">
            <a:noFill/>
            <a:miter lim="800000"/>
            <a:headEnd/>
            <a:tailEnd/>
          </a:ln>
        </p:spPr>
        <p:txBody>
          <a:bodyPr>
            <a:spAutoFit/>
          </a:bodyPr>
          <a:lstStyle/>
          <a:p>
            <a:endParaRPr lang="en-US" sz="2800"/>
          </a:p>
        </p:txBody>
      </p:sp>
      <p:sp>
        <p:nvSpPr>
          <p:cNvPr id="104451" name="Rectangle 3"/>
          <p:cNvSpPr>
            <a:spLocks noChangeArrowheads="1"/>
          </p:cNvSpPr>
          <p:nvPr/>
        </p:nvSpPr>
        <p:spPr bwMode="auto">
          <a:xfrm>
            <a:off x="5029200" y="254000"/>
            <a:ext cx="3733800" cy="519113"/>
          </a:xfrm>
          <a:prstGeom prst="rect">
            <a:avLst/>
          </a:prstGeom>
          <a:noFill/>
          <a:ln w="9525">
            <a:noFill/>
            <a:miter lim="800000"/>
            <a:headEnd/>
            <a:tailEnd/>
          </a:ln>
        </p:spPr>
        <p:txBody>
          <a:bodyPr>
            <a:spAutoFit/>
          </a:bodyPr>
          <a:lstStyle/>
          <a:p>
            <a:endParaRPr lang="en-US" sz="2800"/>
          </a:p>
        </p:txBody>
      </p:sp>
      <p:sp>
        <p:nvSpPr>
          <p:cNvPr id="104452" name="Text Box 4"/>
          <p:cNvSpPr txBox="1">
            <a:spLocks noChangeArrowheads="1"/>
          </p:cNvSpPr>
          <p:nvPr/>
        </p:nvSpPr>
        <p:spPr bwMode="auto">
          <a:xfrm>
            <a:off x="457200" y="1752600"/>
            <a:ext cx="8077200" cy="2654300"/>
          </a:xfrm>
          <a:prstGeom prst="rect">
            <a:avLst/>
          </a:prstGeom>
          <a:noFill/>
          <a:ln w="9525">
            <a:noFill/>
            <a:miter lim="800000"/>
            <a:headEnd/>
            <a:tailEnd/>
          </a:ln>
        </p:spPr>
        <p:txBody>
          <a:bodyPr>
            <a:spAutoFit/>
          </a:bodyPr>
          <a:lstStyle/>
          <a:p>
            <a:pPr algn="just"/>
            <a:r>
              <a:rPr lang="en-US" sz="2800"/>
              <a:t>Whenever a binary operator is overloaded, if the   temporary object has to be returned, it  should  always  be  returned  by  value and not by reference the reason being the temporary object gets destroyed once the function is completed. So if we are returning by reference it would lead to certain errors</a:t>
            </a:r>
          </a:p>
        </p:txBody>
      </p:sp>
      <p:sp>
        <p:nvSpPr>
          <p:cNvPr id="104453" name="WordArt 5"/>
          <p:cNvSpPr>
            <a:spLocks noChangeArrowheads="1" noChangeShapeType="1" noTextEdit="1"/>
          </p:cNvSpPr>
          <p:nvPr/>
        </p:nvSpPr>
        <p:spPr bwMode="auto">
          <a:xfrm>
            <a:off x="914400" y="609600"/>
            <a:ext cx="7162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a binary operator</a:t>
            </a:r>
          </a:p>
        </p:txBody>
      </p:sp>
    </p:spTree>
  </p:cSld>
  <p:clrMapOvr>
    <a:masterClrMapping/>
  </p:clrMapOvr>
  <p:transition>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57200" y="2047875"/>
            <a:ext cx="8077200" cy="3508375"/>
          </a:xfrm>
          <a:prstGeom prst="rect">
            <a:avLst/>
          </a:prstGeom>
          <a:noFill/>
          <a:ln w="9525">
            <a:noFill/>
            <a:miter lim="800000"/>
            <a:headEnd/>
            <a:tailEnd/>
          </a:ln>
        </p:spPr>
        <p:txBody>
          <a:bodyPr>
            <a:spAutoFit/>
          </a:bodyPr>
          <a:lstStyle/>
          <a:p>
            <a:pPr algn="just"/>
            <a:r>
              <a:rPr lang="en-US" sz="2800"/>
              <a:t>The in-built assignment operator which will be invoked if we do not have explicitly overloaded the assignment operator but this would lead to problems. For e.g., if we have a pointer as a data member of the class and we have assigned one object to another object both the objects data member will be pointing to the same memory location and on deleting one of </a:t>
            </a:r>
            <a:br>
              <a:rPr lang="en-US" sz="2800"/>
            </a:br>
            <a:r>
              <a:rPr lang="en-US" sz="2800"/>
              <a:t>them would lead to dangling reference</a:t>
            </a:r>
          </a:p>
        </p:txBody>
      </p:sp>
      <p:sp>
        <p:nvSpPr>
          <p:cNvPr id="105475" name="WordArt 3"/>
          <p:cNvSpPr>
            <a:spLocks noChangeArrowheads="1" noChangeShapeType="1" noTextEdit="1"/>
          </p:cNvSpPr>
          <p:nvPr/>
        </p:nvSpPr>
        <p:spPr bwMode="auto">
          <a:xfrm>
            <a:off x="533400" y="762000"/>
            <a:ext cx="77724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an assignment operator</a:t>
            </a:r>
          </a:p>
        </p:txBody>
      </p:sp>
    </p:spTree>
  </p:cSld>
  <p:clrMapOvr>
    <a:masterClrMapping/>
  </p:clrMapOvr>
  <p:transition>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609600" y="2047875"/>
            <a:ext cx="7924800" cy="2654300"/>
          </a:xfrm>
          <a:prstGeom prst="rect">
            <a:avLst/>
          </a:prstGeom>
          <a:noFill/>
          <a:ln w="9525">
            <a:noFill/>
            <a:miter lim="800000"/>
            <a:headEnd/>
            <a:tailEnd/>
          </a:ln>
        </p:spPr>
        <p:txBody>
          <a:bodyPr>
            <a:spAutoFit/>
          </a:bodyPr>
          <a:lstStyle/>
          <a:p>
            <a:r>
              <a:rPr lang="en-US" sz="2800"/>
              <a:t>The function call( ) operator can be overloaded when we to extract a substring from a given string of an object.</a:t>
            </a:r>
          </a:p>
          <a:p>
            <a:endParaRPr lang="en-US" sz="2800"/>
          </a:p>
          <a:p>
            <a:r>
              <a:rPr lang="en-US" sz="2800"/>
              <a:t>The subscript operator [  ] is overloaded in order to extract a character from a given string of an object.</a:t>
            </a:r>
          </a:p>
        </p:txBody>
      </p:sp>
      <p:sp>
        <p:nvSpPr>
          <p:cNvPr id="107523" name="WordArt 3"/>
          <p:cNvSpPr>
            <a:spLocks noChangeArrowheads="1" noChangeShapeType="1" noTextEdit="1"/>
          </p:cNvSpPr>
          <p:nvPr/>
        </p:nvSpPr>
        <p:spPr bwMode="auto">
          <a:xfrm>
            <a:off x="533400" y="609600"/>
            <a:ext cx="7924800" cy="523875"/>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imes New Roman"/>
                <a:cs typeface="Times New Roman"/>
              </a:rPr>
              <a:t>Overloading the function call () &amp; subscript [] operator</a:t>
            </a:r>
          </a:p>
        </p:txBody>
      </p:sp>
    </p:spTree>
  </p:cSld>
  <p:clrMapOvr>
    <a:masterClrMapping/>
  </p:clrMapOvr>
  <p:transition>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927225" y="3214688"/>
            <a:ext cx="5311775" cy="519112"/>
          </a:xfrm>
          <a:prstGeom prst="rect">
            <a:avLst/>
          </a:prstGeom>
          <a:noFill/>
          <a:ln w="9525">
            <a:noFill/>
            <a:miter lim="800000"/>
            <a:headEnd/>
            <a:tailEnd/>
          </a:ln>
        </p:spPr>
        <p:txBody>
          <a:bodyPr wrap="none">
            <a:spAutoFit/>
          </a:bodyPr>
          <a:lstStyle/>
          <a:p>
            <a:r>
              <a:rPr lang="en-US" sz="2800"/>
              <a:t>This slide is intentionally left blank.</a:t>
            </a: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TotalTime>
  <Words>14329</Words>
  <Application>Microsoft PowerPoint</Application>
  <PresentationFormat>On-screen Show (4:3)</PresentationFormat>
  <Paragraphs>3347</Paragraphs>
  <Slides>164</Slides>
  <Notes>164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164</vt:i4>
      </vt:variant>
    </vt:vector>
  </HeadingPairs>
  <TitlesOfParts>
    <vt:vector size="177" baseType="lpstr">
      <vt:lpstr>Times New Roman</vt:lpstr>
      <vt:lpstr>Arial</vt:lpstr>
      <vt:lpstr>Consolas</vt:lpstr>
      <vt:lpstr>Corbel</vt:lpstr>
      <vt:lpstr>Wingdings</vt:lpstr>
      <vt:lpstr>Wingdings 2</vt:lpstr>
      <vt:lpstr>Wingdings 3</vt:lpstr>
      <vt:lpstr>Times</vt:lpstr>
      <vt:lpstr>Tahoma</vt:lpstr>
      <vt:lpstr>Symbol</vt:lpstr>
      <vt:lpstr>Courier New</vt:lpstr>
      <vt:lpstr>Monotype Sorts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Types of Inheritance  </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vector>
  </TitlesOfParts>
  <Company>SystemLogic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sunitha</dc:creator>
  <cp:lastModifiedBy> </cp:lastModifiedBy>
  <cp:revision>51</cp:revision>
  <cp:lastPrinted>2001-04-13T09:49:12Z</cp:lastPrinted>
  <dcterms:created xsi:type="dcterms:W3CDTF">2001-04-12T19:32:53Z</dcterms:created>
  <dcterms:modified xsi:type="dcterms:W3CDTF">2007-12-12T04:26:58Z</dcterms:modified>
</cp:coreProperties>
</file>