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1" r:id="rId3"/>
    <p:sldId id="260" r:id="rId4"/>
    <p:sldId id="259" r:id="rId5"/>
    <p:sldId id="257"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0907" autoAdjust="0"/>
  </p:normalViewPr>
  <p:slideViewPr>
    <p:cSldViewPr snapToGrid="0">
      <p:cViewPr varScale="1">
        <p:scale>
          <a:sx n="54" d="100"/>
          <a:sy n="54" d="100"/>
        </p:scale>
        <p:origin x="1146"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4FED7-7858-49CC-A363-3DFE3B67E90B}" type="datetimeFigureOut">
              <a:rPr lang="en-US" smtClean="0"/>
              <a:t>3/23/2016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A18B4-7200-4324-AC24-744DFFCA7472}" type="slidenum">
              <a:rPr lang="en-US" smtClean="0"/>
              <a:t>‹#›</a:t>
            </a:fld>
            <a:endParaRPr lang="en-US"/>
          </a:p>
        </p:txBody>
      </p:sp>
    </p:spTree>
    <p:extLst>
      <p:ext uri="{BB962C8B-B14F-4D97-AF65-F5344CB8AC3E}">
        <p14:creationId xmlns:p14="http://schemas.microsoft.com/office/powerpoint/2010/main" val="165879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4F8A18B4-7200-4324-AC24-744DFFCA7472}" type="slidenum">
              <a:rPr lang="en-US" smtClean="0"/>
              <a:t>1</a:t>
            </a:fld>
            <a:endParaRPr lang="en-US"/>
          </a:p>
        </p:txBody>
      </p:sp>
    </p:spTree>
    <p:extLst>
      <p:ext uri="{BB962C8B-B14F-4D97-AF65-F5344CB8AC3E}">
        <p14:creationId xmlns:p14="http://schemas.microsoft.com/office/powerpoint/2010/main" val="3862473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A18B4-7200-4324-AC24-744DFFCA7472}" type="slidenum">
              <a:rPr lang="en-US" smtClean="0"/>
              <a:t>3</a:t>
            </a:fld>
            <a:endParaRPr lang="en-US"/>
          </a:p>
        </p:txBody>
      </p:sp>
    </p:spTree>
    <p:extLst>
      <p:ext uri="{BB962C8B-B14F-4D97-AF65-F5344CB8AC3E}">
        <p14:creationId xmlns:p14="http://schemas.microsoft.com/office/powerpoint/2010/main" val="134944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A18B4-7200-4324-AC24-744DFFCA7472}" type="slidenum">
              <a:rPr lang="en-US" smtClean="0"/>
              <a:t>4</a:t>
            </a:fld>
            <a:endParaRPr lang="en-US"/>
          </a:p>
        </p:txBody>
      </p:sp>
    </p:spTree>
    <p:extLst>
      <p:ext uri="{BB962C8B-B14F-4D97-AF65-F5344CB8AC3E}">
        <p14:creationId xmlns:p14="http://schemas.microsoft.com/office/powerpoint/2010/main" val="201061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smtClean="0">
                <a:solidFill>
                  <a:srgbClr val="00B050"/>
                </a:solidFill>
              </a:rPr>
              <a:t>Why are perishable goods chosen?</a:t>
            </a:r>
            <a:endParaRPr lang="en-US" b="1" dirty="0" smtClean="0">
              <a:solidFill>
                <a:srgbClr val="00B050"/>
              </a:solidFill>
            </a:endParaRPr>
          </a:p>
          <a:p>
            <a:pPr marL="171450" indent="-171450">
              <a:buFontTx/>
              <a:buChar char="-"/>
            </a:pPr>
            <a:r>
              <a:rPr lang="en-US" dirty="0" smtClean="0"/>
              <a:t>(becoming and increasingly demanded as population is rising because</a:t>
            </a:r>
            <a:r>
              <a:rPr lang="en-US" baseline="0" dirty="0" smtClean="0"/>
              <a:t> it is consuming products</a:t>
            </a:r>
            <a:r>
              <a:rPr lang="en-US" dirty="0" smtClean="0"/>
              <a:t>)</a:t>
            </a:r>
          </a:p>
          <a:p>
            <a:pPr marL="171450" indent="-171450">
              <a:buFontTx/>
              <a:buChar char="-"/>
            </a:pPr>
            <a:r>
              <a:rPr lang="en-US" dirty="0" smtClean="0"/>
              <a:t>(the</a:t>
            </a:r>
            <a:r>
              <a:rPr lang="en-US" baseline="0" dirty="0" smtClean="0"/>
              <a:t> producers of these products have a particular way to manage their products and run their businesses according to the short lifespan of their products which is interesting and challenging)</a:t>
            </a:r>
          </a:p>
          <a:p>
            <a:pPr>
              <a:buFontTx/>
              <a:buNone/>
            </a:pPr>
            <a:r>
              <a:rPr lang="en-US" sz="1200" b="1" dirty="0" smtClean="0">
                <a:solidFill>
                  <a:schemeClr val="tx1"/>
                </a:solidFill>
              </a:rPr>
              <a:t>How are the existing companies running their businesses? </a:t>
            </a:r>
          </a:p>
          <a:p>
            <a:pPr marL="171450" indent="-171450">
              <a:buFontTx/>
              <a:buChar char="-"/>
            </a:pPr>
            <a:r>
              <a:rPr lang="en-US" sz="1200" b="0" baseline="0" dirty="0" smtClean="0">
                <a:solidFill>
                  <a:schemeClr val="tx1"/>
                </a:solidFill>
              </a:rPr>
              <a:t>They produce or sort product from suppliers, do packaging, manage inventory carefully and accurately, deliver to customers and charge money from customers. So there is a lot of data flowing in this business and they need tools for make their life easier.</a:t>
            </a:r>
            <a:endParaRPr lang="en-US" sz="1200" b="0" dirty="0" smtClean="0"/>
          </a:p>
          <a:p>
            <a:pPr marL="0" indent="0">
              <a:buFontTx/>
              <a:buNone/>
            </a:pPr>
            <a:r>
              <a:rPr lang="en-US" sz="1200" b="1" dirty="0" smtClean="0"/>
              <a:t>What are the solutions used by the existing companies?</a:t>
            </a:r>
          </a:p>
          <a:p>
            <a:pPr marL="171450" indent="-171450">
              <a:buFontTx/>
              <a:buChar char="-"/>
            </a:pPr>
            <a:r>
              <a:rPr lang="en-US" sz="1200" b="0" dirty="0" err="1" smtClean="0"/>
              <a:t>Denchai</a:t>
            </a:r>
            <a:r>
              <a:rPr lang="en-US" sz="1200" b="0" dirty="0" smtClean="0"/>
              <a:t> Seafood,</a:t>
            </a:r>
            <a:r>
              <a:rPr lang="en-US" sz="1200" b="0" baseline="0" dirty="0" smtClean="0"/>
              <a:t> this is a seafood product distributor selling seafood products across Asia Pacific</a:t>
            </a:r>
            <a:r>
              <a:rPr lang="th-TH" sz="1200" b="0" baseline="0" dirty="0" smtClean="0"/>
              <a:t> </a:t>
            </a:r>
            <a:r>
              <a:rPr lang="en-US" sz="1200" b="0" baseline="0" dirty="0" smtClean="0"/>
              <a:t>for over 5 years. Even they have been in this market for the long time, their company remains small and their annual revenue is not satisfying enough due to an ineffective way of manipulating and utilizing their data. They run their business manually and use a lot of spreadsheets for data manipulation. Apparently, by manipulating data that way, there are always errors causing the loss of money.</a:t>
            </a:r>
          </a:p>
          <a:p>
            <a:pPr marL="171450" indent="-171450">
              <a:buFontTx/>
              <a:buChar char="-"/>
            </a:pPr>
            <a:r>
              <a:rPr lang="en-US" sz="1200" b="0" baseline="0" dirty="0" smtClean="0"/>
              <a:t>Another example is that CP All company. Better than the previous company, this company uses local web-based application and its own server which are not easy to access if they want to manipulate data from distance.</a:t>
            </a:r>
            <a:endParaRPr lang="en-US" sz="1200" b="1" dirty="0" smtClean="0"/>
          </a:p>
          <a:p>
            <a:pPr marL="171450" indent="-171450">
              <a:buFontTx/>
              <a:buChar char="-"/>
            </a:pPr>
            <a:r>
              <a:rPr lang="en-US" sz="1200" b="0" dirty="0" smtClean="0"/>
              <a:t>As</a:t>
            </a:r>
            <a:r>
              <a:rPr lang="en-US" sz="1200" b="0" baseline="0" dirty="0" smtClean="0"/>
              <a:t> I mentioned, these companies are using old fashion system such as local web-based application with MySQL database or even worse they are using spreadsheets to manipulate their data and manually operate the system.</a:t>
            </a:r>
            <a:endParaRPr lang="en-US" dirty="0" smtClean="0"/>
          </a:p>
          <a:p>
            <a:pPr marL="0" indent="0">
              <a:buNone/>
            </a:pPr>
            <a:r>
              <a:rPr lang="en-US" sz="1200" b="1" dirty="0" smtClean="0"/>
              <a:t>Why is our solution better than theirs?</a:t>
            </a:r>
            <a:r>
              <a:rPr lang="en-US" dirty="0" smtClean="0"/>
              <a:t> </a:t>
            </a:r>
          </a:p>
          <a:p>
            <a:pPr marL="171450" indent="-171450">
              <a:buFontTx/>
              <a:buChar char="-"/>
            </a:pPr>
            <a:r>
              <a:rPr lang="en-US" baseline="0" dirty="0" smtClean="0"/>
              <a:t>Cloud-based solution can be accessed from anywhere even using smartphones or tablets (3 tier technology provided by Oracle)</a:t>
            </a:r>
          </a:p>
          <a:p>
            <a:pPr marL="171450" indent="-171450">
              <a:buFontTx/>
              <a:buChar char="-"/>
            </a:pPr>
            <a:r>
              <a:rPr lang="en-US" baseline="0" dirty="0" smtClean="0"/>
              <a:t>Web-based application no need SQL knowledge, easy to use</a:t>
            </a:r>
          </a:p>
          <a:p>
            <a:pPr marL="171450" indent="-171450">
              <a:buFontTx/>
              <a:buChar char="-"/>
            </a:pPr>
            <a:r>
              <a:rPr lang="en-US" baseline="0" dirty="0" smtClean="0"/>
              <a:t>No physical server required, which means no maintenance cost</a:t>
            </a:r>
          </a:p>
          <a:p>
            <a:pPr marL="171450" indent="-171450">
              <a:buFontTx/>
              <a:buChar char="-"/>
            </a:pPr>
            <a:r>
              <a:rPr lang="en-US" baseline="0" dirty="0" smtClean="0"/>
              <a:t>Complete solution, well organized, the whole business will be operated using only this system, no need additional programs (report, invent </a:t>
            </a:r>
            <a:r>
              <a:rPr lang="en-US" baseline="0" dirty="0" err="1" smtClean="0"/>
              <a:t>mgnt</a:t>
            </a:r>
            <a:r>
              <a:rPr lang="en-US" baseline="0" dirty="0" smtClean="0"/>
              <a:t>)</a:t>
            </a:r>
          </a:p>
          <a:p>
            <a:pPr marL="171450" indent="-171450">
              <a:buFontTx/>
              <a:buChar char="-"/>
            </a:pPr>
            <a:r>
              <a:rPr lang="en-US" baseline="0" dirty="0" smtClean="0"/>
              <a:t>Easy to install just send the request to Oracle and export our application including database to the cloud</a:t>
            </a:r>
          </a:p>
          <a:p>
            <a:pPr marL="171450" indent="-171450">
              <a:buFontTx/>
              <a:buChar char="-"/>
            </a:pPr>
            <a:r>
              <a:rPr lang="en-US" baseline="0" dirty="0" smtClean="0"/>
              <a:t>New kind of business operation, reduce IT cost, just need computers and internet to operate our process</a:t>
            </a:r>
          </a:p>
          <a:p>
            <a:pPr marL="171450" indent="-171450">
              <a:buFontTx/>
              <a:buChar char="-"/>
            </a:pPr>
            <a:r>
              <a:rPr lang="en-US" baseline="0" dirty="0" smtClean="0"/>
              <a:t>This project focuses on different aspects (developers(me to learn new technology and implement it), producers(main users), consumers(data)?)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endParaRPr lang="en-US" dirty="0"/>
          </a:p>
        </p:txBody>
      </p:sp>
      <p:sp>
        <p:nvSpPr>
          <p:cNvPr id="4" name="Slide Number Placeholder 3"/>
          <p:cNvSpPr>
            <a:spLocks noGrp="1"/>
          </p:cNvSpPr>
          <p:nvPr>
            <p:ph type="sldNum" sz="quarter" idx="10"/>
          </p:nvPr>
        </p:nvSpPr>
        <p:spPr/>
        <p:txBody>
          <a:bodyPr/>
          <a:lstStyle/>
          <a:p>
            <a:fld id="{4F8A18B4-7200-4324-AC24-744DFFCA7472}" type="slidenum">
              <a:rPr lang="en-US" smtClean="0"/>
              <a:t>5</a:t>
            </a:fld>
            <a:endParaRPr lang="en-US"/>
          </a:p>
        </p:txBody>
      </p:sp>
    </p:spTree>
    <p:extLst>
      <p:ext uri="{BB962C8B-B14F-4D97-AF65-F5344CB8AC3E}">
        <p14:creationId xmlns:p14="http://schemas.microsoft.com/office/powerpoint/2010/main" val="457917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chemeClr val="tx1"/>
                </a:solidFill>
              </a:rPr>
              <a:t>Being unable to access the internet</a:t>
            </a:r>
          </a:p>
          <a:p>
            <a:pPr marL="171450" indent="-171450">
              <a:buFontTx/>
              <a:buChar char="-"/>
            </a:pPr>
            <a:r>
              <a:rPr lang="en-US" sz="1200" dirty="0" smtClean="0">
                <a:solidFill>
                  <a:schemeClr val="tx1"/>
                </a:solidFill>
              </a:rPr>
              <a:t>According</a:t>
            </a:r>
            <a:r>
              <a:rPr lang="en-US" sz="1200" baseline="0" dirty="0" smtClean="0">
                <a:solidFill>
                  <a:schemeClr val="tx1"/>
                </a:solidFill>
              </a:rPr>
              <a:t> to some areas in my country, there are some places where are difficult to have internet access such as rural areas and countryside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May not generate outstanding benefits from the beginning</a:t>
            </a:r>
          </a:p>
          <a:p>
            <a:pPr marL="171450" indent="-171450">
              <a:buFontTx/>
              <a:buChar char="-"/>
            </a:pPr>
            <a:r>
              <a:rPr lang="en-US" sz="1200" b="0" dirty="0" smtClean="0">
                <a:solidFill>
                  <a:schemeClr val="tx1"/>
                </a:solidFill>
              </a:rPr>
              <a:t>Can</a:t>
            </a:r>
            <a:r>
              <a:rPr lang="en-US" sz="1200" b="0" baseline="0" dirty="0" smtClean="0">
                <a:solidFill>
                  <a:schemeClr val="tx1"/>
                </a:solidFill>
              </a:rPr>
              <a:t> be mitigated by finding measures to indicate how successful of the business is when using this system and compare with results in the past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F8A18B4-7200-4324-AC24-744DFFCA7472}" type="slidenum">
              <a:rPr lang="en-US" smtClean="0"/>
              <a:t>6</a:t>
            </a:fld>
            <a:endParaRPr lang="en-US"/>
          </a:p>
        </p:txBody>
      </p:sp>
    </p:spTree>
    <p:extLst>
      <p:ext uri="{BB962C8B-B14F-4D97-AF65-F5344CB8AC3E}">
        <p14:creationId xmlns:p14="http://schemas.microsoft.com/office/powerpoint/2010/main" val="3398759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A18B4-7200-4324-AC24-744DFFCA7472}" type="slidenum">
              <a:rPr lang="en-US" smtClean="0"/>
              <a:t>7</a:t>
            </a:fld>
            <a:endParaRPr lang="en-US"/>
          </a:p>
        </p:txBody>
      </p:sp>
    </p:spTree>
    <p:extLst>
      <p:ext uri="{BB962C8B-B14F-4D97-AF65-F5344CB8AC3E}">
        <p14:creationId xmlns:p14="http://schemas.microsoft.com/office/powerpoint/2010/main" val="69181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A18B4-7200-4324-AC24-744DFFCA7472}" type="slidenum">
              <a:rPr lang="en-US" smtClean="0"/>
              <a:t>8</a:t>
            </a:fld>
            <a:endParaRPr lang="en-US"/>
          </a:p>
        </p:txBody>
      </p:sp>
    </p:spTree>
    <p:extLst>
      <p:ext uri="{BB962C8B-B14F-4D97-AF65-F5344CB8AC3E}">
        <p14:creationId xmlns:p14="http://schemas.microsoft.com/office/powerpoint/2010/main" val="295033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3/23/2016</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3/23/2016</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3/23/2016</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3/23/2016</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3/23/2016</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Cloud-based interactive marketing agency</a:t>
            </a:r>
            <a:endParaRPr lang="en-US" sz="7200" dirty="0"/>
          </a:p>
        </p:txBody>
      </p:sp>
      <p:sp>
        <p:nvSpPr>
          <p:cNvPr id="3" name="Subtitle 2"/>
          <p:cNvSpPr>
            <a:spLocks noGrp="1"/>
          </p:cNvSpPr>
          <p:nvPr>
            <p:ph type="subTitle" idx="1"/>
          </p:nvPr>
        </p:nvSpPr>
        <p:spPr/>
        <p:txBody>
          <a:bodyPr/>
          <a:lstStyle/>
          <a:p>
            <a:r>
              <a:rPr lang="en-US" dirty="0" smtClean="0"/>
              <a:t>Project type: </a:t>
            </a:r>
            <a:r>
              <a:rPr lang="en-US" dirty="0"/>
              <a:t>Research based Capstone (Outcomes relates to Industry)</a:t>
            </a:r>
          </a:p>
        </p:txBody>
      </p:sp>
    </p:spTree>
    <p:extLst>
      <p:ext uri="{BB962C8B-B14F-4D97-AF65-F5344CB8AC3E}">
        <p14:creationId xmlns:p14="http://schemas.microsoft.com/office/powerpoint/2010/main" val="3190014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SCOPES</a:t>
            </a:r>
            <a:endParaRPr lang="en-US" dirty="0"/>
          </a:p>
        </p:txBody>
      </p:sp>
      <p:sp>
        <p:nvSpPr>
          <p:cNvPr id="3" name="Content Placeholder 2"/>
          <p:cNvSpPr>
            <a:spLocks noGrp="1"/>
          </p:cNvSpPr>
          <p:nvPr>
            <p:ph idx="1"/>
          </p:nvPr>
        </p:nvSpPr>
        <p:spPr/>
        <p:txBody>
          <a:bodyPr>
            <a:normAutofit fontScale="92500"/>
          </a:bodyPr>
          <a:lstStyle/>
          <a:p>
            <a:r>
              <a:rPr lang="en-US" sz="2800" dirty="0" smtClean="0"/>
              <a:t>This project will produce the system that targets only seafood products.</a:t>
            </a:r>
          </a:p>
          <a:p>
            <a:r>
              <a:rPr lang="en-US" sz="2800" dirty="0" smtClean="0"/>
              <a:t>This project will provide the system which includes merely a procurement process.</a:t>
            </a:r>
            <a:endParaRPr lang="en-US" sz="2800" dirty="0"/>
          </a:p>
          <a:p>
            <a:r>
              <a:rPr lang="en-US" sz="2800" dirty="0" smtClean="0"/>
              <a:t>The system introduced by this project will not support an accounting part.</a:t>
            </a:r>
          </a:p>
          <a:p>
            <a:r>
              <a:rPr lang="en-US" sz="2800" dirty="0" smtClean="0"/>
              <a:t>The business scopes and business capability map will be generated based on sole business cases in Thailand.</a:t>
            </a:r>
            <a:endParaRPr lang="en-US" sz="2800" dirty="0"/>
          </a:p>
        </p:txBody>
      </p:sp>
    </p:spTree>
    <p:extLst>
      <p:ext uri="{BB962C8B-B14F-4D97-AF65-F5344CB8AC3E}">
        <p14:creationId xmlns:p14="http://schemas.microsoft.com/office/powerpoint/2010/main" val="4144947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Deliverables</a:t>
            </a:r>
            <a:endParaRPr lang="en-US" dirty="0"/>
          </a:p>
        </p:txBody>
      </p:sp>
      <p:sp>
        <p:nvSpPr>
          <p:cNvPr id="3" name="Content Placeholder 2"/>
          <p:cNvSpPr>
            <a:spLocks noGrp="1"/>
          </p:cNvSpPr>
          <p:nvPr>
            <p:ph idx="1"/>
          </p:nvPr>
        </p:nvSpPr>
        <p:spPr>
          <a:xfrm>
            <a:off x="1251678" y="2007030"/>
            <a:ext cx="10462802" cy="4403498"/>
          </a:xfrm>
        </p:spPr>
        <p:txBody>
          <a:bodyPr>
            <a:noAutofit/>
          </a:bodyPr>
          <a:lstStyle/>
          <a:p>
            <a:r>
              <a:rPr lang="en-US" sz="2800" dirty="0" smtClean="0"/>
              <a:t>Business </a:t>
            </a:r>
            <a:r>
              <a:rPr lang="en-US" sz="2800" dirty="0"/>
              <a:t>S</a:t>
            </a:r>
            <a:r>
              <a:rPr lang="en-US" sz="2800" dirty="0" smtClean="0"/>
              <a:t>copes</a:t>
            </a:r>
          </a:p>
          <a:p>
            <a:r>
              <a:rPr lang="en-US" sz="2800" dirty="0" smtClean="0"/>
              <a:t>Business Capability </a:t>
            </a:r>
            <a:r>
              <a:rPr lang="en-US" sz="2800" dirty="0"/>
              <a:t>M</a:t>
            </a:r>
            <a:r>
              <a:rPr lang="en-US" sz="2800" dirty="0" smtClean="0"/>
              <a:t>ap</a:t>
            </a:r>
          </a:p>
          <a:p>
            <a:r>
              <a:rPr lang="en-US" sz="2800" dirty="0" smtClean="0"/>
              <a:t>Business-to-IT </a:t>
            </a:r>
            <a:r>
              <a:rPr lang="en-US" sz="2800" dirty="0"/>
              <a:t>A</a:t>
            </a:r>
            <a:r>
              <a:rPr lang="en-US" sz="2800" dirty="0" smtClean="0"/>
              <a:t>lignment Models</a:t>
            </a:r>
            <a:endParaRPr lang="en-US" sz="2800" dirty="0"/>
          </a:p>
          <a:p>
            <a:r>
              <a:rPr lang="en-US" sz="2800" dirty="0" smtClean="0"/>
              <a:t>Data Models</a:t>
            </a:r>
          </a:p>
          <a:p>
            <a:r>
              <a:rPr lang="en-US" sz="2800" dirty="0" smtClean="0"/>
              <a:t>Back-end Database</a:t>
            </a:r>
          </a:p>
          <a:p>
            <a:r>
              <a:rPr lang="en-US" sz="2800" dirty="0" smtClean="0"/>
              <a:t>Web-based Application (Forms/Reports)</a:t>
            </a:r>
          </a:p>
          <a:p>
            <a:r>
              <a:rPr lang="en-US" sz="2800" dirty="0" smtClean="0"/>
              <a:t>Working Solution</a:t>
            </a:r>
          </a:p>
          <a:p>
            <a:pPr marL="0" indent="0">
              <a:buNone/>
            </a:pPr>
            <a:endParaRPr lang="en-US" sz="2800" dirty="0"/>
          </a:p>
        </p:txBody>
      </p:sp>
    </p:spTree>
    <p:extLst>
      <p:ext uri="{BB962C8B-B14F-4D97-AF65-F5344CB8AC3E}">
        <p14:creationId xmlns:p14="http://schemas.microsoft.com/office/powerpoint/2010/main" val="1322646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b="1" dirty="0"/>
          </a:p>
        </p:txBody>
      </p:sp>
      <p:sp>
        <p:nvSpPr>
          <p:cNvPr id="3" name="Content Placeholder 2"/>
          <p:cNvSpPr>
            <a:spLocks noGrp="1"/>
          </p:cNvSpPr>
          <p:nvPr>
            <p:ph idx="1"/>
          </p:nvPr>
        </p:nvSpPr>
        <p:spPr>
          <a:xfrm>
            <a:off x="1251678" y="2532743"/>
            <a:ext cx="10178322" cy="3049306"/>
          </a:xfrm>
        </p:spPr>
        <p:txBody>
          <a:bodyPr>
            <a:normAutofit/>
          </a:bodyPr>
          <a:lstStyle/>
          <a:p>
            <a:pPr marL="0" indent="0">
              <a:buNone/>
            </a:pPr>
            <a:r>
              <a:rPr lang="en-US" sz="2800" dirty="0" smtClean="0"/>
              <a:t>This </a:t>
            </a:r>
            <a:r>
              <a:rPr lang="en-US" sz="2800" dirty="0"/>
              <a:t>project </a:t>
            </a:r>
            <a:r>
              <a:rPr lang="en-US" sz="2800" dirty="0" smtClean="0"/>
              <a:t>aims to assist seafood producers, who have inadequate power of negotiation for selling their own products, by increasing the possibility </a:t>
            </a:r>
            <a:r>
              <a:rPr lang="en-US" sz="2800" smtClean="0"/>
              <a:t>for their </a:t>
            </a:r>
            <a:r>
              <a:rPr lang="en-US" sz="2800" dirty="0" smtClean="0"/>
              <a:t>goods to reach the market more easily. This project will help them earn more money and sell their products for the prices they desire.</a:t>
            </a:r>
            <a:endParaRPr lang="en-US" sz="2800" dirty="0"/>
          </a:p>
          <a:p>
            <a:endParaRPr lang="en-US" sz="2800" dirty="0"/>
          </a:p>
        </p:txBody>
      </p:sp>
    </p:spTree>
    <p:extLst>
      <p:ext uri="{BB962C8B-B14F-4D97-AF65-F5344CB8AC3E}">
        <p14:creationId xmlns:p14="http://schemas.microsoft.com/office/powerpoint/2010/main" val="1408181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 and </a:t>
            </a:r>
            <a:br>
              <a:rPr lang="en-US" dirty="0" smtClean="0"/>
            </a:br>
            <a:r>
              <a:rPr lang="en-US" dirty="0" smtClean="0"/>
              <a:t>ANTICIPATED SIGNIFICANCE</a:t>
            </a:r>
            <a:endParaRPr lang="en-US" dirty="0"/>
          </a:p>
        </p:txBody>
      </p:sp>
      <p:sp>
        <p:nvSpPr>
          <p:cNvPr id="3" name="Content Placeholder 2"/>
          <p:cNvSpPr>
            <a:spLocks noGrp="1"/>
          </p:cNvSpPr>
          <p:nvPr>
            <p:ph idx="1"/>
          </p:nvPr>
        </p:nvSpPr>
        <p:spPr>
          <a:xfrm>
            <a:off x="1251678" y="2814320"/>
            <a:ext cx="10178322" cy="4043680"/>
          </a:xfrm>
        </p:spPr>
        <p:txBody>
          <a:bodyPr>
            <a:normAutofit/>
          </a:bodyPr>
          <a:lstStyle/>
          <a:p>
            <a:pPr>
              <a:buFontTx/>
              <a:buChar char="-"/>
            </a:pPr>
            <a:r>
              <a:rPr lang="en-US" sz="2800" dirty="0" smtClean="0"/>
              <a:t>Gaining knowledge by using cloud-based technologies is interesting.</a:t>
            </a:r>
          </a:p>
          <a:p>
            <a:pPr>
              <a:buFontTx/>
              <a:buChar char="-"/>
            </a:pPr>
            <a:r>
              <a:rPr lang="en-US" sz="2800" dirty="0" smtClean="0"/>
              <a:t>Databased system design and implement is useful to learn due to its widespread use.</a:t>
            </a:r>
          </a:p>
          <a:p>
            <a:pPr>
              <a:buFontTx/>
              <a:buChar char="-"/>
            </a:pPr>
            <a:r>
              <a:rPr lang="en-US" sz="2800" dirty="0" smtClean="0"/>
              <a:t>Oracle 12c technologies are an interesting knowledge to comprehend.</a:t>
            </a:r>
          </a:p>
          <a:p>
            <a:pPr>
              <a:buFontTx/>
              <a:buChar char="-"/>
            </a:pPr>
            <a:r>
              <a:rPr lang="en-US" sz="2800" dirty="0" smtClean="0"/>
              <a:t>It is another great way to earn money in the long run.</a:t>
            </a:r>
            <a:endParaRPr lang="th-TH" sz="2800" dirty="0" smtClean="0"/>
          </a:p>
          <a:p>
            <a:pPr>
              <a:buFontTx/>
              <a:buChar char="-"/>
            </a:pPr>
            <a:r>
              <a:rPr lang="en-US" sz="2800" dirty="0" smtClean="0"/>
              <a:t>Aiding people to succeed in their business is admiring.</a:t>
            </a:r>
          </a:p>
          <a:p>
            <a:pPr>
              <a:buFontTx/>
              <a:buChar char="-"/>
            </a:pPr>
            <a:endParaRPr lang="en-US" sz="2800" dirty="0" smtClean="0"/>
          </a:p>
        </p:txBody>
      </p:sp>
    </p:spTree>
    <p:extLst>
      <p:ext uri="{BB962C8B-B14F-4D97-AF65-F5344CB8AC3E}">
        <p14:creationId xmlns:p14="http://schemas.microsoft.com/office/powerpoint/2010/main" val="3683456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risks</a:t>
            </a:r>
            <a:endParaRPr lang="en-US" dirty="0"/>
          </a:p>
        </p:txBody>
      </p:sp>
      <p:sp>
        <p:nvSpPr>
          <p:cNvPr id="3" name="Content Placeholder 2"/>
          <p:cNvSpPr>
            <a:spLocks noGrp="1"/>
          </p:cNvSpPr>
          <p:nvPr>
            <p:ph idx="1"/>
          </p:nvPr>
        </p:nvSpPr>
        <p:spPr>
          <a:xfrm>
            <a:off x="1222650" y="2658551"/>
            <a:ext cx="10367008" cy="2783839"/>
          </a:xfrm>
        </p:spPr>
        <p:txBody>
          <a:bodyPr>
            <a:normAutofit lnSpcReduction="10000"/>
          </a:bodyPr>
          <a:lstStyle/>
          <a:p>
            <a:r>
              <a:rPr lang="en-US" sz="2800" dirty="0" smtClean="0">
                <a:solidFill>
                  <a:schemeClr val="tx1"/>
                </a:solidFill>
              </a:rPr>
              <a:t>As the system will be implemented on a virtual machine, there may be a chance of occurring a project failure if the virtual machine accidently crashes. (</a:t>
            </a:r>
            <a:r>
              <a:rPr lang="en-US" sz="2800" dirty="0" smtClean="0">
                <a:solidFill>
                  <a:srgbClr val="FF0000"/>
                </a:solidFill>
              </a:rPr>
              <a:t>HIGH</a:t>
            </a:r>
            <a:r>
              <a:rPr lang="en-US" sz="2800" dirty="0" smtClean="0">
                <a:solidFill>
                  <a:schemeClr val="tx1"/>
                </a:solidFill>
              </a:rPr>
              <a:t>)</a:t>
            </a:r>
          </a:p>
          <a:p>
            <a:r>
              <a:rPr lang="en-US" sz="2800" dirty="0" smtClean="0">
                <a:solidFill>
                  <a:schemeClr val="tx1"/>
                </a:solidFill>
              </a:rPr>
              <a:t>As the project is expected to provide the deliverables not only from the design phase, but also from the implementation one, so the project duration may not be adequate. (</a:t>
            </a:r>
            <a:r>
              <a:rPr lang="en-US" sz="2800" dirty="0" smtClean="0">
                <a:solidFill>
                  <a:srgbClr val="FF0000"/>
                </a:solidFill>
              </a:rPr>
              <a:t>HIGH</a:t>
            </a:r>
            <a:r>
              <a:rPr lang="en-US" sz="2800" dirty="0" smtClean="0">
                <a:solidFill>
                  <a:schemeClr val="tx1"/>
                </a:solidFill>
              </a:rPr>
              <a:t>)</a:t>
            </a:r>
          </a:p>
        </p:txBody>
      </p:sp>
    </p:spTree>
    <p:extLst>
      <p:ext uri="{BB962C8B-B14F-4D97-AF65-F5344CB8AC3E}">
        <p14:creationId xmlns:p14="http://schemas.microsoft.com/office/powerpoint/2010/main" val="3792675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29988"/>
            <a:ext cx="10178322" cy="1492132"/>
          </a:xfrm>
        </p:spPr>
        <p:txBody>
          <a:bodyPr/>
          <a:lstStyle/>
          <a:p>
            <a:pPr algn="ctr"/>
            <a:r>
              <a:rPr lang="en-US" dirty="0" smtClean="0"/>
              <a:t>Overall project approach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24526281"/>
              </p:ext>
            </p:extLst>
          </p:nvPr>
        </p:nvGraphicFramePr>
        <p:xfrm>
          <a:off x="1116148" y="1329507"/>
          <a:ext cx="10229514" cy="4982516"/>
        </p:xfrm>
        <a:graphic>
          <a:graphicData uri="http://schemas.openxmlformats.org/drawingml/2006/table">
            <a:tbl>
              <a:tblPr firstRow="1" bandRow="1">
                <a:tableStyleId>{5C22544A-7EE6-4342-B048-85BDC9FD1C3A}</a:tableStyleId>
              </a:tblPr>
              <a:tblGrid>
                <a:gridCol w="1449499">
                  <a:extLst>
                    <a:ext uri="{9D8B030D-6E8A-4147-A177-3AD203B41FA5}">
                      <a16:colId xmlns:a16="http://schemas.microsoft.com/office/drawing/2014/main" val="63979295"/>
                    </a:ext>
                  </a:extLst>
                </a:gridCol>
                <a:gridCol w="3968318">
                  <a:extLst>
                    <a:ext uri="{9D8B030D-6E8A-4147-A177-3AD203B41FA5}">
                      <a16:colId xmlns:a16="http://schemas.microsoft.com/office/drawing/2014/main" val="87543426"/>
                    </a:ext>
                  </a:extLst>
                </a:gridCol>
                <a:gridCol w="4811697">
                  <a:extLst>
                    <a:ext uri="{9D8B030D-6E8A-4147-A177-3AD203B41FA5}">
                      <a16:colId xmlns:a16="http://schemas.microsoft.com/office/drawing/2014/main" val="1322803453"/>
                    </a:ext>
                  </a:extLst>
                </a:gridCol>
              </a:tblGrid>
              <a:tr h="493296">
                <a:tc>
                  <a:txBody>
                    <a:bodyPr/>
                    <a:lstStyle/>
                    <a:p>
                      <a:r>
                        <a:rPr lang="en-US" dirty="0" smtClean="0"/>
                        <a:t>Time</a:t>
                      </a:r>
                      <a:endParaRPr lang="en-US" dirty="0"/>
                    </a:p>
                  </a:txBody>
                  <a:tcPr/>
                </a:tc>
                <a:tc>
                  <a:txBody>
                    <a:bodyPr/>
                    <a:lstStyle/>
                    <a:p>
                      <a:r>
                        <a:rPr lang="en-US" dirty="0" smtClean="0"/>
                        <a:t>IFN701 (DESIGN)</a:t>
                      </a:r>
                      <a:endParaRPr lang="en-US" dirty="0"/>
                    </a:p>
                  </a:txBody>
                  <a:tcPr/>
                </a:tc>
                <a:tc>
                  <a:txBody>
                    <a:bodyPr/>
                    <a:lstStyle/>
                    <a:p>
                      <a:r>
                        <a:rPr lang="en-US" dirty="0" smtClean="0"/>
                        <a:t>IFN702 (IMPLEMENTATION)</a:t>
                      </a:r>
                      <a:endParaRPr lang="en-US" dirty="0"/>
                    </a:p>
                  </a:txBody>
                  <a:tcPr/>
                </a:tc>
                <a:extLst>
                  <a:ext uri="{0D108BD9-81ED-4DB2-BD59-A6C34878D82A}">
                    <a16:rowId xmlns:a16="http://schemas.microsoft.com/office/drawing/2014/main" val="2255595319"/>
                  </a:ext>
                </a:extLst>
              </a:tr>
              <a:tr h="493296">
                <a:tc>
                  <a:txBody>
                    <a:bodyPr/>
                    <a:lstStyle/>
                    <a:p>
                      <a:r>
                        <a:rPr lang="en-US" dirty="0" smtClean="0"/>
                        <a:t>Week 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Business</a:t>
                      </a:r>
                      <a:r>
                        <a:rPr lang="en-US" baseline="0" dirty="0" smtClean="0"/>
                        <a:t> Scopes Development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Oracle 12c</a:t>
                      </a:r>
                      <a:r>
                        <a:rPr lang="en-US" baseline="0" dirty="0" smtClean="0"/>
                        <a:t> </a:t>
                      </a:r>
                      <a:r>
                        <a:rPr lang="en-US" dirty="0" smtClean="0"/>
                        <a:t>Literature Review</a:t>
                      </a:r>
                    </a:p>
                  </a:txBody>
                  <a:tcPr/>
                </a:tc>
                <a:extLst>
                  <a:ext uri="{0D108BD9-81ED-4DB2-BD59-A6C34878D82A}">
                    <a16:rowId xmlns:a16="http://schemas.microsoft.com/office/drawing/2014/main" val="2562314241"/>
                  </a:ext>
                </a:extLst>
              </a:tr>
              <a:tr h="493296">
                <a:tc>
                  <a:txBody>
                    <a:bodyPr/>
                    <a:lstStyle/>
                    <a:p>
                      <a:r>
                        <a:rPr lang="en-US" dirty="0" smtClean="0"/>
                        <a:t>Week</a:t>
                      </a:r>
                      <a:r>
                        <a:rPr lang="en-US" baseline="0" dirty="0" smtClean="0"/>
                        <a:t> 5</a:t>
                      </a:r>
                      <a:endParaRPr lang="en-US" dirty="0"/>
                    </a:p>
                  </a:txBody>
                  <a:tcPr/>
                </a:tc>
                <a:tc>
                  <a:txBody>
                    <a:bodyPr/>
                    <a:lstStyle/>
                    <a:p>
                      <a:r>
                        <a:rPr lang="en-US" dirty="0" smtClean="0"/>
                        <a:t>Business Capability Map Implementation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Oracle 12c</a:t>
                      </a:r>
                      <a:r>
                        <a:rPr lang="en-US" baseline="0" dirty="0" smtClean="0"/>
                        <a:t> </a:t>
                      </a:r>
                      <a:r>
                        <a:rPr lang="en-US" dirty="0" smtClean="0"/>
                        <a:t>Literature Review</a:t>
                      </a:r>
                    </a:p>
                  </a:txBody>
                  <a:tcPr/>
                </a:tc>
                <a:extLst>
                  <a:ext uri="{0D108BD9-81ED-4DB2-BD59-A6C34878D82A}">
                    <a16:rowId xmlns:a16="http://schemas.microsoft.com/office/drawing/2014/main" val="3722005006"/>
                  </a:ext>
                </a:extLst>
              </a:tr>
              <a:tr h="493296">
                <a:tc>
                  <a:txBody>
                    <a:bodyPr/>
                    <a:lstStyle/>
                    <a:p>
                      <a:r>
                        <a:rPr lang="en-US" dirty="0" smtClean="0"/>
                        <a:t>Week 6</a:t>
                      </a:r>
                      <a:endParaRPr lang="en-US" dirty="0"/>
                    </a:p>
                  </a:txBody>
                  <a:tcPr/>
                </a:tc>
                <a:tc>
                  <a:txBody>
                    <a:bodyPr/>
                    <a:lstStyle/>
                    <a:p>
                      <a:r>
                        <a:rPr lang="en-US" dirty="0" smtClean="0"/>
                        <a:t>Business-to-IT</a:t>
                      </a:r>
                      <a:r>
                        <a:rPr lang="en-US" baseline="0" dirty="0" smtClean="0"/>
                        <a:t> Alignment Modelling</a:t>
                      </a:r>
                      <a:endParaRPr lang="en-US" dirty="0"/>
                    </a:p>
                  </a:txBody>
                  <a:tcPr/>
                </a:tc>
                <a:tc>
                  <a:txBody>
                    <a:bodyPr/>
                    <a:lstStyle/>
                    <a:p>
                      <a:r>
                        <a:rPr lang="en-US" dirty="0" smtClean="0"/>
                        <a:t>Oracle</a:t>
                      </a:r>
                      <a:r>
                        <a:rPr lang="en-US" baseline="0" dirty="0" smtClean="0"/>
                        <a:t> 12c Database Installation</a:t>
                      </a:r>
                      <a:endParaRPr lang="en-US" dirty="0"/>
                    </a:p>
                  </a:txBody>
                  <a:tcPr/>
                </a:tc>
                <a:extLst>
                  <a:ext uri="{0D108BD9-81ED-4DB2-BD59-A6C34878D82A}">
                    <a16:rowId xmlns:a16="http://schemas.microsoft.com/office/drawing/2014/main" val="1053732258"/>
                  </a:ext>
                </a:extLst>
              </a:tr>
              <a:tr h="493296">
                <a:tc>
                  <a:txBody>
                    <a:bodyPr/>
                    <a:lstStyle/>
                    <a:p>
                      <a:r>
                        <a:rPr lang="en-US" dirty="0" smtClean="0"/>
                        <a:t>Week 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Data Modelling</a:t>
                      </a:r>
                      <a:endParaRPr lang="en-US" dirty="0" smtClean="0"/>
                    </a:p>
                  </a:txBody>
                  <a:tcPr/>
                </a:tc>
                <a:tc>
                  <a:txBody>
                    <a:bodyPr/>
                    <a:lstStyle/>
                    <a:p>
                      <a:r>
                        <a:rPr lang="en-US" dirty="0" smtClean="0"/>
                        <a:t>Back-end</a:t>
                      </a:r>
                      <a:r>
                        <a:rPr lang="en-US" baseline="0" dirty="0" smtClean="0"/>
                        <a:t> Database Implementation</a:t>
                      </a:r>
                      <a:endParaRPr lang="en-US" dirty="0"/>
                    </a:p>
                  </a:txBody>
                  <a:tcPr/>
                </a:tc>
                <a:extLst>
                  <a:ext uri="{0D108BD9-81ED-4DB2-BD59-A6C34878D82A}">
                    <a16:rowId xmlns:a16="http://schemas.microsoft.com/office/drawing/2014/main" val="960331719"/>
                  </a:ext>
                </a:extLst>
              </a:tr>
              <a:tr h="493296">
                <a:tc>
                  <a:txBody>
                    <a:bodyPr/>
                    <a:lstStyle/>
                    <a:p>
                      <a:r>
                        <a:rPr lang="en-US" dirty="0" smtClean="0"/>
                        <a:t>Week 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Data Modelling</a:t>
                      </a:r>
                      <a:endParaRPr lang="en-US" dirty="0" smtClean="0"/>
                    </a:p>
                  </a:txBody>
                  <a:tcPr/>
                </a:tc>
                <a:tc>
                  <a:txBody>
                    <a:bodyPr/>
                    <a:lstStyle/>
                    <a:p>
                      <a:r>
                        <a:rPr lang="en-US" dirty="0" smtClean="0"/>
                        <a:t>Back-end</a:t>
                      </a:r>
                      <a:r>
                        <a:rPr lang="en-US" baseline="0" dirty="0" smtClean="0"/>
                        <a:t> Database Implementation</a:t>
                      </a:r>
                      <a:endParaRPr lang="en-US" dirty="0"/>
                    </a:p>
                  </a:txBody>
                  <a:tcPr/>
                </a:tc>
                <a:extLst>
                  <a:ext uri="{0D108BD9-81ED-4DB2-BD59-A6C34878D82A}">
                    <a16:rowId xmlns:a16="http://schemas.microsoft.com/office/drawing/2014/main" val="1643573419"/>
                  </a:ext>
                </a:extLst>
              </a:tr>
              <a:tr h="542852">
                <a:tc>
                  <a:txBody>
                    <a:bodyPr/>
                    <a:lstStyle/>
                    <a:p>
                      <a:r>
                        <a:rPr lang="en-US" dirty="0" smtClean="0"/>
                        <a:t>Week</a:t>
                      </a:r>
                      <a:r>
                        <a:rPr lang="en-US" baseline="0" dirty="0" smtClean="0"/>
                        <a:t> 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Data Modelling</a:t>
                      </a:r>
                      <a:endParaRPr lang="en-US" dirty="0" smtClean="0"/>
                    </a:p>
                  </a:txBody>
                  <a:tcPr/>
                </a:tc>
                <a:tc>
                  <a:txBody>
                    <a:bodyPr/>
                    <a:lstStyle/>
                    <a:p>
                      <a:r>
                        <a:rPr lang="en-US" dirty="0" smtClean="0"/>
                        <a:t>Back-end</a:t>
                      </a:r>
                      <a:r>
                        <a:rPr lang="en-US" baseline="0" dirty="0" smtClean="0"/>
                        <a:t> Database Implementation</a:t>
                      </a:r>
                      <a:endParaRPr lang="en-US" dirty="0"/>
                    </a:p>
                  </a:txBody>
                  <a:tcPr/>
                </a:tc>
                <a:extLst>
                  <a:ext uri="{0D108BD9-81ED-4DB2-BD59-A6C34878D82A}">
                    <a16:rowId xmlns:a16="http://schemas.microsoft.com/office/drawing/2014/main" val="1654561308"/>
                  </a:ext>
                </a:extLst>
              </a:tr>
              <a:tr h="493296">
                <a:tc>
                  <a:txBody>
                    <a:bodyPr/>
                    <a:lstStyle/>
                    <a:p>
                      <a:r>
                        <a:rPr lang="en-US" dirty="0" smtClean="0"/>
                        <a:t>Week</a:t>
                      </a:r>
                      <a:r>
                        <a:rPr lang="en-US" baseline="0" dirty="0" smtClean="0"/>
                        <a:t> 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Web-based</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Application Design</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Web-based</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Application Implementation</a:t>
                      </a:r>
                      <a:endParaRPr lang="en-US" dirty="0" smtClean="0"/>
                    </a:p>
                  </a:txBody>
                  <a:tcPr/>
                </a:tc>
                <a:extLst>
                  <a:ext uri="{0D108BD9-81ED-4DB2-BD59-A6C34878D82A}">
                    <a16:rowId xmlns:a16="http://schemas.microsoft.com/office/drawing/2014/main" val="533171576"/>
                  </a:ext>
                </a:extLst>
              </a:tr>
              <a:tr h="493296">
                <a:tc>
                  <a:txBody>
                    <a:bodyPr/>
                    <a:lstStyle/>
                    <a:p>
                      <a:r>
                        <a:rPr lang="en-US" dirty="0" smtClean="0"/>
                        <a:t>Week 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Web-based</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Application Design</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Web-based</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Application Implementation</a:t>
                      </a:r>
                      <a:endParaRPr lang="en-US" dirty="0" smtClean="0"/>
                    </a:p>
                  </a:txBody>
                  <a:tcPr/>
                </a:tc>
                <a:extLst>
                  <a:ext uri="{0D108BD9-81ED-4DB2-BD59-A6C34878D82A}">
                    <a16:rowId xmlns:a16="http://schemas.microsoft.com/office/drawing/2014/main" val="1398759082"/>
                  </a:ext>
                </a:extLst>
              </a:tr>
              <a:tr h="493296">
                <a:tc>
                  <a:txBody>
                    <a:bodyPr/>
                    <a:lstStyle/>
                    <a:p>
                      <a:r>
                        <a:rPr lang="en-US" dirty="0" smtClean="0"/>
                        <a:t>Week 12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Web-based</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Application Design</a:t>
                      </a:r>
                      <a:endParaRPr lang="en-US" dirty="0" smtClean="0"/>
                    </a:p>
                  </a:txBody>
                  <a:tcPr/>
                </a:tc>
                <a:tc>
                  <a:txBody>
                    <a:bodyPr/>
                    <a:lstStyle/>
                    <a:p>
                      <a:r>
                        <a:rPr lang="en-US" sz="1800" kern="1200" dirty="0" smtClean="0">
                          <a:solidFill>
                            <a:schemeClr val="dk1"/>
                          </a:solidFill>
                          <a:effectLst/>
                          <a:latin typeface="+mn-lt"/>
                          <a:ea typeface="+mn-ea"/>
                          <a:cs typeface="+mn-cs"/>
                        </a:rPr>
                        <a:t>Web-based</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Application Implementation</a:t>
                      </a:r>
                      <a:endParaRPr lang="en-US" dirty="0"/>
                    </a:p>
                  </a:txBody>
                  <a:tcPr/>
                </a:tc>
                <a:extLst>
                  <a:ext uri="{0D108BD9-81ED-4DB2-BD59-A6C34878D82A}">
                    <a16:rowId xmlns:a16="http://schemas.microsoft.com/office/drawing/2014/main" val="2587064386"/>
                  </a:ext>
                </a:extLst>
              </a:tr>
            </a:tbl>
          </a:graphicData>
        </a:graphic>
      </p:graphicFrame>
    </p:spTree>
    <p:extLst>
      <p:ext uri="{BB962C8B-B14F-4D97-AF65-F5344CB8AC3E}">
        <p14:creationId xmlns:p14="http://schemas.microsoft.com/office/powerpoint/2010/main" val="1344649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management approach</a:t>
            </a:r>
            <a:endParaRPr lang="en-US" dirty="0"/>
          </a:p>
        </p:txBody>
      </p:sp>
      <p:sp>
        <p:nvSpPr>
          <p:cNvPr id="3" name="Content Placeholder 2"/>
          <p:cNvSpPr>
            <a:spLocks noGrp="1"/>
          </p:cNvSpPr>
          <p:nvPr>
            <p:ph idx="1"/>
          </p:nvPr>
        </p:nvSpPr>
        <p:spPr>
          <a:xfrm>
            <a:off x="1251678" y="2247901"/>
            <a:ext cx="10178322" cy="4006984"/>
          </a:xfrm>
        </p:spPr>
        <p:txBody>
          <a:bodyPr>
            <a:noAutofit/>
          </a:bodyPr>
          <a:lstStyle/>
          <a:p>
            <a:pPr marL="0" indent="0">
              <a:buNone/>
            </a:pPr>
            <a:r>
              <a:rPr lang="en-US" sz="2400" dirty="0" smtClean="0"/>
              <a:t>This project will be entirely managed by Agile project management approach.</a:t>
            </a:r>
            <a:r>
              <a:rPr lang="th-TH" sz="2400" dirty="0" smtClean="0"/>
              <a:t> </a:t>
            </a:r>
            <a:r>
              <a:rPr lang="en-US" sz="2400" dirty="0" smtClean="0"/>
              <a:t>Reasons of this choice are explained as below:</a:t>
            </a:r>
          </a:p>
          <a:p>
            <a:pPr marL="0" indent="0">
              <a:buNone/>
            </a:pPr>
            <a:endParaRPr lang="en-US" sz="2400" dirty="0"/>
          </a:p>
          <a:p>
            <a:pPr>
              <a:buFontTx/>
              <a:buChar char="-"/>
            </a:pPr>
            <a:r>
              <a:rPr lang="en-US" sz="2400" dirty="0" smtClean="0"/>
              <a:t>As the requirements of this project are subject to change, </a:t>
            </a:r>
            <a:r>
              <a:rPr lang="en-US" sz="2400" b="1" dirty="0" smtClean="0"/>
              <a:t>iterative working style</a:t>
            </a:r>
            <a:r>
              <a:rPr lang="en-US" sz="2400" dirty="0" smtClean="0"/>
              <a:t> by </a:t>
            </a:r>
            <a:r>
              <a:rPr lang="en-US" sz="2400" dirty="0" err="1" smtClean="0"/>
              <a:t>AgilePM</a:t>
            </a:r>
            <a:r>
              <a:rPr lang="en-US" sz="2400" dirty="0" smtClean="0"/>
              <a:t> is appropriate to changes while the project progresses </a:t>
            </a:r>
          </a:p>
          <a:p>
            <a:pPr>
              <a:buFontTx/>
              <a:buChar char="-"/>
            </a:pPr>
            <a:r>
              <a:rPr lang="en-US" sz="2400" dirty="0" smtClean="0"/>
              <a:t>As </a:t>
            </a:r>
            <a:r>
              <a:rPr lang="en-US" sz="2400" b="1" dirty="0" smtClean="0"/>
              <a:t>the given time of this project is fixed</a:t>
            </a:r>
            <a:r>
              <a:rPr lang="en-US" sz="2400" dirty="0" smtClean="0"/>
              <a:t>,  </a:t>
            </a:r>
            <a:r>
              <a:rPr lang="en-US" sz="2400" dirty="0" err="1" smtClean="0"/>
              <a:t>AgilePM</a:t>
            </a:r>
            <a:r>
              <a:rPr lang="en-US" sz="2400" dirty="0" smtClean="0"/>
              <a:t> will prevent late deliverables by prioritizing requirements and using </a:t>
            </a:r>
            <a:r>
              <a:rPr lang="en-US" sz="2400" dirty="0" err="1" smtClean="0"/>
              <a:t>timeboxes</a:t>
            </a:r>
            <a:r>
              <a:rPr lang="en-US" sz="2400" dirty="0" smtClean="0"/>
              <a:t>.  Also, </a:t>
            </a:r>
            <a:r>
              <a:rPr lang="en-US" sz="2400" b="1" dirty="0" smtClean="0"/>
              <a:t>incremental development </a:t>
            </a:r>
            <a:r>
              <a:rPr lang="en-US" sz="2400" dirty="0" smtClean="0"/>
              <a:t>will ensure the completion of deliverables at the end</a:t>
            </a:r>
            <a:endParaRPr lang="en-US" sz="2400" dirty="0"/>
          </a:p>
        </p:txBody>
      </p:sp>
    </p:spTree>
    <p:extLst>
      <p:ext uri="{BB962C8B-B14F-4D97-AF65-F5344CB8AC3E}">
        <p14:creationId xmlns:p14="http://schemas.microsoft.com/office/powerpoint/2010/main" val="2719714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2003</TotalTime>
  <Words>929</Words>
  <Application>Microsoft Office PowerPoint</Application>
  <PresentationFormat>Widescreen</PresentationFormat>
  <Paragraphs>91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Cordia New</vt:lpstr>
      <vt:lpstr>Gill Sans MT</vt:lpstr>
      <vt:lpstr>Impact</vt:lpstr>
      <vt:lpstr>Badge</vt:lpstr>
      <vt:lpstr>Cloud-based interactive marketing agency</vt:lpstr>
      <vt:lpstr>SCOPES</vt:lpstr>
      <vt:lpstr>Deliverables</vt:lpstr>
      <vt:lpstr>OBJECTIVES</vt:lpstr>
      <vt:lpstr>Motivation and  ANTICIPATED SIGNIFICANCE</vt:lpstr>
      <vt:lpstr>Project risks</vt:lpstr>
      <vt:lpstr>Overall project approach</vt:lpstr>
      <vt:lpstr>Project management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thinkpop</dc:creator>
  <cp:lastModifiedBy>thinkpop</cp:lastModifiedBy>
  <cp:revision>89</cp:revision>
  <dcterms:created xsi:type="dcterms:W3CDTF">2016-03-14T11:39:09Z</dcterms:created>
  <dcterms:modified xsi:type="dcterms:W3CDTF">2016-03-22T15:44:16Z</dcterms:modified>
</cp:coreProperties>
</file>