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581" r:id="rId2"/>
    <p:sldId id="433" r:id="rId3"/>
    <p:sldId id="529" r:id="rId4"/>
    <p:sldId id="580" r:id="rId5"/>
    <p:sldId id="533" r:id="rId6"/>
    <p:sldId id="532" r:id="rId7"/>
    <p:sldId id="530" r:id="rId8"/>
    <p:sldId id="538" r:id="rId9"/>
    <p:sldId id="537" r:id="rId10"/>
    <p:sldId id="536" r:id="rId11"/>
    <p:sldId id="543" r:id="rId12"/>
    <p:sldId id="531" r:id="rId13"/>
    <p:sldId id="539" r:id="rId14"/>
    <p:sldId id="540" r:id="rId15"/>
    <p:sldId id="541" r:id="rId16"/>
    <p:sldId id="439" r:id="rId17"/>
    <p:sldId id="441" r:id="rId18"/>
    <p:sldId id="542" r:id="rId19"/>
    <p:sldId id="549" r:id="rId20"/>
    <p:sldId id="444" r:id="rId21"/>
    <p:sldId id="445" r:id="rId22"/>
    <p:sldId id="446" r:id="rId23"/>
    <p:sldId id="447" r:id="rId24"/>
    <p:sldId id="448" r:id="rId25"/>
    <p:sldId id="544" r:id="rId26"/>
    <p:sldId id="450" r:id="rId27"/>
    <p:sldId id="545" r:id="rId28"/>
    <p:sldId id="451" r:id="rId29"/>
    <p:sldId id="452" r:id="rId30"/>
    <p:sldId id="453" r:id="rId31"/>
    <p:sldId id="454" r:id="rId32"/>
    <p:sldId id="546" r:id="rId33"/>
    <p:sldId id="455" r:id="rId34"/>
    <p:sldId id="547" r:id="rId35"/>
    <p:sldId id="456" r:id="rId36"/>
    <p:sldId id="457" r:id="rId37"/>
    <p:sldId id="548" r:id="rId38"/>
    <p:sldId id="458" r:id="rId39"/>
    <p:sldId id="459" r:id="rId40"/>
    <p:sldId id="460" r:id="rId41"/>
    <p:sldId id="461" r:id="rId42"/>
    <p:sldId id="462" r:id="rId43"/>
    <p:sldId id="550" r:id="rId44"/>
    <p:sldId id="466" r:id="rId45"/>
    <p:sldId id="551" r:id="rId46"/>
    <p:sldId id="467" r:id="rId47"/>
    <p:sldId id="552" r:id="rId48"/>
    <p:sldId id="468" r:id="rId49"/>
    <p:sldId id="559" r:id="rId50"/>
    <p:sldId id="560" r:id="rId51"/>
    <p:sldId id="561" r:id="rId52"/>
    <p:sldId id="469" r:id="rId53"/>
    <p:sldId id="553" r:id="rId54"/>
    <p:sldId id="562" r:id="rId55"/>
    <p:sldId id="563" r:id="rId56"/>
    <p:sldId id="564" r:id="rId57"/>
    <p:sldId id="557" r:id="rId58"/>
    <p:sldId id="475" r:id="rId59"/>
    <p:sldId id="565" r:id="rId60"/>
    <p:sldId id="478" r:id="rId61"/>
    <p:sldId id="479" r:id="rId62"/>
    <p:sldId id="480" r:id="rId63"/>
    <p:sldId id="566" r:id="rId64"/>
    <p:sldId id="477" r:id="rId65"/>
    <p:sldId id="567" r:id="rId66"/>
    <p:sldId id="481" r:id="rId67"/>
    <p:sldId id="569" r:id="rId68"/>
    <p:sldId id="483" r:id="rId69"/>
    <p:sldId id="571" r:id="rId70"/>
    <p:sldId id="558" r:id="rId71"/>
    <p:sldId id="484" r:id="rId72"/>
    <p:sldId id="572" r:id="rId73"/>
    <p:sldId id="573" r:id="rId74"/>
    <p:sldId id="574" r:id="rId75"/>
    <p:sldId id="575" r:id="rId76"/>
    <p:sldId id="485" r:id="rId77"/>
    <p:sldId id="577" r:id="rId78"/>
    <p:sldId id="489" r:id="rId79"/>
    <p:sldId id="579" r:id="rId80"/>
    <p:sldId id="526" r:id="rId81"/>
    <p:sldId id="527" r:id="rId82"/>
    <p:sldId id="528" r:id="rId8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DBB"/>
    <a:srgbClr val="CCCCFF"/>
    <a:srgbClr val="99CCFF"/>
    <a:srgbClr val="408000"/>
    <a:srgbClr val="800000"/>
    <a:srgbClr val="66FF66"/>
    <a:srgbClr val="FF6FCF"/>
    <a:srgbClr val="FF8000"/>
    <a:srgbClr val="EA993C"/>
    <a:srgbClr val="EAA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66548" autoAdjust="0"/>
  </p:normalViewPr>
  <p:slideViewPr>
    <p:cSldViewPr>
      <p:cViewPr>
        <p:scale>
          <a:sx n="75" d="100"/>
          <a:sy n="75" d="100"/>
        </p:scale>
        <p:origin x="-130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890E65-39B0-4DD2-85B5-1C6C5CEADA2D}" type="datetimeFigureOut">
              <a:rPr lang="en-AU"/>
              <a:pPr>
                <a:defRPr/>
              </a:pPr>
              <a:t>25/08/2015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A8BC7-30DF-4659-B129-C58E71CF74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77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Archimate</a:t>
            </a:r>
            <a:r>
              <a:rPr lang="en-US" baseline="0" dirty="0" smtClean="0"/>
              <a:t> is a specific method of 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47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Black diamond </a:t>
            </a:r>
            <a:r>
              <a:rPr lang="en-US" dirty="0" smtClean="0"/>
              <a:t>stands</a:t>
            </a:r>
            <a:r>
              <a:rPr lang="en-US" baseline="0" dirty="0" smtClean="0"/>
              <a:t> for a containment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Customer file contains Insurance Request, Insurance Policy and Damage Claim) (if Customer file is deleted, anything it contains will be eliminated)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White Diamond</a:t>
            </a:r>
            <a:r>
              <a:rPr lang="en-US" b="0" dirty="0" smtClean="0"/>
              <a:t> stands</a:t>
            </a:r>
            <a:r>
              <a:rPr lang="en-US" b="0" baseline="0" dirty="0" smtClean="0"/>
              <a:t> for relation btw things that refer to each other</a:t>
            </a:r>
            <a:endParaRPr lang="en-US" b="1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66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none" dirty="0" smtClean="0"/>
              <a:t>In</a:t>
            </a:r>
            <a:r>
              <a:rPr lang="en-US" b="1" u="none" baseline="0" dirty="0" smtClean="0"/>
              <a:t> Archimate</a:t>
            </a:r>
            <a:endParaRPr lang="en-US" b="1" u="none" dirty="0" smtClean="0"/>
          </a:p>
          <a:p>
            <a:r>
              <a:rPr lang="en-US" b="0" u="sng" dirty="0" smtClean="0"/>
              <a:t>Business</a:t>
            </a:r>
            <a:r>
              <a:rPr lang="en-US" b="0" u="sng" baseline="0" dirty="0" smtClean="0"/>
              <a:t> Layer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Application Layer 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Presentation Layer </a:t>
            </a:r>
            <a:r>
              <a:rPr lang="en-US" baseline="0" dirty="0" smtClean="0"/>
              <a:t>[1. Abstract Device Type, 2. Application Domain] which contains a series of interface objects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Business </a:t>
            </a:r>
            <a:r>
              <a:rPr lang="en-US" baseline="0" smtClean="0"/>
              <a:t>Object Layer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Data Access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Database Access</a:t>
            </a:r>
          </a:p>
          <a:p>
            <a:pPr marL="0" indent="0">
              <a:buFontTx/>
              <a:buNone/>
            </a:pPr>
            <a:r>
              <a:rPr lang="en-US" b="0" u="sng" baseline="0" dirty="0" smtClean="0"/>
              <a:t>Technology Layer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Platform (OS, Database Management System[MySQL and </a:t>
            </a:r>
            <a:r>
              <a:rPr lang="en-US" baseline="0" dirty="0" err="1" smtClean="0"/>
              <a:t>OracleDB</a:t>
            </a:r>
            <a:r>
              <a:rPr lang="en-US" baseline="0" dirty="0" smtClean="0"/>
              <a:t>], Security System[authentication and authorization], Browser, Content Management, Messaging)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Infrastructure (Server, Storage, Network,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88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Focus on the middle section which is to turn EA business from the last 2 lectures into IT models using Archimate method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 is to pick one of</a:t>
            </a:r>
            <a:r>
              <a:rPr lang="en-US" baseline="0" dirty="0" smtClean="0"/>
              <a:t> those in the middle to analyze and detail it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9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FD596-1914-924D-87B5-171670ADA84F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How</a:t>
            </a:r>
            <a:r>
              <a:rPr lang="en-US" baseline="0" dirty="0" smtClean="0">
                <a:cs typeface="+mn-cs"/>
              </a:rPr>
              <a:t> to consider EA layers through different aspects </a:t>
            </a:r>
          </a:p>
          <a:p>
            <a:pPr eaLnBrk="1" hangingPunct="1">
              <a:defRPr/>
            </a:pPr>
            <a:endParaRPr lang="en-US" baseline="0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</a:t>
            </a:r>
            <a:r>
              <a:rPr lang="en-US" baseline="0" dirty="0" smtClean="0"/>
              <a:t>s Modelling Technique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Activity (Rectangular)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Business or Data Object (Dotted Rectangular)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Activity Flow (Arrow)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 flow (Dotted Arrow)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03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 methods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Peer</a:t>
            </a:r>
            <a:r>
              <a:rPr lang="en-US" baseline="0" dirty="0" smtClean="0"/>
              <a:t>-to-peer EA (many techniques to support 1 aspect)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Vertical EA (1 technique to support many aspects)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20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r>
              <a:rPr lang="en-US" baseline="0" dirty="0" smtClean="0"/>
              <a:t> = Application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2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15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person can have different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81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A8BC7-30DF-4659-B129-C58E71CF7492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37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6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6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7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6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6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7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9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5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3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4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8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6" name="Picture 17" descr="QUTlogo2955"/>
            <p:cNvPicPr>
              <a:picLocks noChangeAspect="1" noChangeArrowheads="1"/>
            </p:cNvPicPr>
            <p:nvPr/>
          </p:nvPicPr>
          <p:blipFill>
            <a:blip r:embed="rId2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grpSp>
        <p:nvGrpSpPr>
          <p:cNvPr id="1028" name="Group 14"/>
          <p:cNvGrpSpPr>
            <a:grpSpLocks/>
          </p:cNvGrpSpPr>
          <p:nvPr/>
        </p:nvGrpSpPr>
        <p:grpSpPr bwMode="auto">
          <a:xfrm>
            <a:off x="0" y="6022975"/>
            <a:ext cx="9144000" cy="835025"/>
            <a:chOff x="0" y="6022975"/>
            <a:chExt cx="9144000" cy="835025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0" y="6022975"/>
              <a:ext cx="9144000" cy="8350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1031" name="Picture 17" descr="QUTlogo2955"/>
            <p:cNvPicPr>
              <a:picLocks noChangeAspect="1" noChangeArrowheads="1"/>
            </p:cNvPicPr>
            <p:nvPr/>
          </p:nvPicPr>
          <p:blipFill>
            <a:blip r:embed="rId13" cstate="print"/>
            <a:srcRect r="77751" b="27792"/>
            <a:stretch>
              <a:fillRect/>
            </a:stretch>
          </p:blipFill>
          <p:spPr bwMode="auto">
            <a:xfrm>
              <a:off x="820738" y="6221413"/>
              <a:ext cx="430212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169150" y="6351588"/>
              <a:ext cx="1244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900">
                  <a:solidFill>
                    <a:srgbClr val="103566"/>
                  </a:solidFill>
                </a:rPr>
                <a:t>CRICOS No. 00213J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77950" y="6303963"/>
              <a:ext cx="14303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a university for the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184525" y="6362700"/>
              <a:ext cx="5556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world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674938" y="6254750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real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698875" y="6276975"/>
              <a:ext cx="1920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5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765550" y="6313488"/>
              <a:ext cx="93663" cy="936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5805488"/>
            <a:ext cx="9144000" cy="338137"/>
          </a:xfrm>
          <a:prstGeom prst="rect">
            <a:avLst/>
          </a:prstGeom>
          <a:solidFill>
            <a:srgbClr val="009999"/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AU" sz="1600" dirty="0">
                <a:solidFill>
                  <a:schemeClr val="bg1"/>
                </a:solidFill>
              </a:rPr>
              <a:t>Science and Engineering Faculty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•"/>
        <a:defRPr sz="2800">
          <a:solidFill>
            <a:srgbClr val="1035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–"/>
        <a:defRPr sz="2400">
          <a:solidFill>
            <a:srgbClr val="1035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•"/>
        <a:defRPr sz="2000">
          <a:solidFill>
            <a:srgbClr val="1035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–"/>
        <a:defRPr>
          <a:solidFill>
            <a:srgbClr val="1035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mailto:alistair.barros@qut.edu.au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188" y="260350"/>
            <a:ext cx="7777162" cy="1296988"/>
          </a:xfrm>
          <a:prstGeom prst="rect">
            <a:avLst/>
          </a:prstGeom>
          <a:solidFill>
            <a:srgbClr val="215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8" name="Title 3"/>
          <p:cNvSpPr>
            <a:spLocks noGrp="1"/>
          </p:cNvSpPr>
          <p:nvPr>
            <p:ph type="ctrTitle"/>
          </p:nvPr>
        </p:nvSpPr>
        <p:spPr>
          <a:xfrm>
            <a:off x="685800" y="735013"/>
            <a:ext cx="7772400" cy="1470025"/>
          </a:xfrm>
        </p:spPr>
        <p:txBody>
          <a:bodyPr/>
          <a:lstStyle/>
          <a:p>
            <a:r>
              <a:rPr lang="en-AU" sz="2800" dirty="0">
                <a:latin typeface="Arial" charset="0"/>
              </a:rPr>
              <a:t/>
            </a:r>
            <a:br>
              <a:rPr lang="en-AU" sz="2800" dirty="0">
                <a:latin typeface="Arial" charset="0"/>
              </a:rPr>
            </a:br>
            <a:r>
              <a:rPr lang="en-AU" sz="2800" dirty="0">
                <a:latin typeface="Arial" charset="0"/>
              </a:rPr>
              <a:t/>
            </a:r>
            <a:br>
              <a:rPr lang="en-AU" sz="2800" dirty="0">
                <a:latin typeface="Arial" charset="0"/>
              </a:rPr>
            </a:br>
            <a:r>
              <a:rPr lang="en-AU" sz="2800" dirty="0" smtClean="0">
                <a:solidFill>
                  <a:srgbClr val="FFFFFF"/>
                </a:solidFill>
                <a:latin typeface="Arial" charset="0"/>
              </a:rPr>
              <a:t>IFN663</a:t>
            </a:r>
            <a:r>
              <a:rPr lang="en-AU" sz="2800" dirty="0">
                <a:solidFill>
                  <a:srgbClr val="FFFFFF"/>
                </a:solidFill>
                <a:latin typeface="Arial" charset="0"/>
              </a:rPr>
              <a:t/>
            </a:r>
            <a:br>
              <a:rPr lang="en-AU" sz="2800" dirty="0">
                <a:solidFill>
                  <a:srgbClr val="FFFFFF"/>
                </a:solidFill>
                <a:latin typeface="Arial" charset="0"/>
              </a:rPr>
            </a:br>
            <a:r>
              <a:rPr lang="en-AU" sz="2800" dirty="0">
                <a:solidFill>
                  <a:srgbClr val="FFFFFF"/>
                </a:solidFill>
                <a:latin typeface="Arial" charset="0"/>
              </a:rPr>
              <a:t>Enterprise </a:t>
            </a:r>
            <a:r>
              <a:rPr lang="en-AU" sz="2800" dirty="0" smtClean="0">
                <a:solidFill>
                  <a:srgbClr val="FFFFFF"/>
                </a:solidFill>
                <a:latin typeface="Arial" charset="0"/>
              </a:rPr>
              <a:t>Architecture </a:t>
            </a:r>
            <a:r>
              <a:rPr lang="en-AU" sz="2400" dirty="0">
                <a:solidFill>
                  <a:srgbClr val="FFFFFF"/>
                </a:solidFill>
                <a:latin typeface="Arial" charset="0"/>
              </a:rPr>
              <a:t/>
            </a:r>
            <a:br>
              <a:rPr lang="en-AU" sz="2400" dirty="0">
                <a:solidFill>
                  <a:srgbClr val="FFFFFF"/>
                </a:solidFill>
                <a:latin typeface="Arial" charset="0"/>
              </a:rPr>
            </a:br>
            <a:r>
              <a:rPr lang="en-AU" sz="2400" dirty="0">
                <a:solidFill>
                  <a:srgbClr val="FFFFFF"/>
                </a:solidFill>
                <a:latin typeface="Arial" charset="0"/>
              </a:rPr>
              <a:t/>
            </a:r>
            <a:br>
              <a:rPr lang="en-AU" sz="2400" dirty="0">
                <a:solidFill>
                  <a:srgbClr val="FFFFFF"/>
                </a:solidFill>
                <a:latin typeface="Arial" charset="0"/>
              </a:rPr>
            </a:br>
            <a:r>
              <a:rPr lang="en-AU" sz="2400" dirty="0">
                <a:solidFill>
                  <a:srgbClr val="FFFFFF"/>
                </a:solidFill>
                <a:latin typeface="Arial" charset="0"/>
              </a:rPr>
              <a:t/>
            </a:r>
            <a:br>
              <a:rPr lang="en-AU" sz="2400" dirty="0">
                <a:solidFill>
                  <a:srgbClr val="FFFFFF"/>
                </a:solidFill>
                <a:latin typeface="Arial" charset="0"/>
              </a:rPr>
            </a:br>
            <a:r>
              <a:rPr lang="en-AU" sz="3500" dirty="0" smtClean="0">
                <a:solidFill>
                  <a:srgbClr val="19194D"/>
                </a:solidFill>
                <a:latin typeface="Arial" charset="0"/>
              </a:rPr>
              <a:t>Lecture 4, 5 and 6: Enterprise Architecture Development Method: </a:t>
            </a:r>
            <a:r>
              <a:rPr lang="en-AU" sz="3500" dirty="0" err="1" smtClean="0">
                <a:solidFill>
                  <a:srgbClr val="19194D"/>
                </a:solidFill>
                <a:latin typeface="Arial" charset="0"/>
              </a:rPr>
              <a:t>Archimate</a:t>
            </a:r>
            <a:endParaRPr lang="en-AU" sz="3500" dirty="0">
              <a:solidFill>
                <a:srgbClr val="19194D"/>
              </a:solidFill>
              <a:latin typeface="Arial" charset="0"/>
            </a:endParaRP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>
          <a:xfrm>
            <a:off x="1371600" y="3284538"/>
            <a:ext cx="6400800" cy="1752600"/>
          </a:xfrm>
        </p:spPr>
        <p:txBody>
          <a:bodyPr/>
          <a:lstStyle/>
          <a:p>
            <a:endParaRPr lang="en-AU" sz="2400" dirty="0">
              <a:latin typeface="Arial" charset="0"/>
            </a:endParaRPr>
          </a:p>
          <a:p>
            <a:r>
              <a:rPr lang="en-AU" sz="2000" dirty="0">
                <a:solidFill>
                  <a:srgbClr val="19194D"/>
                </a:solidFill>
                <a:latin typeface="Arial" charset="0"/>
              </a:rPr>
              <a:t>Alistair Barros</a:t>
            </a:r>
          </a:p>
          <a:p>
            <a:r>
              <a:rPr lang="en-AU" sz="1400" dirty="0">
                <a:solidFill>
                  <a:srgbClr val="19194D"/>
                </a:solidFill>
                <a:latin typeface="Arial" charset="0"/>
              </a:rPr>
              <a:t>Faculty of Science &amp; Engineering</a:t>
            </a:r>
          </a:p>
          <a:p>
            <a:r>
              <a:rPr lang="en-AU" sz="1400" dirty="0">
                <a:solidFill>
                  <a:srgbClr val="19194D"/>
                </a:solidFill>
                <a:latin typeface="Arial" charset="0"/>
              </a:rPr>
              <a:t>Queensland University of 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Technology</a:t>
            </a:r>
            <a:endParaRPr lang="en-AU" sz="1400" dirty="0">
              <a:solidFill>
                <a:srgbClr val="19194D"/>
              </a:solidFill>
              <a:latin typeface="Arial" charset="0"/>
            </a:endParaRPr>
          </a:p>
          <a:p>
            <a:endParaRPr lang="en-AU" sz="1400" dirty="0">
              <a:solidFill>
                <a:srgbClr val="19194D"/>
              </a:solidFill>
              <a:latin typeface="Arial" charset="0"/>
            </a:endParaRPr>
          </a:p>
          <a:p>
            <a:r>
              <a:rPr lang="en-AU" sz="1400" dirty="0">
                <a:solidFill>
                  <a:srgbClr val="19194D"/>
                </a:solidFill>
                <a:latin typeface="Arial" charset="0"/>
              </a:rPr>
              <a:t>QUT Gardens Point Campus, 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11</a:t>
            </a:r>
            <a:r>
              <a:rPr lang="en-AU" sz="1400" baseline="30000" dirty="0" smtClean="0">
                <a:solidFill>
                  <a:srgbClr val="19194D"/>
                </a:solidFill>
                <a:latin typeface="Arial" charset="0"/>
              </a:rPr>
              <a:t>th 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Aug, 18</a:t>
            </a:r>
            <a:r>
              <a:rPr lang="en-AU" sz="1400" baseline="30000" dirty="0" smtClean="0">
                <a:solidFill>
                  <a:srgbClr val="19194D"/>
                </a:solidFill>
                <a:latin typeface="Arial" charset="0"/>
              </a:rPr>
              <a:t>th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 August </a:t>
            </a:r>
            <a:r>
              <a:rPr lang="en-AU" sz="1400" dirty="0">
                <a:solidFill>
                  <a:srgbClr val="19194D"/>
                </a:solidFill>
                <a:latin typeface="Arial" charset="0"/>
              </a:rPr>
              <a:t>&amp; 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25</a:t>
            </a:r>
            <a:r>
              <a:rPr lang="en-AU" sz="1400" baseline="30000" dirty="0" smtClean="0">
                <a:solidFill>
                  <a:srgbClr val="19194D"/>
                </a:solidFill>
                <a:latin typeface="Arial" charset="0"/>
              </a:rPr>
              <a:t>th</a:t>
            </a:r>
            <a:r>
              <a:rPr lang="en-AU" sz="1400" dirty="0" smtClean="0">
                <a:solidFill>
                  <a:srgbClr val="19194D"/>
                </a:solidFill>
                <a:latin typeface="Arial" charset="0"/>
              </a:rPr>
              <a:t> August 2015</a:t>
            </a:r>
            <a:endParaRPr lang="en-AU" sz="1400" dirty="0">
              <a:solidFill>
                <a:srgbClr val="19194D"/>
              </a:solidFill>
              <a:latin typeface="Arial" charset="0"/>
            </a:endParaRPr>
          </a:p>
          <a:p>
            <a:endParaRPr lang="en-AU" sz="1400" dirty="0">
              <a:latin typeface="Arial" charset="0"/>
            </a:endParaRPr>
          </a:p>
          <a:p>
            <a:endParaRPr lang="en-AU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</a:t>
            </a:r>
            <a:r>
              <a:rPr lang="en-US" u="sng" dirty="0" smtClean="0"/>
              <a:t>Methods</a:t>
            </a:r>
            <a:endParaRPr lang="en-US" u="sn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536" y="1340768"/>
            <a:ext cx="799288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200" dirty="0" smtClean="0"/>
              <a:t>Provides </a:t>
            </a:r>
            <a:r>
              <a:rPr lang="en-US" sz="2200" u="sng" dirty="0" smtClean="0"/>
              <a:t>ways of capturing the different aspects, dependencies, layers and views</a:t>
            </a:r>
            <a:r>
              <a:rPr lang="en-US" sz="2200" dirty="0" smtClean="0"/>
              <a:t> of enterprise architectures </a:t>
            </a:r>
          </a:p>
          <a:p>
            <a:endParaRPr lang="en-US" sz="2200" dirty="0" smtClean="0"/>
          </a:p>
          <a:p>
            <a:r>
              <a:rPr lang="en-US" sz="2200" dirty="0" smtClean="0"/>
              <a:t>Comprises </a:t>
            </a:r>
            <a:r>
              <a:rPr lang="en-US" sz="2200" u="sng" dirty="0" smtClean="0"/>
              <a:t>a number of modelling techniques</a:t>
            </a:r>
            <a:r>
              <a:rPr lang="en-US" sz="2200" dirty="0" smtClean="0"/>
              <a:t> and languages specialized for these different concerns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A modelling technique/language</a:t>
            </a:r>
            <a:r>
              <a:rPr lang="en-US" sz="2200" dirty="0" smtClean="0"/>
              <a:t> supports modelling concepts and procedures, </a:t>
            </a:r>
            <a:r>
              <a:rPr lang="en-US" sz="2200" u="sng" dirty="0" smtClean="0"/>
              <a:t>focuses on a single aspect:</a:t>
            </a:r>
          </a:p>
          <a:p>
            <a:pPr lvl="1"/>
            <a:r>
              <a:rPr lang="en-US" sz="1800" dirty="0" smtClean="0"/>
              <a:t>E.g. Business Process Modelling Notation (BPMN) for business processes</a:t>
            </a:r>
          </a:p>
          <a:p>
            <a:pPr lvl="1"/>
            <a:r>
              <a:rPr lang="en-US" sz="1800" dirty="0" smtClean="0"/>
              <a:t>Unified Service Description Language (USDL) for services</a:t>
            </a:r>
          </a:p>
        </p:txBody>
      </p:sp>
    </p:spTree>
    <p:extLst>
      <p:ext uri="{BB962C8B-B14F-4D97-AF65-F5344CB8AC3E}">
        <p14:creationId xmlns:p14="http://schemas.microsoft.com/office/powerpoint/2010/main" val="3389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EA </a:t>
            </a:r>
            <a:r>
              <a:rPr lang="en-US" u="sng" dirty="0" smtClean="0"/>
              <a:t>Methods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536" y="951780"/>
            <a:ext cx="799288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400" u="sng" dirty="0"/>
              <a:t>I</a:t>
            </a:r>
            <a:r>
              <a:rPr lang="en-US" sz="2400" u="sng" dirty="0" smtClean="0"/>
              <a:t>ntegrates </a:t>
            </a:r>
            <a:r>
              <a:rPr lang="en-US" sz="2400" u="sng" dirty="0"/>
              <a:t>different techniques through an underlying set of core concepts and rules</a:t>
            </a:r>
            <a:r>
              <a:rPr lang="en-US" sz="2400" dirty="0"/>
              <a:t>, i.e. an integrated meta-model</a:t>
            </a:r>
          </a:p>
          <a:p>
            <a:endParaRPr lang="en-US" sz="2400" dirty="0" smtClean="0"/>
          </a:p>
          <a:p>
            <a:r>
              <a:rPr lang="en-US" sz="2400" dirty="0" smtClean="0"/>
              <a:t>General approaches:</a:t>
            </a:r>
          </a:p>
          <a:p>
            <a:pPr lvl="1"/>
            <a:r>
              <a:rPr lang="en-US" sz="2000" b="1" dirty="0" smtClean="0"/>
              <a:t>Peer-to-peer EA method:</a:t>
            </a:r>
            <a:r>
              <a:rPr lang="en-US" sz="2000" dirty="0" smtClean="0"/>
              <a:t> Integration of different techniques, each supporting an aspect across both business and IT layers.</a:t>
            </a:r>
          </a:p>
          <a:p>
            <a:pPr lvl="1"/>
            <a:r>
              <a:rPr lang="en-US" sz="2000" b="1" dirty="0" smtClean="0"/>
              <a:t>Vertical EA method:</a:t>
            </a:r>
            <a:r>
              <a:rPr lang="en-US" sz="2000" dirty="0" smtClean="0"/>
              <a:t> Single technique supporting capture of different aspects across business and IT layers, with reference to other techniques for </a:t>
            </a:r>
            <a:r>
              <a:rPr lang="en-US" sz="2000" dirty="0" err="1" smtClean="0"/>
              <a:t>specialised</a:t>
            </a:r>
            <a:r>
              <a:rPr lang="en-US" sz="2000" dirty="0" smtClean="0"/>
              <a:t> focus on particular aspects</a:t>
            </a:r>
          </a:p>
          <a:p>
            <a:endParaRPr lang="en-US" sz="2400" dirty="0" smtClean="0"/>
          </a:p>
          <a:p>
            <a:r>
              <a:rPr lang="en-US" sz="2400" dirty="0" smtClean="0"/>
              <a:t>Hundreds </a:t>
            </a:r>
            <a:r>
              <a:rPr lang="en-US" sz="2400" dirty="0"/>
              <a:t>of EA methods proposed over last 20 </a:t>
            </a:r>
            <a:r>
              <a:rPr lang="en-US" sz="2400" dirty="0" smtClean="0"/>
              <a:t>years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89"/>
          <p:cNvSpPr>
            <a:spLocks noChangeArrowheads="1"/>
          </p:cNvSpPr>
          <p:nvPr/>
        </p:nvSpPr>
        <p:spPr bwMode="auto">
          <a:xfrm>
            <a:off x="1817688" y="539750"/>
            <a:ext cx="6872287" cy="344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1490"/>
          <p:cNvSpPr>
            <a:spLocks noChangeArrowheads="1"/>
          </p:cNvSpPr>
          <p:nvPr/>
        </p:nvSpPr>
        <p:spPr bwMode="auto">
          <a:xfrm>
            <a:off x="738188" y="531813"/>
            <a:ext cx="1081087" cy="5284787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5060" name="Rectangle 1491"/>
          <p:cNvSpPr>
            <a:spLocks noChangeArrowheads="1"/>
          </p:cNvSpPr>
          <p:nvPr/>
        </p:nvSpPr>
        <p:spPr bwMode="auto">
          <a:xfrm>
            <a:off x="728663" y="5827713"/>
            <a:ext cx="7975600" cy="306387"/>
          </a:xfrm>
          <a:prstGeom prst="rect">
            <a:avLst/>
          </a:prstGeom>
          <a:solidFill>
            <a:srgbClr val="FF8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1492"/>
          <p:cNvSpPr>
            <a:spLocks noChangeArrowheads="1"/>
          </p:cNvSpPr>
          <p:nvPr/>
        </p:nvSpPr>
        <p:spPr bwMode="auto">
          <a:xfrm>
            <a:off x="2073275" y="5892800"/>
            <a:ext cx="561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DATA </a:t>
            </a:r>
            <a:endParaRPr lang="en-US" sz="6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5062" name="Rectangle 1493"/>
          <p:cNvSpPr>
            <a:spLocks noChangeArrowheads="1"/>
          </p:cNvSpPr>
          <p:nvPr/>
        </p:nvSpPr>
        <p:spPr bwMode="auto">
          <a:xfrm>
            <a:off x="2190750" y="514350"/>
            <a:ext cx="3540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DATA</a:t>
            </a:r>
            <a:endParaRPr lang="en-US" sz="800" b="1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What</a:t>
            </a:r>
          </a:p>
        </p:txBody>
      </p:sp>
      <p:sp>
        <p:nvSpPr>
          <p:cNvPr id="45063" name="Rectangle 1494"/>
          <p:cNvSpPr>
            <a:spLocks noChangeArrowheads="1"/>
          </p:cNvSpPr>
          <p:nvPr/>
        </p:nvSpPr>
        <p:spPr bwMode="auto">
          <a:xfrm>
            <a:off x="3184525" y="514350"/>
            <a:ext cx="6572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FUNCTION</a:t>
            </a:r>
            <a:endParaRPr lang="en-US" sz="800" b="1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How</a:t>
            </a:r>
          </a:p>
        </p:txBody>
      </p:sp>
      <p:sp>
        <p:nvSpPr>
          <p:cNvPr id="45064" name="Rectangle 1495"/>
          <p:cNvSpPr>
            <a:spLocks noChangeArrowheads="1"/>
          </p:cNvSpPr>
          <p:nvPr/>
        </p:nvSpPr>
        <p:spPr bwMode="auto">
          <a:xfrm>
            <a:off x="4340225" y="514350"/>
            <a:ext cx="6572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NETWORK</a:t>
            </a:r>
            <a:endParaRPr lang="en-US" sz="800" b="1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Where</a:t>
            </a:r>
          </a:p>
        </p:txBody>
      </p:sp>
      <p:sp>
        <p:nvSpPr>
          <p:cNvPr id="45065" name="Rectangle 1496"/>
          <p:cNvSpPr>
            <a:spLocks noChangeArrowheads="1"/>
          </p:cNvSpPr>
          <p:nvPr/>
        </p:nvSpPr>
        <p:spPr bwMode="auto">
          <a:xfrm>
            <a:off x="1893888" y="4859338"/>
            <a:ext cx="6508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Data Definition</a:t>
            </a:r>
          </a:p>
        </p:txBody>
      </p:sp>
      <p:sp>
        <p:nvSpPr>
          <p:cNvPr id="45066" name="Rectangle 1498"/>
          <p:cNvSpPr>
            <a:spLocks noChangeArrowheads="1"/>
          </p:cNvSpPr>
          <p:nvPr/>
        </p:nvSpPr>
        <p:spPr bwMode="auto">
          <a:xfrm>
            <a:off x="1893888" y="5626100"/>
            <a:ext cx="5032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Entity = Field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Rel. = Address</a:t>
            </a:r>
          </a:p>
        </p:txBody>
      </p:sp>
      <p:sp>
        <p:nvSpPr>
          <p:cNvPr id="45067" name="Rectangle 1499"/>
          <p:cNvSpPr>
            <a:spLocks noChangeArrowheads="1"/>
          </p:cNvSpPr>
          <p:nvPr/>
        </p:nvSpPr>
        <p:spPr bwMode="auto">
          <a:xfrm>
            <a:off x="1885950" y="3843338"/>
            <a:ext cx="8667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Physical Data Model</a:t>
            </a:r>
          </a:p>
        </p:txBody>
      </p:sp>
      <p:sp>
        <p:nvSpPr>
          <p:cNvPr id="45068" name="Rectangle 1501"/>
          <p:cNvSpPr>
            <a:spLocks noChangeArrowheads="1"/>
          </p:cNvSpPr>
          <p:nvPr/>
        </p:nvSpPr>
        <p:spPr bwMode="auto">
          <a:xfrm>
            <a:off x="1893888" y="4637088"/>
            <a:ext cx="10144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Entity = Tables/Segments/etc.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Rel. = Key/Pointer/etc.</a:t>
            </a:r>
          </a:p>
        </p:txBody>
      </p:sp>
      <p:sp>
        <p:nvSpPr>
          <p:cNvPr id="45069" name="Rectangle 1502"/>
          <p:cNvSpPr>
            <a:spLocks noChangeArrowheads="1"/>
          </p:cNvSpPr>
          <p:nvPr/>
        </p:nvSpPr>
        <p:spPr bwMode="auto">
          <a:xfrm>
            <a:off x="1890713" y="2865438"/>
            <a:ext cx="8255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Logical Data Model</a:t>
            </a:r>
          </a:p>
        </p:txBody>
      </p:sp>
      <p:sp>
        <p:nvSpPr>
          <p:cNvPr id="45070" name="Rectangle 1504"/>
          <p:cNvSpPr>
            <a:spLocks noChangeArrowheads="1"/>
          </p:cNvSpPr>
          <p:nvPr/>
        </p:nvSpPr>
        <p:spPr bwMode="auto">
          <a:xfrm>
            <a:off x="1885950" y="3624263"/>
            <a:ext cx="828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Entity = Data Entity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Rel. = Data Relationship</a:t>
            </a:r>
          </a:p>
        </p:txBody>
      </p:sp>
      <p:sp>
        <p:nvSpPr>
          <p:cNvPr id="45071" name="Rectangle 1505"/>
          <p:cNvSpPr>
            <a:spLocks noChangeArrowheads="1"/>
          </p:cNvSpPr>
          <p:nvPr/>
        </p:nvSpPr>
        <p:spPr bwMode="auto">
          <a:xfrm>
            <a:off x="1885950" y="1876425"/>
            <a:ext cx="7175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Semantic Model</a:t>
            </a:r>
          </a:p>
        </p:txBody>
      </p:sp>
      <p:sp>
        <p:nvSpPr>
          <p:cNvPr id="45072" name="Rectangle 1506"/>
          <p:cNvSpPr>
            <a:spLocks noChangeArrowheads="1"/>
          </p:cNvSpPr>
          <p:nvPr/>
        </p:nvSpPr>
        <p:spPr bwMode="auto">
          <a:xfrm>
            <a:off x="1885950" y="2635250"/>
            <a:ext cx="977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Entity = Business Entity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Rel. = Business Relationship</a:t>
            </a:r>
          </a:p>
        </p:txBody>
      </p:sp>
      <p:sp>
        <p:nvSpPr>
          <p:cNvPr id="45073" name="Rectangle 1507"/>
          <p:cNvSpPr>
            <a:spLocks noChangeArrowheads="1"/>
          </p:cNvSpPr>
          <p:nvPr/>
        </p:nvSpPr>
        <p:spPr bwMode="auto">
          <a:xfrm>
            <a:off x="1885950" y="890588"/>
            <a:ext cx="10175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Things - </a:t>
            </a:r>
          </a:p>
          <a:p>
            <a:pPr eaLnBrk="0" hangingPunct="0"/>
            <a:r>
              <a:rPr lang="en-US" sz="600" i="1">
                <a:solidFill>
                  <a:srgbClr val="000000"/>
                </a:solidFill>
              </a:rPr>
              <a:t>Important to the Business</a:t>
            </a:r>
          </a:p>
        </p:txBody>
      </p:sp>
      <p:sp>
        <p:nvSpPr>
          <p:cNvPr id="45074" name="Rectangle 1508"/>
          <p:cNvSpPr>
            <a:spLocks noChangeArrowheads="1"/>
          </p:cNvSpPr>
          <p:nvPr/>
        </p:nvSpPr>
        <p:spPr bwMode="auto">
          <a:xfrm>
            <a:off x="1885950" y="1636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Entity = Class of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Business Thing</a:t>
            </a:r>
          </a:p>
        </p:txBody>
      </p:sp>
      <p:sp>
        <p:nvSpPr>
          <p:cNvPr id="45075" name="Rectangle 1509"/>
          <p:cNvSpPr>
            <a:spLocks noChangeArrowheads="1"/>
          </p:cNvSpPr>
          <p:nvPr/>
        </p:nvSpPr>
        <p:spPr bwMode="auto">
          <a:xfrm>
            <a:off x="3021013" y="890588"/>
            <a:ext cx="7683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Processes -</a:t>
            </a:r>
          </a:p>
          <a:p>
            <a:pPr eaLnBrk="0" hangingPunct="0"/>
            <a:r>
              <a:rPr lang="en-US" sz="600" i="1">
                <a:solidFill>
                  <a:srgbClr val="000000"/>
                </a:solidFill>
              </a:rPr>
              <a:t>the Business Performs</a:t>
            </a:r>
          </a:p>
        </p:txBody>
      </p:sp>
      <p:sp>
        <p:nvSpPr>
          <p:cNvPr id="45076" name="Rectangle 1511"/>
          <p:cNvSpPr>
            <a:spLocks noChangeArrowheads="1"/>
          </p:cNvSpPr>
          <p:nvPr/>
        </p:nvSpPr>
        <p:spPr bwMode="auto">
          <a:xfrm>
            <a:off x="3021013" y="1636713"/>
            <a:ext cx="6556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Function = Class of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Business Process</a:t>
            </a:r>
          </a:p>
        </p:txBody>
      </p:sp>
      <p:sp>
        <p:nvSpPr>
          <p:cNvPr id="45077" name="Rectangle 1512"/>
          <p:cNvSpPr>
            <a:spLocks noChangeArrowheads="1"/>
          </p:cNvSpPr>
          <p:nvPr/>
        </p:nvSpPr>
        <p:spPr bwMode="auto">
          <a:xfrm>
            <a:off x="3021013" y="2860675"/>
            <a:ext cx="9731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Application Architecture</a:t>
            </a:r>
          </a:p>
        </p:txBody>
      </p:sp>
      <p:sp>
        <p:nvSpPr>
          <p:cNvPr id="45078" name="Rectangle 1514"/>
          <p:cNvSpPr>
            <a:spLocks noChangeArrowheads="1"/>
          </p:cNvSpPr>
          <p:nvPr/>
        </p:nvSpPr>
        <p:spPr bwMode="auto">
          <a:xfrm>
            <a:off x="3021013" y="3624263"/>
            <a:ext cx="10525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Process.= Application Function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I/O  = User Views</a:t>
            </a:r>
          </a:p>
        </p:txBody>
      </p:sp>
      <p:sp>
        <p:nvSpPr>
          <p:cNvPr id="45079" name="Rectangle 1515"/>
          <p:cNvSpPr>
            <a:spLocks noChangeArrowheads="1"/>
          </p:cNvSpPr>
          <p:nvPr/>
        </p:nvSpPr>
        <p:spPr bwMode="auto">
          <a:xfrm>
            <a:off x="3021013" y="3843338"/>
            <a:ext cx="6826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System Design</a:t>
            </a:r>
          </a:p>
        </p:txBody>
      </p:sp>
      <p:sp>
        <p:nvSpPr>
          <p:cNvPr id="45080" name="Rectangle 1516"/>
          <p:cNvSpPr>
            <a:spLocks noChangeArrowheads="1"/>
          </p:cNvSpPr>
          <p:nvPr/>
        </p:nvSpPr>
        <p:spPr bwMode="auto">
          <a:xfrm>
            <a:off x="3028950" y="4637088"/>
            <a:ext cx="9921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Process= Computer Function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I/O =Data Elements/Sets</a:t>
            </a:r>
          </a:p>
        </p:txBody>
      </p:sp>
      <p:sp>
        <p:nvSpPr>
          <p:cNvPr id="45081" name="Rectangle 1517"/>
          <p:cNvSpPr>
            <a:spLocks noChangeArrowheads="1"/>
          </p:cNvSpPr>
          <p:nvPr/>
        </p:nvSpPr>
        <p:spPr bwMode="auto">
          <a:xfrm>
            <a:off x="3028950" y="4859338"/>
            <a:ext cx="4413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Program</a:t>
            </a:r>
          </a:p>
        </p:txBody>
      </p:sp>
      <p:sp>
        <p:nvSpPr>
          <p:cNvPr id="45082" name="Rectangle 1518"/>
          <p:cNvSpPr>
            <a:spLocks noChangeArrowheads="1"/>
          </p:cNvSpPr>
          <p:nvPr/>
        </p:nvSpPr>
        <p:spPr bwMode="auto">
          <a:xfrm>
            <a:off x="3028950" y="5627688"/>
            <a:ext cx="1052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Process= Language Statement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I/O = Control Block</a:t>
            </a:r>
          </a:p>
        </p:txBody>
      </p:sp>
      <p:sp>
        <p:nvSpPr>
          <p:cNvPr id="45083" name="Rectangle 1519"/>
          <p:cNvSpPr>
            <a:spLocks noChangeArrowheads="1"/>
          </p:cNvSpPr>
          <p:nvPr/>
        </p:nvSpPr>
        <p:spPr bwMode="auto">
          <a:xfrm>
            <a:off x="3268663" y="5892800"/>
            <a:ext cx="561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FUNCTION</a:t>
            </a:r>
            <a:endParaRPr lang="en-US" sz="6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5084" name="Rectangle 1520"/>
          <p:cNvSpPr>
            <a:spLocks noChangeArrowheads="1"/>
          </p:cNvSpPr>
          <p:nvPr/>
        </p:nvSpPr>
        <p:spPr bwMode="auto">
          <a:xfrm>
            <a:off x="3021013" y="1876425"/>
            <a:ext cx="10064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Business Process Model</a:t>
            </a:r>
          </a:p>
        </p:txBody>
      </p:sp>
      <p:sp>
        <p:nvSpPr>
          <p:cNvPr id="45085" name="Rectangle 1521"/>
          <p:cNvSpPr>
            <a:spLocks noChangeArrowheads="1"/>
          </p:cNvSpPr>
          <p:nvPr/>
        </p:nvSpPr>
        <p:spPr bwMode="auto">
          <a:xfrm>
            <a:off x="3021013" y="2506663"/>
            <a:ext cx="9699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Process = Business Process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I/O = Business Resources</a:t>
            </a:r>
          </a:p>
        </p:txBody>
      </p:sp>
      <p:sp>
        <p:nvSpPr>
          <p:cNvPr id="45086" name="Rectangle 1522"/>
          <p:cNvSpPr>
            <a:spLocks noChangeArrowheads="1"/>
          </p:cNvSpPr>
          <p:nvPr/>
        </p:nvSpPr>
        <p:spPr bwMode="auto">
          <a:xfrm>
            <a:off x="4162425" y="911225"/>
            <a:ext cx="1071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Locations -</a:t>
            </a:r>
          </a:p>
          <a:p>
            <a:pPr eaLnBrk="0" hangingPunct="0"/>
            <a:r>
              <a:rPr lang="en-US" sz="600" i="1">
                <a:solidFill>
                  <a:srgbClr val="000000"/>
                </a:solidFill>
              </a:rPr>
              <a:t>in which the Business Operates</a:t>
            </a:r>
          </a:p>
        </p:txBody>
      </p:sp>
      <p:sp>
        <p:nvSpPr>
          <p:cNvPr id="45087" name="Rectangle 1524"/>
          <p:cNvSpPr>
            <a:spLocks noChangeArrowheads="1"/>
          </p:cNvSpPr>
          <p:nvPr/>
        </p:nvSpPr>
        <p:spPr bwMode="auto">
          <a:xfrm>
            <a:off x="4162425" y="1636713"/>
            <a:ext cx="8143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Node = Major  Business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45088" name="Rectangle 1525"/>
          <p:cNvSpPr>
            <a:spLocks noChangeArrowheads="1"/>
          </p:cNvSpPr>
          <p:nvPr/>
        </p:nvSpPr>
        <p:spPr bwMode="auto">
          <a:xfrm>
            <a:off x="4162425" y="1874838"/>
            <a:ext cx="7683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Logistics Network</a:t>
            </a:r>
          </a:p>
        </p:txBody>
      </p:sp>
      <p:sp>
        <p:nvSpPr>
          <p:cNvPr id="45089" name="Rectangle 1526"/>
          <p:cNvSpPr>
            <a:spLocks noChangeArrowheads="1"/>
          </p:cNvSpPr>
          <p:nvPr/>
        </p:nvSpPr>
        <p:spPr bwMode="auto">
          <a:xfrm>
            <a:off x="4162425" y="2635250"/>
            <a:ext cx="912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Node = Business Location 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Link = Business Linkage</a:t>
            </a:r>
          </a:p>
        </p:txBody>
      </p:sp>
      <p:sp>
        <p:nvSpPr>
          <p:cNvPr id="45090" name="Rectangle 1527"/>
          <p:cNvSpPr>
            <a:spLocks noChangeArrowheads="1"/>
          </p:cNvSpPr>
          <p:nvPr/>
        </p:nvSpPr>
        <p:spPr bwMode="auto">
          <a:xfrm>
            <a:off x="4162425" y="2865438"/>
            <a:ext cx="83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 Distributed System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          Architecture</a:t>
            </a:r>
          </a:p>
        </p:txBody>
      </p:sp>
      <p:sp>
        <p:nvSpPr>
          <p:cNvPr id="45091" name="Rectangle 1528"/>
          <p:cNvSpPr>
            <a:spLocks noChangeArrowheads="1"/>
          </p:cNvSpPr>
          <p:nvPr/>
        </p:nvSpPr>
        <p:spPr bwMode="auto">
          <a:xfrm>
            <a:off x="4162425" y="3624263"/>
            <a:ext cx="9001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Node = IS Function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Link = Line Characteristics</a:t>
            </a:r>
          </a:p>
        </p:txBody>
      </p:sp>
      <p:sp>
        <p:nvSpPr>
          <p:cNvPr id="45092" name="Rectangle 1529"/>
          <p:cNvSpPr>
            <a:spLocks noChangeArrowheads="1"/>
          </p:cNvSpPr>
          <p:nvPr/>
        </p:nvSpPr>
        <p:spPr bwMode="auto">
          <a:xfrm>
            <a:off x="4162425" y="3843338"/>
            <a:ext cx="925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Technical Architecture</a:t>
            </a:r>
          </a:p>
        </p:txBody>
      </p:sp>
      <p:sp>
        <p:nvSpPr>
          <p:cNvPr id="45093" name="Rectangle 1530"/>
          <p:cNvSpPr>
            <a:spLocks noChangeArrowheads="1"/>
          </p:cNvSpPr>
          <p:nvPr/>
        </p:nvSpPr>
        <p:spPr bwMode="auto">
          <a:xfrm>
            <a:off x="4162425" y="4529138"/>
            <a:ext cx="877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Node = Hardware/System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             Software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Link = Line Specifications</a:t>
            </a:r>
          </a:p>
        </p:txBody>
      </p:sp>
      <p:sp>
        <p:nvSpPr>
          <p:cNvPr id="45094" name="Rectangle 1531"/>
          <p:cNvSpPr>
            <a:spLocks noChangeArrowheads="1"/>
          </p:cNvSpPr>
          <p:nvPr/>
        </p:nvSpPr>
        <p:spPr bwMode="auto">
          <a:xfrm>
            <a:off x="4162425" y="4843463"/>
            <a:ext cx="8778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 Network Architecture</a:t>
            </a:r>
          </a:p>
        </p:txBody>
      </p:sp>
      <p:sp>
        <p:nvSpPr>
          <p:cNvPr id="45095" name="Rectangle 1532"/>
          <p:cNvSpPr>
            <a:spLocks noChangeArrowheads="1"/>
          </p:cNvSpPr>
          <p:nvPr/>
        </p:nvSpPr>
        <p:spPr bwMode="auto">
          <a:xfrm>
            <a:off x="4162425" y="5616575"/>
            <a:ext cx="631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Node = Addresses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Link = Protocols</a:t>
            </a:r>
          </a:p>
        </p:txBody>
      </p:sp>
      <p:sp>
        <p:nvSpPr>
          <p:cNvPr id="45096" name="Rectangle 1533"/>
          <p:cNvSpPr>
            <a:spLocks noChangeArrowheads="1"/>
          </p:cNvSpPr>
          <p:nvPr/>
        </p:nvSpPr>
        <p:spPr bwMode="auto">
          <a:xfrm>
            <a:off x="4389438" y="5892800"/>
            <a:ext cx="561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NETWORK</a:t>
            </a: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grpSp>
        <p:nvGrpSpPr>
          <p:cNvPr id="45097" name="Group 1534"/>
          <p:cNvGrpSpPr>
            <a:grpSpLocks/>
          </p:cNvGrpSpPr>
          <p:nvPr/>
        </p:nvGrpSpPr>
        <p:grpSpPr bwMode="auto">
          <a:xfrm>
            <a:off x="4295775" y="3090863"/>
            <a:ext cx="747713" cy="415925"/>
            <a:chOff x="2584" y="2065"/>
            <a:chExt cx="471" cy="272"/>
          </a:xfrm>
        </p:grpSpPr>
        <p:sp>
          <p:nvSpPr>
            <p:cNvPr id="45763" name="Oval 1535"/>
            <p:cNvSpPr>
              <a:spLocks noChangeArrowheads="1"/>
            </p:cNvSpPr>
            <p:nvPr/>
          </p:nvSpPr>
          <p:spPr bwMode="auto">
            <a:xfrm>
              <a:off x="2979" y="2065"/>
              <a:ext cx="75" cy="2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64" name="Freeform 1536"/>
            <p:cNvSpPr>
              <a:spLocks/>
            </p:cNvSpPr>
            <p:nvPr/>
          </p:nvSpPr>
          <p:spPr bwMode="auto">
            <a:xfrm>
              <a:off x="2978" y="2077"/>
              <a:ext cx="77" cy="84"/>
            </a:xfrm>
            <a:custGeom>
              <a:avLst/>
              <a:gdLst>
                <a:gd name="T0" fmla="*/ 0 w 77"/>
                <a:gd name="T1" fmla="*/ 51 h 91"/>
                <a:gd name="T2" fmla="*/ 3 w 77"/>
                <a:gd name="T3" fmla="*/ 53 h 91"/>
                <a:gd name="T4" fmla="*/ 5 w 77"/>
                <a:gd name="T5" fmla="*/ 54 h 91"/>
                <a:gd name="T6" fmla="*/ 9 w 77"/>
                <a:gd name="T7" fmla="*/ 56 h 91"/>
                <a:gd name="T8" fmla="*/ 15 w 77"/>
                <a:gd name="T9" fmla="*/ 58 h 91"/>
                <a:gd name="T10" fmla="*/ 20 w 77"/>
                <a:gd name="T11" fmla="*/ 59 h 91"/>
                <a:gd name="T12" fmla="*/ 27 w 77"/>
                <a:gd name="T13" fmla="*/ 60 h 91"/>
                <a:gd name="T14" fmla="*/ 33 w 77"/>
                <a:gd name="T15" fmla="*/ 60 h 91"/>
                <a:gd name="T16" fmla="*/ 41 w 77"/>
                <a:gd name="T17" fmla="*/ 61 h 91"/>
                <a:gd name="T18" fmla="*/ 48 w 77"/>
                <a:gd name="T19" fmla="*/ 60 h 91"/>
                <a:gd name="T20" fmla="*/ 54 w 77"/>
                <a:gd name="T21" fmla="*/ 60 h 91"/>
                <a:gd name="T22" fmla="*/ 60 w 77"/>
                <a:gd name="T23" fmla="*/ 58 h 91"/>
                <a:gd name="T24" fmla="*/ 65 w 77"/>
                <a:gd name="T25" fmla="*/ 56 h 91"/>
                <a:gd name="T26" fmla="*/ 69 w 77"/>
                <a:gd name="T27" fmla="*/ 54 h 91"/>
                <a:gd name="T28" fmla="*/ 73 w 77"/>
                <a:gd name="T29" fmla="*/ 53 h 91"/>
                <a:gd name="T30" fmla="*/ 75 w 77"/>
                <a:gd name="T31" fmla="*/ 51 h 91"/>
                <a:gd name="T32" fmla="*/ 76 w 77"/>
                <a:gd name="T33" fmla="*/ 0 h 91"/>
                <a:gd name="T34" fmla="*/ 75 w 77"/>
                <a:gd name="T35" fmla="*/ 5 h 91"/>
                <a:gd name="T36" fmla="*/ 73 w 77"/>
                <a:gd name="T37" fmla="*/ 6 h 91"/>
                <a:gd name="T38" fmla="*/ 69 w 77"/>
                <a:gd name="T39" fmla="*/ 6 h 91"/>
                <a:gd name="T40" fmla="*/ 65 w 77"/>
                <a:gd name="T41" fmla="*/ 8 h 91"/>
                <a:gd name="T42" fmla="*/ 60 w 77"/>
                <a:gd name="T43" fmla="*/ 10 h 91"/>
                <a:gd name="T44" fmla="*/ 54 w 77"/>
                <a:gd name="T45" fmla="*/ 11 h 91"/>
                <a:gd name="T46" fmla="*/ 48 w 77"/>
                <a:gd name="T47" fmla="*/ 11 h 91"/>
                <a:gd name="T48" fmla="*/ 41 w 77"/>
                <a:gd name="T49" fmla="*/ 13 h 91"/>
                <a:gd name="T50" fmla="*/ 33 w 77"/>
                <a:gd name="T51" fmla="*/ 13 h 91"/>
                <a:gd name="T52" fmla="*/ 27 w 77"/>
                <a:gd name="T53" fmla="*/ 11 h 91"/>
                <a:gd name="T54" fmla="*/ 20 w 77"/>
                <a:gd name="T55" fmla="*/ 10 h 91"/>
                <a:gd name="T56" fmla="*/ 15 w 77"/>
                <a:gd name="T57" fmla="*/ 9 h 91"/>
                <a:gd name="T58" fmla="*/ 10 w 77"/>
                <a:gd name="T59" fmla="*/ 8 h 91"/>
                <a:gd name="T60" fmla="*/ 5 w 77"/>
                <a:gd name="T61" fmla="*/ 6 h 91"/>
                <a:gd name="T62" fmla="*/ 3 w 77"/>
                <a:gd name="T63" fmla="*/ 6 h 91"/>
                <a:gd name="T64" fmla="*/ 0 w 77"/>
                <a:gd name="T65" fmla="*/ 0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91"/>
                <a:gd name="T101" fmla="*/ 77 w 77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91">
                  <a:moveTo>
                    <a:pt x="0" y="0"/>
                  </a:moveTo>
                  <a:lnTo>
                    <a:pt x="0" y="76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5" y="81"/>
                  </a:lnTo>
                  <a:lnTo>
                    <a:pt x="7" y="83"/>
                  </a:lnTo>
                  <a:lnTo>
                    <a:pt x="9" y="84"/>
                  </a:lnTo>
                  <a:lnTo>
                    <a:pt x="12" y="85"/>
                  </a:lnTo>
                  <a:lnTo>
                    <a:pt x="15" y="87"/>
                  </a:lnTo>
                  <a:lnTo>
                    <a:pt x="16" y="87"/>
                  </a:lnTo>
                  <a:lnTo>
                    <a:pt x="20" y="88"/>
                  </a:lnTo>
                  <a:lnTo>
                    <a:pt x="24" y="89"/>
                  </a:lnTo>
                  <a:lnTo>
                    <a:pt x="27" y="89"/>
                  </a:lnTo>
                  <a:lnTo>
                    <a:pt x="29" y="89"/>
                  </a:lnTo>
                  <a:lnTo>
                    <a:pt x="33" y="89"/>
                  </a:lnTo>
                  <a:lnTo>
                    <a:pt x="36" y="90"/>
                  </a:lnTo>
                  <a:lnTo>
                    <a:pt x="41" y="90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50" y="89"/>
                  </a:lnTo>
                  <a:lnTo>
                    <a:pt x="54" y="89"/>
                  </a:lnTo>
                  <a:lnTo>
                    <a:pt x="57" y="87"/>
                  </a:lnTo>
                  <a:lnTo>
                    <a:pt x="60" y="87"/>
                  </a:lnTo>
                  <a:lnTo>
                    <a:pt x="62" y="87"/>
                  </a:lnTo>
                  <a:lnTo>
                    <a:pt x="65" y="85"/>
                  </a:lnTo>
                  <a:lnTo>
                    <a:pt x="68" y="83"/>
                  </a:lnTo>
                  <a:lnTo>
                    <a:pt x="69" y="81"/>
                  </a:lnTo>
                  <a:lnTo>
                    <a:pt x="71" y="80"/>
                  </a:lnTo>
                  <a:lnTo>
                    <a:pt x="73" y="79"/>
                  </a:lnTo>
                  <a:lnTo>
                    <a:pt x="74" y="77"/>
                  </a:lnTo>
                  <a:lnTo>
                    <a:pt x="75" y="76"/>
                  </a:lnTo>
                  <a:lnTo>
                    <a:pt x="76" y="76"/>
                  </a:lnTo>
                  <a:lnTo>
                    <a:pt x="76" y="0"/>
                  </a:lnTo>
                  <a:lnTo>
                    <a:pt x="75" y="2"/>
                  </a:lnTo>
                  <a:lnTo>
                    <a:pt x="75" y="5"/>
                  </a:lnTo>
                  <a:lnTo>
                    <a:pt x="74" y="5"/>
                  </a:lnTo>
                  <a:lnTo>
                    <a:pt x="73" y="7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7" y="11"/>
                  </a:lnTo>
                  <a:lnTo>
                    <a:pt x="65" y="13"/>
                  </a:lnTo>
                  <a:lnTo>
                    <a:pt x="62" y="14"/>
                  </a:lnTo>
                  <a:lnTo>
                    <a:pt x="60" y="15"/>
                  </a:lnTo>
                  <a:lnTo>
                    <a:pt x="57" y="15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4" y="18"/>
                  </a:lnTo>
                  <a:lnTo>
                    <a:pt x="41" y="18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7" y="16"/>
                  </a:lnTo>
                  <a:lnTo>
                    <a:pt x="24" y="16"/>
                  </a:lnTo>
                  <a:lnTo>
                    <a:pt x="20" y="15"/>
                  </a:lnTo>
                  <a:lnTo>
                    <a:pt x="16" y="15"/>
                  </a:lnTo>
                  <a:lnTo>
                    <a:pt x="15" y="14"/>
                  </a:lnTo>
                  <a:lnTo>
                    <a:pt x="12" y="13"/>
                  </a:lnTo>
                  <a:lnTo>
                    <a:pt x="10" y="13"/>
                  </a:lnTo>
                  <a:lnTo>
                    <a:pt x="7" y="11"/>
                  </a:lnTo>
                  <a:lnTo>
                    <a:pt x="5" y="9"/>
                  </a:lnTo>
                  <a:lnTo>
                    <a:pt x="5" y="7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65" name="Oval 1537"/>
            <p:cNvSpPr>
              <a:spLocks noChangeArrowheads="1"/>
            </p:cNvSpPr>
            <p:nvPr/>
          </p:nvSpPr>
          <p:spPr bwMode="auto">
            <a:xfrm>
              <a:off x="2665" y="2158"/>
              <a:ext cx="74" cy="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66" name="Freeform 1538"/>
            <p:cNvSpPr>
              <a:spLocks/>
            </p:cNvSpPr>
            <p:nvPr/>
          </p:nvSpPr>
          <p:spPr bwMode="auto">
            <a:xfrm>
              <a:off x="2663" y="2171"/>
              <a:ext cx="78" cy="90"/>
            </a:xfrm>
            <a:custGeom>
              <a:avLst/>
              <a:gdLst>
                <a:gd name="T0" fmla="*/ 0 w 78"/>
                <a:gd name="T1" fmla="*/ 76 h 90"/>
                <a:gd name="T2" fmla="*/ 2 w 78"/>
                <a:gd name="T3" fmla="*/ 79 h 90"/>
                <a:gd name="T4" fmla="*/ 6 w 78"/>
                <a:gd name="T5" fmla="*/ 82 h 90"/>
                <a:gd name="T6" fmla="*/ 9 w 78"/>
                <a:gd name="T7" fmla="*/ 84 h 90"/>
                <a:gd name="T8" fmla="*/ 16 w 78"/>
                <a:gd name="T9" fmla="*/ 86 h 90"/>
                <a:gd name="T10" fmla="*/ 20 w 78"/>
                <a:gd name="T11" fmla="*/ 88 h 90"/>
                <a:gd name="T12" fmla="*/ 28 w 78"/>
                <a:gd name="T13" fmla="*/ 88 h 90"/>
                <a:gd name="T14" fmla="*/ 33 w 78"/>
                <a:gd name="T15" fmla="*/ 89 h 90"/>
                <a:gd name="T16" fmla="*/ 40 w 78"/>
                <a:gd name="T17" fmla="*/ 89 h 90"/>
                <a:gd name="T18" fmla="*/ 47 w 78"/>
                <a:gd name="T19" fmla="*/ 88 h 90"/>
                <a:gd name="T20" fmla="*/ 55 w 78"/>
                <a:gd name="T21" fmla="*/ 88 h 90"/>
                <a:gd name="T22" fmla="*/ 59 w 78"/>
                <a:gd name="T23" fmla="*/ 86 h 90"/>
                <a:gd name="T24" fmla="*/ 65 w 78"/>
                <a:gd name="T25" fmla="*/ 84 h 90"/>
                <a:gd name="T26" fmla="*/ 71 w 78"/>
                <a:gd name="T27" fmla="*/ 82 h 90"/>
                <a:gd name="T28" fmla="*/ 73 w 78"/>
                <a:gd name="T29" fmla="*/ 79 h 90"/>
                <a:gd name="T30" fmla="*/ 76 w 78"/>
                <a:gd name="T31" fmla="*/ 76 h 90"/>
                <a:gd name="T32" fmla="*/ 77 w 78"/>
                <a:gd name="T33" fmla="*/ 0 h 90"/>
                <a:gd name="T34" fmla="*/ 76 w 78"/>
                <a:gd name="T35" fmla="*/ 4 h 90"/>
                <a:gd name="T36" fmla="*/ 73 w 78"/>
                <a:gd name="T37" fmla="*/ 7 h 90"/>
                <a:gd name="T38" fmla="*/ 71 w 78"/>
                <a:gd name="T39" fmla="*/ 10 h 90"/>
                <a:gd name="T40" fmla="*/ 65 w 78"/>
                <a:gd name="T41" fmla="*/ 12 h 90"/>
                <a:gd name="T42" fmla="*/ 59 w 78"/>
                <a:gd name="T43" fmla="*/ 15 h 90"/>
                <a:gd name="T44" fmla="*/ 55 w 78"/>
                <a:gd name="T45" fmla="*/ 17 h 90"/>
                <a:gd name="T46" fmla="*/ 47 w 78"/>
                <a:gd name="T47" fmla="*/ 17 h 90"/>
                <a:gd name="T48" fmla="*/ 40 w 78"/>
                <a:gd name="T49" fmla="*/ 17 h 90"/>
                <a:gd name="T50" fmla="*/ 33 w 78"/>
                <a:gd name="T51" fmla="*/ 17 h 90"/>
                <a:gd name="T52" fmla="*/ 28 w 78"/>
                <a:gd name="T53" fmla="*/ 17 h 90"/>
                <a:gd name="T54" fmla="*/ 20 w 78"/>
                <a:gd name="T55" fmla="*/ 17 h 90"/>
                <a:gd name="T56" fmla="*/ 16 w 78"/>
                <a:gd name="T57" fmla="*/ 13 h 90"/>
                <a:gd name="T58" fmla="*/ 10 w 78"/>
                <a:gd name="T59" fmla="*/ 12 h 90"/>
                <a:gd name="T60" fmla="*/ 6 w 78"/>
                <a:gd name="T61" fmla="*/ 10 h 90"/>
                <a:gd name="T62" fmla="*/ 4 w 78"/>
                <a:gd name="T63" fmla="*/ 8 h 90"/>
                <a:gd name="T64" fmla="*/ 1 w 78"/>
                <a:gd name="T65" fmla="*/ 4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8"/>
                <a:gd name="T100" fmla="*/ 0 h 90"/>
                <a:gd name="T101" fmla="*/ 78 w 78"/>
                <a:gd name="T102" fmla="*/ 90 h 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8" h="90">
                  <a:moveTo>
                    <a:pt x="0" y="0"/>
                  </a:moveTo>
                  <a:lnTo>
                    <a:pt x="0" y="76"/>
                  </a:lnTo>
                  <a:lnTo>
                    <a:pt x="1" y="77"/>
                  </a:lnTo>
                  <a:lnTo>
                    <a:pt x="2" y="79"/>
                  </a:lnTo>
                  <a:lnTo>
                    <a:pt x="4" y="81"/>
                  </a:lnTo>
                  <a:lnTo>
                    <a:pt x="6" y="82"/>
                  </a:lnTo>
                  <a:lnTo>
                    <a:pt x="8" y="82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6"/>
                  </a:lnTo>
                  <a:lnTo>
                    <a:pt x="17" y="87"/>
                  </a:lnTo>
                  <a:lnTo>
                    <a:pt x="20" y="88"/>
                  </a:lnTo>
                  <a:lnTo>
                    <a:pt x="23" y="88"/>
                  </a:lnTo>
                  <a:lnTo>
                    <a:pt x="28" y="88"/>
                  </a:lnTo>
                  <a:lnTo>
                    <a:pt x="32" y="89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4" y="89"/>
                  </a:lnTo>
                  <a:lnTo>
                    <a:pt x="47" y="88"/>
                  </a:lnTo>
                  <a:lnTo>
                    <a:pt x="51" y="88"/>
                  </a:lnTo>
                  <a:lnTo>
                    <a:pt x="55" y="88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5" y="84"/>
                  </a:lnTo>
                  <a:lnTo>
                    <a:pt x="69" y="83"/>
                  </a:lnTo>
                  <a:lnTo>
                    <a:pt x="71" y="82"/>
                  </a:lnTo>
                  <a:lnTo>
                    <a:pt x="71" y="81"/>
                  </a:lnTo>
                  <a:lnTo>
                    <a:pt x="73" y="79"/>
                  </a:lnTo>
                  <a:lnTo>
                    <a:pt x="75" y="78"/>
                  </a:lnTo>
                  <a:lnTo>
                    <a:pt x="76" y="76"/>
                  </a:lnTo>
                  <a:lnTo>
                    <a:pt x="77" y="76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3" y="7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69" y="10"/>
                  </a:lnTo>
                  <a:lnTo>
                    <a:pt x="65" y="12"/>
                  </a:lnTo>
                  <a:lnTo>
                    <a:pt x="63" y="13"/>
                  </a:lnTo>
                  <a:lnTo>
                    <a:pt x="59" y="15"/>
                  </a:lnTo>
                  <a:lnTo>
                    <a:pt x="58" y="15"/>
                  </a:lnTo>
                  <a:lnTo>
                    <a:pt x="55" y="17"/>
                  </a:lnTo>
                  <a:lnTo>
                    <a:pt x="51" y="17"/>
                  </a:lnTo>
                  <a:lnTo>
                    <a:pt x="47" y="17"/>
                  </a:lnTo>
                  <a:lnTo>
                    <a:pt x="45" y="17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8" y="17"/>
                  </a:lnTo>
                  <a:lnTo>
                    <a:pt x="23" y="17"/>
                  </a:lnTo>
                  <a:lnTo>
                    <a:pt x="20" y="17"/>
                  </a:lnTo>
                  <a:lnTo>
                    <a:pt x="19" y="15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67" name="Freeform 1539"/>
            <p:cNvSpPr>
              <a:spLocks/>
            </p:cNvSpPr>
            <p:nvPr/>
          </p:nvSpPr>
          <p:spPr bwMode="auto">
            <a:xfrm>
              <a:off x="2899" y="2126"/>
              <a:ext cx="128" cy="115"/>
            </a:xfrm>
            <a:custGeom>
              <a:avLst/>
              <a:gdLst>
                <a:gd name="T0" fmla="*/ 78 w 128"/>
                <a:gd name="T1" fmla="*/ 0 h 117"/>
                <a:gd name="T2" fmla="*/ 0 w 128"/>
                <a:gd name="T3" fmla="*/ 0 h 117"/>
                <a:gd name="T4" fmla="*/ 0 w 128"/>
                <a:gd name="T5" fmla="*/ 106 h 117"/>
                <a:gd name="T6" fmla="*/ 127 w 128"/>
                <a:gd name="T7" fmla="*/ 106 h 117"/>
                <a:gd name="T8" fmla="*/ 127 w 128"/>
                <a:gd name="T9" fmla="*/ 3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17"/>
                <a:gd name="T17" fmla="*/ 128 w 128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17">
                  <a:moveTo>
                    <a:pt x="7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127" y="116"/>
                  </a:lnTo>
                  <a:lnTo>
                    <a:pt x="127" y="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68" name="Freeform 1540"/>
            <p:cNvSpPr>
              <a:spLocks/>
            </p:cNvSpPr>
            <p:nvPr/>
          </p:nvSpPr>
          <p:spPr bwMode="auto">
            <a:xfrm>
              <a:off x="2584" y="2219"/>
              <a:ext cx="129" cy="118"/>
            </a:xfrm>
            <a:custGeom>
              <a:avLst/>
              <a:gdLst>
                <a:gd name="T0" fmla="*/ 78 w 129"/>
                <a:gd name="T1" fmla="*/ 0 h 118"/>
                <a:gd name="T2" fmla="*/ 0 w 129"/>
                <a:gd name="T3" fmla="*/ 0 h 118"/>
                <a:gd name="T4" fmla="*/ 0 w 129"/>
                <a:gd name="T5" fmla="*/ 117 h 118"/>
                <a:gd name="T6" fmla="*/ 128 w 129"/>
                <a:gd name="T7" fmla="*/ 117 h 118"/>
                <a:gd name="T8" fmla="*/ 128 w 129"/>
                <a:gd name="T9" fmla="*/ 41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118"/>
                <a:gd name="T17" fmla="*/ 129 w 12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118">
                  <a:moveTo>
                    <a:pt x="78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28" y="117"/>
                  </a:lnTo>
                  <a:lnTo>
                    <a:pt x="128" y="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69" name="Freeform 1541"/>
            <p:cNvSpPr>
              <a:spLocks/>
            </p:cNvSpPr>
            <p:nvPr/>
          </p:nvSpPr>
          <p:spPr bwMode="auto">
            <a:xfrm>
              <a:off x="2745" y="2171"/>
              <a:ext cx="155" cy="49"/>
            </a:xfrm>
            <a:custGeom>
              <a:avLst/>
              <a:gdLst>
                <a:gd name="T0" fmla="*/ 0 w 155"/>
                <a:gd name="T1" fmla="*/ 48 h 49"/>
                <a:gd name="T2" fmla="*/ 98 w 155"/>
                <a:gd name="T3" fmla="*/ 48 h 49"/>
                <a:gd name="T4" fmla="*/ 57 w 155"/>
                <a:gd name="T5" fmla="*/ 0 h 49"/>
                <a:gd name="T6" fmla="*/ 154 w 15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49"/>
                <a:gd name="T14" fmla="*/ 155 w 15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49">
                  <a:moveTo>
                    <a:pt x="0" y="48"/>
                  </a:moveTo>
                  <a:lnTo>
                    <a:pt x="98" y="48"/>
                  </a:lnTo>
                  <a:lnTo>
                    <a:pt x="57" y="0"/>
                  </a:lnTo>
                  <a:lnTo>
                    <a:pt x="1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98" name="Group 1542"/>
          <p:cNvGrpSpPr>
            <a:grpSpLocks/>
          </p:cNvGrpSpPr>
          <p:nvPr/>
        </p:nvGrpSpPr>
        <p:grpSpPr bwMode="auto">
          <a:xfrm>
            <a:off x="3232150" y="2046288"/>
            <a:ext cx="630238" cy="582612"/>
            <a:chOff x="1915" y="1382"/>
            <a:chExt cx="397" cy="381"/>
          </a:xfrm>
        </p:grpSpPr>
        <p:sp>
          <p:nvSpPr>
            <p:cNvPr id="45754" name="Rectangle 1543"/>
            <p:cNvSpPr>
              <a:spLocks noChangeArrowheads="1"/>
            </p:cNvSpPr>
            <p:nvPr/>
          </p:nvSpPr>
          <p:spPr bwMode="auto">
            <a:xfrm>
              <a:off x="2053" y="1523"/>
              <a:ext cx="119" cy="90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55" name="Line 1544"/>
            <p:cNvSpPr>
              <a:spLocks noChangeShapeType="1"/>
            </p:cNvSpPr>
            <p:nvPr/>
          </p:nvSpPr>
          <p:spPr bwMode="auto">
            <a:xfrm>
              <a:off x="2174" y="1571"/>
              <a:ext cx="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56" name="Freeform 1545"/>
            <p:cNvSpPr>
              <a:spLocks/>
            </p:cNvSpPr>
            <p:nvPr/>
          </p:nvSpPr>
          <p:spPr bwMode="auto">
            <a:xfrm>
              <a:off x="2241" y="1551"/>
              <a:ext cx="71" cy="35"/>
            </a:xfrm>
            <a:custGeom>
              <a:avLst/>
              <a:gdLst>
                <a:gd name="T0" fmla="*/ 0 w 71"/>
                <a:gd name="T1" fmla="*/ 0 h 38"/>
                <a:gd name="T2" fmla="*/ 70 w 71"/>
                <a:gd name="T3" fmla="*/ 13 h 38"/>
                <a:gd name="T4" fmla="*/ 0 w 71"/>
                <a:gd name="T5" fmla="*/ 25 h 38"/>
                <a:gd name="T6" fmla="*/ 0 w 7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8"/>
                <a:gd name="T14" fmla="*/ 71 w 7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8">
                  <a:moveTo>
                    <a:pt x="0" y="0"/>
                  </a:moveTo>
                  <a:lnTo>
                    <a:pt x="70" y="18"/>
                  </a:lnTo>
                  <a:lnTo>
                    <a:pt x="0" y="3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57" name="Line 1546"/>
            <p:cNvSpPr>
              <a:spLocks noChangeShapeType="1"/>
            </p:cNvSpPr>
            <p:nvPr/>
          </p:nvSpPr>
          <p:spPr bwMode="auto">
            <a:xfrm>
              <a:off x="1915" y="157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58" name="Freeform 1547"/>
            <p:cNvSpPr>
              <a:spLocks/>
            </p:cNvSpPr>
            <p:nvPr/>
          </p:nvSpPr>
          <p:spPr bwMode="auto">
            <a:xfrm>
              <a:off x="1975" y="1551"/>
              <a:ext cx="71" cy="35"/>
            </a:xfrm>
            <a:custGeom>
              <a:avLst/>
              <a:gdLst>
                <a:gd name="T0" fmla="*/ 0 w 71"/>
                <a:gd name="T1" fmla="*/ 0 h 39"/>
                <a:gd name="T2" fmla="*/ 70 w 71"/>
                <a:gd name="T3" fmla="*/ 11 h 39"/>
                <a:gd name="T4" fmla="*/ 0 w 71"/>
                <a:gd name="T5" fmla="*/ 22 h 39"/>
                <a:gd name="T6" fmla="*/ 0 w 7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9"/>
                <a:gd name="T14" fmla="*/ 71 w 7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9">
                  <a:moveTo>
                    <a:pt x="0" y="0"/>
                  </a:moveTo>
                  <a:lnTo>
                    <a:pt x="70" y="1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59" name="Line 1548"/>
            <p:cNvSpPr>
              <a:spLocks noChangeShapeType="1"/>
            </p:cNvSpPr>
            <p:nvPr/>
          </p:nvSpPr>
          <p:spPr bwMode="auto">
            <a:xfrm>
              <a:off x="2113" y="1382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60" name="Freeform 1549"/>
            <p:cNvSpPr>
              <a:spLocks/>
            </p:cNvSpPr>
            <p:nvPr/>
          </p:nvSpPr>
          <p:spPr bwMode="auto">
            <a:xfrm>
              <a:off x="2094" y="1441"/>
              <a:ext cx="37" cy="75"/>
            </a:xfrm>
            <a:custGeom>
              <a:avLst/>
              <a:gdLst>
                <a:gd name="T0" fmla="*/ 36 w 37"/>
                <a:gd name="T1" fmla="*/ 0 h 75"/>
                <a:gd name="T2" fmla="*/ 18 w 37"/>
                <a:gd name="T3" fmla="*/ 74 h 75"/>
                <a:gd name="T4" fmla="*/ 0 w 37"/>
                <a:gd name="T5" fmla="*/ 0 h 75"/>
                <a:gd name="T6" fmla="*/ 36 w 37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5"/>
                <a:gd name="T14" fmla="*/ 37 w 37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5">
                  <a:moveTo>
                    <a:pt x="36" y="0"/>
                  </a:moveTo>
                  <a:lnTo>
                    <a:pt x="18" y="74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61" name="Line 1550"/>
            <p:cNvSpPr>
              <a:spLocks noChangeShapeType="1"/>
            </p:cNvSpPr>
            <p:nvPr/>
          </p:nvSpPr>
          <p:spPr bwMode="auto">
            <a:xfrm flipV="1">
              <a:off x="2113" y="1642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62" name="Freeform 1551"/>
            <p:cNvSpPr>
              <a:spLocks/>
            </p:cNvSpPr>
            <p:nvPr/>
          </p:nvSpPr>
          <p:spPr bwMode="auto">
            <a:xfrm>
              <a:off x="2094" y="1626"/>
              <a:ext cx="37" cy="75"/>
            </a:xfrm>
            <a:custGeom>
              <a:avLst/>
              <a:gdLst>
                <a:gd name="T0" fmla="*/ 0 w 37"/>
                <a:gd name="T1" fmla="*/ 74 h 75"/>
                <a:gd name="T2" fmla="*/ 18 w 37"/>
                <a:gd name="T3" fmla="*/ 0 h 75"/>
                <a:gd name="T4" fmla="*/ 36 w 37"/>
                <a:gd name="T5" fmla="*/ 74 h 75"/>
                <a:gd name="T6" fmla="*/ 0 w 37"/>
                <a:gd name="T7" fmla="*/ 74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5"/>
                <a:gd name="T14" fmla="*/ 37 w 37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5">
                  <a:moveTo>
                    <a:pt x="0" y="74"/>
                  </a:moveTo>
                  <a:lnTo>
                    <a:pt x="18" y="0"/>
                  </a:lnTo>
                  <a:lnTo>
                    <a:pt x="36" y="74"/>
                  </a:lnTo>
                  <a:lnTo>
                    <a:pt x="0" y="7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99" name="Group 1552"/>
          <p:cNvGrpSpPr>
            <a:grpSpLocks/>
          </p:cNvGrpSpPr>
          <p:nvPr/>
        </p:nvGrpSpPr>
        <p:grpSpPr bwMode="auto">
          <a:xfrm>
            <a:off x="1998663" y="2151063"/>
            <a:ext cx="738187" cy="369887"/>
            <a:chOff x="1139" y="1450"/>
            <a:chExt cx="464" cy="242"/>
          </a:xfrm>
        </p:grpSpPr>
        <p:sp>
          <p:nvSpPr>
            <p:cNvPr id="45749" name="Freeform 1553"/>
            <p:cNvSpPr>
              <a:spLocks/>
            </p:cNvSpPr>
            <p:nvPr/>
          </p:nvSpPr>
          <p:spPr bwMode="auto">
            <a:xfrm>
              <a:off x="1313" y="1495"/>
              <a:ext cx="119" cy="141"/>
            </a:xfrm>
            <a:custGeom>
              <a:avLst/>
              <a:gdLst>
                <a:gd name="T0" fmla="*/ 0 w 112"/>
                <a:gd name="T1" fmla="*/ 74 h 141"/>
                <a:gd name="T2" fmla="*/ 74 w 112"/>
                <a:gd name="T3" fmla="*/ 0 h 141"/>
                <a:gd name="T4" fmla="*/ 150 w 112"/>
                <a:gd name="T5" fmla="*/ 69 h 141"/>
                <a:gd name="T6" fmla="*/ 74 w 112"/>
                <a:gd name="T7" fmla="*/ 140 h 141"/>
                <a:gd name="T8" fmla="*/ 0 w 112"/>
                <a:gd name="T9" fmla="*/ 74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41"/>
                <a:gd name="T17" fmla="*/ 112 w 112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41">
                  <a:moveTo>
                    <a:pt x="0" y="74"/>
                  </a:moveTo>
                  <a:lnTo>
                    <a:pt x="55" y="0"/>
                  </a:lnTo>
                  <a:lnTo>
                    <a:pt x="111" y="69"/>
                  </a:lnTo>
                  <a:lnTo>
                    <a:pt x="55" y="140"/>
                  </a:lnTo>
                  <a:lnTo>
                    <a:pt x="0" y="74"/>
                  </a:lnTo>
                </a:path>
              </a:pathLst>
            </a:custGeom>
            <a:solidFill>
              <a:srgbClr val="FF81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50" name="Rectangle 1554"/>
            <p:cNvSpPr>
              <a:spLocks noChangeArrowheads="1"/>
            </p:cNvSpPr>
            <p:nvPr/>
          </p:nvSpPr>
          <p:spPr bwMode="auto">
            <a:xfrm>
              <a:off x="1139" y="1450"/>
              <a:ext cx="121" cy="90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51" name="Freeform 1555"/>
            <p:cNvSpPr>
              <a:spLocks/>
            </p:cNvSpPr>
            <p:nvPr/>
          </p:nvSpPr>
          <p:spPr bwMode="auto">
            <a:xfrm>
              <a:off x="1471" y="1593"/>
              <a:ext cx="132" cy="99"/>
            </a:xfrm>
            <a:custGeom>
              <a:avLst/>
              <a:gdLst>
                <a:gd name="T0" fmla="*/ 131 w 132"/>
                <a:gd name="T1" fmla="*/ 0 h 99"/>
                <a:gd name="T2" fmla="*/ 0 w 132"/>
                <a:gd name="T3" fmla="*/ 0 h 99"/>
                <a:gd name="T4" fmla="*/ 1 w 132"/>
                <a:gd name="T5" fmla="*/ 98 h 99"/>
                <a:gd name="T6" fmla="*/ 131 w 132"/>
                <a:gd name="T7" fmla="*/ 98 h 99"/>
                <a:gd name="T8" fmla="*/ 131 w 132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99"/>
                <a:gd name="T17" fmla="*/ 132 w 132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99">
                  <a:moveTo>
                    <a:pt x="131" y="0"/>
                  </a:moveTo>
                  <a:lnTo>
                    <a:pt x="0" y="0"/>
                  </a:lnTo>
                  <a:lnTo>
                    <a:pt x="1" y="98"/>
                  </a:lnTo>
                  <a:lnTo>
                    <a:pt x="131" y="98"/>
                  </a:lnTo>
                  <a:lnTo>
                    <a:pt x="131" y="0"/>
                  </a:lnTo>
                </a:path>
              </a:pathLst>
            </a:custGeom>
            <a:solidFill>
              <a:srgbClr val="FF81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52" name="Line 1556"/>
            <p:cNvSpPr>
              <a:spLocks noChangeShapeType="1"/>
            </p:cNvSpPr>
            <p:nvPr/>
          </p:nvSpPr>
          <p:spPr bwMode="auto">
            <a:xfrm>
              <a:off x="1264" y="1496"/>
              <a:ext cx="67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53" name="Line 1557"/>
            <p:cNvSpPr>
              <a:spLocks noChangeShapeType="1"/>
            </p:cNvSpPr>
            <p:nvPr/>
          </p:nvSpPr>
          <p:spPr bwMode="auto">
            <a:xfrm>
              <a:off x="1391" y="1599"/>
              <a:ext cx="76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0" name="Group 1558"/>
          <p:cNvGrpSpPr>
            <a:grpSpLocks/>
          </p:cNvGrpSpPr>
          <p:nvPr/>
        </p:nvGrpSpPr>
        <p:grpSpPr bwMode="auto">
          <a:xfrm>
            <a:off x="4375150" y="2130425"/>
            <a:ext cx="587375" cy="406400"/>
            <a:chOff x="2634" y="1437"/>
            <a:chExt cx="370" cy="266"/>
          </a:xfrm>
        </p:grpSpPr>
        <p:sp>
          <p:nvSpPr>
            <p:cNvPr id="45742" name="Oval 1559"/>
            <p:cNvSpPr>
              <a:spLocks noChangeArrowheads="1"/>
            </p:cNvSpPr>
            <p:nvPr/>
          </p:nvSpPr>
          <p:spPr bwMode="auto">
            <a:xfrm>
              <a:off x="2634" y="1544"/>
              <a:ext cx="61" cy="6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43" name="Oval 1560"/>
            <p:cNvSpPr>
              <a:spLocks noChangeArrowheads="1"/>
            </p:cNvSpPr>
            <p:nvPr/>
          </p:nvSpPr>
          <p:spPr bwMode="auto">
            <a:xfrm>
              <a:off x="2744" y="1453"/>
              <a:ext cx="60" cy="6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44" name="Oval 1561"/>
            <p:cNvSpPr>
              <a:spLocks noChangeArrowheads="1"/>
            </p:cNvSpPr>
            <p:nvPr/>
          </p:nvSpPr>
          <p:spPr bwMode="auto">
            <a:xfrm>
              <a:off x="2943" y="1437"/>
              <a:ext cx="61" cy="6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45" name="Oval 1562"/>
            <p:cNvSpPr>
              <a:spLocks noChangeArrowheads="1"/>
            </p:cNvSpPr>
            <p:nvPr/>
          </p:nvSpPr>
          <p:spPr bwMode="auto">
            <a:xfrm>
              <a:off x="2832" y="1636"/>
              <a:ext cx="61" cy="67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46" name="Line 1563"/>
            <p:cNvSpPr>
              <a:spLocks noChangeShapeType="1"/>
            </p:cNvSpPr>
            <p:nvPr/>
          </p:nvSpPr>
          <p:spPr bwMode="auto">
            <a:xfrm flipH="1" flipV="1">
              <a:off x="2696" y="1592"/>
              <a:ext cx="135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47" name="Line 1564"/>
            <p:cNvSpPr>
              <a:spLocks noChangeShapeType="1"/>
            </p:cNvSpPr>
            <p:nvPr/>
          </p:nvSpPr>
          <p:spPr bwMode="auto">
            <a:xfrm flipV="1">
              <a:off x="2692" y="1503"/>
              <a:ext cx="55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48" name="Line 1565"/>
            <p:cNvSpPr>
              <a:spLocks noChangeShapeType="1"/>
            </p:cNvSpPr>
            <p:nvPr/>
          </p:nvSpPr>
          <p:spPr bwMode="auto">
            <a:xfrm flipV="1">
              <a:off x="2807" y="147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1" name="Group 1566"/>
          <p:cNvGrpSpPr>
            <a:grpSpLocks/>
          </p:cNvGrpSpPr>
          <p:nvPr/>
        </p:nvGrpSpPr>
        <p:grpSpPr bwMode="auto">
          <a:xfrm>
            <a:off x="1912938" y="3144838"/>
            <a:ext cx="909637" cy="307975"/>
            <a:chOff x="1085" y="2100"/>
            <a:chExt cx="572" cy="202"/>
          </a:xfrm>
        </p:grpSpPr>
        <p:sp>
          <p:nvSpPr>
            <p:cNvPr id="45725" name="Rectangle 1567"/>
            <p:cNvSpPr>
              <a:spLocks noChangeArrowheads="1"/>
            </p:cNvSpPr>
            <p:nvPr/>
          </p:nvSpPr>
          <p:spPr bwMode="auto">
            <a:xfrm>
              <a:off x="1085" y="2100"/>
              <a:ext cx="113" cy="8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6" name="Rectangle 1568"/>
            <p:cNvSpPr>
              <a:spLocks noChangeArrowheads="1"/>
            </p:cNvSpPr>
            <p:nvPr/>
          </p:nvSpPr>
          <p:spPr bwMode="auto">
            <a:xfrm>
              <a:off x="1330" y="2100"/>
              <a:ext cx="121" cy="8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7" name="Rectangle 1569"/>
            <p:cNvSpPr>
              <a:spLocks noChangeArrowheads="1"/>
            </p:cNvSpPr>
            <p:nvPr/>
          </p:nvSpPr>
          <p:spPr bwMode="auto">
            <a:xfrm>
              <a:off x="1544" y="2222"/>
              <a:ext cx="113" cy="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8" name="Line 1570"/>
            <p:cNvSpPr>
              <a:spLocks noChangeShapeType="1"/>
            </p:cNvSpPr>
            <p:nvPr/>
          </p:nvSpPr>
          <p:spPr bwMode="auto">
            <a:xfrm flipH="1">
              <a:off x="1210" y="2156"/>
              <a:ext cx="11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29" name="Line 1571"/>
            <p:cNvSpPr>
              <a:spLocks noChangeShapeType="1"/>
            </p:cNvSpPr>
            <p:nvPr/>
          </p:nvSpPr>
          <p:spPr bwMode="auto">
            <a:xfrm flipH="1">
              <a:off x="1210" y="2126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30" name="Freeform 1572"/>
            <p:cNvSpPr>
              <a:spLocks/>
            </p:cNvSpPr>
            <p:nvPr/>
          </p:nvSpPr>
          <p:spPr bwMode="auto">
            <a:xfrm>
              <a:off x="1203" y="2112"/>
              <a:ext cx="20" cy="25"/>
            </a:xfrm>
            <a:custGeom>
              <a:avLst/>
              <a:gdLst>
                <a:gd name="T0" fmla="*/ 19 w 20"/>
                <a:gd name="T1" fmla="*/ 0 h 24"/>
                <a:gd name="T2" fmla="*/ 0 w 20"/>
                <a:gd name="T3" fmla="*/ 17 h 24"/>
                <a:gd name="T4" fmla="*/ 19 w 20"/>
                <a:gd name="T5" fmla="*/ 28 h 24"/>
                <a:gd name="T6" fmla="*/ 0 60000 65536"/>
                <a:gd name="T7" fmla="*/ 0 60000 65536"/>
                <a:gd name="T8" fmla="*/ 0 60000 65536"/>
                <a:gd name="T9" fmla="*/ 0 w 20"/>
                <a:gd name="T10" fmla="*/ 0 h 24"/>
                <a:gd name="T11" fmla="*/ 20 w 20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24">
                  <a:moveTo>
                    <a:pt x="19" y="0"/>
                  </a:moveTo>
                  <a:lnTo>
                    <a:pt x="0" y="12"/>
                  </a:lnTo>
                  <a:lnTo>
                    <a:pt x="19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31" name="Freeform 1573"/>
            <p:cNvSpPr>
              <a:spLocks/>
            </p:cNvSpPr>
            <p:nvPr/>
          </p:nvSpPr>
          <p:spPr bwMode="auto">
            <a:xfrm>
              <a:off x="1203" y="2146"/>
              <a:ext cx="20" cy="24"/>
            </a:xfrm>
            <a:custGeom>
              <a:avLst/>
              <a:gdLst>
                <a:gd name="T0" fmla="*/ 19 w 20"/>
                <a:gd name="T1" fmla="*/ 0 h 24"/>
                <a:gd name="T2" fmla="*/ 0 w 20"/>
                <a:gd name="T3" fmla="*/ 11 h 24"/>
                <a:gd name="T4" fmla="*/ 19 w 20"/>
                <a:gd name="T5" fmla="*/ 23 h 24"/>
                <a:gd name="T6" fmla="*/ 0 60000 65536"/>
                <a:gd name="T7" fmla="*/ 0 60000 65536"/>
                <a:gd name="T8" fmla="*/ 0 60000 65536"/>
                <a:gd name="T9" fmla="*/ 0 w 20"/>
                <a:gd name="T10" fmla="*/ 0 h 24"/>
                <a:gd name="T11" fmla="*/ 20 w 20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24">
                  <a:moveTo>
                    <a:pt x="19" y="0"/>
                  </a:moveTo>
                  <a:lnTo>
                    <a:pt x="0" y="11"/>
                  </a:lnTo>
                  <a:lnTo>
                    <a:pt x="19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32" name="Freeform 1574"/>
            <p:cNvSpPr>
              <a:spLocks/>
            </p:cNvSpPr>
            <p:nvPr/>
          </p:nvSpPr>
          <p:spPr bwMode="auto">
            <a:xfrm>
              <a:off x="1308" y="2146"/>
              <a:ext cx="21" cy="24"/>
            </a:xfrm>
            <a:custGeom>
              <a:avLst/>
              <a:gdLst>
                <a:gd name="T0" fmla="*/ 0 w 21"/>
                <a:gd name="T1" fmla="*/ 0 h 24"/>
                <a:gd name="T2" fmla="*/ 20 w 21"/>
                <a:gd name="T3" fmla="*/ 11 h 24"/>
                <a:gd name="T4" fmla="*/ 0 w 21"/>
                <a:gd name="T5" fmla="*/ 23 h 24"/>
                <a:gd name="T6" fmla="*/ 0 60000 65536"/>
                <a:gd name="T7" fmla="*/ 0 60000 65536"/>
                <a:gd name="T8" fmla="*/ 0 60000 65536"/>
                <a:gd name="T9" fmla="*/ 0 w 21"/>
                <a:gd name="T10" fmla="*/ 0 h 24"/>
                <a:gd name="T11" fmla="*/ 21 w 2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24">
                  <a:moveTo>
                    <a:pt x="0" y="0"/>
                  </a:moveTo>
                  <a:lnTo>
                    <a:pt x="20" y="11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33" name="Freeform 1575"/>
            <p:cNvSpPr>
              <a:spLocks/>
            </p:cNvSpPr>
            <p:nvPr/>
          </p:nvSpPr>
          <p:spPr bwMode="auto">
            <a:xfrm>
              <a:off x="1308" y="2112"/>
              <a:ext cx="21" cy="25"/>
            </a:xfrm>
            <a:custGeom>
              <a:avLst/>
              <a:gdLst>
                <a:gd name="T0" fmla="*/ 0 w 21"/>
                <a:gd name="T1" fmla="*/ 0 h 24"/>
                <a:gd name="T2" fmla="*/ 20 w 21"/>
                <a:gd name="T3" fmla="*/ 17 h 24"/>
                <a:gd name="T4" fmla="*/ 0 w 21"/>
                <a:gd name="T5" fmla="*/ 28 h 24"/>
                <a:gd name="T6" fmla="*/ 0 60000 65536"/>
                <a:gd name="T7" fmla="*/ 0 60000 65536"/>
                <a:gd name="T8" fmla="*/ 0 60000 65536"/>
                <a:gd name="T9" fmla="*/ 0 w 21"/>
                <a:gd name="T10" fmla="*/ 0 h 24"/>
                <a:gd name="T11" fmla="*/ 21 w 2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24">
                  <a:moveTo>
                    <a:pt x="0" y="0"/>
                  </a:moveTo>
                  <a:lnTo>
                    <a:pt x="20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34" name="Group 1576"/>
            <p:cNvGrpSpPr>
              <a:grpSpLocks/>
            </p:cNvGrpSpPr>
            <p:nvPr/>
          </p:nvGrpSpPr>
          <p:grpSpPr bwMode="auto">
            <a:xfrm>
              <a:off x="1451" y="2117"/>
              <a:ext cx="88" cy="131"/>
              <a:chOff x="1451" y="2117"/>
              <a:chExt cx="88" cy="131"/>
            </a:xfrm>
          </p:grpSpPr>
          <p:sp>
            <p:nvSpPr>
              <p:cNvPr id="45739" name="Line 1577"/>
              <p:cNvSpPr>
                <a:spLocks noChangeShapeType="1"/>
              </p:cNvSpPr>
              <p:nvPr/>
            </p:nvSpPr>
            <p:spPr bwMode="auto">
              <a:xfrm flipH="1" flipV="1">
                <a:off x="1453" y="2122"/>
                <a:ext cx="81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40" name="Freeform 1578"/>
              <p:cNvSpPr>
                <a:spLocks/>
              </p:cNvSpPr>
              <p:nvPr/>
            </p:nvSpPr>
            <p:spPr bwMode="auto">
              <a:xfrm>
                <a:off x="1451" y="2117"/>
                <a:ext cx="20" cy="21"/>
              </a:xfrm>
              <a:custGeom>
                <a:avLst/>
                <a:gdLst>
                  <a:gd name="T0" fmla="*/ 19 w 20"/>
                  <a:gd name="T1" fmla="*/ 11 h 21"/>
                  <a:gd name="T2" fmla="*/ 0 w 20"/>
                  <a:gd name="T3" fmla="*/ 0 h 21"/>
                  <a:gd name="T4" fmla="*/ 0 w 20"/>
                  <a:gd name="T5" fmla="*/ 20 h 21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21"/>
                  <a:gd name="T11" fmla="*/ 20 w 20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21">
                    <a:moveTo>
                      <a:pt x="19" y="11"/>
                    </a:move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41" name="Freeform 1579"/>
              <p:cNvSpPr>
                <a:spLocks/>
              </p:cNvSpPr>
              <p:nvPr/>
            </p:nvSpPr>
            <p:spPr bwMode="auto">
              <a:xfrm>
                <a:off x="1519" y="2228"/>
                <a:ext cx="20" cy="20"/>
              </a:xfrm>
              <a:custGeom>
                <a:avLst/>
                <a:gdLst>
                  <a:gd name="T0" fmla="*/ 0 w 20"/>
                  <a:gd name="T1" fmla="*/ 11 h 20"/>
                  <a:gd name="T2" fmla="*/ 19 w 20"/>
                  <a:gd name="T3" fmla="*/ 19 h 20"/>
                  <a:gd name="T4" fmla="*/ 15 w 20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20"/>
                  <a:gd name="T11" fmla="*/ 20 w 20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20">
                    <a:moveTo>
                      <a:pt x="0" y="11"/>
                    </a:moveTo>
                    <a:lnTo>
                      <a:pt x="19" y="19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735" name="Group 1580"/>
            <p:cNvGrpSpPr>
              <a:grpSpLocks/>
            </p:cNvGrpSpPr>
            <p:nvPr/>
          </p:nvGrpSpPr>
          <p:grpSpPr bwMode="auto">
            <a:xfrm>
              <a:off x="1449" y="2159"/>
              <a:ext cx="92" cy="123"/>
              <a:chOff x="1449" y="2159"/>
              <a:chExt cx="92" cy="123"/>
            </a:xfrm>
          </p:grpSpPr>
          <p:sp>
            <p:nvSpPr>
              <p:cNvPr id="45736" name="Line 1581"/>
              <p:cNvSpPr>
                <a:spLocks noChangeShapeType="1"/>
              </p:cNvSpPr>
              <p:nvPr/>
            </p:nvSpPr>
            <p:spPr bwMode="auto">
              <a:xfrm flipH="1" flipV="1">
                <a:off x="1451" y="2159"/>
                <a:ext cx="85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37" name="Freeform 1582"/>
              <p:cNvSpPr>
                <a:spLocks/>
              </p:cNvSpPr>
              <p:nvPr/>
            </p:nvSpPr>
            <p:spPr bwMode="auto">
              <a:xfrm>
                <a:off x="1449" y="2159"/>
                <a:ext cx="21" cy="21"/>
              </a:xfrm>
              <a:custGeom>
                <a:avLst/>
                <a:gdLst>
                  <a:gd name="T0" fmla="*/ 20 w 21"/>
                  <a:gd name="T1" fmla="*/ 11 h 21"/>
                  <a:gd name="T2" fmla="*/ 0 w 21"/>
                  <a:gd name="T3" fmla="*/ 0 h 21"/>
                  <a:gd name="T4" fmla="*/ 0 w 21"/>
                  <a:gd name="T5" fmla="*/ 20 h 21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21"/>
                  <a:gd name="T11" fmla="*/ 21 w 21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21">
                    <a:moveTo>
                      <a:pt x="20" y="11"/>
                    </a:move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38" name="Freeform 1583"/>
              <p:cNvSpPr>
                <a:spLocks/>
              </p:cNvSpPr>
              <p:nvPr/>
            </p:nvSpPr>
            <p:spPr bwMode="auto">
              <a:xfrm>
                <a:off x="1520" y="2262"/>
                <a:ext cx="21" cy="20"/>
              </a:xfrm>
              <a:custGeom>
                <a:avLst/>
                <a:gdLst>
                  <a:gd name="T0" fmla="*/ 0 w 21"/>
                  <a:gd name="T1" fmla="*/ 11 h 20"/>
                  <a:gd name="T2" fmla="*/ 20 w 21"/>
                  <a:gd name="T3" fmla="*/ 19 h 20"/>
                  <a:gd name="T4" fmla="*/ 18 w 21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20"/>
                  <a:gd name="T11" fmla="*/ 21 w 21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20">
                    <a:moveTo>
                      <a:pt x="0" y="11"/>
                    </a:moveTo>
                    <a:lnTo>
                      <a:pt x="20" y="19"/>
                    </a:lnTo>
                    <a:lnTo>
                      <a:pt x="1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02" name="Group 1584"/>
          <p:cNvGrpSpPr>
            <a:grpSpLocks/>
          </p:cNvGrpSpPr>
          <p:nvPr/>
        </p:nvGrpSpPr>
        <p:grpSpPr bwMode="auto">
          <a:xfrm>
            <a:off x="2093913" y="4124325"/>
            <a:ext cx="544512" cy="354013"/>
            <a:chOff x="1199" y="2741"/>
            <a:chExt cx="343" cy="231"/>
          </a:xfrm>
        </p:grpSpPr>
        <p:sp>
          <p:nvSpPr>
            <p:cNvPr id="45719" name="Rectangle 1585"/>
            <p:cNvSpPr>
              <a:spLocks noChangeArrowheads="1"/>
            </p:cNvSpPr>
            <p:nvPr/>
          </p:nvSpPr>
          <p:spPr bwMode="auto">
            <a:xfrm>
              <a:off x="1222" y="2741"/>
              <a:ext cx="85" cy="63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0" name="Rectangle 1586"/>
            <p:cNvSpPr>
              <a:spLocks noChangeArrowheads="1"/>
            </p:cNvSpPr>
            <p:nvPr/>
          </p:nvSpPr>
          <p:spPr bwMode="auto">
            <a:xfrm>
              <a:off x="1428" y="2741"/>
              <a:ext cx="85" cy="63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1" name="Rectangle 1587"/>
            <p:cNvSpPr>
              <a:spLocks noChangeArrowheads="1"/>
            </p:cNvSpPr>
            <p:nvPr/>
          </p:nvSpPr>
          <p:spPr bwMode="auto">
            <a:xfrm>
              <a:off x="1406" y="2896"/>
              <a:ext cx="136" cy="76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2" name="Rectangle 1588"/>
            <p:cNvSpPr>
              <a:spLocks noChangeArrowheads="1"/>
            </p:cNvSpPr>
            <p:nvPr/>
          </p:nvSpPr>
          <p:spPr bwMode="auto">
            <a:xfrm>
              <a:off x="1199" y="2896"/>
              <a:ext cx="136" cy="76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3" name="Line 1589"/>
            <p:cNvSpPr>
              <a:spLocks noChangeShapeType="1"/>
            </p:cNvSpPr>
            <p:nvPr/>
          </p:nvSpPr>
          <p:spPr bwMode="auto">
            <a:xfrm flipV="1">
              <a:off x="1267" y="2799"/>
              <a:ext cx="0" cy="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24" name="Line 1590"/>
            <p:cNvSpPr>
              <a:spLocks noChangeShapeType="1"/>
            </p:cNvSpPr>
            <p:nvPr/>
          </p:nvSpPr>
          <p:spPr bwMode="auto">
            <a:xfrm flipV="1">
              <a:off x="1473" y="2802"/>
              <a:ext cx="0" cy="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3" name="Group 1591"/>
          <p:cNvGrpSpPr>
            <a:grpSpLocks/>
          </p:cNvGrpSpPr>
          <p:nvPr/>
        </p:nvGrpSpPr>
        <p:grpSpPr bwMode="auto">
          <a:xfrm>
            <a:off x="3378200" y="1147763"/>
            <a:ext cx="331788" cy="427037"/>
            <a:chOff x="2007" y="794"/>
            <a:chExt cx="209" cy="280"/>
          </a:xfrm>
        </p:grpSpPr>
        <p:sp>
          <p:nvSpPr>
            <p:cNvPr id="45703" name="Rectangle 1592"/>
            <p:cNvSpPr>
              <a:spLocks noChangeArrowheads="1"/>
            </p:cNvSpPr>
            <p:nvPr/>
          </p:nvSpPr>
          <p:spPr bwMode="auto">
            <a:xfrm>
              <a:off x="2007" y="794"/>
              <a:ext cx="209" cy="280"/>
            </a:xfrm>
            <a:prstGeom prst="rect">
              <a:avLst/>
            </a:prstGeom>
            <a:solidFill>
              <a:srgbClr val="E1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04" name="Line 1593"/>
            <p:cNvSpPr>
              <a:spLocks noChangeShapeType="1"/>
            </p:cNvSpPr>
            <p:nvPr/>
          </p:nvSpPr>
          <p:spPr bwMode="auto">
            <a:xfrm>
              <a:off x="2050" y="82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5" name="Line 1594"/>
            <p:cNvSpPr>
              <a:spLocks noChangeShapeType="1"/>
            </p:cNvSpPr>
            <p:nvPr/>
          </p:nvSpPr>
          <p:spPr bwMode="auto">
            <a:xfrm>
              <a:off x="2050" y="84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6" name="Line 1595"/>
            <p:cNvSpPr>
              <a:spLocks noChangeShapeType="1"/>
            </p:cNvSpPr>
            <p:nvPr/>
          </p:nvSpPr>
          <p:spPr bwMode="auto">
            <a:xfrm>
              <a:off x="2050" y="857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7" name="Line 1596"/>
            <p:cNvSpPr>
              <a:spLocks noChangeShapeType="1"/>
            </p:cNvSpPr>
            <p:nvPr/>
          </p:nvSpPr>
          <p:spPr bwMode="auto">
            <a:xfrm>
              <a:off x="2050" y="87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8" name="Line 1597"/>
            <p:cNvSpPr>
              <a:spLocks noChangeShapeType="1"/>
            </p:cNvSpPr>
            <p:nvPr/>
          </p:nvSpPr>
          <p:spPr bwMode="auto">
            <a:xfrm>
              <a:off x="2050" y="888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9" name="Line 1598"/>
            <p:cNvSpPr>
              <a:spLocks noChangeShapeType="1"/>
            </p:cNvSpPr>
            <p:nvPr/>
          </p:nvSpPr>
          <p:spPr bwMode="auto">
            <a:xfrm>
              <a:off x="2050" y="904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0" name="Line 1599"/>
            <p:cNvSpPr>
              <a:spLocks noChangeShapeType="1"/>
            </p:cNvSpPr>
            <p:nvPr/>
          </p:nvSpPr>
          <p:spPr bwMode="auto">
            <a:xfrm>
              <a:off x="2050" y="919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1" name="Line 1600"/>
            <p:cNvSpPr>
              <a:spLocks noChangeShapeType="1"/>
            </p:cNvSpPr>
            <p:nvPr/>
          </p:nvSpPr>
          <p:spPr bwMode="auto">
            <a:xfrm>
              <a:off x="2050" y="96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2" name="Line 1601"/>
            <p:cNvSpPr>
              <a:spLocks noChangeShapeType="1"/>
            </p:cNvSpPr>
            <p:nvPr/>
          </p:nvSpPr>
          <p:spPr bwMode="auto">
            <a:xfrm>
              <a:off x="2078" y="951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3" name="Line 1602"/>
            <p:cNvSpPr>
              <a:spLocks noChangeShapeType="1"/>
            </p:cNvSpPr>
            <p:nvPr/>
          </p:nvSpPr>
          <p:spPr bwMode="auto">
            <a:xfrm>
              <a:off x="2078" y="811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4" name="Line 1603"/>
            <p:cNvSpPr>
              <a:spLocks noChangeShapeType="1"/>
            </p:cNvSpPr>
            <p:nvPr/>
          </p:nvSpPr>
          <p:spPr bwMode="auto">
            <a:xfrm>
              <a:off x="2050" y="98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5" name="Line 1604"/>
            <p:cNvSpPr>
              <a:spLocks noChangeShapeType="1"/>
            </p:cNvSpPr>
            <p:nvPr/>
          </p:nvSpPr>
          <p:spPr bwMode="auto">
            <a:xfrm>
              <a:off x="2050" y="99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6" name="Line 1605"/>
            <p:cNvSpPr>
              <a:spLocks noChangeShapeType="1"/>
            </p:cNvSpPr>
            <p:nvPr/>
          </p:nvSpPr>
          <p:spPr bwMode="auto">
            <a:xfrm>
              <a:off x="2050" y="101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7" name="Line 1606"/>
            <p:cNvSpPr>
              <a:spLocks noChangeShapeType="1"/>
            </p:cNvSpPr>
            <p:nvPr/>
          </p:nvSpPr>
          <p:spPr bwMode="auto">
            <a:xfrm>
              <a:off x="2050" y="102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8" name="Line 1607"/>
            <p:cNvSpPr>
              <a:spLocks noChangeShapeType="1"/>
            </p:cNvSpPr>
            <p:nvPr/>
          </p:nvSpPr>
          <p:spPr bwMode="auto">
            <a:xfrm>
              <a:off x="2050" y="104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4" name="Group 1608"/>
          <p:cNvGrpSpPr>
            <a:grpSpLocks/>
          </p:cNvGrpSpPr>
          <p:nvPr/>
        </p:nvGrpSpPr>
        <p:grpSpPr bwMode="auto">
          <a:xfrm>
            <a:off x="3386138" y="5135563"/>
            <a:ext cx="331787" cy="430212"/>
            <a:chOff x="2007" y="3392"/>
            <a:chExt cx="209" cy="281"/>
          </a:xfrm>
        </p:grpSpPr>
        <p:sp>
          <p:nvSpPr>
            <p:cNvPr id="45687" name="Rectangle 1609"/>
            <p:cNvSpPr>
              <a:spLocks noChangeArrowheads="1"/>
            </p:cNvSpPr>
            <p:nvPr/>
          </p:nvSpPr>
          <p:spPr bwMode="auto">
            <a:xfrm>
              <a:off x="2007" y="3392"/>
              <a:ext cx="209" cy="281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88" name="Line 1610"/>
            <p:cNvSpPr>
              <a:spLocks noChangeShapeType="1"/>
            </p:cNvSpPr>
            <p:nvPr/>
          </p:nvSpPr>
          <p:spPr bwMode="auto">
            <a:xfrm>
              <a:off x="2050" y="3425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9" name="Line 1611"/>
            <p:cNvSpPr>
              <a:spLocks noChangeShapeType="1"/>
            </p:cNvSpPr>
            <p:nvPr/>
          </p:nvSpPr>
          <p:spPr bwMode="auto">
            <a:xfrm>
              <a:off x="2050" y="3440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0" name="Line 1612"/>
            <p:cNvSpPr>
              <a:spLocks noChangeShapeType="1"/>
            </p:cNvSpPr>
            <p:nvPr/>
          </p:nvSpPr>
          <p:spPr bwMode="auto">
            <a:xfrm>
              <a:off x="2050" y="3455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1" name="Line 1613"/>
            <p:cNvSpPr>
              <a:spLocks noChangeShapeType="1"/>
            </p:cNvSpPr>
            <p:nvPr/>
          </p:nvSpPr>
          <p:spPr bwMode="auto">
            <a:xfrm>
              <a:off x="2050" y="3470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2" name="Line 1614"/>
            <p:cNvSpPr>
              <a:spLocks noChangeShapeType="1"/>
            </p:cNvSpPr>
            <p:nvPr/>
          </p:nvSpPr>
          <p:spPr bwMode="auto">
            <a:xfrm>
              <a:off x="2050" y="3485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3" name="Line 1615"/>
            <p:cNvSpPr>
              <a:spLocks noChangeShapeType="1"/>
            </p:cNvSpPr>
            <p:nvPr/>
          </p:nvSpPr>
          <p:spPr bwMode="auto">
            <a:xfrm>
              <a:off x="2050" y="3501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4" name="Line 1616"/>
            <p:cNvSpPr>
              <a:spLocks noChangeShapeType="1"/>
            </p:cNvSpPr>
            <p:nvPr/>
          </p:nvSpPr>
          <p:spPr bwMode="auto">
            <a:xfrm>
              <a:off x="2050" y="3516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5" name="Line 1617"/>
            <p:cNvSpPr>
              <a:spLocks noChangeShapeType="1"/>
            </p:cNvSpPr>
            <p:nvPr/>
          </p:nvSpPr>
          <p:spPr bwMode="auto">
            <a:xfrm>
              <a:off x="2050" y="3561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6" name="Line 1618"/>
            <p:cNvSpPr>
              <a:spLocks noChangeShapeType="1"/>
            </p:cNvSpPr>
            <p:nvPr/>
          </p:nvSpPr>
          <p:spPr bwMode="auto">
            <a:xfrm>
              <a:off x="2078" y="3548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7" name="Line 1619"/>
            <p:cNvSpPr>
              <a:spLocks noChangeShapeType="1"/>
            </p:cNvSpPr>
            <p:nvPr/>
          </p:nvSpPr>
          <p:spPr bwMode="auto">
            <a:xfrm>
              <a:off x="2078" y="3408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8" name="Line 1620"/>
            <p:cNvSpPr>
              <a:spLocks noChangeShapeType="1"/>
            </p:cNvSpPr>
            <p:nvPr/>
          </p:nvSpPr>
          <p:spPr bwMode="auto">
            <a:xfrm>
              <a:off x="2050" y="3578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9" name="Line 1621"/>
            <p:cNvSpPr>
              <a:spLocks noChangeShapeType="1"/>
            </p:cNvSpPr>
            <p:nvPr/>
          </p:nvSpPr>
          <p:spPr bwMode="auto">
            <a:xfrm>
              <a:off x="2050" y="3594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0" name="Line 1622"/>
            <p:cNvSpPr>
              <a:spLocks noChangeShapeType="1"/>
            </p:cNvSpPr>
            <p:nvPr/>
          </p:nvSpPr>
          <p:spPr bwMode="auto">
            <a:xfrm>
              <a:off x="2050" y="3609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1" name="Line 1623"/>
            <p:cNvSpPr>
              <a:spLocks noChangeShapeType="1"/>
            </p:cNvSpPr>
            <p:nvPr/>
          </p:nvSpPr>
          <p:spPr bwMode="auto">
            <a:xfrm>
              <a:off x="2050" y="3624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02" name="Line 1624"/>
            <p:cNvSpPr>
              <a:spLocks noChangeShapeType="1"/>
            </p:cNvSpPr>
            <p:nvPr/>
          </p:nvSpPr>
          <p:spPr bwMode="auto">
            <a:xfrm>
              <a:off x="2050" y="3641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5" name="Group 1625"/>
          <p:cNvGrpSpPr>
            <a:grpSpLocks/>
          </p:cNvGrpSpPr>
          <p:nvPr/>
        </p:nvGrpSpPr>
        <p:grpSpPr bwMode="auto">
          <a:xfrm>
            <a:off x="4503738" y="5119688"/>
            <a:ext cx="331787" cy="430212"/>
            <a:chOff x="2715" y="3392"/>
            <a:chExt cx="209" cy="281"/>
          </a:xfrm>
        </p:grpSpPr>
        <p:sp>
          <p:nvSpPr>
            <p:cNvPr id="45671" name="Rectangle 1626"/>
            <p:cNvSpPr>
              <a:spLocks noChangeArrowheads="1"/>
            </p:cNvSpPr>
            <p:nvPr/>
          </p:nvSpPr>
          <p:spPr bwMode="auto">
            <a:xfrm>
              <a:off x="2715" y="3392"/>
              <a:ext cx="209" cy="281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" name="Line 1627"/>
            <p:cNvSpPr>
              <a:spLocks noChangeShapeType="1"/>
            </p:cNvSpPr>
            <p:nvPr/>
          </p:nvSpPr>
          <p:spPr bwMode="auto">
            <a:xfrm>
              <a:off x="2758" y="3424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3" name="Line 1628"/>
            <p:cNvSpPr>
              <a:spLocks noChangeShapeType="1"/>
            </p:cNvSpPr>
            <p:nvPr/>
          </p:nvSpPr>
          <p:spPr bwMode="auto">
            <a:xfrm>
              <a:off x="2758" y="3439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4" name="Line 1629"/>
            <p:cNvSpPr>
              <a:spLocks noChangeShapeType="1"/>
            </p:cNvSpPr>
            <p:nvPr/>
          </p:nvSpPr>
          <p:spPr bwMode="auto">
            <a:xfrm>
              <a:off x="2758" y="3454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5" name="Line 1630"/>
            <p:cNvSpPr>
              <a:spLocks noChangeShapeType="1"/>
            </p:cNvSpPr>
            <p:nvPr/>
          </p:nvSpPr>
          <p:spPr bwMode="auto">
            <a:xfrm>
              <a:off x="2758" y="3470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6" name="Line 1631"/>
            <p:cNvSpPr>
              <a:spLocks noChangeShapeType="1"/>
            </p:cNvSpPr>
            <p:nvPr/>
          </p:nvSpPr>
          <p:spPr bwMode="auto">
            <a:xfrm>
              <a:off x="2758" y="3485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7" name="Line 1632"/>
            <p:cNvSpPr>
              <a:spLocks noChangeShapeType="1"/>
            </p:cNvSpPr>
            <p:nvPr/>
          </p:nvSpPr>
          <p:spPr bwMode="auto">
            <a:xfrm>
              <a:off x="2758" y="3501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8" name="Line 1633"/>
            <p:cNvSpPr>
              <a:spLocks noChangeShapeType="1"/>
            </p:cNvSpPr>
            <p:nvPr/>
          </p:nvSpPr>
          <p:spPr bwMode="auto">
            <a:xfrm>
              <a:off x="2758" y="3516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9" name="Line 1634"/>
            <p:cNvSpPr>
              <a:spLocks noChangeShapeType="1"/>
            </p:cNvSpPr>
            <p:nvPr/>
          </p:nvSpPr>
          <p:spPr bwMode="auto">
            <a:xfrm>
              <a:off x="2758" y="3561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0" name="Line 1635"/>
            <p:cNvSpPr>
              <a:spLocks noChangeShapeType="1"/>
            </p:cNvSpPr>
            <p:nvPr/>
          </p:nvSpPr>
          <p:spPr bwMode="auto">
            <a:xfrm>
              <a:off x="2787" y="3548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1" name="Line 1636"/>
            <p:cNvSpPr>
              <a:spLocks noChangeShapeType="1"/>
            </p:cNvSpPr>
            <p:nvPr/>
          </p:nvSpPr>
          <p:spPr bwMode="auto">
            <a:xfrm>
              <a:off x="2787" y="3408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2" name="Line 1637"/>
            <p:cNvSpPr>
              <a:spLocks noChangeShapeType="1"/>
            </p:cNvSpPr>
            <p:nvPr/>
          </p:nvSpPr>
          <p:spPr bwMode="auto">
            <a:xfrm>
              <a:off x="2758" y="3578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3" name="Line 1638"/>
            <p:cNvSpPr>
              <a:spLocks noChangeShapeType="1"/>
            </p:cNvSpPr>
            <p:nvPr/>
          </p:nvSpPr>
          <p:spPr bwMode="auto">
            <a:xfrm>
              <a:off x="2758" y="3594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4" name="Line 1639"/>
            <p:cNvSpPr>
              <a:spLocks noChangeShapeType="1"/>
            </p:cNvSpPr>
            <p:nvPr/>
          </p:nvSpPr>
          <p:spPr bwMode="auto">
            <a:xfrm>
              <a:off x="2758" y="3609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5" name="Line 1640"/>
            <p:cNvSpPr>
              <a:spLocks noChangeShapeType="1"/>
            </p:cNvSpPr>
            <p:nvPr/>
          </p:nvSpPr>
          <p:spPr bwMode="auto">
            <a:xfrm>
              <a:off x="2758" y="3623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6" name="Line 1641"/>
            <p:cNvSpPr>
              <a:spLocks noChangeShapeType="1"/>
            </p:cNvSpPr>
            <p:nvPr/>
          </p:nvSpPr>
          <p:spPr bwMode="auto">
            <a:xfrm>
              <a:off x="2758" y="3640"/>
              <a:ext cx="1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06" name="Group 1642"/>
          <p:cNvGrpSpPr>
            <a:grpSpLocks/>
          </p:cNvGrpSpPr>
          <p:nvPr/>
        </p:nvGrpSpPr>
        <p:grpSpPr bwMode="auto">
          <a:xfrm>
            <a:off x="2190750" y="5135563"/>
            <a:ext cx="330200" cy="430212"/>
            <a:chOff x="1255" y="3392"/>
            <a:chExt cx="208" cy="281"/>
          </a:xfrm>
        </p:grpSpPr>
        <p:sp>
          <p:nvSpPr>
            <p:cNvPr id="45655" name="Rectangle 1643"/>
            <p:cNvSpPr>
              <a:spLocks noChangeArrowheads="1"/>
            </p:cNvSpPr>
            <p:nvPr/>
          </p:nvSpPr>
          <p:spPr bwMode="auto">
            <a:xfrm>
              <a:off x="1255" y="3392"/>
              <a:ext cx="208" cy="281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56" name="Line 1644"/>
            <p:cNvSpPr>
              <a:spLocks noChangeShapeType="1"/>
            </p:cNvSpPr>
            <p:nvPr/>
          </p:nvSpPr>
          <p:spPr bwMode="auto">
            <a:xfrm>
              <a:off x="1298" y="342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7" name="Line 1645"/>
            <p:cNvSpPr>
              <a:spLocks noChangeShapeType="1"/>
            </p:cNvSpPr>
            <p:nvPr/>
          </p:nvSpPr>
          <p:spPr bwMode="auto">
            <a:xfrm>
              <a:off x="1298" y="3438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8" name="Line 1646"/>
            <p:cNvSpPr>
              <a:spLocks noChangeShapeType="1"/>
            </p:cNvSpPr>
            <p:nvPr/>
          </p:nvSpPr>
          <p:spPr bwMode="auto">
            <a:xfrm>
              <a:off x="1298" y="3454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9" name="Line 1647"/>
            <p:cNvSpPr>
              <a:spLocks noChangeShapeType="1"/>
            </p:cNvSpPr>
            <p:nvPr/>
          </p:nvSpPr>
          <p:spPr bwMode="auto">
            <a:xfrm>
              <a:off x="1298" y="3470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0" name="Line 1648"/>
            <p:cNvSpPr>
              <a:spLocks noChangeShapeType="1"/>
            </p:cNvSpPr>
            <p:nvPr/>
          </p:nvSpPr>
          <p:spPr bwMode="auto">
            <a:xfrm>
              <a:off x="1298" y="348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1" name="Line 1649"/>
            <p:cNvSpPr>
              <a:spLocks noChangeShapeType="1"/>
            </p:cNvSpPr>
            <p:nvPr/>
          </p:nvSpPr>
          <p:spPr bwMode="auto">
            <a:xfrm>
              <a:off x="1298" y="3500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2" name="Line 1650"/>
            <p:cNvSpPr>
              <a:spLocks noChangeShapeType="1"/>
            </p:cNvSpPr>
            <p:nvPr/>
          </p:nvSpPr>
          <p:spPr bwMode="auto">
            <a:xfrm>
              <a:off x="1298" y="351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3" name="Line 1651"/>
            <p:cNvSpPr>
              <a:spLocks noChangeShapeType="1"/>
            </p:cNvSpPr>
            <p:nvPr/>
          </p:nvSpPr>
          <p:spPr bwMode="auto">
            <a:xfrm>
              <a:off x="1298" y="356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4" name="Line 1652"/>
            <p:cNvSpPr>
              <a:spLocks noChangeShapeType="1"/>
            </p:cNvSpPr>
            <p:nvPr/>
          </p:nvSpPr>
          <p:spPr bwMode="auto">
            <a:xfrm>
              <a:off x="1326" y="3548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5" name="Line 1653"/>
            <p:cNvSpPr>
              <a:spLocks noChangeShapeType="1"/>
            </p:cNvSpPr>
            <p:nvPr/>
          </p:nvSpPr>
          <p:spPr bwMode="auto">
            <a:xfrm>
              <a:off x="1326" y="3408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6" name="Line 1654"/>
            <p:cNvSpPr>
              <a:spLocks noChangeShapeType="1"/>
            </p:cNvSpPr>
            <p:nvPr/>
          </p:nvSpPr>
          <p:spPr bwMode="auto">
            <a:xfrm>
              <a:off x="1298" y="3578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7" name="Line 1655"/>
            <p:cNvSpPr>
              <a:spLocks noChangeShapeType="1"/>
            </p:cNvSpPr>
            <p:nvPr/>
          </p:nvSpPr>
          <p:spPr bwMode="auto">
            <a:xfrm>
              <a:off x="1298" y="359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8" name="Line 1656"/>
            <p:cNvSpPr>
              <a:spLocks noChangeShapeType="1"/>
            </p:cNvSpPr>
            <p:nvPr/>
          </p:nvSpPr>
          <p:spPr bwMode="auto">
            <a:xfrm>
              <a:off x="1298" y="3609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69" name="Line 1657"/>
            <p:cNvSpPr>
              <a:spLocks noChangeShapeType="1"/>
            </p:cNvSpPr>
            <p:nvPr/>
          </p:nvSpPr>
          <p:spPr bwMode="auto">
            <a:xfrm>
              <a:off x="1298" y="362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0" name="Line 1658"/>
            <p:cNvSpPr>
              <a:spLocks noChangeShapeType="1"/>
            </p:cNvSpPr>
            <p:nvPr/>
          </p:nvSpPr>
          <p:spPr bwMode="auto">
            <a:xfrm>
              <a:off x="1298" y="3640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07" name="Rectangle 1660"/>
          <p:cNvSpPr>
            <a:spLocks noChangeArrowheads="1"/>
          </p:cNvSpPr>
          <p:nvPr/>
        </p:nvSpPr>
        <p:spPr bwMode="auto">
          <a:xfrm>
            <a:off x="7673975" y="514350"/>
            <a:ext cx="7969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MOTIVATION</a:t>
            </a:r>
            <a:endParaRPr lang="en-US" sz="800" b="1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Why</a:t>
            </a:r>
          </a:p>
        </p:txBody>
      </p:sp>
      <p:sp>
        <p:nvSpPr>
          <p:cNvPr id="45108" name="Rectangle 1661"/>
          <p:cNvSpPr>
            <a:spLocks noChangeArrowheads="1"/>
          </p:cNvSpPr>
          <p:nvPr/>
        </p:nvSpPr>
        <p:spPr bwMode="auto">
          <a:xfrm rot="-60000">
            <a:off x="6810375" y="517525"/>
            <a:ext cx="3032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TIME</a:t>
            </a:r>
            <a:endParaRPr lang="en-US" sz="800" b="1">
              <a:solidFill>
                <a:schemeClr val="tx2"/>
              </a:solidFill>
            </a:endParaRPr>
          </a:p>
          <a:p>
            <a:pPr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When</a:t>
            </a:r>
          </a:p>
        </p:txBody>
      </p:sp>
      <p:sp>
        <p:nvSpPr>
          <p:cNvPr id="45109" name="Rectangle 1662"/>
          <p:cNvSpPr>
            <a:spLocks noChangeArrowheads="1"/>
          </p:cNvSpPr>
          <p:nvPr/>
        </p:nvSpPr>
        <p:spPr bwMode="auto">
          <a:xfrm>
            <a:off x="5583238" y="514350"/>
            <a:ext cx="5127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PEOPLE</a:t>
            </a:r>
            <a:endParaRPr lang="en-US" sz="800" b="1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Who</a:t>
            </a:r>
          </a:p>
        </p:txBody>
      </p:sp>
      <p:sp>
        <p:nvSpPr>
          <p:cNvPr id="45110" name="Rectangle 1663"/>
          <p:cNvSpPr>
            <a:spLocks noChangeArrowheads="1"/>
          </p:cNvSpPr>
          <p:nvPr/>
        </p:nvSpPr>
        <p:spPr bwMode="auto">
          <a:xfrm>
            <a:off x="7605713" y="4843463"/>
            <a:ext cx="7620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Rule Specification</a:t>
            </a:r>
          </a:p>
        </p:txBody>
      </p:sp>
      <p:sp>
        <p:nvSpPr>
          <p:cNvPr id="45111" name="Rectangle 1664"/>
          <p:cNvSpPr>
            <a:spLocks noChangeArrowheads="1"/>
          </p:cNvSpPr>
          <p:nvPr/>
        </p:nvSpPr>
        <p:spPr bwMode="auto">
          <a:xfrm>
            <a:off x="7605713" y="5616575"/>
            <a:ext cx="692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End = Sub-condition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Means = Step</a:t>
            </a:r>
          </a:p>
        </p:txBody>
      </p:sp>
      <p:sp>
        <p:nvSpPr>
          <p:cNvPr id="45112" name="Rectangle 1666"/>
          <p:cNvSpPr>
            <a:spLocks noChangeArrowheads="1"/>
          </p:cNvSpPr>
          <p:nvPr/>
        </p:nvSpPr>
        <p:spPr bwMode="auto">
          <a:xfrm>
            <a:off x="7605713" y="3843338"/>
            <a:ext cx="5873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Rule Design</a:t>
            </a:r>
          </a:p>
        </p:txBody>
      </p:sp>
      <p:sp>
        <p:nvSpPr>
          <p:cNvPr id="45113" name="Rectangle 1668"/>
          <p:cNvSpPr>
            <a:spLocks noChangeArrowheads="1"/>
          </p:cNvSpPr>
          <p:nvPr/>
        </p:nvSpPr>
        <p:spPr bwMode="auto">
          <a:xfrm>
            <a:off x="7605713" y="4621213"/>
            <a:ext cx="5476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End = Condition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Means = Action</a:t>
            </a:r>
          </a:p>
        </p:txBody>
      </p:sp>
      <p:sp>
        <p:nvSpPr>
          <p:cNvPr id="45114" name="Rectangle 1669"/>
          <p:cNvSpPr>
            <a:spLocks noChangeArrowheads="1"/>
          </p:cNvSpPr>
          <p:nvPr/>
        </p:nvSpPr>
        <p:spPr bwMode="auto">
          <a:xfrm>
            <a:off x="7605713" y="2865438"/>
            <a:ext cx="8890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Business Rule Model</a:t>
            </a:r>
          </a:p>
        </p:txBody>
      </p:sp>
      <p:sp>
        <p:nvSpPr>
          <p:cNvPr id="45115" name="Rectangle 1670"/>
          <p:cNvSpPr>
            <a:spLocks noChangeArrowheads="1"/>
          </p:cNvSpPr>
          <p:nvPr/>
        </p:nvSpPr>
        <p:spPr bwMode="auto">
          <a:xfrm>
            <a:off x="7605713" y="3624263"/>
            <a:ext cx="889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End = Structural Assertion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Means =Action Assertion</a:t>
            </a:r>
          </a:p>
        </p:txBody>
      </p:sp>
      <p:sp>
        <p:nvSpPr>
          <p:cNvPr id="45116" name="Rectangle 1671"/>
          <p:cNvSpPr>
            <a:spLocks noChangeArrowheads="1"/>
          </p:cNvSpPr>
          <p:nvPr/>
        </p:nvSpPr>
        <p:spPr bwMode="auto">
          <a:xfrm>
            <a:off x="7605713" y="2635250"/>
            <a:ext cx="931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End = Business Objective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Means = Business Strategy</a:t>
            </a:r>
          </a:p>
        </p:txBody>
      </p:sp>
      <p:sp>
        <p:nvSpPr>
          <p:cNvPr id="45117" name="Rectangle 1672"/>
          <p:cNvSpPr>
            <a:spLocks noChangeArrowheads="1"/>
          </p:cNvSpPr>
          <p:nvPr/>
        </p:nvSpPr>
        <p:spPr bwMode="auto">
          <a:xfrm>
            <a:off x="7605713" y="890588"/>
            <a:ext cx="825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Business Goals and Strategies</a:t>
            </a:r>
          </a:p>
        </p:txBody>
      </p:sp>
      <p:sp>
        <p:nvSpPr>
          <p:cNvPr id="45118" name="Rectangle 1673"/>
          <p:cNvSpPr>
            <a:spLocks noChangeArrowheads="1"/>
          </p:cNvSpPr>
          <p:nvPr/>
        </p:nvSpPr>
        <p:spPr bwMode="auto">
          <a:xfrm>
            <a:off x="7605713" y="1636713"/>
            <a:ext cx="993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 dirty="0">
                <a:solidFill>
                  <a:srgbClr val="000000"/>
                </a:solidFill>
              </a:rPr>
              <a:t>Ends/Means=Major Business</a:t>
            </a:r>
          </a:p>
          <a:p>
            <a:pPr eaLnBrk="0" hangingPunct="0"/>
            <a:r>
              <a:rPr lang="en-US" sz="600" dirty="0">
                <a:solidFill>
                  <a:srgbClr val="000000"/>
                </a:solidFill>
              </a:rPr>
              <a:t>Goal/Critical Success Factor</a:t>
            </a:r>
          </a:p>
        </p:txBody>
      </p:sp>
      <p:sp>
        <p:nvSpPr>
          <p:cNvPr id="45119" name="Rectangle 1674"/>
          <p:cNvSpPr>
            <a:spLocks noChangeArrowheads="1"/>
          </p:cNvSpPr>
          <p:nvPr/>
        </p:nvSpPr>
        <p:spPr bwMode="auto">
          <a:xfrm>
            <a:off x="6453188" y="890588"/>
            <a:ext cx="896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Events -</a:t>
            </a:r>
          </a:p>
          <a:p>
            <a:pPr eaLnBrk="0" hangingPunct="0"/>
            <a:r>
              <a:rPr lang="en-US" sz="600" i="1">
                <a:solidFill>
                  <a:srgbClr val="000000"/>
                </a:solidFill>
              </a:rPr>
              <a:t>Significant to the Business</a:t>
            </a:r>
          </a:p>
        </p:txBody>
      </p:sp>
      <p:sp>
        <p:nvSpPr>
          <p:cNvPr id="45120" name="Rectangle 1675"/>
          <p:cNvSpPr>
            <a:spLocks noChangeArrowheads="1"/>
          </p:cNvSpPr>
          <p:nvPr/>
        </p:nvSpPr>
        <p:spPr bwMode="auto">
          <a:xfrm>
            <a:off x="6453188" y="1722438"/>
            <a:ext cx="9953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Time = Major Business Event</a:t>
            </a:r>
          </a:p>
        </p:txBody>
      </p:sp>
      <p:sp>
        <p:nvSpPr>
          <p:cNvPr id="45121" name="Rectangle 1676"/>
          <p:cNvSpPr>
            <a:spLocks noChangeArrowheads="1"/>
          </p:cNvSpPr>
          <p:nvPr/>
        </p:nvSpPr>
        <p:spPr bwMode="auto">
          <a:xfrm>
            <a:off x="6453188" y="2865438"/>
            <a:ext cx="87788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Processing Structure</a:t>
            </a:r>
          </a:p>
        </p:txBody>
      </p:sp>
      <p:sp>
        <p:nvSpPr>
          <p:cNvPr id="45122" name="Rectangle 1678"/>
          <p:cNvSpPr>
            <a:spLocks noChangeArrowheads="1"/>
          </p:cNvSpPr>
          <p:nvPr/>
        </p:nvSpPr>
        <p:spPr bwMode="auto">
          <a:xfrm>
            <a:off x="6453188" y="3622675"/>
            <a:ext cx="869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Time = System Event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Cycle = Processing Cycle</a:t>
            </a:r>
          </a:p>
        </p:txBody>
      </p:sp>
      <p:sp>
        <p:nvSpPr>
          <p:cNvPr id="45123" name="Rectangle 1679"/>
          <p:cNvSpPr>
            <a:spLocks noChangeArrowheads="1"/>
          </p:cNvSpPr>
          <p:nvPr/>
        </p:nvSpPr>
        <p:spPr bwMode="auto">
          <a:xfrm>
            <a:off x="6453188" y="3843338"/>
            <a:ext cx="7461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Control Structure</a:t>
            </a:r>
          </a:p>
        </p:txBody>
      </p:sp>
      <p:sp>
        <p:nvSpPr>
          <p:cNvPr id="45124" name="Rectangle 1681"/>
          <p:cNvSpPr>
            <a:spLocks noChangeArrowheads="1"/>
          </p:cNvSpPr>
          <p:nvPr/>
        </p:nvSpPr>
        <p:spPr bwMode="auto">
          <a:xfrm>
            <a:off x="6453188" y="4616450"/>
            <a:ext cx="8874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Time = Execute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Cycle = Component Cycle</a:t>
            </a:r>
          </a:p>
        </p:txBody>
      </p:sp>
      <p:sp>
        <p:nvSpPr>
          <p:cNvPr id="45125" name="Rectangle 1682"/>
          <p:cNvSpPr>
            <a:spLocks noChangeArrowheads="1"/>
          </p:cNvSpPr>
          <p:nvPr/>
        </p:nvSpPr>
        <p:spPr bwMode="auto">
          <a:xfrm>
            <a:off x="6453188" y="4843463"/>
            <a:ext cx="7397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 Timing Definition</a:t>
            </a:r>
          </a:p>
        </p:txBody>
      </p:sp>
      <p:sp>
        <p:nvSpPr>
          <p:cNvPr id="45126" name="Rectangle 1684"/>
          <p:cNvSpPr>
            <a:spLocks noChangeArrowheads="1"/>
          </p:cNvSpPr>
          <p:nvPr/>
        </p:nvSpPr>
        <p:spPr bwMode="auto">
          <a:xfrm>
            <a:off x="6453188" y="5616575"/>
            <a:ext cx="781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Time = Interrupt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Cycle = Machine Cycle</a:t>
            </a:r>
          </a:p>
        </p:txBody>
      </p:sp>
      <p:sp>
        <p:nvSpPr>
          <p:cNvPr id="45127" name="Rectangle 1685"/>
          <p:cNvSpPr>
            <a:spLocks noChangeArrowheads="1"/>
          </p:cNvSpPr>
          <p:nvPr/>
        </p:nvSpPr>
        <p:spPr bwMode="auto">
          <a:xfrm>
            <a:off x="6673850" y="5892800"/>
            <a:ext cx="561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SCHEDULE</a:t>
            </a:r>
            <a:endParaRPr lang="en-US" sz="6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5128" name="Rectangle 1686"/>
          <p:cNvSpPr>
            <a:spLocks noChangeArrowheads="1"/>
          </p:cNvSpPr>
          <p:nvPr/>
        </p:nvSpPr>
        <p:spPr bwMode="auto">
          <a:xfrm>
            <a:off x="6453188" y="1876425"/>
            <a:ext cx="7429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Master Schedule</a:t>
            </a:r>
          </a:p>
        </p:txBody>
      </p:sp>
      <p:sp>
        <p:nvSpPr>
          <p:cNvPr id="45129" name="Rectangle 1687"/>
          <p:cNvSpPr>
            <a:spLocks noChangeArrowheads="1"/>
          </p:cNvSpPr>
          <p:nvPr/>
        </p:nvSpPr>
        <p:spPr bwMode="auto">
          <a:xfrm>
            <a:off x="6453188" y="2635250"/>
            <a:ext cx="8016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Time = Business Event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Cycle = Business Cycle</a:t>
            </a:r>
          </a:p>
        </p:txBody>
      </p:sp>
      <p:sp>
        <p:nvSpPr>
          <p:cNvPr id="45130" name="Rectangle 1688"/>
          <p:cNvSpPr>
            <a:spLocks noChangeArrowheads="1"/>
          </p:cNvSpPr>
          <p:nvPr/>
        </p:nvSpPr>
        <p:spPr bwMode="auto">
          <a:xfrm>
            <a:off x="5322888" y="890588"/>
            <a:ext cx="908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List of Organizations -</a:t>
            </a:r>
          </a:p>
          <a:p>
            <a:pPr eaLnBrk="0" hangingPunct="0"/>
            <a:r>
              <a:rPr lang="en-US" sz="600" i="1">
                <a:solidFill>
                  <a:srgbClr val="000000"/>
                </a:solidFill>
              </a:rPr>
              <a:t>Important to the Business</a:t>
            </a:r>
          </a:p>
        </p:txBody>
      </p:sp>
      <p:sp>
        <p:nvSpPr>
          <p:cNvPr id="45131" name="Rectangle 1690"/>
          <p:cNvSpPr>
            <a:spLocks noChangeArrowheads="1"/>
          </p:cNvSpPr>
          <p:nvPr/>
        </p:nvSpPr>
        <p:spPr bwMode="auto">
          <a:xfrm>
            <a:off x="5322888" y="1636713"/>
            <a:ext cx="1011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People = Class of People and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Major Organizations</a:t>
            </a:r>
          </a:p>
        </p:txBody>
      </p:sp>
      <p:sp>
        <p:nvSpPr>
          <p:cNvPr id="45132" name="Rectangle 1691"/>
          <p:cNvSpPr>
            <a:spLocks noChangeArrowheads="1"/>
          </p:cNvSpPr>
          <p:nvPr/>
        </p:nvSpPr>
        <p:spPr bwMode="auto">
          <a:xfrm>
            <a:off x="5322888" y="1876425"/>
            <a:ext cx="7588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Work Flow Model</a:t>
            </a:r>
          </a:p>
        </p:txBody>
      </p:sp>
      <p:sp>
        <p:nvSpPr>
          <p:cNvPr id="45133" name="Rectangle 1692"/>
          <p:cNvSpPr>
            <a:spLocks noChangeArrowheads="1"/>
          </p:cNvSpPr>
          <p:nvPr/>
        </p:nvSpPr>
        <p:spPr bwMode="auto">
          <a:xfrm>
            <a:off x="5322888" y="2635250"/>
            <a:ext cx="917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People = Organization Unit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Work = Work Product</a:t>
            </a:r>
          </a:p>
        </p:txBody>
      </p:sp>
      <p:sp>
        <p:nvSpPr>
          <p:cNvPr id="45134" name="Rectangle 1693"/>
          <p:cNvSpPr>
            <a:spLocks noChangeArrowheads="1"/>
          </p:cNvSpPr>
          <p:nvPr/>
        </p:nvSpPr>
        <p:spPr bwMode="auto">
          <a:xfrm>
            <a:off x="5322888" y="2865438"/>
            <a:ext cx="7334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Human Interface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        Architecture</a:t>
            </a:r>
          </a:p>
        </p:txBody>
      </p:sp>
      <p:sp>
        <p:nvSpPr>
          <p:cNvPr id="45135" name="Rectangle 1694"/>
          <p:cNvSpPr>
            <a:spLocks noChangeArrowheads="1"/>
          </p:cNvSpPr>
          <p:nvPr/>
        </p:nvSpPr>
        <p:spPr bwMode="auto">
          <a:xfrm>
            <a:off x="5322888" y="3624263"/>
            <a:ext cx="6492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People = Role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Work = Deliverable</a:t>
            </a:r>
          </a:p>
        </p:txBody>
      </p:sp>
      <p:sp>
        <p:nvSpPr>
          <p:cNvPr id="45136" name="Rectangle 1695"/>
          <p:cNvSpPr>
            <a:spLocks noChangeArrowheads="1"/>
          </p:cNvSpPr>
          <p:nvPr/>
        </p:nvSpPr>
        <p:spPr bwMode="auto">
          <a:xfrm>
            <a:off x="5322888" y="3843338"/>
            <a:ext cx="10271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Presentation Architecture</a:t>
            </a:r>
          </a:p>
        </p:txBody>
      </p:sp>
      <p:sp>
        <p:nvSpPr>
          <p:cNvPr id="45137" name="Rectangle 1696"/>
          <p:cNvSpPr>
            <a:spLocks noChangeArrowheads="1"/>
          </p:cNvSpPr>
          <p:nvPr/>
        </p:nvSpPr>
        <p:spPr bwMode="auto">
          <a:xfrm>
            <a:off x="5322888" y="4621213"/>
            <a:ext cx="1023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People = User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Work = Screen/Device Format</a:t>
            </a:r>
          </a:p>
        </p:txBody>
      </p:sp>
      <p:sp>
        <p:nvSpPr>
          <p:cNvPr id="45138" name="Rectangle 1697"/>
          <p:cNvSpPr>
            <a:spLocks noChangeArrowheads="1"/>
          </p:cNvSpPr>
          <p:nvPr/>
        </p:nvSpPr>
        <p:spPr bwMode="auto">
          <a:xfrm>
            <a:off x="5322888" y="4843463"/>
            <a:ext cx="8731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  Security Architecture</a:t>
            </a:r>
          </a:p>
        </p:txBody>
      </p:sp>
      <p:sp>
        <p:nvSpPr>
          <p:cNvPr id="45139" name="Rectangle 1698"/>
          <p:cNvSpPr>
            <a:spLocks noChangeArrowheads="1"/>
          </p:cNvSpPr>
          <p:nvPr/>
        </p:nvSpPr>
        <p:spPr bwMode="auto">
          <a:xfrm>
            <a:off x="5322888" y="5616575"/>
            <a:ext cx="571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People = Identity</a:t>
            </a:r>
          </a:p>
          <a:p>
            <a:pPr eaLnBrk="0" hangingPunct="0"/>
            <a:r>
              <a:rPr lang="en-US" sz="600">
                <a:solidFill>
                  <a:srgbClr val="000000"/>
                </a:solidFill>
              </a:rPr>
              <a:t>Work = Job</a:t>
            </a:r>
          </a:p>
        </p:txBody>
      </p:sp>
      <p:sp>
        <p:nvSpPr>
          <p:cNvPr id="45140" name="Rectangle 1699"/>
          <p:cNvSpPr>
            <a:spLocks noChangeArrowheads="1"/>
          </p:cNvSpPr>
          <p:nvPr/>
        </p:nvSpPr>
        <p:spPr bwMode="auto">
          <a:xfrm>
            <a:off x="5448300" y="5892800"/>
            <a:ext cx="7842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ORGANIZATION</a:t>
            </a:r>
            <a:endParaRPr lang="en-US" sz="6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grpSp>
        <p:nvGrpSpPr>
          <p:cNvPr id="45141" name="Group 1700"/>
          <p:cNvGrpSpPr>
            <a:grpSpLocks/>
          </p:cNvGrpSpPr>
          <p:nvPr/>
        </p:nvGrpSpPr>
        <p:grpSpPr bwMode="auto">
          <a:xfrm>
            <a:off x="7908925" y="1147763"/>
            <a:ext cx="328613" cy="427037"/>
            <a:chOff x="4858" y="794"/>
            <a:chExt cx="206" cy="280"/>
          </a:xfrm>
        </p:grpSpPr>
        <p:sp>
          <p:nvSpPr>
            <p:cNvPr id="45639" name="Rectangle 1701"/>
            <p:cNvSpPr>
              <a:spLocks noChangeArrowheads="1"/>
            </p:cNvSpPr>
            <p:nvPr/>
          </p:nvSpPr>
          <p:spPr bwMode="auto">
            <a:xfrm>
              <a:off x="4858" y="794"/>
              <a:ext cx="206" cy="280"/>
            </a:xfrm>
            <a:prstGeom prst="rect">
              <a:avLst/>
            </a:prstGeom>
            <a:solidFill>
              <a:srgbClr val="E1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40" name="Line 1702"/>
            <p:cNvSpPr>
              <a:spLocks noChangeShapeType="1"/>
            </p:cNvSpPr>
            <p:nvPr/>
          </p:nvSpPr>
          <p:spPr bwMode="auto">
            <a:xfrm>
              <a:off x="4900" y="82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1" name="Line 1703"/>
            <p:cNvSpPr>
              <a:spLocks noChangeShapeType="1"/>
            </p:cNvSpPr>
            <p:nvPr/>
          </p:nvSpPr>
          <p:spPr bwMode="auto">
            <a:xfrm>
              <a:off x="4900" y="84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2" name="Line 1704"/>
            <p:cNvSpPr>
              <a:spLocks noChangeShapeType="1"/>
            </p:cNvSpPr>
            <p:nvPr/>
          </p:nvSpPr>
          <p:spPr bwMode="auto">
            <a:xfrm>
              <a:off x="4900" y="85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3" name="Line 1705"/>
            <p:cNvSpPr>
              <a:spLocks noChangeShapeType="1"/>
            </p:cNvSpPr>
            <p:nvPr/>
          </p:nvSpPr>
          <p:spPr bwMode="auto">
            <a:xfrm>
              <a:off x="4900" y="87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4" name="Line 1706"/>
            <p:cNvSpPr>
              <a:spLocks noChangeShapeType="1"/>
            </p:cNvSpPr>
            <p:nvPr/>
          </p:nvSpPr>
          <p:spPr bwMode="auto">
            <a:xfrm>
              <a:off x="4900" y="88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5" name="Line 1707"/>
            <p:cNvSpPr>
              <a:spLocks noChangeShapeType="1"/>
            </p:cNvSpPr>
            <p:nvPr/>
          </p:nvSpPr>
          <p:spPr bwMode="auto">
            <a:xfrm>
              <a:off x="4900" y="90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6" name="Line 1708"/>
            <p:cNvSpPr>
              <a:spLocks noChangeShapeType="1"/>
            </p:cNvSpPr>
            <p:nvPr/>
          </p:nvSpPr>
          <p:spPr bwMode="auto">
            <a:xfrm>
              <a:off x="4900" y="918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7" name="Line 1709"/>
            <p:cNvSpPr>
              <a:spLocks noChangeShapeType="1"/>
            </p:cNvSpPr>
            <p:nvPr/>
          </p:nvSpPr>
          <p:spPr bwMode="auto">
            <a:xfrm>
              <a:off x="4900" y="964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8" name="Line 1710"/>
            <p:cNvSpPr>
              <a:spLocks noChangeShapeType="1"/>
            </p:cNvSpPr>
            <p:nvPr/>
          </p:nvSpPr>
          <p:spPr bwMode="auto">
            <a:xfrm>
              <a:off x="4928" y="949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49" name="Line 1711"/>
            <p:cNvSpPr>
              <a:spLocks noChangeShapeType="1"/>
            </p:cNvSpPr>
            <p:nvPr/>
          </p:nvSpPr>
          <p:spPr bwMode="auto">
            <a:xfrm>
              <a:off x="4928" y="811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0" name="Line 1712"/>
            <p:cNvSpPr>
              <a:spLocks noChangeShapeType="1"/>
            </p:cNvSpPr>
            <p:nvPr/>
          </p:nvSpPr>
          <p:spPr bwMode="auto">
            <a:xfrm>
              <a:off x="4900" y="980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1" name="Line 1713"/>
            <p:cNvSpPr>
              <a:spLocks noChangeShapeType="1"/>
            </p:cNvSpPr>
            <p:nvPr/>
          </p:nvSpPr>
          <p:spPr bwMode="auto">
            <a:xfrm>
              <a:off x="4900" y="99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2" name="Line 1714"/>
            <p:cNvSpPr>
              <a:spLocks noChangeShapeType="1"/>
            </p:cNvSpPr>
            <p:nvPr/>
          </p:nvSpPr>
          <p:spPr bwMode="auto">
            <a:xfrm>
              <a:off x="4900" y="1011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3" name="Line 1715"/>
            <p:cNvSpPr>
              <a:spLocks noChangeShapeType="1"/>
            </p:cNvSpPr>
            <p:nvPr/>
          </p:nvSpPr>
          <p:spPr bwMode="auto">
            <a:xfrm>
              <a:off x="4900" y="102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4" name="Line 1716"/>
            <p:cNvSpPr>
              <a:spLocks noChangeShapeType="1"/>
            </p:cNvSpPr>
            <p:nvPr/>
          </p:nvSpPr>
          <p:spPr bwMode="auto">
            <a:xfrm>
              <a:off x="4900" y="104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2" name="Group 1717"/>
          <p:cNvGrpSpPr>
            <a:grpSpLocks/>
          </p:cNvGrpSpPr>
          <p:nvPr/>
        </p:nvGrpSpPr>
        <p:grpSpPr bwMode="auto">
          <a:xfrm>
            <a:off x="6799263" y="1147763"/>
            <a:ext cx="325437" cy="427037"/>
            <a:chOff x="4159" y="794"/>
            <a:chExt cx="205" cy="280"/>
          </a:xfrm>
        </p:grpSpPr>
        <p:sp>
          <p:nvSpPr>
            <p:cNvPr id="45623" name="Rectangle 1718"/>
            <p:cNvSpPr>
              <a:spLocks noChangeArrowheads="1"/>
            </p:cNvSpPr>
            <p:nvPr/>
          </p:nvSpPr>
          <p:spPr bwMode="auto">
            <a:xfrm>
              <a:off x="4159" y="794"/>
              <a:ext cx="205" cy="280"/>
            </a:xfrm>
            <a:prstGeom prst="rect">
              <a:avLst/>
            </a:prstGeom>
            <a:solidFill>
              <a:srgbClr val="E1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24" name="Line 1719"/>
            <p:cNvSpPr>
              <a:spLocks noChangeShapeType="1"/>
            </p:cNvSpPr>
            <p:nvPr/>
          </p:nvSpPr>
          <p:spPr bwMode="auto">
            <a:xfrm>
              <a:off x="4201" y="826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5" name="Line 1720"/>
            <p:cNvSpPr>
              <a:spLocks noChangeShapeType="1"/>
            </p:cNvSpPr>
            <p:nvPr/>
          </p:nvSpPr>
          <p:spPr bwMode="auto">
            <a:xfrm>
              <a:off x="4201" y="84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6" name="Line 1721"/>
            <p:cNvSpPr>
              <a:spLocks noChangeShapeType="1"/>
            </p:cNvSpPr>
            <p:nvPr/>
          </p:nvSpPr>
          <p:spPr bwMode="auto">
            <a:xfrm>
              <a:off x="4201" y="857"/>
              <a:ext cx="1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7" name="Line 1722"/>
            <p:cNvSpPr>
              <a:spLocks noChangeShapeType="1"/>
            </p:cNvSpPr>
            <p:nvPr/>
          </p:nvSpPr>
          <p:spPr bwMode="auto">
            <a:xfrm>
              <a:off x="4201" y="87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8" name="Line 1723"/>
            <p:cNvSpPr>
              <a:spLocks noChangeShapeType="1"/>
            </p:cNvSpPr>
            <p:nvPr/>
          </p:nvSpPr>
          <p:spPr bwMode="auto">
            <a:xfrm>
              <a:off x="4201" y="888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9" name="Line 1724"/>
            <p:cNvSpPr>
              <a:spLocks noChangeShapeType="1"/>
            </p:cNvSpPr>
            <p:nvPr/>
          </p:nvSpPr>
          <p:spPr bwMode="auto">
            <a:xfrm>
              <a:off x="4201" y="903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0" name="Line 1725"/>
            <p:cNvSpPr>
              <a:spLocks noChangeShapeType="1"/>
            </p:cNvSpPr>
            <p:nvPr/>
          </p:nvSpPr>
          <p:spPr bwMode="auto">
            <a:xfrm>
              <a:off x="4201" y="918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1" name="Line 1726"/>
            <p:cNvSpPr>
              <a:spLocks noChangeShapeType="1"/>
            </p:cNvSpPr>
            <p:nvPr/>
          </p:nvSpPr>
          <p:spPr bwMode="auto">
            <a:xfrm>
              <a:off x="4201" y="964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2" name="Line 1727"/>
            <p:cNvSpPr>
              <a:spLocks noChangeShapeType="1"/>
            </p:cNvSpPr>
            <p:nvPr/>
          </p:nvSpPr>
          <p:spPr bwMode="auto">
            <a:xfrm>
              <a:off x="4229" y="949"/>
              <a:ext cx="1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3" name="Line 1728"/>
            <p:cNvSpPr>
              <a:spLocks noChangeShapeType="1"/>
            </p:cNvSpPr>
            <p:nvPr/>
          </p:nvSpPr>
          <p:spPr bwMode="auto">
            <a:xfrm>
              <a:off x="4229" y="811"/>
              <a:ext cx="1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4" name="Line 1729"/>
            <p:cNvSpPr>
              <a:spLocks noChangeShapeType="1"/>
            </p:cNvSpPr>
            <p:nvPr/>
          </p:nvSpPr>
          <p:spPr bwMode="auto">
            <a:xfrm>
              <a:off x="4201" y="980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5" name="Line 1730"/>
            <p:cNvSpPr>
              <a:spLocks noChangeShapeType="1"/>
            </p:cNvSpPr>
            <p:nvPr/>
          </p:nvSpPr>
          <p:spPr bwMode="auto">
            <a:xfrm>
              <a:off x="4201" y="994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6" name="Line 1731"/>
            <p:cNvSpPr>
              <a:spLocks noChangeShapeType="1"/>
            </p:cNvSpPr>
            <p:nvPr/>
          </p:nvSpPr>
          <p:spPr bwMode="auto">
            <a:xfrm>
              <a:off x="4201" y="1011"/>
              <a:ext cx="1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7" name="Line 1732"/>
            <p:cNvSpPr>
              <a:spLocks noChangeShapeType="1"/>
            </p:cNvSpPr>
            <p:nvPr/>
          </p:nvSpPr>
          <p:spPr bwMode="auto">
            <a:xfrm>
              <a:off x="4201" y="1026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38" name="Line 1733"/>
            <p:cNvSpPr>
              <a:spLocks noChangeShapeType="1"/>
            </p:cNvSpPr>
            <p:nvPr/>
          </p:nvSpPr>
          <p:spPr bwMode="auto">
            <a:xfrm>
              <a:off x="4201" y="104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3" name="Group 1734"/>
          <p:cNvGrpSpPr>
            <a:grpSpLocks/>
          </p:cNvGrpSpPr>
          <p:nvPr/>
        </p:nvGrpSpPr>
        <p:grpSpPr bwMode="auto">
          <a:xfrm>
            <a:off x="7908925" y="5121275"/>
            <a:ext cx="328613" cy="427038"/>
            <a:chOff x="4858" y="3393"/>
            <a:chExt cx="206" cy="279"/>
          </a:xfrm>
        </p:grpSpPr>
        <p:sp>
          <p:nvSpPr>
            <p:cNvPr id="45607" name="Rectangle 1735"/>
            <p:cNvSpPr>
              <a:spLocks noChangeArrowheads="1"/>
            </p:cNvSpPr>
            <p:nvPr/>
          </p:nvSpPr>
          <p:spPr bwMode="auto">
            <a:xfrm>
              <a:off x="4858" y="3393"/>
              <a:ext cx="206" cy="279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08" name="Line 1736"/>
            <p:cNvSpPr>
              <a:spLocks noChangeShapeType="1"/>
            </p:cNvSpPr>
            <p:nvPr/>
          </p:nvSpPr>
          <p:spPr bwMode="auto">
            <a:xfrm>
              <a:off x="4901" y="342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9" name="Line 1737"/>
            <p:cNvSpPr>
              <a:spLocks noChangeShapeType="1"/>
            </p:cNvSpPr>
            <p:nvPr/>
          </p:nvSpPr>
          <p:spPr bwMode="auto">
            <a:xfrm>
              <a:off x="4901" y="343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0" name="Line 1738"/>
            <p:cNvSpPr>
              <a:spLocks noChangeShapeType="1"/>
            </p:cNvSpPr>
            <p:nvPr/>
          </p:nvSpPr>
          <p:spPr bwMode="auto">
            <a:xfrm>
              <a:off x="4901" y="3453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1" name="Line 1739"/>
            <p:cNvSpPr>
              <a:spLocks noChangeShapeType="1"/>
            </p:cNvSpPr>
            <p:nvPr/>
          </p:nvSpPr>
          <p:spPr bwMode="auto">
            <a:xfrm>
              <a:off x="4901" y="3469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2" name="Line 1740"/>
            <p:cNvSpPr>
              <a:spLocks noChangeShapeType="1"/>
            </p:cNvSpPr>
            <p:nvPr/>
          </p:nvSpPr>
          <p:spPr bwMode="auto">
            <a:xfrm>
              <a:off x="4901" y="3484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3" name="Line 1741"/>
            <p:cNvSpPr>
              <a:spLocks noChangeShapeType="1"/>
            </p:cNvSpPr>
            <p:nvPr/>
          </p:nvSpPr>
          <p:spPr bwMode="auto">
            <a:xfrm>
              <a:off x="4901" y="3499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4" name="Line 1742"/>
            <p:cNvSpPr>
              <a:spLocks noChangeShapeType="1"/>
            </p:cNvSpPr>
            <p:nvPr/>
          </p:nvSpPr>
          <p:spPr bwMode="auto">
            <a:xfrm>
              <a:off x="4901" y="3514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5" name="Line 1743"/>
            <p:cNvSpPr>
              <a:spLocks noChangeShapeType="1"/>
            </p:cNvSpPr>
            <p:nvPr/>
          </p:nvSpPr>
          <p:spPr bwMode="auto">
            <a:xfrm>
              <a:off x="4901" y="3560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6" name="Line 1744"/>
            <p:cNvSpPr>
              <a:spLocks noChangeShapeType="1"/>
            </p:cNvSpPr>
            <p:nvPr/>
          </p:nvSpPr>
          <p:spPr bwMode="auto">
            <a:xfrm>
              <a:off x="4928" y="3545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7" name="Line 1745"/>
            <p:cNvSpPr>
              <a:spLocks noChangeShapeType="1"/>
            </p:cNvSpPr>
            <p:nvPr/>
          </p:nvSpPr>
          <p:spPr bwMode="auto">
            <a:xfrm>
              <a:off x="4928" y="3406"/>
              <a:ext cx="1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8" name="Line 1746"/>
            <p:cNvSpPr>
              <a:spLocks noChangeShapeType="1"/>
            </p:cNvSpPr>
            <p:nvPr/>
          </p:nvSpPr>
          <p:spPr bwMode="auto">
            <a:xfrm>
              <a:off x="4901" y="3576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19" name="Line 1747"/>
            <p:cNvSpPr>
              <a:spLocks noChangeShapeType="1"/>
            </p:cNvSpPr>
            <p:nvPr/>
          </p:nvSpPr>
          <p:spPr bwMode="auto">
            <a:xfrm>
              <a:off x="4901" y="3591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0" name="Line 1748"/>
            <p:cNvSpPr>
              <a:spLocks noChangeShapeType="1"/>
            </p:cNvSpPr>
            <p:nvPr/>
          </p:nvSpPr>
          <p:spPr bwMode="auto">
            <a:xfrm>
              <a:off x="4901" y="360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1" name="Line 1749"/>
            <p:cNvSpPr>
              <a:spLocks noChangeShapeType="1"/>
            </p:cNvSpPr>
            <p:nvPr/>
          </p:nvSpPr>
          <p:spPr bwMode="auto">
            <a:xfrm>
              <a:off x="4901" y="362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22" name="Line 1750"/>
            <p:cNvSpPr>
              <a:spLocks noChangeShapeType="1"/>
            </p:cNvSpPr>
            <p:nvPr/>
          </p:nvSpPr>
          <p:spPr bwMode="auto">
            <a:xfrm>
              <a:off x="4901" y="363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4" name="Group 1751"/>
          <p:cNvGrpSpPr>
            <a:grpSpLocks/>
          </p:cNvGrpSpPr>
          <p:nvPr/>
        </p:nvGrpSpPr>
        <p:grpSpPr bwMode="auto">
          <a:xfrm>
            <a:off x="5675313" y="1147763"/>
            <a:ext cx="327025" cy="427037"/>
            <a:chOff x="3452" y="794"/>
            <a:chExt cx="206" cy="280"/>
          </a:xfrm>
        </p:grpSpPr>
        <p:sp>
          <p:nvSpPr>
            <p:cNvPr id="45591" name="Rectangle 1752"/>
            <p:cNvSpPr>
              <a:spLocks noChangeArrowheads="1"/>
            </p:cNvSpPr>
            <p:nvPr/>
          </p:nvSpPr>
          <p:spPr bwMode="auto">
            <a:xfrm>
              <a:off x="3452" y="794"/>
              <a:ext cx="206" cy="280"/>
            </a:xfrm>
            <a:prstGeom prst="rect">
              <a:avLst/>
            </a:prstGeom>
            <a:solidFill>
              <a:srgbClr val="E1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92" name="Line 1753"/>
            <p:cNvSpPr>
              <a:spLocks noChangeShapeType="1"/>
            </p:cNvSpPr>
            <p:nvPr/>
          </p:nvSpPr>
          <p:spPr bwMode="auto">
            <a:xfrm>
              <a:off x="3495" y="82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3" name="Line 1754"/>
            <p:cNvSpPr>
              <a:spLocks noChangeShapeType="1"/>
            </p:cNvSpPr>
            <p:nvPr/>
          </p:nvSpPr>
          <p:spPr bwMode="auto">
            <a:xfrm>
              <a:off x="3495" y="84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4" name="Line 1755"/>
            <p:cNvSpPr>
              <a:spLocks noChangeShapeType="1"/>
            </p:cNvSpPr>
            <p:nvPr/>
          </p:nvSpPr>
          <p:spPr bwMode="auto">
            <a:xfrm>
              <a:off x="3495" y="85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5" name="Line 1756"/>
            <p:cNvSpPr>
              <a:spLocks noChangeShapeType="1"/>
            </p:cNvSpPr>
            <p:nvPr/>
          </p:nvSpPr>
          <p:spPr bwMode="auto">
            <a:xfrm>
              <a:off x="3495" y="87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6" name="Line 1757"/>
            <p:cNvSpPr>
              <a:spLocks noChangeShapeType="1"/>
            </p:cNvSpPr>
            <p:nvPr/>
          </p:nvSpPr>
          <p:spPr bwMode="auto">
            <a:xfrm>
              <a:off x="3495" y="88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7" name="Line 1758"/>
            <p:cNvSpPr>
              <a:spLocks noChangeShapeType="1"/>
            </p:cNvSpPr>
            <p:nvPr/>
          </p:nvSpPr>
          <p:spPr bwMode="auto">
            <a:xfrm>
              <a:off x="3495" y="90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8" name="Line 1759"/>
            <p:cNvSpPr>
              <a:spLocks noChangeShapeType="1"/>
            </p:cNvSpPr>
            <p:nvPr/>
          </p:nvSpPr>
          <p:spPr bwMode="auto">
            <a:xfrm>
              <a:off x="3495" y="91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9" name="Line 1760"/>
            <p:cNvSpPr>
              <a:spLocks noChangeShapeType="1"/>
            </p:cNvSpPr>
            <p:nvPr/>
          </p:nvSpPr>
          <p:spPr bwMode="auto">
            <a:xfrm>
              <a:off x="3495" y="964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0" name="Line 1761"/>
            <p:cNvSpPr>
              <a:spLocks noChangeShapeType="1"/>
            </p:cNvSpPr>
            <p:nvPr/>
          </p:nvSpPr>
          <p:spPr bwMode="auto">
            <a:xfrm>
              <a:off x="3522" y="949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1" name="Line 1762"/>
            <p:cNvSpPr>
              <a:spLocks noChangeShapeType="1"/>
            </p:cNvSpPr>
            <p:nvPr/>
          </p:nvSpPr>
          <p:spPr bwMode="auto">
            <a:xfrm>
              <a:off x="3522" y="8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2" name="Line 1763"/>
            <p:cNvSpPr>
              <a:spLocks noChangeShapeType="1"/>
            </p:cNvSpPr>
            <p:nvPr/>
          </p:nvSpPr>
          <p:spPr bwMode="auto">
            <a:xfrm>
              <a:off x="3495" y="979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3" name="Line 1764"/>
            <p:cNvSpPr>
              <a:spLocks noChangeShapeType="1"/>
            </p:cNvSpPr>
            <p:nvPr/>
          </p:nvSpPr>
          <p:spPr bwMode="auto">
            <a:xfrm>
              <a:off x="3495" y="994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4" name="Line 1765"/>
            <p:cNvSpPr>
              <a:spLocks noChangeShapeType="1"/>
            </p:cNvSpPr>
            <p:nvPr/>
          </p:nvSpPr>
          <p:spPr bwMode="auto">
            <a:xfrm>
              <a:off x="3495" y="1009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5" name="Line 1766"/>
            <p:cNvSpPr>
              <a:spLocks noChangeShapeType="1"/>
            </p:cNvSpPr>
            <p:nvPr/>
          </p:nvSpPr>
          <p:spPr bwMode="auto">
            <a:xfrm>
              <a:off x="3495" y="102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06" name="Line 1767"/>
            <p:cNvSpPr>
              <a:spLocks noChangeShapeType="1"/>
            </p:cNvSpPr>
            <p:nvPr/>
          </p:nvSpPr>
          <p:spPr bwMode="auto">
            <a:xfrm>
              <a:off x="3495" y="104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5" name="Group 1768"/>
          <p:cNvGrpSpPr>
            <a:grpSpLocks/>
          </p:cNvGrpSpPr>
          <p:nvPr/>
        </p:nvGrpSpPr>
        <p:grpSpPr bwMode="auto">
          <a:xfrm>
            <a:off x="7816850" y="2081213"/>
            <a:ext cx="514350" cy="509587"/>
            <a:chOff x="4800" y="1405"/>
            <a:chExt cx="323" cy="333"/>
          </a:xfrm>
        </p:grpSpPr>
        <p:sp>
          <p:nvSpPr>
            <p:cNvPr id="45564" name="Rectangle 1769"/>
            <p:cNvSpPr>
              <a:spLocks noChangeArrowheads="1"/>
            </p:cNvSpPr>
            <p:nvPr/>
          </p:nvSpPr>
          <p:spPr bwMode="auto">
            <a:xfrm>
              <a:off x="4935" y="1405"/>
              <a:ext cx="59" cy="41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5" name="Oval 1770"/>
            <p:cNvSpPr>
              <a:spLocks noChangeArrowheads="1"/>
            </p:cNvSpPr>
            <p:nvPr/>
          </p:nvSpPr>
          <p:spPr bwMode="auto">
            <a:xfrm>
              <a:off x="4867" y="1471"/>
              <a:ext cx="45" cy="49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6" name="Oval 1771"/>
            <p:cNvSpPr>
              <a:spLocks noChangeArrowheads="1"/>
            </p:cNvSpPr>
            <p:nvPr/>
          </p:nvSpPr>
          <p:spPr bwMode="auto">
            <a:xfrm>
              <a:off x="4939" y="1471"/>
              <a:ext cx="50" cy="49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7" name="Oval 1772"/>
            <p:cNvSpPr>
              <a:spLocks noChangeArrowheads="1"/>
            </p:cNvSpPr>
            <p:nvPr/>
          </p:nvSpPr>
          <p:spPr bwMode="auto">
            <a:xfrm>
              <a:off x="5002" y="1471"/>
              <a:ext cx="43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8" name="Rectangle 1773"/>
            <p:cNvSpPr>
              <a:spLocks noChangeArrowheads="1"/>
            </p:cNvSpPr>
            <p:nvPr/>
          </p:nvSpPr>
          <p:spPr bwMode="auto">
            <a:xfrm>
              <a:off x="4858" y="1548"/>
              <a:ext cx="51" cy="37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" name="Rectangle 1774"/>
            <p:cNvSpPr>
              <a:spLocks noChangeArrowheads="1"/>
            </p:cNvSpPr>
            <p:nvPr/>
          </p:nvSpPr>
          <p:spPr bwMode="auto">
            <a:xfrm>
              <a:off x="4932" y="1548"/>
              <a:ext cx="59" cy="37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" name="Rectangle 1775"/>
            <p:cNvSpPr>
              <a:spLocks noChangeArrowheads="1"/>
            </p:cNvSpPr>
            <p:nvPr/>
          </p:nvSpPr>
          <p:spPr bwMode="auto">
            <a:xfrm>
              <a:off x="5000" y="1550"/>
              <a:ext cx="51" cy="35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" name="Oval 1776"/>
            <p:cNvSpPr>
              <a:spLocks noChangeArrowheads="1"/>
            </p:cNvSpPr>
            <p:nvPr/>
          </p:nvSpPr>
          <p:spPr bwMode="auto">
            <a:xfrm>
              <a:off x="4800" y="1624"/>
              <a:ext cx="42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" name="Oval 1777"/>
            <p:cNvSpPr>
              <a:spLocks noChangeArrowheads="1"/>
            </p:cNvSpPr>
            <p:nvPr/>
          </p:nvSpPr>
          <p:spPr bwMode="auto">
            <a:xfrm>
              <a:off x="4857" y="1623"/>
              <a:ext cx="43" cy="47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" name="Oval 1778"/>
            <p:cNvSpPr>
              <a:spLocks noChangeArrowheads="1"/>
            </p:cNvSpPr>
            <p:nvPr/>
          </p:nvSpPr>
          <p:spPr bwMode="auto">
            <a:xfrm>
              <a:off x="4912" y="1622"/>
              <a:ext cx="42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" name="Oval 1779"/>
            <p:cNvSpPr>
              <a:spLocks noChangeArrowheads="1"/>
            </p:cNvSpPr>
            <p:nvPr/>
          </p:nvSpPr>
          <p:spPr bwMode="auto">
            <a:xfrm>
              <a:off x="4964" y="1626"/>
              <a:ext cx="43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" name="Oval 1780"/>
            <p:cNvSpPr>
              <a:spLocks noChangeArrowheads="1"/>
            </p:cNvSpPr>
            <p:nvPr/>
          </p:nvSpPr>
          <p:spPr bwMode="auto">
            <a:xfrm>
              <a:off x="5018" y="1625"/>
              <a:ext cx="43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" name="Oval 1781"/>
            <p:cNvSpPr>
              <a:spLocks noChangeArrowheads="1"/>
            </p:cNvSpPr>
            <p:nvPr/>
          </p:nvSpPr>
          <p:spPr bwMode="auto">
            <a:xfrm>
              <a:off x="5072" y="1624"/>
              <a:ext cx="43" cy="48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7" name="Rectangle 1782"/>
            <p:cNvSpPr>
              <a:spLocks noChangeArrowheads="1"/>
            </p:cNvSpPr>
            <p:nvPr/>
          </p:nvSpPr>
          <p:spPr bwMode="auto">
            <a:xfrm>
              <a:off x="5072" y="1697"/>
              <a:ext cx="51" cy="41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8" name="Freeform 1783"/>
            <p:cNvSpPr>
              <a:spLocks/>
            </p:cNvSpPr>
            <p:nvPr/>
          </p:nvSpPr>
          <p:spPr bwMode="auto">
            <a:xfrm>
              <a:off x="4889" y="1451"/>
              <a:ext cx="81" cy="24"/>
            </a:xfrm>
            <a:custGeom>
              <a:avLst/>
              <a:gdLst>
                <a:gd name="T0" fmla="*/ 115 w 74"/>
                <a:gd name="T1" fmla="*/ 0 h 19"/>
                <a:gd name="T2" fmla="*/ 0 w 74"/>
                <a:gd name="T3" fmla="*/ 51 h 19"/>
                <a:gd name="T4" fmla="*/ 0 w 74"/>
                <a:gd name="T5" fmla="*/ 59 h 19"/>
                <a:gd name="T6" fmla="*/ 0 60000 65536"/>
                <a:gd name="T7" fmla="*/ 0 60000 65536"/>
                <a:gd name="T8" fmla="*/ 0 60000 65536"/>
                <a:gd name="T9" fmla="*/ 0 w 74"/>
                <a:gd name="T10" fmla="*/ 0 h 19"/>
                <a:gd name="T11" fmla="*/ 74 w 74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">
                  <a:moveTo>
                    <a:pt x="73" y="0"/>
                  </a:moveTo>
                  <a:lnTo>
                    <a:pt x="0" y="16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79" name="Line 1784"/>
            <p:cNvSpPr>
              <a:spLocks noChangeShapeType="1"/>
            </p:cNvSpPr>
            <p:nvPr/>
          </p:nvSpPr>
          <p:spPr bwMode="auto">
            <a:xfrm>
              <a:off x="4961" y="1457"/>
              <a:ext cx="0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0" name="Line 1785"/>
            <p:cNvSpPr>
              <a:spLocks noChangeShapeType="1"/>
            </p:cNvSpPr>
            <p:nvPr/>
          </p:nvSpPr>
          <p:spPr bwMode="auto">
            <a:xfrm>
              <a:off x="4966" y="1456"/>
              <a:ext cx="5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1" name="Line 1786"/>
            <p:cNvSpPr>
              <a:spLocks noChangeShapeType="1"/>
            </p:cNvSpPr>
            <p:nvPr/>
          </p:nvSpPr>
          <p:spPr bwMode="auto">
            <a:xfrm>
              <a:off x="4889" y="1527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2" name="Line 1787"/>
            <p:cNvSpPr>
              <a:spLocks noChangeShapeType="1"/>
            </p:cNvSpPr>
            <p:nvPr/>
          </p:nvSpPr>
          <p:spPr bwMode="auto">
            <a:xfrm>
              <a:off x="4962" y="1528"/>
              <a:ext cx="0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3" name="Line 1788"/>
            <p:cNvSpPr>
              <a:spLocks noChangeShapeType="1"/>
            </p:cNvSpPr>
            <p:nvPr/>
          </p:nvSpPr>
          <p:spPr bwMode="auto">
            <a:xfrm>
              <a:off x="5026" y="1525"/>
              <a:ext cx="0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4" name="Line 1789"/>
            <p:cNvSpPr>
              <a:spLocks noChangeShapeType="1"/>
            </p:cNvSpPr>
            <p:nvPr/>
          </p:nvSpPr>
          <p:spPr bwMode="auto">
            <a:xfrm flipH="1">
              <a:off x="4823" y="1597"/>
              <a:ext cx="62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5" name="Line 1790"/>
            <p:cNvSpPr>
              <a:spLocks noChangeShapeType="1"/>
            </p:cNvSpPr>
            <p:nvPr/>
          </p:nvSpPr>
          <p:spPr bwMode="auto">
            <a:xfrm>
              <a:off x="4883" y="159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6" name="Line 1791"/>
            <p:cNvSpPr>
              <a:spLocks noChangeShapeType="1"/>
            </p:cNvSpPr>
            <p:nvPr/>
          </p:nvSpPr>
          <p:spPr bwMode="auto">
            <a:xfrm flipH="1">
              <a:off x="4937" y="1599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7" name="Freeform 1792"/>
            <p:cNvSpPr>
              <a:spLocks/>
            </p:cNvSpPr>
            <p:nvPr/>
          </p:nvSpPr>
          <p:spPr bwMode="auto">
            <a:xfrm>
              <a:off x="4960" y="1592"/>
              <a:ext cx="53" cy="49"/>
            </a:xfrm>
            <a:custGeom>
              <a:avLst/>
              <a:gdLst>
                <a:gd name="T0" fmla="*/ 0 w 46"/>
                <a:gd name="T1" fmla="*/ 0 h 46"/>
                <a:gd name="T2" fmla="*/ 92 w 46"/>
                <a:gd name="T3" fmla="*/ 62 h 46"/>
                <a:gd name="T4" fmla="*/ 92 w 46"/>
                <a:gd name="T5" fmla="*/ 58 h 46"/>
                <a:gd name="T6" fmla="*/ 0 60000 65536"/>
                <a:gd name="T7" fmla="*/ 0 60000 65536"/>
                <a:gd name="T8" fmla="*/ 0 60000 65536"/>
                <a:gd name="T9" fmla="*/ 0 w 46"/>
                <a:gd name="T10" fmla="*/ 0 h 46"/>
                <a:gd name="T11" fmla="*/ 46 w 46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6">
                  <a:moveTo>
                    <a:pt x="0" y="0"/>
                  </a:moveTo>
                  <a:lnTo>
                    <a:pt x="45" y="45"/>
                  </a:lnTo>
                  <a:lnTo>
                    <a:pt x="45" y="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8" name="Line 1793"/>
            <p:cNvSpPr>
              <a:spLocks noChangeShapeType="1"/>
            </p:cNvSpPr>
            <p:nvPr/>
          </p:nvSpPr>
          <p:spPr bwMode="auto">
            <a:xfrm>
              <a:off x="5029" y="1593"/>
              <a:ext cx="11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89" name="Line 1794"/>
            <p:cNvSpPr>
              <a:spLocks noChangeShapeType="1"/>
            </p:cNvSpPr>
            <p:nvPr/>
          </p:nvSpPr>
          <p:spPr bwMode="auto">
            <a:xfrm>
              <a:off x="5033" y="1597"/>
              <a:ext cx="64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90" name="Line 1795"/>
            <p:cNvSpPr>
              <a:spLocks noChangeShapeType="1"/>
            </p:cNvSpPr>
            <p:nvPr/>
          </p:nvSpPr>
          <p:spPr bwMode="auto">
            <a:xfrm flipH="1">
              <a:off x="5095" y="1679"/>
              <a:ext cx="1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6" name="Group 1796"/>
          <p:cNvGrpSpPr>
            <a:grpSpLocks/>
          </p:cNvGrpSpPr>
          <p:nvPr/>
        </p:nvGrpSpPr>
        <p:grpSpPr bwMode="auto">
          <a:xfrm>
            <a:off x="7816850" y="3044825"/>
            <a:ext cx="514350" cy="508000"/>
            <a:chOff x="4800" y="2035"/>
            <a:chExt cx="323" cy="332"/>
          </a:xfrm>
        </p:grpSpPr>
        <p:sp>
          <p:nvSpPr>
            <p:cNvPr id="45537" name="Rectangle 1797"/>
            <p:cNvSpPr>
              <a:spLocks noChangeArrowheads="1"/>
            </p:cNvSpPr>
            <p:nvPr/>
          </p:nvSpPr>
          <p:spPr bwMode="auto">
            <a:xfrm>
              <a:off x="4935" y="2035"/>
              <a:ext cx="59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38" name="Oval 1798"/>
            <p:cNvSpPr>
              <a:spLocks noChangeArrowheads="1"/>
            </p:cNvSpPr>
            <p:nvPr/>
          </p:nvSpPr>
          <p:spPr bwMode="auto">
            <a:xfrm>
              <a:off x="4867" y="2100"/>
              <a:ext cx="45" cy="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39" name="Oval 1799"/>
            <p:cNvSpPr>
              <a:spLocks noChangeArrowheads="1"/>
            </p:cNvSpPr>
            <p:nvPr/>
          </p:nvSpPr>
          <p:spPr bwMode="auto">
            <a:xfrm>
              <a:off x="4939" y="2101"/>
              <a:ext cx="50" cy="4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45540" name="Oval 1800"/>
            <p:cNvSpPr>
              <a:spLocks noChangeArrowheads="1"/>
            </p:cNvSpPr>
            <p:nvPr/>
          </p:nvSpPr>
          <p:spPr bwMode="auto">
            <a:xfrm>
              <a:off x="5002" y="2101"/>
              <a:ext cx="43" cy="4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1" name="Rectangle 1801"/>
            <p:cNvSpPr>
              <a:spLocks noChangeArrowheads="1"/>
            </p:cNvSpPr>
            <p:nvPr/>
          </p:nvSpPr>
          <p:spPr bwMode="auto">
            <a:xfrm>
              <a:off x="4859" y="2177"/>
              <a:ext cx="50" cy="3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2" name="Rectangle 1802"/>
            <p:cNvSpPr>
              <a:spLocks noChangeArrowheads="1"/>
            </p:cNvSpPr>
            <p:nvPr/>
          </p:nvSpPr>
          <p:spPr bwMode="auto">
            <a:xfrm>
              <a:off x="4932" y="2178"/>
              <a:ext cx="59" cy="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3" name="Rectangle 1803"/>
            <p:cNvSpPr>
              <a:spLocks noChangeArrowheads="1"/>
            </p:cNvSpPr>
            <p:nvPr/>
          </p:nvSpPr>
          <p:spPr bwMode="auto">
            <a:xfrm>
              <a:off x="5001" y="2179"/>
              <a:ext cx="50" cy="3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4" name="Oval 1804"/>
            <p:cNvSpPr>
              <a:spLocks noChangeArrowheads="1"/>
            </p:cNvSpPr>
            <p:nvPr/>
          </p:nvSpPr>
          <p:spPr bwMode="auto">
            <a:xfrm>
              <a:off x="4800" y="2253"/>
              <a:ext cx="42" cy="4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5" name="Oval 1805"/>
            <p:cNvSpPr>
              <a:spLocks noChangeArrowheads="1"/>
            </p:cNvSpPr>
            <p:nvPr/>
          </p:nvSpPr>
          <p:spPr bwMode="auto">
            <a:xfrm>
              <a:off x="4858" y="2253"/>
              <a:ext cx="42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6" name="Oval 1806"/>
            <p:cNvSpPr>
              <a:spLocks noChangeArrowheads="1"/>
            </p:cNvSpPr>
            <p:nvPr/>
          </p:nvSpPr>
          <p:spPr bwMode="auto">
            <a:xfrm>
              <a:off x="4912" y="2251"/>
              <a:ext cx="42" cy="4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7" name="Oval 1807"/>
            <p:cNvSpPr>
              <a:spLocks noChangeArrowheads="1"/>
            </p:cNvSpPr>
            <p:nvPr/>
          </p:nvSpPr>
          <p:spPr bwMode="auto">
            <a:xfrm>
              <a:off x="4965" y="2256"/>
              <a:ext cx="42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8" name="Oval 1808"/>
            <p:cNvSpPr>
              <a:spLocks noChangeArrowheads="1"/>
            </p:cNvSpPr>
            <p:nvPr/>
          </p:nvSpPr>
          <p:spPr bwMode="auto">
            <a:xfrm>
              <a:off x="5018" y="2255"/>
              <a:ext cx="43" cy="4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49" name="Oval 1809"/>
            <p:cNvSpPr>
              <a:spLocks noChangeArrowheads="1"/>
            </p:cNvSpPr>
            <p:nvPr/>
          </p:nvSpPr>
          <p:spPr bwMode="auto">
            <a:xfrm>
              <a:off x="5072" y="2253"/>
              <a:ext cx="43" cy="4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50" name="Rectangle 1810"/>
            <p:cNvSpPr>
              <a:spLocks noChangeArrowheads="1"/>
            </p:cNvSpPr>
            <p:nvPr/>
          </p:nvSpPr>
          <p:spPr bwMode="auto">
            <a:xfrm>
              <a:off x="5072" y="2327"/>
              <a:ext cx="51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51" name="Freeform 1811"/>
            <p:cNvSpPr>
              <a:spLocks/>
            </p:cNvSpPr>
            <p:nvPr/>
          </p:nvSpPr>
          <p:spPr bwMode="auto">
            <a:xfrm>
              <a:off x="4891" y="2078"/>
              <a:ext cx="81" cy="26"/>
            </a:xfrm>
            <a:custGeom>
              <a:avLst/>
              <a:gdLst>
                <a:gd name="T0" fmla="*/ 115 w 74"/>
                <a:gd name="T1" fmla="*/ 0 h 19"/>
                <a:gd name="T2" fmla="*/ 0 w 74"/>
                <a:gd name="T3" fmla="*/ 78 h 19"/>
                <a:gd name="T4" fmla="*/ 0 w 74"/>
                <a:gd name="T5" fmla="*/ 88 h 19"/>
                <a:gd name="T6" fmla="*/ 0 60000 65536"/>
                <a:gd name="T7" fmla="*/ 0 60000 65536"/>
                <a:gd name="T8" fmla="*/ 0 60000 65536"/>
                <a:gd name="T9" fmla="*/ 0 w 74"/>
                <a:gd name="T10" fmla="*/ 0 h 19"/>
                <a:gd name="T11" fmla="*/ 74 w 74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">
                  <a:moveTo>
                    <a:pt x="73" y="0"/>
                  </a:moveTo>
                  <a:lnTo>
                    <a:pt x="0" y="17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2" name="Line 1812"/>
            <p:cNvSpPr>
              <a:spLocks noChangeShapeType="1"/>
            </p:cNvSpPr>
            <p:nvPr/>
          </p:nvSpPr>
          <p:spPr bwMode="auto">
            <a:xfrm>
              <a:off x="4961" y="2086"/>
              <a:ext cx="0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3" name="Line 1813"/>
            <p:cNvSpPr>
              <a:spLocks noChangeShapeType="1"/>
            </p:cNvSpPr>
            <p:nvPr/>
          </p:nvSpPr>
          <p:spPr bwMode="auto">
            <a:xfrm>
              <a:off x="4966" y="2085"/>
              <a:ext cx="60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4" name="Line 1814"/>
            <p:cNvSpPr>
              <a:spLocks noChangeShapeType="1"/>
            </p:cNvSpPr>
            <p:nvPr/>
          </p:nvSpPr>
          <p:spPr bwMode="auto">
            <a:xfrm flipH="1">
              <a:off x="4887" y="2156"/>
              <a:ext cx="1" cy="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5" name="Line 1815"/>
            <p:cNvSpPr>
              <a:spLocks noChangeShapeType="1"/>
            </p:cNvSpPr>
            <p:nvPr/>
          </p:nvSpPr>
          <p:spPr bwMode="auto">
            <a:xfrm>
              <a:off x="4961" y="2158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6" name="Line 1816"/>
            <p:cNvSpPr>
              <a:spLocks noChangeShapeType="1"/>
            </p:cNvSpPr>
            <p:nvPr/>
          </p:nvSpPr>
          <p:spPr bwMode="auto">
            <a:xfrm>
              <a:off x="5026" y="2156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7" name="Line 1817"/>
            <p:cNvSpPr>
              <a:spLocks noChangeShapeType="1"/>
            </p:cNvSpPr>
            <p:nvPr/>
          </p:nvSpPr>
          <p:spPr bwMode="auto">
            <a:xfrm flipH="1">
              <a:off x="4823" y="2226"/>
              <a:ext cx="63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8" name="Line 1818"/>
            <p:cNvSpPr>
              <a:spLocks noChangeShapeType="1"/>
            </p:cNvSpPr>
            <p:nvPr/>
          </p:nvSpPr>
          <p:spPr bwMode="auto">
            <a:xfrm>
              <a:off x="4882" y="2225"/>
              <a:ext cx="0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59" name="Line 1819"/>
            <p:cNvSpPr>
              <a:spLocks noChangeShapeType="1"/>
            </p:cNvSpPr>
            <p:nvPr/>
          </p:nvSpPr>
          <p:spPr bwMode="auto">
            <a:xfrm flipH="1">
              <a:off x="4938" y="2228"/>
              <a:ext cx="22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60" name="Freeform 1820"/>
            <p:cNvSpPr>
              <a:spLocks/>
            </p:cNvSpPr>
            <p:nvPr/>
          </p:nvSpPr>
          <p:spPr bwMode="auto">
            <a:xfrm>
              <a:off x="4960" y="2221"/>
              <a:ext cx="35" cy="31"/>
            </a:xfrm>
            <a:custGeom>
              <a:avLst/>
              <a:gdLst>
                <a:gd name="T0" fmla="*/ 0 w 28"/>
                <a:gd name="T1" fmla="*/ 0 h 31"/>
                <a:gd name="T2" fmla="*/ 85 w 28"/>
                <a:gd name="T3" fmla="*/ 30 h 31"/>
                <a:gd name="T4" fmla="*/ 85 w 28"/>
                <a:gd name="T5" fmla="*/ 29 h 31"/>
                <a:gd name="T6" fmla="*/ 0 60000 65536"/>
                <a:gd name="T7" fmla="*/ 0 60000 65536"/>
                <a:gd name="T8" fmla="*/ 0 60000 65536"/>
                <a:gd name="T9" fmla="*/ 0 w 28"/>
                <a:gd name="T10" fmla="*/ 0 h 31"/>
                <a:gd name="T11" fmla="*/ 28 w 28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31">
                  <a:moveTo>
                    <a:pt x="0" y="0"/>
                  </a:moveTo>
                  <a:lnTo>
                    <a:pt x="27" y="30"/>
                  </a:lnTo>
                  <a:lnTo>
                    <a:pt x="27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61" name="Line 1821"/>
            <p:cNvSpPr>
              <a:spLocks noChangeShapeType="1"/>
            </p:cNvSpPr>
            <p:nvPr/>
          </p:nvSpPr>
          <p:spPr bwMode="auto">
            <a:xfrm>
              <a:off x="5035" y="2225"/>
              <a:ext cx="6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62" name="Line 1822"/>
            <p:cNvSpPr>
              <a:spLocks noChangeShapeType="1"/>
            </p:cNvSpPr>
            <p:nvPr/>
          </p:nvSpPr>
          <p:spPr bwMode="auto">
            <a:xfrm>
              <a:off x="5033" y="2227"/>
              <a:ext cx="6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63" name="Line 1823"/>
            <p:cNvSpPr>
              <a:spLocks noChangeShapeType="1"/>
            </p:cNvSpPr>
            <p:nvPr/>
          </p:nvSpPr>
          <p:spPr bwMode="auto">
            <a:xfrm>
              <a:off x="5097" y="2308"/>
              <a:ext cx="0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7" name="Group 1824"/>
          <p:cNvGrpSpPr>
            <a:grpSpLocks/>
          </p:cNvGrpSpPr>
          <p:nvPr/>
        </p:nvGrpSpPr>
        <p:grpSpPr bwMode="auto">
          <a:xfrm>
            <a:off x="7816850" y="4048125"/>
            <a:ext cx="514350" cy="508000"/>
            <a:chOff x="4800" y="2691"/>
            <a:chExt cx="323" cy="332"/>
          </a:xfrm>
        </p:grpSpPr>
        <p:sp>
          <p:nvSpPr>
            <p:cNvPr id="45510" name="Rectangle 1825"/>
            <p:cNvSpPr>
              <a:spLocks noChangeArrowheads="1"/>
            </p:cNvSpPr>
            <p:nvPr/>
          </p:nvSpPr>
          <p:spPr bwMode="auto">
            <a:xfrm>
              <a:off x="4935" y="2691"/>
              <a:ext cx="59" cy="42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1" name="Oval 1826"/>
            <p:cNvSpPr>
              <a:spLocks noChangeArrowheads="1"/>
            </p:cNvSpPr>
            <p:nvPr/>
          </p:nvSpPr>
          <p:spPr bwMode="auto">
            <a:xfrm>
              <a:off x="4867" y="2756"/>
              <a:ext cx="45" cy="50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2" name="Oval 1827"/>
            <p:cNvSpPr>
              <a:spLocks noChangeArrowheads="1"/>
            </p:cNvSpPr>
            <p:nvPr/>
          </p:nvSpPr>
          <p:spPr bwMode="auto">
            <a:xfrm>
              <a:off x="4939" y="2757"/>
              <a:ext cx="50" cy="49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3" name="Oval 1828"/>
            <p:cNvSpPr>
              <a:spLocks noChangeArrowheads="1"/>
            </p:cNvSpPr>
            <p:nvPr/>
          </p:nvSpPr>
          <p:spPr bwMode="auto">
            <a:xfrm>
              <a:off x="5002" y="2757"/>
              <a:ext cx="43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4" name="Rectangle 1829"/>
            <p:cNvSpPr>
              <a:spLocks noChangeArrowheads="1"/>
            </p:cNvSpPr>
            <p:nvPr/>
          </p:nvSpPr>
          <p:spPr bwMode="auto">
            <a:xfrm>
              <a:off x="4859" y="2834"/>
              <a:ext cx="50" cy="36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5" name="Rectangle 1830"/>
            <p:cNvSpPr>
              <a:spLocks noChangeArrowheads="1"/>
            </p:cNvSpPr>
            <p:nvPr/>
          </p:nvSpPr>
          <p:spPr bwMode="auto">
            <a:xfrm>
              <a:off x="4932" y="2834"/>
              <a:ext cx="59" cy="42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6" name="Rectangle 1831"/>
            <p:cNvSpPr>
              <a:spLocks noChangeArrowheads="1"/>
            </p:cNvSpPr>
            <p:nvPr/>
          </p:nvSpPr>
          <p:spPr bwMode="auto">
            <a:xfrm>
              <a:off x="5001" y="2836"/>
              <a:ext cx="50" cy="34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7" name="Oval 1832"/>
            <p:cNvSpPr>
              <a:spLocks noChangeArrowheads="1"/>
            </p:cNvSpPr>
            <p:nvPr/>
          </p:nvSpPr>
          <p:spPr bwMode="auto">
            <a:xfrm>
              <a:off x="4800" y="2910"/>
              <a:ext cx="42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8" name="Oval 1833"/>
            <p:cNvSpPr>
              <a:spLocks noChangeArrowheads="1"/>
            </p:cNvSpPr>
            <p:nvPr/>
          </p:nvSpPr>
          <p:spPr bwMode="auto">
            <a:xfrm>
              <a:off x="4858" y="2909"/>
              <a:ext cx="42" cy="47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19" name="Oval 1834"/>
            <p:cNvSpPr>
              <a:spLocks noChangeArrowheads="1"/>
            </p:cNvSpPr>
            <p:nvPr/>
          </p:nvSpPr>
          <p:spPr bwMode="auto">
            <a:xfrm>
              <a:off x="4912" y="2908"/>
              <a:ext cx="42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20" name="Oval 1835"/>
            <p:cNvSpPr>
              <a:spLocks noChangeArrowheads="1"/>
            </p:cNvSpPr>
            <p:nvPr/>
          </p:nvSpPr>
          <p:spPr bwMode="auto">
            <a:xfrm>
              <a:off x="4965" y="2912"/>
              <a:ext cx="42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21" name="Oval 1836"/>
            <p:cNvSpPr>
              <a:spLocks noChangeArrowheads="1"/>
            </p:cNvSpPr>
            <p:nvPr/>
          </p:nvSpPr>
          <p:spPr bwMode="auto">
            <a:xfrm>
              <a:off x="5018" y="2911"/>
              <a:ext cx="43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22" name="Oval 1837"/>
            <p:cNvSpPr>
              <a:spLocks noChangeArrowheads="1"/>
            </p:cNvSpPr>
            <p:nvPr/>
          </p:nvSpPr>
          <p:spPr bwMode="auto">
            <a:xfrm>
              <a:off x="5072" y="2910"/>
              <a:ext cx="43" cy="48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23" name="Rectangle 1838"/>
            <p:cNvSpPr>
              <a:spLocks noChangeArrowheads="1"/>
            </p:cNvSpPr>
            <p:nvPr/>
          </p:nvSpPr>
          <p:spPr bwMode="auto">
            <a:xfrm>
              <a:off x="5072" y="2983"/>
              <a:ext cx="51" cy="40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24" name="Freeform 1839"/>
            <p:cNvSpPr>
              <a:spLocks/>
            </p:cNvSpPr>
            <p:nvPr/>
          </p:nvSpPr>
          <p:spPr bwMode="auto">
            <a:xfrm>
              <a:off x="4891" y="2733"/>
              <a:ext cx="81" cy="28"/>
            </a:xfrm>
            <a:custGeom>
              <a:avLst/>
              <a:gdLst>
                <a:gd name="T0" fmla="*/ 115 w 74"/>
                <a:gd name="T1" fmla="*/ 0 h 21"/>
                <a:gd name="T2" fmla="*/ 0 w 74"/>
                <a:gd name="T3" fmla="*/ 76 h 21"/>
                <a:gd name="T4" fmla="*/ 0 w 74"/>
                <a:gd name="T5" fmla="*/ 85 h 21"/>
                <a:gd name="T6" fmla="*/ 0 60000 65536"/>
                <a:gd name="T7" fmla="*/ 0 60000 65536"/>
                <a:gd name="T8" fmla="*/ 0 60000 65536"/>
                <a:gd name="T9" fmla="*/ 0 w 74"/>
                <a:gd name="T10" fmla="*/ 0 h 21"/>
                <a:gd name="T11" fmla="*/ 74 w 7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21">
                  <a:moveTo>
                    <a:pt x="73" y="0"/>
                  </a:moveTo>
                  <a:lnTo>
                    <a:pt x="0" y="18"/>
                  </a:lnTo>
                  <a:lnTo>
                    <a:pt x="0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25" name="Line 1840"/>
            <p:cNvSpPr>
              <a:spLocks noChangeShapeType="1"/>
            </p:cNvSpPr>
            <p:nvPr/>
          </p:nvSpPr>
          <p:spPr bwMode="auto">
            <a:xfrm>
              <a:off x="4961" y="2740"/>
              <a:ext cx="0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26" name="Line 1841"/>
            <p:cNvSpPr>
              <a:spLocks noChangeShapeType="1"/>
            </p:cNvSpPr>
            <p:nvPr/>
          </p:nvSpPr>
          <p:spPr bwMode="auto">
            <a:xfrm>
              <a:off x="4966" y="2740"/>
              <a:ext cx="57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27" name="Line 1842"/>
            <p:cNvSpPr>
              <a:spLocks noChangeShapeType="1"/>
            </p:cNvSpPr>
            <p:nvPr/>
          </p:nvSpPr>
          <p:spPr bwMode="auto">
            <a:xfrm>
              <a:off x="4888" y="2810"/>
              <a:ext cx="0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28" name="Line 1843"/>
            <p:cNvSpPr>
              <a:spLocks noChangeShapeType="1"/>
            </p:cNvSpPr>
            <p:nvPr/>
          </p:nvSpPr>
          <p:spPr bwMode="auto">
            <a:xfrm>
              <a:off x="4959" y="2811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29" name="Line 1844"/>
            <p:cNvSpPr>
              <a:spLocks noChangeShapeType="1"/>
            </p:cNvSpPr>
            <p:nvPr/>
          </p:nvSpPr>
          <p:spPr bwMode="auto">
            <a:xfrm>
              <a:off x="5026" y="2812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0" name="Line 1845"/>
            <p:cNvSpPr>
              <a:spLocks noChangeShapeType="1"/>
            </p:cNvSpPr>
            <p:nvPr/>
          </p:nvSpPr>
          <p:spPr bwMode="auto">
            <a:xfrm flipH="1">
              <a:off x="4825" y="2882"/>
              <a:ext cx="57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1" name="Line 1846"/>
            <p:cNvSpPr>
              <a:spLocks noChangeShapeType="1"/>
            </p:cNvSpPr>
            <p:nvPr/>
          </p:nvSpPr>
          <p:spPr bwMode="auto">
            <a:xfrm>
              <a:off x="4882" y="2877"/>
              <a:ext cx="0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2" name="Line 1847"/>
            <p:cNvSpPr>
              <a:spLocks noChangeShapeType="1"/>
            </p:cNvSpPr>
            <p:nvPr/>
          </p:nvSpPr>
          <p:spPr bwMode="auto">
            <a:xfrm flipH="1">
              <a:off x="4942" y="2883"/>
              <a:ext cx="1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3" name="Freeform 1848"/>
            <p:cNvSpPr>
              <a:spLocks/>
            </p:cNvSpPr>
            <p:nvPr/>
          </p:nvSpPr>
          <p:spPr bwMode="auto">
            <a:xfrm>
              <a:off x="4960" y="2876"/>
              <a:ext cx="35" cy="32"/>
            </a:xfrm>
            <a:custGeom>
              <a:avLst/>
              <a:gdLst>
                <a:gd name="T0" fmla="*/ 0 w 28"/>
                <a:gd name="T1" fmla="*/ 0 h 32"/>
                <a:gd name="T2" fmla="*/ 85 w 28"/>
                <a:gd name="T3" fmla="*/ 31 h 32"/>
                <a:gd name="T4" fmla="*/ 85 w 28"/>
                <a:gd name="T5" fmla="*/ 29 h 32"/>
                <a:gd name="T6" fmla="*/ 0 60000 65536"/>
                <a:gd name="T7" fmla="*/ 0 60000 65536"/>
                <a:gd name="T8" fmla="*/ 0 60000 65536"/>
                <a:gd name="T9" fmla="*/ 0 w 28"/>
                <a:gd name="T10" fmla="*/ 0 h 32"/>
                <a:gd name="T11" fmla="*/ 28 w 28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32">
                  <a:moveTo>
                    <a:pt x="0" y="0"/>
                  </a:moveTo>
                  <a:lnTo>
                    <a:pt x="27" y="31"/>
                  </a:lnTo>
                  <a:lnTo>
                    <a:pt x="27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4" name="Line 1849"/>
            <p:cNvSpPr>
              <a:spLocks noChangeShapeType="1"/>
            </p:cNvSpPr>
            <p:nvPr/>
          </p:nvSpPr>
          <p:spPr bwMode="auto">
            <a:xfrm>
              <a:off x="5035" y="2881"/>
              <a:ext cx="6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5" name="Line 1850"/>
            <p:cNvSpPr>
              <a:spLocks noChangeShapeType="1"/>
            </p:cNvSpPr>
            <p:nvPr/>
          </p:nvSpPr>
          <p:spPr bwMode="auto">
            <a:xfrm>
              <a:off x="5038" y="2886"/>
              <a:ext cx="59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36" name="Line 1851"/>
            <p:cNvSpPr>
              <a:spLocks noChangeShapeType="1"/>
            </p:cNvSpPr>
            <p:nvPr/>
          </p:nvSpPr>
          <p:spPr bwMode="auto">
            <a:xfrm>
              <a:off x="5097" y="2964"/>
              <a:ext cx="0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8" name="Group 1852"/>
          <p:cNvGrpSpPr>
            <a:grpSpLocks/>
          </p:cNvGrpSpPr>
          <p:nvPr/>
        </p:nvGrpSpPr>
        <p:grpSpPr bwMode="auto">
          <a:xfrm>
            <a:off x="6797675" y="5121275"/>
            <a:ext cx="327025" cy="427038"/>
            <a:chOff x="4158" y="3393"/>
            <a:chExt cx="206" cy="279"/>
          </a:xfrm>
        </p:grpSpPr>
        <p:sp>
          <p:nvSpPr>
            <p:cNvPr id="45494" name="Rectangle 1853"/>
            <p:cNvSpPr>
              <a:spLocks noChangeArrowheads="1"/>
            </p:cNvSpPr>
            <p:nvPr/>
          </p:nvSpPr>
          <p:spPr bwMode="auto">
            <a:xfrm>
              <a:off x="4158" y="3393"/>
              <a:ext cx="206" cy="279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95" name="Line 1854"/>
            <p:cNvSpPr>
              <a:spLocks noChangeShapeType="1"/>
            </p:cNvSpPr>
            <p:nvPr/>
          </p:nvSpPr>
          <p:spPr bwMode="auto">
            <a:xfrm>
              <a:off x="4201" y="342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6" name="Line 1855"/>
            <p:cNvSpPr>
              <a:spLocks noChangeShapeType="1"/>
            </p:cNvSpPr>
            <p:nvPr/>
          </p:nvSpPr>
          <p:spPr bwMode="auto">
            <a:xfrm>
              <a:off x="4201" y="343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7" name="Line 1856"/>
            <p:cNvSpPr>
              <a:spLocks noChangeShapeType="1"/>
            </p:cNvSpPr>
            <p:nvPr/>
          </p:nvSpPr>
          <p:spPr bwMode="auto">
            <a:xfrm>
              <a:off x="4201" y="3453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8" name="Line 1857"/>
            <p:cNvSpPr>
              <a:spLocks noChangeShapeType="1"/>
            </p:cNvSpPr>
            <p:nvPr/>
          </p:nvSpPr>
          <p:spPr bwMode="auto">
            <a:xfrm>
              <a:off x="4201" y="3469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9" name="Line 1858"/>
            <p:cNvSpPr>
              <a:spLocks noChangeShapeType="1"/>
            </p:cNvSpPr>
            <p:nvPr/>
          </p:nvSpPr>
          <p:spPr bwMode="auto">
            <a:xfrm>
              <a:off x="4201" y="348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0" name="Line 1859"/>
            <p:cNvSpPr>
              <a:spLocks noChangeShapeType="1"/>
            </p:cNvSpPr>
            <p:nvPr/>
          </p:nvSpPr>
          <p:spPr bwMode="auto">
            <a:xfrm>
              <a:off x="4201" y="3500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1" name="Line 1860"/>
            <p:cNvSpPr>
              <a:spLocks noChangeShapeType="1"/>
            </p:cNvSpPr>
            <p:nvPr/>
          </p:nvSpPr>
          <p:spPr bwMode="auto">
            <a:xfrm>
              <a:off x="4201" y="3515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2" name="Line 1861"/>
            <p:cNvSpPr>
              <a:spLocks noChangeShapeType="1"/>
            </p:cNvSpPr>
            <p:nvPr/>
          </p:nvSpPr>
          <p:spPr bwMode="auto">
            <a:xfrm>
              <a:off x="4201" y="3561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3" name="Line 1862"/>
            <p:cNvSpPr>
              <a:spLocks noChangeShapeType="1"/>
            </p:cNvSpPr>
            <p:nvPr/>
          </p:nvSpPr>
          <p:spPr bwMode="auto">
            <a:xfrm>
              <a:off x="4229" y="3547"/>
              <a:ext cx="1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4" name="Line 1863"/>
            <p:cNvSpPr>
              <a:spLocks noChangeShapeType="1"/>
            </p:cNvSpPr>
            <p:nvPr/>
          </p:nvSpPr>
          <p:spPr bwMode="auto">
            <a:xfrm>
              <a:off x="4229" y="3408"/>
              <a:ext cx="1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5" name="Line 1864"/>
            <p:cNvSpPr>
              <a:spLocks noChangeShapeType="1"/>
            </p:cNvSpPr>
            <p:nvPr/>
          </p:nvSpPr>
          <p:spPr bwMode="auto">
            <a:xfrm>
              <a:off x="4201" y="357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6" name="Line 1865"/>
            <p:cNvSpPr>
              <a:spLocks noChangeShapeType="1"/>
            </p:cNvSpPr>
            <p:nvPr/>
          </p:nvSpPr>
          <p:spPr bwMode="auto">
            <a:xfrm>
              <a:off x="4201" y="359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7" name="Line 1866"/>
            <p:cNvSpPr>
              <a:spLocks noChangeShapeType="1"/>
            </p:cNvSpPr>
            <p:nvPr/>
          </p:nvSpPr>
          <p:spPr bwMode="auto">
            <a:xfrm>
              <a:off x="4201" y="3607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8" name="Line 1867"/>
            <p:cNvSpPr>
              <a:spLocks noChangeShapeType="1"/>
            </p:cNvSpPr>
            <p:nvPr/>
          </p:nvSpPr>
          <p:spPr bwMode="auto">
            <a:xfrm>
              <a:off x="4201" y="3622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9" name="Line 1868"/>
            <p:cNvSpPr>
              <a:spLocks noChangeShapeType="1"/>
            </p:cNvSpPr>
            <p:nvPr/>
          </p:nvSpPr>
          <p:spPr bwMode="auto">
            <a:xfrm>
              <a:off x="4201" y="3638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49" name="Group 1869"/>
          <p:cNvGrpSpPr>
            <a:grpSpLocks/>
          </p:cNvGrpSpPr>
          <p:nvPr/>
        </p:nvGrpSpPr>
        <p:grpSpPr bwMode="auto">
          <a:xfrm>
            <a:off x="5675313" y="5121275"/>
            <a:ext cx="327025" cy="427038"/>
            <a:chOff x="3452" y="3393"/>
            <a:chExt cx="206" cy="279"/>
          </a:xfrm>
        </p:grpSpPr>
        <p:sp>
          <p:nvSpPr>
            <p:cNvPr id="45478" name="Rectangle 1870"/>
            <p:cNvSpPr>
              <a:spLocks noChangeArrowheads="1"/>
            </p:cNvSpPr>
            <p:nvPr/>
          </p:nvSpPr>
          <p:spPr bwMode="auto">
            <a:xfrm>
              <a:off x="3452" y="3393"/>
              <a:ext cx="206" cy="279"/>
            </a:xfrm>
            <a:prstGeom prst="rect">
              <a:avLst/>
            </a:prstGeom>
            <a:solidFill>
              <a:srgbClr val="4040C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79" name="Line 1871"/>
            <p:cNvSpPr>
              <a:spLocks noChangeShapeType="1"/>
            </p:cNvSpPr>
            <p:nvPr/>
          </p:nvSpPr>
          <p:spPr bwMode="auto">
            <a:xfrm>
              <a:off x="3496" y="3421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0" name="Line 1872"/>
            <p:cNvSpPr>
              <a:spLocks noChangeShapeType="1"/>
            </p:cNvSpPr>
            <p:nvPr/>
          </p:nvSpPr>
          <p:spPr bwMode="auto">
            <a:xfrm>
              <a:off x="3496" y="3436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1" name="Line 1873"/>
            <p:cNvSpPr>
              <a:spLocks noChangeShapeType="1"/>
            </p:cNvSpPr>
            <p:nvPr/>
          </p:nvSpPr>
          <p:spPr bwMode="auto">
            <a:xfrm>
              <a:off x="3496" y="3452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2" name="Line 1874"/>
            <p:cNvSpPr>
              <a:spLocks noChangeShapeType="1"/>
            </p:cNvSpPr>
            <p:nvPr/>
          </p:nvSpPr>
          <p:spPr bwMode="auto">
            <a:xfrm>
              <a:off x="3496" y="346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3" name="Line 1875"/>
            <p:cNvSpPr>
              <a:spLocks noChangeShapeType="1"/>
            </p:cNvSpPr>
            <p:nvPr/>
          </p:nvSpPr>
          <p:spPr bwMode="auto">
            <a:xfrm>
              <a:off x="3496" y="3483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4" name="Line 1876"/>
            <p:cNvSpPr>
              <a:spLocks noChangeShapeType="1"/>
            </p:cNvSpPr>
            <p:nvPr/>
          </p:nvSpPr>
          <p:spPr bwMode="auto">
            <a:xfrm>
              <a:off x="3496" y="3498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5" name="Line 1877"/>
            <p:cNvSpPr>
              <a:spLocks noChangeShapeType="1"/>
            </p:cNvSpPr>
            <p:nvPr/>
          </p:nvSpPr>
          <p:spPr bwMode="auto">
            <a:xfrm>
              <a:off x="3496" y="3514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6" name="Line 1878"/>
            <p:cNvSpPr>
              <a:spLocks noChangeShapeType="1"/>
            </p:cNvSpPr>
            <p:nvPr/>
          </p:nvSpPr>
          <p:spPr bwMode="auto">
            <a:xfrm>
              <a:off x="3496" y="3560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7" name="Line 1879"/>
            <p:cNvSpPr>
              <a:spLocks noChangeShapeType="1"/>
            </p:cNvSpPr>
            <p:nvPr/>
          </p:nvSpPr>
          <p:spPr bwMode="auto">
            <a:xfrm>
              <a:off x="3524" y="3545"/>
              <a:ext cx="1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8" name="Line 1880"/>
            <p:cNvSpPr>
              <a:spLocks noChangeShapeType="1"/>
            </p:cNvSpPr>
            <p:nvPr/>
          </p:nvSpPr>
          <p:spPr bwMode="auto">
            <a:xfrm>
              <a:off x="3524" y="3406"/>
              <a:ext cx="1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9" name="Line 1881"/>
            <p:cNvSpPr>
              <a:spLocks noChangeShapeType="1"/>
            </p:cNvSpPr>
            <p:nvPr/>
          </p:nvSpPr>
          <p:spPr bwMode="auto">
            <a:xfrm>
              <a:off x="3496" y="3575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0" name="Line 1882"/>
            <p:cNvSpPr>
              <a:spLocks noChangeShapeType="1"/>
            </p:cNvSpPr>
            <p:nvPr/>
          </p:nvSpPr>
          <p:spPr bwMode="auto">
            <a:xfrm>
              <a:off x="3496" y="3591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1" name="Line 1883"/>
            <p:cNvSpPr>
              <a:spLocks noChangeShapeType="1"/>
            </p:cNvSpPr>
            <p:nvPr/>
          </p:nvSpPr>
          <p:spPr bwMode="auto">
            <a:xfrm>
              <a:off x="3496" y="360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2" name="Line 1884"/>
            <p:cNvSpPr>
              <a:spLocks noChangeShapeType="1"/>
            </p:cNvSpPr>
            <p:nvPr/>
          </p:nvSpPr>
          <p:spPr bwMode="auto">
            <a:xfrm>
              <a:off x="3496" y="3621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3" name="Line 1885"/>
            <p:cNvSpPr>
              <a:spLocks noChangeShapeType="1"/>
            </p:cNvSpPr>
            <p:nvPr/>
          </p:nvSpPr>
          <p:spPr bwMode="auto">
            <a:xfrm>
              <a:off x="3496" y="3637"/>
              <a:ext cx="1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50" name="Rectangle 1887"/>
          <p:cNvSpPr>
            <a:spLocks noChangeArrowheads="1"/>
          </p:cNvSpPr>
          <p:nvPr/>
        </p:nvSpPr>
        <p:spPr bwMode="auto">
          <a:xfrm>
            <a:off x="7791450" y="5892800"/>
            <a:ext cx="561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STRATEGY</a:t>
            </a:r>
            <a:endParaRPr lang="en-US" sz="6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600" b="1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5151" name="Rectangle 1888"/>
          <p:cNvSpPr>
            <a:spLocks noChangeArrowheads="1"/>
          </p:cNvSpPr>
          <p:nvPr/>
        </p:nvSpPr>
        <p:spPr bwMode="auto">
          <a:xfrm>
            <a:off x="7605713" y="1876425"/>
            <a:ext cx="654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e.g., Business Plan</a:t>
            </a:r>
          </a:p>
        </p:txBody>
      </p:sp>
      <p:grpSp>
        <p:nvGrpSpPr>
          <p:cNvPr id="45152" name="Group 1889"/>
          <p:cNvGrpSpPr>
            <a:grpSpLocks/>
          </p:cNvGrpSpPr>
          <p:nvPr/>
        </p:nvGrpSpPr>
        <p:grpSpPr bwMode="auto">
          <a:xfrm>
            <a:off x="2201863" y="1147763"/>
            <a:ext cx="330200" cy="427037"/>
            <a:chOff x="1267" y="794"/>
            <a:chExt cx="208" cy="280"/>
          </a:xfrm>
        </p:grpSpPr>
        <p:sp>
          <p:nvSpPr>
            <p:cNvPr id="45462" name="Rectangle 1890"/>
            <p:cNvSpPr>
              <a:spLocks noChangeArrowheads="1"/>
            </p:cNvSpPr>
            <p:nvPr/>
          </p:nvSpPr>
          <p:spPr bwMode="auto">
            <a:xfrm>
              <a:off x="1267" y="794"/>
              <a:ext cx="208" cy="280"/>
            </a:xfrm>
            <a:prstGeom prst="rect">
              <a:avLst/>
            </a:prstGeom>
            <a:solidFill>
              <a:srgbClr val="E1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3" name="Line 1891"/>
            <p:cNvSpPr>
              <a:spLocks noChangeShapeType="1"/>
            </p:cNvSpPr>
            <p:nvPr/>
          </p:nvSpPr>
          <p:spPr bwMode="auto">
            <a:xfrm>
              <a:off x="1308" y="827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4" name="Line 1892"/>
            <p:cNvSpPr>
              <a:spLocks noChangeShapeType="1"/>
            </p:cNvSpPr>
            <p:nvPr/>
          </p:nvSpPr>
          <p:spPr bwMode="auto">
            <a:xfrm>
              <a:off x="1308" y="842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5" name="Line 1893"/>
            <p:cNvSpPr>
              <a:spLocks noChangeShapeType="1"/>
            </p:cNvSpPr>
            <p:nvPr/>
          </p:nvSpPr>
          <p:spPr bwMode="auto">
            <a:xfrm>
              <a:off x="1308" y="857"/>
              <a:ext cx="1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6" name="Line 1894"/>
            <p:cNvSpPr>
              <a:spLocks noChangeShapeType="1"/>
            </p:cNvSpPr>
            <p:nvPr/>
          </p:nvSpPr>
          <p:spPr bwMode="auto">
            <a:xfrm>
              <a:off x="1308" y="873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7" name="Line 1895"/>
            <p:cNvSpPr>
              <a:spLocks noChangeShapeType="1"/>
            </p:cNvSpPr>
            <p:nvPr/>
          </p:nvSpPr>
          <p:spPr bwMode="auto">
            <a:xfrm>
              <a:off x="1308" y="888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8" name="Line 1896"/>
            <p:cNvSpPr>
              <a:spLocks noChangeShapeType="1"/>
            </p:cNvSpPr>
            <p:nvPr/>
          </p:nvSpPr>
          <p:spPr bwMode="auto">
            <a:xfrm>
              <a:off x="1308" y="904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9" name="Line 1897"/>
            <p:cNvSpPr>
              <a:spLocks noChangeShapeType="1"/>
            </p:cNvSpPr>
            <p:nvPr/>
          </p:nvSpPr>
          <p:spPr bwMode="auto">
            <a:xfrm>
              <a:off x="1308" y="919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0" name="Line 1898"/>
            <p:cNvSpPr>
              <a:spLocks noChangeShapeType="1"/>
            </p:cNvSpPr>
            <p:nvPr/>
          </p:nvSpPr>
          <p:spPr bwMode="auto">
            <a:xfrm>
              <a:off x="1308" y="965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1" name="Line 1899"/>
            <p:cNvSpPr>
              <a:spLocks noChangeShapeType="1"/>
            </p:cNvSpPr>
            <p:nvPr/>
          </p:nvSpPr>
          <p:spPr bwMode="auto">
            <a:xfrm>
              <a:off x="1337" y="95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2" name="Line 1900"/>
            <p:cNvSpPr>
              <a:spLocks noChangeShapeType="1"/>
            </p:cNvSpPr>
            <p:nvPr/>
          </p:nvSpPr>
          <p:spPr bwMode="auto">
            <a:xfrm>
              <a:off x="1308" y="981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3" name="Line 1901"/>
            <p:cNvSpPr>
              <a:spLocks noChangeShapeType="1"/>
            </p:cNvSpPr>
            <p:nvPr/>
          </p:nvSpPr>
          <p:spPr bwMode="auto">
            <a:xfrm>
              <a:off x="1308" y="997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4" name="Line 1902"/>
            <p:cNvSpPr>
              <a:spLocks noChangeShapeType="1"/>
            </p:cNvSpPr>
            <p:nvPr/>
          </p:nvSpPr>
          <p:spPr bwMode="auto">
            <a:xfrm>
              <a:off x="1308" y="1012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5" name="Line 1903"/>
            <p:cNvSpPr>
              <a:spLocks noChangeShapeType="1"/>
            </p:cNvSpPr>
            <p:nvPr/>
          </p:nvSpPr>
          <p:spPr bwMode="auto">
            <a:xfrm>
              <a:off x="1308" y="1026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6" name="Line 1904"/>
            <p:cNvSpPr>
              <a:spLocks noChangeShapeType="1"/>
            </p:cNvSpPr>
            <p:nvPr/>
          </p:nvSpPr>
          <p:spPr bwMode="auto">
            <a:xfrm>
              <a:off x="1308" y="1043"/>
              <a:ext cx="1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7" name="Line 1905"/>
            <p:cNvSpPr>
              <a:spLocks noChangeShapeType="1"/>
            </p:cNvSpPr>
            <p:nvPr/>
          </p:nvSpPr>
          <p:spPr bwMode="auto">
            <a:xfrm>
              <a:off x="1337" y="8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53" name="Line 1906"/>
          <p:cNvSpPr>
            <a:spLocks noChangeShapeType="1"/>
          </p:cNvSpPr>
          <p:nvPr/>
        </p:nvSpPr>
        <p:spPr bwMode="auto">
          <a:xfrm flipV="1">
            <a:off x="5246688" y="542925"/>
            <a:ext cx="0" cy="559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4" name="Rectangle 1907"/>
          <p:cNvSpPr>
            <a:spLocks noChangeArrowheads="1"/>
          </p:cNvSpPr>
          <p:nvPr/>
        </p:nvSpPr>
        <p:spPr bwMode="auto">
          <a:xfrm>
            <a:off x="735013" y="533400"/>
            <a:ext cx="7959725" cy="5599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5" name="Line 1908"/>
          <p:cNvSpPr>
            <a:spLocks noChangeShapeType="1"/>
          </p:cNvSpPr>
          <p:nvPr/>
        </p:nvSpPr>
        <p:spPr bwMode="auto">
          <a:xfrm flipV="1">
            <a:off x="1811338" y="534988"/>
            <a:ext cx="0" cy="560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6" name="Line 1909"/>
          <p:cNvSpPr>
            <a:spLocks noChangeShapeType="1"/>
          </p:cNvSpPr>
          <p:nvPr/>
        </p:nvSpPr>
        <p:spPr bwMode="auto">
          <a:xfrm flipV="1">
            <a:off x="2962275" y="538163"/>
            <a:ext cx="0" cy="560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7" name="Line 1910"/>
          <p:cNvSpPr>
            <a:spLocks noChangeShapeType="1"/>
          </p:cNvSpPr>
          <p:nvPr/>
        </p:nvSpPr>
        <p:spPr bwMode="auto">
          <a:xfrm flipV="1">
            <a:off x="4105275" y="544513"/>
            <a:ext cx="0" cy="5599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8" name="Line 1911"/>
          <p:cNvSpPr>
            <a:spLocks noChangeShapeType="1"/>
          </p:cNvSpPr>
          <p:nvPr/>
        </p:nvSpPr>
        <p:spPr bwMode="auto">
          <a:xfrm flipV="1">
            <a:off x="733425" y="877888"/>
            <a:ext cx="7961313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9" name="Line 1912"/>
          <p:cNvSpPr>
            <a:spLocks noChangeShapeType="1"/>
          </p:cNvSpPr>
          <p:nvPr/>
        </p:nvSpPr>
        <p:spPr bwMode="auto">
          <a:xfrm>
            <a:off x="733425" y="1852613"/>
            <a:ext cx="7953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0" name="Line 1914"/>
          <p:cNvSpPr>
            <a:spLocks noChangeShapeType="1"/>
          </p:cNvSpPr>
          <p:nvPr/>
        </p:nvSpPr>
        <p:spPr bwMode="auto">
          <a:xfrm>
            <a:off x="727075" y="4818063"/>
            <a:ext cx="7964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1" name="Line 1915"/>
          <p:cNvSpPr>
            <a:spLocks noChangeShapeType="1"/>
          </p:cNvSpPr>
          <p:nvPr/>
        </p:nvSpPr>
        <p:spPr bwMode="auto">
          <a:xfrm flipV="1">
            <a:off x="7539038" y="533400"/>
            <a:ext cx="0" cy="560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2" name="Line 1916"/>
          <p:cNvSpPr>
            <a:spLocks noChangeShapeType="1"/>
          </p:cNvSpPr>
          <p:nvPr/>
        </p:nvSpPr>
        <p:spPr bwMode="auto">
          <a:xfrm flipV="1">
            <a:off x="6391275" y="541338"/>
            <a:ext cx="0" cy="560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3" name="Line 1917"/>
          <p:cNvSpPr>
            <a:spLocks noChangeShapeType="1"/>
          </p:cNvSpPr>
          <p:nvPr/>
        </p:nvSpPr>
        <p:spPr bwMode="auto">
          <a:xfrm>
            <a:off x="727075" y="3821113"/>
            <a:ext cx="796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4" name="Line 1918"/>
          <p:cNvSpPr>
            <a:spLocks noChangeShapeType="1"/>
          </p:cNvSpPr>
          <p:nvPr/>
        </p:nvSpPr>
        <p:spPr bwMode="auto">
          <a:xfrm>
            <a:off x="719138" y="5816600"/>
            <a:ext cx="7993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65" name="Group 1919"/>
          <p:cNvGrpSpPr>
            <a:grpSpLocks/>
          </p:cNvGrpSpPr>
          <p:nvPr/>
        </p:nvGrpSpPr>
        <p:grpSpPr bwMode="auto">
          <a:xfrm>
            <a:off x="6589713" y="2074863"/>
            <a:ext cx="741362" cy="520700"/>
            <a:chOff x="4028" y="1401"/>
            <a:chExt cx="466" cy="340"/>
          </a:xfrm>
        </p:grpSpPr>
        <p:sp>
          <p:nvSpPr>
            <p:cNvPr id="45434" name="Freeform 1920"/>
            <p:cNvSpPr>
              <a:spLocks/>
            </p:cNvSpPr>
            <p:nvPr/>
          </p:nvSpPr>
          <p:spPr bwMode="auto">
            <a:xfrm>
              <a:off x="4043" y="1401"/>
              <a:ext cx="146" cy="28"/>
            </a:xfrm>
            <a:custGeom>
              <a:avLst/>
              <a:gdLst>
                <a:gd name="T0" fmla="*/ 0 w 146"/>
                <a:gd name="T1" fmla="*/ 27 h 28"/>
                <a:gd name="T2" fmla="*/ 72 w 146"/>
                <a:gd name="T3" fmla="*/ 0 h 28"/>
                <a:gd name="T4" fmla="*/ 90 w 146"/>
                <a:gd name="T5" fmla="*/ 1 h 28"/>
                <a:gd name="T6" fmla="*/ 109 w 146"/>
                <a:gd name="T7" fmla="*/ 6 h 28"/>
                <a:gd name="T8" fmla="*/ 145 w 146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8"/>
                <a:gd name="T17" fmla="*/ 146 w 14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8">
                  <a:moveTo>
                    <a:pt x="0" y="27"/>
                  </a:moveTo>
                  <a:lnTo>
                    <a:pt x="72" y="0"/>
                  </a:lnTo>
                  <a:lnTo>
                    <a:pt x="90" y="1"/>
                  </a:lnTo>
                  <a:lnTo>
                    <a:pt x="109" y="6"/>
                  </a:lnTo>
                  <a:lnTo>
                    <a:pt x="145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35" name="Freeform 1921"/>
            <p:cNvSpPr>
              <a:spLocks/>
            </p:cNvSpPr>
            <p:nvPr/>
          </p:nvSpPr>
          <p:spPr bwMode="auto">
            <a:xfrm>
              <a:off x="4188" y="1426"/>
              <a:ext cx="153" cy="28"/>
            </a:xfrm>
            <a:custGeom>
              <a:avLst/>
              <a:gdLst>
                <a:gd name="T0" fmla="*/ 183 w 146"/>
                <a:gd name="T1" fmla="*/ 0 h 28"/>
                <a:gd name="T2" fmla="*/ 93 w 146"/>
                <a:gd name="T3" fmla="*/ 27 h 28"/>
                <a:gd name="T4" fmla="*/ 46 w 146"/>
                <a:gd name="T5" fmla="*/ 21 h 28"/>
                <a:gd name="T6" fmla="*/ 0 w 14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28"/>
                <a:gd name="T14" fmla="*/ 146 w 14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28">
                  <a:moveTo>
                    <a:pt x="145" y="0"/>
                  </a:moveTo>
                  <a:lnTo>
                    <a:pt x="73" y="27"/>
                  </a:lnTo>
                  <a:lnTo>
                    <a:pt x="36" y="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36" name="Line 1922"/>
            <p:cNvSpPr>
              <a:spLocks noChangeShapeType="1"/>
            </p:cNvSpPr>
            <p:nvPr/>
          </p:nvSpPr>
          <p:spPr bwMode="auto">
            <a:xfrm>
              <a:off x="4051" y="1424"/>
              <a:ext cx="2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37" name="Freeform 1923"/>
            <p:cNvSpPr>
              <a:spLocks/>
            </p:cNvSpPr>
            <p:nvPr/>
          </p:nvSpPr>
          <p:spPr bwMode="auto">
            <a:xfrm>
              <a:off x="4384" y="1402"/>
              <a:ext cx="110" cy="31"/>
            </a:xfrm>
            <a:custGeom>
              <a:avLst/>
              <a:gdLst>
                <a:gd name="T0" fmla="*/ 109 w 110"/>
                <a:gd name="T1" fmla="*/ 2 h 31"/>
                <a:gd name="T2" fmla="*/ 103 w 110"/>
                <a:gd name="T3" fmla="*/ 1 h 31"/>
                <a:gd name="T4" fmla="*/ 97 w 110"/>
                <a:gd name="T5" fmla="*/ 1 h 31"/>
                <a:gd name="T6" fmla="*/ 90 w 110"/>
                <a:gd name="T7" fmla="*/ 0 h 31"/>
                <a:gd name="T8" fmla="*/ 83 w 110"/>
                <a:gd name="T9" fmla="*/ 0 h 31"/>
                <a:gd name="T10" fmla="*/ 77 w 110"/>
                <a:gd name="T11" fmla="*/ 0 h 31"/>
                <a:gd name="T12" fmla="*/ 70 w 110"/>
                <a:gd name="T13" fmla="*/ 1 h 31"/>
                <a:gd name="T14" fmla="*/ 64 w 110"/>
                <a:gd name="T15" fmla="*/ 2 h 31"/>
                <a:gd name="T16" fmla="*/ 57 w 110"/>
                <a:gd name="T17" fmla="*/ 2 h 31"/>
                <a:gd name="T18" fmla="*/ 51 w 110"/>
                <a:gd name="T19" fmla="*/ 4 h 31"/>
                <a:gd name="T20" fmla="*/ 45 w 110"/>
                <a:gd name="T21" fmla="*/ 6 h 31"/>
                <a:gd name="T22" fmla="*/ 38 w 110"/>
                <a:gd name="T23" fmla="*/ 8 h 31"/>
                <a:gd name="T24" fmla="*/ 32 w 110"/>
                <a:gd name="T25" fmla="*/ 10 h 31"/>
                <a:gd name="T26" fmla="*/ 26 w 110"/>
                <a:gd name="T27" fmla="*/ 13 h 31"/>
                <a:gd name="T28" fmla="*/ 20 w 110"/>
                <a:gd name="T29" fmla="*/ 17 h 31"/>
                <a:gd name="T30" fmla="*/ 14 w 110"/>
                <a:gd name="T31" fmla="*/ 20 h 31"/>
                <a:gd name="T32" fmla="*/ 8 w 110"/>
                <a:gd name="T33" fmla="*/ 23 h 31"/>
                <a:gd name="T34" fmla="*/ 3 w 110"/>
                <a:gd name="T35" fmla="*/ 27 h 31"/>
                <a:gd name="T36" fmla="*/ 0 w 110"/>
                <a:gd name="T37" fmla="*/ 3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31"/>
                <a:gd name="T59" fmla="*/ 110 w 110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31">
                  <a:moveTo>
                    <a:pt x="109" y="2"/>
                  </a:moveTo>
                  <a:lnTo>
                    <a:pt x="103" y="1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7" y="0"/>
                  </a:lnTo>
                  <a:lnTo>
                    <a:pt x="70" y="1"/>
                  </a:lnTo>
                  <a:lnTo>
                    <a:pt x="64" y="2"/>
                  </a:lnTo>
                  <a:lnTo>
                    <a:pt x="57" y="2"/>
                  </a:lnTo>
                  <a:lnTo>
                    <a:pt x="51" y="4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6" y="13"/>
                  </a:lnTo>
                  <a:lnTo>
                    <a:pt x="20" y="17"/>
                  </a:lnTo>
                  <a:lnTo>
                    <a:pt x="14" y="20"/>
                  </a:lnTo>
                  <a:lnTo>
                    <a:pt x="8" y="23"/>
                  </a:lnTo>
                  <a:lnTo>
                    <a:pt x="3" y="27"/>
                  </a:lnTo>
                  <a:lnTo>
                    <a:pt x="0" y="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38" name="Freeform 1924"/>
            <p:cNvSpPr>
              <a:spLocks/>
            </p:cNvSpPr>
            <p:nvPr/>
          </p:nvSpPr>
          <p:spPr bwMode="auto">
            <a:xfrm>
              <a:off x="4088" y="1469"/>
              <a:ext cx="60" cy="16"/>
            </a:xfrm>
            <a:custGeom>
              <a:avLst/>
              <a:gdLst>
                <a:gd name="T0" fmla="*/ 0 w 60"/>
                <a:gd name="T1" fmla="*/ 15 h 16"/>
                <a:gd name="T2" fmla="*/ 29 w 60"/>
                <a:gd name="T3" fmla="*/ 0 h 16"/>
                <a:gd name="T4" fmla="*/ 59 w 60"/>
                <a:gd name="T5" fmla="*/ 15 h 16"/>
                <a:gd name="T6" fmla="*/ 0 60000 65536"/>
                <a:gd name="T7" fmla="*/ 0 60000 65536"/>
                <a:gd name="T8" fmla="*/ 0 60000 65536"/>
                <a:gd name="T9" fmla="*/ 0 w 60"/>
                <a:gd name="T10" fmla="*/ 0 h 16"/>
                <a:gd name="T11" fmla="*/ 60 w 60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16">
                  <a:moveTo>
                    <a:pt x="0" y="15"/>
                  </a:moveTo>
                  <a:lnTo>
                    <a:pt x="29" y="0"/>
                  </a:lnTo>
                  <a:lnTo>
                    <a:pt x="59" y="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39" name="Freeform 1925"/>
            <p:cNvSpPr>
              <a:spLocks/>
            </p:cNvSpPr>
            <p:nvPr/>
          </p:nvSpPr>
          <p:spPr bwMode="auto">
            <a:xfrm>
              <a:off x="4147" y="1484"/>
              <a:ext cx="59" cy="17"/>
            </a:xfrm>
            <a:custGeom>
              <a:avLst/>
              <a:gdLst>
                <a:gd name="T0" fmla="*/ 58 w 59"/>
                <a:gd name="T1" fmla="*/ 0 h 16"/>
                <a:gd name="T2" fmla="*/ 30 w 59"/>
                <a:gd name="T3" fmla="*/ 20 h 16"/>
                <a:gd name="T4" fmla="*/ 0 w 59"/>
                <a:gd name="T5" fmla="*/ 0 h 16"/>
                <a:gd name="T6" fmla="*/ 0 60000 65536"/>
                <a:gd name="T7" fmla="*/ 0 60000 65536"/>
                <a:gd name="T8" fmla="*/ 0 60000 65536"/>
                <a:gd name="T9" fmla="*/ 0 w 59"/>
                <a:gd name="T10" fmla="*/ 0 h 16"/>
                <a:gd name="T11" fmla="*/ 59 w 5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6">
                  <a:moveTo>
                    <a:pt x="58" y="0"/>
                  </a:moveTo>
                  <a:lnTo>
                    <a:pt x="30" y="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0" name="Line 1926"/>
            <p:cNvSpPr>
              <a:spLocks noChangeShapeType="1"/>
            </p:cNvSpPr>
            <p:nvPr/>
          </p:nvSpPr>
          <p:spPr bwMode="auto">
            <a:xfrm>
              <a:off x="4097" y="1482"/>
              <a:ext cx="1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1" name="Freeform 1927"/>
            <p:cNvSpPr>
              <a:spLocks/>
            </p:cNvSpPr>
            <p:nvPr/>
          </p:nvSpPr>
          <p:spPr bwMode="auto">
            <a:xfrm>
              <a:off x="4162" y="1506"/>
              <a:ext cx="75" cy="23"/>
            </a:xfrm>
            <a:custGeom>
              <a:avLst/>
              <a:gdLst>
                <a:gd name="T0" fmla="*/ 0 w 75"/>
                <a:gd name="T1" fmla="*/ 26 h 22"/>
                <a:gd name="T2" fmla="*/ 37 w 75"/>
                <a:gd name="T3" fmla="*/ 0 h 22"/>
                <a:gd name="T4" fmla="*/ 56 w 75"/>
                <a:gd name="T5" fmla="*/ 4 h 22"/>
                <a:gd name="T6" fmla="*/ 74 w 75"/>
                <a:gd name="T7" fmla="*/ 26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2"/>
                <a:gd name="T14" fmla="*/ 75 w 7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2">
                  <a:moveTo>
                    <a:pt x="0" y="21"/>
                  </a:moveTo>
                  <a:lnTo>
                    <a:pt x="37" y="0"/>
                  </a:lnTo>
                  <a:lnTo>
                    <a:pt x="56" y="4"/>
                  </a:lnTo>
                  <a:lnTo>
                    <a:pt x="7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2" name="Freeform 1928"/>
            <p:cNvSpPr>
              <a:spLocks/>
            </p:cNvSpPr>
            <p:nvPr/>
          </p:nvSpPr>
          <p:spPr bwMode="auto">
            <a:xfrm>
              <a:off x="4237" y="1527"/>
              <a:ext cx="82" cy="21"/>
            </a:xfrm>
            <a:custGeom>
              <a:avLst/>
              <a:gdLst>
                <a:gd name="T0" fmla="*/ 116 w 75"/>
                <a:gd name="T1" fmla="*/ 0 h 21"/>
                <a:gd name="T2" fmla="*/ 57 w 75"/>
                <a:gd name="T3" fmla="*/ 20 h 21"/>
                <a:gd name="T4" fmla="*/ 28 w 75"/>
                <a:gd name="T5" fmla="*/ 16 h 21"/>
                <a:gd name="T6" fmla="*/ 0 w 75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1"/>
                <a:gd name="T14" fmla="*/ 75 w 75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1">
                  <a:moveTo>
                    <a:pt x="74" y="0"/>
                  </a:moveTo>
                  <a:lnTo>
                    <a:pt x="37" y="20"/>
                  </a:lnTo>
                  <a:lnTo>
                    <a:pt x="18" y="1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3" name="Line 1929"/>
            <p:cNvSpPr>
              <a:spLocks noChangeShapeType="1"/>
            </p:cNvSpPr>
            <p:nvPr/>
          </p:nvSpPr>
          <p:spPr bwMode="auto">
            <a:xfrm>
              <a:off x="4169" y="1525"/>
              <a:ext cx="1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4" name="Freeform 1930"/>
            <p:cNvSpPr>
              <a:spLocks/>
            </p:cNvSpPr>
            <p:nvPr/>
          </p:nvSpPr>
          <p:spPr bwMode="auto">
            <a:xfrm>
              <a:off x="4125" y="1564"/>
              <a:ext cx="126" cy="27"/>
            </a:xfrm>
            <a:custGeom>
              <a:avLst/>
              <a:gdLst>
                <a:gd name="T0" fmla="*/ 0 w 126"/>
                <a:gd name="T1" fmla="*/ 26 h 27"/>
                <a:gd name="T2" fmla="*/ 62 w 126"/>
                <a:gd name="T3" fmla="*/ 0 h 27"/>
                <a:gd name="T4" fmla="*/ 93 w 126"/>
                <a:gd name="T5" fmla="*/ 6 h 27"/>
                <a:gd name="T6" fmla="*/ 125 w 126"/>
                <a:gd name="T7" fmla="*/ 26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7"/>
                <a:gd name="T14" fmla="*/ 126 w 1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7">
                  <a:moveTo>
                    <a:pt x="0" y="26"/>
                  </a:moveTo>
                  <a:lnTo>
                    <a:pt x="62" y="0"/>
                  </a:lnTo>
                  <a:lnTo>
                    <a:pt x="93" y="6"/>
                  </a:lnTo>
                  <a:lnTo>
                    <a:pt x="125" y="2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5" name="Freeform 1931"/>
            <p:cNvSpPr>
              <a:spLocks/>
            </p:cNvSpPr>
            <p:nvPr/>
          </p:nvSpPr>
          <p:spPr bwMode="auto">
            <a:xfrm>
              <a:off x="4250" y="1589"/>
              <a:ext cx="133" cy="27"/>
            </a:xfrm>
            <a:custGeom>
              <a:avLst/>
              <a:gdLst>
                <a:gd name="T0" fmla="*/ 164 w 126"/>
                <a:gd name="T1" fmla="*/ 0 h 27"/>
                <a:gd name="T2" fmla="*/ 83 w 126"/>
                <a:gd name="T3" fmla="*/ 26 h 27"/>
                <a:gd name="T4" fmla="*/ 40 w 126"/>
                <a:gd name="T5" fmla="*/ 21 h 27"/>
                <a:gd name="T6" fmla="*/ 0 w 1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7"/>
                <a:gd name="T14" fmla="*/ 126 w 1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7">
                  <a:moveTo>
                    <a:pt x="125" y="0"/>
                  </a:moveTo>
                  <a:lnTo>
                    <a:pt x="63" y="26"/>
                  </a:lnTo>
                  <a:lnTo>
                    <a:pt x="30" y="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6" name="Line 1932"/>
            <p:cNvSpPr>
              <a:spLocks noChangeShapeType="1"/>
            </p:cNvSpPr>
            <p:nvPr/>
          </p:nvSpPr>
          <p:spPr bwMode="auto">
            <a:xfrm>
              <a:off x="4134" y="1587"/>
              <a:ext cx="2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7" name="Freeform 1933"/>
            <p:cNvSpPr>
              <a:spLocks/>
            </p:cNvSpPr>
            <p:nvPr/>
          </p:nvSpPr>
          <p:spPr bwMode="auto">
            <a:xfrm>
              <a:off x="4319" y="1689"/>
              <a:ext cx="118" cy="28"/>
            </a:xfrm>
            <a:custGeom>
              <a:avLst/>
              <a:gdLst>
                <a:gd name="T0" fmla="*/ 0 w 118"/>
                <a:gd name="T1" fmla="*/ 27 h 28"/>
                <a:gd name="T2" fmla="*/ 58 w 118"/>
                <a:gd name="T3" fmla="*/ 0 h 28"/>
                <a:gd name="T4" fmla="*/ 88 w 118"/>
                <a:gd name="T5" fmla="*/ 6 h 28"/>
                <a:gd name="T6" fmla="*/ 117 w 118"/>
                <a:gd name="T7" fmla="*/ 2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28"/>
                <a:gd name="T14" fmla="*/ 118 w 11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28">
                  <a:moveTo>
                    <a:pt x="0" y="27"/>
                  </a:moveTo>
                  <a:lnTo>
                    <a:pt x="58" y="0"/>
                  </a:lnTo>
                  <a:lnTo>
                    <a:pt x="88" y="6"/>
                  </a:lnTo>
                  <a:lnTo>
                    <a:pt x="11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8" name="Freeform 1934"/>
            <p:cNvSpPr>
              <a:spLocks/>
            </p:cNvSpPr>
            <p:nvPr/>
          </p:nvSpPr>
          <p:spPr bwMode="auto">
            <a:xfrm>
              <a:off x="4437" y="1712"/>
              <a:ext cx="55" cy="29"/>
            </a:xfrm>
            <a:custGeom>
              <a:avLst/>
              <a:gdLst>
                <a:gd name="T0" fmla="*/ 0 w 55"/>
                <a:gd name="T1" fmla="*/ 0 h 29"/>
                <a:gd name="T2" fmla="*/ 3 w 55"/>
                <a:gd name="T3" fmla="*/ 4 h 29"/>
                <a:gd name="T4" fmla="*/ 8 w 55"/>
                <a:gd name="T5" fmla="*/ 8 h 29"/>
                <a:gd name="T6" fmla="*/ 12 w 55"/>
                <a:gd name="T7" fmla="*/ 11 h 29"/>
                <a:gd name="T8" fmla="*/ 17 w 55"/>
                <a:gd name="T9" fmla="*/ 15 h 29"/>
                <a:gd name="T10" fmla="*/ 21 w 55"/>
                <a:gd name="T11" fmla="*/ 17 h 29"/>
                <a:gd name="T12" fmla="*/ 26 w 55"/>
                <a:gd name="T13" fmla="*/ 19 h 29"/>
                <a:gd name="T14" fmla="*/ 31 w 55"/>
                <a:gd name="T15" fmla="*/ 22 h 29"/>
                <a:gd name="T16" fmla="*/ 35 w 55"/>
                <a:gd name="T17" fmla="*/ 25 h 29"/>
                <a:gd name="T18" fmla="*/ 40 w 55"/>
                <a:gd name="T19" fmla="*/ 25 h 29"/>
                <a:gd name="T20" fmla="*/ 45 w 55"/>
                <a:gd name="T21" fmla="*/ 27 h 29"/>
                <a:gd name="T22" fmla="*/ 50 w 55"/>
                <a:gd name="T23" fmla="*/ 27 h 29"/>
                <a:gd name="T24" fmla="*/ 54 w 55"/>
                <a:gd name="T25" fmla="*/ 28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29"/>
                <a:gd name="T41" fmla="*/ 55 w 55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29">
                  <a:moveTo>
                    <a:pt x="0" y="0"/>
                  </a:moveTo>
                  <a:lnTo>
                    <a:pt x="3" y="4"/>
                  </a:lnTo>
                  <a:lnTo>
                    <a:pt x="8" y="8"/>
                  </a:lnTo>
                  <a:lnTo>
                    <a:pt x="12" y="11"/>
                  </a:lnTo>
                  <a:lnTo>
                    <a:pt x="17" y="15"/>
                  </a:lnTo>
                  <a:lnTo>
                    <a:pt x="21" y="17"/>
                  </a:lnTo>
                  <a:lnTo>
                    <a:pt x="26" y="19"/>
                  </a:lnTo>
                  <a:lnTo>
                    <a:pt x="31" y="22"/>
                  </a:lnTo>
                  <a:lnTo>
                    <a:pt x="35" y="25"/>
                  </a:lnTo>
                  <a:lnTo>
                    <a:pt x="40" y="25"/>
                  </a:lnTo>
                  <a:lnTo>
                    <a:pt x="45" y="27"/>
                  </a:lnTo>
                  <a:lnTo>
                    <a:pt x="50" y="27"/>
                  </a:lnTo>
                  <a:lnTo>
                    <a:pt x="54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49" name="Freeform 1935"/>
            <p:cNvSpPr>
              <a:spLocks/>
            </p:cNvSpPr>
            <p:nvPr/>
          </p:nvSpPr>
          <p:spPr bwMode="auto">
            <a:xfrm>
              <a:off x="4320" y="1712"/>
              <a:ext cx="173" cy="1"/>
            </a:xfrm>
            <a:custGeom>
              <a:avLst/>
              <a:gdLst>
                <a:gd name="T0" fmla="*/ 0 w 173"/>
                <a:gd name="T1" fmla="*/ 0 h 1"/>
                <a:gd name="T2" fmla="*/ 172 w 173"/>
                <a:gd name="T3" fmla="*/ 0 h 1"/>
                <a:gd name="T4" fmla="*/ 0 60000 65536"/>
                <a:gd name="T5" fmla="*/ 0 60000 65536"/>
                <a:gd name="T6" fmla="*/ 0 w 173"/>
                <a:gd name="T7" fmla="*/ 0 h 1"/>
                <a:gd name="T8" fmla="*/ 173 w 1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3" h="1">
                  <a:moveTo>
                    <a:pt x="0" y="0"/>
                  </a:moveTo>
                  <a:lnTo>
                    <a:pt x="17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0" name="Line 1936"/>
            <p:cNvSpPr>
              <a:spLocks noChangeShapeType="1"/>
            </p:cNvSpPr>
            <p:nvPr/>
          </p:nvSpPr>
          <p:spPr bwMode="auto">
            <a:xfrm>
              <a:off x="4392" y="1432"/>
              <a:ext cx="1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1" name="Line 1937"/>
            <p:cNvSpPr>
              <a:spLocks noChangeShapeType="1"/>
            </p:cNvSpPr>
            <p:nvPr/>
          </p:nvSpPr>
          <p:spPr bwMode="auto">
            <a:xfrm flipV="1">
              <a:off x="4083" y="1412"/>
              <a:ext cx="0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2" name="Line 1938"/>
            <p:cNvSpPr>
              <a:spLocks noChangeShapeType="1"/>
            </p:cNvSpPr>
            <p:nvPr/>
          </p:nvSpPr>
          <p:spPr bwMode="auto">
            <a:xfrm flipV="1">
              <a:off x="4121" y="1406"/>
              <a:ext cx="0" cy="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3" name="Line 1939"/>
            <p:cNvSpPr>
              <a:spLocks noChangeShapeType="1"/>
            </p:cNvSpPr>
            <p:nvPr/>
          </p:nvSpPr>
          <p:spPr bwMode="auto">
            <a:xfrm flipV="1">
              <a:off x="4160" y="1411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4" name="Line 1940"/>
            <p:cNvSpPr>
              <a:spLocks noChangeShapeType="1"/>
            </p:cNvSpPr>
            <p:nvPr/>
          </p:nvSpPr>
          <p:spPr bwMode="auto">
            <a:xfrm flipV="1">
              <a:off x="4375" y="1443"/>
              <a:ext cx="0" cy="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5" name="Line 1941"/>
            <p:cNvSpPr>
              <a:spLocks noChangeShapeType="1"/>
            </p:cNvSpPr>
            <p:nvPr/>
          </p:nvSpPr>
          <p:spPr bwMode="auto">
            <a:xfrm flipV="1">
              <a:off x="4314" y="1620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56" name="Oval 1942"/>
            <p:cNvSpPr>
              <a:spLocks noChangeArrowheads="1"/>
            </p:cNvSpPr>
            <p:nvPr/>
          </p:nvSpPr>
          <p:spPr bwMode="auto">
            <a:xfrm>
              <a:off x="4302" y="1701"/>
              <a:ext cx="24" cy="26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57" name="Oval 1943"/>
            <p:cNvSpPr>
              <a:spLocks noChangeArrowheads="1"/>
            </p:cNvSpPr>
            <p:nvPr/>
          </p:nvSpPr>
          <p:spPr bwMode="auto">
            <a:xfrm>
              <a:off x="4069" y="1470"/>
              <a:ext cx="23" cy="2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58" name="Oval 1944"/>
            <p:cNvSpPr>
              <a:spLocks noChangeArrowheads="1"/>
            </p:cNvSpPr>
            <p:nvPr/>
          </p:nvSpPr>
          <p:spPr bwMode="auto">
            <a:xfrm>
              <a:off x="4361" y="1419"/>
              <a:ext cx="23" cy="2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59" name="Oval 1945"/>
            <p:cNvSpPr>
              <a:spLocks noChangeArrowheads="1"/>
            </p:cNvSpPr>
            <p:nvPr/>
          </p:nvSpPr>
          <p:spPr bwMode="auto">
            <a:xfrm>
              <a:off x="4144" y="1524"/>
              <a:ext cx="23" cy="2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0" name="Oval 1946"/>
            <p:cNvSpPr>
              <a:spLocks noChangeArrowheads="1"/>
            </p:cNvSpPr>
            <p:nvPr/>
          </p:nvSpPr>
          <p:spPr bwMode="auto">
            <a:xfrm>
              <a:off x="4105" y="1578"/>
              <a:ext cx="23" cy="2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1" name="Oval 1947"/>
            <p:cNvSpPr>
              <a:spLocks noChangeArrowheads="1"/>
            </p:cNvSpPr>
            <p:nvPr/>
          </p:nvSpPr>
          <p:spPr bwMode="auto">
            <a:xfrm>
              <a:off x="4028" y="1409"/>
              <a:ext cx="24" cy="25"/>
            </a:xfrm>
            <a:prstGeom prst="ellipse">
              <a:avLst/>
            </a:prstGeom>
            <a:solidFill>
              <a:srgbClr val="FF81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6" name="Group 1948"/>
          <p:cNvGrpSpPr>
            <a:grpSpLocks/>
          </p:cNvGrpSpPr>
          <p:nvPr/>
        </p:nvGrpSpPr>
        <p:grpSpPr bwMode="auto">
          <a:xfrm>
            <a:off x="6588125" y="4041775"/>
            <a:ext cx="742950" cy="520700"/>
            <a:chOff x="4027" y="2687"/>
            <a:chExt cx="467" cy="340"/>
          </a:xfrm>
        </p:grpSpPr>
        <p:sp>
          <p:nvSpPr>
            <p:cNvPr id="45406" name="Freeform 1949"/>
            <p:cNvSpPr>
              <a:spLocks/>
            </p:cNvSpPr>
            <p:nvPr/>
          </p:nvSpPr>
          <p:spPr bwMode="auto">
            <a:xfrm>
              <a:off x="4042" y="2687"/>
              <a:ext cx="146" cy="28"/>
            </a:xfrm>
            <a:custGeom>
              <a:avLst/>
              <a:gdLst>
                <a:gd name="T0" fmla="*/ 0 w 146"/>
                <a:gd name="T1" fmla="*/ 27 h 28"/>
                <a:gd name="T2" fmla="*/ 71 w 146"/>
                <a:gd name="T3" fmla="*/ 0 h 28"/>
                <a:gd name="T4" fmla="*/ 90 w 146"/>
                <a:gd name="T5" fmla="*/ 0 h 28"/>
                <a:gd name="T6" fmla="*/ 109 w 146"/>
                <a:gd name="T7" fmla="*/ 6 h 28"/>
                <a:gd name="T8" fmla="*/ 145 w 146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8"/>
                <a:gd name="T17" fmla="*/ 146 w 14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8">
                  <a:moveTo>
                    <a:pt x="0" y="27"/>
                  </a:moveTo>
                  <a:lnTo>
                    <a:pt x="71" y="0"/>
                  </a:lnTo>
                  <a:lnTo>
                    <a:pt x="90" y="0"/>
                  </a:lnTo>
                  <a:lnTo>
                    <a:pt x="109" y="6"/>
                  </a:lnTo>
                  <a:lnTo>
                    <a:pt x="145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07" name="Freeform 1950"/>
            <p:cNvSpPr>
              <a:spLocks/>
            </p:cNvSpPr>
            <p:nvPr/>
          </p:nvSpPr>
          <p:spPr bwMode="auto">
            <a:xfrm>
              <a:off x="4187" y="2712"/>
              <a:ext cx="153" cy="28"/>
            </a:xfrm>
            <a:custGeom>
              <a:avLst/>
              <a:gdLst>
                <a:gd name="T0" fmla="*/ 183 w 146"/>
                <a:gd name="T1" fmla="*/ 0 h 28"/>
                <a:gd name="T2" fmla="*/ 93 w 146"/>
                <a:gd name="T3" fmla="*/ 27 h 28"/>
                <a:gd name="T4" fmla="*/ 46 w 146"/>
                <a:gd name="T5" fmla="*/ 21 h 28"/>
                <a:gd name="T6" fmla="*/ 0 w 14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28"/>
                <a:gd name="T14" fmla="*/ 146 w 14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28">
                  <a:moveTo>
                    <a:pt x="145" y="0"/>
                  </a:moveTo>
                  <a:lnTo>
                    <a:pt x="73" y="27"/>
                  </a:lnTo>
                  <a:lnTo>
                    <a:pt x="36" y="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08" name="Line 1951"/>
            <p:cNvSpPr>
              <a:spLocks noChangeShapeType="1"/>
            </p:cNvSpPr>
            <p:nvPr/>
          </p:nvSpPr>
          <p:spPr bwMode="auto">
            <a:xfrm>
              <a:off x="4051" y="2710"/>
              <a:ext cx="2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09" name="Freeform 1952"/>
            <p:cNvSpPr>
              <a:spLocks/>
            </p:cNvSpPr>
            <p:nvPr/>
          </p:nvSpPr>
          <p:spPr bwMode="auto">
            <a:xfrm>
              <a:off x="4383" y="2688"/>
              <a:ext cx="110" cy="31"/>
            </a:xfrm>
            <a:custGeom>
              <a:avLst/>
              <a:gdLst>
                <a:gd name="T0" fmla="*/ 109 w 110"/>
                <a:gd name="T1" fmla="*/ 3 h 31"/>
                <a:gd name="T2" fmla="*/ 103 w 110"/>
                <a:gd name="T3" fmla="*/ 1 h 31"/>
                <a:gd name="T4" fmla="*/ 96 w 110"/>
                <a:gd name="T5" fmla="*/ 1 h 31"/>
                <a:gd name="T6" fmla="*/ 89 w 110"/>
                <a:gd name="T7" fmla="*/ 0 h 31"/>
                <a:gd name="T8" fmla="*/ 83 w 110"/>
                <a:gd name="T9" fmla="*/ 0 h 31"/>
                <a:gd name="T10" fmla="*/ 77 w 110"/>
                <a:gd name="T11" fmla="*/ 0 h 31"/>
                <a:gd name="T12" fmla="*/ 70 w 110"/>
                <a:gd name="T13" fmla="*/ 1 h 31"/>
                <a:gd name="T14" fmla="*/ 64 w 110"/>
                <a:gd name="T15" fmla="*/ 2 h 31"/>
                <a:gd name="T16" fmla="*/ 57 w 110"/>
                <a:gd name="T17" fmla="*/ 3 h 31"/>
                <a:gd name="T18" fmla="*/ 50 w 110"/>
                <a:gd name="T19" fmla="*/ 4 h 31"/>
                <a:gd name="T20" fmla="*/ 45 w 110"/>
                <a:gd name="T21" fmla="*/ 6 h 31"/>
                <a:gd name="T22" fmla="*/ 38 w 110"/>
                <a:gd name="T23" fmla="*/ 8 h 31"/>
                <a:gd name="T24" fmla="*/ 32 w 110"/>
                <a:gd name="T25" fmla="*/ 10 h 31"/>
                <a:gd name="T26" fmla="*/ 26 w 110"/>
                <a:gd name="T27" fmla="*/ 13 h 31"/>
                <a:gd name="T28" fmla="*/ 19 w 110"/>
                <a:gd name="T29" fmla="*/ 16 h 31"/>
                <a:gd name="T30" fmla="*/ 14 w 110"/>
                <a:gd name="T31" fmla="*/ 20 h 31"/>
                <a:gd name="T32" fmla="*/ 8 w 110"/>
                <a:gd name="T33" fmla="*/ 23 h 31"/>
                <a:gd name="T34" fmla="*/ 3 w 110"/>
                <a:gd name="T35" fmla="*/ 27 h 31"/>
                <a:gd name="T36" fmla="*/ 0 w 110"/>
                <a:gd name="T37" fmla="*/ 3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31"/>
                <a:gd name="T59" fmla="*/ 110 w 110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31">
                  <a:moveTo>
                    <a:pt x="109" y="3"/>
                  </a:moveTo>
                  <a:lnTo>
                    <a:pt x="103" y="1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77" y="0"/>
                  </a:lnTo>
                  <a:lnTo>
                    <a:pt x="70" y="1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4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4" y="20"/>
                  </a:lnTo>
                  <a:lnTo>
                    <a:pt x="8" y="23"/>
                  </a:lnTo>
                  <a:lnTo>
                    <a:pt x="3" y="27"/>
                  </a:lnTo>
                  <a:lnTo>
                    <a:pt x="0" y="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0" name="Freeform 1953"/>
            <p:cNvSpPr>
              <a:spLocks/>
            </p:cNvSpPr>
            <p:nvPr/>
          </p:nvSpPr>
          <p:spPr bwMode="auto">
            <a:xfrm>
              <a:off x="4088" y="2755"/>
              <a:ext cx="59" cy="16"/>
            </a:xfrm>
            <a:custGeom>
              <a:avLst/>
              <a:gdLst>
                <a:gd name="T0" fmla="*/ 0 w 59"/>
                <a:gd name="T1" fmla="*/ 15 h 16"/>
                <a:gd name="T2" fmla="*/ 28 w 59"/>
                <a:gd name="T3" fmla="*/ 0 h 16"/>
                <a:gd name="T4" fmla="*/ 58 w 59"/>
                <a:gd name="T5" fmla="*/ 15 h 16"/>
                <a:gd name="T6" fmla="*/ 0 60000 65536"/>
                <a:gd name="T7" fmla="*/ 0 60000 65536"/>
                <a:gd name="T8" fmla="*/ 0 60000 65536"/>
                <a:gd name="T9" fmla="*/ 0 w 59"/>
                <a:gd name="T10" fmla="*/ 0 h 16"/>
                <a:gd name="T11" fmla="*/ 59 w 5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6">
                  <a:moveTo>
                    <a:pt x="0" y="15"/>
                  </a:moveTo>
                  <a:lnTo>
                    <a:pt x="28" y="0"/>
                  </a:lnTo>
                  <a:lnTo>
                    <a:pt x="58" y="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1" name="Freeform 1954"/>
            <p:cNvSpPr>
              <a:spLocks/>
            </p:cNvSpPr>
            <p:nvPr/>
          </p:nvSpPr>
          <p:spPr bwMode="auto">
            <a:xfrm>
              <a:off x="4146" y="2770"/>
              <a:ext cx="59" cy="17"/>
            </a:xfrm>
            <a:custGeom>
              <a:avLst/>
              <a:gdLst>
                <a:gd name="T0" fmla="*/ 58 w 59"/>
                <a:gd name="T1" fmla="*/ 0 h 16"/>
                <a:gd name="T2" fmla="*/ 29 w 59"/>
                <a:gd name="T3" fmla="*/ 20 h 16"/>
                <a:gd name="T4" fmla="*/ 0 w 59"/>
                <a:gd name="T5" fmla="*/ 0 h 16"/>
                <a:gd name="T6" fmla="*/ 0 60000 65536"/>
                <a:gd name="T7" fmla="*/ 0 60000 65536"/>
                <a:gd name="T8" fmla="*/ 0 60000 65536"/>
                <a:gd name="T9" fmla="*/ 0 w 59"/>
                <a:gd name="T10" fmla="*/ 0 h 16"/>
                <a:gd name="T11" fmla="*/ 59 w 5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6">
                  <a:moveTo>
                    <a:pt x="58" y="0"/>
                  </a:moveTo>
                  <a:lnTo>
                    <a:pt x="29" y="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2" name="Line 1955"/>
            <p:cNvSpPr>
              <a:spLocks noChangeShapeType="1"/>
            </p:cNvSpPr>
            <p:nvPr/>
          </p:nvSpPr>
          <p:spPr bwMode="auto">
            <a:xfrm>
              <a:off x="4097" y="2768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3" name="Freeform 1956"/>
            <p:cNvSpPr>
              <a:spLocks/>
            </p:cNvSpPr>
            <p:nvPr/>
          </p:nvSpPr>
          <p:spPr bwMode="auto">
            <a:xfrm>
              <a:off x="4161" y="2793"/>
              <a:ext cx="75" cy="22"/>
            </a:xfrm>
            <a:custGeom>
              <a:avLst/>
              <a:gdLst>
                <a:gd name="T0" fmla="*/ 0 w 75"/>
                <a:gd name="T1" fmla="*/ 25 h 21"/>
                <a:gd name="T2" fmla="*/ 37 w 75"/>
                <a:gd name="T3" fmla="*/ 0 h 21"/>
                <a:gd name="T4" fmla="*/ 55 w 75"/>
                <a:gd name="T5" fmla="*/ 4 h 21"/>
                <a:gd name="T6" fmla="*/ 74 w 75"/>
                <a:gd name="T7" fmla="*/ 25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1"/>
                <a:gd name="T14" fmla="*/ 75 w 75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1">
                  <a:moveTo>
                    <a:pt x="0" y="20"/>
                  </a:moveTo>
                  <a:lnTo>
                    <a:pt x="37" y="0"/>
                  </a:lnTo>
                  <a:lnTo>
                    <a:pt x="55" y="4"/>
                  </a:lnTo>
                  <a:lnTo>
                    <a:pt x="74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4" name="Freeform 1957"/>
            <p:cNvSpPr>
              <a:spLocks/>
            </p:cNvSpPr>
            <p:nvPr/>
          </p:nvSpPr>
          <p:spPr bwMode="auto">
            <a:xfrm>
              <a:off x="4236" y="2813"/>
              <a:ext cx="82" cy="22"/>
            </a:xfrm>
            <a:custGeom>
              <a:avLst/>
              <a:gdLst>
                <a:gd name="T0" fmla="*/ 116 w 75"/>
                <a:gd name="T1" fmla="*/ 0 h 22"/>
                <a:gd name="T2" fmla="*/ 57 w 75"/>
                <a:gd name="T3" fmla="*/ 21 h 22"/>
                <a:gd name="T4" fmla="*/ 28 w 75"/>
                <a:gd name="T5" fmla="*/ 16 h 22"/>
                <a:gd name="T6" fmla="*/ 0 w 75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2"/>
                <a:gd name="T14" fmla="*/ 75 w 7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2">
                  <a:moveTo>
                    <a:pt x="74" y="0"/>
                  </a:moveTo>
                  <a:lnTo>
                    <a:pt x="37" y="21"/>
                  </a:lnTo>
                  <a:lnTo>
                    <a:pt x="18" y="1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5" name="Line 1958"/>
            <p:cNvSpPr>
              <a:spLocks noChangeShapeType="1"/>
            </p:cNvSpPr>
            <p:nvPr/>
          </p:nvSpPr>
          <p:spPr bwMode="auto">
            <a:xfrm>
              <a:off x="4168" y="2811"/>
              <a:ext cx="1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6" name="Freeform 1959"/>
            <p:cNvSpPr>
              <a:spLocks/>
            </p:cNvSpPr>
            <p:nvPr/>
          </p:nvSpPr>
          <p:spPr bwMode="auto">
            <a:xfrm>
              <a:off x="4124" y="2850"/>
              <a:ext cx="126" cy="27"/>
            </a:xfrm>
            <a:custGeom>
              <a:avLst/>
              <a:gdLst>
                <a:gd name="T0" fmla="*/ 0 w 126"/>
                <a:gd name="T1" fmla="*/ 26 h 27"/>
                <a:gd name="T2" fmla="*/ 62 w 126"/>
                <a:gd name="T3" fmla="*/ 0 h 27"/>
                <a:gd name="T4" fmla="*/ 93 w 126"/>
                <a:gd name="T5" fmla="*/ 5 h 27"/>
                <a:gd name="T6" fmla="*/ 125 w 126"/>
                <a:gd name="T7" fmla="*/ 26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7"/>
                <a:gd name="T14" fmla="*/ 126 w 1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7">
                  <a:moveTo>
                    <a:pt x="0" y="26"/>
                  </a:moveTo>
                  <a:lnTo>
                    <a:pt x="62" y="0"/>
                  </a:lnTo>
                  <a:lnTo>
                    <a:pt x="93" y="5"/>
                  </a:lnTo>
                  <a:lnTo>
                    <a:pt x="125" y="2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7" name="Freeform 1960"/>
            <p:cNvSpPr>
              <a:spLocks/>
            </p:cNvSpPr>
            <p:nvPr/>
          </p:nvSpPr>
          <p:spPr bwMode="auto">
            <a:xfrm>
              <a:off x="4249" y="2875"/>
              <a:ext cx="133" cy="27"/>
            </a:xfrm>
            <a:custGeom>
              <a:avLst/>
              <a:gdLst>
                <a:gd name="T0" fmla="*/ 164 w 126"/>
                <a:gd name="T1" fmla="*/ 0 h 27"/>
                <a:gd name="T2" fmla="*/ 83 w 126"/>
                <a:gd name="T3" fmla="*/ 26 h 27"/>
                <a:gd name="T4" fmla="*/ 40 w 126"/>
                <a:gd name="T5" fmla="*/ 21 h 27"/>
                <a:gd name="T6" fmla="*/ 0 w 1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7"/>
                <a:gd name="T14" fmla="*/ 126 w 1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7">
                  <a:moveTo>
                    <a:pt x="125" y="0"/>
                  </a:moveTo>
                  <a:lnTo>
                    <a:pt x="63" y="26"/>
                  </a:lnTo>
                  <a:lnTo>
                    <a:pt x="30" y="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8" name="Line 1961"/>
            <p:cNvSpPr>
              <a:spLocks noChangeShapeType="1"/>
            </p:cNvSpPr>
            <p:nvPr/>
          </p:nvSpPr>
          <p:spPr bwMode="auto">
            <a:xfrm>
              <a:off x="4133" y="2873"/>
              <a:ext cx="2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19" name="Freeform 1962"/>
            <p:cNvSpPr>
              <a:spLocks/>
            </p:cNvSpPr>
            <p:nvPr/>
          </p:nvSpPr>
          <p:spPr bwMode="auto">
            <a:xfrm>
              <a:off x="4318" y="2974"/>
              <a:ext cx="118" cy="27"/>
            </a:xfrm>
            <a:custGeom>
              <a:avLst/>
              <a:gdLst>
                <a:gd name="T0" fmla="*/ 0 w 118"/>
                <a:gd name="T1" fmla="*/ 26 h 27"/>
                <a:gd name="T2" fmla="*/ 58 w 118"/>
                <a:gd name="T3" fmla="*/ 0 h 27"/>
                <a:gd name="T4" fmla="*/ 87 w 118"/>
                <a:gd name="T5" fmla="*/ 6 h 27"/>
                <a:gd name="T6" fmla="*/ 117 w 118"/>
                <a:gd name="T7" fmla="*/ 26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27"/>
                <a:gd name="T14" fmla="*/ 118 w 11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27">
                  <a:moveTo>
                    <a:pt x="0" y="26"/>
                  </a:moveTo>
                  <a:lnTo>
                    <a:pt x="58" y="0"/>
                  </a:lnTo>
                  <a:lnTo>
                    <a:pt x="87" y="6"/>
                  </a:lnTo>
                  <a:lnTo>
                    <a:pt x="117" y="2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0" name="Freeform 1963"/>
            <p:cNvSpPr>
              <a:spLocks/>
            </p:cNvSpPr>
            <p:nvPr/>
          </p:nvSpPr>
          <p:spPr bwMode="auto">
            <a:xfrm>
              <a:off x="4436" y="2998"/>
              <a:ext cx="56" cy="29"/>
            </a:xfrm>
            <a:custGeom>
              <a:avLst/>
              <a:gdLst>
                <a:gd name="T0" fmla="*/ 0 w 56"/>
                <a:gd name="T1" fmla="*/ 0 h 29"/>
                <a:gd name="T2" fmla="*/ 4 w 56"/>
                <a:gd name="T3" fmla="*/ 4 h 29"/>
                <a:gd name="T4" fmla="*/ 8 w 56"/>
                <a:gd name="T5" fmla="*/ 7 h 29"/>
                <a:gd name="T6" fmla="*/ 13 w 56"/>
                <a:gd name="T7" fmla="*/ 11 h 29"/>
                <a:gd name="T8" fmla="*/ 18 w 56"/>
                <a:gd name="T9" fmla="*/ 15 h 29"/>
                <a:gd name="T10" fmla="*/ 22 w 56"/>
                <a:gd name="T11" fmla="*/ 17 h 29"/>
                <a:gd name="T12" fmla="*/ 26 w 56"/>
                <a:gd name="T13" fmla="*/ 19 h 29"/>
                <a:gd name="T14" fmla="*/ 32 w 56"/>
                <a:gd name="T15" fmla="*/ 22 h 29"/>
                <a:gd name="T16" fmla="*/ 36 w 56"/>
                <a:gd name="T17" fmla="*/ 25 h 29"/>
                <a:gd name="T18" fmla="*/ 41 w 56"/>
                <a:gd name="T19" fmla="*/ 25 h 29"/>
                <a:gd name="T20" fmla="*/ 46 w 56"/>
                <a:gd name="T21" fmla="*/ 27 h 29"/>
                <a:gd name="T22" fmla="*/ 51 w 56"/>
                <a:gd name="T23" fmla="*/ 27 h 29"/>
                <a:gd name="T24" fmla="*/ 55 w 56"/>
                <a:gd name="T25" fmla="*/ 28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29"/>
                <a:gd name="T41" fmla="*/ 56 w 56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29">
                  <a:moveTo>
                    <a:pt x="0" y="0"/>
                  </a:moveTo>
                  <a:lnTo>
                    <a:pt x="4" y="4"/>
                  </a:lnTo>
                  <a:lnTo>
                    <a:pt x="8" y="7"/>
                  </a:lnTo>
                  <a:lnTo>
                    <a:pt x="13" y="11"/>
                  </a:lnTo>
                  <a:lnTo>
                    <a:pt x="18" y="15"/>
                  </a:lnTo>
                  <a:lnTo>
                    <a:pt x="22" y="17"/>
                  </a:lnTo>
                  <a:lnTo>
                    <a:pt x="26" y="19"/>
                  </a:lnTo>
                  <a:lnTo>
                    <a:pt x="32" y="22"/>
                  </a:lnTo>
                  <a:lnTo>
                    <a:pt x="36" y="25"/>
                  </a:lnTo>
                  <a:lnTo>
                    <a:pt x="41" y="25"/>
                  </a:lnTo>
                  <a:lnTo>
                    <a:pt x="46" y="27"/>
                  </a:lnTo>
                  <a:lnTo>
                    <a:pt x="51" y="27"/>
                  </a:lnTo>
                  <a:lnTo>
                    <a:pt x="55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1" name="Freeform 1964"/>
            <p:cNvSpPr>
              <a:spLocks/>
            </p:cNvSpPr>
            <p:nvPr/>
          </p:nvSpPr>
          <p:spPr bwMode="auto">
            <a:xfrm>
              <a:off x="4319" y="2998"/>
              <a:ext cx="173" cy="1"/>
            </a:xfrm>
            <a:custGeom>
              <a:avLst/>
              <a:gdLst>
                <a:gd name="T0" fmla="*/ 0 w 173"/>
                <a:gd name="T1" fmla="*/ 0 h 1"/>
                <a:gd name="T2" fmla="*/ 172 w 173"/>
                <a:gd name="T3" fmla="*/ 0 h 1"/>
                <a:gd name="T4" fmla="*/ 171 w 173"/>
                <a:gd name="T5" fmla="*/ 0 h 1"/>
                <a:gd name="T6" fmla="*/ 0 60000 65536"/>
                <a:gd name="T7" fmla="*/ 0 60000 65536"/>
                <a:gd name="T8" fmla="*/ 0 60000 65536"/>
                <a:gd name="T9" fmla="*/ 0 w 173"/>
                <a:gd name="T10" fmla="*/ 0 h 1"/>
                <a:gd name="T11" fmla="*/ 173 w 1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1">
                  <a:moveTo>
                    <a:pt x="0" y="0"/>
                  </a:moveTo>
                  <a:lnTo>
                    <a:pt x="172" y="0"/>
                  </a:lnTo>
                  <a:lnTo>
                    <a:pt x="1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2" name="Line 1965"/>
            <p:cNvSpPr>
              <a:spLocks noChangeShapeType="1"/>
            </p:cNvSpPr>
            <p:nvPr/>
          </p:nvSpPr>
          <p:spPr bwMode="auto">
            <a:xfrm>
              <a:off x="4391" y="2718"/>
              <a:ext cx="10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3" name="Line 1966"/>
            <p:cNvSpPr>
              <a:spLocks noChangeShapeType="1"/>
            </p:cNvSpPr>
            <p:nvPr/>
          </p:nvSpPr>
          <p:spPr bwMode="auto">
            <a:xfrm flipV="1">
              <a:off x="4083" y="2700"/>
              <a:ext cx="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4" name="Line 1967"/>
            <p:cNvSpPr>
              <a:spLocks noChangeShapeType="1"/>
            </p:cNvSpPr>
            <p:nvPr/>
          </p:nvSpPr>
          <p:spPr bwMode="auto">
            <a:xfrm flipV="1">
              <a:off x="4121" y="2692"/>
              <a:ext cx="0" cy="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5" name="Line 1968"/>
            <p:cNvSpPr>
              <a:spLocks noChangeShapeType="1"/>
            </p:cNvSpPr>
            <p:nvPr/>
          </p:nvSpPr>
          <p:spPr bwMode="auto">
            <a:xfrm flipV="1">
              <a:off x="4160" y="2697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6" name="Line 1969"/>
            <p:cNvSpPr>
              <a:spLocks noChangeShapeType="1"/>
            </p:cNvSpPr>
            <p:nvPr/>
          </p:nvSpPr>
          <p:spPr bwMode="auto">
            <a:xfrm flipV="1">
              <a:off x="4375" y="2730"/>
              <a:ext cx="0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7" name="Line 1970"/>
            <p:cNvSpPr>
              <a:spLocks noChangeShapeType="1"/>
            </p:cNvSpPr>
            <p:nvPr/>
          </p:nvSpPr>
          <p:spPr bwMode="auto">
            <a:xfrm flipV="1">
              <a:off x="4313" y="2906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8" name="Oval 1971"/>
            <p:cNvSpPr>
              <a:spLocks noChangeArrowheads="1"/>
            </p:cNvSpPr>
            <p:nvPr/>
          </p:nvSpPr>
          <p:spPr bwMode="auto">
            <a:xfrm>
              <a:off x="4301" y="2987"/>
              <a:ext cx="24" cy="26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9" name="Oval 1972"/>
            <p:cNvSpPr>
              <a:spLocks noChangeArrowheads="1"/>
            </p:cNvSpPr>
            <p:nvPr/>
          </p:nvSpPr>
          <p:spPr bwMode="auto">
            <a:xfrm>
              <a:off x="4068" y="2756"/>
              <a:ext cx="24" cy="25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0" name="Oval 1973"/>
            <p:cNvSpPr>
              <a:spLocks noChangeArrowheads="1"/>
            </p:cNvSpPr>
            <p:nvPr/>
          </p:nvSpPr>
          <p:spPr bwMode="auto">
            <a:xfrm>
              <a:off x="4360" y="2705"/>
              <a:ext cx="24" cy="25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1" name="Oval 1974"/>
            <p:cNvSpPr>
              <a:spLocks noChangeArrowheads="1"/>
            </p:cNvSpPr>
            <p:nvPr/>
          </p:nvSpPr>
          <p:spPr bwMode="auto">
            <a:xfrm>
              <a:off x="4143" y="2810"/>
              <a:ext cx="24" cy="25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2" name="Oval 1975"/>
            <p:cNvSpPr>
              <a:spLocks noChangeArrowheads="1"/>
            </p:cNvSpPr>
            <p:nvPr/>
          </p:nvSpPr>
          <p:spPr bwMode="auto">
            <a:xfrm>
              <a:off x="4104" y="2864"/>
              <a:ext cx="24" cy="25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3" name="Oval 1976"/>
            <p:cNvSpPr>
              <a:spLocks noChangeArrowheads="1"/>
            </p:cNvSpPr>
            <p:nvPr/>
          </p:nvSpPr>
          <p:spPr bwMode="auto">
            <a:xfrm>
              <a:off x="4027" y="2695"/>
              <a:ext cx="24" cy="25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7" name="Group 1977"/>
          <p:cNvGrpSpPr>
            <a:grpSpLocks/>
          </p:cNvGrpSpPr>
          <p:nvPr/>
        </p:nvGrpSpPr>
        <p:grpSpPr bwMode="auto">
          <a:xfrm>
            <a:off x="6589713" y="3038475"/>
            <a:ext cx="742950" cy="519113"/>
            <a:chOff x="4028" y="2031"/>
            <a:chExt cx="467" cy="339"/>
          </a:xfrm>
        </p:grpSpPr>
        <p:sp>
          <p:nvSpPr>
            <p:cNvPr id="45378" name="Freeform 1978"/>
            <p:cNvSpPr>
              <a:spLocks/>
            </p:cNvSpPr>
            <p:nvPr/>
          </p:nvSpPr>
          <p:spPr bwMode="auto">
            <a:xfrm>
              <a:off x="4043" y="2031"/>
              <a:ext cx="146" cy="28"/>
            </a:xfrm>
            <a:custGeom>
              <a:avLst/>
              <a:gdLst>
                <a:gd name="T0" fmla="*/ 0 w 146"/>
                <a:gd name="T1" fmla="*/ 27 h 28"/>
                <a:gd name="T2" fmla="*/ 71 w 146"/>
                <a:gd name="T3" fmla="*/ 0 h 28"/>
                <a:gd name="T4" fmla="*/ 90 w 146"/>
                <a:gd name="T5" fmla="*/ 1 h 28"/>
                <a:gd name="T6" fmla="*/ 109 w 146"/>
                <a:gd name="T7" fmla="*/ 6 h 28"/>
                <a:gd name="T8" fmla="*/ 145 w 146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8"/>
                <a:gd name="T17" fmla="*/ 146 w 14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8">
                  <a:moveTo>
                    <a:pt x="0" y="27"/>
                  </a:moveTo>
                  <a:lnTo>
                    <a:pt x="71" y="0"/>
                  </a:lnTo>
                  <a:lnTo>
                    <a:pt x="90" y="1"/>
                  </a:lnTo>
                  <a:lnTo>
                    <a:pt x="109" y="6"/>
                  </a:lnTo>
                  <a:lnTo>
                    <a:pt x="145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79" name="Freeform 1979"/>
            <p:cNvSpPr>
              <a:spLocks/>
            </p:cNvSpPr>
            <p:nvPr/>
          </p:nvSpPr>
          <p:spPr bwMode="auto">
            <a:xfrm>
              <a:off x="4188" y="2056"/>
              <a:ext cx="153" cy="28"/>
            </a:xfrm>
            <a:custGeom>
              <a:avLst/>
              <a:gdLst>
                <a:gd name="T0" fmla="*/ 183 w 146"/>
                <a:gd name="T1" fmla="*/ 0 h 28"/>
                <a:gd name="T2" fmla="*/ 93 w 146"/>
                <a:gd name="T3" fmla="*/ 27 h 28"/>
                <a:gd name="T4" fmla="*/ 46 w 146"/>
                <a:gd name="T5" fmla="*/ 21 h 28"/>
                <a:gd name="T6" fmla="*/ 0 w 14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28"/>
                <a:gd name="T14" fmla="*/ 146 w 14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28">
                  <a:moveTo>
                    <a:pt x="145" y="0"/>
                  </a:moveTo>
                  <a:lnTo>
                    <a:pt x="73" y="27"/>
                  </a:lnTo>
                  <a:lnTo>
                    <a:pt x="36" y="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0" name="Line 1980"/>
            <p:cNvSpPr>
              <a:spLocks noChangeShapeType="1"/>
            </p:cNvSpPr>
            <p:nvPr/>
          </p:nvSpPr>
          <p:spPr bwMode="auto">
            <a:xfrm>
              <a:off x="4052" y="2054"/>
              <a:ext cx="2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1" name="Freeform 1981"/>
            <p:cNvSpPr>
              <a:spLocks/>
            </p:cNvSpPr>
            <p:nvPr/>
          </p:nvSpPr>
          <p:spPr bwMode="auto">
            <a:xfrm>
              <a:off x="4384" y="2032"/>
              <a:ext cx="110" cy="31"/>
            </a:xfrm>
            <a:custGeom>
              <a:avLst/>
              <a:gdLst>
                <a:gd name="T0" fmla="*/ 109 w 110"/>
                <a:gd name="T1" fmla="*/ 2 h 31"/>
                <a:gd name="T2" fmla="*/ 102 w 110"/>
                <a:gd name="T3" fmla="*/ 1 h 31"/>
                <a:gd name="T4" fmla="*/ 96 w 110"/>
                <a:gd name="T5" fmla="*/ 0 h 31"/>
                <a:gd name="T6" fmla="*/ 89 w 110"/>
                <a:gd name="T7" fmla="*/ 0 h 31"/>
                <a:gd name="T8" fmla="*/ 83 w 110"/>
                <a:gd name="T9" fmla="*/ 0 h 31"/>
                <a:gd name="T10" fmla="*/ 77 w 110"/>
                <a:gd name="T11" fmla="*/ 0 h 31"/>
                <a:gd name="T12" fmla="*/ 70 w 110"/>
                <a:gd name="T13" fmla="*/ 1 h 31"/>
                <a:gd name="T14" fmla="*/ 64 w 110"/>
                <a:gd name="T15" fmla="*/ 2 h 31"/>
                <a:gd name="T16" fmla="*/ 57 w 110"/>
                <a:gd name="T17" fmla="*/ 2 h 31"/>
                <a:gd name="T18" fmla="*/ 50 w 110"/>
                <a:gd name="T19" fmla="*/ 4 h 31"/>
                <a:gd name="T20" fmla="*/ 45 w 110"/>
                <a:gd name="T21" fmla="*/ 6 h 31"/>
                <a:gd name="T22" fmla="*/ 38 w 110"/>
                <a:gd name="T23" fmla="*/ 8 h 31"/>
                <a:gd name="T24" fmla="*/ 32 w 110"/>
                <a:gd name="T25" fmla="*/ 10 h 31"/>
                <a:gd name="T26" fmla="*/ 26 w 110"/>
                <a:gd name="T27" fmla="*/ 13 h 31"/>
                <a:gd name="T28" fmla="*/ 19 w 110"/>
                <a:gd name="T29" fmla="*/ 17 h 31"/>
                <a:gd name="T30" fmla="*/ 14 w 110"/>
                <a:gd name="T31" fmla="*/ 20 h 31"/>
                <a:gd name="T32" fmla="*/ 8 w 110"/>
                <a:gd name="T33" fmla="*/ 23 h 31"/>
                <a:gd name="T34" fmla="*/ 3 w 110"/>
                <a:gd name="T35" fmla="*/ 27 h 31"/>
                <a:gd name="T36" fmla="*/ 0 w 110"/>
                <a:gd name="T37" fmla="*/ 3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31"/>
                <a:gd name="T59" fmla="*/ 110 w 110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31">
                  <a:moveTo>
                    <a:pt x="109" y="2"/>
                  </a:moveTo>
                  <a:lnTo>
                    <a:pt x="102" y="1"/>
                  </a:lnTo>
                  <a:lnTo>
                    <a:pt x="96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77" y="0"/>
                  </a:lnTo>
                  <a:lnTo>
                    <a:pt x="70" y="1"/>
                  </a:lnTo>
                  <a:lnTo>
                    <a:pt x="64" y="2"/>
                  </a:lnTo>
                  <a:lnTo>
                    <a:pt x="57" y="2"/>
                  </a:lnTo>
                  <a:lnTo>
                    <a:pt x="50" y="4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6" y="13"/>
                  </a:lnTo>
                  <a:lnTo>
                    <a:pt x="19" y="17"/>
                  </a:lnTo>
                  <a:lnTo>
                    <a:pt x="14" y="20"/>
                  </a:lnTo>
                  <a:lnTo>
                    <a:pt x="8" y="23"/>
                  </a:lnTo>
                  <a:lnTo>
                    <a:pt x="3" y="27"/>
                  </a:lnTo>
                  <a:lnTo>
                    <a:pt x="0" y="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2" name="Freeform 1982"/>
            <p:cNvSpPr>
              <a:spLocks/>
            </p:cNvSpPr>
            <p:nvPr/>
          </p:nvSpPr>
          <p:spPr bwMode="auto">
            <a:xfrm>
              <a:off x="4089" y="2099"/>
              <a:ext cx="59" cy="16"/>
            </a:xfrm>
            <a:custGeom>
              <a:avLst/>
              <a:gdLst>
                <a:gd name="T0" fmla="*/ 0 w 59"/>
                <a:gd name="T1" fmla="*/ 15 h 16"/>
                <a:gd name="T2" fmla="*/ 28 w 59"/>
                <a:gd name="T3" fmla="*/ 0 h 16"/>
                <a:gd name="T4" fmla="*/ 58 w 59"/>
                <a:gd name="T5" fmla="*/ 15 h 16"/>
                <a:gd name="T6" fmla="*/ 0 60000 65536"/>
                <a:gd name="T7" fmla="*/ 0 60000 65536"/>
                <a:gd name="T8" fmla="*/ 0 60000 65536"/>
                <a:gd name="T9" fmla="*/ 0 w 59"/>
                <a:gd name="T10" fmla="*/ 0 h 16"/>
                <a:gd name="T11" fmla="*/ 59 w 5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6">
                  <a:moveTo>
                    <a:pt x="0" y="15"/>
                  </a:moveTo>
                  <a:lnTo>
                    <a:pt x="28" y="0"/>
                  </a:lnTo>
                  <a:lnTo>
                    <a:pt x="58" y="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3" name="Freeform 1983"/>
            <p:cNvSpPr>
              <a:spLocks/>
            </p:cNvSpPr>
            <p:nvPr/>
          </p:nvSpPr>
          <p:spPr bwMode="auto">
            <a:xfrm>
              <a:off x="4147" y="2114"/>
              <a:ext cx="59" cy="16"/>
            </a:xfrm>
            <a:custGeom>
              <a:avLst/>
              <a:gdLst>
                <a:gd name="T0" fmla="*/ 58 w 59"/>
                <a:gd name="T1" fmla="*/ 0 h 16"/>
                <a:gd name="T2" fmla="*/ 29 w 59"/>
                <a:gd name="T3" fmla="*/ 15 h 16"/>
                <a:gd name="T4" fmla="*/ 0 w 59"/>
                <a:gd name="T5" fmla="*/ 0 h 16"/>
                <a:gd name="T6" fmla="*/ 0 60000 65536"/>
                <a:gd name="T7" fmla="*/ 0 60000 65536"/>
                <a:gd name="T8" fmla="*/ 0 60000 65536"/>
                <a:gd name="T9" fmla="*/ 0 w 59"/>
                <a:gd name="T10" fmla="*/ 0 h 16"/>
                <a:gd name="T11" fmla="*/ 59 w 5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6">
                  <a:moveTo>
                    <a:pt x="58" y="0"/>
                  </a:moveTo>
                  <a:lnTo>
                    <a:pt x="29" y="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4" name="Line 1984"/>
            <p:cNvSpPr>
              <a:spLocks noChangeShapeType="1"/>
            </p:cNvSpPr>
            <p:nvPr/>
          </p:nvSpPr>
          <p:spPr bwMode="auto">
            <a:xfrm>
              <a:off x="4098" y="2112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5" name="Freeform 1985"/>
            <p:cNvSpPr>
              <a:spLocks/>
            </p:cNvSpPr>
            <p:nvPr/>
          </p:nvSpPr>
          <p:spPr bwMode="auto">
            <a:xfrm>
              <a:off x="4162" y="2136"/>
              <a:ext cx="75" cy="23"/>
            </a:xfrm>
            <a:custGeom>
              <a:avLst/>
              <a:gdLst>
                <a:gd name="T0" fmla="*/ 0 w 75"/>
                <a:gd name="T1" fmla="*/ 26 h 22"/>
                <a:gd name="T2" fmla="*/ 37 w 75"/>
                <a:gd name="T3" fmla="*/ 0 h 22"/>
                <a:gd name="T4" fmla="*/ 55 w 75"/>
                <a:gd name="T5" fmla="*/ 5 h 22"/>
                <a:gd name="T6" fmla="*/ 74 w 75"/>
                <a:gd name="T7" fmla="*/ 26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2"/>
                <a:gd name="T14" fmla="*/ 75 w 7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2">
                  <a:moveTo>
                    <a:pt x="0" y="21"/>
                  </a:moveTo>
                  <a:lnTo>
                    <a:pt x="37" y="0"/>
                  </a:lnTo>
                  <a:lnTo>
                    <a:pt x="55" y="5"/>
                  </a:lnTo>
                  <a:lnTo>
                    <a:pt x="7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6" name="Freeform 1986"/>
            <p:cNvSpPr>
              <a:spLocks/>
            </p:cNvSpPr>
            <p:nvPr/>
          </p:nvSpPr>
          <p:spPr bwMode="auto">
            <a:xfrm>
              <a:off x="4237" y="2157"/>
              <a:ext cx="82" cy="21"/>
            </a:xfrm>
            <a:custGeom>
              <a:avLst/>
              <a:gdLst>
                <a:gd name="T0" fmla="*/ 116 w 75"/>
                <a:gd name="T1" fmla="*/ 0 h 21"/>
                <a:gd name="T2" fmla="*/ 57 w 75"/>
                <a:gd name="T3" fmla="*/ 20 h 21"/>
                <a:gd name="T4" fmla="*/ 28 w 75"/>
                <a:gd name="T5" fmla="*/ 16 h 21"/>
                <a:gd name="T6" fmla="*/ 0 w 75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21"/>
                <a:gd name="T14" fmla="*/ 75 w 75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21">
                  <a:moveTo>
                    <a:pt x="74" y="0"/>
                  </a:moveTo>
                  <a:lnTo>
                    <a:pt x="37" y="20"/>
                  </a:lnTo>
                  <a:lnTo>
                    <a:pt x="18" y="1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7" name="Line 1987"/>
            <p:cNvSpPr>
              <a:spLocks noChangeShapeType="1"/>
            </p:cNvSpPr>
            <p:nvPr/>
          </p:nvSpPr>
          <p:spPr bwMode="auto">
            <a:xfrm>
              <a:off x="4169" y="2155"/>
              <a:ext cx="1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8" name="Freeform 1988"/>
            <p:cNvSpPr>
              <a:spLocks/>
            </p:cNvSpPr>
            <p:nvPr/>
          </p:nvSpPr>
          <p:spPr bwMode="auto">
            <a:xfrm>
              <a:off x="4125" y="2194"/>
              <a:ext cx="126" cy="27"/>
            </a:xfrm>
            <a:custGeom>
              <a:avLst/>
              <a:gdLst>
                <a:gd name="T0" fmla="*/ 0 w 126"/>
                <a:gd name="T1" fmla="*/ 26 h 27"/>
                <a:gd name="T2" fmla="*/ 62 w 126"/>
                <a:gd name="T3" fmla="*/ 0 h 27"/>
                <a:gd name="T4" fmla="*/ 94 w 126"/>
                <a:gd name="T5" fmla="*/ 6 h 27"/>
                <a:gd name="T6" fmla="*/ 125 w 126"/>
                <a:gd name="T7" fmla="*/ 26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7"/>
                <a:gd name="T14" fmla="*/ 126 w 1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7">
                  <a:moveTo>
                    <a:pt x="0" y="26"/>
                  </a:moveTo>
                  <a:lnTo>
                    <a:pt x="62" y="0"/>
                  </a:lnTo>
                  <a:lnTo>
                    <a:pt x="94" y="6"/>
                  </a:lnTo>
                  <a:lnTo>
                    <a:pt x="125" y="2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9" name="Freeform 1989"/>
            <p:cNvSpPr>
              <a:spLocks/>
            </p:cNvSpPr>
            <p:nvPr/>
          </p:nvSpPr>
          <p:spPr bwMode="auto">
            <a:xfrm>
              <a:off x="4250" y="2219"/>
              <a:ext cx="133" cy="26"/>
            </a:xfrm>
            <a:custGeom>
              <a:avLst/>
              <a:gdLst>
                <a:gd name="T0" fmla="*/ 164 w 126"/>
                <a:gd name="T1" fmla="*/ 0 h 26"/>
                <a:gd name="T2" fmla="*/ 83 w 126"/>
                <a:gd name="T3" fmla="*/ 25 h 26"/>
                <a:gd name="T4" fmla="*/ 40 w 126"/>
                <a:gd name="T5" fmla="*/ 20 h 26"/>
                <a:gd name="T6" fmla="*/ 0 w 1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26"/>
                <a:gd name="T14" fmla="*/ 126 w 1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26">
                  <a:moveTo>
                    <a:pt x="125" y="0"/>
                  </a:moveTo>
                  <a:lnTo>
                    <a:pt x="63" y="25"/>
                  </a:lnTo>
                  <a:lnTo>
                    <a:pt x="30" y="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0" name="Line 1990"/>
            <p:cNvSpPr>
              <a:spLocks noChangeShapeType="1"/>
            </p:cNvSpPr>
            <p:nvPr/>
          </p:nvSpPr>
          <p:spPr bwMode="auto">
            <a:xfrm>
              <a:off x="4134" y="2216"/>
              <a:ext cx="2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1" name="Freeform 1991"/>
            <p:cNvSpPr>
              <a:spLocks/>
            </p:cNvSpPr>
            <p:nvPr/>
          </p:nvSpPr>
          <p:spPr bwMode="auto">
            <a:xfrm>
              <a:off x="4319" y="2317"/>
              <a:ext cx="118" cy="28"/>
            </a:xfrm>
            <a:custGeom>
              <a:avLst/>
              <a:gdLst>
                <a:gd name="T0" fmla="*/ 0 w 118"/>
                <a:gd name="T1" fmla="*/ 27 h 28"/>
                <a:gd name="T2" fmla="*/ 58 w 118"/>
                <a:gd name="T3" fmla="*/ 0 h 28"/>
                <a:gd name="T4" fmla="*/ 87 w 118"/>
                <a:gd name="T5" fmla="*/ 6 h 28"/>
                <a:gd name="T6" fmla="*/ 117 w 118"/>
                <a:gd name="T7" fmla="*/ 2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28"/>
                <a:gd name="T14" fmla="*/ 118 w 11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28">
                  <a:moveTo>
                    <a:pt x="0" y="27"/>
                  </a:moveTo>
                  <a:lnTo>
                    <a:pt x="58" y="0"/>
                  </a:lnTo>
                  <a:lnTo>
                    <a:pt x="87" y="6"/>
                  </a:lnTo>
                  <a:lnTo>
                    <a:pt x="11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2" name="Freeform 1992"/>
            <p:cNvSpPr>
              <a:spLocks/>
            </p:cNvSpPr>
            <p:nvPr/>
          </p:nvSpPr>
          <p:spPr bwMode="auto">
            <a:xfrm>
              <a:off x="4437" y="2342"/>
              <a:ext cx="56" cy="28"/>
            </a:xfrm>
            <a:custGeom>
              <a:avLst/>
              <a:gdLst>
                <a:gd name="T0" fmla="*/ 0 w 56"/>
                <a:gd name="T1" fmla="*/ 0 h 28"/>
                <a:gd name="T2" fmla="*/ 4 w 56"/>
                <a:gd name="T3" fmla="*/ 4 h 28"/>
                <a:gd name="T4" fmla="*/ 8 w 56"/>
                <a:gd name="T5" fmla="*/ 7 h 28"/>
                <a:gd name="T6" fmla="*/ 13 w 56"/>
                <a:gd name="T7" fmla="*/ 11 h 28"/>
                <a:gd name="T8" fmla="*/ 18 w 56"/>
                <a:gd name="T9" fmla="*/ 14 h 28"/>
                <a:gd name="T10" fmla="*/ 22 w 56"/>
                <a:gd name="T11" fmla="*/ 17 h 28"/>
                <a:gd name="T12" fmla="*/ 26 w 56"/>
                <a:gd name="T13" fmla="*/ 19 h 28"/>
                <a:gd name="T14" fmla="*/ 32 w 56"/>
                <a:gd name="T15" fmla="*/ 21 h 28"/>
                <a:gd name="T16" fmla="*/ 36 w 56"/>
                <a:gd name="T17" fmla="*/ 24 h 28"/>
                <a:gd name="T18" fmla="*/ 41 w 56"/>
                <a:gd name="T19" fmla="*/ 25 h 28"/>
                <a:gd name="T20" fmla="*/ 46 w 56"/>
                <a:gd name="T21" fmla="*/ 27 h 28"/>
                <a:gd name="T22" fmla="*/ 50 w 56"/>
                <a:gd name="T23" fmla="*/ 27 h 28"/>
                <a:gd name="T24" fmla="*/ 55 w 56"/>
                <a:gd name="T25" fmla="*/ 27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28"/>
                <a:gd name="T41" fmla="*/ 56 w 56"/>
                <a:gd name="T42" fmla="*/ 28 h 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28">
                  <a:moveTo>
                    <a:pt x="0" y="0"/>
                  </a:moveTo>
                  <a:lnTo>
                    <a:pt x="4" y="4"/>
                  </a:lnTo>
                  <a:lnTo>
                    <a:pt x="8" y="7"/>
                  </a:lnTo>
                  <a:lnTo>
                    <a:pt x="13" y="11"/>
                  </a:lnTo>
                  <a:lnTo>
                    <a:pt x="18" y="14"/>
                  </a:lnTo>
                  <a:lnTo>
                    <a:pt x="22" y="17"/>
                  </a:lnTo>
                  <a:lnTo>
                    <a:pt x="26" y="19"/>
                  </a:lnTo>
                  <a:lnTo>
                    <a:pt x="32" y="21"/>
                  </a:lnTo>
                  <a:lnTo>
                    <a:pt x="36" y="24"/>
                  </a:lnTo>
                  <a:lnTo>
                    <a:pt x="41" y="25"/>
                  </a:lnTo>
                  <a:lnTo>
                    <a:pt x="46" y="27"/>
                  </a:lnTo>
                  <a:lnTo>
                    <a:pt x="50" y="27"/>
                  </a:lnTo>
                  <a:lnTo>
                    <a:pt x="55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3" name="Freeform 1993"/>
            <p:cNvSpPr>
              <a:spLocks/>
            </p:cNvSpPr>
            <p:nvPr/>
          </p:nvSpPr>
          <p:spPr bwMode="auto">
            <a:xfrm>
              <a:off x="4320" y="2342"/>
              <a:ext cx="173" cy="1"/>
            </a:xfrm>
            <a:custGeom>
              <a:avLst/>
              <a:gdLst>
                <a:gd name="T0" fmla="*/ 0 w 173"/>
                <a:gd name="T1" fmla="*/ 0 h 1"/>
                <a:gd name="T2" fmla="*/ 172 w 173"/>
                <a:gd name="T3" fmla="*/ 0 h 1"/>
                <a:gd name="T4" fmla="*/ 171 w 173"/>
                <a:gd name="T5" fmla="*/ 0 h 1"/>
                <a:gd name="T6" fmla="*/ 0 60000 65536"/>
                <a:gd name="T7" fmla="*/ 0 60000 65536"/>
                <a:gd name="T8" fmla="*/ 0 60000 65536"/>
                <a:gd name="T9" fmla="*/ 0 w 173"/>
                <a:gd name="T10" fmla="*/ 0 h 1"/>
                <a:gd name="T11" fmla="*/ 173 w 1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1">
                  <a:moveTo>
                    <a:pt x="0" y="0"/>
                  </a:moveTo>
                  <a:lnTo>
                    <a:pt x="172" y="0"/>
                  </a:lnTo>
                  <a:lnTo>
                    <a:pt x="1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4" name="Line 1994"/>
            <p:cNvSpPr>
              <a:spLocks noChangeShapeType="1"/>
            </p:cNvSpPr>
            <p:nvPr/>
          </p:nvSpPr>
          <p:spPr bwMode="auto">
            <a:xfrm>
              <a:off x="4392" y="2062"/>
              <a:ext cx="10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5" name="Line 1995"/>
            <p:cNvSpPr>
              <a:spLocks noChangeShapeType="1"/>
            </p:cNvSpPr>
            <p:nvPr/>
          </p:nvSpPr>
          <p:spPr bwMode="auto">
            <a:xfrm flipV="1">
              <a:off x="4084" y="2044"/>
              <a:ext cx="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6" name="Line 1996"/>
            <p:cNvSpPr>
              <a:spLocks noChangeShapeType="1"/>
            </p:cNvSpPr>
            <p:nvPr/>
          </p:nvSpPr>
          <p:spPr bwMode="auto">
            <a:xfrm flipV="1">
              <a:off x="4122" y="2036"/>
              <a:ext cx="0" cy="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7" name="Line 1997"/>
            <p:cNvSpPr>
              <a:spLocks noChangeShapeType="1"/>
            </p:cNvSpPr>
            <p:nvPr/>
          </p:nvSpPr>
          <p:spPr bwMode="auto">
            <a:xfrm flipV="1">
              <a:off x="4161" y="2041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8" name="Line 1998"/>
            <p:cNvSpPr>
              <a:spLocks noChangeShapeType="1"/>
            </p:cNvSpPr>
            <p:nvPr/>
          </p:nvSpPr>
          <p:spPr bwMode="auto">
            <a:xfrm flipV="1">
              <a:off x="4376" y="2074"/>
              <a:ext cx="0" cy="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9" name="Line 1999"/>
            <p:cNvSpPr>
              <a:spLocks noChangeShapeType="1"/>
            </p:cNvSpPr>
            <p:nvPr/>
          </p:nvSpPr>
          <p:spPr bwMode="auto">
            <a:xfrm flipV="1">
              <a:off x="4314" y="2250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00" name="Oval 2000"/>
            <p:cNvSpPr>
              <a:spLocks noChangeArrowheads="1"/>
            </p:cNvSpPr>
            <p:nvPr/>
          </p:nvSpPr>
          <p:spPr bwMode="auto">
            <a:xfrm>
              <a:off x="4302" y="2331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1" name="Oval 2001"/>
            <p:cNvSpPr>
              <a:spLocks noChangeArrowheads="1"/>
            </p:cNvSpPr>
            <p:nvPr/>
          </p:nvSpPr>
          <p:spPr bwMode="auto">
            <a:xfrm>
              <a:off x="4069" y="2100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2" name="Oval 2002"/>
            <p:cNvSpPr>
              <a:spLocks noChangeArrowheads="1"/>
            </p:cNvSpPr>
            <p:nvPr/>
          </p:nvSpPr>
          <p:spPr bwMode="auto">
            <a:xfrm>
              <a:off x="4361" y="2049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3" name="Oval 2003"/>
            <p:cNvSpPr>
              <a:spLocks noChangeArrowheads="1"/>
            </p:cNvSpPr>
            <p:nvPr/>
          </p:nvSpPr>
          <p:spPr bwMode="auto">
            <a:xfrm>
              <a:off x="4144" y="2154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4" name="Oval 2004"/>
            <p:cNvSpPr>
              <a:spLocks noChangeArrowheads="1"/>
            </p:cNvSpPr>
            <p:nvPr/>
          </p:nvSpPr>
          <p:spPr bwMode="auto">
            <a:xfrm>
              <a:off x="4105" y="2208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5" name="Oval 2005"/>
            <p:cNvSpPr>
              <a:spLocks noChangeArrowheads="1"/>
            </p:cNvSpPr>
            <p:nvPr/>
          </p:nvSpPr>
          <p:spPr bwMode="auto">
            <a:xfrm>
              <a:off x="4028" y="2039"/>
              <a:ext cx="24" cy="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8" name="Group 2006"/>
          <p:cNvGrpSpPr>
            <a:grpSpLocks/>
          </p:cNvGrpSpPr>
          <p:nvPr/>
        </p:nvGrpSpPr>
        <p:grpSpPr bwMode="auto">
          <a:xfrm>
            <a:off x="4233863" y="1112838"/>
            <a:ext cx="871537" cy="500062"/>
            <a:chOff x="2545" y="771"/>
            <a:chExt cx="549" cy="327"/>
          </a:xfrm>
        </p:grpSpPr>
        <p:sp>
          <p:nvSpPr>
            <p:cNvPr id="45330" name="Freeform 2007"/>
            <p:cNvSpPr>
              <a:spLocks/>
            </p:cNvSpPr>
            <p:nvPr/>
          </p:nvSpPr>
          <p:spPr bwMode="auto">
            <a:xfrm>
              <a:off x="2545" y="817"/>
              <a:ext cx="204" cy="278"/>
            </a:xfrm>
            <a:custGeom>
              <a:avLst/>
              <a:gdLst>
                <a:gd name="T0" fmla="*/ 8 w 204"/>
                <a:gd name="T1" fmla="*/ 25 h 278"/>
                <a:gd name="T2" fmla="*/ 6 w 204"/>
                <a:gd name="T3" fmla="*/ 35 h 278"/>
                <a:gd name="T4" fmla="*/ 9 w 204"/>
                <a:gd name="T5" fmla="*/ 41 h 278"/>
                <a:gd name="T6" fmla="*/ 11 w 204"/>
                <a:gd name="T7" fmla="*/ 48 h 278"/>
                <a:gd name="T8" fmla="*/ 15 w 204"/>
                <a:gd name="T9" fmla="*/ 46 h 278"/>
                <a:gd name="T10" fmla="*/ 25 w 204"/>
                <a:gd name="T11" fmla="*/ 35 h 278"/>
                <a:gd name="T12" fmla="*/ 33 w 204"/>
                <a:gd name="T13" fmla="*/ 33 h 278"/>
                <a:gd name="T14" fmla="*/ 47 w 204"/>
                <a:gd name="T15" fmla="*/ 42 h 278"/>
                <a:gd name="T16" fmla="*/ 61 w 204"/>
                <a:gd name="T17" fmla="*/ 57 h 278"/>
                <a:gd name="T18" fmla="*/ 67 w 204"/>
                <a:gd name="T19" fmla="*/ 72 h 278"/>
                <a:gd name="T20" fmla="*/ 80 w 204"/>
                <a:gd name="T21" fmla="*/ 108 h 278"/>
                <a:gd name="T22" fmla="*/ 83 w 204"/>
                <a:gd name="T23" fmla="*/ 104 h 278"/>
                <a:gd name="T24" fmla="*/ 95 w 204"/>
                <a:gd name="T25" fmla="*/ 126 h 278"/>
                <a:gd name="T26" fmla="*/ 123 w 204"/>
                <a:gd name="T27" fmla="*/ 140 h 278"/>
                <a:gd name="T28" fmla="*/ 133 w 204"/>
                <a:gd name="T29" fmla="*/ 150 h 278"/>
                <a:gd name="T30" fmla="*/ 133 w 204"/>
                <a:gd name="T31" fmla="*/ 169 h 278"/>
                <a:gd name="T32" fmla="*/ 147 w 204"/>
                <a:gd name="T33" fmla="*/ 221 h 278"/>
                <a:gd name="T34" fmla="*/ 143 w 204"/>
                <a:gd name="T35" fmla="*/ 260 h 278"/>
                <a:gd name="T36" fmla="*/ 146 w 204"/>
                <a:gd name="T37" fmla="*/ 276 h 278"/>
                <a:gd name="T38" fmla="*/ 156 w 204"/>
                <a:gd name="T39" fmla="*/ 262 h 278"/>
                <a:gd name="T40" fmla="*/ 161 w 204"/>
                <a:gd name="T41" fmla="*/ 242 h 278"/>
                <a:gd name="T42" fmla="*/ 182 w 204"/>
                <a:gd name="T43" fmla="*/ 220 h 278"/>
                <a:gd name="T44" fmla="*/ 203 w 204"/>
                <a:gd name="T45" fmla="*/ 182 h 278"/>
                <a:gd name="T46" fmla="*/ 178 w 204"/>
                <a:gd name="T47" fmla="*/ 169 h 278"/>
                <a:gd name="T48" fmla="*/ 165 w 204"/>
                <a:gd name="T49" fmla="*/ 150 h 278"/>
                <a:gd name="T50" fmla="*/ 147 w 204"/>
                <a:gd name="T51" fmla="*/ 142 h 278"/>
                <a:gd name="T52" fmla="*/ 130 w 204"/>
                <a:gd name="T53" fmla="*/ 147 h 278"/>
                <a:gd name="T54" fmla="*/ 124 w 204"/>
                <a:gd name="T55" fmla="*/ 125 h 278"/>
                <a:gd name="T56" fmla="*/ 109 w 204"/>
                <a:gd name="T57" fmla="*/ 116 h 278"/>
                <a:gd name="T58" fmla="*/ 122 w 204"/>
                <a:gd name="T59" fmla="*/ 106 h 278"/>
                <a:gd name="T60" fmla="*/ 134 w 204"/>
                <a:gd name="T61" fmla="*/ 113 h 278"/>
                <a:gd name="T62" fmla="*/ 142 w 204"/>
                <a:gd name="T63" fmla="*/ 88 h 278"/>
                <a:gd name="T64" fmla="*/ 154 w 204"/>
                <a:gd name="T65" fmla="*/ 74 h 278"/>
                <a:gd name="T66" fmla="*/ 159 w 204"/>
                <a:gd name="T67" fmla="*/ 76 h 278"/>
                <a:gd name="T68" fmla="*/ 157 w 204"/>
                <a:gd name="T69" fmla="*/ 70 h 278"/>
                <a:gd name="T70" fmla="*/ 155 w 204"/>
                <a:gd name="T71" fmla="*/ 62 h 278"/>
                <a:gd name="T72" fmla="*/ 165 w 204"/>
                <a:gd name="T73" fmla="*/ 55 h 278"/>
                <a:gd name="T74" fmla="*/ 160 w 204"/>
                <a:gd name="T75" fmla="*/ 42 h 278"/>
                <a:gd name="T76" fmla="*/ 152 w 204"/>
                <a:gd name="T77" fmla="*/ 42 h 278"/>
                <a:gd name="T78" fmla="*/ 147 w 204"/>
                <a:gd name="T79" fmla="*/ 33 h 278"/>
                <a:gd name="T80" fmla="*/ 137 w 204"/>
                <a:gd name="T81" fmla="*/ 35 h 278"/>
                <a:gd name="T82" fmla="*/ 137 w 204"/>
                <a:gd name="T83" fmla="*/ 57 h 278"/>
                <a:gd name="T84" fmla="*/ 126 w 204"/>
                <a:gd name="T85" fmla="*/ 50 h 278"/>
                <a:gd name="T86" fmla="*/ 112 w 204"/>
                <a:gd name="T87" fmla="*/ 33 h 278"/>
                <a:gd name="T88" fmla="*/ 119 w 204"/>
                <a:gd name="T89" fmla="*/ 25 h 278"/>
                <a:gd name="T90" fmla="*/ 124 w 204"/>
                <a:gd name="T91" fmla="*/ 18 h 278"/>
                <a:gd name="T92" fmla="*/ 127 w 204"/>
                <a:gd name="T93" fmla="*/ 11 h 278"/>
                <a:gd name="T94" fmla="*/ 117 w 204"/>
                <a:gd name="T95" fmla="*/ 9 h 278"/>
                <a:gd name="T96" fmla="*/ 109 w 204"/>
                <a:gd name="T97" fmla="*/ 2 h 278"/>
                <a:gd name="T98" fmla="*/ 109 w 204"/>
                <a:gd name="T99" fmla="*/ 15 h 278"/>
                <a:gd name="T100" fmla="*/ 90 w 204"/>
                <a:gd name="T101" fmla="*/ 12 h 278"/>
                <a:gd name="T102" fmla="*/ 82 w 204"/>
                <a:gd name="T103" fmla="*/ 11 h 278"/>
                <a:gd name="T104" fmla="*/ 61 w 204"/>
                <a:gd name="T105" fmla="*/ 5 h 278"/>
                <a:gd name="T106" fmla="*/ 24 w 204"/>
                <a:gd name="T107" fmla="*/ 5 h 278"/>
                <a:gd name="T108" fmla="*/ 9 w 204"/>
                <a:gd name="T109" fmla="*/ 6 h 278"/>
                <a:gd name="T110" fmla="*/ 11 w 204"/>
                <a:gd name="T111" fmla="*/ 18 h 2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4"/>
                <a:gd name="T169" fmla="*/ 0 h 278"/>
                <a:gd name="T170" fmla="*/ 204 w 204"/>
                <a:gd name="T171" fmla="*/ 278 h 27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4" h="278">
                  <a:moveTo>
                    <a:pt x="0" y="20"/>
                  </a:moveTo>
                  <a:lnTo>
                    <a:pt x="3" y="22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10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4" y="33"/>
                  </a:lnTo>
                  <a:lnTo>
                    <a:pt x="5" y="35"/>
                  </a:lnTo>
                  <a:lnTo>
                    <a:pt x="6" y="35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8" y="38"/>
                  </a:lnTo>
                  <a:lnTo>
                    <a:pt x="9" y="36"/>
                  </a:lnTo>
                  <a:lnTo>
                    <a:pt x="10" y="39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7" y="39"/>
                  </a:lnTo>
                  <a:lnTo>
                    <a:pt x="14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7" y="51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4" y="47"/>
                  </a:lnTo>
                  <a:lnTo>
                    <a:pt x="15" y="46"/>
                  </a:lnTo>
                  <a:lnTo>
                    <a:pt x="21" y="42"/>
                  </a:lnTo>
                  <a:lnTo>
                    <a:pt x="23" y="41"/>
                  </a:lnTo>
                  <a:lnTo>
                    <a:pt x="21" y="39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25" y="35"/>
                  </a:lnTo>
                  <a:lnTo>
                    <a:pt x="24" y="37"/>
                  </a:lnTo>
                  <a:lnTo>
                    <a:pt x="26" y="37"/>
                  </a:lnTo>
                  <a:lnTo>
                    <a:pt x="24" y="39"/>
                  </a:lnTo>
                  <a:lnTo>
                    <a:pt x="29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2" y="35"/>
                  </a:lnTo>
                  <a:lnTo>
                    <a:pt x="37" y="37"/>
                  </a:lnTo>
                  <a:lnTo>
                    <a:pt x="44" y="37"/>
                  </a:lnTo>
                  <a:lnTo>
                    <a:pt x="45" y="39"/>
                  </a:lnTo>
                  <a:lnTo>
                    <a:pt x="47" y="41"/>
                  </a:lnTo>
                  <a:lnTo>
                    <a:pt x="47" y="42"/>
                  </a:lnTo>
                  <a:lnTo>
                    <a:pt x="51" y="42"/>
                  </a:lnTo>
                  <a:lnTo>
                    <a:pt x="53" y="43"/>
                  </a:lnTo>
                  <a:lnTo>
                    <a:pt x="52" y="44"/>
                  </a:lnTo>
                  <a:lnTo>
                    <a:pt x="57" y="48"/>
                  </a:lnTo>
                  <a:lnTo>
                    <a:pt x="57" y="52"/>
                  </a:lnTo>
                  <a:lnTo>
                    <a:pt x="61" y="57"/>
                  </a:lnTo>
                  <a:lnTo>
                    <a:pt x="61" y="61"/>
                  </a:lnTo>
                  <a:lnTo>
                    <a:pt x="66" y="63"/>
                  </a:lnTo>
                  <a:lnTo>
                    <a:pt x="68" y="63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7" y="72"/>
                  </a:lnTo>
                  <a:lnTo>
                    <a:pt x="67" y="85"/>
                  </a:lnTo>
                  <a:lnTo>
                    <a:pt x="70" y="92"/>
                  </a:lnTo>
                  <a:lnTo>
                    <a:pt x="72" y="98"/>
                  </a:lnTo>
                  <a:lnTo>
                    <a:pt x="76" y="99"/>
                  </a:lnTo>
                  <a:lnTo>
                    <a:pt x="78" y="102"/>
                  </a:lnTo>
                  <a:lnTo>
                    <a:pt x="80" y="108"/>
                  </a:lnTo>
                  <a:lnTo>
                    <a:pt x="84" y="113"/>
                  </a:lnTo>
                  <a:lnTo>
                    <a:pt x="85" y="118"/>
                  </a:lnTo>
                  <a:lnTo>
                    <a:pt x="89" y="121"/>
                  </a:lnTo>
                  <a:lnTo>
                    <a:pt x="82" y="107"/>
                  </a:lnTo>
                  <a:lnTo>
                    <a:pt x="81" y="104"/>
                  </a:lnTo>
                  <a:lnTo>
                    <a:pt x="83" y="104"/>
                  </a:lnTo>
                  <a:lnTo>
                    <a:pt x="86" y="110"/>
                  </a:lnTo>
                  <a:lnTo>
                    <a:pt x="89" y="115"/>
                  </a:lnTo>
                  <a:lnTo>
                    <a:pt x="89" y="116"/>
                  </a:lnTo>
                  <a:lnTo>
                    <a:pt x="95" y="123"/>
                  </a:lnTo>
                  <a:lnTo>
                    <a:pt x="96" y="125"/>
                  </a:lnTo>
                  <a:lnTo>
                    <a:pt x="95" y="126"/>
                  </a:lnTo>
                  <a:lnTo>
                    <a:pt x="97" y="129"/>
                  </a:lnTo>
                  <a:lnTo>
                    <a:pt x="107" y="136"/>
                  </a:lnTo>
                  <a:lnTo>
                    <a:pt x="112" y="135"/>
                  </a:lnTo>
                  <a:lnTo>
                    <a:pt x="116" y="138"/>
                  </a:lnTo>
                  <a:lnTo>
                    <a:pt x="119" y="140"/>
                  </a:lnTo>
                  <a:lnTo>
                    <a:pt x="123" y="140"/>
                  </a:lnTo>
                  <a:lnTo>
                    <a:pt x="125" y="145"/>
                  </a:lnTo>
                  <a:lnTo>
                    <a:pt x="125" y="147"/>
                  </a:lnTo>
                  <a:lnTo>
                    <a:pt x="127" y="147"/>
                  </a:lnTo>
                  <a:lnTo>
                    <a:pt x="130" y="150"/>
                  </a:lnTo>
                  <a:lnTo>
                    <a:pt x="133" y="152"/>
                  </a:lnTo>
                  <a:lnTo>
                    <a:pt x="133" y="150"/>
                  </a:lnTo>
                  <a:lnTo>
                    <a:pt x="135" y="149"/>
                  </a:lnTo>
                  <a:lnTo>
                    <a:pt x="137" y="150"/>
                  </a:lnTo>
                  <a:lnTo>
                    <a:pt x="137" y="152"/>
                  </a:lnTo>
                  <a:lnTo>
                    <a:pt x="138" y="158"/>
                  </a:lnTo>
                  <a:lnTo>
                    <a:pt x="135" y="164"/>
                  </a:lnTo>
                  <a:lnTo>
                    <a:pt x="133" y="169"/>
                  </a:lnTo>
                  <a:lnTo>
                    <a:pt x="133" y="176"/>
                  </a:lnTo>
                  <a:lnTo>
                    <a:pt x="136" y="181"/>
                  </a:lnTo>
                  <a:lnTo>
                    <a:pt x="140" y="192"/>
                  </a:lnTo>
                  <a:lnTo>
                    <a:pt x="149" y="199"/>
                  </a:lnTo>
                  <a:lnTo>
                    <a:pt x="150" y="206"/>
                  </a:lnTo>
                  <a:lnTo>
                    <a:pt x="147" y="221"/>
                  </a:lnTo>
                  <a:lnTo>
                    <a:pt x="147" y="229"/>
                  </a:lnTo>
                  <a:lnTo>
                    <a:pt x="144" y="238"/>
                  </a:lnTo>
                  <a:lnTo>
                    <a:pt x="144" y="248"/>
                  </a:lnTo>
                  <a:lnTo>
                    <a:pt x="146" y="248"/>
                  </a:lnTo>
                  <a:lnTo>
                    <a:pt x="146" y="255"/>
                  </a:lnTo>
                  <a:lnTo>
                    <a:pt x="143" y="260"/>
                  </a:lnTo>
                  <a:lnTo>
                    <a:pt x="143" y="263"/>
                  </a:lnTo>
                  <a:lnTo>
                    <a:pt x="144" y="266"/>
                  </a:lnTo>
                  <a:lnTo>
                    <a:pt x="143" y="270"/>
                  </a:lnTo>
                  <a:lnTo>
                    <a:pt x="145" y="271"/>
                  </a:lnTo>
                  <a:lnTo>
                    <a:pt x="146" y="274"/>
                  </a:lnTo>
                  <a:lnTo>
                    <a:pt x="146" y="276"/>
                  </a:lnTo>
                  <a:lnTo>
                    <a:pt x="148" y="277"/>
                  </a:lnTo>
                  <a:lnTo>
                    <a:pt x="148" y="274"/>
                  </a:lnTo>
                  <a:lnTo>
                    <a:pt x="152" y="273"/>
                  </a:lnTo>
                  <a:lnTo>
                    <a:pt x="151" y="271"/>
                  </a:lnTo>
                  <a:lnTo>
                    <a:pt x="153" y="267"/>
                  </a:lnTo>
                  <a:lnTo>
                    <a:pt x="156" y="262"/>
                  </a:lnTo>
                  <a:lnTo>
                    <a:pt x="153" y="258"/>
                  </a:lnTo>
                  <a:lnTo>
                    <a:pt x="156" y="255"/>
                  </a:lnTo>
                  <a:lnTo>
                    <a:pt x="159" y="249"/>
                  </a:lnTo>
                  <a:lnTo>
                    <a:pt x="157" y="246"/>
                  </a:lnTo>
                  <a:lnTo>
                    <a:pt x="161" y="246"/>
                  </a:lnTo>
                  <a:lnTo>
                    <a:pt x="161" y="242"/>
                  </a:lnTo>
                  <a:lnTo>
                    <a:pt x="168" y="241"/>
                  </a:lnTo>
                  <a:lnTo>
                    <a:pt x="171" y="238"/>
                  </a:lnTo>
                  <a:lnTo>
                    <a:pt x="167" y="231"/>
                  </a:lnTo>
                  <a:lnTo>
                    <a:pt x="173" y="233"/>
                  </a:lnTo>
                  <a:lnTo>
                    <a:pt x="175" y="231"/>
                  </a:lnTo>
                  <a:lnTo>
                    <a:pt x="182" y="220"/>
                  </a:lnTo>
                  <a:lnTo>
                    <a:pt x="182" y="214"/>
                  </a:lnTo>
                  <a:lnTo>
                    <a:pt x="189" y="209"/>
                  </a:lnTo>
                  <a:lnTo>
                    <a:pt x="194" y="207"/>
                  </a:lnTo>
                  <a:lnTo>
                    <a:pt x="197" y="198"/>
                  </a:lnTo>
                  <a:lnTo>
                    <a:pt x="197" y="190"/>
                  </a:lnTo>
                  <a:lnTo>
                    <a:pt x="203" y="182"/>
                  </a:lnTo>
                  <a:lnTo>
                    <a:pt x="202" y="175"/>
                  </a:lnTo>
                  <a:lnTo>
                    <a:pt x="196" y="171"/>
                  </a:lnTo>
                  <a:lnTo>
                    <a:pt x="189" y="170"/>
                  </a:lnTo>
                  <a:lnTo>
                    <a:pt x="189" y="168"/>
                  </a:lnTo>
                  <a:lnTo>
                    <a:pt x="184" y="167"/>
                  </a:lnTo>
                  <a:lnTo>
                    <a:pt x="178" y="169"/>
                  </a:lnTo>
                  <a:lnTo>
                    <a:pt x="178" y="166"/>
                  </a:lnTo>
                  <a:lnTo>
                    <a:pt x="181" y="162"/>
                  </a:lnTo>
                  <a:lnTo>
                    <a:pt x="178" y="158"/>
                  </a:lnTo>
                  <a:lnTo>
                    <a:pt x="174" y="154"/>
                  </a:lnTo>
                  <a:lnTo>
                    <a:pt x="170" y="154"/>
                  </a:lnTo>
                  <a:lnTo>
                    <a:pt x="165" y="150"/>
                  </a:lnTo>
                  <a:lnTo>
                    <a:pt x="163" y="147"/>
                  </a:lnTo>
                  <a:lnTo>
                    <a:pt x="161" y="146"/>
                  </a:lnTo>
                  <a:lnTo>
                    <a:pt x="153" y="145"/>
                  </a:lnTo>
                  <a:lnTo>
                    <a:pt x="150" y="143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2" y="145"/>
                  </a:lnTo>
                  <a:lnTo>
                    <a:pt x="139" y="150"/>
                  </a:lnTo>
                  <a:lnTo>
                    <a:pt x="138" y="149"/>
                  </a:lnTo>
                  <a:lnTo>
                    <a:pt x="135" y="147"/>
                  </a:lnTo>
                  <a:lnTo>
                    <a:pt x="132" y="149"/>
                  </a:lnTo>
                  <a:lnTo>
                    <a:pt x="130" y="147"/>
                  </a:lnTo>
                  <a:lnTo>
                    <a:pt x="129" y="145"/>
                  </a:lnTo>
                  <a:lnTo>
                    <a:pt x="129" y="137"/>
                  </a:lnTo>
                  <a:lnTo>
                    <a:pt x="127" y="136"/>
                  </a:lnTo>
                  <a:lnTo>
                    <a:pt x="121" y="136"/>
                  </a:lnTo>
                  <a:lnTo>
                    <a:pt x="123" y="131"/>
                  </a:lnTo>
                  <a:lnTo>
                    <a:pt x="124" y="125"/>
                  </a:lnTo>
                  <a:lnTo>
                    <a:pt x="122" y="124"/>
                  </a:lnTo>
                  <a:lnTo>
                    <a:pt x="118" y="125"/>
                  </a:lnTo>
                  <a:lnTo>
                    <a:pt x="117" y="130"/>
                  </a:lnTo>
                  <a:lnTo>
                    <a:pt x="111" y="130"/>
                  </a:lnTo>
                  <a:lnTo>
                    <a:pt x="107" y="123"/>
                  </a:lnTo>
                  <a:lnTo>
                    <a:pt x="109" y="116"/>
                  </a:lnTo>
                  <a:lnTo>
                    <a:pt x="108" y="112"/>
                  </a:lnTo>
                  <a:lnTo>
                    <a:pt x="112" y="108"/>
                  </a:lnTo>
                  <a:lnTo>
                    <a:pt x="116" y="108"/>
                  </a:lnTo>
                  <a:lnTo>
                    <a:pt x="120" y="110"/>
                  </a:lnTo>
                  <a:lnTo>
                    <a:pt x="120" y="107"/>
                  </a:lnTo>
                  <a:lnTo>
                    <a:pt x="122" y="106"/>
                  </a:lnTo>
                  <a:lnTo>
                    <a:pt x="129" y="108"/>
                  </a:lnTo>
                  <a:lnTo>
                    <a:pt x="130" y="109"/>
                  </a:lnTo>
                  <a:lnTo>
                    <a:pt x="130" y="113"/>
                  </a:lnTo>
                  <a:lnTo>
                    <a:pt x="132" y="117"/>
                  </a:lnTo>
                  <a:lnTo>
                    <a:pt x="133" y="117"/>
                  </a:lnTo>
                  <a:lnTo>
                    <a:pt x="134" y="113"/>
                  </a:lnTo>
                  <a:lnTo>
                    <a:pt x="132" y="106"/>
                  </a:lnTo>
                  <a:lnTo>
                    <a:pt x="133" y="102"/>
                  </a:lnTo>
                  <a:lnTo>
                    <a:pt x="142" y="95"/>
                  </a:lnTo>
                  <a:lnTo>
                    <a:pt x="140" y="91"/>
                  </a:lnTo>
                  <a:lnTo>
                    <a:pt x="142" y="92"/>
                  </a:lnTo>
                  <a:lnTo>
                    <a:pt x="142" y="88"/>
                  </a:lnTo>
                  <a:lnTo>
                    <a:pt x="144" y="84"/>
                  </a:lnTo>
                  <a:lnTo>
                    <a:pt x="150" y="82"/>
                  </a:lnTo>
                  <a:lnTo>
                    <a:pt x="148" y="81"/>
                  </a:lnTo>
                  <a:lnTo>
                    <a:pt x="150" y="78"/>
                  </a:lnTo>
                  <a:lnTo>
                    <a:pt x="154" y="75"/>
                  </a:lnTo>
                  <a:lnTo>
                    <a:pt x="154" y="74"/>
                  </a:lnTo>
                  <a:lnTo>
                    <a:pt x="158" y="73"/>
                  </a:lnTo>
                  <a:lnTo>
                    <a:pt x="158" y="74"/>
                  </a:lnTo>
                  <a:lnTo>
                    <a:pt x="160" y="74"/>
                  </a:lnTo>
                  <a:lnTo>
                    <a:pt x="156" y="76"/>
                  </a:lnTo>
                  <a:lnTo>
                    <a:pt x="156" y="78"/>
                  </a:lnTo>
                  <a:lnTo>
                    <a:pt x="159" y="76"/>
                  </a:lnTo>
                  <a:lnTo>
                    <a:pt x="163" y="74"/>
                  </a:lnTo>
                  <a:lnTo>
                    <a:pt x="165" y="72"/>
                  </a:lnTo>
                  <a:lnTo>
                    <a:pt x="164" y="71"/>
                  </a:lnTo>
                  <a:lnTo>
                    <a:pt x="163" y="73"/>
                  </a:lnTo>
                  <a:lnTo>
                    <a:pt x="159" y="73"/>
                  </a:lnTo>
                  <a:lnTo>
                    <a:pt x="157" y="70"/>
                  </a:lnTo>
                  <a:lnTo>
                    <a:pt x="158" y="68"/>
                  </a:lnTo>
                  <a:lnTo>
                    <a:pt x="155" y="68"/>
                  </a:lnTo>
                  <a:lnTo>
                    <a:pt x="159" y="66"/>
                  </a:lnTo>
                  <a:lnTo>
                    <a:pt x="156" y="65"/>
                  </a:lnTo>
                  <a:lnTo>
                    <a:pt x="151" y="66"/>
                  </a:lnTo>
                  <a:lnTo>
                    <a:pt x="155" y="62"/>
                  </a:lnTo>
                  <a:lnTo>
                    <a:pt x="165" y="62"/>
                  </a:lnTo>
                  <a:lnTo>
                    <a:pt x="171" y="57"/>
                  </a:lnTo>
                  <a:lnTo>
                    <a:pt x="171" y="54"/>
                  </a:lnTo>
                  <a:lnTo>
                    <a:pt x="169" y="54"/>
                  </a:lnTo>
                  <a:lnTo>
                    <a:pt x="169" y="53"/>
                  </a:lnTo>
                  <a:lnTo>
                    <a:pt x="165" y="55"/>
                  </a:lnTo>
                  <a:lnTo>
                    <a:pt x="163" y="54"/>
                  </a:lnTo>
                  <a:lnTo>
                    <a:pt x="169" y="51"/>
                  </a:lnTo>
                  <a:lnTo>
                    <a:pt x="165" y="48"/>
                  </a:lnTo>
                  <a:lnTo>
                    <a:pt x="162" y="46"/>
                  </a:lnTo>
                  <a:lnTo>
                    <a:pt x="162" y="44"/>
                  </a:lnTo>
                  <a:lnTo>
                    <a:pt x="160" y="42"/>
                  </a:lnTo>
                  <a:lnTo>
                    <a:pt x="161" y="41"/>
                  </a:lnTo>
                  <a:lnTo>
                    <a:pt x="160" y="39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5" y="41"/>
                  </a:lnTo>
                  <a:lnTo>
                    <a:pt x="152" y="42"/>
                  </a:lnTo>
                  <a:lnTo>
                    <a:pt x="152" y="41"/>
                  </a:lnTo>
                  <a:lnTo>
                    <a:pt x="148" y="42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0" y="34"/>
                  </a:lnTo>
                  <a:lnTo>
                    <a:pt x="147" y="33"/>
                  </a:lnTo>
                  <a:lnTo>
                    <a:pt x="144" y="29"/>
                  </a:lnTo>
                  <a:lnTo>
                    <a:pt x="142" y="31"/>
                  </a:lnTo>
                  <a:lnTo>
                    <a:pt x="137" y="29"/>
                  </a:lnTo>
                  <a:lnTo>
                    <a:pt x="137" y="31"/>
                  </a:lnTo>
                  <a:lnTo>
                    <a:pt x="138" y="33"/>
                  </a:lnTo>
                  <a:lnTo>
                    <a:pt x="137" y="35"/>
                  </a:lnTo>
                  <a:lnTo>
                    <a:pt x="139" y="39"/>
                  </a:lnTo>
                  <a:lnTo>
                    <a:pt x="136" y="41"/>
                  </a:lnTo>
                  <a:lnTo>
                    <a:pt x="138" y="42"/>
                  </a:lnTo>
                  <a:lnTo>
                    <a:pt x="139" y="47"/>
                  </a:lnTo>
                  <a:lnTo>
                    <a:pt x="135" y="51"/>
                  </a:lnTo>
                  <a:lnTo>
                    <a:pt x="137" y="57"/>
                  </a:lnTo>
                  <a:lnTo>
                    <a:pt x="135" y="61"/>
                  </a:lnTo>
                  <a:lnTo>
                    <a:pt x="132" y="61"/>
                  </a:lnTo>
                  <a:lnTo>
                    <a:pt x="133" y="59"/>
                  </a:lnTo>
                  <a:lnTo>
                    <a:pt x="131" y="56"/>
                  </a:lnTo>
                  <a:lnTo>
                    <a:pt x="131" y="50"/>
                  </a:lnTo>
                  <a:lnTo>
                    <a:pt x="126" y="50"/>
                  </a:lnTo>
                  <a:lnTo>
                    <a:pt x="120" y="46"/>
                  </a:lnTo>
                  <a:lnTo>
                    <a:pt x="117" y="44"/>
                  </a:lnTo>
                  <a:lnTo>
                    <a:pt x="115" y="46"/>
                  </a:lnTo>
                  <a:lnTo>
                    <a:pt x="114" y="41"/>
                  </a:lnTo>
                  <a:lnTo>
                    <a:pt x="112" y="41"/>
                  </a:lnTo>
                  <a:lnTo>
                    <a:pt x="112" y="33"/>
                  </a:lnTo>
                  <a:lnTo>
                    <a:pt x="115" y="31"/>
                  </a:lnTo>
                  <a:lnTo>
                    <a:pt x="116" y="29"/>
                  </a:lnTo>
                  <a:lnTo>
                    <a:pt x="118" y="28"/>
                  </a:lnTo>
                  <a:lnTo>
                    <a:pt x="114" y="25"/>
                  </a:lnTo>
                  <a:lnTo>
                    <a:pt x="118" y="27"/>
                  </a:lnTo>
                  <a:lnTo>
                    <a:pt x="119" y="25"/>
                  </a:lnTo>
                  <a:lnTo>
                    <a:pt x="122" y="25"/>
                  </a:lnTo>
                  <a:lnTo>
                    <a:pt x="124" y="22"/>
                  </a:lnTo>
                  <a:lnTo>
                    <a:pt x="120" y="21"/>
                  </a:lnTo>
                  <a:lnTo>
                    <a:pt x="119" y="20"/>
                  </a:lnTo>
                  <a:lnTo>
                    <a:pt x="124" y="20"/>
                  </a:lnTo>
                  <a:lnTo>
                    <a:pt x="124" y="18"/>
                  </a:lnTo>
                  <a:lnTo>
                    <a:pt x="129" y="18"/>
                  </a:lnTo>
                  <a:lnTo>
                    <a:pt x="132" y="16"/>
                  </a:lnTo>
                  <a:lnTo>
                    <a:pt x="130" y="11"/>
                  </a:lnTo>
                  <a:lnTo>
                    <a:pt x="132" y="11"/>
                  </a:lnTo>
                  <a:lnTo>
                    <a:pt x="126" y="7"/>
                  </a:lnTo>
                  <a:lnTo>
                    <a:pt x="127" y="11"/>
                  </a:lnTo>
                  <a:lnTo>
                    <a:pt x="125" y="11"/>
                  </a:lnTo>
                  <a:lnTo>
                    <a:pt x="123" y="15"/>
                  </a:lnTo>
                  <a:lnTo>
                    <a:pt x="123" y="13"/>
                  </a:lnTo>
                  <a:lnTo>
                    <a:pt x="120" y="9"/>
                  </a:lnTo>
                  <a:lnTo>
                    <a:pt x="118" y="13"/>
                  </a:lnTo>
                  <a:lnTo>
                    <a:pt x="117" y="9"/>
                  </a:lnTo>
                  <a:lnTo>
                    <a:pt x="115" y="7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4" y="2"/>
                  </a:lnTo>
                  <a:lnTo>
                    <a:pt x="111" y="0"/>
                  </a:lnTo>
                  <a:lnTo>
                    <a:pt x="109" y="2"/>
                  </a:lnTo>
                  <a:lnTo>
                    <a:pt x="109" y="6"/>
                  </a:lnTo>
                  <a:lnTo>
                    <a:pt x="113" y="8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11" y="15"/>
                  </a:lnTo>
                  <a:lnTo>
                    <a:pt x="109" y="15"/>
                  </a:lnTo>
                  <a:lnTo>
                    <a:pt x="109" y="13"/>
                  </a:lnTo>
                  <a:lnTo>
                    <a:pt x="106" y="14"/>
                  </a:lnTo>
                  <a:lnTo>
                    <a:pt x="100" y="14"/>
                  </a:lnTo>
                  <a:lnTo>
                    <a:pt x="99" y="13"/>
                  </a:lnTo>
                  <a:lnTo>
                    <a:pt x="94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4" y="11"/>
                  </a:lnTo>
                  <a:lnTo>
                    <a:pt x="93" y="16"/>
                  </a:lnTo>
                  <a:lnTo>
                    <a:pt x="88" y="13"/>
                  </a:lnTo>
                  <a:lnTo>
                    <a:pt x="80" y="13"/>
                  </a:lnTo>
                  <a:lnTo>
                    <a:pt x="82" y="11"/>
                  </a:lnTo>
                  <a:lnTo>
                    <a:pt x="76" y="10"/>
                  </a:lnTo>
                  <a:lnTo>
                    <a:pt x="70" y="7"/>
                  </a:lnTo>
                  <a:lnTo>
                    <a:pt x="66" y="9"/>
                  </a:lnTo>
                  <a:lnTo>
                    <a:pt x="66" y="5"/>
                  </a:lnTo>
                  <a:lnTo>
                    <a:pt x="64" y="9"/>
                  </a:lnTo>
                  <a:lnTo>
                    <a:pt x="61" y="5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51" y="9"/>
                  </a:lnTo>
                  <a:lnTo>
                    <a:pt x="52" y="11"/>
                  </a:lnTo>
                  <a:lnTo>
                    <a:pt x="41" y="7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2" y="5"/>
                  </a:lnTo>
                  <a:lnTo>
                    <a:pt x="9" y="6"/>
                  </a:lnTo>
                  <a:lnTo>
                    <a:pt x="7" y="9"/>
                  </a:lnTo>
                  <a:lnTo>
                    <a:pt x="3" y="10"/>
                  </a:lnTo>
                  <a:lnTo>
                    <a:pt x="2" y="12"/>
                  </a:lnTo>
                  <a:lnTo>
                    <a:pt x="7" y="16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5" y="18"/>
                  </a:lnTo>
                  <a:lnTo>
                    <a:pt x="0" y="2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1" name="Freeform 2008"/>
            <p:cNvSpPr>
              <a:spLocks/>
            </p:cNvSpPr>
            <p:nvPr/>
          </p:nvSpPr>
          <p:spPr bwMode="auto">
            <a:xfrm>
              <a:off x="2673" y="938"/>
              <a:ext cx="16" cy="8"/>
            </a:xfrm>
            <a:custGeom>
              <a:avLst/>
              <a:gdLst>
                <a:gd name="T0" fmla="*/ 0 w 16"/>
                <a:gd name="T1" fmla="*/ 3 h 8"/>
                <a:gd name="T2" fmla="*/ 2 w 16"/>
                <a:gd name="T3" fmla="*/ 0 h 8"/>
                <a:gd name="T4" fmla="*/ 5 w 16"/>
                <a:gd name="T5" fmla="*/ 0 h 8"/>
                <a:gd name="T6" fmla="*/ 15 w 16"/>
                <a:gd name="T7" fmla="*/ 5 h 8"/>
                <a:gd name="T8" fmla="*/ 10 w 16"/>
                <a:gd name="T9" fmla="*/ 7 h 8"/>
                <a:gd name="T10" fmla="*/ 9 w 16"/>
                <a:gd name="T11" fmla="*/ 4 h 8"/>
                <a:gd name="T12" fmla="*/ 4 w 16"/>
                <a:gd name="T13" fmla="*/ 2 h 8"/>
                <a:gd name="T14" fmla="*/ 0 w 16"/>
                <a:gd name="T15" fmla="*/ 3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8"/>
                <a:gd name="T26" fmla="*/ 16 w 1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8">
                  <a:moveTo>
                    <a:pt x="0" y="3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9" y="4"/>
                  </a:lnTo>
                  <a:lnTo>
                    <a:pt x="4" y="2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2" name="Freeform 2009"/>
            <p:cNvSpPr>
              <a:spLocks/>
            </p:cNvSpPr>
            <p:nvPr/>
          </p:nvSpPr>
          <p:spPr bwMode="auto">
            <a:xfrm>
              <a:off x="2688" y="946"/>
              <a:ext cx="10" cy="2"/>
            </a:xfrm>
            <a:custGeom>
              <a:avLst/>
              <a:gdLst>
                <a:gd name="T0" fmla="*/ 0 w 10"/>
                <a:gd name="T1" fmla="*/ 1 h 3"/>
                <a:gd name="T2" fmla="*/ 3 w 10"/>
                <a:gd name="T3" fmla="*/ 1 h 3"/>
                <a:gd name="T4" fmla="*/ 2 w 10"/>
                <a:gd name="T5" fmla="*/ 0 h 3"/>
                <a:gd name="T6" fmla="*/ 7 w 10"/>
                <a:gd name="T7" fmla="*/ 0 h 3"/>
                <a:gd name="T8" fmla="*/ 9 w 10"/>
                <a:gd name="T9" fmla="*/ 1 h 3"/>
                <a:gd name="T10" fmla="*/ 4 w 10"/>
                <a:gd name="T11" fmla="*/ 1 h 3"/>
                <a:gd name="T12" fmla="*/ 0 w 10"/>
                <a:gd name="T13" fmla="*/ 1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"/>
                <a:gd name="T23" fmla="*/ 10 w 10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">
                  <a:moveTo>
                    <a:pt x="0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4" y="2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3" name="Freeform 2010"/>
            <p:cNvSpPr>
              <a:spLocks/>
            </p:cNvSpPr>
            <p:nvPr/>
          </p:nvSpPr>
          <p:spPr bwMode="auto">
            <a:xfrm>
              <a:off x="2692" y="1092"/>
              <a:ext cx="11" cy="6"/>
            </a:xfrm>
            <a:custGeom>
              <a:avLst/>
              <a:gdLst>
                <a:gd name="T0" fmla="*/ 0 w 11"/>
                <a:gd name="T1" fmla="*/ 4 h 6"/>
                <a:gd name="T2" fmla="*/ 0 w 11"/>
                <a:gd name="T3" fmla="*/ 3 h 6"/>
                <a:gd name="T4" fmla="*/ 1 w 11"/>
                <a:gd name="T5" fmla="*/ 1 h 6"/>
                <a:gd name="T6" fmla="*/ 4 w 11"/>
                <a:gd name="T7" fmla="*/ 0 h 6"/>
                <a:gd name="T8" fmla="*/ 6 w 11"/>
                <a:gd name="T9" fmla="*/ 2 h 6"/>
                <a:gd name="T10" fmla="*/ 10 w 11"/>
                <a:gd name="T11" fmla="*/ 5 h 6"/>
                <a:gd name="T12" fmla="*/ 5 w 11"/>
                <a:gd name="T13" fmla="*/ 5 h 6"/>
                <a:gd name="T14" fmla="*/ 0 w 11"/>
                <a:gd name="T15" fmla="*/ 4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"/>
                <a:gd name="T26" fmla="*/ 11 w 11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">
                  <a:moveTo>
                    <a:pt x="0" y="4"/>
                  </a:move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2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4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4" name="Freeform 2011"/>
            <p:cNvSpPr>
              <a:spLocks/>
            </p:cNvSpPr>
            <p:nvPr/>
          </p:nvSpPr>
          <p:spPr bwMode="auto">
            <a:xfrm>
              <a:off x="2711" y="876"/>
              <a:ext cx="12" cy="13"/>
            </a:xfrm>
            <a:custGeom>
              <a:avLst/>
              <a:gdLst>
                <a:gd name="T0" fmla="*/ 0 w 12"/>
                <a:gd name="T1" fmla="*/ 9 h 13"/>
                <a:gd name="T2" fmla="*/ 5 w 12"/>
                <a:gd name="T3" fmla="*/ 1 h 13"/>
                <a:gd name="T4" fmla="*/ 6 w 12"/>
                <a:gd name="T5" fmla="*/ 0 h 13"/>
                <a:gd name="T6" fmla="*/ 5 w 12"/>
                <a:gd name="T7" fmla="*/ 4 h 13"/>
                <a:gd name="T8" fmla="*/ 6 w 12"/>
                <a:gd name="T9" fmla="*/ 6 h 13"/>
                <a:gd name="T10" fmla="*/ 10 w 12"/>
                <a:gd name="T11" fmla="*/ 6 h 13"/>
                <a:gd name="T12" fmla="*/ 10 w 12"/>
                <a:gd name="T13" fmla="*/ 9 h 13"/>
                <a:gd name="T14" fmla="*/ 11 w 12"/>
                <a:gd name="T15" fmla="*/ 10 h 13"/>
                <a:gd name="T16" fmla="*/ 9 w 12"/>
                <a:gd name="T17" fmla="*/ 12 h 13"/>
                <a:gd name="T18" fmla="*/ 9 w 12"/>
                <a:gd name="T19" fmla="*/ 9 h 13"/>
                <a:gd name="T20" fmla="*/ 5 w 12"/>
                <a:gd name="T21" fmla="*/ 10 h 13"/>
                <a:gd name="T22" fmla="*/ 0 w 12"/>
                <a:gd name="T23" fmla="*/ 9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3"/>
                <a:gd name="T38" fmla="*/ 12 w 12"/>
                <a:gd name="T39" fmla="*/ 13 h 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3">
                  <a:moveTo>
                    <a:pt x="0" y="9"/>
                  </a:moveTo>
                  <a:lnTo>
                    <a:pt x="5" y="1"/>
                  </a:lnTo>
                  <a:lnTo>
                    <a:pt x="6" y="0"/>
                  </a:lnTo>
                  <a:lnTo>
                    <a:pt x="5" y="4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9" y="9"/>
                  </a:lnTo>
                  <a:lnTo>
                    <a:pt x="5" y="10"/>
                  </a:lnTo>
                  <a:lnTo>
                    <a:pt x="0" y="9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5" name="Freeform 2012"/>
            <p:cNvSpPr>
              <a:spLocks/>
            </p:cNvSpPr>
            <p:nvPr/>
          </p:nvSpPr>
          <p:spPr bwMode="auto">
            <a:xfrm>
              <a:off x="2565" y="860"/>
              <a:ext cx="5" cy="4"/>
            </a:xfrm>
            <a:custGeom>
              <a:avLst/>
              <a:gdLst>
                <a:gd name="T0" fmla="*/ 0 w 5"/>
                <a:gd name="T1" fmla="*/ 1 h 4"/>
                <a:gd name="T2" fmla="*/ 1 w 5"/>
                <a:gd name="T3" fmla="*/ 3 h 4"/>
                <a:gd name="T4" fmla="*/ 4 w 5"/>
                <a:gd name="T5" fmla="*/ 1 h 4"/>
                <a:gd name="T6" fmla="*/ 2 w 5"/>
                <a:gd name="T7" fmla="*/ 0 h 4"/>
                <a:gd name="T8" fmla="*/ 2 w 5"/>
                <a:gd name="T9" fmla="*/ 1 h 4"/>
                <a:gd name="T10" fmla="*/ 0 w 5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4"/>
                <a:gd name="T20" fmla="*/ 5 w 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4">
                  <a:moveTo>
                    <a:pt x="0" y="1"/>
                  </a:moveTo>
                  <a:lnTo>
                    <a:pt x="1" y="3"/>
                  </a:lnTo>
                  <a:lnTo>
                    <a:pt x="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6" name="Freeform 2013"/>
            <p:cNvSpPr>
              <a:spLocks/>
            </p:cNvSpPr>
            <p:nvPr/>
          </p:nvSpPr>
          <p:spPr bwMode="auto">
            <a:xfrm>
              <a:off x="2764" y="835"/>
              <a:ext cx="18" cy="4"/>
            </a:xfrm>
            <a:custGeom>
              <a:avLst/>
              <a:gdLst>
                <a:gd name="T0" fmla="*/ 0 w 18"/>
                <a:gd name="T1" fmla="*/ 0 h 11"/>
                <a:gd name="T2" fmla="*/ 3 w 18"/>
                <a:gd name="T3" fmla="*/ 0 h 11"/>
                <a:gd name="T4" fmla="*/ 5 w 18"/>
                <a:gd name="T5" fmla="*/ 0 h 11"/>
                <a:gd name="T6" fmla="*/ 10 w 18"/>
                <a:gd name="T7" fmla="*/ 0 h 11"/>
                <a:gd name="T8" fmla="*/ 16 w 18"/>
                <a:gd name="T9" fmla="*/ 0 h 11"/>
                <a:gd name="T10" fmla="*/ 17 w 18"/>
                <a:gd name="T11" fmla="*/ 0 h 11"/>
                <a:gd name="T12" fmla="*/ 8 w 18"/>
                <a:gd name="T13" fmla="*/ 0 h 11"/>
                <a:gd name="T14" fmla="*/ 3 w 18"/>
                <a:gd name="T15" fmla="*/ 0 h 11"/>
                <a:gd name="T16" fmla="*/ 0 w 18"/>
                <a:gd name="T17" fmla="*/ 0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1"/>
                <a:gd name="T29" fmla="*/ 18 w 18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1">
                  <a:moveTo>
                    <a:pt x="0" y="3"/>
                  </a:moveTo>
                  <a:lnTo>
                    <a:pt x="3" y="0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7" y="4"/>
                  </a:lnTo>
                  <a:lnTo>
                    <a:pt x="8" y="10"/>
                  </a:lnTo>
                  <a:lnTo>
                    <a:pt x="3" y="8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7" name="Freeform 2014"/>
            <p:cNvSpPr>
              <a:spLocks/>
            </p:cNvSpPr>
            <p:nvPr/>
          </p:nvSpPr>
          <p:spPr bwMode="auto">
            <a:xfrm>
              <a:off x="2669" y="838"/>
              <a:ext cx="10" cy="1"/>
            </a:xfrm>
            <a:custGeom>
              <a:avLst/>
              <a:gdLst>
                <a:gd name="T0" fmla="*/ 0 w 10"/>
                <a:gd name="T1" fmla="*/ 0 h 8"/>
                <a:gd name="T2" fmla="*/ 1 w 10"/>
                <a:gd name="T3" fmla="*/ 0 h 8"/>
                <a:gd name="T4" fmla="*/ 2 w 10"/>
                <a:gd name="T5" fmla="*/ 0 h 8"/>
                <a:gd name="T6" fmla="*/ 9 w 10"/>
                <a:gd name="T7" fmla="*/ 0 h 8"/>
                <a:gd name="T8" fmla="*/ 3 w 10"/>
                <a:gd name="T9" fmla="*/ 0 h 8"/>
                <a:gd name="T10" fmla="*/ 0 w 10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8"/>
                <a:gd name="T20" fmla="*/ 10 w 10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8">
                  <a:moveTo>
                    <a:pt x="0" y="6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9" y="6"/>
                  </a:lnTo>
                  <a:lnTo>
                    <a:pt x="3" y="7"/>
                  </a:lnTo>
                  <a:lnTo>
                    <a:pt x="0" y="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8" name="Freeform 2015"/>
            <p:cNvSpPr>
              <a:spLocks/>
            </p:cNvSpPr>
            <p:nvPr/>
          </p:nvSpPr>
          <p:spPr bwMode="auto">
            <a:xfrm>
              <a:off x="2609" y="808"/>
              <a:ext cx="17" cy="6"/>
            </a:xfrm>
            <a:custGeom>
              <a:avLst/>
              <a:gdLst>
                <a:gd name="T0" fmla="*/ 0 w 17"/>
                <a:gd name="T1" fmla="*/ 0 h 13"/>
                <a:gd name="T2" fmla="*/ 3 w 17"/>
                <a:gd name="T3" fmla="*/ 0 h 13"/>
                <a:gd name="T4" fmla="*/ 1 w 17"/>
                <a:gd name="T5" fmla="*/ 0 h 13"/>
                <a:gd name="T6" fmla="*/ 6 w 17"/>
                <a:gd name="T7" fmla="*/ 0 h 13"/>
                <a:gd name="T8" fmla="*/ 10 w 17"/>
                <a:gd name="T9" fmla="*/ 0 h 13"/>
                <a:gd name="T10" fmla="*/ 12 w 17"/>
                <a:gd name="T11" fmla="*/ 0 h 13"/>
                <a:gd name="T12" fmla="*/ 16 w 17"/>
                <a:gd name="T13" fmla="*/ 0 h 13"/>
                <a:gd name="T14" fmla="*/ 8 w 17"/>
                <a:gd name="T15" fmla="*/ 0 h 13"/>
                <a:gd name="T16" fmla="*/ 8 w 17"/>
                <a:gd name="T17" fmla="*/ 0 h 13"/>
                <a:gd name="T18" fmla="*/ 5 w 17"/>
                <a:gd name="T19" fmla="*/ 0 h 13"/>
                <a:gd name="T20" fmla="*/ 0 w 17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3"/>
                <a:gd name="T35" fmla="*/ 17 w 17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3">
                  <a:moveTo>
                    <a:pt x="0" y="10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8" y="8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0" y="1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39" name="Freeform 2016"/>
            <p:cNvSpPr>
              <a:spLocks/>
            </p:cNvSpPr>
            <p:nvPr/>
          </p:nvSpPr>
          <p:spPr bwMode="auto">
            <a:xfrm>
              <a:off x="2620" y="811"/>
              <a:ext cx="29" cy="19"/>
            </a:xfrm>
            <a:custGeom>
              <a:avLst/>
              <a:gdLst>
                <a:gd name="T0" fmla="*/ 0 w 29"/>
                <a:gd name="T1" fmla="*/ 6 h 18"/>
                <a:gd name="T2" fmla="*/ 4 w 29"/>
                <a:gd name="T3" fmla="*/ 2 h 18"/>
                <a:gd name="T4" fmla="*/ 10 w 29"/>
                <a:gd name="T5" fmla="*/ 4 h 18"/>
                <a:gd name="T6" fmla="*/ 17 w 29"/>
                <a:gd name="T7" fmla="*/ 0 h 18"/>
                <a:gd name="T8" fmla="*/ 21 w 29"/>
                <a:gd name="T9" fmla="*/ 2 h 18"/>
                <a:gd name="T10" fmla="*/ 22 w 29"/>
                <a:gd name="T11" fmla="*/ 8 h 18"/>
                <a:gd name="T12" fmla="*/ 28 w 29"/>
                <a:gd name="T13" fmla="*/ 16 h 18"/>
                <a:gd name="T14" fmla="*/ 25 w 29"/>
                <a:gd name="T15" fmla="*/ 21 h 18"/>
                <a:gd name="T16" fmla="*/ 19 w 29"/>
                <a:gd name="T17" fmla="*/ 19 h 18"/>
                <a:gd name="T18" fmla="*/ 8 w 29"/>
                <a:gd name="T19" fmla="*/ 22 h 18"/>
                <a:gd name="T20" fmla="*/ 2 w 29"/>
                <a:gd name="T21" fmla="*/ 17 h 18"/>
                <a:gd name="T22" fmla="*/ 2 w 29"/>
                <a:gd name="T23" fmla="*/ 15 h 18"/>
                <a:gd name="T24" fmla="*/ 5 w 29"/>
                <a:gd name="T25" fmla="*/ 6 h 18"/>
                <a:gd name="T26" fmla="*/ 1 w 29"/>
                <a:gd name="T27" fmla="*/ 7 h 18"/>
                <a:gd name="T28" fmla="*/ 0 w 29"/>
                <a:gd name="T29" fmla="*/ 6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18"/>
                <a:gd name="T47" fmla="*/ 29 w 29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18">
                  <a:moveTo>
                    <a:pt x="0" y="6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1" y="2"/>
                  </a:lnTo>
                  <a:lnTo>
                    <a:pt x="22" y="8"/>
                  </a:lnTo>
                  <a:lnTo>
                    <a:pt x="28" y="11"/>
                  </a:lnTo>
                  <a:lnTo>
                    <a:pt x="25" y="16"/>
                  </a:lnTo>
                  <a:lnTo>
                    <a:pt x="19" y="14"/>
                  </a:lnTo>
                  <a:lnTo>
                    <a:pt x="8" y="17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5" y="6"/>
                  </a:lnTo>
                  <a:lnTo>
                    <a:pt x="1" y="7"/>
                  </a:lnTo>
                  <a:lnTo>
                    <a:pt x="0" y="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0" name="Freeform 2017"/>
            <p:cNvSpPr>
              <a:spLocks/>
            </p:cNvSpPr>
            <p:nvPr/>
          </p:nvSpPr>
          <p:spPr bwMode="auto">
            <a:xfrm>
              <a:off x="2867" y="1006"/>
              <a:ext cx="12" cy="27"/>
            </a:xfrm>
            <a:custGeom>
              <a:avLst/>
              <a:gdLst>
                <a:gd name="T0" fmla="*/ 0 w 12"/>
                <a:gd name="T1" fmla="*/ 19 h 27"/>
                <a:gd name="T2" fmla="*/ 1 w 12"/>
                <a:gd name="T3" fmla="*/ 24 h 27"/>
                <a:gd name="T4" fmla="*/ 4 w 12"/>
                <a:gd name="T5" fmla="*/ 26 h 27"/>
                <a:gd name="T6" fmla="*/ 7 w 12"/>
                <a:gd name="T7" fmla="*/ 24 h 27"/>
                <a:gd name="T8" fmla="*/ 11 w 12"/>
                <a:gd name="T9" fmla="*/ 6 h 27"/>
                <a:gd name="T10" fmla="*/ 9 w 12"/>
                <a:gd name="T11" fmla="*/ 0 h 27"/>
                <a:gd name="T12" fmla="*/ 1 w 12"/>
                <a:gd name="T13" fmla="*/ 10 h 27"/>
                <a:gd name="T14" fmla="*/ 2 w 12"/>
                <a:gd name="T15" fmla="*/ 14 h 27"/>
                <a:gd name="T16" fmla="*/ 0 w 12"/>
                <a:gd name="T17" fmla="*/ 19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27"/>
                <a:gd name="T29" fmla="*/ 12 w 12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27">
                  <a:moveTo>
                    <a:pt x="0" y="19"/>
                  </a:moveTo>
                  <a:lnTo>
                    <a:pt x="1" y="24"/>
                  </a:lnTo>
                  <a:lnTo>
                    <a:pt x="4" y="26"/>
                  </a:lnTo>
                  <a:lnTo>
                    <a:pt x="7" y="24"/>
                  </a:lnTo>
                  <a:lnTo>
                    <a:pt x="11" y="6"/>
                  </a:lnTo>
                  <a:lnTo>
                    <a:pt x="9" y="0"/>
                  </a:lnTo>
                  <a:lnTo>
                    <a:pt x="1" y="10"/>
                  </a:lnTo>
                  <a:lnTo>
                    <a:pt x="2" y="14"/>
                  </a:lnTo>
                  <a:lnTo>
                    <a:pt x="0" y="19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1" name="Freeform 2018"/>
            <p:cNvSpPr>
              <a:spLocks/>
            </p:cNvSpPr>
            <p:nvPr/>
          </p:nvSpPr>
          <p:spPr bwMode="auto">
            <a:xfrm>
              <a:off x="2976" y="1002"/>
              <a:ext cx="61" cy="55"/>
            </a:xfrm>
            <a:custGeom>
              <a:avLst/>
              <a:gdLst>
                <a:gd name="T0" fmla="*/ 0 w 61"/>
                <a:gd name="T1" fmla="*/ 25 h 58"/>
                <a:gd name="T2" fmla="*/ 0 w 61"/>
                <a:gd name="T3" fmla="*/ 18 h 58"/>
                <a:gd name="T4" fmla="*/ 3 w 61"/>
                <a:gd name="T5" fmla="*/ 15 h 58"/>
                <a:gd name="T6" fmla="*/ 9 w 61"/>
                <a:gd name="T7" fmla="*/ 13 h 58"/>
                <a:gd name="T8" fmla="*/ 11 w 61"/>
                <a:gd name="T9" fmla="*/ 9 h 58"/>
                <a:gd name="T10" fmla="*/ 17 w 61"/>
                <a:gd name="T11" fmla="*/ 7 h 58"/>
                <a:gd name="T12" fmla="*/ 21 w 61"/>
                <a:gd name="T13" fmla="*/ 8 h 58"/>
                <a:gd name="T14" fmla="*/ 23 w 61"/>
                <a:gd name="T15" fmla="*/ 4 h 58"/>
                <a:gd name="T16" fmla="*/ 27 w 61"/>
                <a:gd name="T17" fmla="*/ 1 h 58"/>
                <a:gd name="T18" fmla="*/ 33 w 61"/>
                <a:gd name="T19" fmla="*/ 3 h 58"/>
                <a:gd name="T20" fmla="*/ 32 w 61"/>
                <a:gd name="T21" fmla="*/ 9 h 58"/>
                <a:gd name="T22" fmla="*/ 39 w 61"/>
                <a:gd name="T23" fmla="*/ 9 h 58"/>
                <a:gd name="T24" fmla="*/ 41 w 61"/>
                <a:gd name="T25" fmla="*/ 9 h 58"/>
                <a:gd name="T26" fmla="*/ 42 w 61"/>
                <a:gd name="T27" fmla="*/ 3 h 58"/>
                <a:gd name="T28" fmla="*/ 43 w 61"/>
                <a:gd name="T29" fmla="*/ 0 h 58"/>
                <a:gd name="T30" fmla="*/ 47 w 61"/>
                <a:gd name="T31" fmla="*/ 9 h 58"/>
                <a:gd name="T32" fmla="*/ 48 w 61"/>
                <a:gd name="T33" fmla="*/ 11 h 58"/>
                <a:gd name="T34" fmla="*/ 52 w 61"/>
                <a:gd name="T35" fmla="*/ 14 h 58"/>
                <a:gd name="T36" fmla="*/ 55 w 61"/>
                <a:gd name="T37" fmla="*/ 20 h 58"/>
                <a:gd name="T38" fmla="*/ 58 w 61"/>
                <a:gd name="T39" fmla="*/ 23 h 58"/>
                <a:gd name="T40" fmla="*/ 60 w 61"/>
                <a:gd name="T41" fmla="*/ 27 h 58"/>
                <a:gd name="T42" fmla="*/ 58 w 61"/>
                <a:gd name="T43" fmla="*/ 30 h 58"/>
                <a:gd name="T44" fmla="*/ 57 w 61"/>
                <a:gd name="T45" fmla="*/ 36 h 58"/>
                <a:gd name="T46" fmla="*/ 54 w 61"/>
                <a:gd name="T47" fmla="*/ 41 h 58"/>
                <a:gd name="T48" fmla="*/ 48 w 61"/>
                <a:gd name="T49" fmla="*/ 44 h 58"/>
                <a:gd name="T50" fmla="*/ 47 w 61"/>
                <a:gd name="T51" fmla="*/ 42 h 58"/>
                <a:gd name="T52" fmla="*/ 44 w 61"/>
                <a:gd name="T53" fmla="*/ 44 h 58"/>
                <a:gd name="T54" fmla="*/ 39 w 61"/>
                <a:gd name="T55" fmla="*/ 41 h 58"/>
                <a:gd name="T56" fmla="*/ 37 w 61"/>
                <a:gd name="T57" fmla="*/ 38 h 58"/>
                <a:gd name="T58" fmla="*/ 35 w 61"/>
                <a:gd name="T59" fmla="*/ 34 h 58"/>
                <a:gd name="T60" fmla="*/ 33 w 61"/>
                <a:gd name="T61" fmla="*/ 38 h 58"/>
                <a:gd name="T62" fmla="*/ 30 w 61"/>
                <a:gd name="T63" fmla="*/ 34 h 58"/>
                <a:gd name="T64" fmla="*/ 26 w 61"/>
                <a:gd name="T65" fmla="*/ 32 h 58"/>
                <a:gd name="T66" fmla="*/ 17 w 61"/>
                <a:gd name="T67" fmla="*/ 32 h 58"/>
                <a:gd name="T68" fmla="*/ 14 w 61"/>
                <a:gd name="T69" fmla="*/ 36 h 58"/>
                <a:gd name="T70" fmla="*/ 8 w 61"/>
                <a:gd name="T71" fmla="*/ 36 h 58"/>
                <a:gd name="T72" fmla="*/ 5 w 61"/>
                <a:gd name="T73" fmla="*/ 38 h 58"/>
                <a:gd name="T74" fmla="*/ 0 w 61"/>
                <a:gd name="T75" fmla="*/ 36 h 58"/>
                <a:gd name="T76" fmla="*/ 1 w 61"/>
                <a:gd name="T77" fmla="*/ 32 h 58"/>
                <a:gd name="T78" fmla="*/ 0 w 61"/>
                <a:gd name="T79" fmla="*/ 25 h 5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1"/>
                <a:gd name="T121" fmla="*/ 0 h 58"/>
                <a:gd name="T122" fmla="*/ 61 w 61"/>
                <a:gd name="T123" fmla="*/ 58 h 5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1" h="58">
                  <a:moveTo>
                    <a:pt x="0" y="31"/>
                  </a:moveTo>
                  <a:lnTo>
                    <a:pt x="0" y="23"/>
                  </a:lnTo>
                  <a:lnTo>
                    <a:pt x="3" y="20"/>
                  </a:lnTo>
                  <a:lnTo>
                    <a:pt x="9" y="18"/>
                  </a:lnTo>
                  <a:lnTo>
                    <a:pt x="11" y="13"/>
                  </a:lnTo>
                  <a:lnTo>
                    <a:pt x="17" y="7"/>
                  </a:lnTo>
                  <a:lnTo>
                    <a:pt x="21" y="8"/>
                  </a:lnTo>
                  <a:lnTo>
                    <a:pt x="23" y="4"/>
                  </a:lnTo>
                  <a:lnTo>
                    <a:pt x="27" y="1"/>
                  </a:lnTo>
                  <a:lnTo>
                    <a:pt x="33" y="3"/>
                  </a:lnTo>
                  <a:lnTo>
                    <a:pt x="32" y="9"/>
                  </a:lnTo>
                  <a:lnTo>
                    <a:pt x="39" y="14"/>
                  </a:lnTo>
                  <a:lnTo>
                    <a:pt x="41" y="11"/>
                  </a:lnTo>
                  <a:lnTo>
                    <a:pt x="42" y="3"/>
                  </a:lnTo>
                  <a:lnTo>
                    <a:pt x="43" y="0"/>
                  </a:lnTo>
                  <a:lnTo>
                    <a:pt x="47" y="9"/>
                  </a:lnTo>
                  <a:lnTo>
                    <a:pt x="48" y="16"/>
                  </a:lnTo>
                  <a:lnTo>
                    <a:pt x="52" y="19"/>
                  </a:lnTo>
                  <a:lnTo>
                    <a:pt x="55" y="25"/>
                  </a:lnTo>
                  <a:lnTo>
                    <a:pt x="58" y="28"/>
                  </a:lnTo>
                  <a:lnTo>
                    <a:pt x="60" y="35"/>
                  </a:lnTo>
                  <a:lnTo>
                    <a:pt x="58" y="40"/>
                  </a:lnTo>
                  <a:lnTo>
                    <a:pt x="57" y="46"/>
                  </a:lnTo>
                  <a:lnTo>
                    <a:pt x="54" y="53"/>
                  </a:lnTo>
                  <a:lnTo>
                    <a:pt x="48" y="57"/>
                  </a:lnTo>
                  <a:lnTo>
                    <a:pt x="47" y="55"/>
                  </a:lnTo>
                  <a:lnTo>
                    <a:pt x="44" y="57"/>
                  </a:lnTo>
                  <a:lnTo>
                    <a:pt x="39" y="53"/>
                  </a:lnTo>
                  <a:lnTo>
                    <a:pt x="37" y="49"/>
                  </a:lnTo>
                  <a:lnTo>
                    <a:pt x="35" y="44"/>
                  </a:lnTo>
                  <a:lnTo>
                    <a:pt x="33" y="49"/>
                  </a:lnTo>
                  <a:lnTo>
                    <a:pt x="30" y="44"/>
                  </a:lnTo>
                  <a:lnTo>
                    <a:pt x="26" y="42"/>
                  </a:lnTo>
                  <a:lnTo>
                    <a:pt x="17" y="42"/>
                  </a:lnTo>
                  <a:lnTo>
                    <a:pt x="14" y="46"/>
                  </a:lnTo>
                  <a:lnTo>
                    <a:pt x="8" y="46"/>
                  </a:lnTo>
                  <a:lnTo>
                    <a:pt x="5" y="49"/>
                  </a:lnTo>
                  <a:lnTo>
                    <a:pt x="0" y="46"/>
                  </a:lnTo>
                  <a:lnTo>
                    <a:pt x="1" y="42"/>
                  </a:lnTo>
                  <a:lnTo>
                    <a:pt x="0" y="3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2" name="Freeform 2019"/>
            <p:cNvSpPr>
              <a:spLocks/>
            </p:cNvSpPr>
            <p:nvPr/>
          </p:nvSpPr>
          <p:spPr bwMode="auto">
            <a:xfrm>
              <a:off x="3023" y="1063"/>
              <a:ext cx="7" cy="8"/>
            </a:xfrm>
            <a:custGeom>
              <a:avLst/>
              <a:gdLst>
                <a:gd name="T0" fmla="*/ 0 w 7"/>
                <a:gd name="T1" fmla="*/ 1 h 8"/>
                <a:gd name="T2" fmla="*/ 0 w 7"/>
                <a:gd name="T3" fmla="*/ 0 h 8"/>
                <a:gd name="T4" fmla="*/ 5 w 7"/>
                <a:gd name="T5" fmla="*/ 0 h 8"/>
                <a:gd name="T6" fmla="*/ 6 w 7"/>
                <a:gd name="T7" fmla="*/ 3 h 8"/>
                <a:gd name="T8" fmla="*/ 3 w 7"/>
                <a:gd name="T9" fmla="*/ 7 h 8"/>
                <a:gd name="T10" fmla="*/ 0 w 7"/>
                <a:gd name="T11" fmla="*/ 1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8"/>
                <a:gd name="T20" fmla="*/ 7 w 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8">
                  <a:moveTo>
                    <a:pt x="0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3" name="Freeform 2020"/>
            <p:cNvSpPr>
              <a:spLocks/>
            </p:cNvSpPr>
            <p:nvPr/>
          </p:nvSpPr>
          <p:spPr bwMode="auto">
            <a:xfrm>
              <a:off x="3056" y="1063"/>
              <a:ext cx="12" cy="22"/>
            </a:xfrm>
            <a:custGeom>
              <a:avLst/>
              <a:gdLst>
                <a:gd name="T0" fmla="*/ 0 w 12"/>
                <a:gd name="T1" fmla="*/ 82 h 15"/>
                <a:gd name="T2" fmla="*/ 2 w 12"/>
                <a:gd name="T3" fmla="*/ 47 h 15"/>
                <a:gd name="T4" fmla="*/ 7 w 12"/>
                <a:gd name="T5" fmla="*/ 32 h 15"/>
                <a:gd name="T6" fmla="*/ 9 w 12"/>
                <a:gd name="T7" fmla="*/ 0 h 15"/>
                <a:gd name="T8" fmla="*/ 11 w 12"/>
                <a:gd name="T9" fmla="*/ 13 h 15"/>
                <a:gd name="T10" fmla="*/ 10 w 12"/>
                <a:gd name="T11" fmla="*/ 47 h 15"/>
                <a:gd name="T12" fmla="*/ 7 w 12"/>
                <a:gd name="T13" fmla="*/ 47 h 15"/>
                <a:gd name="T14" fmla="*/ 3 w 12"/>
                <a:gd name="T15" fmla="*/ 97 h 15"/>
                <a:gd name="T16" fmla="*/ 0 w 12"/>
                <a:gd name="T17" fmla="*/ 8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5"/>
                <a:gd name="T29" fmla="*/ 12 w 12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5">
                  <a:moveTo>
                    <a:pt x="0" y="12"/>
                  </a:moveTo>
                  <a:lnTo>
                    <a:pt x="2" y="7"/>
                  </a:lnTo>
                  <a:lnTo>
                    <a:pt x="7" y="5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0" y="7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4" name="Freeform 2021"/>
            <p:cNvSpPr>
              <a:spLocks/>
            </p:cNvSpPr>
            <p:nvPr/>
          </p:nvSpPr>
          <p:spPr bwMode="auto">
            <a:xfrm>
              <a:off x="3066" y="1050"/>
              <a:ext cx="9" cy="16"/>
            </a:xfrm>
            <a:custGeom>
              <a:avLst/>
              <a:gdLst>
                <a:gd name="T0" fmla="*/ 0 w 9"/>
                <a:gd name="T1" fmla="*/ 0 h 16"/>
                <a:gd name="T2" fmla="*/ 5 w 9"/>
                <a:gd name="T3" fmla="*/ 5 h 16"/>
                <a:gd name="T4" fmla="*/ 8 w 9"/>
                <a:gd name="T5" fmla="*/ 6 h 16"/>
                <a:gd name="T6" fmla="*/ 8 w 9"/>
                <a:gd name="T7" fmla="*/ 9 h 16"/>
                <a:gd name="T8" fmla="*/ 5 w 9"/>
                <a:gd name="T9" fmla="*/ 15 h 16"/>
                <a:gd name="T10" fmla="*/ 1 w 9"/>
                <a:gd name="T11" fmla="*/ 10 h 16"/>
                <a:gd name="T12" fmla="*/ 3 w 9"/>
                <a:gd name="T13" fmla="*/ 7 h 16"/>
                <a:gd name="T14" fmla="*/ 3 w 9"/>
                <a:gd name="T15" fmla="*/ 5 h 16"/>
                <a:gd name="T16" fmla="*/ 0 w 9"/>
                <a:gd name="T17" fmla="*/ 0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16"/>
                <a:gd name="T29" fmla="*/ 9 w 9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16">
                  <a:moveTo>
                    <a:pt x="0" y="0"/>
                  </a:moveTo>
                  <a:lnTo>
                    <a:pt x="5" y="5"/>
                  </a:lnTo>
                  <a:lnTo>
                    <a:pt x="8" y="6"/>
                  </a:lnTo>
                  <a:lnTo>
                    <a:pt x="8" y="9"/>
                  </a:lnTo>
                  <a:lnTo>
                    <a:pt x="5" y="15"/>
                  </a:lnTo>
                  <a:lnTo>
                    <a:pt x="1" y="10"/>
                  </a:lnTo>
                  <a:lnTo>
                    <a:pt x="3" y="7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5" name="Freeform 2022"/>
            <p:cNvSpPr>
              <a:spLocks/>
            </p:cNvSpPr>
            <p:nvPr/>
          </p:nvSpPr>
          <p:spPr bwMode="auto">
            <a:xfrm>
              <a:off x="2775" y="910"/>
              <a:ext cx="107" cy="141"/>
            </a:xfrm>
            <a:custGeom>
              <a:avLst/>
              <a:gdLst>
                <a:gd name="T0" fmla="*/ 3 w 107"/>
                <a:gd name="T1" fmla="*/ 50 h 141"/>
                <a:gd name="T2" fmla="*/ 4 w 107"/>
                <a:gd name="T3" fmla="*/ 52 h 141"/>
                <a:gd name="T4" fmla="*/ 6 w 107"/>
                <a:gd name="T5" fmla="*/ 55 h 141"/>
                <a:gd name="T6" fmla="*/ 9 w 107"/>
                <a:gd name="T7" fmla="*/ 59 h 141"/>
                <a:gd name="T8" fmla="*/ 16 w 107"/>
                <a:gd name="T9" fmla="*/ 64 h 141"/>
                <a:gd name="T10" fmla="*/ 24 w 107"/>
                <a:gd name="T11" fmla="*/ 63 h 141"/>
                <a:gd name="T12" fmla="*/ 34 w 107"/>
                <a:gd name="T13" fmla="*/ 61 h 141"/>
                <a:gd name="T14" fmla="*/ 36 w 107"/>
                <a:gd name="T15" fmla="*/ 64 h 141"/>
                <a:gd name="T16" fmla="*/ 40 w 107"/>
                <a:gd name="T17" fmla="*/ 63 h 141"/>
                <a:gd name="T18" fmla="*/ 40 w 107"/>
                <a:gd name="T19" fmla="*/ 74 h 141"/>
                <a:gd name="T20" fmla="*/ 45 w 107"/>
                <a:gd name="T21" fmla="*/ 82 h 141"/>
                <a:gd name="T22" fmla="*/ 48 w 107"/>
                <a:gd name="T23" fmla="*/ 93 h 141"/>
                <a:gd name="T24" fmla="*/ 45 w 107"/>
                <a:gd name="T25" fmla="*/ 105 h 141"/>
                <a:gd name="T26" fmla="*/ 49 w 107"/>
                <a:gd name="T27" fmla="*/ 116 h 141"/>
                <a:gd name="T28" fmla="*/ 50 w 107"/>
                <a:gd name="T29" fmla="*/ 125 h 141"/>
                <a:gd name="T30" fmla="*/ 55 w 107"/>
                <a:gd name="T31" fmla="*/ 140 h 141"/>
                <a:gd name="T32" fmla="*/ 68 w 107"/>
                <a:gd name="T33" fmla="*/ 138 h 141"/>
                <a:gd name="T34" fmla="*/ 76 w 107"/>
                <a:gd name="T35" fmla="*/ 127 h 141"/>
                <a:gd name="T36" fmla="*/ 77 w 107"/>
                <a:gd name="T37" fmla="*/ 121 h 141"/>
                <a:gd name="T38" fmla="*/ 81 w 107"/>
                <a:gd name="T39" fmla="*/ 118 h 141"/>
                <a:gd name="T40" fmla="*/ 80 w 107"/>
                <a:gd name="T41" fmla="*/ 110 h 141"/>
                <a:gd name="T42" fmla="*/ 89 w 107"/>
                <a:gd name="T43" fmla="*/ 101 h 141"/>
                <a:gd name="T44" fmla="*/ 89 w 107"/>
                <a:gd name="T45" fmla="*/ 92 h 141"/>
                <a:gd name="T46" fmla="*/ 86 w 107"/>
                <a:gd name="T47" fmla="*/ 84 h 141"/>
                <a:gd name="T48" fmla="*/ 90 w 107"/>
                <a:gd name="T49" fmla="*/ 75 h 141"/>
                <a:gd name="T50" fmla="*/ 100 w 107"/>
                <a:gd name="T51" fmla="*/ 65 h 141"/>
                <a:gd name="T52" fmla="*/ 106 w 107"/>
                <a:gd name="T53" fmla="*/ 53 h 141"/>
                <a:gd name="T54" fmla="*/ 105 w 107"/>
                <a:gd name="T55" fmla="*/ 50 h 141"/>
                <a:gd name="T56" fmla="*/ 96 w 107"/>
                <a:gd name="T57" fmla="*/ 53 h 141"/>
                <a:gd name="T58" fmla="*/ 93 w 107"/>
                <a:gd name="T59" fmla="*/ 48 h 141"/>
                <a:gd name="T60" fmla="*/ 88 w 107"/>
                <a:gd name="T61" fmla="*/ 44 h 141"/>
                <a:gd name="T62" fmla="*/ 86 w 107"/>
                <a:gd name="T63" fmla="*/ 38 h 141"/>
                <a:gd name="T64" fmla="*/ 81 w 107"/>
                <a:gd name="T65" fmla="*/ 26 h 141"/>
                <a:gd name="T66" fmla="*/ 76 w 107"/>
                <a:gd name="T67" fmla="*/ 15 h 141"/>
                <a:gd name="T68" fmla="*/ 73 w 107"/>
                <a:gd name="T69" fmla="*/ 11 h 141"/>
                <a:gd name="T70" fmla="*/ 71 w 107"/>
                <a:gd name="T71" fmla="*/ 13 h 141"/>
                <a:gd name="T72" fmla="*/ 65 w 107"/>
                <a:gd name="T73" fmla="*/ 11 h 141"/>
                <a:gd name="T74" fmla="*/ 57 w 107"/>
                <a:gd name="T75" fmla="*/ 10 h 141"/>
                <a:gd name="T76" fmla="*/ 55 w 107"/>
                <a:gd name="T77" fmla="*/ 13 h 141"/>
                <a:gd name="T78" fmla="*/ 49 w 107"/>
                <a:gd name="T79" fmla="*/ 9 h 141"/>
                <a:gd name="T80" fmla="*/ 42 w 107"/>
                <a:gd name="T81" fmla="*/ 6 h 141"/>
                <a:gd name="T82" fmla="*/ 44 w 107"/>
                <a:gd name="T83" fmla="*/ 0 h 141"/>
                <a:gd name="T84" fmla="*/ 40 w 107"/>
                <a:gd name="T85" fmla="*/ 0 h 141"/>
                <a:gd name="T86" fmla="*/ 29 w 107"/>
                <a:gd name="T87" fmla="*/ 0 h 141"/>
                <a:gd name="T88" fmla="*/ 24 w 107"/>
                <a:gd name="T89" fmla="*/ 4 h 141"/>
                <a:gd name="T90" fmla="*/ 18 w 107"/>
                <a:gd name="T91" fmla="*/ 2 h 141"/>
                <a:gd name="T92" fmla="*/ 13 w 107"/>
                <a:gd name="T93" fmla="*/ 9 h 141"/>
                <a:gd name="T94" fmla="*/ 12 w 107"/>
                <a:gd name="T95" fmla="*/ 16 h 141"/>
                <a:gd name="T96" fmla="*/ 7 w 107"/>
                <a:gd name="T97" fmla="*/ 19 h 141"/>
                <a:gd name="T98" fmla="*/ 1 w 107"/>
                <a:gd name="T99" fmla="*/ 32 h 141"/>
                <a:gd name="T100" fmla="*/ 2 w 107"/>
                <a:gd name="T101" fmla="*/ 37 h 141"/>
                <a:gd name="T102" fmla="*/ 0 w 107"/>
                <a:gd name="T103" fmla="*/ 45 h 141"/>
                <a:gd name="T104" fmla="*/ 3 w 107"/>
                <a:gd name="T105" fmla="*/ 50 h 1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7"/>
                <a:gd name="T160" fmla="*/ 0 h 141"/>
                <a:gd name="T161" fmla="*/ 107 w 107"/>
                <a:gd name="T162" fmla="*/ 141 h 1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7" h="141">
                  <a:moveTo>
                    <a:pt x="3" y="50"/>
                  </a:moveTo>
                  <a:lnTo>
                    <a:pt x="4" y="52"/>
                  </a:lnTo>
                  <a:lnTo>
                    <a:pt x="6" y="55"/>
                  </a:lnTo>
                  <a:lnTo>
                    <a:pt x="9" y="59"/>
                  </a:lnTo>
                  <a:lnTo>
                    <a:pt x="16" y="64"/>
                  </a:lnTo>
                  <a:lnTo>
                    <a:pt x="24" y="63"/>
                  </a:lnTo>
                  <a:lnTo>
                    <a:pt x="34" y="61"/>
                  </a:lnTo>
                  <a:lnTo>
                    <a:pt x="36" y="64"/>
                  </a:lnTo>
                  <a:lnTo>
                    <a:pt x="40" y="63"/>
                  </a:lnTo>
                  <a:lnTo>
                    <a:pt x="40" y="74"/>
                  </a:lnTo>
                  <a:lnTo>
                    <a:pt x="45" y="82"/>
                  </a:lnTo>
                  <a:lnTo>
                    <a:pt x="48" y="93"/>
                  </a:lnTo>
                  <a:lnTo>
                    <a:pt x="45" y="105"/>
                  </a:lnTo>
                  <a:lnTo>
                    <a:pt x="49" y="116"/>
                  </a:lnTo>
                  <a:lnTo>
                    <a:pt x="50" y="125"/>
                  </a:lnTo>
                  <a:lnTo>
                    <a:pt x="55" y="140"/>
                  </a:lnTo>
                  <a:lnTo>
                    <a:pt x="68" y="138"/>
                  </a:lnTo>
                  <a:lnTo>
                    <a:pt x="76" y="127"/>
                  </a:lnTo>
                  <a:lnTo>
                    <a:pt x="77" y="121"/>
                  </a:lnTo>
                  <a:lnTo>
                    <a:pt x="81" y="118"/>
                  </a:lnTo>
                  <a:lnTo>
                    <a:pt x="80" y="110"/>
                  </a:lnTo>
                  <a:lnTo>
                    <a:pt x="89" y="101"/>
                  </a:lnTo>
                  <a:lnTo>
                    <a:pt x="89" y="92"/>
                  </a:lnTo>
                  <a:lnTo>
                    <a:pt x="86" y="84"/>
                  </a:lnTo>
                  <a:lnTo>
                    <a:pt x="90" y="75"/>
                  </a:lnTo>
                  <a:lnTo>
                    <a:pt x="100" y="65"/>
                  </a:lnTo>
                  <a:lnTo>
                    <a:pt x="106" y="53"/>
                  </a:lnTo>
                  <a:lnTo>
                    <a:pt x="105" y="50"/>
                  </a:lnTo>
                  <a:lnTo>
                    <a:pt x="96" y="53"/>
                  </a:lnTo>
                  <a:lnTo>
                    <a:pt x="93" y="48"/>
                  </a:lnTo>
                  <a:lnTo>
                    <a:pt x="88" y="44"/>
                  </a:lnTo>
                  <a:lnTo>
                    <a:pt x="86" y="38"/>
                  </a:lnTo>
                  <a:lnTo>
                    <a:pt x="81" y="26"/>
                  </a:lnTo>
                  <a:lnTo>
                    <a:pt x="76" y="15"/>
                  </a:lnTo>
                  <a:lnTo>
                    <a:pt x="73" y="11"/>
                  </a:lnTo>
                  <a:lnTo>
                    <a:pt x="71" y="13"/>
                  </a:lnTo>
                  <a:lnTo>
                    <a:pt x="65" y="11"/>
                  </a:lnTo>
                  <a:lnTo>
                    <a:pt x="57" y="10"/>
                  </a:lnTo>
                  <a:lnTo>
                    <a:pt x="55" y="13"/>
                  </a:lnTo>
                  <a:lnTo>
                    <a:pt x="49" y="9"/>
                  </a:lnTo>
                  <a:lnTo>
                    <a:pt x="42" y="6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3" y="9"/>
                  </a:lnTo>
                  <a:lnTo>
                    <a:pt x="12" y="16"/>
                  </a:lnTo>
                  <a:lnTo>
                    <a:pt x="7" y="19"/>
                  </a:lnTo>
                  <a:lnTo>
                    <a:pt x="1" y="32"/>
                  </a:lnTo>
                  <a:lnTo>
                    <a:pt x="2" y="37"/>
                  </a:lnTo>
                  <a:lnTo>
                    <a:pt x="0" y="45"/>
                  </a:lnTo>
                  <a:lnTo>
                    <a:pt x="3" y="5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6" name="Freeform 2023"/>
            <p:cNvSpPr>
              <a:spLocks/>
            </p:cNvSpPr>
            <p:nvPr/>
          </p:nvSpPr>
          <p:spPr bwMode="auto">
            <a:xfrm>
              <a:off x="3002" y="983"/>
              <a:ext cx="32" cy="20"/>
            </a:xfrm>
            <a:custGeom>
              <a:avLst/>
              <a:gdLst>
                <a:gd name="T0" fmla="*/ 0 w 32"/>
                <a:gd name="T1" fmla="*/ 2 h 20"/>
                <a:gd name="T2" fmla="*/ 4 w 32"/>
                <a:gd name="T3" fmla="*/ 3 h 20"/>
                <a:gd name="T4" fmla="*/ 4 w 32"/>
                <a:gd name="T5" fmla="*/ 7 h 20"/>
                <a:gd name="T6" fmla="*/ 11 w 32"/>
                <a:gd name="T7" fmla="*/ 10 h 20"/>
                <a:gd name="T8" fmla="*/ 10 w 32"/>
                <a:gd name="T9" fmla="*/ 16 h 20"/>
                <a:gd name="T10" fmla="*/ 18 w 32"/>
                <a:gd name="T11" fmla="*/ 17 h 20"/>
                <a:gd name="T12" fmla="*/ 21 w 32"/>
                <a:gd name="T13" fmla="*/ 14 h 20"/>
                <a:gd name="T14" fmla="*/ 31 w 32"/>
                <a:gd name="T15" fmla="*/ 19 h 20"/>
                <a:gd name="T16" fmla="*/ 26 w 32"/>
                <a:gd name="T17" fmla="*/ 10 h 20"/>
                <a:gd name="T18" fmla="*/ 10 w 32"/>
                <a:gd name="T19" fmla="*/ 2 h 20"/>
                <a:gd name="T20" fmla="*/ 2 w 32"/>
                <a:gd name="T21" fmla="*/ 0 h 20"/>
                <a:gd name="T22" fmla="*/ 0 w 32"/>
                <a:gd name="T23" fmla="*/ 2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20"/>
                <a:gd name="T38" fmla="*/ 32 w 3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20">
                  <a:moveTo>
                    <a:pt x="0" y="2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11" y="10"/>
                  </a:lnTo>
                  <a:lnTo>
                    <a:pt x="10" y="16"/>
                  </a:lnTo>
                  <a:lnTo>
                    <a:pt x="18" y="17"/>
                  </a:lnTo>
                  <a:lnTo>
                    <a:pt x="21" y="14"/>
                  </a:lnTo>
                  <a:lnTo>
                    <a:pt x="31" y="19"/>
                  </a:lnTo>
                  <a:lnTo>
                    <a:pt x="26" y="10"/>
                  </a:lnTo>
                  <a:lnTo>
                    <a:pt x="10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7" name="Freeform 2024"/>
            <p:cNvSpPr>
              <a:spLocks/>
            </p:cNvSpPr>
            <p:nvPr/>
          </p:nvSpPr>
          <p:spPr bwMode="auto">
            <a:xfrm>
              <a:off x="2988" y="964"/>
              <a:ext cx="7" cy="9"/>
            </a:xfrm>
            <a:custGeom>
              <a:avLst/>
              <a:gdLst>
                <a:gd name="T0" fmla="*/ 0 w 7"/>
                <a:gd name="T1" fmla="*/ 5 h 9"/>
                <a:gd name="T2" fmla="*/ 1 w 7"/>
                <a:gd name="T3" fmla="*/ 3 h 9"/>
                <a:gd name="T4" fmla="*/ 6 w 7"/>
                <a:gd name="T5" fmla="*/ 0 h 9"/>
                <a:gd name="T6" fmla="*/ 6 w 7"/>
                <a:gd name="T7" fmla="*/ 5 h 9"/>
                <a:gd name="T8" fmla="*/ 5 w 7"/>
                <a:gd name="T9" fmla="*/ 8 h 9"/>
                <a:gd name="T10" fmla="*/ 2 w 7"/>
                <a:gd name="T11" fmla="*/ 4 h 9"/>
                <a:gd name="T12" fmla="*/ 0 w 7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9"/>
                <a:gd name="T23" fmla="*/ 7 w 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9">
                  <a:moveTo>
                    <a:pt x="0" y="5"/>
                  </a:moveTo>
                  <a:lnTo>
                    <a:pt x="1" y="3"/>
                  </a:lnTo>
                  <a:lnTo>
                    <a:pt x="6" y="0"/>
                  </a:lnTo>
                  <a:lnTo>
                    <a:pt x="6" y="5"/>
                  </a:lnTo>
                  <a:lnTo>
                    <a:pt x="5" y="8"/>
                  </a:lnTo>
                  <a:lnTo>
                    <a:pt x="2" y="4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8" name="Freeform 2025"/>
            <p:cNvSpPr>
              <a:spLocks/>
            </p:cNvSpPr>
            <p:nvPr/>
          </p:nvSpPr>
          <p:spPr bwMode="auto">
            <a:xfrm>
              <a:off x="2985" y="947"/>
              <a:ext cx="7" cy="6"/>
            </a:xfrm>
            <a:custGeom>
              <a:avLst/>
              <a:gdLst>
                <a:gd name="T0" fmla="*/ 0 w 7"/>
                <a:gd name="T1" fmla="*/ 0 h 13"/>
                <a:gd name="T2" fmla="*/ 1 w 7"/>
                <a:gd name="T3" fmla="*/ 0 h 13"/>
                <a:gd name="T4" fmla="*/ 3 w 7"/>
                <a:gd name="T5" fmla="*/ 0 h 13"/>
                <a:gd name="T6" fmla="*/ 3 w 7"/>
                <a:gd name="T7" fmla="*/ 0 h 13"/>
                <a:gd name="T8" fmla="*/ 2 w 7"/>
                <a:gd name="T9" fmla="*/ 0 h 13"/>
                <a:gd name="T10" fmla="*/ 6 w 7"/>
                <a:gd name="T11" fmla="*/ 0 h 13"/>
                <a:gd name="T12" fmla="*/ 1 w 7"/>
                <a:gd name="T13" fmla="*/ 0 h 13"/>
                <a:gd name="T14" fmla="*/ 0 w 7"/>
                <a:gd name="T15" fmla="*/ 0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3"/>
                <a:gd name="T26" fmla="*/ 7 w 7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3">
                  <a:moveTo>
                    <a:pt x="0" y="5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6" y="12"/>
                  </a:lnTo>
                  <a:lnTo>
                    <a:pt x="1" y="10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49" name="Freeform 2026"/>
            <p:cNvSpPr>
              <a:spLocks/>
            </p:cNvSpPr>
            <p:nvPr/>
          </p:nvSpPr>
          <p:spPr bwMode="auto">
            <a:xfrm>
              <a:off x="2983" y="979"/>
              <a:ext cx="11" cy="22"/>
            </a:xfrm>
            <a:custGeom>
              <a:avLst/>
              <a:gdLst>
                <a:gd name="T0" fmla="*/ 0 w 11"/>
                <a:gd name="T1" fmla="*/ 56 h 15"/>
                <a:gd name="T2" fmla="*/ 1 w 11"/>
                <a:gd name="T3" fmla="*/ 88 h 15"/>
                <a:gd name="T4" fmla="*/ 4 w 11"/>
                <a:gd name="T5" fmla="*/ 97 h 15"/>
                <a:gd name="T6" fmla="*/ 6 w 11"/>
                <a:gd name="T7" fmla="*/ 82 h 15"/>
                <a:gd name="T8" fmla="*/ 4 w 11"/>
                <a:gd name="T9" fmla="*/ 47 h 15"/>
                <a:gd name="T10" fmla="*/ 9 w 11"/>
                <a:gd name="T11" fmla="*/ 13 h 15"/>
                <a:gd name="T12" fmla="*/ 10 w 11"/>
                <a:gd name="T13" fmla="*/ 0 h 15"/>
                <a:gd name="T14" fmla="*/ 4 w 11"/>
                <a:gd name="T15" fmla="*/ 1 h 15"/>
                <a:gd name="T16" fmla="*/ 2 w 11"/>
                <a:gd name="T17" fmla="*/ 13 h 15"/>
                <a:gd name="T18" fmla="*/ 0 w 11"/>
                <a:gd name="T19" fmla="*/ 56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5"/>
                <a:gd name="T32" fmla="*/ 11 w 11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5">
                  <a:moveTo>
                    <a:pt x="0" y="8"/>
                  </a:moveTo>
                  <a:lnTo>
                    <a:pt x="1" y="13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4" y="7"/>
                  </a:lnTo>
                  <a:lnTo>
                    <a:pt x="9" y="2"/>
                  </a:lnTo>
                  <a:lnTo>
                    <a:pt x="10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8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0" name="Freeform 2027"/>
            <p:cNvSpPr>
              <a:spLocks/>
            </p:cNvSpPr>
            <p:nvPr/>
          </p:nvSpPr>
          <p:spPr bwMode="auto">
            <a:xfrm>
              <a:off x="2968" y="969"/>
              <a:ext cx="17" cy="22"/>
            </a:xfrm>
            <a:custGeom>
              <a:avLst/>
              <a:gdLst>
                <a:gd name="T0" fmla="*/ 0 w 17"/>
                <a:gd name="T1" fmla="*/ 12 h 22"/>
                <a:gd name="T2" fmla="*/ 2 w 17"/>
                <a:gd name="T3" fmla="*/ 10 h 22"/>
                <a:gd name="T4" fmla="*/ 13 w 17"/>
                <a:gd name="T5" fmla="*/ 0 h 22"/>
                <a:gd name="T6" fmla="*/ 16 w 17"/>
                <a:gd name="T7" fmla="*/ 4 h 22"/>
                <a:gd name="T8" fmla="*/ 13 w 17"/>
                <a:gd name="T9" fmla="*/ 7 h 22"/>
                <a:gd name="T10" fmla="*/ 15 w 17"/>
                <a:gd name="T11" fmla="*/ 11 h 22"/>
                <a:gd name="T12" fmla="*/ 9 w 17"/>
                <a:gd name="T13" fmla="*/ 21 h 22"/>
                <a:gd name="T14" fmla="*/ 3 w 17"/>
                <a:gd name="T15" fmla="*/ 19 h 22"/>
                <a:gd name="T16" fmla="*/ 0 w 17"/>
                <a:gd name="T17" fmla="*/ 12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2"/>
                <a:gd name="T29" fmla="*/ 17 w 1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2">
                  <a:moveTo>
                    <a:pt x="0" y="12"/>
                  </a:moveTo>
                  <a:lnTo>
                    <a:pt x="2" y="10"/>
                  </a:lnTo>
                  <a:lnTo>
                    <a:pt x="13" y="0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1" name="Freeform 2028"/>
            <p:cNvSpPr>
              <a:spLocks/>
            </p:cNvSpPr>
            <p:nvPr/>
          </p:nvSpPr>
          <p:spPr bwMode="auto">
            <a:xfrm>
              <a:off x="2963" y="993"/>
              <a:ext cx="14" cy="7"/>
            </a:xfrm>
            <a:custGeom>
              <a:avLst/>
              <a:gdLst>
                <a:gd name="T0" fmla="*/ 0 w 14"/>
                <a:gd name="T1" fmla="*/ 2 h 7"/>
                <a:gd name="T2" fmla="*/ 1 w 14"/>
                <a:gd name="T3" fmla="*/ 0 h 7"/>
                <a:gd name="T4" fmla="*/ 11 w 14"/>
                <a:gd name="T5" fmla="*/ 2 h 7"/>
                <a:gd name="T6" fmla="*/ 13 w 14"/>
                <a:gd name="T7" fmla="*/ 4 h 7"/>
                <a:gd name="T8" fmla="*/ 13 w 14"/>
                <a:gd name="T9" fmla="*/ 6 h 7"/>
                <a:gd name="T10" fmla="*/ 2 w 14"/>
                <a:gd name="T11" fmla="*/ 3 h 7"/>
                <a:gd name="T12" fmla="*/ 0 w 14"/>
                <a:gd name="T13" fmla="*/ 2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0" y="2"/>
                  </a:moveTo>
                  <a:lnTo>
                    <a:pt x="1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2" y="3"/>
                  </a:lnTo>
                  <a:lnTo>
                    <a:pt x="0" y="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2" name="Freeform 2029"/>
            <p:cNvSpPr>
              <a:spLocks/>
            </p:cNvSpPr>
            <p:nvPr/>
          </p:nvSpPr>
          <p:spPr bwMode="auto">
            <a:xfrm>
              <a:off x="2947" y="972"/>
              <a:ext cx="18" cy="22"/>
            </a:xfrm>
            <a:custGeom>
              <a:avLst/>
              <a:gdLst>
                <a:gd name="T0" fmla="*/ 0 w 18"/>
                <a:gd name="T1" fmla="*/ 0 h 22"/>
                <a:gd name="T2" fmla="*/ 4 w 18"/>
                <a:gd name="T3" fmla="*/ 1 h 22"/>
                <a:gd name="T4" fmla="*/ 12 w 18"/>
                <a:gd name="T5" fmla="*/ 8 h 22"/>
                <a:gd name="T6" fmla="*/ 13 w 18"/>
                <a:gd name="T7" fmla="*/ 12 h 22"/>
                <a:gd name="T8" fmla="*/ 17 w 18"/>
                <a:gd name="T9" fmla="*/ 16 h 22"/>
                <a:gd name="T10" fmla="*/ 15 w 18"/>
                <a:gd name="T11" fmla="*/ 21 h 22"/>
                <a:gd name="T12" fmla="*/ 11 w 18"/>
                <a:gd name="T13" fmla="*/ 18 h 22"/>
                <a:gd name="T14" fmla="*/ 5 w 18"/>
                <a:gd name="T15" fmla="*/ 7 h 22"/>
                <a:gd name="T16" fmla="*/ 0 w 1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2"/>
                <a:gd name="T29" fmla="*/ 18 w 18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2">
                  <a:moveTo>
                    <a:pt x="0" y="0"/>
                  </a:moveTo>
                  <a:lnTo>
                    <a:pt x="4" y="1"/>
                  </a:lnTo>
                  <a:lnTo>
                    <a:pt x="12" y="8"/>
                  </a:lnTo>
                  <a:lnTo>
                    <a:pt x="13" y="12"/>
                  </a:lnTo>
                  <a:lnTo>
                    <a:pt x="17" y="16"/>
                  </a:lnTo>
                  <a:lnTo>
                    <a:pt x="15" y="21"/>
                  </a:lnTo>
                  <a:lnTo>
                    <a:pt x="11" y="18"/>
                  </a:lnTo>
                  <a:lnTo>
                    <a:pt x="5" y="7"/>
                  </a:lnTo>
                  <a:lnTo>
                    <a:pt x="0" y="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3" name="Freeform 2030"/>
            <p:cNvSpPr>
              <a:spLocks/>
            </p:cNvSpPr>
            <p:nvPr/>
          </p:nvSpPr>
          <p:spPr bwMode="auto">
            <a:xfrm>
              <a:off x="3015" y="891"/>
              <a:ext cx="10" cy="2"/>
            </a:xfrm>
            <a:custGeom>
              <a:avLst/>
              <a:gdLst>
                <a:gd name="T0" fmla="*/ 0 w 10"/>
                <a:gd name="T1" fmla="*/ 0 h 9"/>
                <a:gd name="T2" fmla="*/ 1 w 10"/>
                <a:gd name="T3" fmla="*/ 0 h 9"/>
                <a:gd name="T4" fmla="*/ 5 w 10"/>
                <a:gd name="T5" fmla="*/ 0 h 9"/>
                <a:gd name="T6" fmla="*/ 9 w 10"/>
                <a:gd name="T7" fmla="*/ 0 h 9"/>
                <a:gd name="T8" fmla="*/ 8 w 10"/>
                <a:gd name="T9" fmla="*/ 0 h 9"/>
                <a:gd name="T10" fmla="*/ 4 w 10"/>
                <a:gd name="T11" fmla="*/ 0 h 9"/>
                <a:gd name="T12" fmla="*/ 0 w 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9"/>
                <a:gd name="T23" fmla="*/ 10 w 1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9">
                  <a:moveTo>
                    <a:pt x="0" y="6"/>
                  </a:moveTo>
                  <a:lnTo>
                    <a:pt x="1" y="6"/>
                  </a:lnTo>
                  <a:lnTo>
                    <a:pt x="5" y="8"/>
                  </a:lnTo>
                  <a:lnTo>
                    <a:pt x="9" y="5"/>
                  </a:lnTo>
                  <a:lnTo>
                    <a:pt x="8" y="3"/>
                  </a:lnTo>
                  <a:lnTo>
                    <a:pt x="4" y="0"/>
                  </a:lnTo>
                  <a:lnTo>
                    <a:pt x="0" y="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4" name="Freeform 2031"/>
            <p:cNvSpPr>
              <a:spLocks/>
            </p:cNvSpPr>
            <p:nvPr/>
          </p:nvSpPr>
          <p:spPr bwMode="auto">
            <a:xfrm>
              <a:off x="3018" y="869"/>
              <a:ext cx="6" cy="25"/>
            </a:xfrm>
            <a:custGeom>
              <a:avLst/>
              <a:gdLst>
                <a:gd name="T0" fmla="*/ 0 w 6"/>
                <a:gd name="T1" fmla="*/ 10 h 22"/>
                <a:gd name="T2" fmla="*/ 0 w 6"/>
                <a:gd name="T3" fmla="*/ 40 h 22"/>
                <a:gd name="T4" fmla="*/ 5 w 6"/>
                <a:gd name="T5" fmla="*/ 26 h 22"/>
                <a:gd name="T6" fmla="*/ 1 w 6"/>
                <a:gd name="T7" fmla="*/ 0 h 22"/>
                <a:gd name="T8" fmla="*/ 0 w 6"/>
                <a:gd name="T9" fmla="*/ 1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2"/>
                <a:gd name="T17" fmla="*/ 6 w 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2">
                  <a:moveTo>
                    <a:pt x="0" y="5"/>
                  </a:moveTo>
                  <a:lnTo>
                    <a:pt x="0" y="21"/>
                  </a:lnTo>
                  <a:lnTo>
                    <a:pt x="5" y="14"/>
                  </a:lnTo>
                  <a:lnTo>
                    <a:pt x="1" y="0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5" name="Freeform 2032"/>
            <p:cNvSpPr>
              <a:spLocks/>
            </p:cNvSpPr>
            <p:nvPr/>
          </p:nvSpPr>
          <p:spPr bwMode="auto">
            <a:xfrm>
              <a:off x="3002" y="900"/>
              <a:ext cx="18" cy="21"/>
            </a:xfrm>
            <a:custGeom>
              <a:avLst/>
              <a:gdLst>
                <a:gd name="T0" fmla="*/ 0 w 18"/>
                <a:gd name="T1" fmla="*/ 47 h 17"/>
                <a:gd name="T2" fmla="*/ 4 w 18"/>
                <a:gd name="T3" fmla="*/ 38 h 17"/>
                <a:gd name="T4" fmla="*/ 8 w 18"/>
                <a:gd name="T5" fmla="*/ 38 h 17"/>
                <a:gd name="T6" fmla="*/ 10 w 18"/>
                <a:gd name="T7" fmla="*/ 23 h 17"/>
                <a:gd name="T8" fmla="*/ 14 w 18"/>
                <a:gd name="T9" fmla="*/ 17 h 17"/>
                <a:gd name="T10" fmla="*/ 16 w 18"/>
                <a:gd name="T11" fmla="*/ 0 h 17"/>
                <a:gd name="T12" fmla="*/ 17 w 18"/>
                <a:gd name="T13" fmla="*/ 11 h 17"/>
                <a:gd name="T14" fmla="*/ 15 w 18"/>
                <a:gd name="T15" fmla="*/ 40 h 17"/>
                <a:gd name="T16" fmla="*/ 9 w 18"/>
                <a:gd name="T17" fmla="*/ 47 h 17"/>
                <a:gd name="T18" fmla="*/ 5 w 18"/>
                <a:gd name="T19" fmla="*/ 43 h 17"/>
                <a:gd name="T20" fmla="*/ 0 w 18"/>
                <a:gd name="T21" fmla="*/ 47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7"/>
                <a:gd name="T35" fmla="*/ 18 w 18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7">
                  <a:moveTo>
                    <a:pt x="0" y="16"/>
                  </a:moveTo>
                  <a:lnTo>
                    <a:pt x="4" y="13"/>
                  </a:lnTo>
                  <a:lnTo>
                    <a:pt x="8" y="13"/>
                  </a:lnTo>
                  <a:lnTo>
                    <a:pt x="10" y="8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7" y="4"/>
                  </a:lnTo>
                  <a:lnTo>
                    <a:pt x="15" y="14"/>
                  </a:lnTo>
                  <a:lnTo>
                    <a:pt x="9" y="16"/>
                  </a:lnTo>
                  <a:lnTo>
                    <a:pt x="5" y="15"/>
                  </a:lnTo>
                  <a:lnTo>
                    <a:pt x="0" y="1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6" name="Freeform 2033"/>
            <p:cNvSpPr>
              <a:spLocks/>
            </p:cNvSpPr>
            <p:nvPr/>
          </p:nvSpPr>
          <p:spPr bwMode="auto">
            <a:xfrm>
              <a:off x="2924" y="964"/>
              <a:ext cx="4" cy="8"/>
            </a:xfrm>
            <a:custGeom>
              <a:avLst/>
              <a:gdLst>
                <a:gd name="T0" fmla="*/ 0 w 4"/>
                <a:gd name="T1" fmla="*/ 0 h 8"/>
                <a:gd name="T2" fmla="*/ 0 w 4"/>
                <a:gd name="T3" fmla="*/ 7 h 8"/>
                <a:gd name="T4" fmla="*/ 3 w 4"/>
                <a:gd name="T5" fmla="*/ 6 h 8"/>
                <a:gd name="T6" fmla="*/ 2 w 4"/>
                <a:gd name="T7" fmla="*/ 2 h 8"/>
                <a:gd name="T8" fmla="*/ 0 w 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8"/>
                <a:gd name="T17" fmla="*/ 4 w 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8">
                  <a:moveTo>
                    <a:pt x="0" y="0"/>
                  </a:moveTo>
                  <a:lnTo>
                    <a:pt x="0" y="7"/>
                  </a:lnTo>
                  <a:lnTo>
                    <a:pt x="3" y="6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7" name="Freeform 2034"/>
            <p:cNvSpPr>
              <a:spLocks/>
            </p:cNvSpPr>
            <p:nvPr/>
          </p:nvSpPr>
          <p:spPr bwMode="auto">
            <a:xfrm>
              <a:off x="2818" y="786"/>
              <a:ext cx="17" cy="22"/>
            </a:xfrm>
            <a:custGeom>
              <a:avLst/>
              <a:gdLst>
                <a:gd name="T0" fmla="*/ 0 w 17"/>
                <a:gd name="T1" fmla="*/ 1 h 15"/>
                <a:gd name="T2" fmla="*/ 0 w 17"/>
                <a:gd name="T3" fmla="*/ 19 h 15"/>
                <a:gd name="T4" fmla="*/ 3 w 17"/>
                <a:gd name="T5" fmla="*/ 47 h 15"/>
                <a:gd name="T6" fmla="*/ 7 w 17"/>
                <a:gd name="T7" fmla="*/ 41 h 15"/>
                <a:gd name="T8" fmla="*/ 4 w 17"/>
                <a:gd name="T9" fmla="*/ 56 h 15"/>
                <a:gd name="T10" fmla="*/ 8 w 17"/>
                <a:gd name="T11" fmla="*/ 69 h 15"/>
                <a:gd name="T12" fmla="*/ 5 w 17"/>
                <a:gd name="T13" fmla="*/ 69 h 15"/>
                <a:gd name="T14" fmla="*/ 10 w 17"/>
                <a:gd name="T15" fmla="*/ 97 h 15"/>
                <a:gd name="T16" fmla="*/ 16 w 17"/>
                <a:gd name="T17" fmla="*/ 32 h 15"/>
                <a:gd name="T18" fmla="*/ 9 w 17"/>
                <a:gd name="T19" fmla="*/ 0 h 15"/>
                <a:gd name="T20" fmla="*/ 9 w 17"/>
                <a:gd name="T21" fmla="*/ 32 h 15"/>
                <a:gd name="T22" fmla="*/ 6 w 17"/>
                <a:gd name="T23" fmla="*/ 1 h 15"/>
                <a:gd name="T24" fmla="*/ 0 w 17"/>
                <a:gd name="T25" fmla="*/ 1 h 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15"/>
                <a:gd name="T41" fmla="*/ 17 w 17"/>
                <a:gd name="T42" fmla="*/ 15 h 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15">
                  <a:moveTo>
                    <a:pt x="0" y="1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10" y="14"/>
                  </a:lnTo>
                  <a:lnTo>
                    <a:pt x="16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6" y="1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8" name="Freeform 2035"/>
            <p:cNvSpPr>
              <a:spLocks/>
            </p:cNvSpPr>
            <p:nvPr/>
          </p:nvSpPr>
          <p:spPr bwMode="auto">
            <a:xfrm>
              <a:off x="2829" y="784"/>
              <a:ext cx="16" cy="0"/>
            </a:xfrm>
            <a:custGeom>
              <a:avLst/>
              <a:gdLst>
                <a:gd name="T0" fmla="*/ 0 w 16"/>
                <a:gd name="T1" fmla="*/ 0 h 6"/>
                <a:gd name="T2" fmla="*/ 3 w 16"/>
                <a:gd name="T3" fmla="*/ 0 h 6"/>
                <a:gd name="T4" fmla="*/ 9 w 16"/>
                <a:gd name="T5" fmla="*/ 0 h 6"/>
                <a:gd name="T6" fmla="*/ 15 w 16"/>
                <a:gd name="T7" fmla="*/ 0 h 6"/>
                <a:gd name="T8" fmla="*/ 11 w 16"/>
                <a:gd name="T9" fmla="*/ 0 h 6"/>
                <a:gd name="T10" fmla="*/ 6 w 16"/>
                <a:gd name="T11" fmla="*/ 0 h 6"/>
                <a:gd name="T12" fmla="*/ 3 w 16"/>
                <a:gd name="T13" fmla="*/ 0 h 6"/>
                <a:gd name="T14" fmla="*/ 0 w 16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6"/>
                <a:gd name="T26" fmla="*/ 16 w 16"/>
                <a:gd name="T27" fmla="*/ 0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6">
                  <a:moveTo>
                    <a:pt x="0" y="3"/>
                  </a:moveTo>
                  <a:lnTo>
                    <a:pt x="3" y="4"/>
                  </a:lnTo>
                  <a:lnTo>
                    <a:pt x="9" y="5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59" name="Freeform 2036"/>
            <p:cNvSpPr>
              <a:spLocks/>
            </p:cNvSpPr>
            <p:nvPr/>
          </p:nvSpPr>
          <p:spPr bwMode="auto">
            <a:xfrm>
              <a:off x="2834" y="793"/>
              <a:ext cx="7" cy="5"/>
            </a:xfrm>
            <a:custGeom>
              <a:avLst/>
              <a:gdLst>
                <a:gd name="T0" fmla="*/ 0 w 7"/>
                <a:gd name="T1" fmla="*/ 3 h 5"/>
                <a:gd name="T2" fmla="*/ 1 w 7"/>
                <a:gd name="T3" fmla="*/ 1 h 5"/>
                <a:gd name="T4" fmla="*/ 3 w 7"/>
                <a:gd name="T5" fmla="*/ 0 h 5"/>
                <a:gd name="T6" fmla="*/ 6 w 7"/>
                <a:gd name="T7" fmla="*/ 2 h 5"/>
                <a:gd name="T8" fmla="*/ 2 w 7"/>
                <a:gd name="T9" fmla="*/ 4 h 5"/>
                <a:gd name="T10" fmla="*/ 0 w 7"/>
                <a:gd name="T11" fmla="*/ 3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5"/>
                <a:gd name="T20" fmla="*/ 7 w 7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5">
                  <a:moveTo>
                    <a:pt x="0" y="3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0" name="Freeform 2037"/>
            <p:cNvSpPr>
              <a:spLocks/>
            </p:cNvSpPr>
            <p:nvPr/>
          </p:nvSpPr>
          <p:spPr bwMode="auto">
            <a:xfrm>
              <a:off x="2881" y="814"/>
              <a:ext cx="10" cy="8"/>
            </a:xfrm>
            <a:custGeom>
              <a:avLst/>
              <a:gdLst>
                <a:gd name="T0" fmla="*/ 0 w 10"/>
                <a:gd name="T1" fmla="*/ 3 h 8"/>
                <a:gd name="T2" fmla="*/ 3 w 10"/>
                <a:gd name="T3" fmla="*/ 4 h 8"/>
                <a:gd name="T4" fmla="*/ 3 w 10"/>
                <a:gd name="T5" fmla="*/ 6 h 8"/>
                <a:gd name="T6" fmla="*/ 9 w 10"/>
                <a:gd name="T7" fmla="*/ 7 h 8"/>
                <a:gd name="T8" fmla="*/ 5 w 10"/>
                <a:gd name="T9" fmla="*/ 0 h 8"/>
                <a:gd name="T10" fmla="*/ 1 w 10"/>
                <a:gd name="T11" fmla="*/ 0 h 8"/>
                <a:gd name="T12" fmla="*/ 0 w 10"/>
                <a:gd name="T13" fmla="*/ 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8"/>
                <a:gd name="T23" fmla="*/ 10 w 10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8">
                  <a:moveTo>
                    <a:pt x="0" y="3"/>
                  </a:moveTo>
                  <a:lnTo>
                    <a:pt x="3" y="4"/>
                  </a:lnTo>
                  <a:lnTo>
                    <a:pt x="3" y="6"/>
                  </a:lnTo>
                  <a:lnTo>
                    <a:pt x="9" y="7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1" name="Freeform 2038"/>
            <p:cNvSpPr>
              <a:spLocks/>
            </p:cNvSpPr>
            <p:nvPr/>
          </p:nvSpPr>
          <p:spPr bwMode="auto">
            <a:xfrm>
              <a:off x="2883" y="799"/>
              <a:ext cx="24" cy="15"/>
            </a:xfrm>
            <a:custGeom>
              <a:avLst/>
              <a:gdLst>
                <a:gd name="T0" fmla="*/ 0 w 24"/>
                <a:gd name="T1" fmla="*/ 12 h 15"/>
                <a:gd name="T2" fmla="*/ 5 w 24"/>
                <a:gd name="T3" fmla="*/ 14 h 15"/>
                <a:gd name="T4" fmla="*/ 11 w 24"/>
                <a:gd name="T5" fmla="*/ 7 h 15"/>
                <a:gd name="T6" fmla="*/ 23 w 24"/>
                <a:gd name="T7" fmla="*/ 2 h 15"/>
                <a:gd name="T8" fmla="*/ 23 w 24"/>
                <a:gd name="T9" fmla="*/ 0 h 15"/>
                <a:gd name="T10" fmla="*/ 12 w 24"/>
                <a:gd name="T11" fmla="*/ 2 h 15"/>
                <a:gd name="T12" fmla="*/ 3 w 24"/>
                <a:gd name="T13" fmla="*/ 6 h 15"/>
                <a:gd name="T14" fmla="*/ 0 w 24"/>
                <a:gd name="T15" fmla="*/ 12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5"/>
                <a:gd name="T26" fmla="*/ 24 w 24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5">
                  <a:moveTo>
                    <a:pt x="0" y="12"/>
                  </a:moveTo>
                  <a:lnTo>
                    <a:pt x="5" y="14"/>
                  </a:lnTo>
                  <a:lnTo>
                    <a:pt x="11" y="7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12" y="2"/>
                  </a:lnTo>
                  <a:lnTo>
                    <a:pt x="3" y="6"/>
                  </a:lnTo>
                  <a:lnTo>
                    <a:pt x="0" y="1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2" name="Freeform 2039"/>
            <p:cNvSpPr>
              <a:spLocks/>
            </p:cNvSpPr>
            <p:nvPr/>
          </p:nvSpPr>
          <p:spPr bwMode="auto">
            <a:xfrm>
              <a:off x="2787" y="867"/>
              <a:ext cx="7" cy="10"/>
            </a:xfrm>
            <a:custGeom>
              <a:avLst/>
              <a:gdLst>
                <a:gd name="T0" fmla="*/ 0 w 7"/>
                <a:gd name="T1" fmla="*/ 9 h 10"/>
                <a:gd name="T2" fmla="*/ 5 w 7"/>
                <a:gd name="T3" fmla="*/ 8 h 10"/>
                <a:gd name="T4" fmla="*/ 6 w 7"/>
                <a:gd name="T5" fmla="*/ 2 h 10"/>
                <a:gd name="T6" fmla="*/ 4 w 7"/>
                <a:gd name="T7" fmla="*/ 0 h 10"/>
                <a:gd name="T8" fmla="*/ 0 w 7"/>
                <a:gd name="T9" fmla="*/ 3 h 10"/>
                <a:gd name="T10" fmla="*/ 1 w 7"/>
                <a:gd name="T11" fmla="*/ 5 h 10"/>
                <a:gd name="T12" fmla="*/ 0 w 7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0"/>
                <a:gd name="T23" fmla="*/ 7 w 7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0">
                  <a:moveTo>
                    <a:pt x="0" y="9"/>
                  </a:moveTo>
                  <a:lnTo>
                    <a:pt x="5" y="8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0" y="9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3" name="Freeform 2040"/>
            <p:cNvSpPr>
              <a:spLocks/>
            </p:cNvSpPr>
            <p:nvPr/>
          </p:nvSpPr>
          <p:spPr bwMode="auto">
            <a:xfrm>
              <a:off x="2793" y="858"/>
              <a:ext cx="13" cy="24"/>
            </a:xfrm>
            <a:custGeom>
              <a:avLst/>
              <a:gdLst>
                <a:gd name="T0" fmla="*/ 0 w 13"/>
                <a:gd name="T1" fmla="*/ 5 h 24"/>
                <a:gd name="T2" fmla="*/ 2 w 13"/>
                <a:gd name="T3" fmla="*/ 0 h 24"/>
                <a:gd name="T4" fmla="*/ 4 w 13"/>
                <a:gd name="T5" fmla="*/ 0 h 24"/>
                <a:gd name="T6" fmla="*/ 3 w 13"/>
                <a:gd name="T7" fmla="*/ 3 h 24"/>
                <a:gd name="T8" fmla="*/ 6 w 13"/>
                <a:gd name="T9" fmla="*/ 3 h 24"/>
                <a:gd name="T10" fmla="*/ 4 w 13"/>
                <a:gd name="T11" fmla="*/ 7 h 24"/>
                <a:gd name="T12" fmla="*/ 7 w 13"/>
                <a:gd name="T13" fmla="*/ 8 h 24"/>
                <a:gd name="T14" fmla="*/ 9 w 13"/>
                <a:gd name="T15" fmla="*/ 13 h 24"/>
                <a:gd name="T16" fmla="*/ 9 w 13"/>
                <a:gd name="T17" fmla="*/ 16 h 24"/>
                <a:gd name="T18" fmla="*/ 12 w 13"/>
                <a:gd name="T19" fmla="*/ 16 h 24"/>
                <a:gd name="T20" fmla="*/ 12 w 13"/>
                <a:gd name="T21" fmla="*/ 20 h 24"/>
                <a:gd name="T22" fmla="*/ 1 w 13"/>
                <a:gd name="T23" fmla="*/ 23 h 24"/>
                <a:gd name="T24" fmla="*/ 4 w 13"/>
                <a:gd name="T25" fmla="*/ 20 h 24"/>
                <a:gd name="T26" fmla="*/ 1 w 13"/>
                <a:gd name="T27" fmla="*/ 18 h 24"/>
                <a:gd name="T28" fmla="*/ 2 w 13"/>
                <a:gd name="T29" fmla="*/ 16 h 24"/>
                <a:gd name="T30" fmla="*/ 5 w 13"/>
                <a:gd name="T31" fmla="*/ 14 h 24"/>
                <a:gd name="T32" fmla="*/ 4 w 13"/>
                <a:gd name="T33" fmla="*/ 10 h 24"/>
                <a:gd name="T34" fmla="*/ 1 w 13"/>
                <a:gd name="T35" fmla="*/ 10 h 24"/>
                <a:gd name="T36" fmla="*/ 1 w 13"/>
                <a:gd name="T37" fmla="*/ 5 h 24"/>
                <a:gd name="T38" fmla="*/ 0 w 13"/>
                <a:gd name="T39" fmla="*/ 5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"/>
                <a:gd name="T61" fmla="*/ 0 h 24"/>
                <a:gd name="T62" fmla="*/ 13 w 13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" h="24">
                  <a:moveTo>
                    <a:pt x="0" y="5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3"/>
                  </a:lnTo>
                  <a:lnTo>
                    <a:pt x="4" y="7"/>
                  </a:lnTo>
                  <a:lnTo>
                    <a:pt x="7" y="8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12" y="16"/>
                  </a:lnTo>
                  <a:lnTo>
                    <a:pt x="12" y="20"/>
                  </a:lnTo>
                  <a:lnTo>
                    <a:pt x="1" y="23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5" y="14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1" y="5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4" name="Freeform 2041"/>
            <p:cNvSpPr>
              <a:spLocks/>
            </p:cNvSpPr>
            <p:nvPr/>
          </p:nvSpPr>
          <p:spPr bwMode="auto">
            <a:xfrm>
              <a:off x="2814" y="900"/>
              <a:ext cx="3" cy="6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5 h 6"/>
                <a:gd name="T4" fmla="*/ 1 w 3"/>
                <a:gd name="T5" fmla="*/ 5 h 6"/>
                <a:gd name="T6" fmla="*/ 2 w 3"/>
                <a:gd name="T7" fmla="*/ 2 h 6"/>
                <a:gd name="T8" fmla="*/ 1 w 3"/>
                <a:gd name="T9" fmla="*/ 0 h 6"/>
                <a:gd name="T10" fmla="*/ 0 w 3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6"/>
                <a:gd name="T20" fmla="*/ 3 w 3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6">
                  <a:moveTo>
                    <a:pt x="0" y="1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5" name="Freeform 2042"/>
            <p:cNvSpPr>
              <a:spLocks/>
            </p:cNvSpPr>
            <p:nvPr/>
          </p:nvSpPr>
          <p:spPr bwMode="auto">
            <a:xfrm>
              <a:off x="2821" y="907"/>
              <a:ext cx="6" cy="5"/>
            </a:xfrm>
            <a:custGeom>
              <a:avLst/>
              <a:gdLst>
                <a:gd name="T0" fmla="*/ 0 w 6"/>
                <a:gd name="T1" fmla="*/ 1 h 5"/>
                <a:gd name="T2" fmla="*/ 4 w 6"/>
                <a:gd name="T3" fmla="*/ 4 h 5"/>
                <a:gd name="T4" fmla="*/ 5 w 6"/>
                <a:gd name="T5" fmla="*/ 0 h 5"/>
                <a:gd name="T6" fmla="*/ 0 w 6"/>
                <a:gd name="T7" fmla="*/ 1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"/>
                <a:gd name="T14" fmla="*/ 6 w 6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">
                  <a:moveTo>
                    <a:pt x="0" y="1"/>
                  </a:moveTo>
                  <a:lnTo>
                    <a:pt x="4" y="4"/>
                  </a:lnTo>
                  <a:lnTo>
                    <a:pt x="5" y="0"/>
                  </a:lnTo>
                  <a:lnTo>
                    <a:pt x="0" y="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6" name="Freeform 2043"/>
            <p:cNvSpPr>
              <a:spLocks/>
            </p:cNvSpPr>
            <p:nvPr/>
          </p:nvSpPr>
          <p:spPr bwMode="auto">
            <a:xfrm>
              <a:off x="2788" y="795"/>
              <a:ext cx="306" cy="186"/>
            </a:xfrm>
            <a:custGeom>
              <a:avLst/>
              <a:gdLst>
                <a:gd name="T0" fmla="*/ 79 w 306"/>
                <a:gd name="T1" fmla="*/ 157 h 186"/>
                <a:gd name="T2" fmla="*/ 105 w 306"/>
                <a:gd name="T3" fmla="*/ 145 h 186"/>
                <a:gd name="T4" fmla="*/ 88 w 306"/>
                <a:gd name="T5" fmla="*/ 133 h 186"/>
                <a:gd name="T6" fmla="*/ 115 w 306"/>
                <a:gd name="T7" fmla="*/ 139 h 186"/>
                <a:gd name="T8" fmla="*/ 132 w 306"/>
                <a:gd name="T9" fmla="*/ 172 h 186"/>
                <a:gd name="T10" fmla="*/ 153 w 306"/>
                <a:gd name="T11" fmla="*/ 144 h 186"/>
                <a:gd name="T12" fmla="*/ 167 w 306"/>
                <a:gd name="T13" fmla="*/ 176 h 186"/>
                <a:gd name="T14" fmla="*/ 165 w 306"/>
                <a:gd name="T15" fmla="*/ 169 h 186"/>
                <a:gd name="T16" fmla="*/ 180 w 306"/>
                <a:gd name="T17" fmla="*/ 159 h 186"/>
                <a:gd name="T18" fmla="*/ 195 w 306"/>
                <a:gd name="T19" fmla="*/ 141 h 186"/>
                <a:gd name="T20" fmla="*/ 195 w 306"/>
                <a:gd name="T21" fmla="*/ 114 h 186"/>
                <a:gd name="T22" fmla="*/ 207 w 306"/>
                <a:gd name="T23" fmla="*/ 114 h 186"/>
                <a:gd name="T24" fmla="*/ 218 w 306"/>
                <a:gd name="T25" fmla="*/ 103 h 186"/>
                <a:gd name="T26" fmla="*/ 231 w 306"/>
                <a:gd name="T27" fmla="*/ 61 h 186"/>
                <a:gd name="T28" fmla="*/ 259 w 306"/>
                <a:gd name="T29" fmla="*/ 57 h 186"/>
                <a:gd name="T30" fmla="*/ 261 w 306"/>
                <a:gd name="T31" fmla="*/ 73 h 186"/>
                <a:gd name="T32" fmla="*/ 284 w 306"/>
                <a:gd name="T33" fmla="*/ 51 h 186"/>
                <a:gd name="T34" fmla="*/ 305 w 306"/>
                <a:gd name="T35" fmla="*/ 41 h 186"/>
                <a:gd name="T36" fmla="*/ 269 w 306"/>
                <a:gd name="T37" fmla="*/ 30 h 186"/>
                <a:gd name="T38" fmla="*/ 230 w 306"/>
                <a:gd name="T39" fmla="*/ 18 h 186"/>
                <a:gd name="T40" fmla="*/ 202 w 306"/>
                <a:gd name="T41" fmla="*/ 16 h 186"/>
                <a:gd name="T42" fmla="*/ 187 w 306"/>
                <a:gd name="T43" fmla="*/ 11 h 186"/>
                <a:gd name="T44" fmla="*/ 173 w 306"/>
                <a:gd name="T45" fmla="*/ 0 h 186"/>
                <a:gd name="T46" fmla="*/ 137 w 306"/>
                <a:gd name="T47" fmla="*/ 16 h 186"/>
                <a:gd name="T48" fmla="*/ 129 w 306"/>
                <a:gd name="T49" fmla="*/ 24 h 186"/>
                <a:gd name="T50" fmla="*/ 123 w 306"/>
                <a:gd name="T51" fmla="*/ 18 h 186"/>
                <a:gd name="T52" fmla="*/ 112 w 306"/>
                <a:gd name="T53" fmla="*/ 30 h 186"/>
                <a:gd name="T54" fmla="*/ 88 w 306"/>
                <a:gd name="T55" fmla="*/ 37 h 186"/>
                <a:gd name="T56" fmla="*/ 76 w 306"/>
                <a:gd name="T57" fmla="*/ 46 h 186"/>
                <a:gd name="T58" fmla="*/ 63 w 306"/>
                <a:gd name="T59" fmla="*/ 38 h 186"/>
                <a:gd name="T60" fmla="*/ 58 w 306"/>
                <a:gd name="T61" fmla="*/ 27 h 186"/>
                <a:gd name="T62" fmla="*/ 46 w 306"/>
                <a:gd name="T63" fmla="*/ 27 h 186"/>
                <a:gd name="T64" fmla="*/ 32 w 306"/>
                <a:gd name="T65" fmla="*/ 44 h 186"/>
                <a:gd name="T66" fmla="*/ 23 w 306"/>
                <a:gd name="T67" fmla="*/ 63 h 186"/>
                <a:gd name="T68" fmla="*/ 34 w 306"/>
                <a:gd name="T69" fmla="*/ 72 h 186"/>
                <a:gd name="T70" fmla="*/ 40 w 306"/>
                <a:gd name="T71" fmla="*/ 57 h 186"/>
                <a:gd name="T72" fmla="*/ 52 w 306"/>
                <a:gd name="T73" fmla="*/ 44 h 186"/>
                <a:gd name="T74" fmla="*/ 60 w 306"/>
                <a:gd name="T75" fmla="*/ 59 h 186"/>
                <a:gd name="T76" fmla="*/ 46 w 306"/>
                <a:gd name="T77" fmla="*/ 72 h 186"/>
                <a:gd name="T78" fmla="*/ 31 w 306"/>
                <a:gd name="T79" fmla="*/ 74 h 186"/>
                <a:gd name="T80" fmla="*/ 27 w 306"/>
                <a:gd name="T81" fmla="*/ 71 h 186"/>
                <a:gd name="T82" fmla="*/ 16 w 306"/>
                <a:gd name="T83" fmla="*/ 83 h 186"/>
                <a:gd name="T84" fmla="*/ 8 w 306"/>
                <a:gd name="T85" fmla="*/ 90 h 186"/>
                <a:gd name="T86" fmla="*/ 1 w 306"/>
                <a:gd name="T87" fmla="*/ 100 h 186"/>
                <a:gd name="T88" fmla="*/ 11 w 306"/>
                <a:gd name="T89" fmla="*/ 116 h 186"/>
                <a:gd name="T90" fmla="*/ 19 w 306"/>
                <a:gd name="T91" fmla="*/ 101 h 186"/>
                <a:gd name="T92" fmla="*/ 29 w 306"/>
                <a:gd name="T93" fmla="*/ 100 h 186"/>
                <a:gd name="T94" fmla="*/ 40 w 306"/>
                <a:gd name="T95" fmla="*/ 108 h 186"/>
                <a:gd name="T96" fmla="*/ 36 w 306"/>
                <a:gd name="T97" fmla="*/ 97 h 186"/>
                <a:gd name="T98" fmla="*/ 46 w 306"/>
                <a:gd name="T99" fmla="*/ 113 h 186"/>
                <a:gd name="T100" fmla="*/ 51 w 306"/>
                <a:gd name="T101" fmla="*/ 113 h 186"/>
                <a:gd name="T102" fmla="*/ 55 w 306"/>
                <a:gd name="T103" fmla="*/ 103 h 186"/>
                <a:gd name="T104" fmla="*/ 63 w 306"/>
                <a:gd name="T105" fmla="*/ 94 h 186"/>
                <a:gd name="T106" fmla="*/ 68 w 306"/>
                <a:gd name="T107" fmla="*/ 97 h 186"/>
                <a:gd name="T108" fmla="*/ 70 w 306"/>
                <a:gd name="T109" fmla="*/ 97 h 186"/>
                <a:gd name="T110" fmla="*/ 62 w 306"/>
                <a:gd name="T111" fmla="*/ 107 h 186"/>
                <a:gd name="T112" fmla="*/ 55 w 306"/>
                <a:gd name="T113" fmla="*/ 116 h 186"/>
                <a:gd name="T114" fmla="*/ 69 w 306"/>
                <a:gd name="T115" fmla="*/ 120 h 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6"/>
                <a:gd name="T175" fmla="*/ 0 h 186"/>
                <a:gd name="T176" fmla="*/ 306 w 306"/>
                <a:gd name="T177" fmla="*/ 186 h 18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6" h="186">
                  <a:moveTo>
                    <a:pt x="63" y="131"/>
                  </a:moveTo>
                  <a:lnTo>
                    <a:pt x="67" y="131"/>
                  </a:lnTo>
                  <a:lnTo>
                    <a:pt x="72" y="142"/>
                  </a:lnTo>
                  <a:lnTo>
                    <a:pt x="76" y="151"/>
                  </a:lnTo>
                  <a:lnTo>
                    <a:pt x="79" y="157"/>
                  </a:lnTo>
                  <a:lnTo>
                    <a:pt x="80" y="164"/>
                  </a:lnTo>
                  <a:lnTo>
                    <a:pt x="88" y="162"/>
                  </a:lnTo>
                  <a:lnTo>
                    <a:pt x="98" y="156"/>
                  </a:lnTo>
                  <a:lnTo>
                    <a:pt x="102" y="152"/>
                  </a:lnTo>
                  <a:lnTo>
                    <a:pt x="105" y="145"/>
                  </a:lnTo>
                  <a:lnTo>
                    <a:pt x="99" y="138"/>
                  </a:lnTo>
                  <a:lnTo>
                    <a:pt x="96" y="142"/>
                  </a:lnTo>
                  <a:lnTo>
                    <a:pt x="93" y="142"/>
                  </a:lnTo>
                  <a:lnTo>
                    <a:pt x="91" y="141"/>
                  </a:lnTo>
                  <a:lnTo>
                    <a:pt x="88" y="133"/>
                  </a:lnTo>
                  <a:lnTo>
                    <a:pt x="88" y="130"/>
                  </a:lnTo>
                  <a:lnTo>
                    <a:pt x="90" y="129"/>
                  </a:lnTo>
                  <a:lnTo>
                    <a:pt x="93" y="134"/>
                  </a:lnTo>
                  <a:lnTo>
                    <a:pt x="101" y="139"/>
                  </a:lnTo>
                  <a:lnTo>
                    <a:pt x="115" y="139"/>
                  </a:lnTo>
                  <a:lnTo>
                    <a:pt x="122" y="148"/>
                  </a:lnTo>
                  <a:lnTo>
                    <a:pt x="123" y="148"/>
                  </a:lnTo>
                  <a:lnTo>
                    <a:pt x="127" y="158"/>
                  </a:lnTo>
                  <a:lnTo>
                    <a:pt x="129" y="165"/>
                  </a:lnTo>
                  <a:lnTo>
                    <a:pt x="132" y="172"/>
                  </a:lnTo>
                  <a:lnTo>
                    <a:pt x="135" y="169"/>
                  </a:lnTo>
                  <a:lnTo>
                    <a:pt x="136" y="158"/>
                  </a:lnTo>
                  <a:lnTo>
                    <a:pt x="148" y="146"/>
                  </a:lnTo>
                  <a:lnTo>
                    <a:pt x="151" y="146"/>
                  </a:lnTo>
                  <a:lnTo>
                    <a:pt x="153" y="144"/>
                  </a:lnTo>
                  <a:lnTo>
                    <a:pt x="158" y="153"/>
                  </a:lnTo>
                  <a:lnTo>
                    <a:pt x="158" y="158"/>
                  </a:lnTo>
                  <a:lnTo>
                    <a:pt x="161" y="155"/>
                  </a:lnTo>
                  <a:lnTo>
                    <a:pt x="164" y="172"/>
                  </a:lnTo>
                  <a:lnTo>
                    <a:pt x="167" y="176"/>
                  </a:lnTo>
                  <a:lnTo>
                    <a:pt x="169" y="182"/>
                  </a:lnTo>
                  <a:lnTo>
                    <a:pt x="173" y="185"/>
                  </a:lnTo>
                  <a:lnTo>
                    <a:pt x="172" y="178"/>
                  </a:lnTo>
                  <a:lnTo>
                    <a:pt x="168" y="174"/>
                  </a:lnTo>
                  <a:lnTo>
                    <a:pt x="165" y="169"/>
                  </a:lnTo>
                  <a:lnTo>
                    <a:pt x="167" y="162"/>
                  </a:lnTo>
                  <a:lnTo>
                    <a:pt x="172" y="167"/>
                  </a:lnTo>
                  <a:lnTo>
                    <a:pt x="174" y="172"/>
                  </a:lnTo>
                  <a:lnTo>
                    <a:pt x="181" y="166"/>
                  </a:lnTo>
                  <a:lnTo>
                    <a:pt x="180" y="159"/>
                  </a:lnTo>
                  <a:lnTo>
                    <a:pt x="175" y="152"/>
                  </a:lnTo>
                  <a:lnTo>
                    <a:pt x="179" y="147"/>
                  </a:lnTo>
                  <a:lnTo>
                    <a:pt x="182" y="149"/>
                  </a:lnTo>
                  <a:lnTo>
                    <a:pt x="187" y="146"/>
                  </a:lnTo>
                  <a:lnTo>
                    <a:pt x="195" y="141"/>
                  </a:lnTo>
                  <a:lnTo>
                    <a:pt x="200" y="127"/>
                  </a:lnTo>
                  <a:lnTo>
                    <a:pt x="196" y="120"/>
                  </a:lnTo>
                  <a:lnTo>
                    <a:pt x="201" y="114"/>
                  </a:lnTo>
                  <a:lnTo>
                    <a:pt x="199" y="114"/>
                  </a:lnTo>
                  <a:lnTo>
                    <a:pt x="195" y="114"/>
                  </a:lnTo>
                  <a:lnTo>
                    <a:pt x="194" y="113"/>
                  </a:lnTo>
                  <a:lnTo>
                    <a:pt x="200" y="107"/>
                  </a:lnTo>
                  <a:lnTo>
                    <a:pt x="199" y="112"/>
                  </a:lnTo>
                  <a:lnTo>
                    <a:pt x="206" y="110"/>
                  </a:lnTo>
                  <a:lnTo>
                    <a:pt x="207" y="114"/>
                  </a:lnTo>
                  <a:lnTo>
                    <a:pt x="207" y="121"/>
                  </a:lnTo>
                  <a:lnTo>
                    <a:pt x="212" y="117"/>
                  </a:lnTo>
                  <a:lnTo>
                    <a:pt x="208" y="109"/>
                  </a:lnTo>
                  <a:lnTo>
                    <a:pt x="215" y="101"/>
                  </a:lnTo>
                  <a:lnTo>
                    <a:pt x="218" y="103"/>
                  </a:lnTo>
                  <a:lnTo>
                    <a:pt x="228" y="89"/>
                  </a:lnTo>
                  <a:lnTo>
                    <a:pt x="230" y="79"/>
                  </a:lnTo>
                  <a:lnTo>
                    <a:pt x="227" y="74"/>
                  </a:lnTo>
                  <a:lnTo>
                    <a:pt x="220" y="73"/>
                  </a:lnTo>
                  <a:lnTo>
                    <a:pt x="231" y="61"/>
                  </a:lnTo>
                  <a:lnTo>
                    <a:pt x="241" y="61"/>
                  </a:lnTo>
                  <a:lnTo>
                    <a:pt x="250" y="61"/>
                  </a:lnTo>
                  <a:lnTo>
                    <a:pt x="254" y="54"/>
                  </a:lnTo>
                  <a:lnTo>
                    <a:pt x="259" y="53"/>
                  </a:lnTo>
                  <a:lnTo>
                    <a:pt x="259" y="57"/>
                  </a:lnTo>
                  <a:lnTo>
                    <a:pt x="265" y="53"/>
                  </a:lnTo>
                  <a:lnTo>
                    <a:pt x="253" y="65"/>
                  </a:lnTo>
                  <a:lnTo>
                    <a:pt x="252" y="68"/>
                  </a:lnTo>
                  <a:lnTo>
                    <a:pt x="253" y="83"/>
                  </a:lnTo>
                  <a:lnTo>
                    <a:pt x="261" y="73"/>
                  </a:lnTo>
                  <a:lnTo>
                    <a:pt x="261" y="64"/>
                  </a:lnTo>
                  <a:lnTo>
                    <a:pt x="264" y="59"/>
                  </a:lnTo>
                  <a:lnTo>
                    <a:pt x="271" y="57"/>
                  </a:lnTo>
                  <a:lnTo>
                    <a:pt x="274" y="59"/>
                  </a:lnTo>
                  <a:lnTo>
                    <a:pt x="284" y="51"/>
                  </a:lnTo>
                  <a:lnTo>
                    <a:pt x="288" y="50"/>
                  </a:lnTo>
                  <a:lnTo>
                    <a:pt x="287" y="46"/>
                  </a:lnTo>
                  <a:lnTo>
                    <a:pt x="291" y="42"/>
                  </a:lnTo>
                  <a:lnTo>
                    <a:pt x="300" y="46"/>
                  </a:lnTo>
                  <a:lnTo>
                    <a:pt x="305" y="41"/>
                  </a:lnTo>
                  <a:lnTo>
                    <a:pt x="296" y="36"/>
                  </a:lnTo>
                  <a:lnTo>
                    <a:pt x="286" y="30"/>
                  </a:lnTo>
                  <a:lnTo>
                    <a:pt x="274" y="28"/>
                  </a:lnTo>
                  <a:lnTo>
                    <a:pt x="274" y="33"/>
                  </a:lnTo>
                  <a:lnTo>
                    <a:pt x="269" y="30"/>
                  </a:lnTo>
                  <a:lnTo>
                    <a:pt x="260" y="31"/>
                  </a:lnTo>
                  <a:lnTo>
                    <a:pt x="256" y="25"/>
                  </a:lnTo>
                  <a:lnTo>
                    <a:pt x="247" y="25"/>
                  </a:lnTo>
                  <a:lnTo>
                    <a:pt x="242" y="21"/>
                  </a:lnTo>
                  <a:lnTo>
                    <a:pt x="230" y="18"/>
                  </a:lnTo>
                  <a:lnTo>
                    <a:pt x="225" y="25"/>
                  </a:lnTo>
                  <a:lnTo>
                    <a:pt x="217" y="22"/>
                  </a:lnTo>
                  <a:lnTo>
                    <a:pt x="214" y="26"/>
                  </a:lnTo>
                  <a:lnTo>
                    <a:pt x="212" y="18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190" y="16"/>
                  </a:lnTo>
                  <a:lnTo>
                    <a:pt x="183" y="16"/>
                  </a:lnTo>
                  <a:lnTo>
                    <a:pt x="176" y="18"/>
                  </a:lnTo>
                  <a:lnTo>
                    <a:pt x="187" y="11"/>
                  </a:lnTo>
                  <a:lnTo>
                    <a:pt x="188" y="7"/>
                  </a:lnTo>
                  <a:lnTo>
                    <a:pt x="183" y="4"/>
                  </a:lnTo>
                  <a:lnTo>
                    <a:pt x="176" y="5"/>
                  </a:lnTo>
                  <a:lnTo>
                    <a:pt x="177" y="4"/>
                  </a:lnTo>
                  <a:lnTo>
                    <a:pt x="173" y="0"/>
                  </a:lnTo>
                  <a:lnTo>
                    <a:pt x="164" y="6"/>
                  </a:lnTo>
                  <a:lnTo>
                    <a:pt x="156" y="7"/>
                  </a:lnTo>
                  <a:lnTo>
                    <a:pt x="148" y="11"/>
                  </a:lnTo>
                  <a:lnTo>
                    <a:pt x="146" y="15"/>
                  </a:lnTo>
                  <a:lnTo>
                    <a:pt x="137" y="16"/>
                  </a:lnTo>
                  <a:lnTo>
                    <a:pt x="137" y="20"/>
                  </a:lnTo>
                  <a:lnTo>
                    <a:pt x="141" y="23"/>
                  </a:lnTo>
                  <a:lnTo>
                    <a:pt x="133" y="20"/>
                  </a:lnTo>
                  <a:lnTo>
                    <a:pt x="133" y="25"/>
                  </a:lnTo>
                  <a:lnTo>
                    <a:pt x="129" y="24"/>
                  </a:lnTo>
                  <a:lnTo>
                    <a:pt x="129" y="20"/>
                  </a:lnTo>
                  <a:lnTo>
                    <a:pt x="125" y="23"/>
                  </a:lnTo>
                  <a:lnTo>
                    <a:pt x="127" y="26"/>
                  </a:lnTo>
                  <a:lnTo>
                    <a:pt x="125" y="36"/>
                  </a:lnTo>
                  <a:lnTo>
                    <a:pt x="123" y="18"/>
                  </a:lnTo>
                  <a:lnTo>
                    <a:pt x="120" y="18"/>
                  </a:lnTo>
                  <a:lnTo>
                    <a:pt x="116" y="30"/>
                  </a:lnTo>
                  <a:lnTo>
                    <a:pt x="119" y="33"/>
                  </a:lnTo>
                  <a:lnTo>
                    <a:pt x="118" y="35"/>
                  </a:lnTo>
                  <a:lnTo>
                    <a:pt x="112" y="30"/>
                  </a:lnTo>
                  <a:lnTo>
                    <a:pt x="107" y="29"/>
                  </a:lnTo>
                  <a:lnTo>
                    <a:pt x="107" y="32"/>
                  </a:lnTo>
                  <a:lnTo>
                    <a:pt x="98" y="35"/>
                  </a:lnTo>
                  <a:lnTo>
                    <a:pt x="96" y="32"/>
                  </a:lnTo>
                  <a:lnTo>
                    <a:pt x="88" y="37"/>
                  </a:lnTo>
                  <a:lnTo>
                    <a:pt x="81" y="35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5" y="42"/>
                  </a:lnTo>
                  <a:lnTo>
                    <a:pt x="76" y="46"/>
                  </a:lnTo>
                  <a:lnTo>
                    <a:pt x="70" y="45"/>
                  </a:lnTo>
                  <a:lnTo>
                    <a:pt x="71" y="48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3" y="38"/>
                  </a:lnTo>
                  <a:lnTo>
                    <a:pt x="73" y="41"/>
                  </a:lnTo>
                  <a:lnTo>
                    <a:pt x="76" y="37"/>
                  </a:lnTo>
                  <a:lnTo>
                    <a:pt x="69" y="31"/>
                  </a:lnTo>
                  <a:lnTo>
                    <a:pt x="63" y="29"/>
                  </a:lnTo>
                  <a:lnTo>
                    <a:pt x="58" y="27"/>
                  </a:lnTo>
                  <a:lnTo>
                    <a:pt x="61" y="27"/>
                  </a:lnTo>
                  <a:lnTo>
                    <a:pt x="56" y="25"/>
                  </a:lnTo>
                  <a:lnTo>
                    <a:pt x="52" y="25"/>
                  </a:lnTo>
                  <a:lnTo>
                    <a:pt x="49" y="29"/>
                  </a:lnTo>
                  <a:lnTo>
                    <a:pt x="46" y="27"/>
                  </a:lnTo>
                  <a:lnTo>
                    <a:pt x="44" y="31"/>
                  </a:lnTo>
                  <a:lnTo>
                    <a:pt x="41" y="30"/>
                  </a:lnTo>
                  <a:lnTo>
                    <a:pt x="40" y="33"/>
                  </a:lnTo>
                  <a:lnTo>
                    <a:pt x="37" y="35"/>
                  </a:lnTo>
                  <a:lnTo>
                    <a:pt x="32" y="44"/>
                  </a:lnTo>
                  <a:lnTo>
                    <a:pt x="28" y="48"/>
                  </a:lnTo>
                  <a:lnTo>
                    <a:pt x="23" y="53"/>
                  </a:lnTo>
                  <a:lnTo>
                    <a:pt x="26" y="55"/>
                  </a:lnTo>
                  <a:lnTo>
                    <a:pt x="22" y="57"/>
                  </a:lnTo>
                  <a:lnTo>
                    <a:pt x="23" y="63"/>
                  </a:lnTo>
                  <a:lnTo>
                    <a:pt x="27" y="64"/>
                  </a:lnTo>
                  <a:lnTo>
                    <a:pt x="30" y="59"/>
                  </a:lnTo>
                  <a:lnTo>
                    <a:pt x="32" y="66"/>
                  </a:lnTo>
                  <a:lnTo>
                    <a:pt x="34" y="68"/>
                  </a:lnTo>
                  <a:lnTo>
                    <a:pt x="34" y="72"/>
                  </a:lnTo>
                  <a:lnTo>
                    <a:pt x="38" y="70"/>
                  </a:lnTo>
                  <a:lnTo>
                    <a:pt x="40" y="63"/>
                  </a:lnTo>
                  <a:lnTo>
                    <a:pt x="39" y="63"/>
                  </a:lnTo>
                  <a:lnTo>
                    <a:pt x="42" y="59"/>
                  </a:lnTo>
                  <a:lnTo>
                    <a:pt x="40" y="57"/>
                  </a:lnTo>
                  <a:lnTo>
                    <a:pt x="40" y="51"/>
                  </a:lnTo>
                  <a:lnTo>
                    <a:pt x="46" y="46"/>
                  </a:lnTo>
                  <a:lnTo>
                    <a:pt x="47" y="42"/>
                  </a:lnTo>
                  <a:lnTo>
                    <a:pt x="51" y="42"/>
                  </a:lnTo>
                  <a:lnTo>
                    <a:pt x="52" y="44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6" y="57"/>
                  </a:lnTo>
                  <a:lnTo>
                    <a:pt x="60" y="59"/>
                  </a:lnTo>
                  <a:lnTo>
                    <a:pt x="50" y="61"/>
                  </a:lnTo>
                  <a:lnTo>
                    <a:pt x="51" y="68"/>
                  </a:lnTo>
                  <a:lnTo>
                    <a:pt x="48" y="65"/>
                  </a:lnTo>
                  <a:lnTo>
                    <a:pt x="46" y="68"/>
                  </a:lnTo>
                  <a:lnTo>
                    <a:pt x="46" y="72"/>
                  </a:lnTo>
                  <a:lnTo>
                    <a:pt x="44" y="74"/>
                  </a:lnTo>
                  <a:lnTo>
                    <a:pt x="40" y="73"/>
                  </a:lnTo>
                  <a:lnTo>
                    <a:pt x="35" y="76"/>
                  </a:lnTo>
                  <a:lnTo>
                    <a:pt x="33" y="74"/>
                  </a:lnTo>
                  <a:lnTo>
                    <a:pt x="31" y="74"/>
                  </a:lnTo>
                  <a:lnTo>
                    <a:pt x="28" y="73"/>
                  </a:lnTo>
                  <a:lnTo>
                    <a:pt x="31" y="69"/>
                  </a:lnTo>
                  <a:lnTo>
                    <a:pt x="29" y="65"/>
                  </a:lnTo>
                  <a:lnTo>
                    <a:pt x="27" y="68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6" y="76"/>
                  </a:lnTo>
                  <a:lnTo>
                    <a:pt x="23" y="77"/>
                  </a:lnTo>
                  <a:lnTo>
                    <a:pt x="22" y="81"/>
                  </a:lnTo>
                  <a:lnTo>
                    <a:pt x="16" y="83"/>
                  </a:lnTo>
                  <a:lnTo>
                    <a:pt x="15" y="86"/>
                  </a:lnTo>
                  <a:lnTo>
                    <a:pt x="11" y="85"/>
                  </a:lnTo>
                  <a:lnTo>
                    <a:pt x="12" y="88"/>
                  </a:lnTo>
                  <a:lnTo>
                    <a:pt x="7" y="89"/>
                  </a:lnTo>
                  <a:lnTo>
                    <a:pt x="8" y="90"/>
                  </a:lnTo>
                  <a:lnTo>
                    <a:pt x="11" y="92"/>
                  </a:lnTo>
                  <a:lnTo>
                    <a:pt x="11" y="93"/>
                  </a:lnTo>
                  <a:lnTo>
                    <a:pt x="13" y="97"/>
                  </a:lnTo>
                  <a:lnTo>
                    <a:pt x="11" y="101"/>
                  </a:lnTo>
                  <a:lnTo>
                    <a:pt x="1" y="100"/>
                  </a:lnTo>
                  <a:lnTo>
                    <a:pt x="0" y="101"/>
                  </a:lnTo>
                  <a:lnTo>
                    <a:pt x="0" y="111"/>
                  </a:lnTo>
                  <a:lnTo>
                    <a:pt x="1" y="115"/>
                  </a:lnTo>
                  <a:lnTo>
                    <a:pt x="3" y="114"/>
                  </a:lnTo>
                  <a:lnTo>
                    <a:pt x="11" y="116"/>
                  </a:lnTo>
                  <a:lnTo>
                    <a:pt x="14" y="112"/>
                  </a:lnTo>
                  <a:lnTo>
                    <a:pt x="13" y="110"/>
                  </a:lnTo>
                  <a:lnTo>
                    <a:pt x="16" y="107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20" y="101"/>
                  </a:lnTo>
                  <a:lnTo>
                    <a:pt x="23" y="101"/>
                  </a:lnTo>
                  <a:lnTo>
                    <a:pt x="26" y="100"/>
                  </a:lnTo>
                  <a:lnTo>
                    <a:pt x="27" y="98"/>
                  </a:lnTo>
                  <a:lnTo>
                    <a:pt x="29" y="100"/>
                  </a:lnTo>
                  <a:lnTo>
                    <a:pt x="31" y="103"/>
                  </a:lnTo>
                  <a:lnTo>
                    <a:pt x="37" y="109"/>
                  </a:lnTo>
                  <a:lnTo>
                    <a:pt x="39" y="113"/>
                  </a:lnTo>
                  <a:lnTo>
                    <a:pt x="40" y="111"/>
                  </a:lnTo>
                  <a:lnTo>
                    <a:pt x="40" y="108"/>
                  </a:lnTo>
                  <a:lnTo>
                    <a:pt x="42" y="109"/>
                  </a:lnTo>
                  <a:lnTo>
                    <a:pt x="36" y="104"/>
                  </a:lnTo>
                  <a:lnTo>
                    <a:pt x="33" y="100"/>
                  </a:lnTo>
                  <a:lnTo>
                    <a:pt x="32" y="96"/>
                  </a:lnTo>
                  <a:lnTo>
                    <a:pt x="36" y="97"/>
                  </a:lnTo>
                  <a:lnTo>
                    <a:pt x="39" y="101"/>
                  </a:lnTo>
                  <a:lnTo>
                    <a:pt x="44" y="105"/>
                  </a:lnTo>
                  <a:lnTo>
                    <a:pt x="44" y="107"/>
                  </a:lnTo>
                  <a:lnTo>
                    <a:pt x="45" y="109"/>
                  </a:lnTo>
                  <a:lnTo>
                    <a:pt x="46" y="113"/>
                  </a:lnTo>
                  <a:lnTo>
                    <a:pt x="49" y="113"/>
                  </a:lnTo>
                  <a:lnTo>
                    <a:pt x="46" y="114"/>
                  </a:lnTo>
                  <a:lnTo>
                    <a:pt x="47" y="116"/>
                  </a:lnTo>
                  <a:lnTo>
                    <a:pt x="49" y="116"/>
                  </a:lnTo>
                  <a:lnTo>
                    <a:pt x="51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49" y="107"/>
                  </a:lnTo>
                  <a:lnTo>
                    <a:pt x="56" y="107"/>
                  </a:lnTo>
                  <a:lnTo>
                    <a:pt x="55" y="103"/>
                  </a:lnTo>
                  <a:lnTo>
                    <a:pt x="58" y="100"/>
                  </a:lnTo>
                  <a:lnTo>
                    <a:pt x="59" y="96"/>
                  </a:lnTo>
                  <a:lnTo>
                    <a:pt x="60" y="94"/>
                  </a:lnTo>
                  <a:lnTo>
                    <a:pt x="63" y="93"/>
                  </a:lnTo>
                  <a:lnTo>
                    <a:pt x="63" y="94"/>
                  </a:lnTo>
                  <a:lnTo>
                    <a:pt x="65" y="95"/>
                  </a:lnTo>
                  <a:lnTo>
                    <a:pt x="64" y="96"/>
                  </a:lnTo>
                  <a:lnTo>
                    <a:pt x="65" y="98"/>
                  </a:lnTo>
                  <a:lnTo>
                    <a:pt x="70" y="96"/>
                  </a:lnTo>
                  <a:lnTo>
                    <a:pt x="68" y="97"/>
                  </a:lnTo>
                  <a:lnTo>
                    <a:pt x="67" y="96"/>
                  </a:lnTo>
                  <a:lnTo>
                    <a:pt x="68" y="94"/>
                  </a:lnTo>
                  <a:lnTo>
                    <a:pt x="74" y="92"/>
                  </a:lnTo>
                  <a:lnTo>
                    <a:pt x="71" y="93"/>
                  </a:lnTo>
                  <a:lnTo>
                    <a:pt x="70" y="97"/>
                  </a:lnTo>
                  <a:lnTo>
                    <a:pt x="77" y="102"/>
                  </a:lnTo>
                  <a:lnTo>
                    <a:pt x="77" y="105"/>
                  </a:lnTo>
                  <a:lnTo>
                    <a:pt x="72" y="107"/>
                  </a:lnTo>
                  <a:lnTo>
                    <a:pt x="68" y="104"/>
                  </a:lnTo>
                  <a:lnTo>
                    <a:pt x="62" y="107"/>
                  </a:lnTo>
                  <a:lnTo>
                    <a:pt x="58" y="105"/>
                  </a:lnTo>
                  <a:lnTo>
                    <a:pt x="60" y="107"/>
                  </a:lnTo>
                  <a:lnTo>
                    <a:pt x="54" y="109"/>
                  </a:lnTo>
                  <a:lnTo>
                    <a:pt x="55" y="113"/>
                  </a:lnTo>
                  <a:lnTo>
                    <a:pt x="55" y="116"/>
                  </a:lnTo>
                  <a:lnTo>
                    <a:pt x="60" y="117"/>
                  </a:lnTo>
                  <a:lnTo>
                    <a:pt x="61" y="116"/>
                  </a:lnTo>
                  <a:lnTo>
                    <a:pt x="64" y="117"/>
                  </a:lnTo>
                  <a:lnTo>
                    <a:pt x="70" y="116"/>
                  </a:lnTo>
                  <a:lnTo>
                    <a:pt x="69" y="120"/>
                  </a:lnTo>
                  <a:lnTo>
                    <a:pt x="65" y="127"/>
                  </a:lnTo>
                  <a:lnTo>
                    <a:pt x="60" y="127"/>
                  </a:lnTo>
                  <a:lnTo>
                    <a:pt x="63" y="131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7" name="Freeform 2044"/>
            <p:cNvSpPr>
              <a:spLocks/>
            </p:cNvSpPr>
            <p:nvPr/>
          </p:nvSpPr>
          <p:spPr bwMode="auto">
            <a:xfrm>
              <a:off x="2691" y="771"/>
              <a:ext cx="93" cy="84"/>
            </a:xfrm>
            <a:custGeom>
              <a:avLst/>
              <a:gdLst>
                <a:gd name="T0" fmla="*/ 0 w 93"/>
                <a:gd name="T1" fmla="*/ 22 h 84"/>
                <a:gd name="T2" fmla="*/ 10 w 93"/>
                <a:gd name="T3" fmla="*/ 19 h 84"/>
                <a:gd name="T4" fmla="*/ 10 w 93"/>
                <a:gd name="T5" fmla="*/ 15 h 84"/>
                <a:gd name="T6" fmla="*/ 13 w 93"/>
                <a:gd name="T7" fmla="*/ 11 h 84"/>
                <a:gd name="T8" fmla="*/ 17 w 93"/>
                <a:gd name="T9" fmla="*/ 8 h 84"/>
                <a:gd name="T10" fmla="*/ 19 w 93"/>
                <a:gd name="T11" fmla="*/ 6 h 84"/>
                <a:gd name="T12" fmla="*/ 29 w 93"/>
                <a:gd name="T13" fmla="*/ 6 h 84"/>
                <a:gd name="T14" fmla="*/ 33 w 93"/>
                <a:gd name="T15" fmla="*/ 4 h 84"/>
                <a:gd name="T16" fmla="*/ 48 w 93"/>
                <a:gd name="T17" fmla="*/ 5 h 84"/>
                <a:gd name="T18" fmla="*/ 43 w 93"/>
                <a:gd name="T19" fmla="*/ 1 h 84"/>
                <a:gd name="T20" fmla="*/ 53 w 93"/>
                <a:gd name="T21" fmla="*/ 2 h 84"/>
                <a:gd name="T22" fmla="*/ 67 w 93"/>
                <a:gd name="T23" fmla="*/ 1 h 84"/>
                <a:gd name="T24" fmla="*/ 77 w 93"/>
                <a:gd name="T25" fmla="*/ 4 h 84"/>
                <a:gd name="T26" fmla="*/ 59 w 93"/>
                <a:gd name="T27" fmla="*/ 8 h 84"/>
                <a:gd name="T28" fmla="*/ 68 w 93"/>
                <a:gd name="T29" fmla="*/ 10 h 84"/>
                <a:gd name="T30" fmla="*/ 77 w 93"/>
                <a:gd name="T31" fmla="*/ 9 h 84"/>
                <a:gd name="T32" fmla="*/ 80 w 93"/>
                <a:gd name="T33" fmla="*/ 10 h 84"/>
                <a:gd name="T34" fmla="*/ 87 w 93"/>
                <a:gd name="T35" fmla="*/ 7 h 84"/>
                <a:gd name="T36" fmla="*/ 88 w 93"/>
                <a:gd name="T37" fmla="*/ 12 h 84"/>
                <a:gd name="T38" fmla="*/ 86 w 93"/>
                <a:gd name="T39" fmla="*/ 13 h 84"/>
                <a:gd name="T40" fmla="*/ 82 w 93"/>
                <a:gd name="T41" fmla="*/ 19 h 84"/>
                <a:gd name="T42" fmla="*/ 81 w 93"/>
                <a:gd name="T43" fmla="*/ 25 h 84"/>
                <a:gd name="T44" fmla="*/ 83 w 93"/>
                <a:gd name="T45" fmla="*/ 27 h 84"/>
                <a:gd name="T46" fmla="*/ 80 w 93"/>
                <a:gd name="T47" fmla="*/ 30 h 84"/>
                <a:gd name="T48" fmla="*/ 77 w 93"/>
                <a:gd name="T49" fmla="*/ 34 h 84"/>
                <a:gd name="T50" fmla="*/ 82 w 93"/>
                <a:gd name="T51" fmla="*/ 38 h 84"/>
                <a:gd name="T52" fmla="*/ 80 w 93"/>
                <a:gd name="T53" fmla="*/ 40 h 84"/>
                <a:gd name="T54" fmla="*/ 74 w 93"/>
                <a:gd name="T55" fmla="*/ 40 h 84"/>
                <a:gd name="T56" fmla="*/ 72 w 93"/>
                <a:gd name="T57" fmla="*/ 46 h 84"/>
                <a:gd name="T58" fmla="*/ 78 w 93"/>
                <a:gd name="T59" fmla="*/ 48 h 84"/>
                <a:gd name="T60" fmla="*/ 72 w 93"/>
                <a:gd name="T61" fmla="*/ 49 h 84"/>
                <a:gd name="T62" fmla="*/ 67 w 93"/>
                <a:gd name="T63" fmla="*/ 50 h 84"/>
                <a:gd name="T64" fmla="*/ 67 w 93"/>
                <a:gd name="T65" fmla="*/ 53 h 84"/>
                <a:gd name="T66" fmla="*/ 71 w 93"/>
                <a:gd name="T67" fmla="*/ 58 h 84"/>
                <a:gd name="T68" fmla="*/ 60 w 93"/>
                <a:gd name="T69" fmla="*/ 61 h 84"/>
                <a:gd name="T70" fmla="*/ 53 w 93"/>
                <a:gd name="T71" fmla="*/ 65 h 84"/>
                <a:gd name="T72" fmla="*/ 49 w 93"/>
                <a:gd name="T73" fmla="*/ 67 h 84"/>
                <a:gd name="T74" fmla="*/ 48 w 93"/>
                <a:gd name="T75" fmla="*/ 73 h 84"/>
                <a:gd name="T76" fmla="*/ 47 w 93"/>
                <a:gd name="T77" fmla="*/ 79 h 84"/>
                <a:gd name="T78" fmla="*/ 43 w 93"/>
                <a:gd name="T79" fmla="*/ 83 h 84"/>
                <a:gd name="T80" fmla="*/ 35 w 93"/>
                <a:gd name="T81" fmla="*/ 78 h 84"/>
                <a:gd name="T82" fmla="*/ 29 w 93"/>
                <a:gd name="T83" fmla="*/ 66 h 84"/>
                <a:gd name="T84" fmla="*/ 30 w 93"/>
                <a:gd name="T85" fmla="*/ 58 h 84"/>
                <a:gd name="T86" fmla="*/ 34 w 93"/>
                <a:gd name="T87" fmla="*/ 53 h 84"/>
                <a:gd name="T88" fmla="*/ 28 w 93"/>
                <a:gd name="T89" fmla="*/ 51 h 84"/>
                <a:gd name="T90" fmla="*/ 30 w 93"/>
                <a:gd name="T91" fmla="*/ 48 h 84"/>
                <a:gd name="T92" fmla="*/ 29 w 93"/>
                <a:gd name="T93" fmla="*/ 48 h 84"/>
                <a:gd name="T94" fmla="*/ 26 w 93"/>
                <a:gd name="T95" fmla="*/ 47 h 84"/>
                <a:gd name="T96" fmla="*/ 25 w 93"/>
                <a:gd name="T97" fmla="*/ 38 h 84"/>
                <a:gd name="T98" fmla="*/ 18 w 93"/>
                <a:gd name="T99" fmla="*/ 31 h 84"/>
                <a:gd name="T100" fmla="*/ 5 w 93"/>
                <a:gd name="T101" fmla="*/ 30 h 84"/>
                <a:gd name="T102" fmla="*/ 1 w 93"/>
                <a:gd name="T103" fmla="*/ 28 h 84"/>
                <a:gd name="T104" fmla="*/ 5 w 93"/>
                <a:gd name="T105" fmla="*/ 26 h 8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3"/>
                <a:gd name="T160" fmla="*/ 0 h 84"/>
                <a:gd name="T161" fmla="*/ 93 w 93"/>
                <a:gd name="T162" fmla="*/ 84 h 8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3" h="84">
                  <a:moveTo>
                    <a:pt x="0" y="23"/>
                  </a:moveTo>
                  <a:lnTo>
                    <a:pt x="0" y="22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3" y="14"/>
                  </a:lnTo>
                  <a:lnTo>
                    <a:pt x="10" y="15"/>
                  </a:lnTo>
                  <a:lnTo>
                    <a:pt x="7" y="14"/>
                  </a:lnTo>
                  <a:lnTo>
                    <a:pt x="13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23" y="10"/>
                  </a:lnTo>
                  <a:lnTo>
                    <a:pt x="19" y="6"/>
                  </a:lnTo>
                  <a:lnTo>
                    <a:pt x="26" y="5"/>
                  </a:lnTo>
                  <a:lnTo>
                    <a:pt x="29" y="6"/>
                  </a:lnTo>
                  <a:lnTo>
                    <a:pt x="34" y="7"/>
                  </a:lnTo>
                  <a:lnTo>
                    <a:pt x="33" y="4"/>
                  </a:lnTo>
                  <a:lnTo>
                    <a:pt x="42" y="8"/>
                  </a:lnTo>
                  <a:lnTo>
                    <a:pt x="48" y="5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67" y="1"/>
                  </a:lnTo>
                  <a:lnTo>
                    <a:pt x="72" y="2"/>
                  </a:lnTo>
                  <a:lnTo>
                    <a:pt x="77" y="4"/>
                  </a:lnTo>
                  <a:lnTo>
                    <a:pt x="61" y="6"/>
                  </a:lnTo>
                  <a:lnTo>
                    <a:pt x="59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76" y="6"/>
                  </a:lnTo>
                  <a:lnTo>
                    <a:pt x="77" y="9"/>
                  </a:lnTo>
                  <a:lnTo>
                    <a:pt x="72" y="13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2" y="9"/>
                  </a:lnTo>
                  <a:lnTo>
                    <a:pt x="88" y="12"/>
                  </a:lnTo>
                  <a:lnTo>
                    <a:pt x="78" y="13"/>
                  </a:lnTo>
                  <a:lnTo>
                    <a:pt x="86" y="13"/>
                  </a:lnTo>
                  <a:lnTo>
                    <a:pt x="79" y="15"/>
                  </a:lnTo>
                  <a:lnTo>
                    <a:pt x="82" y="19"/>
                  </a:lnTo>
                  <a:lnTo>
                    <a:pt x="78" y="21"/>
                  </a:lnTo>
                  <a:lnTo>
                    <a:pt x="81" y="25"/>
                  </a:lnTo>
                  <a:lnTo>
                    <a:pt x="79" y="26"/>
                  </a:lnTo>
                  <a:lnTo>
                    <a:pt x="83" y="27"/>
                  </a:lnTo>
                  <a:lnTo>
                    <a:pt x="79" y="28"/>
                  </a:lnTo>
                  <a:lnTo>
                    <a:pt x="80" y="30"/>
                  </a:lnTo>
                  <a:lnTo>
                    <a:pt x="81" y="35"/>
                  </a:lnTo>
                  <a:lnTo>
                    <a:pt x="77" y="34"/>
                  </a:lnTo>
                  <a:lnTo>
                    <a:pt x="79" y="37"/>
                  </a:lnTo>
                  <a:lnTo>
                    <a:pt x="82" y="38"/>
                  </a:lnTo>
                  <a:lnTo>
                    <a:pt x="77" y="38"/>
                  </a:lnTo>
                  <a:lnTo>
                    <a:pt x="80" y="40"/>
                  </a:lnTo>
                  <a:lnTo>
                    <a:pt x="77" y="42"/>
                  </a:lnTo>
                  <a:lnTo>
                    <a:pt x="74" y="40"/>
                  </a:lnTo>
                  <a:lnTo>
                    <a:pt x="70" y="42"/>
                  </a:lnTo>
                  <a:lnTo>
                    <a:pt x="72" y="46"/>
                  </a:lnTo>
                  <a:lnTo>
                    <a:pt x="72" y="45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2" y="49"/>
                  </a:lnTo>
                  <a:lnTo>
                    <a:pt x="69" y="47"/>
                  </a:lnTo>
                  <a:lnTo>
                    <a:pt x="67" y="50"/>
                  </a:lnTo>
                  <a:lnTo>
                    <a:pt x="71" y="52"/>
                  </a:lnTo>
                  <a:lnTo>
                    <a:pt x="67" y="53"/>
                  </a:lnTo>
                  <a:lnTo>
                    <a:pt x="77" y="54"/>
                  </a:lnTo>
                  <a:lnTo>
                    <a:pt x="71" y="58"/>
                  </a:lnTo>
                  <a:lnTo>
                    <a:pt x="65" y="59"/>
                  </a:lnTo>
                  <a:lnTo>
                    <a:pt x="60" y="61"/>
                  </a:lnTo>
                  <a:lnTo>
                    <a:pt x="58" y="65"/>
                  </a:lnTo>
                  <a:lnTo>
                    <a:pt x="53" y="65"/>
                  </a:lnTo>
                  <a:lnTo>
                    <a:pt x="53" y="67"/>
                  </a:lnTo>
                  <a:lnTo>
                    <a:pt x="49" y="67"/>
                  </a:lnTo>
                  <a:lnTo>
                    <a:pt x="48" y="69"/>
                  </a:lnTo>
                  <a:lnTo>
                    <a:pt x="48" y="73"/>
                  </a:lnTo>
                  <a:lnTo>
                    <a:pt x="45" y="76"/>
                  </a:lnTo>
                  <a:lnTo>
                    <a:pt x="47" y="79"/>
                  </a:lnTo>
                  <a:lnTo>
                    <a:pt x="45" y="83"/>
                  </a:lnTo>
                  <a:lnTo>
                    <a:pt x="43" y="83"/>
                  </a:lnTo>
                  <a:lnTo>
                    <a:pt x="38" y="81"/>
                  </a:lnTo>
                  <a:lnTo>
                    <a:pt x="35" y="78"/>
                  </a:lnTo>
                  <a:lnTo>
                    <a:pt x="31" y="71"/>
                  </a:lnTo>
                  <a:lnTo>
                    <a:pt x="29" y="66"/>
                  </a:lnTo>
                  <a:lnTo>
                    <a:pt x="29" y="62"/>
                  </a:lnTo>
                  <a:lnTo>
                    <a:pt x="30" y="58"/>
                  </a:lnTo>
                  <a:lnTo>
                    <a:pt x="33" y="55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8" y="51"/>
                  </a:lnTo>
                  <a:lnTo>
                    <a:pt x="34" y="51"/>
                  </a:lnTo>
                  <a:lnTo>
                    <a:pt x="30" y="48"/>
                  </a:lnTo>
                  <a:lnTo>
                    <a:pt x="31" y="47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8" y="43"/>
                  </a:lnTo>
                  <a:lnTo>
                    <a:pt x="25" y="38"/>
                  </a:lnTo>
                  <a:lnTo>
                    <a:pt x="22" y="33"/>
                  </a:lnTo>
                  <a:lnTo>
                    <a:pt x="18" y="31"/>
                  </a:lnTo>
                  <a:lnTo>
                    <a:pt x="11" y="32"/>
                  </a:lnTo>
                  <a:lnTo>
                    <a:pt x="5" y="30"/>
                  </a:lnTo>
                  <a:lnTo>
                    <a:pt x="7" y="29"/>
                  </a:lnTo>
                  <a:lnTo>
                    <a:pt x="1" y="28"/>
                  </a:lnTo>
                  <a:lnTo>
                    <a:pt x="10" y="26"/>
                  </a:lnTo>
                  <a:lnTo>
                    <a:pt x="5" y="26"/>
                  </a:lnTo>
                  <a:lnTo>
                    <a:pt x="0" y="2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8" name="Freeform 2045"/>
            <p:cNvSpPr>
              <a:spLocks/>
            </p:cNvSpPr>
            <p:nvPr/>
          </p:nvSpPr>
          <p:spPr bwMode="auto">
            <a:xfrm>
              <a:off x="2656" y="810"/>
              <a:ext cx="8" cy="1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0 h 7"/>
                <a:gd name="T4" fmla="*/ 7 w 8"/>
                <a:gd name="T5" fmla="*/ 0 h 7"/>
                <a:gd name="T6" fmla="*/ 0 w 8"/>
                <a:gd name="T7" fmla="*/ 0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7"/>
                <a:gd name="T17" fmla="*/ 8 w 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7">
                  <a:moveTo>
                    <a:pt x="0" y="4"/>
                  </a:moveTo>
                  <a:lnTo>
                    <a:pt x="3" y="6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69" name="Freeform 2046"/>
            <p:cNvSpPr>
              <a:spLocks/>
            </p:cNvSpPr>
            <p:nvPr/>
          </p:nvSpPr>
          <p:spPr bwMode="auto">
            <a:xfrm>
              <a:off x="2645" y="801"/>
              <a:ext cx="9" cy="6"/>
            </a:xfrm>
            <a:custGeom>
              <a:avLst/>
              <a:gdLst>
                <a:gd name="T0" fmla="*/ 0 w 9"/>
                <a:gd name="T1" fmla="*/ 3 h 6"/>
                <a:gd name="T2" fmla="*/ 0 w 9"/>
                <a:gd name="T3" fmla="*/ 0 h 6"/>
                <a:gd name="T4" fmla="*/ 6 w 9"/>
                <a:gd name="T5" fmla="*/ 0 h 6"/>
                <a:gd name="T6" fmla="*/ 8 w 9"/>
                <a:gd name="T7" fmla="*/ 3 h 6"/>
                <a:gd name="T8" fmla="*/ 6 w 9"/>
                <a:gd name="T9" fmla="*/ 5 h 6"/>
                <a:gd name="T10" fmla="*/ 3 w 9"/>
                <a:gd name="T11" fmla="*/ 5 h 6"/>
                <a:gd name="T12" fmla="*/ 0 w 9"/>
                <a:gd name="T13" fmla="*/ 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0" y="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5"/>
                  </a:lnTo>
                  <a:lnTo>
                    <a:pt x="0" y="3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0" name="Freeform 2047"/>
            <p:cNvSpPr>
              <a:spLocks/>
            </p:cNvSpPr>
            <p:nvPr/>
          </p:nvSpPr>
          <p:spPr bwMode="auto">
            <a:xfrm>
              <a:off x="2645" y="810"/>
              <a:ext cx="11" cy="3"/>
            </a:xfrm>
            <a:custGeom>
              <a:avLst/>
              <a:gdLst>
                <a:gd name="T0" fmla="*/ 0 w 11"/>
                <a:gd name="T1" fmla="*/ 0 h 10"/>
                <a:gd name="T2" fmla="*/ 4 w 11"/>
                <a:gd name="T3" fmla="*/ 0 h 10"/>
                <a:gd name="T4" fmla="*/ 9 w 11"/>
                <a:gd name="T5" fmla="*/ 0 h 10"/>
                <a:gd name="T6" fmla="*/ 7 w 11"/>
                <a:gd name="T7" fmla="*/ 0 h 10"/>
                <a:gd name="T8" fmla="*/ 9 w 11"/>
                <a:gd name="T9" fmla="*/ 0 h 10"/>
                <a:gd name="T10" fmla="*/ 10 w 11"/>
                <a:gd name="T11" fmla="*/ 0 h 10"/>
                <a:gd name="T12" fmla="*/ 6 w 11"/>
                <a:gd name="T13" fmla="*/ 0 h 10"/>
                <a:gd name="T14" fmla="*/ 0 w 11"/>
                <a:gd name="T15" fmla="*/ 0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10"/>
                <a:gd name="T26" fmla="*/ 11 w 11"/>
                <a:gd name="T27" fmla="*/ 10 h 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10">
                  <a:moveTo>
                    <a:pt x="0" y="5"/>
                  </a:moveTo>
                  <a:lnTo>
                    <a:pt x="4" y="0"/>
                  </a:lnTo>
                  <a:lnTo>
                    <a:pt x="9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10" y="7"/>
                  </a:lnTo>
                  <a:lnTo>
                    <a:pt x="6" y="9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1" name="Freeform 1024"/>
            <p:cNvSpPr>
              <a:spLocks/>
            </p:cNvSpPr>
            <p:nvPr/>
          </p:nvSpPr>
          <p:spPr bwMode="auto">
            <a:xfrm>
              <a:off x="2622" y="799"/>
              <a:ext cx="19" cy="10"/>
            </a:xfrm>
            <a:custGeom>
              <a:avLst/>
              <a:gdLst>
                <a:gd name="T0" fmla="*/ 0 w 19"/>
                <a:gd name="T1" fmla="*/ 6 h 10"/>
                <a:gd name="T2" fmla="*/ 4 w 19"/>
                <a:gd name="T3" fmla="*/ 1 h 10"/>
                <a:gd name="T4" fmla="*/ 9 w 19"/>
                <a:gd name="T5" fmla="*/ 2 h 10"/>
                <a:gd name="T6" fmla="*/ 9 w 19"/>
                <a:gd name="T7" fmla="*/ 5 h 10"/>
                <a:gd name="T8" fmla="*/ 13 w 19"/>
                <a:gd name="T9" fmla="*/ 5 h 10"/>
                <a:gd name="T10" fmla="*/ 11 w 19"/>
                <a:gd name="T11" fmla="*/ 1 h 10"/>
                <a:gd name="T12" fmla="*/ 13 w 19"/>
                <a:gd name="T13" fmla="*/ 0 h 10"/>
                <a:gd name="T14" fmla="*/ 14 w 19"/>
                <a:gd name="T15" fmla="*/ 2 h 10"/>
                <a:gd name="T16" fmla="*/ 17 w 19"/>
                <a:gd name="T17" fmla="*/ 3 h 10"/>
                <a:gd name="T18" fmla="*/ 18 w 19"/>
                <a:gd name="T19" fmla="*/ 5 h 10"/>
                <a:gd name="T20" fmla="*/ 17 w 19"/>
                <a:gd name="T21" fmla="*/ 7 h 10"/>
                <a:gd name="T22" fmla="*/ 13 w 19"/>
                <a:gd name="T23" fmla="*/ 6 h 10"/>
                <a:gd name="T24" fmla="*/ 8 w 19"/>
                <a:gd name="T25" fmla="*/ 9 h 10"/>
                <a:gd name="T26" fmla="*/ 0 w 19"/>
                <a:gd name="T27" fmla="*/ 6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10"/>
                <a:gd name="T44" fmla="*/ 19 w 19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10">
                  <a:moveTo>
                    <a:pt x="0" y="6"/>
                  </a:moveTo>
                  <a:lnTo>
                    <a:pt x="4" y="1"/>
                  </a:lnTo>
                  <a:lnTo>
                    <a:pt x="9" y="2"/>
                  </a:lnTo>
                  <a:lnTo>
                    <a:pt x="9" y="5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5"/>
                  </a:lnTo>
                  <a:lnTo>
                    <a:pt x="17" y="7"/>
                  </a:lnTo>
                  <a:lnTo>
                    <a:pt x="13" y="6"/>
                  </a:lnTo>
                  <a:lnTo>
                    <a:pt x="8" y="9"/>
                  </a:lnTo>
                  <a:lnTo>
                    <a:pt x="0" y="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2" name="Freeform 1025"/>
            <p:cNvSpPr>
              <a:spLocks/>
            </p:cNvSpPr>
            <p:nvPr/>
          </p:nvSpPr>
          <p:spPr bwMode="auto">
            <a:xfrm>
              <a:off x="2615" y="796"/>
              <a:ext cx="11" cy="7"/>
            </a:xfrm>
            <a:custGeom>
              <a:avLst/>
              <a:gdLst>
                <a:gd name="T0" fmla="*/ 0 w 11"/>
                <a:gd name="T1" fmla="*/ 5 h 7"/>
                <a:gd name="T2" fmla="*/ 3 w 11"/>
                <a:gd name="T3" fmla="*/ 6 h 7"/>
                <a:gd name="T4" fmla="*/ 6 w 11"/>
                <a:gd name="T5" fmla="*/ 3 h 7"/>
                <a:gd name="T6" fmla="*/ 6 w 11"/>
                <a:gd name="T7" fmla="*/ 5 h 7"/>
                <a:gd name="T8" fmla="*/ 10 w 11"/>
                <a:gd name="T9" fmla="*/ 3 h 7"/>
                <a:gd name="T10" fmla="*/ 10 w 11"/>
                <a:gd name="T11" fmla="*/ 0 h 7"/>
                <a:gd name="T12" fmla="*/ 9 w 11"/>
                <a:gd name="T13" fmla="*/ 0 h 7"/>
                <a:gd name="T14" fmla="*/ 5 w 11"/>
                <a:gd name="T15" fmla="*/ 1 h 7"/>
                <a:gd name="T16" fmla="*/ 0 w 11"/>
                <a:gd name="T17" fmla="*/ 5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7"/>
                <a:gd name="T29" fmla="*/ 11 w 11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7">
                  <a:moveTo>
                    <a:pt x="0" y="5"/>
                  </a:moveTo>
                  <a:lnTo>
                    <a:pt x="3" y="6"/>
                  </a:lnTo>
                  <a:lnTo>
                    <a:pt x="6" y="3"/>
                  </a:lnTo>
                  <a:lnTo>
                    <a:pt x="6" y="5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5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3" name="Freeform 1026"/>
            <p:cNvSpPr>
              <a:spLocks/>
            </p:cNvSpPr>
            <p:nvPr/>
          </p:nvSpPr>
          <p:spPr bwMode="auto">
            <a:xfrm>
              <a:off x="2640" y="789"/>
              <a:ext cx="12" cy="7"/>
            </a:xfrm>
            <a:custGeom>
              <a:avLst/>
              <a:gdLst>
                <a:gd name="T0" fmla="*/ 0 w 12"/>
                <a:gd name="T1" fmla="*/ 0 h 7"/>
                <a:gd name="T2" fmla="*/ 1 w 12"/>
                <a:gd name="T3" fmla="*/ 2 h 7"/>
                <a:gd name="T4" fmla="*/ 1 w 12"/>
                <a:gd name="T5" fmla="*/ 3 h 7"/>
                <a:gd name="T6" fmla="*/ 11 w 12"/>
                <a:gd name="T7" fmla="*/ 6 h 7"/>
                <a:gd name="T8" fmla="*/ 9 w 12"/>
                <a:gd name="T9" fmla="*/ 2 h 7"/>
                <a:gd name="T10" fmla="*/ 5 w 12"/>
                <a:gd name="T11" fmla="*/ 0 h 7"/>
                <a:gd name="T12" fmla="*/ 4 w 12"/>
                <a:gd name="T13" fmla="*/ 0 h 7"/>
                <a:gd name="T14" fmla="*/ 0 w 12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"/>
                <a:gd name="T26" fmla="*/ 12 w 12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11" y="6"/>
                  </a:lnTo>
                  <a:lnTo>
                    <a:pt x="9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4" name="Freeform 1027"/>
            <p:cNvSpPr>
              <a:spLocks/>
            </p:cNvSpPr>
            <p:nvPr/>
          </p:nvSpPr>
          <p:spPr bwMode="auto">
            <a:xfrm>
              <a:off x="2654" y="799"/>
              <a:ext cx="27" cy="10"/>
            </a:xfrm>
            <a:custGeom>
              <a:avLst/>
              <a:gdLst>
                <a:gd name="T0" fmla="*/ 0 w 27"/>
                <a:gd name="T1" fmla="*/ 0 h 10"/>
                <a:gd name="T2" fmla="*/ 1 w 27"/>
                <a:gd name="T3" fmla="*/ 0 h 10"/>
                <a:gd name="T4" fmla="*/ 12 w 27"/>
                <a:gd name="T5" fmla="*/ 4 h 10"/>
                <a:gd name="T6" fmla="*/ 16 w 27"/>
                <a:gd name="T7" fmla="*/ 6 h 10"/>
                <a:gd name="T8" fmla="*/ 22 w 27"/>
                <a:gd name="T9" fmla="*/ 4 h 10"/>
                <a:gd name="T10" fmla="*/ 26 w 27"/>
                <a:gd name="T11" fmla="*/ 6 h 10"/>
                <a:gd name="T12" fmla="*/ 25 w 27"/>
                <a:gd name="T13" fmla="*/ 9 h 10"/>
                <a:gd name="T14" fmla="*/ 8 w 27"/>
                <a:gd name="T15" fmla="*/ 9 h 10"/>
                <a:gd name="T16" fmla="*/ 3 w 27"/>
                <a:gd name="T17" fmla="*/ 2 h 10"/>
                <a:gd name="T18" fmla="*/ 0 w 27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0"/>
                <a:gd name="T32" fmla="*/ 27 w 27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0">
                  <a:moveTo>
                    <a:pt x="0" y="0"/>
                  </a:moveTo>
                  <a:lnTo>
                    <a:pt x="1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5" y="9"/>
                  </a:lnTo>
                  <a:lnTo>
                    <a:pt x="8" y="9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5" name="Freeform 1028"/>
            <p:cNvSpPr>
              <a:spLocks/>
            </p:cNvSpPr>
            <p:nvPr/>
          </p:nvSpPr>
          <p:spPr bwMode="auto">
            <a:xfrm>
              <a:off x="2661" y="773"/>
              <a:ext cx="48" cy="30"/>
            </a:xfrm>
            <a:custGeom>
              <a:avLst/>
              <a:gdLst>
                <a:gd name="T0" fmla="*/ 0 w 48"/>
                <a:gd name="T1" fmla="*/ 6 h 30"/>
                <a:gd name="T2" fmla="*/ 4 w 48"/>
                <a:gd name="T3" fmla="*/ 6 h 30"/>
                <a:gd name="T4" fmla="*/ 4 w 48"/>
                <a:gd name="T5" fmla="*/ 10 h 30"/>
                <a:gd name="T6" fmla="*/ 7 w 48"/>
                <a:gd name="T7" fmla="*/ 11 h 30"/>
                <a:gd name="T8" fmla="*/ 21 w 48"/>
                <a:gd name="T9" fmla="*/ 7 h 30"/>
                <a:gd name="T10" fmla="*/ 13 w 48"/>
                <a:gd name="T11" fmla="*/ 12 h 30"/>
                <a:gd name="T12" fmla="*/ 8 w 48"/>
                <a:gd name="T13" fmla="*/ 12 h 30"/>
                <a:gd name="T14" fmla="*/ 8 w 48"/>
                <a:gd name="T15" fmla="*/ 14 h 30"/>
                <a:gd name="T16" fmla="*/ 13 w 48"/>
                <a:gd name="T17" fmla="*/ 17 h 30"/>
                <a:gd name="T18" fmla="*/ 16 w 48"/>
                <a:gd name="T19" fmla="*/ 18 h 30"/>
                <a:gd name="T20" fmla="*/ 13 w 48"/>
                <a:gd name="T21" fmla="*/ 19 h 30"/>
                <a:gd name="T22" fmla="*/ 10 w 48"/>
                <a:gd name="T23" fmla="*/ 18 h 30"/>
                <a:gd name="T24" fmla="*/ 7 w 48"/>
                <a:gd name="T25" fmla="*/ 19 h 30"/>
                <a:gd name="T26" fmla="*/ 6 w 48"/>
                <a:gd name="T27" fmla="*/ 21 h 30"/>
                <a:gd name="T28" fmla="*/ 9 w 48"/>
                <a:gd name="T29" fmla="*/ 22 h 30"/>
                <a:gd name="T30" fmla="*/ 5 w 48"/>
                <a:gd name="T31" fmla="*/ 23 h 30"/>
                <a:gd name="T32" fmla="*/ 7 w 48"/>
                <a:gd name="T33" fmla="*/ 25 h 30"/>
                <a:gd name="T34" fmla="*/ 3 w 48"/>
                <a:gd name="T35" fmla="*/ 26 h 30"/>
                <a:gd name="T36" fmla="*/ 4 w 48"/>
                <a:gd name="T37" fmla="*/ 28 h 30"/>
                <a:gd name="T38" fmla="*/ 7 w 48"/>
                <a:gd name="T39" fmla="*/ 28 h 30"/>
                <a:gd name="T40" fmla="*/ 10 w 48"/>
                <a:gd name="T41" fmla="*/ 28 h 30"/>
                <a:gd name="T42" fmla="*/ 16 w 48"/>
                <a:gd name="T43" fmla="*/ 29 h 30"/>
                <a:gd name="T44" fmla="*/ 20 w 48"/>
                <a:gd name="T45" fmla="*/ 28 h 30"/>
                <a:gd name="T46" fmla="*/ 21 w 48"/>
                <a:gd name="T47" fmla="*/ 23 h 30"/>
                <a:gd name="T48" fmla="*/ 21 w 48"/>
                <a:gd name="T49" fmla="*/ 22 h 30"/>
                <a:gd name="T50" fmla="*/ 24 w 48"/>
                <a:gd name="T51" fmla="*/ 22 h 30"/>
                <a:gd name="T52" fmla="*/ 26 w 48"/>
                <a:gd name="T53" fmla="*/ 19 h 30"/>
                <a:gd name="T54" fmla="*/ 21 w 48"/>
                <a:gd name="T55" fmla="*/ 18 h 30"/>
                <a:gd name="T56" fmla="*/ 28 w 48"/>
                <a:gd name="T57" fmla="*/ 15 h 30"/>
                <a:gd name="T58" fmla="*/ 26 w 48"/>
                <a:gd name="T59" fmla="*/ 14 h 30"/>
                <a:gd name="T60" fmla="*/ 31 w 48"/>
                <a:gd name="T61" fmla="*/ 15 h 30"/>
                <a:gd name="T62" fmla="*/ 34 w 48"/>
                <a:gd name="T63" fmla="*/ 11 h 30"/>
                <a:gd name="T64" fmla="*/ 42 w 48"/>
                <a:gd name="T65" fmla="*/ 7 h 30"/>
                <a:gd name="T66" fmla="*/ 32 w 48"/>
                <a:gd name="T67" fmla="*/ 9 h 30"/>
                <a:gd name="T68" fmla="*/ 37 w 48"/>
                <a:gd name="T69" fmla="*/ 7 h 30"/>
                <a:gd name="T70" fmla="*/ 34 w 48"/>
                <a:gd name="T71" fmla="*/ 6 h 30"/>
                <a:gd name="T72" fmla="*/ 39 w 48"/>
                <a:gd name="T73" fmla="*/ 6 h 30"/>
                <a:gd name="T74" fmla="*/ 47 w 48"/>
                <a:gd name="T75" fmla="*/ 4 h 30"/>
                <a:gd name="T76" fmla="*/ 42 w 48"/>
                <a:gd name="T77" fmla="*/ 0 h 30"/>
                <a:gd name="T78" fmla="*/ 35 w 48"/>
                <a:gd name="T79" fmla="*/ 2 h 30"/>
                <a:gd name="T80" fmla="*/ 38 w 48"/>
                <a:gd name="T81" fmla="*/ 0 h 30"/>
                <a:gd name="T82" fmla="*/ 21 w 48"/>
                <a:gd name="T83" fmla="*/ 0 h 30"/>
                <a:gd name="T84" fmla="*/ 16 w 48"/>
                <a:gd name="T85" fmla="*/ 0 h 30"/>
                <a:gd name="T86" fmla="*/ 13 w 48"/>
                <a:gd name="T87" fmla="*/ 2 h 30"/>
                <a:gd name="T88" fmla="*/ 8 w 48"/>
                <a:gd name="T89" fmla="*/ 2 h 30"/>
                <a:gd name="T90" fmla="*/ 7 w 48"/>
                <a:gd name="T91" fmla="*/ 4 h 30"/>
                <a:gd name="T92" fmla="*/ 5 w 48"/>
                <a:gd name="T93" fmla="*/ 4 h 30"/>
                <a:gd name="T94" fmla="*/ 0 w 48"/>
                <a:gd name="T95" fmla="*/ 6 h 3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8"/>
                <a:gd name="T145" fmla="*/ 0 h 30"/>
                <a:gd name="T146" fmla="*/ 48 w 48"/>
                <a:gd name="T147" fmla="*/ 30 h 3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8" h="30">
                  <a:moveTo>
                    <a:pt x="0" y="6"/>
                  </a:moveTo>
                  <a:lnTo>
                    <a:pt x="4" y="6"/>
                  </a:lnTo>
                  <a:lnTo>
                    <a:pt x="4" y="10"/>
                  </a:lnTo>
                  <a:lnTo>
                    <a:pt x="7" y="11"/>
                  </a:lnTo>
                  <a:lnTo>
                    <a:pt x="21" y="7"/>
                  </a:lnTo>
                  <a:lnTo>
                    <a:pt x="13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3" y="17"/>
                  </a:lnTo>
                  <a:lnTo>
                    <a:pt x="16" y="18"/>
                  </a:lnTo>
                  <a:lnTo>
                    <a:pt x="13" y="19"/>
                  </a:lnTo>
                  <a:lnTo>
                    <a:pt x="10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3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16" y="29"/>
                  </a:lnTo>
                  <a:lnTo>
                    <a:pt x="20" y="28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21" y="18"/>
                  </a:lnTo>
                  <a:lnTo>
                    <a:pt x="28" y="15"/>
                  </a:lnTo>
                  <a:lnTo>
                    <a:pt x="26" y="14"/>
                  </a:lnTo>
                  <a:lnTo>
                    <a:pt x="31" y="15"/>
                  </a:lnTo>
                  <a:lnTo>
                    <a:pt x="34" y="11"/>
                  </a:lnTo>
                  <a:lnTo>
                    <a:pt x="42" y="7"/>
                  </a:lnTo>
                  <a:lnTo>
                    <a:pt x="32" y="9"/>
                  </a:lnTo>
                  <a:lnTo>
                    <a:pt x="37" y="7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47" y="4"/>
                  </a:lnTo>
                  <a:lnTo>
                    <a:pt x="42" y="0"/>
                  </a:lnTo>
                  <a:lnTo>
                    <a:pt x="35" y="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0" y="6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6" name="Freeform 1029"/>
            <p:cNvSpPr>
              <a:spLocks/>
            </p:cNvSpPr>
            <p:nvPr/>
          </p:nvSpPr>
          <p:spPr bwMode="auto">
            <a:xfrm>
              <a:off x="2655" y="782"/>
              <a:ext cx="18" cy="6"/>
            </a:xfrm>
            <a:custGeom>
              <a:avLst/>
              <a:gdLst>
                <a:gd name="T0" fmla="*/ 0 w 18"/>
                <a:gd name="T1" fmla="*/ 0 h 13"/>
                <a:gd name="T2" fmla="*/ 4 w 18"/>
                <a:gd name="T3" fmla="*/ 0 h 13"/>
                <a:gd name="T4" fmla="*/ 2 w 18"/>
                <a:gd name="T5" fmla="*/ 0 h 13"/>
                <a:gd name="T6" fmla="*/ 8 w 18"/>
                <a:gd name="T7" fmla="*/ 0 h 13"/>
                <a:gd name="T8" fmla="*/ 8 w 18"/>
                <a:gd name="T9" fmla="*/ 0 h 13"/>
                <a:gd name="T10" fmla="*/ 13 w 18"/>
                <a:gd name="T11" fmla="*/ 0 h 13"/>
                <a:gd name="T12" fmla="*/ 13 w 18"/>
                <a:gd name="T13" fmla="*/ 0 h 13"/>
                <a:gd name="T14" fmla="*/ 16 w 18"/>
                <a:gd name="T15" fmla="*/ 0 h 13"/>
                <a:gd name="T16" fmla="*/ 17 w 18"/>
                <a:gd name="T17" fmla="*/ 0 h 13"/>
                <a:gd name="T18" fmla="*/ 13 w 18"/>
                <a:gd name="T19" fmla="*/ 0 h 13"/>
                <a:gd name="T20" fmla="*/ 12 w 18"/>
                <a:gd name="T21" fmla="*/ 0 h 13"/>
                <a:gd name="T22" fmla="*/ 7 w 18"/>
                <a:gd name="T23" fmla="*/ 0 h 13"/>
                <a:gd name="T24" fmla="*/ 4 w 18"/>
                <a:gd name="T25" fmla="*/ 0 h 13"/>
                <a:gd name="T26" fmla="*/ 9 w 18"/>
                <a:gd name="T27" fmla="*/ 0 h 13"/>
                <a:gd name="T28" fmla="*/ 3 w 18"/>
                <a:gd name="T29" fmla="*/ 0 h 13"/>
                <a:gd name="T30" fmla="*/ 0 w 18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"/>
                <a:gd name="T49" fmla="*/ 0 h 13"/>
                <a:gd name="T50" fmla="*/ 18 w 18"/>
                <a:gd name="T51" fmla="*/ 13 h 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" h="13">
                  <a:moveTo>
                    <a:pt x="0" y="2"/>
                  </a:moveTo>
                  <a:lnTo>
                    <a:pt x="4" y="2"/>
                  </a:lnTo>
                  <a:lnTo>
                    <a:pt x="2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13" y="2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4" y="8"/>
                  </a:lnTo>
                  <a:lnTo>
                    <a:pt x="9" y="8"/>
                  </a:lnTo>
                  <a:lnTo>
                    <a:pt x="3" y="8"/>
                  </a:lnTo>
                  <a:lnTo>
                    <a:pt x="0" y="2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77" name="Freeform 1030"/>
            <p:cNvSpPr>
              <a:spLocks/>
            </p:cNvSpPr>
            <p:nvPr/>
          </p:nvSpPr>
          <p:spPr bwMode="auto">
            <a:xfrm>
              <a:off x="2664" y="811"/>
              <a:ext cx="45" cy="32"/>
            </a:xfrm>
            <a:custGeom>
              <a:avLst/>
              <a:gdLst>
                <a:gd name="T0" fmla="*/ 0 w 45"/>
                <a:gd name="T1" fmla="*/ 3 h 39"/>
                <a:gd name="T2" fmla="*/ 0 w 45"/>
                <a:gd name="T3" fmla="*/ 2 h 39"/>
                <a:gd name="T4" fmla="*/ 5 w 45"/>
                <a:gd name="T5" fmla="*/ 0 h 39"/>
                <a:gd name="T6" fmla="*/ 8 w 45"/>
                <a:gd name="T7" fmla="*/ 0 h 39"/>
                <a:gd name="T8" fmla="*/ 5 w 45"/>
                <a:gd name="T9" fmla="*/ 2 h 39"/>
                <a:gd name="T10" fmla="*/ 8 w 45"/>
                <a:gd name="T11" fmla="*/ 2 h 39"/>
                <a:gd name="T12" fmla="*/ 8 w 45"/>
                <a:gd name="T13" fmla="*/ 2 h 39"/>
                <a:gd name="T14" fmla="*/ 10 w 45"/>
                <a:gd name="T15" fmla="*/ 1 h 39"/>
                <a:gd name="T16" fmla="*/ 13 w 45"/>
                <a:gd name="T17" fmla="*/ 0 h 39"/>
                <a:gd name="T18" fmla="*/ 14 w 45"/>
                <a:gd name="T19" fmla="*/ 2 h 39"/>
                <a:gd name="T20" fmla="*/ 19 w 45"/>
                <a:gd name="T21" fmla="*/ 2 h 39"/>
                <a:gd name="T22" fmla="*/ 23 w 45"/>
                <a:gd name="T23" fmla="*/ 2 h 39"/>
                <a:gd name="T24" fmla="*/ 24 w 45"/>
                <a:gd name="T25" fmla="*/ 2 h 39"/>
                <a:gd name="T26" fmla="*/ 26 w 45"/>
                <a:gd name="T27" fmla="*/ 3 h 39"/>
                <a:gd name="T28" fmla="*/ 27 w 45"/>
                <a:gd name="T29" fmla="*/ 2 h 39"/>
                <a:gd name="T30" fmla="*/ 29 w 45"/>
                <a:gd name="T31" fmla="*/ 3 h 39"/>
                <a:gd name="T32" fmla="*/ 30 w 45"/>
                <a:gd name="T33" fmla="*/ 4 h 39"/>
                <a:gd name="T34" fmla="*/ 34 w 45"/>
                <a:gd name="T35" fmla="*/ 5 h 39"/>
                <a:gd name="T36" fmla="*/ 35 w 45"/>
                <a:gd name="T37" fmla="*/ 5 h 39"/>
                <a:gd name="T38" fmla="*/ 32 w 45"/>
                <a:gd name="T39" fmla="*/ 6 h 39"/>
                <a:gd name="T40" fmla="*/ 36 w 45"/>
                <a:gd name="T41" fmla="*/ 6 h 39"/>
                <a:gd name="T42" fmla="*/ 33 w 45"/>
                <a:gd name="T43" fmla="*/ 7 h 39"/>
                <a:gd name="T44" fmla="*/ 37 w 45"/>
                <a:gd name="T45" fmla="*/ 7 h 39"/>
                <a:gd name="T46" fmla="*/ 39 w 45"/>
                <a:gd name="T47" fmla="*/ 7 h 39"/>
                <a:gd name="T48" fmla="*/ 44 w 45"/>
                <a:gd name="T49" fmla="*/ 9 h 39"/>
                <a:gd name="T50" fmla="*/ 41 w 45"/>
                <a:gd name="T51" fmla="*/ 10 h 39"/>
                <a:gd name="T52" fmla="*/ 41 w 45"/>
                <a:gd name="T53" fmla="*/ 11 h 39"/>
                <a:gd name="T54" fmla="*/ 36 w 45"/>
                <a:gd name="T55" fmla="*/ 9 h 39"/>
                <a:gd name="T56" fmla="*/ 34 w 45"/>
                <a:gd name="T57" fmla="*/ 9 h 39"/>
                <a:gd name="T58" fmla="*/ 36 w 45"/>
                <a:gd name="T59" fmla="*/ 11 h 39"/>
                <a:gd name="T60" fmla="*/ 39 w 45"/>
                <a:gd name="T61" fmla="*/ 11 h 39"/>
                <a:gd name="T62" fmla="*/ 39 w 45"/>
                <a:gd name="T63" fmla="*/ 14 h 39"/>
                <a:gd name="T64" fmla="*/ 32 w 45"/>
                <a:gd name="T65" fmla="*/ 12 h 39"/>
                <a:gd name="T66" fmla="*/ 37 w 45"/>
                <a:gd name="T67" fmla="*/ 14 h 39"/>
                <a:gd name="T68" fmla="*/ 28 w 45"/>
                <a:gd name="T69" fmla="*/ 13 h 39"/>
                <a:gd name="T70" fmla="*/ 23 w 45"/>
                <a:gd name="T71" fmla="*/ 11 h 39"/>
                <a:gd name="T72" fmla="*/ 20 w 45"/>
                <a:gd name="T73" fmla="*/ 11 h 39"/>
                <a:gd name="T74" fmla="*/ 19 w 45"/>
                <a:gd name="T75" fmla="*/ 11 h 39"/>
                <a:gd name="T76" fmla="*/ 25 w 45"/>
                <a:gd name="T77" fmla="*/ 11 h 39"/>
                <a:gd name="T78" fmla="*/ 24 w 45"/>
                <a:gd name="T79" fmla="*/ 9 h 39"/>
                <a:gd name="T80" fmla="*/ 27 w 45"/>
                <a:gd name="T81" fmla="*/ 8 h 39"/>
                <a:gd name="T82" fmla="*/ 25 w 45"/>
                <a:gd name="T83" fmla="*/ 7 h 39"/>
                <a:gd name="T84" fmla="*/ 21 w 45"/>
                <a:gd name="T85" fmla="*/ 7 h 39"/>
                <a:gd name="T86" fmla="*/ 20 w 45"/>
                <a:gd name="T87" fmla="*/ 6 h 39"/>
                <a:gd name="T88" fmla="*/ 23 w 45"/>
                <a:gd name="T89" fmla="*/ 6 h 39"/>
                <a:gd name="T90" fmla="*/ 19 w 45"/>
                <a:gd name="T91" fmla="*/ 5 h 39"/>
                <a:gd name="T92" fmla="*/ 16 w 45"/>
                <a:gd name="T93" fmla="*/ 5 h 39"/>
                <a:gd name="T94" fmla="*/ 17 w 45"/>
                <a:gd name="T95" fmla="*/ 5 h 39"/>
                <a:gd name="T96" fmla="*/ 14 w 45"/>
                <a:gd name="T97" fmla="*/ 5 h 39"/>
                <a:gd name="T98" fmla="*/ 3 w 45"/>
                <a:gd name="T99" fmla="*/ 5 h 39"/>
                <a:gd name="T100" fmla="*/ 1 w 45"/>
                <a:gd name="T101" fmla="*/ 3 h 39"/>
                <a:gd name="T102" fmla="*/ 5 w 45"/>
                <a:gd name="T103" fmla="*/ 4 h 39"/>
                <a:gd name="T104" fmla="*/ 0 w 45"/>
                <a:gd name="T105" fmla="*/ 3 h 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5"/>
                <a:gd name="T160" fmla="*/ 0 h 39"/>
                <a:gd name="T161" fmla="*/ 45 w 45"/>
                <a:gd name="T162" fmla="*/ 39 h 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5" h="39">
                  <a:moveTo>
                    <a:pt x="0" y="8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8" y="7"/>
                  </a:lnTo>
                  <a:lnTo>
                    <a:pt x="8" y="5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6" y="9"/>
                  </a:lnTo>
                  <a:lnTo>
                    <a:pt x="27" y="7"/>
                  </a:lnTo>
                  <a:lnTo>
                    <a:pt x="29" y="9"/>
                  </a:lnTo>
                  <a:lnTo>
                    <a:pt x="30" y="11"/>
                  </a:lnTo>
                  <a:lnTo>
                    <a:pt x="34" y="12"/>
                  </a:lnTo>
                  <a:lnTo>
                    <a:pt x="35" y="13"/>
                  </a:lnTo>
                  <a:lnTo>
                    <a:pt x="32" y="15"/>
                  </a:lnTo>
                  <a:lnTo>
                    <a:pt x="36" y="15"/>
                  </a:lnTo>
                  <a:lnTo>
                    <a:pt x="33" y="18"/>
                  </a:lnTo>
                  <a:lnTo>
                    <a:pt x="37" y="20"/>
                  </a:lnTo>
                  <a:lnTo>
                    <a:pt x="39" y="19"/>
                  </a:lnTo>
                  <a:lnTo>
                    <a:pt x="44" y="24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6" y="24"/>
                  </a:lnTo>
                  <a:lnTo>
                    <a:pt x="34" y="25"/>
                  </a:lnTo>
                  <a:lnTo>
                    <a:pt x="36" y="29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2" y="33"/>
                  </a:lnTo>
                  <a:lnTo>
                    <a:pt x="37" y="38"/>
                  </a:lnTo>
                  <a:lnTo>
                    <a:pt x="28" y="35"/>
                  </a:lnTo>
                  <a:lnTo>
                    <a:pt x="23" y="30"/>
                  </a:lnTo>
                  <a:lnTo>
                    <a:pt x="20" y="31"/>
                  </a:lnTo>
                  <a:lnTo>
                    <a:pt x="19" y="28"/>
                  </a:lnTo>
                  <a:lnTo>
                    <a:pt x="25" y="28"/>
                  </a:lnTo>
                  <a:lnTo>
                    <a:pt x="24" y="25"/>
                  </a:lnTo>
                  <a:lnTo>
                    <a:pt x="27" y="22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20" y="16"/>
                  </a:lnTo>
                  <a:lnTo>
                    <a:pt x="23" y="15"/>
                  </a:lnTo>
                  <a:lnTo>
                    <a:pt x="19" y="14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3" y="12"/>
                  </a:lnTo>
                  <a:lnTo>
                    <a:pt x="1" y="9"/>
                  </a:lnTo>
                  <a:lnTo>
                    <a:pt x="5" y="10"/>
                  </a:lnTo>
                  <a:lnTo>
                    <a:pt x="0" y="8"/>
                  </a:lnTo>
                </a:path>
              </a:pathLst>
            </a:custGeom>
            <a:solidFill>
              <a:srgbClr val="E1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69" name="Group 1032"/>
          <p:cNvGrpSpPr>
            <a:grpSpLocks/>
          </p:cNvGrpSpPr>
          <p:nvPr/>
        </p:nvGrpSpPr>
        <p:grpSpPr bwMode="auto">
          <a:xfrm>
            <a:off x="3230563" y="3008313"/>
            <a:ext cx="630237" cy="582612"/>
            <a:chOff x="1914" y="2011"/>
            <a:chExt cx="397" cy="381"/>
          </a:xfrm>
        </p:grpSpPr>
        <p:sp>
          <p:nvSpPr>
            <p:cNvPr id="45321" name="Rectangle 1033"/>
            <p:cNvSpPr>
              <a:spLocks noChangeArrowheads="1"/>
            </p:cNvSpPr>
            <p:nvPr/>
          </p:nvSpPr>
          <p:spPr bwMode="auto">
            <a:xfrm>
              <a:off x="2052" y="2152"/>
              <a:ext cx="118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2" name="Line 1034"/>
            <p:cNvSpPr>
              <a:spLocks noChangeShapeType="1"/>
            </p:cNvSpPr>
            <p:nvPr/>
          </p:nvSpPr>
          <p:spPr bwMode="auto">
            <a:xfrm>
              <a:off x="2173" y="2200"/>
              <a:ext cx="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3" name="Freeform 1035"/>
            <p:cNvSpPr>
              <a:spLocks/>
            </p:cNvSpPr>
            <p:nvPr/>
          </p:nvSpPr>
          <p:spPr bwMode="auto">
            <a:xfrm>
              <a:off x="2240" y="2180"/>
              <a:ext cx="71" cy="35"/>
            </a:xfrm>
            <a:custGeom>
              <a:avLst/>
              <a:gdLst>
                <a:gd name="T0" fmla="*/ 0 w 71"/>
                <a:gd name="T1" fmla="*/ 0 h 38"/>
                <a:gd name="T2" fmla="*/ 70 w 71"/>
                <a:gd name="T3" fmla="*/ 13 h 38"/>
                <a:gd name="T4" fmla="*/ 0 w 71"/>
                <a:gd name="T5" fmla="*/ 25 h 38"/>
                <a:gd name="T6" fmla="*/ 0 w 7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8"/>
                <a:gd name="T14" fmla="*/ 71 w 7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8">
                  <a:moveTo>
                    <a:pt x="0" y="0"/>
                  </a:moveTo>
                  <a:lnTo>
                    <a:pt x="70" y="18"/>
                  </a:lnTo>
                  <a:lnTo>
                    <a:pt x="0" y="3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24" name="Line 1036"/>
            <p:cNvSpPr>
              <a:spLocks noChangeShapeType="1"/>
            </p:cNvSpPr>
            <p:nvPr/>
          </p:nvSpPr>
          <p:spPr bwMode="auto">
            <a:xfrm>
              <a:off x="1914" y="220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5" name="Freeform 1037"/>
            <p:cNvSpPr>
              <a:spLocks/>
            </p:cNvSpPr>
            <p:nvPr/>
          </p:nvSpPr>
          <p:spPr bwMode="auto">
            <a:xfrm>
              <a:off x="1974" y="2180"/>
              <a:ext cx="71" cy="35"/>
            </a:xfrm>
            <a:custGeom>
              <a:avLst/>
              <a:gdLst>
                <a:gd name="T0" fmla="*/ 0 w 71"/>
                <a:gd name="T1" fmla="*/ 0 h 39"/>
                <a:gd name="T2" fmla="*/ 70 w 71"/>
                <a:gd name="T3" fmla="*/ 11 h 39"/>
                <a:gd name="T4" fmla="*/ 0 w 71"/>
                <a:gd name="T5" fmla="*/ 22 h 39"/>
                <a:gd name="T6" fmla="*/ 0 w 7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9"/>
                <a:gd name="T14" fmla="*/ 71 w 7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9">
                  <a:moveTo>
                    <a:pt x="0" y="0"/>
                  </a:moveTo>
                  <a:lnTo>
                    <a:pt x="70" y="1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26" name="Line 1038"/>
            <p:cNvSpPr>
              <a:spLocks noChangeShapeType="1"/>
            </p:cNvSpPr>
            <p:nvPr/>
          </p:nvSpPr>
          <p:spPr bwMode="auto">
            <a:xfrm>
              <a:off x="2112" y="2011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7" name="Freeform 1039"/>
            <p:cNvSpPr>
              <a:spLocks/>
            </p:cNvSpPr>
            <p:nvPr/>
          </p:nvSpPr>
          <p:spPr bwMode="auto">
            <a:xfrm>
              <a:off x="2093" y="2070"/>
              <a:ext cx="37" cy="75"/>
            </a:xfrm>
            <a:custGeom>
              <a:avLst/>
              <a:gdLst>
                <a:gd name="T0" fmla="*/ 36 w 37"/>
                <a:gd name="T1" fmla="*/ 0 h 75"/>
                <a:gd name="T2" fmla="*/ 18 w 37"/>
                <a:gd name="T3" fmla="*/ 74 h 75"/>
                <a:gd name="T4" fmla="*/ 0 w 37"/>
                <a:gd name="T5" fmla="*/ 0 h 75"/>
                <a:gd name="T6" fmla="*/ 36 w 37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5"/>
                <a:gd name="T14" fmla="*/ 37 w 37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5">
                  <a:moveTo>
                    <a:pt x="36" y="0"/>
                  </a:moveTo>
                  <a:lnTo>
                    <a:pt x="18" y="74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28" name="Line 1040"/>
            <p:cNvSpPr>
              <a:spLocks noChangeShapeType="1"/>
            </p:cNvSpPr>
            <p:nvPr/>
          </p:nvSpPr>
          <p:spPr bwMode="auto">
            <a:xfrm flipV="1">
              <a:off x="2112" y="2271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9" name="Freeform 1041"/>
            <p:cNvSpPr>
              <a:spLocks/>
            </p:cNvSpPr>
            <p:nvPr/>
          </p:nvSpPr>
          <p:spPr bwMode="auto">
            <a:xfrm>
              <a:off x="2093" y="2255"/>
              <a:ext cx="37" cy="75"/>
            </a:xfrm>
            <a:custGeom>
              <a:avLst/>
              <a:gdLst>
                <a:gd name="T0" fmla="*/ 0 w 37"/>
                <a:gd name="T1" fmla="*/ 74 h 75"/>
                <a:gd name="T2" fmla="*/ 18 w 37"/>
                <a:gd name="T3" fmla="*/ 0 h 75"/>
                <a:gd name="T4" fmla="*/ 36 w 37"/>
                <a:gd name="T5" fmla="*/ 74 h 75"/>
                <a:gd name="T6" fmla="*/ 0 w 37"/>
                <a:gd name="T7" fmla="*/ 74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5"/>
                <a:gd name="T14" fmla="*/ 37 w 37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5">
                  <a:moveTo>
                    <a:pt x="0" y="74"/>
                  </a:moveTo>
                  <a:lnTo>
                    <a:pt x="18" y="0"/>
                  </a:lnTo>
                  <a:lnTo>
                    <a:pt x="36" y="74"/>
                  </a:lnTo>
                  <a:lnTo>
                    <a:pt x="0" y="7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70" name="Group 1042"/>
          <p:cNvGrpSpPr>
            <a:grpSpLocks/>
          </p:cNvGrpSpPr>
          <p:nvPr/>
        </p:nvGrpSpPr>
        <p:grpSpPr bwMode="auto">
          <a:xfrm>
            <a:off x="3319463" y="4133850"/>
            <a:ext cx="447675" cy="333375"/>
            <a:chOff x="1970" y="2747"/>
            <a:chExt cx="282" cy="218"/>
          </a:xfrm>
        </p:grpSpPr>
        <p:sp>
          <p:nvSpPr>
            <p:cNvPr id="45314" name="Line 1043"/>
            <p:cNvSpPr>
              <a:spLocks noChangeShapeType="1"/>
            </p:cNvSpPr>
            <p:nvPr/>
          </p:nvSpPr>
          <p:spPr bwMode="auto">
            <a:xfrm flipV="1">
              <a:off x="2112" y="2816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5" name="Rectangle 1044"/>
            <p:cNvSpPr>
              <a:spLocks noChangeArrowheads="1"/>
            </p:cNvSpPr>
            <p:nvPr/>
          </p:nvSpPr>
          <p:spPr bwMode="auto">
            <a:xfrm>
              <a:off x="2054" y="2747"/>
              <a:ext cx="116" cy="63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16" name="Rectangle 1045"/>
            <p:cNvSpPr>
              <a:spLocks noChangeArrowheads="1"/>
            </p:cNvSpPr>
            <p:nvPr/>
          </p:nvSpPr>
          <p:spPr bwMode="auto">
            <a:xfrm>
              <a:off x="2137" y="2901"/>
              <a:ext cx="115" cy="64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17" name="Rectangle 1046"/>
            <p:cNvSpPr>
              <a:spLocks noChangeArrowheads="1"/>
            </p:cNvSpPr>
            <p:nvPr/>
          </p:nvSpPr>
          <p:spPr bwMode="auto">
            <a:xfrm>
              <a:off x="1970" y="2901"/>
              <a:ext cx="115" cy="64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18" name="Line 1047"/>
            <p:cNvSpPr>
              <a:spLocks noChangeShapeType="1"/>
            </p:cNvSpPr>
            <p:nvPr/>
          </p:nvSpPr>
          <p:spPr bwMode="auto">
            <a:xfrm flipV="1">
              <a:off x="2195" y="2858"/>
              <a:ext cx="0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9" name="Line 1048"/>
            <p:cNvSpPr>
              <a:spLocks noChangeShapeType="1"/>
            </p:cNvSpPr>
            <p:nvPr/>
          </p:nvSpPr>
          <p:spPr bwMode="auto">
            <a:xfrm flipV="1">
              <a:off x="2029" y="2860"/>
              <a:ext cx="0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0" name="Line 1049"/>
            <p:cNvSpPr>
              <a:spLocks noChangeShapeType="1"/>
            </p:cNvSpPr>
            <p:nvPr/>
          </p:nvSpPr>
          <p:spPr bwMode="auto">
            <a:xfrm flipH="1">
              <a:off x="2030" y="2858"/>
              <a:ext cx="1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71" name="Group 1050"/>
          <p:cNvGrpSpPr>
            <a:grpSpLocks/>
          </p:cNvGrpSpPr>
          <p:nvPr/>
        </p:nvGrpSpPr>
        <p:grpSpPr bwMode="auto">
          <a:xfrm>
            <a:off x="5454650" y="2154238"/>
            <a:ext cx="769938" cy="365125"/>
            <a:chOff x="3313" y="1452"/>
            <a:chExt cx="485" cy="239"/>
          </a:xfrm>
        </p:grpSpPr>
        <p:sp>
          <p:nvSpPr>
            <p:cNvPr id="45296" name="Rectangle 1051"/>
            <p:cNvSpPr>
              <a:spLocks noChangeArrowheads="1"/>
            </p:cNvSpPr>
            <p:nvPr/>
          </p:nvSpPr>
          <p:spPr bwMode="auto">
            <a:xfrm>
              <a:off x="3508" y="1452"/>
              <a:ext cx="50" cy="41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97" name="Rectangle 1052"/>
            <p:cNvSpPr>
              <a:spLocks noChangeArrowheads="1"/>
            </p:cNvSpPr>
            <p:nvPr/>
          </p:nvSpPr>
          <p:spPr bwMode="auto">
            <a:xfrm>
              <a:off x="3410" y="1550"/>
              <a:ext cx="52" cy="49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98" name="Rectangle 1053"/>
            <p:cNvSpPr>
              <a:spLocks noChangeArrowheads="1"/>
            </p:cNvSpPr>
            <p:nvPr/>
          </p:nvSpPr>
          <p:spPr bwMode="auto">
            <a:xfrm>
              <a:off x="3313" y="1649"/>
              <a:ext cx="51" cy="42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99" name="Rectangle 1054"/>
            <p:cNvSpPr>
              <a:spLocks noChangeArrowheads="1"/>
            </p:cNvSpPr>
            <p:nvPr/>
          </p:nvSpPr>
          <p:spPr bwMode="auto">
            <a:xfrm>
              <a:off x="3495" y="1646"/>
              <a:ext cx="52" cy="42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00" name="Rectangle 1055"/>
            <p:cNvSpPr>
              <a:spLocks noChangeArrowheads="1"/>
            </p:cNvSpPr>
            <p:nvPr/>
          </p:nvSpPr>
          <p:spPr bwMode="auto">
            <a:xfrm>
              <a:off x="3747" y="1649"/>
              <a:ext cx="51" cy="42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01" name="Rectangle 1056"/>
            <p:cNvSpPr>
              <a:spLocks noChangeArrowheads="1"/>
            </p:cNvSpPr>
            <p:nvPr/>
          </p:nvSpPr>
          <p:spPr bwMode="auto">
            <a:xfrm>
              <a:off x="3638" y="1544"/>
              <a:ext cx="51" cy="41"/>
            </a:xfrm>
            <a:prstGeom prst="rect">
              <a:avLst/>
            </a:prstGeom>
            <a:solidFill>
              <a:srgbClr val="FF8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02" name="Line 1057"/>
            <p:cNvSpPr>
              <a:spLocks noChangeShapeType="1"/>
            </p:cNvSpPr>
            <p:nvPr/>
          </p:nvSpPr>
          <p:spPr bwMode="auto">
            <a:xfrm>
              <a:off x="3435" y="1519"/>
              <a:ext cx="2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3" name="Line 1058"/>
            <p:cNvSpPr>
              <a:spLocks noChangeShapeType="1"/>
            </p:cNvSpPr>
            <p:nvPr/>
          </p:nvSpPr>
          <p:spPr bwMode="auto">
            <a:xfrm flipV="1">
              <a:off x="3535" y="1498"/>
              <a:ext cx="0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4" name="Line 1059"/>
            <p:cNvSpPr>
              <a:spLocks noChangeShapeType="1"/>
            </p:cNvSpPr>
            <p:nvPr/>
          </p:nvSpPr>
          <p:spPr bwMode="auto">
            <a:xfrm>
              <a:off x="3437" y="1523"/>
              <a:ext cx="0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5" name="Line 1060"/>
            <p:cNvSpPr>
              <a:spLocks noChangeShapeType="1"/>
            </p:cNvSpPr>
            <p:nvPr/>
          </p:nvSpPr>
          <p:spPr bwMode="auto">
            <a:xfrm>
              <a:off x="3658" y="1522"/>
              <a:ext cx="1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6" name="Line 1061"/>
            <p:cNvSpPr>
              <a:spLocks noChangeShapeType="1"/>
            </p:cNvSpPr>
            <p:nvPr/>
          </p:nvSpPr>
          <p:spPr bwMode="auto">
            <a:xfrm>
              <a:off x="3339" y="1616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7" name="Line 1062"/>
            <p:cNvSpPr>
              <a:spLocks noChangeShapeType="1"/>
            </p:cNvSpPr>
            <p:nvPr/>
          </p:nvSpPr>
          <p:spPr bwMode="auto">
            <a:xfrm>
              <a:off x="3437" y="1596"/>
              <a:ext cx="0" cy="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8" name="Line 1063"/>
            <p:cNvSpPr>
              <a:spLocks noChangeShapeType="1"/>
            </p:cNvSpPr>
            <p:nvPr/>
          </p:nvSpPr>
          <p:spPr bwMode="auto">
            <a:xfrm flipH="1">
              <a:off x="3340" y="1619"/>
              <a:ext cx="1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9" name="Line 1064"/>
            <p:cNvSpPr>
              <a:spLocks noChangeShapeType="1"/>
            </p:cNvSpPr>
            <p:nvPr/>
          </p:nvSpPr>
          <p:spPr bwMode="auto">
            <a:xfrm>
              <a:off x="3525" y="1618"/>
              <a:ext cx="0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0" name="Line 1065"/>
            <p:cNvSpPr>
              <a:spLocks noChangeShapeType="1"/>
            </p:cNvSpPr>
            <p:nvPr/>
          </p:nvSpPr>
          <p:spPr bwMode="auto">
            <a:xfrm>
              <a:off x="3672" y="1593"/>
              <a:ext cx="104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1" name="Line 1066"/>
            <p:cNvSpPr>
              <a:spLocks noChangeShapeType="1"/>
            </p:cNvSpPr>
            <p:nvPr/>
          </p:nvSpPr>
          <p:spPr bwMode="auto">
            <a:xfrm flipH="1">
              <a:off x="3552" y="1591"/>
              <a:ext cx="11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2" name="Line 1067"/>
            <p:cNvSpPr>
              <a:spLocks noChangeShapeType="1"/>
            </p:cNvSpPr>
            <p:nvPr/>
          </p:nvSpPr>
          <p:spPr bwMode="auto">
            <a:xfrm>
              <a:off x="3556" y="1672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13" name="Line 1068"/>
            <p:cNvSpPr>
              <a:spLocks noChangeShapeType="1"/>
            </p:cNvSpPr>
            <p:nvPr/>
          </p:nvSpPr>
          <p:spPr bwMode="auto">
            <a:xfrm>
              <a:off x="3370" y="1670"/>
              <a:ext cx="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72" name="Group 1069"/>
          <p:cNvGrpSpPr>
            <a:grpSpLocks/>
          </p:cNvGrpSpPr>
          <p:nvPr/>
        </p:nvGrpSpPr>
        <p:grpSpPr bwMode="auto">
          <a:xfrm>
            <a:off x="5454650" y="3114675"/>
            <a:ext cx="769938" cy="366713"/>
            <a:chOff x="3313" y="2081"/>
            <a:chExt cx="485" cy="239"/>
          </a:xfrm>
        </p:grpSpPr>
        <p:sp>
          <p:nvSpPr>
            <p:cNvPr id="45277" name="Rectangle 1070"/>
            <p:cNvSpPr>
              <a:spLocks noChangeArrowheads="1"/>
            </p:cNvSpPr>
            <p:nvPr/>
          </p:nvSpPr>
          <p:spPr bwMode="auto">
            <a:xfrm>
              <a:off x="3508" y="2081"/>
              <a:ext cx="50" cy="4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78" name="Rectangle 1071"/>
            <p:cNvSpPr>
              <a:spLocks noChangeArrowheads="1"/>
            </p:cNvSpPr>
            <p:nvPr/>
          </p:nvSpPr>
          <p:spPr bwMode="auto">
            <a:xfrm>
              <a:off x="3410" y="2180"/>
              <a:ext cx="51" cy="3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79" name="Rectangle 1072"/>
            <p:cNvSpPr>
              <a:spLocks noChangeArrowheads="1"/>
            </p:cNvSpPr>
            <p:nvPr/>
          </p:nvSpPr>
          <p:spPr bwMode="auto">
            <a:xfrm>
              <a:off x="3313" y="2279"/>
              <a:ext cx="51" cy="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80" name="Rectangle 1073"/>
            <p:cNvSpPr>
              <a:spLocks noChangeArrowheads="1"/>
            </p:cNvSpPr>
            <p:nvPr/>
          </p:nvSpPr>
          <p:spPr bwMode="auto">
            <a:xfrm>
              <a:off x="3495" y="2276"/>
              <a:ext cx="52" cy="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81" name="Rectangle 1074"/>
            <p:cNvSpPr>
              <a:spLocks noChangeArrowheads="1"/>
            </p:cNvSpPr>
            <p:nvPr/>
          </p:nvSpPr>
          <p:spPr bwMode="auto">
            <a:xfrm>
              <a:off x="3747" y="2279"/>
              <a:ext cx="51" cy="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82" name="Rectangle 1075"/>
            <p:cNvSpPr>
              <a:spLocks noChangeArrowheads="1"/>
            </p:cNvSpPr>
            <p:nvPr/>
          </p:nvSpPr>
          <p:spPr bwMode="auto">
            <a:xfrm>
              <a:off x="3638" y="2173"/>
              <a:ext cx="51" cy="4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45283" name="Line 1076"/>
            <p:cNvSpPr>
              <a:spLocks noChangeShapeType="1"/>
            </p:cNvSpPr>
            <p:nvPr/>
          </p:nvSpPr>
          <p:spPr bwMode="auto">
            <a:xfrm>
              <a:off x="3716" y="2246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4" name="Line 1077"/>
            <p:cNvSpPr>
              <a:spLocks noChangeShapeType="1"/>
            </p:cNvSpPr>
            <p:nvPr/>
          </p:nvSpPr>
          <p:spPr bwMode="auto">
            <a:xfrm>
              <a:off x="3432" y="2147"/>
              <a:ext cx="2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5" name="Line 1078"/>
            <p:cNvSpPr>
              <a:spLocks noChangeShapeType="1"/>
            </p:cNvSpPr>
            <p:nvPr/>
          </p:nvSpPr>
          <p:spPr bwMode="auto">
            <a:xfrm flipV="1">
              <a:off x="3532" y="2127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6" name="Line 1079"/>
            <p:cNvSpPr>
              <a:spLocks noChangeShapeType="1"/>
            </p:cNvSpPr>
            <p:nvPr/>
          </p:nvSpPr>
          <p:spPr bwMode="auto">
            <a:xfrm>
              <a:off x="3434" y="2152"/>
              <a:ext cx="0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7" name="Line 1080"/>
            <p:cNvSpPr>
              <a:spLocks noChangeShapeType="1"/>
            </p:cNvSpPr>
            <p:nvPr/>
          </p:nvSpPr>
          <p:spPr bwMode="auto">
            <a:xfrm>
              <a:off x="3658" y="2147"/>
              <a:ext cx="1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8" name="Line 1081"/>
            <p:cNvSpPr>
              <a:spLocks noChangeShapeType="1"/>
            </p:cNvSpPr>
            <p:nvPr/>
          </p:nvSpPr>
          <p:spPr bwMode="auto">
            <a:xfrm>
              <a:off x="3334" y="2246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9" name="Line 1082"/>
            <p:cNvSpPr>
              <a:spLocks noChangeShapeType="1"/>
            </p:cNvSpPr>
            <p:nvPr/>
          </p:nvSpPr>
          <p:spPr bwMode="auto">
            <a:xfrm>
              <a:off x="3434" y="2228"/>
              <a:ext cx="0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0" name="Line 1083"/>
            <p:cNvSpPr>
              <a:spLocks noChangeShapeType="1"/>
            </p:cNvSpPr>
            <p:nvPr/>
          </p:nvSpPr>
          <p:spPr bwMode="auto">
            <a:xfrm>
              <a:off x="3334" y="2247"/>
              <a:ext cx="0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1" name="Line 1084"/>
            <p:cNvSpPr>
              <a:spLocks noChangeShapeType="1"/>
            </p:cNvSpPr>
            <p:nvPr/>
          </p:nvSpPr>
          <p:spPr bwMode="auto">
            <a:xfrm>
              <a:off x="3520" y="2251"/>
              <a:ext cx="0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2" name="Line 1085"/>
            <p:cNvSpPr>
              <a:spLocks noChangeShapeType="1"/>
            </p:cNvSpPr>
            <p:nvPr/>
          </p:nvSpPr>
          <p:spPr bwMode="auto">
            <a:xfrm>
              <a:off x="3669" y="2222"/>
              <a:ext cx="104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3" name="Line 1086"/>
            <p:cNvSpPr>
              <a:spLocks noChangeShapeType="1"/>
            </p:cNvSpPr>
            <p:nvPr/>
          </p:nvSpPr>
          <p:spPr bwMode="auto">
            <a:xfrm flipH="1">
              <a:off x="3549" y="2220"/>
              <a:ext cx="11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4" name="Line 1087"/>
            <p:cNvSpPr>
              <a:spLocks noChangeShapeType="1"/>
            </p:cNvSpPr>
            <p:nvPr/>
          </p:nvSpPr>
          <p:spPr bwMode="auto">
            <a:xfrm>
              <a:off x="3553" y="2301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95" name="Line 1088"/>
            <p:cNvSpPr>
              <a:spLocks noChangeShapeType="1"/>
            </p:cNvSpPr>
            <p:nvPr/>
          </p:nvSpPr>
          <p:spPr bwMode="auto">
            <a:xfrm>
              <a:off x="3367" y="2299"/>
              <a:ext cx="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73" name="Rectangle 1089"/>
          <p:cNvSpPr>
            <a:spLocks noChangeArrowheads="1"/>
          </p:cNvSpPr>
          <p:nvPr/>
        </p:nvSpPr>
        <p:spPr bwMode="auto">
          <a:xfrm>
            <a:off x="5456238" y="4419600"/>
            <a:ext cx="80962" cy="63500"/>
          </a:xfrm>
          <a:prstGeom prst="rect">
            <a:avLst/>
          </a:prstGeom>
          <a:solidFill>
            <a:srgbClr val="00C2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74" name="Group 1090"/>
          <p:cNvGrpSpPr>
            <a:grpSpLocks/>
          </p:cNvGrpSpPr>
          <p:nvPr/>
        </p:nvGrpSpPr>
        <p:grpSpPr bwMode="auto">
          <a:xfrm>
            <a:off x="5476875" y="4116388"/>
            <a:ext cx="728663" cy="369887"/>
            <a:chOff x="3327" y="2736"/>
            <a:chExt cx="459" cy="241"/>
          </a:xfrm>
        </p:grpSpPr>
        <p:sp>
          <p:nvSpPr>
            <p:cNvPr id="45259" name="Rectangle 1091"/>
            <p:cNvSpPr>
              <a:spLocks noChangeArrowheads="1"/>
            </p:cNvSpPr>
            <p:nvPr/>
          </p:nvSpPr>
          <p:spPr bwMode="auto">
            <a:xfrm>
              <a:off x="3499" y="2736"/>
              <a:ext cx="50" cy="42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0" name="Rectangle 1092"/>
            <p:cNvSpPr>
              <a:spLocks noChangeArrowheads="1"/>
            </p:cNvSpPr>
            <p:nvPr/>
          </p:nvSpPr>
          <p:spPr bwMode="auto">
            <a:xfrm>
              <a:off x="3401" y="2835"/>
              <a:ext cx="51" cy="36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" name="Rectangle 1093"/>
            <p:cNvSpPr>
              <a:spLocks noChangeArrowheads="1"/>
            </p:cNvSpPr>
            <p:nvPr/>
          </p:nvSpPr>
          <p:spPr bwMode="auto">
            <a:xfrm>
              <a:off x="3486" y="2930"/>
              <a:ext cx="52" cy="34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" name="Rectangle 1094"/>
            <p:cNvSpPr>
              <a:spLocks noChangeArrowheads="1"/>
            </p:cNvSpPr>
            <p:nvPr/>
          </p:nvSpPr>
          <p:spPr bwMode="auto">
            <a:xfrm>
              <a:off x="3629" y="2828"/>
              <a:ext cx="51" cy="42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" name="Line 1095"/>
            <p:cNvSpPr>
              <a:spLocks noChangeShapeType="1"/>
            </p:cNvSpPr>
            <p:nvPr/>
          </p:nvSpPr>
          <p:spPr bwMode="auto">
            <a:xfrm>
              <a:off x="3724" y="29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4" name="Rectangle 1096"/>
            <p:cNvSpPr>
              <a:spLocks noChangeArrowheads="1"/>
            </p:cNvSpPr>
            <p:nvPr/>
          </p:nvSpPr>
          <p:spPr bwMode="auto">
            <a:xfrm>
              <a:off x="3735" y="2935"/>
              <a:ext cx="51" cy="42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5" name="Line 1097"/>
            <p:cNvSpPr>
              <a:spLocks noChangeShapeType="1"/>
            </p:cNvSpPr>
            <p:nvPr/>
          </p:nvSpPr>
          <p:spPr bwMode="auto">
            <a:xfrm>
              <a:off x="3425" y="2801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6" name="Line 1098"/>
            <p:cNvSpPr>
              <a:spLocks noChangeShapeType="1"/>
            </p:cNvSpPr>
            <p:nvPr/>
          </p:nvSpPr>
          <p:spPr bwMode="auto">
            <a:xfrm flipV="1">
              <a:off x="3523" y="2782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7" name="Line 1099"/>
            <p:cNvSpPr>
              <a:spLocks noChangeShapeType="1"/>
            </p:cNvSpPr>
            <p:nvPr/>
          </p:nvSpPr>
          <p:spPr bwMode="auto">
            <a:xfrm>
              <a:off x="3425" y="2800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8" name="Line 1100"/>
            <p:cNvSpPr>
              <a:spLocks noChangeShapeType="1"/>
            </p:cNvSpPr>
            <p:nvPr/>
          </p:nvSpPr>
          <p:spPr bwMode="auto">
            <a:xfrm>
              <a:off x="3651" y="2799"/>
              <a:ext cx="1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9" name="Line 1101"/>
            <p:cNvSpPr>
              <a:spLocks noChangeShapeType="1"/>
            </p:cNvSpPr>
            <p:nvPr/>
          </p:nvSpPr>
          <p:spPr bwMode="auto">
            <a:xfrm>
              <a:off x="3327" y="2899"/>
              <a:ext cx="1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0" name="Line 1102"/>
            <p:cNvSpPr>
              <a:spLocks noChangeShapeType="1"/>
            </p:cNvSpPr>
            <p:nvPr/>
          </p:nvSpPr>
          <p:spPr bwMode="auto">
            <a:xfrm>
              <a:off x="3425" y="2882"/>
              <a:ext cx="0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1" name="Line 1103"/>
            <p:cNvSpPr>
              <a:spLocks noChangeShapeType="1"/>
            </p:cNvSpPr>
            <p:nvPr/>
          </p:nvSpPr>
          <p:spPr bwMode="auto">
            <a:xfrm>
              <a:off x="3327" y="2901"/>
              <a:ext cx="0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2" name="Line 1104"/>
            <p:cNvSpPr>
              <a:spLocks noChangeShapeType="1"/>
            </p:cNvSpPr>
            <p:nvPr/>
          </p:nvSpPr>
          <p:spPr bwMode="auto">
            <a:xfrm>
              <a:off x="3510" y="290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3" name="Line 1105"/>
            <p:cNvSpPr>
              <a:spLocks noChangeShapeType="1"/>
            </p:cNvSpPr>
            <p:nvPr/>
          </p:nvSpPr>
          <p:spPr bwMode="auto">
            <a:xfrm>
              <a:off x="3659" y="2875"/>
              <a:ext cx="105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4" name="Line 1106"/>
            <p:cNvSpPr>
              <a:spLocks noChangeShapeType="1"/>
            </p:cNvSpPr>
            <p:nvPr/>
          </p:nvSpPr>
          <p:spPr bwMode="auto">
            <a:xfrm flipH="1">
              <a:off x="3540" y="2874"/>
              <a:ext cx="11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5" name="Line 1107"/>
            <p:cNvSpPr>
              <a:spLocks noChangeShapeType="1"/>
            </p:cNvSpPr>
            <p:nvPr/>
          </p:nvSpPr>
          <p:spPr bwMode="auto">
            <a:xfrm>
              <a:off x="3544" y="2955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76" name="Line 1108"/>
            <p:cNvSpPr>
              <a:spLocks noChangeShapeType="1"/>
            </p:cNvSpPr>
            <p:nvPr/>
          </p:nvSpPr>
          <p:spPr bwMode="auto">
            <a:xfrm>
              <a:off x="3358" y="2953"/>
              <a:ext cx="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75" name="Group 1109"/>
          <p:cNvGrpSpPr>
            <a:grpSpLocks/>
          </p:cNvGrpSpPr>
          <p:nvPr/>
        </p:nvGrpSpPr>
        <p:grpSpPr bwMode="auto">
          <a:xfrm>
            <a:off x="4275138" y="4081463"/>
            <a:ext cx="790575" cy="439737"/>
            <a:chOff x="2571" y="2713"/>
            <a:chExt cx="498" cy="287"/>
          </a:xfrm>
        </p:grpSpPr>
        <p:sp>
          <p:nvSpPr>
            <p:cNvPr id="45192" name="Freeform 1110"/>
            <p:cNvSpPr>
              <a:spLocks/>
            </p:cNvSpPr>
            <p:nvPr/>
          </p:nvSpPr>
          <p:spPr bwMode="auto">
            <a:xfrm>
              <a:off x="2571" y="2921"/>
              <a:ext cx="181" cy="24"/>
            </a:xfrm>
            <a:custGeom>
              <a:avLst/>
              <a:gdLst>
                <a:gd name="T0" fmla="*/ 24 w 181"/>
                <a:gd name="T1" fmla="*/ 0 h 24"/>
                <a:gd name="T2" fmla="*/ 0 w 181"/>
                <a:gd name="T3" fmla="*/ 23 h 24"/>
                <a:gd name="T4" fmla="*/ 180 w 181"/>
                <a:gd name="T5" fmla="*/ 23 h 24"/>
                <a:gd name="T6" fmla="*/ 156 w 181"/>
                <a:gd name="T7" fmla="*/ 0 h 24"/>
                <a:gd name="T8" fmla="*/ 24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4"/>
                <a:gd name="T17" fmla="*/ 181 w 18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4">
                  <a:moveTo>
                    <a:pt x="24" y="0"/>
                  </a:moveTo>
                  <a:lnTo>
                    <a:pt x="0" y="23"/>
                  </a:lnTo>
                  <a:lnTo>
                    <a:pt x="180" y="23"/>
                  </a:lnTo>
                  <a:lnTo>
                    <a:pt x="156" y="0"/>
                  </a:lnTo>
                  <a:lnTo>
                    <a:pt x="24" y="0"/>
                  </a:lnTo>
                </a:path>
              </a:pathLst>
            </a:custGeom>
            <a:solidFill>
              <a:srgbClr val="00A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3" name="Rectangle 1111"/>
            <p:cNvSpPr>
              <a:spLocks noChangeArrowheads="1"/>
            </p:cNvSpPr>
            <p:nvPr/>
          </p:nvSpPr>
          <p:spPr bwMode="auto">
            <a:xfrm flipH="1">
              <a:off x="2576" y="2947"/>
              <a:ext cx="171" cy="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94" name="Rectangle 1112"/>
            <p:cNvSpPr>
              <a:spLocks noChangeArrowheads="1"/>
            </p:cNvSpPr>
            <p:nvPr/>
          </p:nvSpPr>
          <p:spPr bwMode="auto">
            <a:xfrm>
              <a:off x="2596" y="2949"/>
              <a:ext cx="126" cy="51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95" name="Rectangle 1113"/>
            <p:cNvSpPr>
              <a:spLocks noChangeArrowheads="1"/>
            </p:cNvSpPr>
            <p:nvPr/>
          </p:nvSpPr>
          <p:spPr bwMode="auto">
            <a:xfrm>
              <a:off x="2596" y="2790"/>
              <a:ext cx="126" cy="128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96" name="Line 1114"/>
            <p:cNvSpPr>
              <a:spLocks noChangeShapeType="1"/>
            </p:cNvSpPr>
            <p:nvPr/>
          </p:nvSpPr>
          <p:spPr bwMode="auto">
            <a:xfrm>
              <a:off x="2661" y="2792"/>
              <a:ext cx="1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7" name="Line 1115"/>
            <p:cNvSpPr>
              <a:spLocks noChangeShapeType="1"/>
            </p:cNvSpPr>
            <p:nvPr/>
          </p:nvSpPr>
          <p:spPr bwMode="auto">
            <a:xfrm>
              <a:off x="2666" y="2876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8" name="Line 1116"/>
            <p:cNvSpPr>
              <a:spLocks noChangeShapeType="1"/>
            </p:cNvSpPr>
            <p:nvPr/>
          </p:nvSpPr>
          <p:spPr bwMode="auto">
            <a:xfrm flipV="1">
              <a:off x="2692" y="2790"/>
              <a:ext cx="0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9" name="Rectangle 1117"/>
            <p:cNvSpPr>
              <a:spLocks noChangeArrowheads="1"/>
            </p:cNvSpPr>
            <p:nvPr/>
          </p:nvSpPr>
          <p:spPr bwMode="auto">
            <a:xfrm>
              <a:off x="2598" y="2782"/>
              <a:ext cx="59" cy="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00" name="Line 1118"/>
            <p:cNvSpPr>
              <a:spLocks noChangeShapeType="1"/>
            </p:cNvSpPr>
            <p:nvPr/>
          </p:nvSpPr>
          <p:spPr bwMode="auto">
            <a:xfrm>
              <a:off x="2605" y="2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1" name="Line 1119"/>
            <p:cNvSpPr>
              <a:spLocks noChangeShapeType="1"/>
            </p:cNvSpPr>
            <p:nvPr/>
          </p:nvSpPr>
          <p:spPr bwMode="auto">
            <a:xfrm>
              <a:off x="2605" y="28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2" name="Rectangle 1120"/>
            <p:cNvSpPr>
              <a:spLocks noChangeArrowheads="1"/>
            </p:cNvSpPr>
            <p:nvPr/>
          </p:nvSpPr>
          <p:spPr bwMode="auto">
            <a:xfrm>
              <a:off x="2670" y="2892"/>
              <a:ext cx="27" cy="7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03" name="Line 1121"/>
            <p:cNvSpPr>
              <a:spLocks noChangeShapeType="1"/>
            </p:cNvSpPr>
            <p:nvPr/>
          </p:nvSpPr>
          <p:spPr bwMode="auto">
            <a:xfrm flipH="1">
              <a:off x="2675" y="2897"/>
              <a:ext cx="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4" name="Line 1122"/>
            <p:cNvSpPr>
              <a:spLocks noChangeShapeType="1"/>
            </p:cNvSpPr>
            <p:nvPr/>
          </p:nvSpPr>
          <p:spPr bwMode="auto">
            <a:xfrm>
              <a:off x="2685" y="2893"/>
              <a:ext cx="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5" name="Line 1123"/>
            <p:cNvSpPr>
              <a:spLocks noChangeShapeType="1"/>
            </p:cNvSpPr>
            <p:nvPr/>
          </p:nvSpPr>
          <p:spPr bwMode="auto">
            <a:xfrm>
              <a:off x="2677" y="2893"/>
              <a:ext cx="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6" name="Line 1124"/>
            <p:cNvSpPr>
              <a:spLocks noChangeShapeType="1"/>
            </p:cNvSpPr>
            <p:nvPr/>
          </p:nvSpPr>
          <p:spPr bwMode="auto">
            <a:xfrm>
              <a:off x="2693" y="2893"/>
              <a:ext cx="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7" name="Oval 1125"/>
            <p:cNvSpPr>
              <a:spLocks noChangeArrowheads="1"/>
            </p:cNvSpPr>
            <p:nvPr/>
          </p:nvSpPr>
          <p:spPr bwMode="auto">
            <a:xfrm>
              <a:off x="2708" y="2897"/>
              <a:ext cx="1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08" name="Oval 1126"/>
            <p:cNvSpPr>
              <a:spLocks noChangeArrowheads="1"/>
            </p:cNvSpPr>
            <p:nvPr/>
          </p:nvSpPr>
          <p:spPr bwMode="auto">
            <a:xfrm>
              <a:off x="2707" y="2867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09" name="Oval 1127"/>
            <p:cNvSpPr>
              <a:spLocks noChangeArrowheads="1"/>
            </p:cNvSpPr>
            <p:nvPr/>
          </p:nvSpPr>
          <p:spPr bwMode="auto">
            <a:xfrm>
              <a:off x="2695" y="2867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0" name="Oval 1128"/>
            <p:cNvSpPr>
              <a:spLocks noChangeArrowheads="1"/>
            </p:cNvSpPr>
            <p:nvPr/>
          </p:nvSpPr>
          <p:spPr bwMode="auto">
            <a:xfrm>
              <a:off x="2683" y="2790"/>
              <a:ext cx="1" cy="2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1" name="Oval 1129"/>
            <p:cNvSpPr>
              <a:spLocks noChangeArrowheads="1"/>
            </p:cNvSpPr>
            <p:nvPr/>
          </p:nvSpPr>
          <p:spPr bwMode="auto">
            <a:xfrm>
              <a:off x="2683" y="2802"/>
              <a:ext cx="1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2" name="Oval 1130"/>
            <p:cNvSpPr>
              <a:spLocks noChangeArrowheads="1"/>
            </p:cNvSpPr>
            <p:nvPr/>
          </p:nvSpPr>
          <p:spPr bwMode="auto">
            <a:xfrm>
              <a:off x="2719" y="2795"/>
              <a:ext cx="2" cy="2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3" name="Oval 1131"/>
            <p:cNvSpPr>
              <a:spLocks noChangeArrowheads="1"/>
            </p:cNvSpPr>
            <p:nvPr/>
          </p:nvSpPr>
          <p:spPr bwMode="auto">
            <a:xfrm>
              <a:off x="2707" y="2795"/>
              <a:ext cx="2" cy="2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4" name="Oval 1132"/>
            <p:cNvSpPr>
              <a:spLocks noChangeArrowheads="1"/>
            </p:cNvSpPr>
            <p:nvPr/>
          </p:nvSpPr>
          <p:spPr bwMode="auto">
            <a:xfrm>
              <a:off x="2695" y="2795"/>
              <a:ext cx="2" cy="2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5" name="Line 1133"/>
            <p:cNvSpPr>
              <a:spLocks noChangeShapeType="1"/>
            </p:cNvSpPr>
            <p:nvPr/>
          </p:nvSpPr>
          <p:spPr bwMode="auto">
            <a:xfrm>
              <a:off x="2699" y="2816"/>
              <a:ext cx="0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6" name="Line 1134"/>
            <p:cNvSpPr>
              <a:spLocks noChangeShapeType="1"/>
            </p:cNvSpPr>
            <p:nvPr/>
          </p:nvSpPr>
          <p:spPr bwMode="auto">
            <a:xfrm>
              <a:off x="2711" y="2814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7" name="Line 1135"/>
            <p:cNvSpPr>
              <a:spLocks noChangeShapeType="1"/>
            </p:cNvSpPr>
            <p:nvPr/>
          </p:nvSpPr>
          <p:spPr bwMode="auto">
            <a:xfrm flipH="1">
              <a:off x="2668" y="280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8" name="Rectangle 1136"/>
            <p:cNvSpPr>
              <a:spLocks noChangeArrowheads="1"/>
            </p:cNvSpPr>
            <p:nvPr/>
          </p:nvSpPr>
          <p:spPr bwMode="auto">
            <a:xfrm>
              <a:off x="2668" y="2797"/>
              <a:ext cx="4" cy="1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19" name="Freeform 1137"/>
            <p:cNvSpPr>
              <a:spLocks/>
            </p:cNvSpPr>
            <p:nvPr/>
          </p:nvSpPr>
          <p:spPr bwMode="auto">
            <a:xfrm>
              <a:off x="2889" y="2852"/>
              <a:ext cx="180" cy="25"/>
            </a:xfrm>
            <a:custGeom>
              <a:avLst/>
              <a:gdLst>
                <a:gd name="T0" fmla="*/ 23 w 180"/>
                <a:gd name="T1" fmla="*/ 0 h 25"/>
                <a:gd name="T2" fmla="*/ 0 w 180"/>
                <a:gd name="T3" fmla="*/ 24 h 25"/>
                <a:gd name="T4" fmla="*/ 179 w 180"/>
                <a:gd name="T5" fmla="*/ 24 h 25"/>
                <a:gd name="T6" fmla="*/ 156 w 180"/>
                <a:gd name="T7" fmla="*/ 0 h 25"/>
                <a:gd name="T8" fmla="*/ 23 w 180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25"/>
                <a:gd name="T17" fmla="*/ 180 w 18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25">
                  <a:moveTo>
                    <a:pt x="23" y="0"/>
                  </a:moveTo>
                  <a:lnTo>
                    <a:pt x="0" y="24"/>
                  </a:lnTo>
                  <a:lnTo>
                    <a:pt x="179" y="24"/>
                  </a:lnTo>
                  <a:lnTo>
                    <a:pt x="156" y="0"/>
                  </a:lnTo>
                  <a:lnTo>
                    <a:pt x="23" y="0"/>
                  </a:lnTo>
                </a:path>
              </a:pathLst>
            </a:custGeom>
            <a:solidFill>
              <a:srgbClr val="00A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20" name="Rectangle 1138"/>
            <p:cNvSpPr>
              <a:spLocks noChangeArrowheads="1"/>
            </p:cNvSpPr>
            <p:nvPr/>
          </p:nvSpPr>
          <p:spPr bwMode="auto">
            <a:xfrm flipH="1">
              <a:off x="2893" y="2878"/>
              <a:ext cx="171" cy="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21" name="Rectangle 1139"/>
            <p:cNvSpPr>
              <a:spLocks noChangeArrowheads="1"/>
            </p:cNvSpPr>
            <p:nvPr/>
          </p:nvSpPr>
          <p:spPr bwMode="auto">
            <a:xfrm>
              <a:off x="2913" y="2888"/>
              <a:ext cx="127" cy="51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22" name="Rectangle 1140"/>
            <p:cNvSpPr>
              <a:spLocks noChangeArrowheads="1"/>
            </p:cNvSpPr>
            <p:nvPr/>
          </p:nvSpPr>
          <p:spPr bwMode="auto">
            <a:xfrm>
              <a:off x="2913" y="2721"/>
              <a:ext cx="127" cy="121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23" name="Line 1141"/>
            <p:cNvSpPr>
              <a:spLocks noChangeShapeType="1"/>
            </p:cNvSpPr>
            <p:nvPr/>
          </p:nvSpPr>
          <p:spPr bwMode="auto">
            <a:xfrm>
              <a:off x="2979" y="2723"/>
              <a:ext cx="1" cy="1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24" name="Line 1142"/>
            <p:cNvSpPr>
              <a:spLocks noChangeShapeType="1"/>
            </p:cNvSpPr>
            <p:nvPr/>
          </p:nvSpPr>
          <p:spPr bwMode="auto">
            <a:xfrm>
              <a:off x="2984" y="2806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25" name="Line 1143"/>
            <p:cNvSpPr>
              <a:spLocks noChangeShapeType="1"/>
            </p:cNvSpPr>
            <p:nvPr/>
          </p:nvSpPr>
          <p:spPr bwMode="auto">
            <a:xfrm flipV="1">
              <a:off x="3010" y="2720"/>
              <a:ext cx="0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26" name="Rectangle 1144"/>
            <p:cNvSpPr>
              <a:spLocks noChangeArrowheads="1"/>
            </p:cNvSpPr>
            <p:nvPr/>
          </p:nvSpPr>
          <p:spPr bwMode="auto">
            <a:xfrm>
              <a:off x="2916" y="2713"/>
              <a:ext cx="59" cy="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27" name="Line 1145"/>
            <p:cNvSpPr>
              <a:spLocks noChangeShapeType="1"/>
            </p:cNvSpPr>
            <p:nvPr/>
          </p:nvSpPr>
          <p:spPr bwMode="auto">
            <a:xfrm flipH="1">
              <a:off x="2965" y="2793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28" name="Line 1146"/>
            <p:cNvSpPr>
              <a:spLocks noChangeShapeType="1"/>
            </p:cNvSpPr>
            <p:nvPr/>
          </p:nvSpPr>
          <p:spPr bwMode="auto">
            <a:xfrm>
              <a:off x="2922" y="276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29" name="Line 1147"/>
            <p:cNvSpPr>
              <a:spLocks noChangeShapeType="1"/>
            </p:cNvSpPr>
            <p:nvPr/>
          </p:nvSpPr>
          <p:spPr bwMode="auto">
            <a:xfrm>
              <a:off x="2922" y="2793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0" name="Rectangle 1148"/>
            <p:cNvSpPr>
              <a:spLocks noChangeArrowheads="1"/>
            </p:cNvSpPr>
            <p:nvPr/>
          </p:nvSpPr>
          <p:spPr bwMode="auto">
            <a:xfrm>
              <a:off x="2987" y="2823"/>
              <a:ext cx="27" cy="10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1" name="Line 1149"/>
            <p:cNvSpPr>
              <a:spLocks noChangeShapeType="1"/>
            </p:cNvSpPr>
            <p:nvPr/>
          </p:nvSpPr>
          <p:spPr bwMode="auto">
            <a:xfrm flipH="1">
              <a:off x="2992" y="2827"/>
              <a:ext cx="2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2" name="Line 1150"/>
            <p:cNvSpPr>
              <a:spLocks noChangeShapeType="1"/>
            </p:cNvSpPr>
            <p:nvPr/>
          </p:nvSpPr>
          <p:spPr bwMode="auto">
            <a:xfrm>
              <a:off x="3002" y="2824"/>
              <a:ext cx="1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3" name="Line 1151"/>
            <p:cNvSpPr>
              <a:spLocks noChangeShapeType="1"/>
            </p:cNvSpPr>
            <p:nvPr/>
          </p:nvSpPr>
          <p:spPr bwMode="auto">
            <a:xfrm>
              <a:off x="2995" y="2824"/>
              <a:ext cx="1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4" name="Line 1152"/>
            <p:cNvSpPr>
              <a:spLocks noChangeShapeType="1"/>
            </p:cNvSpPr>
            <p:nvPr/>
          </p:nvSpPr>
          <p:spPr bwMode="auto">
            <a:xfrm>
              <a:off x="3011" y="2824"/>
              <a:ext cx="1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35" name="Oval 1153"/>
            <p:cNvSpPr>
              <a:spLocks noChangeArrowheads="1"/>
            </p:cNvSpPr>
            <p:nvPr/>
          </p:nvSpPr>
          <p:spPr bwMode="auto">
            <a:xfrm>
              <a:off x="3025" y="2828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6" name="Oval 1154"/>
            <p:cNvSpPr>
              <a:spLocks noChangeArrowheads="1"/>
            </p:cNvSpPr>
            <p:nvPr/>
          </p:nvSpPr>
          <p:spPr bwMode="auto">
            <a:xfrm>
              <a:off x="3025" y="2798"/>
              <a:ext cx="1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7" name="Oval 1155"/>
            <p:cNvSpPr>
              <a:spLocks noChangeArrowheads="1"/>
            </p:cNvSpPr>
            <p:nvPr/>
          </p:nvSpPr>
          <p:spPr bwMode="auto">
            <a:xfrm>
              <a:off x="3012" y="2798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8" name="Oval 1156"/>
            <p:cNvSpPr>
              <a:spLocks noChangeArrowheads="1"/>
            </p:cNvSpPr>
            <p:nvPr/>
          </p:nvSpPr>
          <p:spPr bwMode="auto">
            <a:xfrm>
              <a:off x="3000" y="2721"/>
              <a:ext cx="2" cy="2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9" name="Oval 1157"/>
            <p:cNvSpPr>
              <a:spLocks noChangeArrowheads="1"/>
            </p:cNvSpPr>
            <p:nvPr/>
          </p:nvSpPr>
          <p:spPr bwMode="auto">
            <a:xfrm>
              <a:off x="3000" y="2733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40" name="Oval 1158"/>
            <p:cNvSpPr>
              <a:spLocks noChangeArrowheads="1"/>
            </p:cNvSpPr>
            <p:nvPr/>
          </p:nvSpPr>
          <p:spPr bwMode="auto">
            <a:xfrm>
              <a:off x="3025" y="2726"/>
              <a:ext cx="1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41" name="Oval 1159"/>
            <p:cNvSpPr>
              <a:spLocks noChangeArrowheads="1"/>
            </p:cNvSpPr>
            <p:nvPr/>
          </p:nvSpPr>
          <p:spPr bwMode="auto">
            <a:xfrm>
              <a:off x="3012" y="2726"/>
              <a:ext cx="2" cy="1"/>
            </a:xfrm>
            <a:prstGeom prst="ellipse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42" name="Line 1160"/>
            <p:cNvSpPr>
              <a:spLocks noChangeShapeType="1"/>
            </p:cNvSpPr>
            <p:nvPr/>
          </p:nvSpPr>
          <p:spPr bwMode="auto">
            <a:xfrm>
              <a:off x="3015" y="2745"/>
              <a:ext cx="1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43" name="Line 1161"/>
            <p:cNvSpPr>
              <a:spLocks noChangeShapeType="1"/>
            </p:cNvSpPr>
            <p:nvPr/>
          </p:nvSpPr>
          <p:spPr bwMode="auto">
            <a:xfrm>
              <a:off x="3027" y="2745"/>
              <a:ext cx="1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44" name="Line 1162"/>
            <p:cNvSpPr>
              <a:spLocks noChangeShapeType="1"/>
            </p:cNvSpPr>
            <p:nvPr/>
          </p:nvSpPr>
          <p:spPr bwMode="auto">
            <a:xfrm>
              <a:off x="3039" y="2745"/>
              <a:ext cx="1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45" name="Line 1163"/>
            <p:cNvSpPr>
              <a:spLocks noChangeShapeType="1"/>
            </p:cNvSpPr>
            <p:nvPr/>
          </p:nvSpPr>
          <p:spPr bwMode="auto">
            <a:xfrm flipH="1">
              <a:off x="2986" y="273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46" name="Rectangle 1164"/>
            <p:cNvSpPr>
              <a:spLocks noChangeArrowheads="1"/>
            </p:cNvSpPr>
            <p:nvPr/>
          </p:nvSpPr>
          <p:spPr bwMode="auto">
            <a:xfrm>
              <a:off x="2985" y="2728"/>
              <a:ext cx="4" cy="1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47" name="Freeform 1165"/>
            <p:cNvSpPr>
              <a:spLocks/>
            </p:cNvSpPr>
            <p:nvPr/>
          </p:nvSpPr>
          <p:spPr bwMode="auto">
            <a:xfrm>
              <a:off x="2763" y="2807"/>
              <a:ext cx="129" cy="93"/>
            </a:xfrm>
            <a:custGeom>
              <a:avLst/>
              <a:gdLst>
                <a:gd name="T0" fmla="*/ 128 w 129"/>
                <a:gd name="T1" fmla="*/ 0 h 100"/>
                <a:gd name="T2" fmla="*/ 35 w 129"/>
                <a:gd name="T3" fmla="*/ 36 h 100"/>
                <a:gd name="T4" fmla="*/ 92 w 129"/>
                <a:gd name="T5" fmla="*/ 36 h 100"/>
                <a:gd name="T6" fmla="*/ 0 w 129"/>
                <a:gd name="T7" fmla="*/ 69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100"/>
                <a:gd name="T14" fmla="*/ 129 w 129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100">
                  <a:moveTo>
                    <a:pt x="128" y="0"/>
                  </a:moveTo>
                  <a:lnTo>
                    <a:pt x="35" y="52"/>
                  </a:lnTo>
                  <a:lnTo>
                    <a:pt x="92" y="52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248" name="Group 1166"/>
            <p:cNvGrpSpPr>
              <a:grpSpLocks/>
            </p:cNvGrpSpPr>
            <p:nvPr/>
          </p:nvGrpSpPr>
          <p:grpSpPr bwMode="auto">
            <a:xfrm>
              <a:off x="2925" y="2764"/>
              <a:ext cx="42" cy="32"/>
              <a:chOff x="2925" y="2764"/>
              <a:chExt cx="42" cy="32"/>
            </a:xfrm>
          </p:grpSpPr>
          <p:sp>
            <p:nvSpPr>
              <p:cNvPr id="45255" name="Freeform 1167"/>
              <p:cNvSpPr>
                <a:spLocks/>
              </p:cNvSpPr>
              <p:nvPr/>
            </p:nvSpPr>
            <p:spPr bwMode="auto">
              <a:xfrm>
                <a:off x="2925" y="2794"/>
                <a:ext cx="42" cy="2"/>
              </a:xfrm>
              <a:custGeom>
                <a:avLst/>
                <a:gdLst>
                  <a:gd name="T0" fmla="*/ 41 w 42"/>
                  <a:gd name="T1" fmla="*/ 0 h 2"/>
                  <a:gd name="T2" fmla="*/ 21 w 42"/>
                  <a:gd name="T3" fmla="*/ 1 h 2"/>
                  <a:gd name="T4" fmla="*/ 0 w 4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"/>
                  <a:gd name="T11" fmla="*/ 42 w 4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">
                    <a:moveTo>
                      <a:pt x="41" y="0"/>
                    </a:moveTo>
                    <a:lnTo>
                      <a:pt x="21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6" name="Line 1168"/>
              <p:cNvSpPr>
                <a:spLocks noChangeShapeType="1"/>
              </p:cNvSpPr>
              <p:nvPr/>
            </p:nvSpPr>
            <p:spPr bwMode="auto">
              <a:xfrm flipV="1">
                <a:off x="2925" y="2770"/>
                <a:ext cx="0" cy="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7" name="Line 1169"/>
              <p:cNvSpPr>
                <a:spLocks noChangeShapeType="1"/>
              </p:cNvSpPr>
              <p:nvPr/>
            </p:nvSpPr>
            <p:spPr bwMode="auto">
              <a:xfrm>
                <a:off x="2966" y="2770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Freeform 1170"/>
              <p:cNvSpPr>
                <a:spLocks/>
              </p:cNvSpPr>
              <p:nvPr/>
            </p:nvSpPr>
            <p:spPr bwMode="auto">
              <a:xfrm>
                <a:off x="2925" y="2764"/>
                <a:ext cx="42" cy="2"/>
              </a:xfrm>
              <a:custGeom>
                <a:avLst/>
                <a:gdLst>
                  <a:gd name="T0" fmla="*/ 41 w 42"/>
                  <a:gd name="T1" fmla="*/ 0 h 2"/>
                  <a:gd name="T2" fmla="*/ 21 w 42"/>
                  <a:gd name="T3" fmla="*/ 1 h 2"/>
                  <a:gd name="T4" fmla="*/ 0 w 4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"/>
                  <a:gd name="T11" fmla="*/ 42 w 4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">
                    <a:moveTo>
                      <a:pt x="41" y="0"/>
                    </a:moveTo>
                    <a:lnTo>
                      <a:pt x="21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249" name="Group 1171"/>
            <p:cNvGrpSpPr>
              <a:grpSpLocks/>
            </p:cNvGrpSpPr>
            <p:nvPr/>
          </p:nvGrpSpPr>
          <p:grpSpPr bwMode="auto">
            <a:xfrm>
              <a:off x="2606" y="2836"/>
              <a:ext cx="43" cy="32"/>
              <a:chOff x="2606" y="2836"/>
              <a:chExt cx="43" cy="32"/>
            </a:xfrm>
          </p:grpSpPr>
          <p:sp>
            <p:nvSpPr>
              <p:cNvPr id="45250" name="Freeform 1172"/>
              <p:cNvSpPr>
                <a:spLocks/>
              </p:cNvSpPr>
              <p:nvPr/>
            </p:nvSpPr>
            <p:spPr bwMode="auto">
              <a:xfrm>
                <a:off x="2607" y="2866"/>
                <a:ext cx="42" cy="2"/>
              </a:xfrm>
              <a:custGeom>
                <a:avLst/>
                <a:gdLst>
                  <a:gd name="T0" fmla="*/ 41 w 42"/>
                  <a:gd name="T1" fmla="*/ 0 h 2"/>
                  <a:gd name="T2" fmla="*/ 21 w 42"/>
                  <a:gd name="T3" fmla="*/ 1 h 2"/>
                  <a:gd name="T4" fmla="*/ 0 w 4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"/>
                  <a:gd name="T11" fmla="*/ 42 w 4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">
                    <a:moveTo>
                      <a:pt x="41" y="0"/>
                    </a:moveTo>
                    <a:lnTo>
                      <a:pt x="21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1" name="Line 1173"/>
              <p:cNvSpPr>
                <a:spLocks noChangeShapeType="1"/>
              </p:cNvSpPr>
              <p:nvPr/>
            </p:nvSpPr>
            <p:spPr bwMode="auto">
              <a:xfrm flipV="1">
                <a:off x="2607" y="2850"/>
                <a:ext cx="0" cy="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2" name="Line 1174"/>
              <p:cNvSpPr>
                <a:spLocks noChangeShapeType="1"/>
              </p:cNvSpPr>
              <p:nvPr/>
            </p:nvSpPr>
            <p:spPr bwMode="auto">
              <a:xfrm>
                <a:off x="2648" y="2850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3" name="Line 1175"/>
              <p:cNvSpPr>
                <a:spLocks noChangeShapeType="1"/>
              </p:cNvSpPr>
              <p:nvPr/>
            </p:nvSpPr>
            <p:spPr bwMode="auto">
              <a:xfrm>
                <a:off x="2606" y="286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4" name="Freeform 1176"/>
              <p:cNvSpPr>
                <a:spLocks/>
              </p:cNvSpPr>
              <p:nvPr/>
            </p:nvSpPr>
            <p:spPr bwMode="auto">
              <a:xfrm>
                <a:off x="2607" y="2836"/>
                <a:ext cx="42" cy="2"/>
              </a:xfrm>
              <a:custGeom>
                <a:avLst/>
                <a:gdLst>
                  <a:gd name="T0" fmla="*/ 41 w 42"/>
                  <a:gd name="T1" fmla="*/ 0 h 2"/>
                  <a:gd name="T2" fmla="*/ 21 w 42"/>
                  <a:gd name="T3" fmla="*/ 1 h 2"/>
                  <a:gd name="T4" fmla="*/ 0 w 4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"/>
                  <a:gd name="T11" fmla="*/ 42 w 4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">
                    <a:moveTo>
                      <a:pt x="41" y="0"/>
                    </a:moveTo>
                    <a:lnTo>
                      <a:pt x="21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176" name="Rectangle 1177"/>
          <p:cNvSpPr>
            <a:spLocks noChangeArrowheads="1"/>
          </p:cNvSpPr>
          <p:nvPr/>
        </p:nvSpPr>
        <p:spPr bwMode="auto">
          <a:xfrm>
            <a:off x="946150" y="1057275"/>
            <a:ext cx="6270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sz="1000" b="1">
                <a:solidFill>
                  <a:schemeClr val="tx2"/>
                </a:solidFill>
              </a:rPr>
              <a:t>SCOPE</a:t>
            </a:r>
            <a:endParaRPr lang="en-US" sz="800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Planner</a:t>
            </a:r>
          </a:p>
        </p:txBody>
      </p:sp>
      <p:sp>
        <p:nvSpPr>
          <p:cNvPr id="45177" name="Rectangle 1178"/>
          <p:cNvSpPr>
            <a:spLocks noChangeArrowheads="1"/>
          </p:cNvSpPr>
          <p:nvPr/>
        </p:nvSpPr>
        <p:spPr bwMode="auto">
          <a:xfrm>
            <a:off x="889000" y="2994025"/>
            <a:ext cx="739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SYSTEM </a:t>
            </a:r>
          </a:p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MODEL</a:t>
            </a:r>
            <a:endParaRPr lang="en-US" sz="800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Designer</a:t>
            </a:r>
          </a:p>
        </p:txBody>
      </p:sp>
      <p:sp>
        <p:nvSpPr>
          <p:cNvPr id="45178" name="Rectangle 1179"/>
          <p:cNvSpPr>
            <a:spLocks noChangeArrowheads="1"/>
          </p:cNvSpPr>
          <p:nvPr/>
        </p:nvSpPr>
        <p:spPr bwMode="auto">
          <a:xfrm>
            <a:off x="701675" y="3981450"/>
            <a:ext cx="1116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TECHNOLOGY</a:t>
            </a:r>
          </a:p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CONSTRAINED</a:t>
            </a:r>
          </a:p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MODEL</a:t>
            </a:r>
            <a:endParaRPr lang="en-US" sz="800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Builder</a:t>
            </a:r>
          </a:p>
        </p:txBody>
      </p:sp>
      <p:sp>
        <p:nvSpPr>
          <p:cNvPr id="45179" name="Rectangle 1180"/>
          <p:cNvSpPr>
            <a:spLocks noChangeArrowheads="1"/>
          </p:cNvSpPr>
          <p:nvPr/>
        </p:nvSpPr>
        <p:spPr bwMode="auto">
          <a:xfrm>
            <a:off x="804863" y="4987925"/>
            <a:ext cx="923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tx2"/>
                </a:solidFill>
              </a:rPr>
              <a:t>DETAILED</a:t>
            </a:r>
          </a:p>
          <a:p>
            <a:pPr algn="ctr" eaLnBrk="0" hangingPunct="0"/>
            <a:r>
              <a:rPr lang="en-US" sz="1000" b="1" dirty="0">
                <a:solidFill>
                  <a:schemeClr val="tx2"/>
                </a:solidFill>
              </a:rPr>
              <a:t>REPRESEN-</a:t>
            </a:r>
          </a:p>
          <a:p>
            <a:pPr algn="ctr" eaLnBrk="0" hangingPunct="0"/>
            <a:r>
              <a:rPr lang="en-US" sz="1000" b="1" dirty="0">
                <a:solidFill>
                  <a:schemeClr val="tx2"/>
                </a:solidFill>
              </a:rPr>
              <a:t>TATIONS</a:t>
            </a:r>
            <a:endParaRPr lang="en-US" sz="800" dirty="0">
              <a:solidFill>
                <a:schemeClr val="tx2"/>
              </a:solidFill>
            </a:endParaRPr>
          </a:p>
          <a:p>
            <a:pPr algn="ctr" eaLnBrk="0" hangingPunct="0">
              <a:lnSpc>
                <a:spcPct val="130000"/>
              </a:lnSpc>
            </a:pPr>
            <a:r>
              <a:rPr lang="en-US" sz="800" b="1" i="1" dirty="0">
                <a:solidFill>
                  <a:schemeClr val="tx2"/>
                </a:solidFill>
              </a:rPr>
              <a:t>Subcontractor</a:t>
            </a:r>
          </a:p>
        </p:txBody>
      </p:sp>
      <p:sp>
        <p:nvSpPr>
          <p:cNvPr id="45180" name="Rectangle 1181"/>
          <p:cNvSpPr>
            <a:spLocks noChangeArrowheads="1"/>
          </p:cNvSpPr>
          <p:nvPr/>
        </p:nvSpPr>
        <p:spPr bwMode="auto">
          <a:xfrm>
            <a:off x="744538" y="2009775"/>
            <a:ext cx="1028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ENTERPRISE </a:t>
            </a:r>
          </a:p>
          <a:p>
            <a:pPr algn="ctr" eaLnBrk="0" hangingPunct="0"/>
            <a:r>
              <a:rPr lang="en-US" sz="1000" b="1">
                <a:solidFill>
                  <a:schemeClr val="tx2"/>
                </a:solidFill>
              </a:rPr>
              <a:t>MODEL</a:t>
            </a:r>
            <a:r>
              <a:rPr lang="en-US" sz="800">
                <a:solidFill>
                  <a:schemeClr val="tx2"/>
                </a:solidFill>
              </a:rPr>
              <a:t> 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800" b="1" i="1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45181" name="Rectangle 1182"/>
          <p:cNvSpPr>
            <a:spLocks noChangeArrowheads="1"/>
          </p:cNvSpPr>
          <p:nvPr/>
        </p:nvSpPr>
        <p:spPr bwMode="auto">
          <a:xfrm>
            <a:off x="1165225" y="1624013"/>
            <a:ext cx="650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>
                <a:solidFill>
                  <a:schemeClr val="tx2"/>
                </a:solidFill>
              </a:rPr>
              <a:t>contextual</a:t>
            </a:r>
          </a:p>
        </p:txBody>
      </p:sp>
      <p:sp>
        <p:nvSpPr>
          <p:cNvPr id="45182" name="Rectangle 1183"/>
          <p:cNvSpPr>
            <a:spLocks noChangeArrowheads="1"/>
          </p:cNvSpPr>
          <p:nvPr/>
        </p:nvSpPr>
        <p:spPr bwMode="auto">
          <a:xfrm>
            <a:off x="1136650" y="2617788"/>
            <a:ext cx="679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>
                <a:solidFill>
                  <a:schemeClr val="tx2"/>
                </a:solidFill>
              </a:rPr>
              <a:t>conceptual</a:t>
            </a:r>
          </a:p>
        </p:txBody>
      </p:sp>
      <p:sp>
        <p:nvSpPr>
          <p:cNvPr id="45183" name="Rectangle 1184"/>
          <p:cNvSpPr>
            <a:spLocks noChangeArrowheads="1"/>
          </p:cNvSpPr>
          <p:nvPr/>
        </p:nvSpPr>
        <p:spPr bwMode="auto">
          <a:xfrm>
            <a:off x="1343025" y="3600450"/>
            <a:ext cx="473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>
                <a:solidFill>
                  <a:schemeClr val="tx2"/>
                </a:solidFill>
              </a:rPr>
              <a:t>logical</a:t>
            </a:r>
          </a:p>
        </p:txBody>
      </p:sp>
      <p:sp>
        <p:nvSpPr>
          <p:cNvPr id="45184" name="Rectangle 1185"/>
          <p:cNvSpPr>
            <a:spLocks noChangeArrowheads="1"/>
          </p:cNvSpPr>
          <p:nvPr/>
        </p:nvSpPr>
        <p:spPr bwMode="auto">
          <a:xfrm>
            <a:off x="1271588" y="4606925"/>
            <a:ext cx="552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45185" name="Rectangle 1186"/>
          <p:cNvSpPr>
            <a:spLocks noChangeArrowheads="1"/>
          </p:cNvSpPr>
          <p:nvPr/>
        </p:nvSpPr>
        <p:spPr bwMode="auto">
          <a:xfrm>
            <a:off x="1014413" y="5602288"/>
            <a:ext cx="80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>
                <a:solidFill>
                  <a:schemeClr val="tx2"/>
                </a:solidFill>
              </a:rPr>
              <a:t>out-of-context</a:t>
            </a:r>
          </a:p>
        </p:txBody>
      </p:sp>
      <p:sp>
        <p:nvSpPr>
          <p:cNvPr id="45186" name="Rectangle 1187"/>
          <p:cNvSpPr>
            <a:spLocks noChangeArrowheads="1"/>
          </p:cNvSpPr>
          <p:nvPr/>
        </p:nvSpPr>
        <p:spPr bwMode="auto">
          <a:xfrm>
            <a:off x="815975" y="5832475"/>
            <a:ext cx="904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FUNCTIONING</a:t>
            </a:r>
          </a:p>
          <a:p>
            <a:pPr algn="ctr" eaLnBrk="0" hangingPunct="0"/>
            <a:r>
              <a:rPr lang="en-US" sz="800" b="1">
                <a:solidFill>
                  <a:schemeClr val="tx2"/>
                </a:solidFill>
              </a:rPr>
              <a:t>ENTERPRISE</a:t>
            </a:r>
          </a:p>
        </p:txBody>
      </p:sp>
      <p:sp>
        <p:nvSpPr>
          <p:cNvPr id="45187" name="Rectangle 1217"/>
          <p:cNvSpPr>
            <a:spLocks noChangeArrowheads="1"/>
          </p:cNvSpPr>
          <p:nvPr/>
        </p:nvSpPr>
        <p:spPr bwMode="auto">
          <a:xfrm>
            <a:off x="684213" y="685800"/>
            <a:ext cx="80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 b="1">
                <a:solidFill>
                  <a:schemeClr val="tx2"/>
                </a:solidFill>
              </a:rPr>
              <a:t>perspectives</a:t>
            </a:r>
          </a:p>
        </p:txBody>
      </p:sp>
      <p:sp>
        <p:nvSpPr>
          <p:cNvPr id="45188" name="AutoShape 1218"/>
          <p:cNvSpPr>
            <a:spLocks noChangeArrowheads="1"/>
          </p:cNvSpPr>
          <p:nvPr/>
        </p:nvSpPr>
        <p:spPr bwMode="auto">
          <a:xfrm flipH="1" flipV="1">
            <a:off x="698500" y="554038"/>
            <a:ext cx="1111250" cy="3286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89" name="Rectangle 1219"/>
          <p:cNvSpPr>
            <a:spLocks noChangeArrowheads="1"/>
          </p:cNvSpPr>
          <p:nvPr/>
        </p:nvSpPr>
        <p:spPr bwMode="auto">
          <a:xfrm>
            <a:off x="1074738" y="512763"/>
            <a:ext cx="790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00" b="1">
                <a:solidFill>
                  <a:schemeClr val="tx2"/>
                </a:solidFill>
              </a:rPr>
              <a:t>abstractions</a:t>
            </a:r>
          </a:p>
        </p:txBody>
      </p:sp>
      <p:sp>
        <p:nvSpPr>
          <p:cNvPr id="45190" name="Line 1913"/>
          <p:cNvSpPr>
            <a:spLocks noChangeShapeType="1"/>
          </p:cNvSpPr>
          <p:nvPr/>
        </p:nvSpPr>
        <p:spPr bwMode="auto">
          <a:xfrm>
            <a:off x="723900" y="2847975"/>
            <a:ext cx="797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91" name="Rectangle 2"/>
          <p:cNvSpPr txBox="1">
            <a:spLocks noChangeArrowheads="1"/>
          </p:cNvSpPr>
          <p:nvPr/>
        </p:nvSpPr>
        <p:spPr bwMode="auto">
          <a:xfrm>
            <a:off x="1547664" y="-18257"/>
            <a:ext cx="979308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u="sng" dirty="0" smtClean="0">
                <a:solidFill>
                  <a:srgbClr val="103566"/>
                </a:solidFill>
              </a:rPr>
              <a:t>Peer-to-Peer EA Method</a:t>
            </a:r>
            <a:r>
              <a:rPr lang="en-US" sz="2400" b="1" dirty="0" smtClean="0">
                <a:solidFill>
                  <a:srgbClr val="103566"/>
                </a:solidFill>
              </a:rPr>
              <a:t>: </a:t>
            </a:r>
            <a:r>
              <a:rPr lang="en-US" sz="2400" b="1" dirty="0" err="1" smtClean="0">
                <a:solidFill>
                  <a:srgbClr val="103566"/>
                </a:solidFill>
              </a:rPr>
              <a:t>Zachman</a:t>
            </a:r>
            <a:r>
              <a:rPr lang="en-US" sz="2400" b="1" dirty="0" smtClean="0">
                <a:solidFill>
                  <a:srgbClr val="103566"/>
                </a:solidFill>
              </a:rPr>
              <a:t> </a:t>
            </a:r>
            <a:r>
              <a:rPr lang="en-US" sz="2400" b="1" dirty="0">
                <a:solidFill>
                  <a:srgbClr val="103566"/>
                </a:solidFill>
              </a:rPr>
              <a:t>Framework </a:t>
            </a:r>
          </a:p>
        </p:txBody>
      </p:sp>
    </p:spTree>
    <p:extLst>
      <p:ext uri="{BB962C8B-B14F-4D97-AF65-F5344CB8AC3E}">
        <p14:creationId xmlns:p14="http://schemas.microsoft.com/office/powerpoint/2010/main" val="240713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noProof="0" dirty="0" smtClean="0"/>
              <a:t>Vertical</a:t>
            </a:r>
            <a:r>
              <a:rPr lang="en-AU" noProof="0" dirty="0" smtClean="0"/>
              <a:t> EA Method: </a:t>
            </a:r>
            <a:r>
              <a:rPr lang="en-AU" u="sng" noProof="0" dirty="0" err="1" smtClean="0"/>
              <a:t>Archimate</a:t>
            </a:r>
            <a:endParaRPr lang="en-AU" u="sng" noProof="0" dirty="0"/>
          </a:p>
        </p:txBody>
      </p:sp>
      <p:pic>
        <p:nvPicPr>
          <p:cNvPr id="3" name="Picture 2" descr="Fig5.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303533" cy="44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Archimate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536" y="1340768"/>
            <a:ext cx="799288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400" dirty="0" smtClean="0"/>
              <a:t>An Open Group EA method supported by tool vendors, consulting firms and businesses</a:t>
            </a:r>
          </a:p>
          <a:p>
            <a:r>
              <a:rPr lang="en-US" sz="2400" dirty="0"/>
              <a:t>Vertical EA </a:t>
            </a:r>
            <a:r>
              <a:rPr lang="en-US" sz="2400" dirty="0" smtClean="0"/>
              <a:t>method: supports </a:t>
            </a:r>
            <a:r>
              <a:rPr lang="en-US" sz="2400" dirty="0"/>
              <a:t>different concepts and aspects across </a:t>
            </a:r>
            <a:r>
              <a:rPr lang="en-US" sz="2400" dirty="0" smtClean="0"/>
              <a:t>different </a:t>
            </a:r>
            <a:r>
              <a:rPr lang="en-US" sz="2400" dirty="0"/>
              <a:t>layers – corresponding to TOGAF </a:t>
            </a:r>
            <a:r>
              <a:rPr lang="en-US" sz="2400" dirty="0" smtClean="0"/>
              <a:t>views</a:t>
            </a:r>
          </a:p>
          <a:p>
            <a:r>
              <a:rPr lang="en-US" sz="2400" dirty="0" smtClean="0"/>
              <a:t>Enables </a:t>
            </a:r>
            <a:r>
              <a:rPr lang="en-US" sz="2400" dirty="0"/>
              <a:t>modeling throughout the </a:t>
            </a:r>
            <a:r>
              <a:rPr lang="en-US" sz="2400" dirty="0" smtClean="0"/>
              <a:t>TOGAF </a:t>
            </a:r>
            <a:r>
              <a:rPr lang="en-US" sz="2400" dirty="0"/>
              <a:t>Architecture Development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1400" dirty="0" err="1" smtClean="0"/>
              <a:t>ArchiMate</a:t>
            </a:r>
            <a:r>
              <a:rPr lang="en-US" sz="1400" dirty="0" smtClean="0"/>
              <a:t> </a:t>
            </a:r>
            <a:r>
              <a:rPr lang="en-US" sz="1400" dirty="0"/>
              <a:t>Core corresponds with the three main architectures as addressed in phases B, C &amp; D in the TOGAF® ADM</a:t>
            </a:r>
          </a:p>
          <a:p>
            <a:pPr lvl="1"/>
            <a:r>
              <a:rPr lang="en-US" sz="1400" dirty="0"/>
              <a:t>The extensions to the Core closely correspond with the main aspects to be addressed in the Preliminary phase, Phase A and the Central Requirements management repository, as well as Phases E, F, G and H</a:t>
            </a:r>
          </a:p>
        </p:txBody>
      </p:sp>
    </p:spTree>
    <p:extLst>
      <p:ext uri="{BB962C8B-B14F-4D97-AF65-F5344CB8AC3E}">
        <p14:creationId xmlns:p14="http://schemas.microsoft.com/office/powerpoint/2010/main" val="6957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TOGAF layers through Archimate</a:t>
            </a:r>
            <a:endParaRPr lang="en-AU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2592288" cy="425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187624" y="1628800"/>
            <a:ext cx="2627784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59632" y="3212976"/>
            <a:ext cx="2627784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31640" y="4869160"/>
            <a:ext cx="2627784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680" y="1268760"/>
            <a:ext cx="4320480" cy="4536504"/>
          </a:xfrm>
          <a:prstGeom prst="rect">
            <a:avLst/>
          </a:prstGeom>
          <a:noFill/>
          <a:ln w="38100" cmpd="sng">
            <a:solidFill>
              <a:srgbClr val="587D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990600"/>
          </a:xfrm>
        </p:spPr>
        <p:txBody>
          <a:bodyPr>
            <a:normAutofit/>
          </a:bodyPr>
          <a:lstStyle/>
          <a:p>
            <a:r>
              <a:rPr lang="en-AU" noProof="0" dirty="0" smtClean="0"/>
              <a:t>Linking layers through Services</a:t>
            </a:r>
            <a:endParaRPr lang="en-AU" noProof="0" dirty="0"/>
          </a:p>
        </p:txBody>
      </p:sp>
      <p:sp>
        <p:nvSpPr>
          <p:cNvPr id="3" name="Rectangle 2"/>
          <p:cNvSpPr/>
          <p:nvPr/>
        </p:nvSpPr>
        <p:spPr>
          <a:xfrm>
            <a:off x="1939528" y="1412776"/>
            <a:ext cx="3894341" cy="445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Consumers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3274" y="2021253"/>
            <a:ext cx="3894341" cy="445492"/>
          </a:xfrm>
          <a:prstGeom prst="rect">
            <a:avLst/>
          </a:prstGeom>
          <a:solidFill>
            <a:srgbClr val="EAAC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Business services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3274" y="2640595"/>
            <a:ext cx="3894341" cy="445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Business processes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5147" y="3270803"/>
            <a:ext cx="3894341" cy="445492"/>
          </a:xfrm>
          <a:prstGeom prst="rect">
            <a:avLst/>
          </a:prstGeom>
          <a:solidFill>
            <a:srgbClr val="EAAC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Application services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7020" y="3911877"/>
            <a:ext cx="3894341" cy="445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Application components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7020" y="4574682"/>
            <a:ext cx="3894341" cy="445492"/>
          </a:xfrm>
          <a:prstGeom prst="rect">
            <a:avLst/>
          </a:prstGeom>
          <a:solidFill>
            <a:srgbClr val="EAAC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Platform/infrastructure services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7020" y="5215756"/>
            <a:ext cx="3894341" cy="445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Platforms/infrastructure</a:t>
            </a:r>
            <a:endParaRPr lang="en-US" dirty="0">
              <a:solidFill>
                <a:srgbClr val="292934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75838" y="1657253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75838" y="2290178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75838" y="2898655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87711" y="3561460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99584" y="4224265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99584" y="4919667"/>
            <a:ext cx="0" cy="440059"/>
          </a:xfrm>
          <a:prstGeom prst="straightConnector1">
            <a:avLst/>
          </a:prstGeom>
          <a:ln w="12700" cmpd="sng">
            <a:solidFill>
              <a:srgbClr val="587DBB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516216" y="3068960"/>
            <a:ext cx="2600185" cy="1898774"/>
            <a:chOff x="5905500" y="3803649"/>
            <a:chExt cx="2781300" cy="2219325"/>
          </a:xfrm>
        </p:grpSpPr>
        <p:sp>
          <p:nvSpPr>
            <p:cNvPr id="25" name="Rectangle 24"/>
            <p:cNvSpPr/>
            <p:nvPr/>
          </p:nvSpPr>
          <p:spPr>
            <a:xfrm>
              <a:off x="5905500" y="3803649"/>
              <a:ext cx="2781300" cy="22193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92934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4100" y="3905250"/>
              <a:ext cx="2171700" cy="5207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Primary application</a:t>
              </a:r>
            </a:p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components</a:t>
              </a:r>
              <a:endParaRPr lang="en-US" sz="1400" dirty="0">
                <a:solidFill>
                  <a:srgbClr val="292934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4100" y="4578350"/>
              <a:ext cx="2171700" cy="520700"/>
            </a:xfrm>
            <a:prstGeom prst="rect">
              <a:avLst/>
            </a:prstGeom>
            <a:solidFill>
              <a:srgbClr val="EAAC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Internal application</a:t>
              </a:r>
            </a:p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services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34100" y="5327650"/>
              <a:ext cx="2171700" cy="5207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Supporting application</a:t>
              </a:r>
            </a:p>
            <a:p>
              <a:pPr algn="ctr"/>
              <a:r>
                <a:rPr lang="en-US" sz="1400" dirty="0" smtClean="0">
                  <a:solidFill>
                    <a:srgbClr val="292934"/>
                  </a:solidFill>
                </a:rPr>
                <a:t>components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5796136" y="3140968"/>
            <a:ext cx="664887" cy="737507"/>
          </a:xfrm>
          <a:prstGeom prst="line">
            <a:avLst/>
          </a:prstGeom>
          <a:ln w="9525" cmpd="sng">
            <a:solidFill>
              <a:srgbClr val="587DB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68144" y="4437112"/>
            <a:ext cx="576064" cy="576064"/>
          </a:xfrm>
          <a:prstGeom prst="line">
            <a:avLst/>
          </a:prstGeom>
          <a:ln w="9525" cmpd="sng">
            <a:solidFill>
              <a:srgbClr val="587DB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84168" y="1583833"/>
            <a:ext cx="2903356" cy="78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Archimate</a:t>
            </a:r>
          </a:p>
          <a:p>
            <a:r>
              <a:rPr lang="en-US" sz="1200" i="1" dirty="0" smtClean="0"/>
              <a:t>[M. Lankhorst et al. Enterprise Architecture</a:t>
            </a:r>
          </a:p>
          <a:p>
            <a:r>
              <a:rPr lang="en-US" sz="1200" i="1" dirty="0"/>
              <a:t>a</a:t>
            </a:r>
            <a:r>
              <a:rPr lang="en-US" sz="1200" i="1" dirty="0" smtClean="0"/>
              <a:t>t Work: Modelling, Communication and</a:t>
            </a:r>
          </a:p>
          <a:p>
            <a:r>
              <a:rPr lang="en-US" sz="1200" i="1" dirty="0" smtClean="0"/>
              <a:t>Analysis (2</a:t>
            </a:r>
            <a:r>
              <a:rPr lang="en-US" sz="1200" i="1" baseline="30000" dirty="0" smtClean="0"/>
              <a:t>nd</a:t>
            </a:r>
            <a:r>
              <a:rPr lang="en-US" sz="1200" i="1" dirty="0" smtClean="0"/>
              <a:t> Ed). Springer-Verlag, 2009]</a:t>
            </a:r>
            <a:endParaRPr lang="en-US" sz="12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91680" y="3212976"/>
            <a:ext cx="4320480" cy="0"/>
          </a:xfrm>
          <a:prstGeom prst="line">
            <a:avLst/>
          </a:prstGeom>
          <a:ln w="38100" cmpd="sng">
            <a:solidFill>
              <a:srgbClr val="587D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680" y="4509120"/>
            <a:ext cx="4320480" cy="0"/>
          </a:xfrm>
          <a:prstGeom prst="line">
            <a:avLst/>
          </a:prstGeom>
          <a:ln w="38100" cmpd="sng">
            <a:solidFill>
              <a:srgbClr val="587D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7504" y="1628800"/>
            <a:ext cx="1512168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79512" y="3356992"/>
            <a:ext cx="1368152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07504" y="4941168"/>
            <a:ext cx="1440160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AU" dirty="0" smtClean="0"/>
              <a:t>Overview of </a:t>
            </a:r>
            <a:r>
              <a:rPr lang="en-AU" noProof="0" dirty="0" err="1" smtClean="0"/>
              <a:t>Archimate</a:t>
            </a:r>
            <a:r>
              <a:rPr lang="en-AU" noProof="0" dirty="0" smtClean="0"/>
              <a:t>: Layers and Key Concepts</a:t>
            </a:r>
            <a:endParaRPr lang="en-AU" noProof="0" dirty="0"/>
          </a:p>
        </p:txBody>
      </p:sp>
      <p:pic>
        <p:nvPicPr>
          <p:cNvPr id="3" name="Picture 2" descr="Fig5.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063880" cy="404998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11560" y="1340768"/>
            <a:ext cx="7920880" cy="3888432"/>
            <a:chOff x="611560" y="1340768"/>
            <a:chExt cx="7920880" cy="3888432"/>
          </a:xfrm>
        </p:grpSpPr>
        <p:sp>
          <p:nvSpPr>
            <p:cNvPr id="4" name="Rectangle 3"/>
            <p:cNvSpPr/>
            <p:nvPr/>
          </p:nvSpPr>
          <p:spPr>
            <a:xfrm>
              <a:off x="611560" y="1340768"/>
              <a:ext cx="7920880" cy="388843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11560" y="2636912"/>
              <a:ext cx="7920880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1560" y="3933056"/>
              <a:ext cx="7920880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8022732" y="1572150"/>
              <a:ext cx="366918" cy="100779"/>
            </a:xfrm>
            <a:custGeom>
              <a:avLst/>
              <a:gdLst>
                <a:gd name="connsiteX0" fmla="*/ 0 w 366918"/>
                <a:gd name="connsiteY0" fmla="*/ 20156 h 100779"/>
                <a:gd name="connsiteX1" fmla="*/ 181419 w 366918"/>
                <a:gd name="connsiteY1" fmla="*/ 0 h 100779"/>
                <a:gd name="connsiteX2" fmla="*/ 362838 w 366918"/>
                <a:gd name="connsiteY2" fmla="*/ 20156 h 100779"/>
                <a:gd name="connsiteX3" fmla="*/ 302365 w 366918"/>
                <a:gd name="connsiteY3" fmla="*/ 40311 h 100779"/>
                <a:gd name="connsiteX4" fmla="*/ 201577 w 366918"/>
                <a:gd name="connsiteY4" fmla="*/ 60467 h 100779"/>
                <a:gd name="connsiteX5" fmla="*/ 80631 w 366918"/>
                <a:gd name="connsiteY5" fmla="*/ 100779 h 100779"/>
                <a:gd name="connsiteX6" fmla="*/ 282207 w 366918"/>
                <a:gd name="connsiteY6" fmla="*/ 100779 h 10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918" h="100779">
                  <a:moveTo>
                    <a:pt x="0" y="20156"/>
                  </a:moveTo>
                  <a:cubicBezTo>
                    <a:pt x="60473" y="13437"/>
                    <a:pt x="120574" y="0"/>
                    <a:pt x="181419" y="0"/>
                  </a:cubicBezTo>
                  <a:cubicBezTo>
                    <a:pt x="242264" y="0"/>
                    <a:pt x="305115" y="917"/>
                    <a:pt x="362838" y="20156"/>
                  </a:cubicBezTo>
                  <a:cubicBezTo>
                    <a:pt x="382996" y="26874"/>
                    <a:pt x="322978" y="35158"/>
                    <a:pt x="302365" y="40311"/>
                  </a:cubicBezTo>
                  <a:cubicBezTo>
                    <a:pt x="269127" y="48620"/>
                    <a:pt x="234631" y="51453"/>
                    <a:pt x="201577" y="60467"/>
                  </a:cubicBezTo>
                  <a:cubicBezTo>
                    <a:pt x="160578" y="71648"/>
                    <a:pt x="38135" y="100779"/>
                    <a:pt x="80631" y="100779"/>
                  </a:cubicBezTo>
                  <a:lnTo>
                    <a:pt x="282207" y="100779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56376" y="2852936"/>
              <a:ext cx="366918" cy="100779"/>
            </a:xfrm>
            <a:custGeom>
              <a:avLst/>
              <a:gdLst>
                <a:gd name="connsiteX0" fmla="*/ 0 w 366918"/>
                <a:gd name="connsiteY0" fmla="*/ 20156 h 100779"/>
                <a:gd name="connsiteX1" fmla="*/ 181419 w 366918"/>
                <a:gd name="connsiteY1" fmla="*/ 0 h 100779"/>
                <a:gd name="connsiteX2" fmla="*/ 362838 w 366918"/>
                <a:gd name="connsiteY2" fmla="*/ 20156 h 100779"/>
                <a:gd name="connsiteX3" fmla="*/ 302365 w 366918"/>
                <a:gd name="connsiteY3" fmla="*/ 40311 h 100779"/>
                <a:gd name="connsiteX4" fmla="*/ 201577 w 366918"/>
                <a:gd name="connsiteY4" fmla="*/ 60467 h 100779"/>
                <a:gd name="connsiteX5" fmla="*/ 80631 w 366918"/>
                <a:gd name="connsiteY5" fmla="*/ 100779 h 100779"/>
                <a:gd name="connsiteX6" fmla="*/ 282207 w 366918"/>
                <a:gd name="connsiteY6" fmla="*/ 100779 h 10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918" h="100779">
                  <a:moveTo>
                    <a:pt x="0" y="20156"/>
                  </a:moveTo>
                  <a:cubicBezTo>
                    <a:pt x="60473" y="13437"/>
                    <a:pt x="120574" y="0"/>
                    <a:pt x="181419" y="0"/>
                  </a:cubicBezTo>
                  <a:cubicBezTo>
                    <a:pt x="242264" y="0"/>
                    <a:pt x="305115" y="917"/>
                    <a:pt x="362838" y="20156"/>
                  </a:cubicBezTo>
                  <a:cubicBezTo>
                    <a:pt x="382996" y="26874"/>
                    <a:pt x="322978" y="35158"/>
                    <a:pt x="302365" y="40311"/>
                  </a:cubicBezTo>
                  <a:cubicBezTo>
                    <a:pt x="269127" y="48620"/>
                    <a:pt x="234631" y="51453"/>
                    <a:pt x="201577" y="60467"/>
                  </a:cubicBezTo>
                  <a:cubicBezTo>
                    <a:pt x="160578" y="71648"/>
                    <a:pt x="38135" y="100779"/>
                    <a:pt x="80631" y="100779"/>
                  </a:cubicBezTo>
                  <a:lnTo>
                    <a:pt x="282207" y="100779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949498" y="4149080"/>
              <a:ext cx="366918" cy="100779"/>
            </a:xfrm>
            <a:custGeom>
              <a:avLst/>
              <a:gdLst>
                <a:gd name="connsiteX0" fmla="*/ 0 w 366918"/>
                <a:gd name="connsiteY0" fmla="*/ 20156 h 100779"/>
                <a:gd name="connsiteX1" fmla="*/ 181419 w 366918"/>
                <a:gd name="connsiteY1" fmla="*/ 0 h 100779"/>
                <a:gd name="connsiteX2" fmla="*/ 362838 w 366918"/>
                <a:gd name="connsiteY2" fmla="*/ 20156 h 100779"/>
                <a:gd name="connsiteX3" fmla="*/ 302365 w 366918"/>
                <a:gd name="connsiteY3" fmla="*/ 40311 h 100779"/>
                <a:gd name="connsiteX4" fmla="*/ 201577 w 366918"/>
                <a:gd name="connsiteY4" fmla="*/ 60467 h 100779"/>
                <a:gd name="connsiteX5" fmla="*/ 80631 w 366918"/>
                <a:gd name="connsiteY5" fmla="*/ 100779 h 100779"/>
                <a:gd name="connsiteX6" fmla="*/ 282207 w 366918"/>
                <a:gd name="connsiteY6" fmla="*/ 100779 h 10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918" h="100779">
                  <a:moveTo>
                    <a:pt x="0" y="20156"/>
                  </a:moveTo>
                  <a:cubicBezTo>
                    <a:pt x="60473" y="13437"/>
                    <a:pt x="120574" y="0"/>
                    <a:pt x="181419" y="0"/>
                  </a:cubicBezTo>
                  <a:cubicBezTo>
                    <a:pt x="242264" y="0"/>
                    <a:pt x="305115" y="917"/>
                    <a:pt x="362838" y="20156"/>
                  </a:cubicBezTo>
                  <a:cubicBezTo>
                    <a:pt x="382996" y="26874"/>
                    <a:pt x="322978" y="35158"/>
                    <a:pt x="302365" y="40311"/>
                  </a:cubicBezTo>
                  <a:cubicBezTo>
                    <a:pt x="269127" y="48620"/>
                    <a:pt x="234631" y="51453"/>
                    <a:pt x="201577" y="60467"/>
                  </a:cubicBezTo>
                  <a:cubicBezTo>
                    <a:pt x="160578" y="71648"/>
                    <a:pt x="38135" y="100779"/>
                    <a:pt x="80631" y="100779"/>
                  </a:cubicBezTo>
                  <a:lnTo>
                    <a:pt x="282207" y="100779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43608" y="1340768"/>
            <a:ext cx="6984776" cy="4329772"/>
            <a:chOff x="1043608" y="1340768"/>
            <a:chExt cx="6984776" cy="43297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11760" y="1340768"/>
              <a:ext cx="72008" cy="388843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28184" y="1340768"/>
              <a:ext cx="72008" cy="388843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43608" y="5301208"/>
              <a:ext cx="1121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Structure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530120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Behavior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5805" y="5301208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184482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</a:t>
            </a:r>
            <a:br>
              <a:rPr lang="en-US" sz="1600" dirty="0" smtClean="0"/>
            </a:br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-74240" y="3001366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-74240" y="424985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37439" y="286286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55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527844"/>
            <a:ext cx="8229600" cy="398938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Different aspects and layers of enterprise architecture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Archimate business layer modelling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Archimate IT application layer modelling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Archimate IT infrastructure layer modelling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008">
            <a:off x="69381" y="2525172"/>
            <a:ext cx="989012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76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u="sng" dirty="0" smtClean="0"/>
              <a:t>Business layer</a:t>
            </a:r>
            <a:r>
              <a:rPr lang="en-US" dirty="0" smtClean="0"/>
              <a:t>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283152" cy="39893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Capture organizational context</a:t>
            </a:r>
          </a:p>
          <a:p>
            <a:pPr marL="1200150" lvl="2" indent="-342900"/>
            <a:r>
              <a:rPr lang="en-US" sz="1600" dirty="0" smtClean="0"/>
              <a:t>Organization structure</a:t>
            </a:r>
          </a:p>
          <a:p>
            <a:pPr marL="1200150" lvl="2" indent="-342900"/>
            <a:r>
              <a:rPr lang="en-US" sz="1600" dirty="0" smtClean="0"/>
              <a:t>Organizational collaborations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Capture high-level process context</a:t>
            </a:r>
          </a:p>
          <a:p>
            <a:pPr lvl="2"/>
            <a:r>
              <a:rPr lang="en-US" sz="1600" dirty="0"/>
              <a:t>V</a:t>
            </a:r>
            <a:r>
              <a:rPr lang="en-US" sz="1600" dirty="0" smtClean="0"/>
              <a:t>alue streams (high-level process map)</a:t>
            </a:r>
          </a:p>
          <a:p>
            <a:pPr lvl="2"/>
            <a:r>
              <a:rPr lang="en-US" sz="1600" dirty="0" smtClean="0"/>
              <a:t>Integrated scenarios (more detailed process map) that include services, processes, key business objects, resources</a:t>
            </a:r>
          </a:p>
          <a:p>
            <a:pPr lvl="2"/>
            <a:r>
              <a:rPr lang="en-US" sz="1600" dirty="0" smtClean="0"/>
              <a:t>Capture product bundles</a:t>
            </a:r>
          </a:p>
          <a:p>
            <a:pPr lvl="2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Capture high-level information</a:t>
            </a:r>
          </a:p>
          <a:p>
            <a:pPr lvl="2"/>
            <a:r>
              <a:rPr lang="en-US" sz="1600" dirty="0" smtClean="0"/>
              <a:t>Capture BO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28792" y="836712"/>
            <a:ext cx="1403648" cy="1008112"/>
            <a:chOff x="72008" y="1124744"/>
            <a:chExt cx="1997587" cy="1656184"/>
          </a:xfrm>
        </p:grpSpPr>
        <p:sp>
          <p:nvSpPr>
            <p:cNvPr id="5" name="Textfeld 119"/>
            <p:cNvSpPr txBox="1"/>
            <p:nvPr/>
          </p:nvSpPr>
          <p:spPr>
            <a:xfrm>
              <a:off x="72008" y="1124744"/>
              <a:ext cx="1997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Business Capability Map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8072" y="1628800"/>
              <a:ext cx="1296144" cy="1152128"/>
              <a:chOff x="648072" y="1628800"/>
              <a:chExt cx="1296144" cy="1152128"/>
            </a:xfrm>
          </p:grpSpPr>
          <p:sp>
            <p:nvSpPr>
              <p:cNvPr id="7" name="Rechteck 4"/>
              <p:cNvSpPr/>
              <p:nvPr/>
            </p:nvSpPr>
            <p:spPr>
              <a:xfrm>
                <a:off x="648072" y="1628800"/>
                <a:ext cx="1296144" cy="1152128"/>
              </a:xfrm>
              <a:prstGeom prst="rect">
                <a:avLst/>
              </a:prstGeom>
              <a:solidFill>
                <a:srgbClr val="D1D1F0"/>
              </a:solidFill>
              <a:ln>
                <a:solidFill>
                  <a:schemeClr val="accent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hteck 11"/>
              <p:cNvSpPr/>
              <p:nvPr/>
            </p:nvSpPr>
            <p:spPr>
              <a:xfrm>
                <a:off x="720080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hteck 15"/>
              <p:cNvSpPr/>
              <p:nvPr/>
            </p:nvSpPr>
            <p:spPr>
              <a:xfrm>
                <a:off x="723080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chteck 15"/>
              <p:cNvSpPr/>
              <p:nvPr/>
            </p:nvSpPr>
            <p:spPr>
              <a:xfrm>
                <a:off x="720080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hteck 11"/>
              <p:cNvSpPr/>
              <p:nvPr/>
            </p:nvSpPr>
            <p:spPr>
              <a:xfrm>
                <a:off x="1152128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Rechteck 15"/>
              <p:cNvSpPr/>
              <p:nvPr/>
            </p:nvSpPr>
            <p:spPr>
              <a:xfrm>
                <a:off x="1155128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Rechteck 15"/>
              <p:cNvSpPr/>
              <p:nvPr/>
            </p:nvSpPr>
            <p:spPr>
              <a:xfrm>
                <a:off x="1152128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Rechteck 11"/>
              <p:cNvSpPr/>
              <p:nvPr/>
            </p:nvSpPr>
            <p:spPr>
              <a:xfrm>
                <a:off x="1584176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hteck 15"/>
              <p:cNvSpPr/>
              <p:nvPr/>
            </p:nvSpPr>
            <p:spPr>
              <a:xfrm>
                <a:off x="1587176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584176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7" name="Down Arrow 16"/>
          <p:cNvSpPr/>
          <p:nvPr/>
        </p:nvSpPr>
        <p:spPr>
          <a:xfrm>
            <a:off x="7884368" y="1916832"/>
            <a:ext cx="360040" cy="30963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96336" y="5085184"/>
            <a:ext cx="94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Capability</a:t>
            </a:r>
          </a:p>
          <a:p>
            <a:r>
              <a:rPr lang="en-US" sz="1200" b="1" dirty="0"/>
              <a:t>a</a:t>
            </a:r>
            <a:r>
              <a:rPr lang="en-US" sz="1200" b="1" dirty="0" smtClean="0"/>
              <a:t>lignment</a:t>
            </a:r>
          </a:p>
          <a:p>
            <a:r>
              <a:rPr lang="en-US" sz="1200" b="1" dirty="0" smtClean="0"/>
              <a:t>to models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97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noProof="0" dirty="0">
                <a:latin typeface="Arial" charset="0"/>
              </a:rPr>
              <a:t>Objectives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3989387"/>
          </a:xfrm>
        </p:spPr>
        <p:txBody>
          <a:bodyPr/>
          <a:lstStyle/>
          <a:p>
            <a:pPr eaLnBrk="1" hangingPunct="1">
              <a:buClrTx/>
              <a:buFont typeface="Arial"/>
              <a:buChar char="•"/>
              <a:defRPr/>
            </a:pPr>
            <a:r>
              <a:rPr lang="en-AU" sz="2400" dirty="0" smtClean="0">
                <a:latin typeface="Arial" charset="0"/>
              </a:rPr>
              <a:t>Understand </a:t>
            </a:r>
            <a:r>
              <a:rPr lang="en-AU" sz="2400" u="sng" dirty="0" smtClean="0">
                <a:latin typeface="Arial" charset="0"/>
              </a:rPr>
              <a:t>how</a:t>
            </a:r>
            <a:r>
              <a:rPr lang="en-AU" sz="2400" dirty="0" smtClean="0">
                <a:latin typeface="Arial" charset="0"/>
              </a:rPr>
              <a:t> </a:t>
            </a:r>
            <a:r>
              <a:rPr lang="en-AU" sz="2400" b="1" dirty="0" smtClean="0">
                <a:latin typeface="Arial" charset="0"/>
              </a:rPr>
              <a:t>enterprise</a:t>
            </a:r>
            <a:r>
              <a:rPr lang="en-AU" sz="2400" b="1" noProof="0" dirty="0" smtClean="0">
                <a:latin typeface="Arial" charset="0"/>
              </a:rPr>
              <a:t> </a:t>
            </a:r>
            <a:r>
              <a:rPr lang="en-AU" sz="2400" b="1" dirty="0" smtClean="0">
                <a:latin typeface="Arial" charset="0"/>
              </a:rPr>
              <a:t>architecture</a:t>
            </a:r>
            <a:r>
              <a:rPr lang="en-AU" sz="2400" dirty="0" smtClean="0">
                <a:latin typeface="Arial" charset="0"/>
              </a:rPr>
              <a:t> </a:t>
            </a:r>
            <a:r>
              <a:rPr lang="en-AU" sz="2400" noProof="0" dirty="0" smtClean="0">
                <a:latin typeface="Arial" charset="0"/>
              </a:rPr>
              <a:t>is structured to </a:t>
            </a:r>
            <a:r>
              <a:rPr lang="en-AU" sz="2400" u="sng" noProof="0" dirty="0" smtClean="0">
                <a:latin typeface="Arial" charset="0"/>
              </a:rPr>
              <a:t>support business and IT planning</a:t>
            </a:r>
          </a:p>
          <a:p>
            <a:pPr marL="0" indent="0" eaLnBrk="1" hangingPunct="1">
              <a:buClrTx/>
              <a:buFontTx/>
              <a:buNone/>
              <a:defRPr/>
            </a:pPr>
            <a:endParaRPr lang="en-AU" sz="2400" noProof="0" dirty="0" smtClean="0">
              <a:latin typeface="Arial" charset="0"/>
            </a:endParaRPr>
          </a:p>
          <a:p>
            <a:pPr>
              <a:buClrTx/>
              <a:buFont typeface="Arial"/>
              <a:buChar char="•"/>
              <a:defRPr/>
            </a:pPr>
            <a:r>
              <a:rPr lang="en-AU" sz="2400" dirty="0">
                <a:latin typeface="Arial" charset="0"/>
              </a:rPr>
              <a:t>Understand</a:t>
            </a:r>
            <a:r>
              <a:rPr lang="en-AU" sz="2400" noProof="0" dirty="0" smtClean="0">
                <a:latin typeface="Arial" charset="0"/>
              </a:rPr>
              <a:t> </a:t>
            </a:r>
            <a:r>
              <a:rPr lang="en-AU" sz="2400" dirty="0" smtClean="0">
                <a:latin typeface="Arial" charset="0"/>
              </a:rPr>
              <a:t>a specific EA </a:t>
            </a:r>
            <a:r>
              <a:rPr lang="en-AU" sz="2400" u="sng" dirty="0" smtClean="0">
                <a:latin typeface="Arial" charset="0"/>
              </a:rPr>
              <a:t>method</a:t>
            </a:r>
            <a:r>
              <a:rPr lang="en-AU" sz="2400" dirty="0" smtClean="0">
                <a:latin typeface="Arial" charset="0"/>
              </a:rPr>
              <a:t>:</a:t>
            </a:r>
            <a:r>
              <a:rPr lang="en-AU" sz="2400" noProof="0" dirty="0" smtClean="0">
                <a:latin typeface="Arial" charset="0"/>
              </a:rPr>
              <a:t> </a:t>
            </a:r>
            <a:r>
              <a:rPr lang="en-AU" sz="2400" b="1" u="sng" noProof="0" dirty="0" err="1" smtClean="0">
                <a:latin typeface="Arial" charset="0"/>
              </a:rPr>
              <a:t>Archimate</a:t>
            </a:r>
            <a:r>
              <a:rPr lang="en-AU" sz="2400" noProof="0" dirty="0" smtClean="0">
                <a:latin typeface="Arial" charset="0"/>
              </a:rPr>
              <a:t> (recommended </a:t>
            </a:r>
            <a:r>
              <a:rPr lang="en-AU" sz="2400" dirty="0" smtClean="0">
                <a:latin typeface="Arial" charset="0"/>
              </a:rPr>
              <a:t>for</a:t>
            </a:r>
            <a:r>
              <a:rPr lang="en-AU" sz="2400" noProof="0" dirty="0" smtClean="0">
                <a:latin typeface="Arial" charset="0"/>
              </a:rPr>
              <a:t> TOGAF)</a:t>
            </a:r>
          </a:p>
          <a:p>
            <a:pPr eaLnBrk="1" hangingPunct="1">
              <a:buClrTx/>
              <a:buFont typeface="Arial"/>
              <a:buChar char="•"/>
              <a:defRPr/>
            </a:pPr>
            <a:endParaRPr lang="en-AU" sz="2400" noProof="0" dirty="0" smtClean="0">
              <a:latin typeface="Arial" charset="0"/>
            </a:endParaRPr>
          </a:p>
          <a:p>
            <a:pPr eaLnBrk="1" hangingPunct="1">
              <a:buClrTx/>
              <a:buFont typeface="Arial"/>
              <a:buChar char="•"/>
              <a:defRPr/>
            </a:pPr>
            <a:r>
              <a:rPr lang="en-AU" sz="2400" dirty="0">
                <a:latin typeface="Arial" charset="0"/>
              </a:rPr>
              <a:t>U</a:t>
            </a:r>
            <a:r>
              <a:rPr lang="en-AU" sz="2400" dirty="0" smtClean="0">
                <a:latin typeface="Arial" charset="0"/>
              </a:rPr>
              <a:t>nderstand modelling at business, IT application and IT infrastructure layers through </a:t>
            </a:r>
            <a:r>
              <a:rPr lang="en-AU" sz="2400" b="1" u="sng" dirty="0" err="1" smtClean="0">
                <a:latin typeface="Arial" charset="0"/>
              </a:rPr>
              <a:t>Archimate</a:t>
            </a:r>
            <a:endParaRPr lang="en-AU" sz="2400" b="1" u="sng" noProof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AU" u="sng" noProof="0" dirty="0" smtClean="0"/>
              <a:t>Business layer </a:t>
            </a:r>
            <a:r>
              <a:rPr lang="en-AU" noProof="0" dirty="0" smtClean="0"/>
              <a:t>modelling</a:t>
            </a:r>
            <a:endParaRPr lang="en-AU" noProof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12776"/>
            <a:ext cx="4474840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Organization</a:t>
            </a:r>
            <a:r>
              <a:rPr lang="en-US" sz="2400" dirty="0" smtClean="0"/>
              <a:t> context:</a:t>
            </a:r>
          </a:p>
          <a:p>
            <a:endParaRPr lang="en-US" sz="2000" dirty="0" smtClean="0"/>
          </a:p>
          <a:p>
            <a:pPr lvl="1"/>
            <a:r>
              <a:rPr lang="en-US" sz="2000" u="sng" dirty="0" smtClean="0"/>
              <a:t>Organisational structure </a:t>
            </a:r>
            <a:r>
              <a:rPr lang="en-US" sz="2000" dirty="0" smtClean="0"/>
              <a:t>– actors, roles, hierarchy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u="sng" dirty="0" smtClean="0"/>
              <a:t>Collaborations</a:t>
            </a:r>
            <a:r>
              <a:rPr lang="en-US" sz="2000" dirty="0" smtClean="0"/>
              <a:t> with partners inside and outside organisation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Key business functions and information flow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204864"/>
            <a:ext cx="260710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noProof="0" dirty="0" smtClean="0"/>
              <a:t>Business layer </a:t>
            </a:r>
            <a:r>
              <a:rPr lang="en-AU" noProof="0" dirty="0" smtClean="0"/>
              <a:t>modelling</a:t>
            </a:r>
            <a:endParaRPr lang="en-AU" noProof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3224" y="1268760"/>
            <a:ext cx="7571184" cy="4392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High-level process: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Key services and processes: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C</a:t>
            </a:r>
            <a:r>
              <a:rPr lang="en-US" sz="1600" dirty="0" smtClean="0">
                <a:solidFill>
                  <a:srgbClr val="00B050"/>
                </a:solidFill>
              </a:rPr>
              <a:t>aptures value stream maps (process blocks)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integration scenarios (services, processes, events and other details)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Key partners and stakeholder interactions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Key business objects used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1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rgbClr val="262673"/>
                </a:solidFill>
              </a:rPr>
              <a:t>Business layer modelling</a:t>
            </a:r>
            <a:endParaRPr lang="en-AU" noProof="0" dirty="0">
              <a:solidFill>
                <a:srgbClr val="26267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55836"/>
            <a:ext cx="5338936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400" dirty="0" smtClean="0"/>
              <a:t>Product: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Bundling of consumables targeted for customers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What: services, other products and documents are involved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Not how: does not expose processes, applications, infrastructure details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7725" y="2204864"/>
            <a:ext cx="170668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 modelling</a:t>
            </a:r>
            <a:endParaRPr lang="en-AU" noProof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68760"/>
            <a:ext cx="5410944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400" dirty="0" smtClean="0"/>
              <a:t>Information context: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Key business objects (i.e. information records)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High level structure: relationships with business objects, which ones they they are a special part of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Whether they are contained or referred to through other business objects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34888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1340768"/>
            <a:ext cx="3024336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noProof="0" dirty="0" smtClean="0">
                <a:solidFill>
                  <a:schemeClr val="accent2">
                    <a:lumMod val="75000"/>
                  </a:schemeClr>
                </a:solidFill>
              </a:rPr>
              <a:t>Business layer </a:t>
            </a:r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modelling: </a:t>
            </a:r>
            <a:r>
              <a:rPr lang="en-AU" u="sng" noProof="0" dirty="0" smtClean="0">
                <a:solidFill>
                  <a:schemeClr val="accent2">
                    <a:lumMod val="75000"/>
                  </a:schemeClr>
                </a:solidFill>
              </a:rPr>
              <a:t>org. </a:t>
            </a:r>
            <a:r>
              <a:rPr lang="en-AU" u="sng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u="sn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286550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Organisational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u="sng" dirty="0" smtClean="0">
                <a:solidFill>
                  <a:srgbClr val="FFFFFF"/>
                </a:solidFill>
              </a:rPr>
              <a:t>structure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6376" y="2636912"/>
            <a:ext cx="906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50000"/>
                  </a:schemeClr>
                </a:solidFill>
              </a:rPr>
              <a:t>Business</a:t>
            </a:r>
          </a:p>
          <a:p>
            <a:r>
              <a:rPr lang="en-US" sz="1200" b="1" i="1" dirty="0" smtClean="0">
                <a:solidFill>
                  <a:schemeClr val="accent2">
                    <a:lumMod val="50000"/>
                  </a:schemeClr>
                </a:solidFill>
              </a:rPr>
              <a:t>actor</a:t>
            </a:r>
            <a:endParaRPr lang="en-US" sz="1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5" y="1955914"/>
            <a:ext cx="5904656" cy="376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 flipV="1">
            <a:off x="7020272" y="2204864"/>
            <a:ext cx="1008112" cy="432048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60232" y="2996952"/>
            <a:ext cx="1296144" cy="843273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32240" y="2752329"/>
            <a:ext cx="1224136" cy="115417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1239812"/>
            <a:ext cx="814724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 err="1" smtClean="0"/>
              <a:t>ArchiSurance</a:t>
            </a:r>
            <a:r>
              <a:rPr lang="en-US" sz="2000" i="1" dirty="0" smtClean="0"/>
              <a:t> is an organization, modelled as an actor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It consists of 5 first-level organizational units modelled as actors:</a:t>
            </a:r>
          </a:p>
          <a:p>
            <a:pPr lvl="1"/>
            <a:r>
              <a:rPr lang="en-US" sz="2000" i="1" dirty="0" smtClean="0"/>
              <a:t>Front Office, Back Office, Document Processing SSC, Finance, Product Development and HRM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Two of these organizational units each consist of other, second-level organizational units:</a:t>
            </a:r>
          </a:p>
          <a:p>
            <a:pPr lvl="1"/>
            <a:r>
              <a:rPr lang="en-US" sz="2000" i="1" dirty="0" smtClean="0"/>
              <a:t>Front Office: Customer relations, Intermediary relations</a:t>
            </a:r>
          </a:p>
          <a:p>
            <a:pPr lvl="1"/>
            <a:r>
              <a:rPr lang="en-US" sz="2000" i="1" dirty="0" smtClean="0"/>
              <a:t>Back Office: Home &amp; Away, Car and Legal Aid</a:t>
            </a:r>
          </a:p>
        </p:txBody>
      </p:sp>
    </p:spTree>
    <p:extLst>
      <p:ext uri="{BB962C8B-B14F-4D97-AF65-F5344CB8AC3E}">
        <p14:creationId xmlns:p14="http://schemas.microsoft.com/office/powerpoint/2010/main" val="18331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274638"/>
            <a:ext cx="9828584" cy="1143000"/>
          </a:xfrm>
        </p:spPr>
        <p:txBody>
          <a:bodyPr/>
          <a:lstStyle/>
          <a:p>
            <a:r>
              <a:rPr lang="en-AU" u="sng" noProof="0" dirty="0" smtClean="0">
                <a:solidFill>
                  <a:schemeClr val="accent2">
                    <a:lumMod val="75000"/>
                  </a:schemeClr>
                </a:solidFill>
              </a:rPr>
              <a:t>Business layer</a:t>
            </a:r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AU" u="sng" noProof="0" dirty="0" smtClean="0">
                <a:solidFill>
                  <a:schemeClr val="accent2">
                    <a:lumMod val="75000"/>
                  </a:schemeClr>
                </a:solidFill>
              </a:rPr>
              <a:t>org. context</a:t>
            </a:r>
            <a:endParaRPr lang="en-AU" u="sng" noProof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Fig.7.11-p.18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80833"/>
            <a:ext cx="6603876" cy="3652423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542707" y="1571010"/>
            <a:ext cx="5032618" cy="4021416"/>
            <a:chOff x="3542707" y="1571010"/>
            <a:chExt cx="5032618" cy="4021416"/>
          </a:xfrm>
        </p:grpSpPr>
        <p:grpSp>
          <p:nvGrpSpPr>
            <p:cNvPr id="38" name="Group 37"/>
            <p:cNvGrpSpPr/>
            <p:nvPr/>
          </p:nvGrpSpPr>
          <p:grpSpPr>
            <a:xfrm>
              <a:off x="5834753" y="2557885"/>
              <a:ext cx="2125274" cy="688474"/>
              <a:chOff x="5978769" y="2246923"/>
              <a:chExt cx="2125274" cy="6884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82647" y="2658398"/>
                <a:ext cx="821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Assigns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978769" y="2246923"/>
                <a:ext cx="1309077" cy="586154"/>
              </a:xfrm>
              <a:custGeom>
                <a:avLst/>
                <a:gdLst>
                  <a:gd name="connsiteX0" fmla="*/ 0 w 1309077"/>
                  <a:gd name="connsiteY0" fmla="*/ 0 h 586154"/>
                  <a:gd name="connsiteX1" fmla="*/ 78154 w 1309077"/>
                  <a:gd name="connsiteY1" fmla="*/ 234462 h 586154"/>
                  <a:gd name="connsiteX2" fmla="*/ 234462 w 1309077"/>
                  <a:gd name="connsiteY2" fmla="*/ 390769 h 586154"/>
                  <a:gd name="connsiteX3" fmla="*/ 644769 w 1309077"/>
                  <a:gd name="connsiteY3" fmla="*/ 508000 h 586154"/>
                  <a:gd name="connsiteX4" fmla="*/ 859693 w 1309077"/>
                  <a:gd name="connsiteY4" fmla="*/ 527539 h 586154"/>
                  <a:gd name="connsiteX5" fmla="*/ 1230923 w 1309077"/>
                  <a:gd name="connsiteY5" fmla="*/ 566615 h 586154"/>
                  <a:gd name="connsiteX6" fmla="*/ 1309077 w 1309077"/>
                  <a:gd name="connsiteY6" fmla="*/ 566615 h 586154"/>
                  <a:gd name="connsiteX7" fmla="*/ 1309077 w 1309077"/>
                  <a:gd name="connsiteY7" fmla="*/ 566615 h 586154"/>
                  <a:gd name="connsiteX8" fmla="*/ 1309077 w 1309077"/>
                  <a:gd name="connsiteY8" fmla="*/ 586154 h 58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077" h="586154">
                    <a:moveTo>
                      <a:pt x="0" y="0"/>
                    </a:moveTo>
                    <a:cubicBezTo>
                      <a:pt x="19538" y="84667"/>
                      <a:pt x="39077" y="169334"/>
                      <a:pt x="78154" y="234462"/>
                    </a:cubicBezTo>
                    <a:cubicBezTo>
                      <a:pt x="117231" y="299590"/>
                      <a:pt x="140026" y="345179"/>
                      <a:pt x="234462" y="390769"/>
                    </a:cubicBezTo>
                    <a:cubicBezTo>
                      <a:pt x="328898" y="436359"/>
                      <a:pt x="540564" y="485205"/>
                      <a:pt x="644769" y="508000"/>
                    </a:cubicBezTo>
                    <a:cubicBezTo>
                      <a:pt x="748974" y="530795"/>
                      <a:pt x="859693" y="527539"/>
                      <a:pt x="859693" y="527539"/>
                    </a:cubicBezTo>
                    <a:lnTo>
                      <a:pt x="1230923" y="566615"/>
                    </a:lnTo>
                    <a:cubicBezTo>
                      <a:pt x="1305820" y="573128"/>
                      <a:pt x="1309077" y="566615"/>
                      <a:pt x="1309077" y="566615"/>
                    </a:cubicBezTo>
                    <a:lnTo>
                      <a:pt x="1309077" y="566615"/>
                    </a:lnTo>
                    <a:lnTo>
                      <a:pt x="1309077" y="586154"/>
                    </a:lnTo>
                  </a:path>
                </a:pathLst>
              </a:cu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64753" y="1571010"/>
              <a:ext cx="1202260" cy="713337"/>
              <a:chOff x="4708769" y="1260048"/>
              <a:chExt cx="1202260" cy="7133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04048" y="1260048"/>
                <a:ext cx="906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Business</a:t>
                </a:r>
              </a:p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role</a:t>
                </a:r>
                <a:endParaRPr lang="en-US" sz="12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4708769" y="1563077"/>
                <a:ext cx="273539" cy="410308"/>
              </a:xfrm>
              <a:custGeom>
                <a:avLst/>
                <a:gdLst>
                  <a:gd name="connsiteX0" fmla="*/ 273539 w 273539"/>
                  <a:gd name="connsiteY0" fmla="*/ 0 h 410308"/>
                  <a:gd name="connsiteX1" fmla="*/ 97693 w 273539"/>
                  <a:gd name="connsiteY1" fmla="*/ 78154 h 410308"/>
                  <a:gd name="connsiteX2" fmla="*/ 39077 w 273539"/>
                  <a:gd name="connsiteY2" fmla="*/ 234461 h 410308"/>
                  <a:gd name="connsiteX3" fmla="*/ 0 w 273539"/>
                  <a:gd name="connsiteY3" fmla="*/ 410308 h 410308"/>
                  <a:gd name="connsiteX4" fmla="*/ 0 w 273539"/>
                  <a:gd name="connsiteY4" fmla="*/ 410308 h 410308"/>
                  <a:gd name="connsiteX5" fmla="*/ 0 w 273539"/>
                  <a:gd name="connsiteY5" fmla="*/ 410308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539" h="410308">
                    <a:moveTo>
                      <a:pt x="273539" y="0"/>
                    </a:moveTo>
                    <a:cubicBezTo>
                      <a:pt x="205154" y="19538"/>
                      <a:pt x="136770" y="39077"/>
                      <a:pt x="97693" y="78154"/>
                    </a:cubicBezTo>
                    <a:cubicBezTo>
                      <a:pt x="58616" y="117231"/>
                      <a:pt x="55359" y="179102"/>
                      <a:pt x="39077" y="234461"/>
                    </a:cubicBezTo>
                    <a:cubicBezTo>
                      <a:pt x="22795" y="289820"/>
                      <a:pt x="0" y="410308"/>
                      <a:pt x="0" y="410308"/>
                    </a:cubicBezTo>
                    <a:lnTo>
                      <a:pt x="0" y="410308"/>
                    </a:lnTo>
                    <a:lnTo>
                      <a:pt x="0" y="410308"/>
                    </a:lnTo>
                  </a:path>
                </a:pathLst>
              </a:cu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380312" y="1571010"/>
              <a:ext cx="1195013" cy="728792"/>
              <a:chOff x="7524328" y="1260048"/>
              <a:chExt cx="1195013" cy="7287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812360" y="1260048"/>
                <a:ext cx="906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Business</a:t>
                </a:r>
              </a:p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actor</a:t>
                </a:r>
                <a:endParaRPr lang="en-US" sz="12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524328" y="1578532"/>
                <a:ext cx="273539" cy="410308"/>
              </a:xfrm>
              <a:custGeom>
                <a:avLst/>
                <a:gdLst>
                  <a:gd name="connsiteX0" fmla="*/ 273539 w 273539"/>
                  <a:gd name="connsiteY0" fmla="*/ 0 h 410308"/>
                  <a:gd name="connsiteX1" fmla="*/ 97693 w 273539"/>
                  <a:gd name="connsiteY1" fmla="*/ 78154 h 410308"/>
                  <a:gd name="connsiteX2" fmla="*/ 39077 w 273539"/>
                  <a:gd name="connsiteY2" fmla="*/ 234461 h 410308"/>
                  <a:gd name="connsiteX3" fmla="*/ 0 w 273539"/>
                  <a:gd name="connsiteY3" fmla="*/ 410308 h 410308"/>
                  <a:gd name="connsiteX4" fmla="*/ 0 w 273539"/>
                  <a:gd name="connsiteY4" fmla="*/ 410308 h 410308"/>
                  <a:gd name="connsiteX5" fmla="*/ 0 w 273539"/>
                  <a:gd name="connsiteY5" fmla="*/ 410308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539" h="410308">
                    <a:moveTo>
                      <a:pt x="273539" y="0"/>
                    </a:moveTo>
                    <a:cubicBezTo>
                      <a:pt x="205154" y="19538"/>
                      <a:pt x="136770" y="39077"/>
                      <a:pt x="97693" y="78154"/>
                    </a:cubicBezTo>
                    <a:cubicBezTo>
                      <a:pt x="58616" y="117231"/>
                      <a:pt x="55359" y="179102"/>
                      <a:pt x="39077" y="234461"/>
                    </a:cubicBezTo>
                    <a:cubicBezTo>
                      <a:pt x="22795" y="289820"/>
                      <a:pt x="0" y="410308"/>
                      <a:pt x="0" y="410308"/>
                    </a:cubicBezTo>
                    <a:lnTo>
                      <a:pt x="0" y="410308"/>
                    </a:lnTo>
                    <a:lnTo>
                      <a:pt x="0" y="410308"/>
                    </a:lnTo>
                  </a:path>
                </a:pathLst>
              </a:cu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068157" y="4100002"/>
              <a:ext cx="1343248" cy="1492424"/>
              <a:chOff x="7212173" y="3789040"/>
              <a:chExt cx="1343248" cy="149242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212173" y="4265801"/>
                <a:ext cx="13432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Business</a:t>
                </a:r>
              </a:p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Collaboration –</a:t>
                </a:r>
              </a:p>
              <a:p>
                <a:r>
                  <a:rPr lang="en-US" sz="12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pecific area of</a:t>
                </a:r>
              </a:p>
              <a:p>
                <a:r>
                  <a:rPr lang="en-US" sz="12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nalysis or</a:t>
                </a:r>
              </a:p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understanding</a:t>
                </a:r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10800000" flipV="1">
                <a:off x="7452320" y="3789040"/>
                <a:ext cx="273539" cy="410308"/>
              </a:xfrm>
              <a:custGeom>
                <a:avLst/>
                <a:gdLst>
                  <a:gd name="connsiteX0" fmla="*/ 273539 w 273539"/>
                  <a:gd name="connsiteY0" fmla="*/ 0 h 410308"/>
                  <a:gd name="connsiteX1" fmla="*/ 97693 w 273539"/>
                  <a:gd name="connsiteY1" fmla="*/ 78154 h 410308"/>
                  <a:gd name="connsiteX2" fmla="*/ 39077 w 273539"/>
                  <a:gd name="connsiteY2" fmla="*/ 234461 h 410308"/>
                  <a:gd name="connsiteX3" fmla="*/ 0 w 273539"/>
                  <a:gd name="connsiteY3" fmla="*/ 410308 h 410308"/>
                  <a:gd name="connsiteX4" fmla="*/ 0 w 273539"/>
                  <a:gd name="connsiteY4" fmla="*/ 410308 h 410308"/>
                  <a:gd name="connsiteX5" fmla="*/ 0 w 273539"/>
                  <a:gd name="connsiteY5" fmla="*/ 410308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539" h="410308">
                    <a:moveTo>
                      <a:pt x="273539" y="0"/>
                    </a:moveTo>
                    <a:cubicBezTo>
                      <a:pt x="205154" y="19538"/>
                      <a:pt x="136770" y="39077"/>
                      <a:pt x="97693" y="78154"/>
                    </a:cubicBezTo>
                    <a:cubicBezTo>
                      <a:pt x="58616" y="117231"/>
                      <a:pt x="55359" y="179102"/>
                      <a:pt x="39077" y="234461"/>
                    </a:cubicBezTo>
                    <a:cubicBezTo>
                      <a:pt x="22795" y="289820"/>
                      <a:pt x="0" y="410308"/>
                      <a:pt x="0" y="410308"/>
                    </a:cubicBezTo>
                    <a:lnTo>
                      <a:pt x="0" y="410308"/>
                    </a:lnTo>
                    <a:lnTo>
                      <a:pt x="0" y="410308"/>
                    </a:lnTo>
                  </a:path>
                </a:pathLst>
              </a:cu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542707" y="4437112"/>
              <a:ext cx="1749373" cy="461665"/>
              <a:chOff x="3347864" y="4221088"/>
              <a:chExt cx="1749373" cy="46166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779912" y="4221088"/>
                <a:ext cx="1317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Uses, but does</a:t>
                </a:r>
              </a:p>
              <a:p>
                <a:r>
                  <a:rPr lang="en-US" sz="12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n</a:t>
                </a:r>
                <a:r>
                  <a:rPr lang="en-US" sz="1200" b="1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ot contain</a:t>
                </a:r>
              </a:p>
            </p:txBody>
          </p:sp>
          <p:cxnSp>
            <p:nvCxnSpPr>
              <p:cNvPr id="35" name="Straight Connector 34"/>
              <p:cNvCxnSpPr>
                <a:endCxn id="33" idx="1"/>
              </p:cNvCxnSpPr>
              <p:nvPr/>
            </p:nvCxnSpPr>
            <p:spPr>
              <a:xfrm flipV="1">
                <a:off x="3347864" y="4451921"/>
                <a:ext cx="432048" cy="57199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/>
          <p:cNvSpPr/>
          <p:nvPr/>
        </p:nvSpPr>
        <p:spPr>
          <a:xfrm>
            <a:off x="827584" y="1268760"/>
            <a:ext cx="3600400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1600" y="1268760"/>
            <a:ext cx="35060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Organisational </a:t>
            </a:r>
            <a:r>
              <a:rPr lang="en-US" b="1" u="sng" dirty="0" smtClean="0">
                <a:solidFill>
                  <a:srgbClr val="FFFFFF"/>
                </a:solidFill>
              </a:rPr>
              <a:t>collaborations </a:t>
            </a:r>
          </a:p>
        </p:txBody>
      </p:sp>
    </p:spTree>
    <p:extLst>
      <p:ext uri="{BB962C8B-B14F-4D97-AF65-F5344CB8AC3E}">
        <p14:creationId xmlns:p14="http://schemas.microsoft.com/office/powerpoint/2010/main" val="38228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879772"/>
            <a:ext cx="8147248" cy="4709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T</a:t>
            </a:r>
            <a:r>
              <a:rPr lang="en-US" sz="2000" i="1" dirty="0" smtClean="0"/>
              <a:t>he </a:t>
            </a:r>
            <a:r>
              <a:rPr lang="en-US" sz="2000" i="1" dirty="0"/>
              <a:t>“big picture” of </a:t>
            </a:r>
            <a:r>
              <a:rPr lang="en-US" sz="2000" i="1" dirty="0" smtClean="0"/>
              <a:t>collaborations between a number of business partners and customers on the basis of the roles they play</a:t>
            </a:r>
          </a:p>
          <a:p>
            <a:r>
              <a:rPr lang="en-US" sz="2000" i="1" dirty="0" err="1" smtClean="0"/>
              <a:t>ArchiSurance</a:t>
            </a:r>
            <a:r>
              <a:rPr lang="en-US" sz="2000" i="1" dirty="0" smtClean="0"/>
              <a:t> assigned as an Insurer role and other roles Customer, Customer’s Bank and Intermediary without the actors they’re assigned to</a:t>
            </a:r>
          </a:p>
          <a:p>
            <a:r>
              <a:rPr lang="en-US" sz="2000" i="1" dirty="0" smtClean="0"/>
              <a:t>Customer and Intermediary collaborate for Negotiations (for insurance offers from different insurers)</a:t>
            </a:r>
          </a:p>
          <a:p>
            <a:r>
              <a:rPr lang="en-US" sz="2000" i="1" dirty="0" smtClean="0"/>
              <a:t>Customer, Intermediary and Insurer </a:t>
            </a:r>
            <a:r>
              <a:rPr lang="en-US" sz="2000" i="1" dirty="0"/>
              <a:t>collaborate </a:t>
            </a:r>
            <a:r>
              <a:rPr lang="en-US" sz="2000" i="1" dirty="0" smtClean="0"/>
              <a:t>for Contracting (for the customer to obtain a specific insurance offer from an insurer)</a:t>
            </a:r>
          </a:p>
          <a:p>
            <a:r>
              <a:rPr lang="en-US" sz="2000" i="1" dirty="0" smtClean="0"/>
              <a:t>The Customer, Insurer and Customer’s Bank collaborate for Premium Collection (for setting up the process regular payments from the customer to the insurer for the insurance offer)</a:t>
            </a:r>
          </a:p>
          <a:p>
            <a:r>
              <a:rPr lang="en-US" sz="2000" i="1" dirty="0" smtClean="0"/>
              <a:t>The Customer, Insurer </a:t>
            </a:r>
            <a:r>
              <a:rPr lang="en-US" sz="2000" i="1" dirty="0"/>
              <a:t>and Customer’s Bank collaborate for </a:t>
            </a:r>
            <a:r>
              <a:rPr lang="en-US" sz="2000" i="1" dirty="0" smtClean="0"/>
              <a:t>Claim Fulfillment (</a:t>
            </a:r>
            <a:r>
              <a:rPr lang="en-US" sz="2000" i="1" dirty="0"/>
              <a:t>for </a:t>
            </a:r>
            <a:r>
              <a:rPr lang="en-US" sz="2000" i="1" dirty="0" smtClean="0"/>
              <a:t>the customer to get money for a specific claim)</a:t>
            </a:r>
            <a:endParaRPr lang="en-US" sz="2000" i="1" dirty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56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org.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3989388"/>
          </a:xfrm>
        </p:spPr>
        <p:txBody>
          <a:bodyPr/>
          <a:lstStyle/>
          <a:p>
            <a:r>
              <a:rPr lang="en-AU" sz="2400" b="1" noProof="0" dirty="0" smtClean="0"/>
              <a:t>Business </a:t>
            </a:r>
            <a:r>
              <a:rPr lang="en-AU" sz="2400" b="1" u="sng" noProof="0" dirty="0" smtClean="0"/>
              <a:t>actor</a:t>
            </a:r>
          </a:p>
          <a:p>
            <a:pPr lvl="1"/>
            <a:r>
              <a:rPr lang="en-AU" sz="2000" noProof="0" dirty="0" smtClean="0"/>
              <a:t>Human resource entity delivering value to customers and internal parts of the organisation, and collaborating with partners and stakeholders</a:t>
            </a:r>
          </a:p>
          <a:p>
            <a:pPr lvl="1"/>
            <a:r>
              <a:rPr lang="en-AU" sz="2000" noProof="0" dirty="0" smtClean="0"/>
              <a:t>Permanent or long-term status within organisation</a:t>
            </a:r>
          </a:p>
          <a:p>
            <a:pPr lvl="1"/>
            <a:r>
              <a:rPr lang="en-AU" sz="2000" noProof="0" dirty="0" smtClean="0"/>
              <a:t>Corresponds to person or group</a:t>
            </a:r>
          </a:p>
          <a:p>
            <a:pPr lvl="1"/>
            <a:r>
              <a:rPr lang="en-AU" sz="2000" noProof="0" dirty="0" smtClean="0"/>
              <a:t>Hieratically composed to reflect org. structure</a:t>
            </a:r>
          </a:p>
          <a:p>
            <a:pPr lvl="1"/>
            <a:r>
              <a:rPr lang="en-AU" sz="2000" noProof="0" dirty="0" smtClean="0"/>
              <a:t>Capture for “end-point” delivery – directly associated with services and products, not processes (unlike BPM techniques) </a:t>
            </a:r>
          </a:p>
          <a:p>
            <a:pPr lvl="1"/>
            <a:endParaRPr lang="en-AU" noProof="0" dirty="0" smtClean="0"/>
          </a:p>
          <a:p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445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org.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3989388"/>
          </a:xfrm>
        </p:spPr>
        <p:txBody>
          <a:bodyPr/>
          <a:lstStyle/>
          <a:p>
            <a:r>
              <a:rPr lang="en-AU" sz="2400" b="1" noProof="0" dirty="0" smtClean="0"/>
              <a:t>Business </a:t>
            </a:r>
            <a:r>
              <a:rPr lang="en-AU" sz="2400" b="1" u="sng" noProof="0" dirty="0" smtClean="0"/>
              <a:t>role</a:t>
            </a:r>
          </a:p>
          <a:p>
            <a:pPr lvl="1"/>
            <a:r>
              <a:rPr lang="en-AU" sz="2000" noProof="0" dirty="0" smtClean="0"/>
              <a:t>Logical resourcing need for product and service delivery</a:t>
            </a:r>
          </a:p>
          <a:p>
            <a:pPr lvl="1"/>
            <a:r>
              <a:rPr lang="en-AU" sz="2000" noProof="0" dirty="0" smtClean="0"/>
              <a:t>A business actor performs in an organisation in a role, i.e. business actor has </a:t>
            </a:r>
            <a:r>
              <a:rPr lang="en-AU" sz="2000" b="1" noProof="0" dirty="0" smtClean="0"/>
              <a:t>assigns</a:t>
            </a:r>
            <a:r>
              <a:rPr lang="en-AU" sz="2000" noProof="0" dirty="0" smtClean="0"/>
              <a:t> relationship with business role</a:t>
            </a:r>
          </a:p>
          <a:p>
            <a:pPr lvl="1"/>
            <a:r>
              <a:rPr lang="en-AU" sz="2000" noProof="0" dirty="0" smtClean="0"/>
              <a:t>Allows operational planning without direct reference to org. structure – roles change less than actors</a:t>
            </a:r>
          </a:p>
          <a:p>
            <a:pPr lvl="1"/>
            <a:r>
              <a:rPr lang="en-AU" sz="2000" noProof="0" dirty="0" smtClean="0"/>
              <a:t>A business actor can be assigned multiple roles and a role can have multiple actors assigned to it</a:t>
            </a:r>
          </a:p>
          <a:p>
            <a:pPr lvl="1"/>
            <a:r>
              <a:rPr lang="en-AU" sz="2000" noProof="0" dirty="0" smtClean="0"/>
              <a:t>Business processes/functions support business roles through the </a:t>
            </a:r>
            <a:r>
              <a:rPr lang="en-AU" sz="2000" b="1" noProof="0" dirty="0" smtClean="0"/>
              <a:t>realises</a:t>
            </a:r>
            <a:r>
              <a:rPr lang="en-AU" sz="2000" noProof="0" dirty="0" smtClean="0"/>
              <a:t> relationship (see below)</a:t>
            </a:r>
          </a:p>
          <a:p>
            <a:pPr lvl="1"/>
            <a:r>
              <a:rPr lang="en-AU" sz="2000" noProof="0" dirty="0" smtClean="0"/>
              <a:t>Supports outsourcing and collaborations with external partners</a:t>
            </a:r>
          </a:p>
          <a:p>
            <a:pPr lvl="1"/>
            <a:endParaRPr lang="en-AU" noProof="0" dirty="0" smtClean="0"/>
          </a:p>
          <a:p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84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527844"/>
            <a:ext cx="8229600" cy="3989388"/>
          </a:xfrm>
        </p:spPr>
        <p:txBody>
          <a:bodyPr/>
          <a:lstStyle/>
          <a:p>
            <a:r>
              <a:rPr lang="en-US" sz="2400" dirty="0" smtClean="0"/>
              <a:t>Different </a:t>
            </a:r>
            <a:r>
              <a:rPr lang="en-US" sz="2400" u="sng" dirty="0" smtClean="0"/>
              <a:t>aspects</a:t>
            </a:r>
            <a:r>
              <a:rPr lang="en-US" sz="2400" dirty="0" smtClean="0"/>
              <a:t> and </a:t>
            </a:r>
            <a:r>
              <a:rPr lang="en-US" sz="2400" u="sng" dirty="0" smtClean="0"/>
              <a:t>layers</a:t>
            </a:r>
            <a:r>
              <a:rPr lang="en-US" sz="2400" dirty="0" smtClean="0"/>
              <a:t> of </a:t>
            </a:r>
            <a:r>
              <a:rPr lang="en-US" sz="2400" b="1" dirty="0" smtClean="0"/>
              <a:t>enterprise architecture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 smtClean="0"/>
              <a:t>Archimate </a:t>
            </a:r>
            <a:r>
              <a:rPr lang="en-US" sz="2400" u="sng" dirty="0" smtClean="0"/>
              <a:t>business</a:t>
            </a:r>
            <a:r>
              <a:rPr lang="en-US" sz="2400" dirty="0" smtClean="0"/>
              <a:t> layer modelling</a:t>
            </a:r>
          </a:p>
          <a:p>
            <a:endParaRPr lang="en-US" sz="2400" dirty="0"/>
          </a:p>
          <a:p>
            <a:r>
              <a:rPr lang="en-US" sz="2400" dirty="0" smtClean="0"/>
              <a:t>Archimate </a:t>
            </a:r>
            <a:r>
              <a:rPr lang="en-US" sz="2400" u="sng" dirty="0" smtClean="0"/>
              <a:t>IT application </a:t>
            </a:r>
            <a:r>
              <a:rPr lang="en-US" sz="2400" dirty="0" smtClean="0"/>
              <a:t>layer modelling</a:t>
            </a:r>
          </a:p>
          <a:p>
            <a:endParaRPr lang="en-US" sz="2400" dirty="0"/>
          </a:p>
          <a:p>
            <a:r>
              <a:rPr lang="en-US" sz="2400" dirty="0" smtClean="0"/>
              <a:t>Archimate </a:t>
            </a:r>
            <a:r>
              <a:rPr lang="en-US" sz="2400" u="sng" dirty="0" smtClean="0"/>
              <a:t>IT infrastructure</a:t>
            </a:r>
            <a:r>
              <a:rPr lang="en-US" sz="2400" dirty="0" smtClean="0"/>
              <a:t> layer modelling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008">
            <a:off x="69381" y="1589068"/>
            <a:ext cx="989012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0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org.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3989388"/>
          </a:xfrm>
        </p:spPr>
        <p:txBody>
          <a:bodyPr/>
          <a:lstStyle/>
          <a:p>
            <a:r>
              <a:rPr lang="en-AU" sz="2400" b="1" noProof="0" dirty="0" smtClean="0"/>
              <a:t>Business </a:t>
            </a:r>
            <a:r>
              <a:rPr lang="en-AU" sz="2400" b="1" u="sng" noProof="0" dirty="0" smtClean="0"/>
              <a:t>collaboration</a:t>
            </a:r>
          </a:p>
          <a:p>
            <a:pPr lvl="1"/>
            <a:r>
              <a:rPr lang="en-AU" sz="2000" noProof="0" dirty="0" smtClean="0"/>
              <a:t>(Possibly temporary) </a:t>
            </a:r>
            <a:r>
              <a:rPr lang="en-AU" sz="2000" u="sng" noProof="0" dirty="0" smtClean="0"/>
              <a:t>combination of two or more roles resulting in collective behaviour</a:t>
            </a:r>
            <a:r>
              <a:rPr lang="en-AU" sz="2000" noProof="0" dirty="0" smtClean="0"/>
              <a:t> (interactions) in a particular context</a:t>
            </a:r>
          </a:p>
          <a:p>
            <a:pPr lvl="1"/>
            <a:r>
              <a:rPr lang="en-AU" sz="2000" noProof="0" dirty="0" smtClean="0"/>
              <a:t>Unlike business actor’s </a:t>
            </a:r>
            <a:r>
              <a:rPr lang="en-AU" sz="2000" b="1" noProof="0" dirty="0" smtClean="0"/>
              <a:t>composition</a:t>
            </a:r>
            <a:r>
              <a:rPr lang="en-AU" sz="2000" noProof="0" dirty="0" smtClean="0"/>
              <a:t> (containing, black diamond) of roles, it </a:t>
            </a:r>
            <a:r>
              <a:rPr lang="en-AU" sz="2000" b="1" noProof="0" dirty="0" smtClean="0"/>
              <a:t>aggregates</a:t>
            </a:r>
            <a:r>
              <a:rPr lang="en-AU" sz="2000" noProof="0" dirty="0" smtClean="0"/>
              <a:t> roles but does not contain them (white diamond), as roles can be part of other collaborations</a:t>
            </a:r>
            <a:endParaRPr lang="en-AU" noProof="0" dirty="0" smtClean="0"/>
          </a:p>
          <a:p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9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7544" y="1268760"/>
            <a:ext cx="6048672" cy="504056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324528" cy="1143000"/>
          </a:xfrm>
        </p:spPr>
        <p:txBody>
          <a:bodyPr/>
          <a:lstStyle/>
          <a:p>
            <a:r>
              <a:rPr lang="en-AU" noProof="0" dirty="0" smtClean="0">
                <a:solidFill>
                  <a:srgbClr val="262673"/>
                </a:solidFill>
              </a:rPr>
              <a:t>Business layer: org. </a:t>
            </a:r>
            <a:r>
              <a:rPr lang="en-AU" dirty="0" smtClean="0">
                <a:solidFill>
                  <a:srgbClr val="262673"/>
                </a:solidFill>
              </a:rPr>
              <a:t>context</a:t>
            </a:r>
            <a:endParaRPr lang="en-AU" noProof="0" dirty="0">
              <a:solidFill>
                <a:srgbClr val="26267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230" y="1268760"/>
            <a:ext cx="602698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Drill-down org. collaboration – Claim Fulfillment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5725144" y="3018438"/>
            <a:ext cx="773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Assigns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3933056"/>
            <a:ext cx="995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Information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12620" y="1772816"/>
            <a:ext cx="90785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xpansion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xpands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ssigned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ctor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nd its</a:t>
            </a:r>
          </a:p>
          <a:p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oles</a:t>
            </a:r>
          </a:p>
        </p:txBody>
      </p:sp>
      <p:sp>
        <p:nvSpPr>
          <p:cNvPr id="19" name="Freeform 18"/>
          <p:cNvSpPr/>
          <p:nvPr/>
        </p:nvSpPr>
        <p:spPr>
          <a:xfrm>
            <a:off x="6372200" y="2852936"/>
            <a:ext cx="1540420" cy="504056"/>
          </a:xfrm>
          <a:custGeom>
            <a:avLst/>
            <a:gdLst>
              <a:gd name="connsiteX0" fmla="*/ 0 w 808097"/>
              <a:gd name="connsiteY0" fmla="*/ 211681 h 211681"/>
              <a:gd name="connsiteX1" fmla="*/ 461770 w 808097"/>
              <a:gd name="connsiteY1" fmla="*/ 192438 h 211681"/>
              <a:gd name="connsiteX2" fmla="*/ 731135 w 808097"/>
              <a:gd name="connsiteY2" fmla="*/ 96219 h 211681"/>
              <a:gd name="connsiteX3" fmla="*/ 808097 w 808097"/>
              <a:gd name="connsiteY3" fmla="*/ 0 h 211681"/>
              <a:gd name="connsiteX4" fmla="*/ 808097 w 808097"/>
              <a:gd name="connsiteY4" fmla="*/ 0 h 211681"/>
              <a:gd name="connsiteX5" fmla="*/ 808097 w 808097"/>
              <a:gd name="connsiteY5" fmla="*/ 0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97" h="211681">
                <a:moveTo>
                  <a:pt x="0" y="211681"/>
                </a:moveTo>
                <a:cubicBezTo>
                  <a:pt x="169957" y="211681"/>
                  <a:pt x="339914" y="211682"/>
                  <a:pt x="461770" y="192438"/>
                </a:cubicBezTo>
                <a:cubicBezTo>
                  <a:pt x="583626" y="173194"/>
                  <a:pt x="673414" y="128292"/>
                  <a:pt x="731135" y="96219"/>
                </a:cubicBezTo>
                <a:cubicBezTo>
                  <a:pt x="788856" y="64146"/>
                  <a:pt x="808097" y="0"/>
                  <a:pt x="808097" y="0"/>
                </a:cubicBezTo>
                <a:lnTo>
                  <a:pt x="808097" y="0"/>
                </a:lnTo>
                <a:lnTo>
                  <a:pt x="808097" y="0"/>
                </a:ln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28" y="2049338"/>
            <a:ext cx="6031581" cy="35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1043608" y="4221088"/>
            <a:ext cx="792088" cy="0"/>
          </a:xfrm>
          <a:prstGeom prst="line">
            <a:avLst/>
          </a:pr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255944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692696"/>
            <a:ext cx="8147248" cy="37444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1800" i="1" dirty="0"/>
              <a:t>T</a:t>
            </a:r>
            <a:r>
              <a:rPr lang="en-US" sz="1800" i="1" dirty="0" smtClean="0"/>
              <a:t>he </a:t>
            </a:r>
            <a:r>
              <a:rPr lang="en-US" sz="1800" i="1" dirty="0"/>
              <a:t>“big picture” of </a:t>
            </a:r>
            <a:r>
              <a:rPr lang="en-US" sz="1800" i="1" dirty="0" smtClean="0"/>
              <a:t>a set of interactions between a Customer role and the </a:t>
            </a:r>
            <a:r>
              <a:rPr lang="en-US" sz="1800" i="1" dirty="0" err="1" smtClean="0"/>
              <a:t>ArchiSurance</a:t>
            </a:r>
            <a:r>
              <a:rPr lang="en-US" sz="1800" i="1" dirty="0" smtClean="0"/>
              <a:t> org. units (for claims handling)</a:t>
            </a:r>
          </a:p>
          <a:p>
            <a:pPr lvl="1"/>
            <a:r>
              <a:rPr lang="en-US" sz="1800" i="1" dirty="0" smtClean="0"/>
              <a:t>The Customer contacts the </a:t>
            </a:r>
            <a:r>
              <a:rPr lang="en-US" sz="1800" i="1" dirty="0" err="1" smtClean="0"/>
              <a:t>ArchiSurance</a:t>
            </a:r>
            <a:r>
              <a:rPr lang="en-US" sz="1800" i="1" dirty="0" smtClean="0"/>
              <a:t> Customer Relations unit (for lodging a a claim)</a:t>
            </a:r>
          </a:p>
          <a:p>
            <a:pPr lvl="1"/>
            <a:r>
              <a:rPr lang="en-US" sz="1800" i="1" dirty="0" smtClean="0"/>
              <a:t>The </a:t>
            </a:r>
            <a:r>
              <a:rPr lang="en-US" sz="1800" i="1" dirty="0"/>
              <a:t>Customer Relations </a:t>
            </a:r>
            <a:r>
              <a:rPr lang="en-US" sz="1800" i="1" dirty="0" smtClean="0"/>
              <a:t>interacts with the Document Processing unit (to retrieve information about the customer and store information about the claim)</a:t>
            </a:r>
          </a:p>
          <a:p>
            <a:pPr lvl="1"/>
            <a:r>
              <a:rPr lang="en-US" sz="1800" i="1" dirty="0" smtClean="0"/>
              <a:t>The Customer </a:t>
            </a:r>
            <a:r>
              <a:rPr lang="en-US" sz="1800" i="1" dirty="0"/>
              <a:t>Relations </a:t>
            </a:r>
            <a:r>
              <a:rPr lang="en-US" sz="1800" i="1" dirty="0" smtClean="0"/>
              <a:t>unit interacts with the Back Office (to process the claim)</a:t>
            </a:r>
          </a:p>
          <a:p>
            <a:pPr lvl="1"/>
            <a:r>
              <a:rPr lang="en-US" sz="1800" i="1" dirty="0" smtClean="0"/>
              <a:t>The </a:t>
            </a:r>
            <a:r>
              <a:rPr lang="en-US" sz="1800" i="1" dirty="0"/>
              <a:t>Back </a:t>
            </a:r>
            <a:r>
              <a:rPr lang="en-US" sz="1800" i="1" dirty="0" smtClean="0"/>
              <a:t>Office interacts with the Finance unit (to process payment for successful claims)</a:t>
            </a:r>
          </a:p>
          <a:p>
            <a:pPr lvl="1"/>
            <a:r>
              <a:rPr lang="en-US" sz="1800" i="1" dirty="0" smtClean="0"/>
              <a:t>The Finance unit interacts with the Customer’s Bank (to advance payment)</a:t>
            </a:r>
          </a:p>
          <a:p>
            <a:pPr lvl="1"/>
            <a:r>
              <a:rPr lang="en-US" sz="1800" i="1" dirty="0" smtClean="0"/>
              <a:t>The </a:t>
            </a:r>
            <a:r>
              <a:rPr lang="en-US" sz="1800" i="1" dirty="0"/>
              <a:t>Customer’s </a:t>
            </a:r>
            <a:r>
              <a:rPr lang="en-US" sz="1800" i="1" dirty="0" smtClean="0"/>
              <a:t>Bank interacts with the Customer (to notify of payment)</a:t>
            </a:r>
          </a:p>
          <a:p>
            <a:endParaRPr lang="en-US" sz="2000" i="1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7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8460582\Downloads\New ArchiMate Diagram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65" y="1700808"/>
            <a:ext cx="621030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8" y="1268760"/>
            <a:ext cx="8568952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324528" cy="1143000"/>
          </a:xfrm>
        </p:spPr>
        <p:txBody>
          <a:bodyPr/>
          <a:lstStyle/>
          <a:p>
            <a:r>
              <a:rPr lang="en-AU" noProof="0" dirty="0" smtClean="0">
                <a:solidFill>
                  <a:srgbClr val="262673"/>
                </a:solidFill>
              </a:rPr>
              <a:t>Business layer: org. </a:t>
            </a:r>
            <a:r>
              <a:rPr lang="en-AU" dirty="0" smtClean="0">
                <a:solidFill>
                  <a:srgbClr val="262673"/>
                </a:solidFill>
              </a:rPr>
              <a:t>context</a:t>
            </a:r>
            <a:endParaRPr lang="en-AU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86210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Drill-down org. collaboration – view flows against business functions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52121" y="2204864"/>
            <a:ext cx="3168352" cy="864096"/>
            <a:chOff x="5714399" y="2204864"/>
            <a:chExt cx="3106073" cy="681702"/>
          </a:xfrm>
        </p:grpSpPr>
        <p:sp>
          <p:nvSpPr>
            <p:cNvPr id="9" name="TextBox 8"/>
            <p:cNvSpPr txBox="1"/>
            <p:nvPr/>
          </p:nvSpPr>
          <p:spPr>
            <a:xfrm>
              <a:off x="7973231" y="2204864"/>
              <a:ext cx="847241" cy="43088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function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4399" y="2359578"/>
              <a:ext cx="2270367" cy="526988"/>
            </a:xfrm>
            <a:custGeom>
              <a:avLst/>
              <a:gdLst>
                <a:gd name="connsiteX0" fmla="*/ 2270367 w 2270367"/>
                <a:gd name="connsiteY0" fmla="*/ 7406 h 526988"/>
                <a:gd name="connsiteX1" fmla="*/ 1943280 w 2270367"/>
                <a:gd name="connsiteY1" fmla="*/ 7406 h 526988"/>
                <a:gd name="connsiteX2" fmla="*/ 1577713 w 2270367"/>
                <a:gd name="connsiteY2" fmla="*/ 84381 h 526988"/>
                <a:gd name="connsiteX3" fmla="*/ 1192905 w 2270367"/>
                <a:gd name="connsiteY3" fmla="*/ 161356 h 526988"/>
                <a:gd name="connsiteX4" fmla="*/ 827337 w 2270367"/>
                <a:gd name="connsiteY4" fmla="*/ 238332 h 526988"/>
                <a:gd name="connsiteX5" fmla="*/ 346327 w 2270367"/>
                <a:gd name="connsiteY5" fmla="*/ 353794 h 526988"/>
                <a:gd name="connsiteX6" fmla="*/ 115442 w 2270367"/>
                <a:gd name="connsiteY6" fmla="*/ 450013 h 526988"/>
                <a:gd name="connsiteX7" fmla="*/ 0 w 2270367"/>
                <a:gd name="connsiteY7" fmla="*/ 526988 h 5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367" h="526988">
                  <a:moveTo>
                    <a:pt x="2270367" y="7406"/>
                  </a:moveTo>
                  <a:cubicBezTo>
                    <a:pt x="2164544" y="991"/>
                    <a:pt x="2058722" y="-5423"/>
                    <a:pt x="1943280" y="7406"/>
                  </a:cubicBezTo>
                  <a:cubicBezTo>
                    <a:pt x="1827838" y="20235"/>
                    <a:pt x="1577713" y="84381"/>
                    <a:pt x="1577713" y="84381"/>
                  </a:cubicBezTo>
                  <a:lnTo>
                    <a:pt x="1192905" y="161356"/>
                  </a:lnTo>
                  <a:cubicBezTo>
                    <a:pt x="1067842" y="187014"/>
                    <a:pt x="968433" y="206259"/>
                    <a:pt x="827337" y="238332"/>
                  </a:cubicBezTo>
                  <a:cubicBezTo>
                    <a:pt x="686241" y="270405"/>
                    <a:pt x="464976" y="318514"/>
                    <a:pt x="346327" y="353794"/>
                  </a:cubicBezTo>
                  <a:cubicBezTo>
                    <a:pt x="227678" y="389074"/>
                    <a:pt x="173163" y="421147"/>
                    <a:pt x="115442" y="450013"/>
                  </a:cubicBezTo>
                  <a:cubicBezTo>
                    <a:pt x="57721" y="478879"/>
                    <a:pt x="28860" y="502933"/>
                    <a:pt x="0" y="526988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0" y="4509120"/>
            <a:ext cx="136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How are</a:t>
            </a:r>
          </a:p>
          <a:p>
            <a:r>
              <a:rPr lang="en-US" sz="1200" dirty="0" smtClean="0"/>
              <a:t>Flows</a:t>
            </a:r>
            <a:r>
              <a:rPr lang="en-US" sz="1200" dirty="0"/>
              <a:t> </a:t>
            </a:r>
            <a:r>
              <a:rPr lang="en-US" sz="1200" dirty="0" smtClean="0"/>
              <a:t>associated</a:t>
            </a:r>
          </a:p>
          <a:p>
            <a:r>
              <a:rPr lang="en-US" sz="1200" dirty="0"/>
              <a:t>w</a:t>
            </a:r>
            <a:r>
              <a:rPr lang="en-US" sz="1200" dirty="0" smtClean="0"/>
              <a:t>ith functions?</a:t>
            </a:r>
            <a:endParaRPr lang="en-US" sz="1200" dirty="0"/>
          </a:p>
        </p:txBody>
      </p:sp>
      <p:pic>
        <p:nvPicPr>
          <p:cNvPr id="11" name="Picture 3" descr="single_red_question_mark_1600_cl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293096"/>
            <a:ext cx="47248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308304" y="4293096"/>
            <a:ext cx="0" cy="29521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A</a:t>
            </a:r>
            <a:r>
              <a:rPr lang="en-US" sz="2000" i="1" dirty="0" smtClean="0"/>
              <a:t>lternative depiction of claims processing, compared to the previous model</a:t>
            </a:r>
          </a:p>
          <a:p>
            <a:r>
              <a:rPr lang="en-US" sz="2000" i="1" dirty="0" smtClean="0"/>
              <a:t> This time all parties are expressed as roles, so that the same model could apply for different actors (different insurance providers)</a:t>
            </a:r>
            <a:endParaRPr lang="en-US" sz="2000" i="1" dirty="0"/>
          </a:p>
          <a:p>
            <a:r>
              <a:rPr lang="en-US" sz="2000" i="1" dirty="0" err="1" smtClean="0"/>
              <a:t>AchiSurance</a:t>
            </a:r>
            <a:r>
              <a:rPr lang="en-US" sz="2000" i="1" dirty="0" smtClean="0"/>
              <a:t> is replaced by the Insurer role</a:t>
            </a:r>
            <a:endParaRPr lang="en-US" sz="2000" i="1" dirty="0"/>
          </a:p>
          <a:p>
            <a:r>
              <a:rPr lang="en-US" sz="2000" i="1" dirty="0" smtClean="0"/>
              <a:t>All external interactions remain the same</a:t>
            </a:r>
            <a:endParaRPr lang="en-US" sz="2000" i="1" dirty="0"/>
          </a:p>
          <a:p>
            <a:r>
              <a:rPr lang="en-US" sz="2000" i="1" dirty="0" smtClean="0"/>
              <a:t>Internal interactions are shown between business functions (similar to business capabilities): e.g.. Contracting, Claim Handling</a:t>
            </a:r>
            <a:endParaRPr lang="en-US" sz="2000" i="1" dirty="0"/>
          </a:p>
          <a:p>
            <a:r>
              <a:rPr lang="en-US" sz="2000" i="1" dirty="0" smtClean="0"/>
              <a:t>Different business processes could be aligned because business functions are general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org.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3989388"/>
          </a:xfrm>
        </p:spPr>
        <p:txBody>
          <a:bodyPr/>
          <a:lstStyle/>
          <a:p>
            <a:r>
              <a:rPr lang="en-AU" sz="2400" b="1" noProof="0" dirty="0" smtClean="0"/>
              <a:t>Business function</a:t>
            </a:r>
          </a:p>
          <a:p>
            <a:pPr lvl="1"/>
            <a:r>
              <a:rPr lang="en-AU" sz="2000" noProof="0" dirty="0" smtClean="0"/>
              <a:t>Unit of internal behaviour that grouped for planning purposes</a:t>
            </a:r>
            <a:endParaRPr lang="en-AU" noProof="0" dirty="0" smtClean="0"/>
          </a:p>
          <a:p>
            <a:pPr lvl="1"/>
            <a:r>
              <a:rPr lang="en-AU" sz="2000" noProof="0" dirty="0" smtClean="0"/>
              <a:t>Main use is grouping business processes and activities for required skills, knowledge, resources</a:t>
            </a:r>
          </a:p>
          <a:p>
            <a:pPr lvl="1"/>
            <a:r>
              <a:rPr lang="en-AU" sz="2000" noProof="0" dirty="0" smtClean="0"/>
              <a:t>Can used as basis for </a:t>
            </a:r>
            <a:r>
              <a:rPr lang="en-AU" sz="2000" i="1" noProof="0" dirty="0" smtClean="0"/>
              <a:t>organisation capability map </a:t>
            </a:r>
            <a:r>
              <a:rPr lang="en-AU" sz="2000" noProof="0" dirty="0" smtClean="0"/>
              <a:t>alignment with operations</a:t>
            </a:r>
          </a:p>
          <a:p>
            <a:pPr lvl="1"/>
            <a:r>
              <a:rPr lang="en-AU" sz="2000" noProof="0" dirty="0" smtClean="0"/>
              <a:t>Functions can be composed of other functions</a:t>
            </a:r>
          </a:p>
          <a:p>
            <a:pPr lvl="1"/>
            <a:r>
              <a:rPr lang="en-AU" sz="2000" noProof="0" dirty="0" smtClean="0"/>
              <a:t>Strict planning of operations through functions (and not business services and processes) leads to stove-pipes</a:t>
            </a:r>
          </a:p>
        </p:txBody>
      </p:sp>
    </p:spTree>
    <p:extLst>
      <p:ext uri="{BB962C8B-B14F-4D97-AF65-F5344CB8AC3E}">
        <p14:creationId xmlns:p14="http://schemas.microsoft.com/office/powerpoint/2010/main" val="2230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/>
              <a:t>context</a:t>
            </a:r>
            <a:endParaRPr lang="en-AU" noProof="0" dirty="0">
              <a:solidFill>
                <a:schemeClr val="tx1"/>
              </a:solidFill>
            </a:endParaRPr>
          </a:p>
        </p:txBody>
      </p:sp>
      <p:pic>
        <p:nvPicPr>
          <p:cNvPr id="3" name="Picture 2" descr="fig5.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997" y="1655222"/>
            <a:ext cx="8093094" cy="403244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23528" y="3239398"/>
            <a:ext cx="8142603" cy="2565866"/>
            <a:chOff x="323528" y="3239398"/>
            <a:chExt cx="8142603" cy="2565866"/>
          </a:xfrm>
        </p:grpSpPr>
        <p:sp>
          <p:nvSpPr>
            <p:cNvPr id="49" name="TextBox 48"/>
            <p:cNvSpPr txBox="1"/>
            <p:nvPr/>
          </p:nvSpPr>
          <p:spPr>
            <a:xfrm>
              <a:off x="6156176" y="5327630"/>
              <a:ext cx="7188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Access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4288" y="3239398"/>
              <a:ext cx="1301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 object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9498" y="5543654"/>
              <a:ext cx="1246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rgbClr val="262673"/>
                  </a:solidFill>
                </a:rPr>
                <a:t>Representation</a:t>
              </a:r>
              <a:endParaRPr lang="en-US" sz="1100" b="1" i="1" dirty="0">
                <a:solidFill>
                  <a:srgbClr val="262673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7812360" y="3599440"/>
              <a:ext cx="288032" cy="360038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596336" y="5255622"/>
              <a:ext cx="288032" cy="333618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3528" y="3311406"/>
              <a:ext cx="8472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event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9632" y="5255622"/>
              <a:ext cx="8519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process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7864" y="5255622"/>
              <a:ext cx="91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Triggering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5255622"/>
              <a:ext cx="9256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Junction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in process</a:t>
              </a:r>
              <a:endParaRPr lang="en-US" sz="11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1600" y="3815462"/>
              <a:ext cx="288032" cy="504056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0"/>
            </p:cNvCxnSpPr>
            <p:nvPr/>
          </p:nvCxnSpPr>
          <p:spPr>
            <a:xfrm flipV="1">
              <a:off x="5178829" y="4437112"/>
              <a:ext cx="617307" cy="818510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067944" y="4437112"/>
              <a:ext cx="576064" cy="818510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988039" y="4869160"/>
              <a:ext cx="135689" cy="386462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051720" y="4509120"/>
              <a:ext cx="648072" cy="818510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V="1">
              <a:off x="6515591" y="4679558"/>
              <a:ext cx="648697" cy="648072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259632" y="1844824"/>
            <a:ext cx="6299716" cy="1754614"/>
            <a:chOff x="1259632" y="1844824"/>
            <a:chExt cx="6299716" cy="1754614"/>
          </a:xfrm>
        </p:grpSpPr>
        <p:grpSp>
          <p:nvGrpSpPr>
            <p:cNvPr id="31" name="Group 30"/>
            <p:cNvGrpSpPr/>
            <p:nvPr/>
          </p:nvGrpSpPr>
          <p:grpSpPr>
            <a:xfrm>
              <a:off x="1259632" y="1844824"/>
              <a:ext cx="6299716" cy="1106542"/>
              <a:chOff x="1259632" y="1844824"/>
              <a:chExt cx="6299716" cy="110654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148932" y="1844824"/>
                <a:ext cx="12313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Business actor</a:t>
                </a:r>
                <a:endParaRPr lang="en-US" sz="11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14205" y="2231286"/>
                <a:ext cx="11451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Business role</a:t>
                </a:r>
                <a:endParaRPr lang="en-US" sz="11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47864" y="2180764"/>
                <a:ext cx="5572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Uses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0556" y="1844824"/>
                <a:ext cx="7734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Assigns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427984" y="2132856"/>
                <a:ext cx="792088" cy="98430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79912" y="2348880"/>
                <a:ext cx="504056" cy="72008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724128" y="1988840"/>
                <a:ext cx="504056" cy="26422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6" idx="1"/>
              </p:cNvCxnSpPr>
              <p:nvPr/>
            </p:nvCxnSpPr>
            <p:spPr>
              <a:xfrm>
                <a:off x="5796136" y="2348880"/>
                <a:ext cx="618069" cy="13211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259632" y="2204864"/>
                <a:ext cx="8519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Business</a:t>
                </a:r>
              </a:p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service</a:t>
                </a:r>
                <a:endParaRPr lang="en-US" sz="11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835696" y="2636912"/>
                <a:ext cx="288032" cy="314454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995936" y="3188876"/>
              <a:ext cx="1440623" cy="410562"/>
              <a:chOff x="3995936" y="2946430"/>
              <a:chExt cx="1440623" cy="4105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44008" y="2946430"/>
                <a:ext cx="7925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Realises</a:t>
                </a:r>
              </a:p>
            </p:txBody>
          </p:sp>
          <p:cxnSp>
            <p:nvCxnSpPr>
              <p:cNvPr id="40" name="Straight Connector 39"/>
              <p:cNvCxnSpPr>
                <a:stCxn id="36" idx="1"/>
              </p:cNvCxnSpPr>
              <p:nvPr/>
            </p:nvCxnSpPr>
            <p:spPr>
              <a:xfrm flipH="1">
                <a:off x="3995936" y="3077235"/>
                <a:ext cx="648072" cy="279757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 36"/>
          <p:cNvSpPr/>
          <p:nvPr/>
        </p:nvSpPr>
        <p:spPr>
          <a:xfrm>
            <a:off x="323528" y="1196752"/>
            <a:ext cx="5184576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3528" y="1196752"/>
            <a:ext cx="51597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V</a:t>
            </a:r>
            <a:r>
              <a:rPr lang="en-US" sz="2000" b="1" dirty="0" smtClean="0">
                <a:solidFill>
                  <a:srgbClr val="FFFFFF"/>
                </a:solidFill>
              </a:rPr>
              <a:t>alue stream map – integrated scenarios </a:t>
            </a:r>
          </a:p>
        </p:txBody>
      </p:sp>
    </p:spTree>
    <p:extLst>
      <p:ext uri="{BB962C8B-B14F-4D97-AF65-F5344CB8AC3E}">
        <p14:creationId xmlns:p14="http://schemas.microsoft.com/office/powerpoint/2010/main" val="591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764704"/>
            <a:ext cx="814724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A</a:t>
            </a:r>
            <a:r>
              <a:rPr lang="en-US" sz="2000" i="1" dirty="0" smtClean="0"/>
              <a:t> part of a value stream broken down into an integrated scenario</a:t>
            </a:r>
            <a:endParaRPr lang="en-US" sz="2000" i="1" dirty="0"/>
          </a:p>
          <a:p>
            <a:r>
              <a:rPr lang="en-US" sz="2000" i="1" dirty="0" smtClean="0"/>
              <a:t>The value stream part being </a:t>
            </a:r>
            <a:r>
              <a:rPr lang="en-US" sz="2000" i="1" dirty="0" err="1" smtClean="0"/>
              <a:t>analysed</a:t>
            </a:r>
            <a:r>
              <a:rPr lang="en-US" sz="2000" i="1" dirty="0" smtClean="0"/>
              <a:t> is: </a:t>
            </a:r>
            <a:r>
              <a:rPr lang="en-US" sz="2000" i="1" dirty="0"/>
              <a:t>H</a:t>
            </a:r>
            <a:r>
              <a:rPr lang="en-US" sz="2000" i="1" dirty="0" smtClean="0"/>
              <a:t>andle Claim</a:t>
            </a:r>
          </a:p>
          <a:p>
            <a:r>
              <a:rPr lang="en-US" sz="2000" i="1" dirty="0" smtClean="0"/>
              <a:t>The Handle Claim is broken into the following process flow: Register, Accept, Value and Pay/Reject)</a:t>
            </a:r>
            <a:endParaRPr lang="en-US" sz="2000" i="1" dirty="0"/>
          </a:p>
          <a:p>
            <a:r>
              <a:rPr lang="en-US" sz="2000" i="1" dirty="0" smtClean="0"/>
              <a:t>An event triggers the process: Damage</a:t>
            </a:r>
            <a:endParaRPr lang="en-US" sz="2000" i="1" dirty="0"/>
          </a:p>
          <a:p>
            <a:r>
              <a:rPr lang="en-US" sz="2000" i="1" dirty="0" smtClean="0"/>
              <a:t>The process supports three services: Claim registration Service (supported by Register), Claim information service (supported by Accept), and Claim payment service (supported by Pay)</a:t>
            </a:r>
          </a:p>
          <a:p>
            <a:r>
              <a:rPr lang="en-US" sz="2000" i="1" dirty="0" smtClean="0"/>
              <a:t>The three services are used by an Insurant role which is assigned to a Customer actor</a:t>
            </a:r>
          </a:p>
          <a:p>
            <a:r>
              <a:rPr lang="en-US" sz="2000" i="1" dirty="0" smtClean="0"/>
              <a:t>A part of the process involves a split in its path: either to Pay or Reject</a:t>
            </a:r>
            <a:endParaRPr lang="en-US" sz="2000" i="1" dirty="0"/>
          </a:p>
          <a:p>
            <a:r>
              <a:rPr lang="en-US" sz="2000" i="1" dirty="0" smtClean="0"/>
              <a:t>The process produces a Notification business object sent through a Letter</a:t>
            </a:r>
          </a:p>
          <a:p>
            <a:endParaRPr lang="en-US" sz="2000" i="1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97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service</a:t>
            </a:r>
          </a:p>
          <a:p>
            <a:pPr lvl="1"/>
            <a:r>
              <a:rPr lang="en-AU" sz="2000" noProof="0" dirty="0" smtClean="0"/>
              <a:t>Externally visible functionality delivered by an organisation internally (e.g. shared services) and externally (to market)</a:t>
            </a:r>
          </a:p>
          <a:p>
            <a:pPr lvl="1"/>
            <a:r>
              <a:rPr lang="en-AU" sz="2000" noProof="0" dirty="0" smtClean="0"/>
              <a:t>Focus on key capabilities - value delivered, typically conveyed through information, goods and other physical artefacts</a:t>
            </a:r>
          </a:p>
          <a:p>
            <a:pPr lvl="1"/>
            <a:r>
              <a:rPr lang="en-AU" sz="2000" noProof="0" dirty="0" smtClean="0"/>
              <a:t>Shields enablers such as business processes – service information principle</a:t>
            </a:r>
          </a:p>
          <a:p>
            <a:pPr lvl="1"/>
            <a:r>
              <a:rPr lang="en-AU" sz="2000" noProof="0" dirty="0" smtClean="0"/>
              <a:t>Subject to delivery constraints, e.g. time, place, price, rewards, rights, penalties – service level agreements between providers and consumers</a:t>
            </a:r>
          </a:p>
          <a:p>
            <a:pPr lvl="1"/>
            <a:r>
              <a:rPr lang="en-AU" sz="2000" noProof="0" dirty="0" smtClean="0"/>
              <a:t>Delivered through roles – a business role uses one or more </a:t>
            </a:r>
            <a:r>
              <a:rPr lang="en-AU" sz="2000" b="1" noProof="0" dirty="0" smtClean="0"/>
              <a:t>services</a:t>
            </a:r>
          </a:p>
          <a:p>
            <a:pPr lvl="1"/>
            <a:endParaRPr lang="en-AU" sz="2000" noProof="0" dirty="0" smtClean="0"/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8249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process</a:t>
            </a:r>
          </a:p>
          <a:p>
            <a:pPr lvl="1"/>
            <a:r>
              <a:rPr lang="en-AU" sz="2000" noProof="0" dirty="0" smtClean="0"/>
              <a:t>A collection of causally related internal behaviour – how organisations plan and execute their internal operations</a:t>
            </a:r>
          </a:p>
          <a:p>
            <a:pPr lvl="1"/>
            <a:r>
              <a:rPr lang="en-AU" sz="2000" noProof="0" dirty="0" smtClean="0"/>
              <a:t>Aimed at supporting the delivery of products and services</a:t>
            </a:r>
          </a:p>
          <a:p>
            <a:pPr lvl="1"/>
            <a:r>
              <a:rPr lang="en-AU" sz="2000" noProof="0" dirty="0" smtClean="0"/>
              <a:t>Support business services through </a:t>
            </a:r>
            <a:r>
              <a:rPr lang="en-AU" sz="2000" b="1" noProof="0" dirty="0" smtClean="0"/>
              <a:t>realises</a:t>
            </a:r>
            <a:r>
              <a:rPr lang="en-AU" sz="2000" noProof="0" dirty="0" smtClean="0"/>
              <a:t> relationship</a:t>
            </a:r>
          </a:p>
          <a:p>
            <a:pPr lvl="1"/>
            <a:r>
              <a:rPr lang="en-AU" sz="2000" noProof="0" dirty="0" smtClean="0"/>
              <a:t>Can be aggregated of other business processes and activities (elementary forms)</a:t>
            </a:r>
          </a:p>
          <a:p>
            <a:pPr lvl="1"/>
            <a:r>
              <a:rPr lang="en-AU" sz="2000" noProof="0" dirty="0" smtClean="0"/>
              <a:t>Triggered by business events</a:t>
            </a:r>
          </a:p>
          <a:p>
            <a:pPr lvl="1"/>
            <a:r>
              <a:rPr lang="en-AU" sz="2000" noProof="0" dirty="0" smtClean="0"/>
              <a:t>Access business objects for read/write</a:t>
            </a:r>
          </a:p>
          <a:p>
            <a:pPr lvl="1"/>
            <a:r>
              <a:rPr lang="en-AU" sz="2000" noProof="0" dirty="0" smtClean="0"/>
              <a:t>Use of business services or business actors/roles are not captured: enterprise architecture capture of business processes mostly used for planning, not orchestration</a:t>
            </a:r>
          </a:p>
          <a:p>
            <a:pPr lvl="1"/>
            <a:endParaRPr lang="en-AU" sz="2000" noProof="0" dirty="0" smtClean="0"/>
          </a:p>
          <a:p>
            <a:pPr lvl="1"/>
            <a:endParaRPr lang="en-AU" sz="2000" noProof="0" dirty="0" smtClean="0"/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687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From Business Strategy to IT Solutions</a:t>
            </a:r>
            <a:endParaRPr lang="en-US" dirty="0">
              <a:latin typeface="Arial" charset="0"/>
            </a:endParaRPr>
          </a:p>
        </p:txBody>
      </p:sp>
      <p:sp>
        <p:nvSpPr>
          <p:cNvPr id="4" name="Extract 3"/>
          <p:cNvSpPr>
            <a:spLocks noChangeArrowheads="1"/>
          </p:cNvSpPr>
          <p:nvPr/>
        </p:nvSpPr>
        <p:spPr bwMode="auto">
          <a:xfrm>
            <a:off x="1223963" y="1052736"/>
            <a:ext cx="6911975" cy="3527425"/>
          </a:xfrm>
          <a:prstGeom prst="flowChartExtract">
            <a:avLst/>
          </a:prstGeom>
          <a:solidFill>
            <a:srgbClr val="CCCCFF"/>
          </a:solidFill>
          <a:ln w="28575" cmpd="sng">
            <a:solidFill>
              <a:srgbClr val="8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Alternate Process 4"/>
          <p:cNvSpPr>
            <a:spLocks noChangeArrowheads="1"/>
          </p:cNvSpPr>
          <p:nvPr/>
        </p:nvSpPr>
        <p:spPr bwMode="auto">
          <a:xfrm>
            <a:off x="1187624" y="4724624"/>
            <a:ext cx="7056783" cy="936625"/>
          </a:xfrm>
          <a:prstGeom prst="flowChartAlternateProcess">
            <a:avLst/>
          </a:prstGeom>
          <a:solidFill>
            <a:srgbClr val="FEFF97"/>
          </a:solidFill>
          <a:ln w="28575" cmpd="sng">
            <a:solidFill>
              <a:srgbClr val="8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3455988" y="2276699"/>
            <a:ext cx="2411412" cy="36512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051720" y="3645024"/>
            <a:ext cx="5184576" cy="7200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4211960" y="1393389"/>
            <a:ext cx="982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/>
              <a:t>Business</a:t>
            </a:r>
          </a:p>
          <a:p>
            <a:pPr eaLnBrk="1" hangingPunct="1"/>
            <a:r>
              <a:rPr lang="en-US" sz="1400" b="1" dirty="0" smtClean="0"/>
              <a:t>Strategy</a:t>
            </a:r>
            <a:endParaRPr lang="en-US" sz="1200" dirty="0"/>
          </a:p>
        </p:txBody>
      </p:sp>
      <p:sp>
        <p:nvSpPr>
          <p:cNvPr id="40968" name="TextBox 10"/>
          <p:cNvSpPr txBox="1">
            <a:spLocks noChangeArrowheads="1"/>
          </p:cNvSpPr>
          <p:nvPr/>
        </p:nvSpPr>
        <p:spPr bwMode="auto">
          <a:xfrm>
            <a:off x="3635375" y="2313211"/>
            <a:ext cx="273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/>
              <a:t>Business Architecture</a:t>
            </a:r>
            <a:endParaRPr lang="en-US" sz="1400" b="1" dirty="0"/>
          </a:p>
        </p:txBody>
      </p:sp>
      <p:sp>
        <p:nvSpPr>
          <p:cNvPr id="40969" name="TextBox 11"/>
          <p:cNvSpPr txBox="1">
            <a:spLocks noChangeArrowheads="1"/>
          </p:cNvSpPr>
          <p:nvPr/>
        </p:nvSpPr>
        <p:spPr bwMode="auto">
          <a:xfrm>
            <a:off x="3059832" y="2977788"/>
            <a:ext cx="3384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/>
              <a:t>Enterprise Alignment Architecture</a:t>
            </a:r>
            <a:endParaRPr lang="en-US" sz="1400" b="1" dirty="0"/>
          </a:p>
          <a:p>
            <a:pPr eaLnBrk="1" hangingPunct="1"/>
            <a:endParaRPr lang="en-US" sz="1400" dirty="0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3995936" y="4725144"/>
            <a:ext cx="1332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/>
              <a:t>IT Solutions</a:t>
            </a:r>
            <a:endParaRPr lang="en-US" sz="1400" b="1" dirty="0"/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V="1">
            <a:off x="2771800" y="2924944"/>
            <a:ext cx="3744416" cy="7200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059832" y="3717032"/>
            <a:ext cx="3456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/>
              <a:t>Business Process Management</a:t>
            </a:r>
            <a:endParaRPr lang="en-US" sz="1400" b="1" dirty="0"/>
          </a:p>
          <a:p>
            <a:pPr eaLnBrk="1" hangingPunct="1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9752" y="4149080"/>
            <a:ext cx="720080" cy="360040"/>
          </a:xfrm>
          <a:prstGeom prst="rect">
            <a:avLst/>
          </a:prstGeom>
          <a:solidFill>
            <a:srgbClr val="985B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47864" y="4149080"/>
            <a:ext cx="720080" cy="360040"/>
          </a:xfrm>
          <a:prstGeom prst="rect">
            <a:avLst/>
          </a:prstGeom>
          <a:solidFill>
            <a:srgbClr val="985B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976" y="4149080"/>
            <a:ext cx="720080" cy="360040"/>
          </a:xfrm>
          <a:prstGeom prst="rect">
            <a:avLst/>
          </a:prstGeom>
          <a:solidFill>
            <a:srgbClr val="985B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36096" y="4149080"/>
            <a:ext cx="720080" cy="360040"/>
          </a:xfrm>
          <a:prstGeom prst="rect">
            <a:avLst/>
          </a:prstGeom>
          <a:solidFill>
            <a:srgbClr val="985B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16216" y="4149080"/>
            <a:ext cx="720080" cy="360040"/>
          </a:xfrm>
          <a:prstGeom prst="rect">
            <a:avLst/>
          </a:prstGeom>
          <a:solidFill>
            <a:srgbClr val="985B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1760" y="5157192"/>
            <a:ext cx="720080" cy="3600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19872" y="5157192"/>
            <a:ext cx="720080" cy="3600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7984" y="5157192"/>
            <a:ext cx="720080" cy="3600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08104" y="5157192"/>
            <a:ext cx="720080" cy="3600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88224" y="5157192"/>
            <a:ext cx="720080" cy="3600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93988" y="1844824"/>
            <a:ext cx="207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Goals, Policies, Business</a:t>
            </a:r>
          </a:p>
          <a:p>
            <a:r>
              <a:rPr lang="en-US" sz="1100" dirty="0" smtClean="0"/>
              <a:t> Ecosystem, Business Scopes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419872" y="2636912"/>
            <a:ext cx="2803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Business Scopes to Business Capabilities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9792" y="3383414"/>
            <a:ext cx="3788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Business Capabilities to business-to-IT alignment models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5524198" y="3887470"/>
            <a:ext cx="1784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Business process models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156176" y="4751566"/>
            <a:ext cx="1964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Solution architecture models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8388424" y="980728"/>
            <a:ext cx="648072" cy="2664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8424" y="3861048"/>
            <a:ext cx="648072" cy="18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44053" y="1786944"/>
            <a:ext cx="492443" cy="1360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 smtClean="0"/>
              <a:t>Enterprise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574831" y="4229313"/>
            <a:ext cx="461665" cy="11439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Solutions</a:t>
            </a:r>
            <a:endParaRPr lang="en-US" b="1" dirty="0"/>
          </a:p>
        </p:txBody>
      </p:sp>
      <p:sp>
        <p:nvSpPr>
          <p:cNvPr id="2" name="Striped Right Arrow 1"/>
          <p:cNvSpPr/>
          <p:nvPr/>
        </p:nvSpPr>
        <p:spPr>
          <a:xfrm>
            <a:off x="395536" y="2704937"/>
            <a:ext cx="1907704" cy="1356953"/>
          </a:xfrm>
          <a:prstGeom prst="striped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lecture and the next 2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372225" y="2232675"/>
            <a:ext cx="200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learned in last 2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event</a:t>
            </a:r>
          </a:p>
          <a:p>
            <a:pPr lvl="1"/>
            <a:r>
              <a:rPr lang="en-AU" sz="2000" noProof="0" dirty="0" smtClean="0"/>
              <a:t>Something that happens internally or externally and influences an organisation’s operations (business processes, functions and interactions)</a:t>
            </a:r>
          </a:p>
          <a:p>
            <a:pPr lvl="1"/>
            <a:r>
              <a:rPr lang="en-AU" sz="2000" noProof="0" dirty="0" smtClean="0"/>
              <a:t>Used for capturing triggers (to start processes), although other types of events have different effects, e.g. interrupting a process (note not modelled at in business process in a vertical EA)</a:t>
            </a:r>
          </a:p>
          <a:p>
            <a:pPr lvl="1"/>
            <a:r>
              <a:rPr lang="en-AU" sz="2000" noProof="0" dirty="0" smtClean="0"/>
              <a:t>Events can integrate a number of business processes – causal dependency which trigger processes and arise from them</a:t>
            </a:r>
          </a:p>
          <a:p>
            <a:pPr lvl="1"/>
            <a:endParaRPr lang="en-AU" sz="2000" noProof="0" dirty="0" smtClean="0"/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8868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interface</a:t>
            </a:r>
          </a:p>
          <a:p>
            <a:pPr lvl="1"/>
            <a:r>
              <a:rPr lang="en-AU" sz="2000" noProof="0" dirty="0" smtClean="0"/>
              <a:t>The way a business role interacts internally or externally in an organisation, otherwise known as a communication channel</a:t>
            </a:r>
          </a:p>
          <a:p>
            <a:pPr lvl="1"/>
            <a:endParaRPr lang="en-AU" sz="2000" noProof="0" dirty="0" smtClean="0"/>
          </a:p>
          <a:p>
            <a:pPr lvl="1"/>
            <a:r>
              <a:rPr lang="en-AU" sz="2000" noProof="0" dirty="0" smtClean="0"/>
              <a:t>Examples include mail, telephone, Web or mobile channel</a:t>
            </a:r>
          </a:p>
          <a:p>
            <a:pPr lvl="1"/>
            <a:endParaRPr lang="en-AU" sz="2000" noProof="0" dirty="0" smtClean="0"/>
          </a:p>
          <a:p>
            <a:pPr lvl="1"/>
            <a:r>
              <a:rPr lang="en-AU" sz="2000" noProof="0" dirty="0" smtClean="0"/>
              <a:t>Note, business channels, e.g. call centres, service desks, are modelled as business actors</a:t>
            </a:r>
          </a:p>
          <a:p>
            <a:pPr lvl="1"/>
            <a:endParaRPr lang="en-AU" sz="2000" noProof="0" dirty="0" smtClean="0"/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923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748464" cy="1143000"/>
          </a:xfrm>
        </p:spPr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 smtClean="0"/>
              <a:t>context</a:t>
            </a:r>
            <a:r>
              <a:rPr lang="en-AU" noProof="0" dirty="0" smtClean="0">
                <a:solidFill>
                  <a:schemeClr val="tx1"/>
                </a:solidFill>
              </a:rPr>
              <a:t> 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7" y="1340768"/>
            <a:ext cx="5995285" cy="466535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340769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Integration scenarios – process and data flow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408354"/>
            <a:ext cx="7972988" cy="269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714399" y="1844824"/>
            <a:ext cx="3106073" cy="681702"/>
            <a:chOff x="5714399" y="2204864"/>
            <a:chExt cx="3106073" cy="681702"/>
          </a:xfrm>
        </p:grpSpPr>
        <p:sp>
          <p:nvSpPr>
            <p:cNvPr id="12" name="TextBox 11"/>
            <p:cNvSpPr txBox="1"/>
            <p:nvPr/>
          </p:nvSpPr>
          <p:spPr>
            <a:xfrm>
              <a:off x="7973231" y="2204864"/>
              <a:ext cx="84724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object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4399" y="2359578"/>
              <a:ext cx="2270367" cy="526988"/>
            </a:xfrm>
            <a:custGeom>
              <a:avLst/>
              <a:gdLst>
                <a:gd name="connsiteX0" fmla="*/ 2270367 w 2270367"/>
                <a:gd name="connsiteY0" fmla="*/ 7406 h 526988"/>
                <a:gd name="connsiteX1" fmla="*/ 1943280 w 2270367"/>
                <a:gd name="connsiteY1" fmla="*/ 7406 h 526988"/>
                <a:gd name="connsiteX2" fmla="*/ 1577713 w 2270367"/>
                <a:gd name="connsiteY2" fmla="*/ 84381 h 526988"/>
                <a:gd name="connsiteX3" fmla="*/ 1192905 w 2270367"/>
                <a:gd name="connsiteY3" fmla="*/ 161356 h 526988"/>
                <a:gd name="connsiteX4" fmla="*/ 827337 w 2270367"/>
                <a:gd name="connsiteY4" fmla="*/ 238332 h 526988"/>
                <a:gd name="connsiteX5" fmla="*/ 346327 w 2270367"/>
                <a:gd name="connsiteY5" fmla="*/ 353794 h 526988"/>
                <a:gd name="connsiteX6" fmla="*/ 115442 w 2270367"/>
                <a:gd name="connsiteY6" fmla="*/ 450013 h 526988"/>
                <a:gd name="connsiteX7" fmla="*/ 0 w 2270367"/>
                <a:gd name="connsiteY7" fmla="*/ 526988 h 5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367" h="526988">
                  <a:moveTo>
                    <a:pt x="2270367" y="7406"/>
                  </a:moveTo>
                  <a:cubicBezTo>
                    <a:pt x="2164544" y="991"/>
                    <a:pt x="2058722" y="-5423"/>
                    <a:pt x="1943280" y="7406"/>
                  </a:cubicBezTo>
                  <a:cubicBezTo>
                    <a:pt x="1827838" y="20235"/>
                    <a:pt x="1577713" y="84381"/>
                    <a:pt x="1577713" y="84381"/>
                  </a:cubicBezTo>
                  <a:lnTo>
                    <a:pt x="1192905" y="161356"/>
                  </a:lnTo>
                  <a:cubicBezTo>
                    <a:pt x="1067842" y="187014"/>
                    <a:pt x="968433" y="206259"/>
                    <a:pt x="827337" y="238332"/>
                  </a:cubicBezTo>
                  <a:cubicBezTo>
                    <a:pt x="686241" y="270405"/>
                    <a:pt x="464976" y="318514"/>
                    <a:pt x="346327" y="353794"/>
                  </a:cubicBezTo>
                  <a:cubicBezTo>
                    <a:pt x="227678" y="389074"/>
                    <a:pt x="173163" y="421147"/>
                    <a:pt x="115442" y="450013"/>
                  </a:cubicBezTo>
                  <a:cubicBezTo>
                    <a:pt x="57721" y="478879"/>
                    <a:pt x="28860" y="502933"/>
                    <a:pt x="0" y="526988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1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A</a:t>
            </a:r>
            <a:r>
              <a:rPr lang="en-US" sz="2000" i="1" dirty="0" smtClean="0"/>
              <a:t>n integrated scenario for Handle Claim, showing how the control and data flows </a:t>
            </a:r>
          </a:p>
          <a:p>
            <a:endParaRPr lang="en-US" sz="2000" i="1" dirty="0"/>
          </a:p>
          <a:p>
            <a:r>
              <a:rPr lang="en-US" sz="2000" i="1" dirty="0" smtClean="0"/>
              <a:t>The Register process accesses two business objects: Damage claim and Customer file; the Access process accesses Insurance policy; the Valuate process accesses Damage claim; The Pay process accesses Customer file.</a:t>
            </a:r>
          </a:p>
          <a:p>
            <a:r>
              <a:rPr lang="en-US" sz="2000" i="1" dirty="0" smtClean="0"/>
              <a:t>Claim form </a:t>
            </a:r>
            <a:r>
              <a:rPr lang="en-US" sz="2000" i="1" dirty="0" err="1" smtClean="0"/>
              <a:t>realises</a:t>
            </a:r>
            <a:r>
              <a:rPr lang="en-US" sz="2000" i="1" dirty="0" smtClean="0"/>
              <a:t> Damage claim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 smtClean="0"/>
              <a:t>context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268760"/>
            <a:ext cx="8964488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268760"/>
            <a:ext cx="90730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Integration scenarios - aligning business process to business functions</a:t>
            </a:r>
          </a:p>
        </p:txBody>
      </p:sp>
      <p:pic>
        <p:nvPicPr>
          <p:cNvPr id="9" name="Picture 3" descr="C:\Users\n8460582\Downloads\31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028384" cy="39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34563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T</a:t>
            </a:r>
            <a:r>
              <a:rPr lang="en-US" sz="2000" i="1" dirty="0" smtClean="0"/>
              <a:t>he alignment of business processes with business functions</a:t>
            </a:r>
          </a:p>
          <a:p>
            <a:endParaRPr lang="en-US" sz="2000" i="1" dirty="0"/>
          </a:p>
          <a:p>
            <a:r>
              <a:rPr lang="en-US" sz="2000" i="1" dirty="0" smtClean="0"/>
              <a:t>Business functions (Managing Customer Relations, Claims processing, and Financial Handling) are aligned across different processes (Handle Request and Handle Claim):</a:t>
            </a:r>
          </a:p>
          <a:p>
            <a:pPr lvl="1"/>
            <a:r>
              <a:rPr lang="en-US" sz="2000" i="1" dirty="0" smtClean="0"/>
              <a:t>The Managing Customer Relations business function is aligned to Receive Request from Handle Request process and Receive Claim from Handle Claim process</a:t>
            </a:r>
          </a:p>
          <a:p>
            <a:pPr lvl="1"/>
            <a:r>
              <a:rPr lang="en-US" sz="2000" i="1" dirty="0"/>
              <a:t>The </a:t>
            </a:r>
            <a:r>
              <a:rPr lang="en-US" sz="2000" i="1" dirty="0" smtClean="0"/>
              <a:t>Claims Processing </a:t>
            </a:r>
            <a:r>
              <a:rPr lang="en-US" sz="2000" i="1" dirty="0"/>
              <a:t>business function is aligned to </a:t>
            </a:r>
            <a:r>
              <a:rPr lang="en-US" sz="2000" i="1" dirty="0" smtClean="0"/>
              <a:t>Judge claim </a:t>
            </a:r>
            <a:r>
              <a:rPr lang="en-US" sz="2000" i="1" dirty="0"/>
              <a:t>from Handle Claim </a:t>
            </a:r>
            <a:r>
              <a:rPr lang="en-US" sz="2000" i="1" dirty="0" smtClean="0"/>
              <a:t>process</a:t>
            </a:r>
          </a:p>
          <a:p>
            <a:pPr lvl="1"/>
            <a:r>
              <a:rPr lang="en-US" sz="2000" i="1" dirty="0" smtClean="0"/>
              <a:t>The Financial Handling </a:t>
            </a:r>
            <a:r>
              <a:rPr lang="en-US" sz="2000" i="1" dirty="0"/>
              <a:t>business function is aligned to </a:t>
            </a:r>
            <a:r>
              <a:rPr lang="en-US" sz="2000" i="1" dirty="0" smtClean="0"/>
              <a:t>Collect premium from </a:t>
            </a:r>
            <a:r>
              <a:rPr lang="en-US" sz="2000" i="1" dirty="0"/>
              <a:t>Handle Request process and </a:t>
            </a:r>
            <a:r>
              <a:rPr lang="en-US" sz="2000" i="1" dirty="0" smtClean="0"/>
              <a:t>Pay compensation </a:t>
            </a:r>
            <a:r>
              <a:rPr lang="en-US" sz="2000" i="1" dirty="0"/>
              <a:t>from Handle Claim process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 smtClean="0"/>
              <a:t>context</a:t>
            </a:r>
            <a:endParaRPr lang="en-AU" noProof="0" dirty="0">
              <a:solidFill>
                <a:schemeClr val="tx1"/>
              </a:solidFill>
            </a:endParaRPr>
          </a:p>
        </p:txBody>
      </p:sp>
      <p:pic>
        <p:nvPicPr>
          <p:cNvPr id="6" name="Picture 5" descr="Fig5.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929"/>
            <a:ext cx="9144000" cy="18121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51720" y="2132856"/>
            <a:ext cx="2623891" cy="504056"/>
            <a:chOff x="6290463" y="2204864"/>
            <a:chExt cx="2623891" cy="504056"/>
          </a:xfrm>
        </p:grpSpPr>
        <p:sp>
          <p:nvSpPr>
            <p:cNvPr id="9" name="TextBox 8"/>
            <p:cNvSpPr txBox="1"/>
            <p:nvPr/>
          </p:nvSpPr>
          <p:spPr>
            <a:xfrm>
              <a:off x="7973231" y="2204864"/>
              <a:ext cx="941123" cy="43088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interaction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90463" y="2359578"/>
              <a:ext cx="1694303" cy="349342"/>
            </a:xfrm>
            <a:custGeom>
              <a:avLst/>
              <a:gdLst>
                <a:gd name="connsiteX0" fmla="*/ 2270367 w 2270367"/>
                <a:gd name="connsiteY0" fmla="*/ 7406 h 526988"/>
                <a:gd name="connsiteX1" fmla="*/ 1943280 w 2270367"/>
                <a:gd name="connsiteY1" fmla="*/ 7406 h 526988"/>
                <a:gd name="connsiteX2" fmla="*/ 1577713 w 2270367"/>
                <a:gd name="connsiteY2" fmla="*/ 84381 h 526988"/>
                <a:gd name="connsiteX3" fmla="*/ 1192905 w 2270367"/>
                <a:gd name="connsiteY3" fmla="*/ 161356 h 526988"/>
                <a:gd name="connsiteX4" fmla="*/ 827337 w 2270367"/>
                <a:gd name="connsiteY4" fmla="*/ 238332 h 526988"/>
                <a:gd name="connsiteX5" fmla="*/ 346327 w 2270367"/>
                <a:gd name="connsiteY5" fmla="*/ 353794 h 526988"/>
                <a:gd name="connsiteX6" fmla="*/ 115442 w 2270367"/>
                <a:gd name="connsiteY6" fmla="*/ 450013 h 526988"/>
                <a:gd name="connsiteX7" fmla="*/ 0 w 2270367"/>
                <a:gd name="connsiteY7" fmla="*/ 526988 h 5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367" h="526988">
                  <a:moveTo>
                    <a:pt x="2270367" y="7406"/>
                  </a:moveTo>
                  <a:cubicBezTo>
                    <a:pt x="2164544" y="991"/>
                    <a:pt x="2058722" y="-5423"/>
                    <a:pt x="1943280" y="7406"/>
                  </a:cubicBezTo>
                  <a:cubicBezTo>
                    <a:pt x="1827838" y="20235"/>
                    <a:pt x="1577713" y="84381"/>
                    <a:pt x="1577713" y="84381"/>
                  </a:cubicBezTo>
                  <a:lnTo>
                    <a:pt x="1192905" y="161356"/>
                  </a:lnTo>
                  <a:cubicBezTo>
                    <a:pt x="1067842" y="187014"/>
                    <a:pt x="968433" y="206259"/>
                    <a:pt x="827337" y="238332"/>
                  </a:cubicBezTo>
                  <a:cubicBezTo>
                    <a:pt x="686241" y="270405"/>
                    <a:pt x="464976" y="318514"/>
                    <a:pt x="346327" y="353794"/>
                  </a:cubicBezTo>
                  <a:cubicBezTo>
                    <a:pt x="227678" y="389074"/>
                    <a:pt x="173163" y="421147"/>
                    <a:pt x="115442" y="450013"/>
                  </a:cubicBezTo>
                  <a:cubicBezTo>
                    <a:pt x="57721" y="478879"/>
                    <a:pt x="28860" y="502933"/>
                    <a:pt x="0" y="526988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7544" y="1340768"/>
            <a:ext cx="6624736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340768"/>
            <a:ext cx="66415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Integrated scenarios - external business interactions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4368" y="1412776"/>
            <a:ext cx="813043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Business</a:t>
            </a:r>
          </a:p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7109056" y="1784630"/>
            <a:ext cx="847151" cy="852282"/>
          </a:xfrm>
          <a:custGeom>
            <a:avLst/>
            <a:gdLst>
              <a:gd name="connsiteX0" fmla="*/ 2270367 w 2270367"/>
              <a:gd name="connsiteY0" fmla="*/ 7406 h 526988"/>
              <a:gd name="connsiteX1" fmla="*/ 1943280 w 2270367"/>
              <a:gd name="connsiteY1" fmla="*/ 7406 h 526988"/>
              <a:gd name="connsiteX2" fmla="*/ 1577713 w 2270367"/>
              <a:gd name="connsiteY2" fmla="*/ 84381 h 526988"/>
              <a:gd name="connsiteX3" fmla="*/ 1192905 w 2270367"/>
              <a:gd name="connsiteY3" fmla="*/ 161356 h 526988"/>
              <a:gd name="connsiteX4" fmla="*/ 827337 w 2270367"/>
              <a:gd name="connsiteY4" fmla="*/ 238332 h 526988"/>
              <a:gd name="connsiteX5" fmla="*/ 346327 w 2270367"/>
              <a:gd name="connsiteY5" fmla="*/ 353794 h 526988"/>
              <a:gd name="connsiteX6" fmla="*/ 115442 w 2270367"/>
              <a:gd name="connsiteY6" fmla="*/ 450013 h 526988"/>
              <a:gd name="connsiteX7" fmla="*/ 0 w 2270367"/>
              <a:gd name="connsiteY7" fmla="*/ 526988 h 5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367" h="526988">
                <a:moveTo>
                  <a:pt x="2270367" y="7406"/>
                </a:moveTo>
                <a:cubicBezTo>
                  <a:pt x="2164544" y="991"/>
                  <a:pt x="2058722" y="-5423"/>
                  <a:pt x="1943280" y="7406"/>
                </a:cubicBezTo>
                <a:cubicBezTo>
                  <a:pt x="1827838" y="20235"/>
                  <a:pt x="1577713" y="84381"/>
                  <a:pt x="1577713" y="84381"/>
                </a:cubicBezTo>
                <a:lnTo>
                  <a:pt x="1192905" y="161356"/>
                </a:lnTo>
                <a:cubicBezTo>
                  <a:pt x="1067842" y="187014"/>
                  <a:pt x="968433" y="206259"/>
                  <a:pt x="827337" y="238332"/>
                </a:cubicBezTo>
                <a:cubicBezTo>
                  <a:pt x="686241" y="270405"/>
                  <a:pt x="464976" y="318514"/>
                  <a:pt x="346327" y="353794"/>
                </a:cubicBezTo>
                <a:cubicBezTo>
                  <a:pt x="227678" y="389074"/>
                  <a:pt x="173163" y="421147"/>
                  <a:pt x="115442" y="450013"/>
                </a:cubicBezTo>
                <a:cubicBezTo>
                  <a:pt x="57721" y="478879"/>
                  <a:pt x="28860" y="502933"/>
                  <a:pt x="0" y="526988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3433873" y="4881554"/>
            <a:ext cx="1138127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Business collaboration</a:t>
            </a:r>
          </a:p>
        </p:txBody>
      </p:sp>
      <p:sp>
        <p:nvSpPr>
          <p:cNvPr id="20" name="Freeform 19"/>
          <p:cNvSpPr/>
          <p:nvPr/>
        </p:nvSpPr>
        <p:spPr>
          <a:xfrm flipV="1">
            <a:off x="2267744" y="4293096"/>
            <a:ext cx="1185873" cy="803902"/>
          </a:xfrm>
          <a:custGeom>
            <a:avLst/>
            <a:gdLst>
              <a:gd name="connsiteX0" fmla="*/ 2270367 w 2270367"/>
              <a:gd name="connsiteY0" fmla="*/ 7406 h 526988"/>
              <a:gd name="connsiteX1" fmla="*/ 1943280 w 2270367"/>
              <a:gd name="connsiteY1" fmla="*/ 7406 h 526988"/>
              <a:gd name="connsiteX2" fmla="*/ 1577713 w 2270367"/>
              <a:gd name="connsiteY2" fmla="*/ 84381 h 526988"/>
              <a:gd name="connsiteX3" fmla="*/ 1192905 w 2270367"/>
              <a:gd name="connsiteY3" fmla="*/ 161356 h 526988"/>
              <a:gd name="connsiteX4" fmla="*/ 827337 w 2270367"/>
              <a:gd name="connsiteY4" fmla="*/ 238332 h 526988"/>
              <a:gd name="connsiteX5" fmla="*/ 346327 w 2270367"/>
              <a:gd name="connsiteY5" fmla="*/ 353794 h 526988"/>
              <a:gd name="connsiteX6" fmla="*/ 115442 w 2270367"/>
              <a:gd name="connsiteY6" fmla="*/ 450013 h 526988"/>
              <a:gd name="connsiteX7" fmla="*/ 0 w 2270367"/>
              <a:gd name="connsiteY7" fmla="*/ 526988 h 5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367" h="526988">
                <a:moveTo>
                  <a:pt x="2270367" y="7406"/>
                </a:moveTo>
                <a:cubicBezTo>
                  <a:pt x="2164544" y="991"/>
                  <a:pt x="2058722" y="-5423"/>
                  <a:pt x="1943280" y="7406"/>
                </a:cubicBezTo>
                <a:cubicBezTo>
                  <a:pt x="1827838" y="20235"/>
                  <a:pt x="1577713" y="84381"/>
                  <a:pt x="1577713" y="84381"/>
                </a:cubicBezTo>
                <a:lnTo>
                  <a:pt x="1192905" y="161356"/>
                </a:lnTo>
                <a:cubicBezTo>
                  <a:pt x="1067842" y="187014"/>
                  <a:pt x="968433" y="206259"/>
                  <a:pt x="827337" y="238332"/>
                </a:cubicBezTo>
                <a:cubicBezTo>
                  <a:pt x="686241" y="270405"/>
                  <a:pt x="464976" y="318514"/>
                  <a:pt x="346327" y="353794"/>
                </a:cubicBezTo>
                <a:cubicBezTo>
                  <a:pt x="227678" y="389074"/>
                  <a:pt x="173163" y="421147"/>
                  <a:pt x="115442" y="450013"/>
                </a:cubicBezTo>
                <a:cubicBezTo>
                  <a:pt x="57721" y="478879"/>
                  <a:pt x="28860" y="502933"/>
                  <a:pt x="0" y="526988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7531428" y="5013176"/>
            <a:ext cx="1138127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Business interface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7092279" y="4293096"/>
            <a:ext cx="439148" cy="935524"/>
          </a:xfrm>
          <a:custGeom>
            <a:avLst/>
            <a:gdLst>
              <a:gd name="connsiteX0" fmla="*/ 2270367 w 2270367"/>
              <a:gd name="connsiteY0" fmla="*/ 7406 h 526988"/>
              <a:gd name="connsiteX1" fmla="*/ 1943280 w 2270367"/>
              <a:gd name="connsiteY1" fmla="*/ 7406 h 526988"/>
              <a:gd name="connsiteX2" fmla="*/ 1577713 w 2270367"/>
              <a:gd name="connsiteY2" fmla="*/ 84381 h 526988"/>
              <a:gd name="connsiteX3" fmla="*/ 1192905 w 2270367"/>
              <a:gd name="connsiteY3" fmla="*/ 161356 h 526988"/>
              <a:gd name="connsiteX4" fmla="*/ 827337 w 2270367"/>
              <a:gd name="connsiteY4" fmla="*/ 238332 h 526988"/>
              <a:gd name="connsiteX5" fmla="*/ 346327 w 2270367"/>
              <a:gd name="connsiteY5" fmla="*/ 353794 h 526988"/>
              <a:gd name="connsiteX6" fmla="*/ 115442 w 2270367"/>
              <a:gd name="connsiteY6" fmla="*/ 450013 h 526988"/>
              <a:gd name="connsiteX7" fmla="*/ 0 w 2270367"/>
              <a:gd name="connsiteY7" fmla="*/ 526988 h 5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367" h="526988">
                <a:moveTo>
                  <a:pt x="2270367" y="7406"/>
                </a:moveTo>
                <a:cubicBezTo>
                  <a:pt x="2164544" y="991"/>
                  <a:pt x="2058722" y="-5423"/>
                  <a:pt x="1943280" y="7406"/>
                </a:cubicBezTo>
                <a:cubicBezTo>
                  <a:pt x="1827838" y="20235"/>
                  <a:pt x="1577713" y="84381"/>
                  <a:pt x="1577713" y="84381"/>
                </a:cubicBezTo>
                <a:lnTo>
                  <a:pt x="1192905" y="161356"/>
                </a:lnTo>
                <a:cubicBezTo>
                  <a:pt x="1067842" y="187014"/>
                  <a:pt x="968433" y="206259"/>
                  <a:pt x="827337" y="238332"/>
                </a:cubicBezTo>
                <a:cubicBezTo>
                  <a:pt x="686241" y="270405"/>
                  <a:pt x="464976" y="318514"/>
                  <a:pt x="346327" y="353794"/>
                </a:cubicBezTo>
                <a:cubicBezTo>
                  <a:pt x="227678" y="389074"/>
                  <a:pt x="173163" y="421147"/>
                  <a:pt x="115442" y="450013"/>
                </a:cubicBezTo>
                <a:cubicBezTo>
                  <a:pt x="57721" y="478879"/>
                  <a:pt x="28860" y="502933"/>
                  <a:pt x="0" y="526988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28826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2000" i="1" dirty="0" smtClean="0"/>
              <a:t>The model illustrates </a:t>
            </a:r>
            <a:r>
              <a:rPr lang="en-US" sz="2000" i="1" dirty="0"/>
              <a:t>how an interaction and collaboration can be used to model a business transaction and how the same situation can be modelled with the service and interface concepts. These two alternatives can be seen as two views, a symmetrical (‘peer-to-peer’) view and an asymmetrical (‘client–server’) view, of the same process. In the former view, the buyer and seller perform collaborative </a:t>
            </a:r>
            <a:r>
              <a:rPr lang="en-US" sz="2000" i="1" dirty="0" err="1"/>
              <a:t>behaviour</a:t>
            </a:r>
            <a:r>
              <a:rPr lang="en-US" sz="2000" i="1" dirty="0"/>
              <a:t> to settle a transaction, while in the latter view the selling of a product is considered to be a service that the seller offers to the buyer.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00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interaction</a:t>
            </a:r>
          </a:p>
          <a:p>
            <a:pPr lvl="1"/>
            <a:r>
              <a:rPr lang="en-AU" sz="2000" noProof="0" dirty="0" smtClean="0"/>
              <a:t>Unit of behaviour performed in collaboration by two or more business roles</a:t>
            </a:r>
          </a:p>
          <a:p>
            <a:pPr lvl="1"/>
            <a:r>
              <a:rPr lang="en-AU" sz="2000" noProof="0" dirty="0" smtClean="0"/>
              <a:t>Occur through business processes, although they are available through business roles:</a:t>
            </a:r>
          </a:p>
          <a:p>
            <a:pPr lvl="2"/>
            <a:r>
              <a:rPr lang="en-AU" sz="1600" noProof="0" dirty="0" smtClean="0"/>
              <a:t>Collaborating roles supported by their business processes may have interactions to automatically or semi-automatically integrate the processes</a:t>
            </a:r>
          </a:p>
          <a:p>
            <a:pPr lvl="1"/>
            <a:r>
              <a:rPr lang="en-AU" sz="2000" noProof="0" dirty="0" smtClean="0"/>
              <a:t>To facilitate reuse, the interactions may be exposed as a business service:</a:t>
            </a:r>
          </a:p>
          <a:p>
            <a:pPr lvl="2"/>
            <a:r>
              <a:rPr lang="en-AU" sz="1600" noProof="0" dirty="0" smtClean="0"/>
              <a:t>The business process assigned to one role is used to realise the business service, which is used by the business process assigned to the other role</a:t>
            </a:r>
            <a:endParaRPr lang="en-AU" sz="2000" noProof="0" dirty="0" smtClean="0"/>
          </a:p>
          <a:p>
            <a:pPr lvl="2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751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 smtClean="0"/>
              <a:t>context</a:t>
            </a:r>
            <a:endParaRPr lang="en-AU" noProof="0" dirty="0"/>
          </a:p>
        </p:txBody>
      </p:sp>
      <p:pic>
        <p:nvPicPr>
          <p:cNvPr id="6" name="Picture 5" descr="fig7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6984776" cy="37143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14399" y="2387258"/>
            <a:ext cx="3106073" cy="681702"/>
            <a:chOff x="5714399" y="2204864"/>
            <a:chExt cx="3106073" cy="681702"/>
          </a:xfrm>
        </p:grpSpPr>
        <p:sp>
          <p:nvSpPr>
            <p:cNvPr id="8" name="TextBox 7"/>
            <p:cNvSpPr txBox="1"/>
            <p:nvPr/>
          </p:nvSpPr>
          <p:spPr>
            <a:xfrm>
              <a:off x="7973231" y="2204864"/>
              <a:ext cx="847241" cy="43088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product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714399" y="2359578"/>
              <a:ext cx="2270367" cy="526988"/>
            </a:xfrm>
            <a:custGeom>
              <a:avLst/>
              <a:gdLst>
                <a:gd name="connsiteX0" fmla="*/ 2270367 w 2270367"/>
                <a:gd name="connsiteY0" fmla="*/ 7406 h 526988"/>
                <a:gd name="connsiteX1" fmla="*/ 1943280 w 2270367"/>
                <a:gd name="connsiteY1" fmla="*/ 7406 h 526988"/>
                <a:gd name="connsiteX2" fmla="*/ 1577713 w 2270367"/>
                <a:gd name="connsiteY2" fmla="*/ 84381 h 526988"/>
                <a:gd name="connsiteX3" fmla="*/ 1192905 w 2270367"/>
                <a:gd name="connsiteY3" fmla="*/ 161356 h 526988"/>
                <a:gd name="connsiteX4" fmla="*/ 827337 w 2270367"/>
                <a:gd name="connsiteY4" fmla="*/ 238332 h 526988"/>
                <a:gd name="connsiteX5" fmla="*/ 346327 w 2270367"/>
                <a:gd name="connsiteY5" fmla="*/ 353794 h 526988"/>
                <a:gd name="connsiteX6" fmla="*/ 115442 w 2270367"/>
                <a:gd name="connsiteY6" fmla="*/ 450013 h 526988"/>
                <a:gd name="connsiteX7" fmla="*/ 0 w 2270367"/>
                <a:gd name="connsiteY7" fmla="*/ 526988 h 5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367" h="526988">
                  <a:moveTo>
                    <a:pt x="2270367" y="7406"/>
                  </a:moveTo>
                  <a:cubicBezTo>
                    <a:pt x="2164544" y="991"/>
                    <a:pt x="2058722" y="-5423"/>
                    <a:pt x="1943280" y="7406"/>
                  </a:cubicBezTo>
                  <a:cubicBezTo>
                    <a:pt x="1827838" y="20235"/>
                    <a:pt x="1577713" y="84381"/>
                    <a:pt x="1577713" y="84381"/>
                  </a:cubicBezTo>
                  <a:lnTo>
                    <a:pt x="1192905" y="161356"/>
                  </a:lnTo>
                  <a:cubicBezTo>
                    <a:pt x="1067842" y="187014"/>
                    <a:pt x="968433" y="206259"/>
                    <a:pt x="827337" y="238332"/>
                  </a:cubicBezTo>
                  <a:cubicBezTo>
                    <a:pt x="686241" y="270405"/>
                    <a:pt x="464976" y="318514"/>
                    <a:pt x="346327" y="353794"/>
                  </a:cubicBezTo>
                  <a:cubicBezTo>
                    <a:pt x="227678" y="389074"/>
                    <a:pt x="173163" y="421147"/>
                    <a:pt x="115442" y="450013"/>
                  </a:cubicBezTo>
                  <a:cubicBezTo>
                    <a:pt x="57721" y="478879"/>
                    <a:pt x="28860" y="502933"/>
                    <a:pt x="0" y="526988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7544" y="1340768"/>
            <a:ext cx="2376264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340768"/>
            <a:ext cx="23073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Product bundling </a:t>
            </a:r>
          </a:p>
        </p:txBody>
      </p:sp>
    </p:spTree>
    <p:extLst>
      <p:ext uri="{BB962C8B-B14F-4D97-AF65-F5344CB8AC3E}">
        <p14:creationId xmlns:p14="http://schemas.microsoft.com/office/powerpoint/2010/main" val="18122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13176" y="620688"/>
            <a:ext cx="3095328" cy="5112568"/>
          </a:xfrm>
          <a:prstGeom prst="rect">
            <a:avLst/>
          </a:prstGeom>
          <a:solidFill>
            <a:srgbClr val="FFCC99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512" y="620688"/>
            <a:ext cx="5868144" cy="51125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0" y="3759423"/>
            <a:ext cx="2448272" cy="1253753"/>
            <a:chOff x="0" y="3759423"/>
            <a:chExt cx="2448272" cy="1253753"/>
          </a:xfrm>
        </p:grpSpPr>
        <p:grpSp>
          <p:nvGrpSpPr>
            <p:cNvPr id="88" name="Group 87"/>
            <p:cNvGrpSpPr/>
            <p:nvPr/>
          </p:nvGrpSpPr>
          <p:grpSpPr>
            <a:xfrm>
              <a:off x="144016" y="4266568"/>
              <a:ext cx="2304256" cy="746608"/>
              <a:chOff x="144016" y="4266568"/>
              <a:chExt cx="2304256" cy="746608"/>
            </a:xfrm>
          </p:grpSpPr>
          <p:sp>
            <p:nvSpPr>
              <p:cNvPr id="35" name="Rechteck 5"/>
              <p:cNvSpPr/>
              <p:nvPr/>
            </p:nvSpPr>
            <p:spPr>
              <a:xfrm>
                <a:off x="216024" y="4266568"/>
                <a:ext cx="2232248" cy="602592"/>
              </a:xfrm>
              <a:prstGeom prst="rect">
                <a:avLst/>
              </a:prstGeom>
              <a:solidFill>
                <a:srgbClr val="D1D1F0"/>
              </a:solidFill>
              <a:ln>
                <a:solidFill>
                  <a:srgbClr val="1E4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hteck 5"/>
              <p:cNvSpPr/>
              <p:nvPr/>
            </p:nvSpPr>
            <p:spPr>
              <a:xfrm>
                <a:off x="144016" y="4410584"/>
                <a:ext cx="2232248" cy="602592"/>
              </a:xfrm>
              <a:prstGeom prst="rect">
                <a:avLst/>
              </a:prstGeom>
              <a:solidFill>
                <a:srgbClr val="D1D1F0"/>
              </a:solidFill>
              <a:ln>
                <a:solidFill>
                  <a:srgbClr val="1E4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chtungspfeil 20"/>
              <p:cNvSpPr/>
              <p:nvPr/>
            </p:nvSpPr>
            <p:spPr>
              <a:xfrm>
                <a:off x="271414" y="4554600"/>
                <a:ext cx="548369" cy="333511"/>
              </a:xfrm>
              <a:prstGeom prst="homePlat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" name="Gerade Verbindung 24"/>
              <p:cNvCxnSpPr>
                <a:stCxn id="13" idx="3"/>
                <a:endCxn id="16" idx="3"/>
              </p:cNvCxnSpPr>
              <p:nvPr/>
            </p:nvCxnSpPr>
            <p:spPr>
              <a:xfrm>
                <a:off x="819783" y="4721356"/>
                <a:ext cx="1456778" cy="0"/>
              </a:xfrm>
              <a:prstGeom prst="line">
                <a:avLst/>
              </a:prstGeom>
              <a:solidFill>
                <a:schemeClr val="accent5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ichtungspfeil 21"/>
              <p:cNvSpPr/>
              <p:nvPr/>
            </p:nvSpPr>
            <p:spPr>
              <a:xfrm>
                <a:off x="991494" y="4554600"/>
                <a:ext cx="548369" cy="333511"/>
              </a:xfrm>
              <a:prstGeom prst="homePlate">
                <a:avLst/>
              </a:prstGeom>
              <a:solidFill>
                <a:schemeClr val="accent5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Richtungspfeil 22"/>
              <p:cNvSpPr/>
              <p:nvPr/>
            </p:nvSpPr>
            <p:spPr>
              <a:xfrm>
                <a:off x="1728192" y="4554600"/>
                <a:ext cx="548369" cy="333511"/>
              </a:xfrm>
              <a:prstGeom prst="homePlate">
                <a:avLst/>
              </a:prstGeom>
              <a:solidFill>
                <a:schemeClr val="accent5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Textfeld 117"/>
            <p:cNvSpPr txBox="1"/>
            <p:nvPr/>
          </p:nvSpPr>
          <p:spPr>
            <a:xfrm>
              <a:off x="0" y="3759423"/>
              <a:ext cx="1881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BUSINESS PLANNING:</a:t>
              </a:r>
            </a:p>
            <a:p>
              <a:r>
                <a:rPr lang="en-AU" sz="1200" b="1" dirty="0" smtClean="0"/>
                <a:t>Value Streams</a:t>
              </a:r>
              <a:endParaRPr lang="en-AU" sz="12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008" y="1124744"/>
            <a:ext cx="1872208" cy="1656184"/>
            <a:chOff x="72008" y="1124744"/>
            <a:chExt cx="1872208" cy="1656184"/>
          </a:xfrm>
        </p:grpSpPr>
        <p:sp>
          <p:nvSpPr>
            <p:cNvPr id="11" name="Textfeld 119"/>
            <p:cNvSpPr txBox="1"/>
            <p:nvPr/>
          </p:nvSpPr>
          <p:spPr>
            <a:xfrm>
              <a:off x="72008" y="1124744"/>
              <a:ext cx="1869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BUSINESS PLANNING:</a:t>
              </a:r>
            </a:p>
            <a:p>
              <a:r>
                <a:rPr lang="en-AU" sz="1200" b="1" dirty="0" smtClean="0"/>
                <a:t>Capability Map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648072" y="1628800"/>
              <a:ext cx="1296144" cy="1152128"/>
              <a:chOff x="648072" y="1628800"/>
              <a:chExt cx="1296144" cy="1152128"/>
            </a:xfrm>
          </p:grpSpPr>
          <p:sp>
            <p:nvSpPr>
              <p:cNvPr id="4" name="Rechteck 4"/>
              <p:cNvSpPr/>
              <p:nvPr/>
            </p:nvSpPr>
            <p:spPr>
              <a:xfrm>
                <a:off x="648072" y="1628800"/>
                <a:ext cx="1296144" cy="1152128"/>
              </a:xfrm>
              <a:prstGeom prst="rect">
                <a:avLst/>
              </a:prstGeom>
              <a:solidFill>
                <a:srgbClr val="D1D1F0"/>
              </a:solidFill>
              <a:ln>
                <a:solidFill>
                  <a:schemeClr val="accent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Rechteck 11"/>
              <p:cNvSpPr/>
              <p:nvPr/>
            </p:nvSpPr>
            <p:spPr>
              <a:xfrm>
                <a:off x="720080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Rechteck 15"/>
              <p:cNvSpPr/>
              <p:nvPr/>
            </p:nvSpPr>
            <p:spPr>
              <a:xfrm>
                <a:off x="723080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Rechteck 15"/>
              <p:cNvSpPr/>
              <p:nvPr/>
            </p:nvSpPr>
            <p:spPr>
              <a:xfrm>
                <a:off x="720080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Rechteck 11"/>
              <p:cNvSpPr/>
              <p:nvPr/>
            </p:nvSpPr>
            <p:spPr>
              <a:xfrm>
                <a:off x="1152128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Rechteck 15"/>
              <p:cNvSpPr/>
              <p:nvPr/>
            </p:nvSpPr>
            <p:spPr>
              <a:xfrm>
                <a:off x="1155128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Rechteck 15"/>
              <p:cNvSpPr/>
              <p:nvPr/>
            </p:nvSpPr>
            <p:spPr>
              <a:xfrm>
                <a:off x="1152128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hteck 11"/>
              <p:cNvSpPr/>
              <p:nvPr/>
            </p:nvSpPr>
            <p:spPr>
              <a:xfrm>
                <a:off x="1584176" y="170080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hteck 15"/>
              <p:cNvSpPr/>
              <p:nvPr/>
            </p:nvSpPr>
            <p:spPr>
              <a:xfrm>
                <a:off x="1587176" y="206084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hteck 15"/>
              <p:cNvSpPr/>
              <p:nvPr/>
            </p:nvSpPr>
            <p:spPr>
              <a:xfrm>
                <a:off x="1584176" y="2420888"/>
                <a:ext cx="285032" cy="24255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2664296" y="1095127"/>
            <a:ext cx="3024336" cy="4566121"/>
            <a:chOff x="2664296" y="1095127"/>
            <a:chExt cx="3024336" cy="4566121"/>
          </a:xfrm>
        </p:grpSpPr>
        <p:sp>
          <p:nvSpPr>
            <p:cNvPr id="22" name="Rectangle 21"/>
            <p:cNvSpPr/>
            <p:nvPr/>
          </p:nvSpPr>
          <p:spPr>
            <a:xfrm>
              <a:off x="2880320" y="1556792"/>
              <a:ext cx="2808312" cy="3960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36304" y="1700808"/>
              <a:ext cx="2808312" cy="3960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20" y="1772816"/>
              <a:ext cx="2592288" cy="388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6" name="Textfeld 119"/>
            <p:cNvSpPr txBox="1"/>
            <p:nvPr/>
          </p:nvSpPr>
          <p:spPr>
            <a:xfrm>
              <a:off x="2664296" y="1095127"/>
              <a:ext cx="214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EA Business-to-IT Models:</a:t>
              </a:r>
            </a:p>
            <a:p>
              <a:r>
                <a:rPr lang="en-AU" sz="1200" b="1" dirty="0" err="1" smtClean="0"/>
                <a:t>Archimate</a:t>
              </a:r>
              <a:endParaRPr lang="en-AU" sz="1200" b="1" dirty="0" smtClean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736304" y="3212976"/>
              <a:ext cx="2808312" cy="0"/>
            </a:xfrm>
            <a:prstGeom prst="line">
              <a:avLst/>
            </a:prstGeom>
            <a:ln>
              <a:solidFill>
                <a:srgbClr val="1E464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36304" y="4437112"/>
              <a:ext cx="2808312" cy="0"/>
            </a:xfrm>
            <a:prstGeom prst="line">
              <a:avLst/>
            </a:prstGeom>
            <a:ln>
              <a:solidFill>
                <a:srgbClr val="1E464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300193" y="1556792"/>
            <a:ext cx="2808311" cy="3672408"/>
            <a:chOff x="6300193" y="1556792"/>
            <a:chExt cx="2808311" cy="3672408"/>
          </a:xfrm>
        </p:grpSpPr>
        <p:sp>
          <p:nvSpPr>
            <p:cNvPr id="41" name="Rechteck 5"/>
            <p:cNvSpPr/>
            <p:nvPr/>
          </p:nvSpPr>
          <p:spPr>
            <a:xfrm>
              <a:off x="6444208" y="1556792"/>
              <a:ext cx="2664296" cy="3456384"/>
            </a:xfrm>
            <a:prstGeom prst="rect">
              <a:avLst/>
            </a:prstGeom>
            <a:solidFill>
              <a:srgbClr val="DDF0CB"/>
            </a:solidFill>
            <a:ln>
              <a:solidFill>
                <a:srgbClr val="1E4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Rechteck 5"/>
            <p:cNvSpPr/>
            <p:nvPr/>
          </p:nvSpPr>
          <p:spPr>
            <a:xfrm>
              <a:off x="6300193" y="1700808"/>
              <a:ext cx="2664295" cy="3528392"/>
            </a:xfrm>
            <a:prstGeom prst="rect">
              <a:avLst/>
            </a:prstGeom>
            <a:solidFill>
              <a:srgbClr val="DDF0CB"/>
            </a:solidFill>
            <a:ln>
              <a:solidFill>
                <a:srgbClr val="1E4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117"/>
            <p:cNvSpPr txBox="1"/>
            <p:nvPr/>
          </p:nvSpPr>
          <p:spPr>
            <a:xfrm>
              <a:off x="6408713" y="1700808"/>
              <a:ext cx="1826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SOLUTION PLANNING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17095" y="2060848"/>
            <a:ext cx="1581067" cy="1357119"/>
            <a:chOff x="6317095" y="2060848"/>
            <a:chExt cx="1581067" cy="1357119"/>
          </a:xfrm>
        </p:grpSpPr>
        <p:pic>
          <p:nvPicPr>
            <p:cNvPr id="37" name="Picture 36" descr="images-3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712" y="2060848"/>
              <a:ext cx="1489450" cy="1080120"/>
            </a:xfrm>
            <a:prstGeom prst="rect">
              <a:avLst/>
            </a:prstGeom>
          </p:spPr>
        </p:pic>
        <p:sp>
          <p:nvSpPr>
            <p:cNvPr id="48" name="Textfeld 117"/>
            <p:cNvSpPr txBox="1"/>
            <p:nvPr/>
          </p:nvSpPr>
          <p:spPr>
            <a:xfrm>
              <a:off x="6317095" y="3140968"/>
              <a:ext cx="109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Data models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264697" y="4149080"/>
            <a:ext cx="2092039" cy="997079"/>
            <a:chOff x="6264697" y="4149080"/>
            <a:chExt cx="2092039" cy="997079"/>
          </a:xfrm>
        </p:grpSpPr>
        <p:pic>
          <p:nvPicPr>
            <p:cNvPr id="38" name="Picture 37" descr="images-7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961" y="4149080"/>
              <a:ext cx="1802943" cy="792088"/>
            </a:xfrm>
            <a:prstGeom prst="rect">
              <a:avLst/>
            </a:prstGeom>
          </p:spPr>
        </p:pic>
        <p:sp>
          <p:nvSpPr>
            <p:cNvPr id="49" name="Textfeld 117"/>
            <p:cNvSpPr txBox="1"/>
            <p:nvPr/>
          </p:nvSpPr>
          <p:spPr>
            <a:xfrm>
              <a:off x="6264697" y="4869160"/>
              <a:ext cx="2092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Business Process models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781379" y="2564904"/>
            <a:ext cx="1190084" cy="1446852"/>
            <a:chOff x="7781379" y="2564904"/>
            <a:chExt cx="1190084" cy="1446852"/>
          </a:xfrm>
        </p:grpSpPr>
        <p:pic>
          <p:nvPicPr>
            <p:cNvPr id="40" name="Picture 39" descr="images-8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379" y="3212976"/>
              <a:ext cx="1075606" cy="798780"/>
            </a:xfrm>
            <a:prstGeom prst="rect">
              <a:avLst/>
            </a:prstGeom>
          </p:spPr>
        </p:pic>
        <p:sp>
          <p:nvSpPr>
            <p:cNvPr id="50" name="Textfeld 117"/>
            <p:cNvSpPr txBox="1"/>
            <p:nvPr/>
          </p:nvSpPr>
          <p:spPr>
            <a:xfrm>
              <a:off x="8136905" y="2564904"/>
              <a:ext cx="83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Software</a:t>
              </a:r>
            </a:p>
            <a:p>
              <a:r>
                <a:rPr lang="en-AU" sz="1200" b="1" dirty="0" smtClean="0"/>
                <a:t>Design/</a:t>
              </a:r>
            </a:p>
            <a:p>
              <a:r>
                <a:rPr lang="en-AU" sz="1200" b="1" dirty="0" err="1" smtClean="0"/>
                <a:t>config</a:t>
              </a:r>
              <a:endParaRPr lang="en-AU" sz="1200" b="1" dirty="0" smtClean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78416" y="620688"/>
            <a:ext cx="217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Enterprise Architecture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02952" y="620688"/>
            <a:ext cx="2103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Solution Architectures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ight Arrow 43"/>
          <p:cNvSpPr/>
          <p:nvPr/>
        </p:nvSpPr>
        <p:spPr>
          <a:xfrm>
            <a:off x="5580112" y="764704"/>
            <a:ext cx="653038" cy="288032"/>
          </a:xfrm>
          <a:prstGeom prst="rightArrow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ight Arrow 43"/>
          <p:cNvSpPr/>
          <p:nvPr/>
        </p:nvSpPr>
        <p:spPr>
          <a:xfrm>
            <a:off x="5796136" y="1052736"/>
            <a:ext cx="437014" cy="258432"/>
          </a:xfrm>
          <a:prstGeom prst="rightArrow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2" name="Group 91"/>
          <p:cNvGrpSpPr/>
          <p:nvPr/>
        </p:nvGrpSpPr>
        <p:grpSpPr>
          <a:xfrm>
            <a:off x="827584" y="2852936"/>
            <a:ext cx="864096" cy="864096"/>
            <a:chOff x="827584" y="2852936"/>
            <a:chExt cx="864096" cy="86409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27584" y="2852936"/>
              <a:ext cx="0" cy="864096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79802" y="3068960"/>
              <a:ext cx="8118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High-level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907704" y="3068960"/>
            <a:ext cx="819937" cy="1080120"/>
            <a:chOff x="1907704" y="3068960"/>
            <a:chExt cx="819937" cy="108012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1907704" y="3068960"/>
              <a:ext cx="0" cy="108012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07704" y="3212976"/>
              <a:ext cx="8199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ntegrated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scenarios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1907704" y="3068960"/>
              <a:ext cx="648072" cy="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580112" y="1844824"/>
            <a:ext cx="792088" cy="720080"/>
            <a:chOff x="5580112" y="1844824"/>
            <a:chExt cx="792088" cy="72008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5580112" y="2492896"/>
              <a:ext cx="648072" cy="72008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669977" y="1844824"/>
              <a:ext cx="7022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Detailed</a:t>
              </a:r>
            </a:p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ata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analysis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80112" y="3836948"/>
            <a:ext cx="792088" cy="816188"/>
            <a:chOff x="5580112" y="3836948"/>
            <a:chExt cx="792088" cy="816188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580112" y="4365104"/>
              <a:ext cx="648072" cy="288032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669977" y="3836948"/>
              <a:ext cx="7022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Detailed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analysis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967597" y="3212976"/>
            <a:ext cx="772755" cy="864096"/>
            <a:chOff x="6967597" y="3212976"/>
            <a:chExt cx="772755" cy="864096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452320" y="3789040"/>
              <a:ext cx="288032" cy="288032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452320" y="3212976"/>
              <a:ext cx="288032" cy="216024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67597" y="3404900"/>
              <a:ext cx="7727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Technical</a:t>
              </a:r>
            </a:p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analysis</a:t>
              </a:r>
            </a:p>
          </p:txBody>
        </p:sp>
      </p:grp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1"/>
          </a:xfrm>
        </p:spPr>
        <p:txBody>
          <a:bodyPr/>
          <a:lstStyle/>
          <a:p>
            <a:r>
              <a:rPr lang="en-AU" dirty="0" smtClean="0">
                <a:latin typeface="Arial" charset="0"/>
              </a:rPr>
              <a:t>Recap: </a:t>
            </a:r>
            <a:r>
              <a:rPr lang="en-AU" dirty="0">
                <a:latin typeface="Arial" charset="0"/>
              </a:rPr>
              <a:t>EA </a:t>
            </a:r>
            <a:r>
              <a:rPr lang="en-AU" dirty="0" smtClean="0">
                <a:latin typeface="Arial" charset="0"/>
              </a:rPr>
              <a:t>to Solutions</a:t>
            </a:r>
            <a:endParaRPr lang="en-AU" dirty="0"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195736" y="1052736"/>
            <a:ext cx="3888432" cy="48965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1800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/>
              <a:t>A</a:t>
            </a:r>
            <a:r>
              <a:rPr lang="en-US" sz="2000" i="1" dirty="0" smtClean="0"/>
              <a:t> </a:t>
            </a:r>
            <a:r>
              <a:rPr lang="en-US" sz="2000" i="1" dirty="0"/>
              <a:t>typical insurance product of </a:t>
            </a:r>
            <a:r>
              <a:rPr lang="en-US" sz="2000" i="1" dirty="0" err="1" smtClean="0"/>
              <a:t>ArchiSurance</a:t>
            </a:r>
            <a:r>
              <a:rPr lang="en-US" sz="2000" i="1" dirty="0" smtClean="0"/>
              <a:t>. The</a:t>
            </a:r>
            <a:r>
              <a:rPr lang="en-US" sz="2000" i="1" dirty="0"/>
              <a:t> </a:t>
            </a:r>
            <a:r>
              <a:rPr lang="en-US" sz="2000" i="1" dirty="0" smtClean="0"/>
              <a:t>value </a:t>
            </a:r>
            <a:r>
              <a:rPr lang="en-US" sz="2000" i="1" dirty="0"/>
              <a:t>to the customer of an insurance is typically the added security it provides</a:t>
            </a:r>
            <a:r>
              <a:rPr lang="en-US" sz="2000" i="1" dirty="0" smtClean="0"/>
              <a:t>.</a:t>
            </a:r>
            <a:endParaRPr lang="en-US" sz="2000" i="1" dirty="0"/>
          </a:p>
          <a:p>
            <a:pPr algn="just"/>
            <a:r>
              <a:rPr lang="en-US" sz="2000" i="1" dirty="0" smtClean="0"/>
              <a:t>The insurance product </a:t>
            </a:r>
            <a:r>
              <a:rPr lang="en-US" sz="2000" i="1" dirty="0"/>
              <a:t>constitutes </a:t>
            </a:r>
            <a:r>
              <a:rPr lang="en-US" sz="2000" i="1" dirty="0" smtClean="0"/>
              <a:t>six services (Insurance application service, Premium payment service, Customer data mutation service and etc.)</a:t>
            </a:r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382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process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product</a:t>
            </a:r>
          </a:p>
          <a:p>
            <a:pPr lvl="1"/>
            <a:r>
              <a:rPr lang="en-AU" sz="2000" noProof="0" dirty="0" smtClean="0"/>
              <a:t>Coherent collection of services or other products offered as a whole internally or externally</a:t>
            </a:r>
          </a:p>
          <a:p>
            <a:pPr lvl="1"/>
            <a:r>
              <a:rPr lang="en-AU" sz="2000" noProof="0" dirty="0" smtClean="0"/>
              <a:t>Services could be business, application or technology services</a:t>
            </a:r>
          </a:p>
          <a:p>
            <a:pPr lvl="1"/>
            <a:r>
              <a:rPr lang="en-AU" sz="2000" noProof="0" dirty="0" smtClean="0"/>
              <a:t>Buying product gives customer a right to use associated its bundled services and products</a:t>
            </a:r>
          </a:p>
          <a:p>
            <a:pPr lvl="1"/>
            <a:r>
              <a:rPr lang="en-AU" sz="2000" noProof="0" dirty="0" smtClean="0"/>
              <a:t>Agreements between provider and consumer are drawn up in a </a:t>
            </a:r>
            <a:r>
              <a:rPr lang="en-AU" sz="2000" b="1" noProof="0" dirty="0" smtClean="0"/>
              <a:t>business contract </a:t>
            </a:r>
            <a:r>
              <a:rPr lang="en-AU" sz="2000" noProof="0" dirty="0" smtClean="0"/>
              <a:t>associated with the product</a:t>
            </a:r>
          </a:p>
          <a:p>
            <a:pPr lvl="1"/>
            <a:r>
              <a:rPr lang="en-AU" sz="2000" noProof="0" dirty="0" smtClean="0"/>
              <a:t>Portfolio management of product types is important factor in organisational planning and enterprise architectures, as products are more stable than services, processes, functions</a:t>
            </a:r>
            <a:r>
              <a:rPr lang="en-AU" noProof="0" dirty="0" smtClean="0"/>
              <a:t> </a:t>
            </a:r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410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layer: process </a:t>
            </a:r>
            <a:r>
              <a:rPr lang="en-AU" dirty="0" smtClean="0"/>
              <a:t>context</a:t>
            </a:r>
            <a:r>
              <a:rPr lang="en-AU" noProof="0" dirty="0" smtClean="0">
                <a:solidFill>
                  <a:schemeClr val="tx1"/>
                </a:solidFill>
              </a:rPr>
              <a:t> 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268760"/>
            <a:ext cx="6336704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43701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Integration scenarios - </a:t>
            </a:r>
            <a:r>
              <a:rPr lang="en-US" sz="2000" b="1" dirty="0" err="1" smtClean="0">
                <a:solidFill>
                  <a:srgbClr val="FFFFFF"/>
                </a:solidFill>
              </a:rPr>
              <a:t>Realisation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28384" cy="341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1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 smtClean="0"/>
              <a:t>The model shows the </a:t>
            </a:r>
            <a:r>
              <a:rPr lang="en-US" sz="2000" i="1" dirty="0" err="1" smtClean="0"/>
              <a:t>realisation</a:t>
            </a:r>
            <a:r>
              <a:rPr lang="en-US" sz="2000" i="1" dirty="0" smtClean="0"/>
              <a:t> </a:t>
            </a:r>
            <a:r>
              <a:rPr lang="en-US" sz="2000" i="1" dirty="0"/>
              <a:t>of business services by </a:t>
            </a:r>
            <a:r>
              <a:rPr lang="en-US" sz="2000" i="1" dirty="0" err="1"/>
              <a:t>ArchiSurance</a:t>
            </a:r>
            <a:r>
              <a:rPr lang="en-US" sz="2000" i="1" dirty="0"/>
              <a:t> business </a:t>
            </a:r>
            <a:r>
              <a:rPr lang="en-US" sz="2000" i="1" dirty="0" smtClean="0"/>
              <a:t>processes.</a:t>
            </a:r>
          </a:p>
          <a:p>
            <a:r>
              <a:rPr lang="en-US" sz="2000" i="1" dirty="0" smtClean="0"/>
              <a:t>There are five business services </a:t>
            </a:r>
            <a:r>
              <a:rPr lang="en-US" sz="2000" i="1" dirty="0"/>
              <a:t>that constitute the travel insurance </a:t>
            </a:r>
            <a:r>
              <a:rPr lang="en-US" sz="2000" i="1" dirty="0" smtClean="0"/>
              <a:t>product, and they are </a:t>
            </a:r>
            <a:r>
              <a:rPr lang="en-US" sz="2000" i="1" dirty="0" err="1"/>
              <a:t>realised</a:t>
            </a:r>
            <a:r>
              <a:rPr lang="en-US" sz="2000" i="1" dirty="0"/>
              <a:t> by business </a:t>
            </a:r>
            <a:r>
              <a:rPr lang="en-US" sz="2000" i="1" dirty="0" smtClean="0"/>
              <a:t>processes</a:t>
            </a:r>
          </a:p>
          <a:p>
            <a:pPr lvl="1"/>
            <a:r>
              <a:rPr lang="en-US" sz="2000" i="1" dirty="0" smtClean="0"/>
              <a:t>Insurance application service is </a:t>
            </a:r>
            <a:r>
              <a:rPr lang="en-US" sz="2000" i="1" dirty="0" err="1" smtClean="0"/>
              <a:t>realised</a:t>
            </a:r>
            <a:r>
              <a:rPr lang="en-US" sz="2000" i="1" dirty="0" smtClean="0"/>
              <a:t> by Close Contract.</a:t>
            </a:r>
          </a:p>
          <a:p>
            <a:pPr lvl="1"/>
            <a:r>
              <a:rPr lang="en-US" sz="2000" i="1" dirty="0" smtClean="0"/>
              <a:t>Claim registration service and Claims payment service is </a:t>
            </a:r>
            <a:r>
              <a:rPr lang="en-US" sz="2000" i="1" dirty="0" err="1" smtClean="0"/>
              <a:t>realised</a:t>
            </a:r>
            <a:r>
              <a:rPr lang="en-US" sz="2000" i="1" dirty="0" smtClean="0"/>
              <a:t> by Handle Claim</a:t>
            </a:r>
          </a:p>
          <a:p>
            <a:pPr lvl="1"/>
            <a:r>
              <a:rPr lang="en-US" sz="2000" i="1" dirty="0" smtClean="0"/>
              <a:t>Customer information service is </a:t>
            </a:r>
            <a:r>
              <a:rPr lang="en-US" sz="2000" i="1" dirty="0" err="1" smtClean="0"/>
              <a:t>realised</a:t>
            </a:r>
            <a:r>
              <a:rPr lang="en-US" sz="2000" i="1" dirty="0" smtClean="0"/>
              <a:t> by Inform Customer</a:t>
            </a:r>
          </a:p>
          <a:p>
            <a:pPr lvl="1"/>
            <a:r>
              <a:rPr lang="en-US" sz="2000" i="1" dirty="0" smtClean="0"/>
              <a:t>Premium payment service is </a:t>
            </a:r>
            <a:r>
              <a:rPr lang="en-US" sz="2000" i="1" dirty="0" err="1" smtClean="0"/>
              <a:t>realised</a:t>
            </a:r>
            <a:r>
              <a:rPr lang="en-US" sz="2000" i="1" dirty="0" smtClean="0"/>
              <a:t> by Collect Premium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00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Business layer: information context</a:t>
            </a:r>
            <a:endParaRPr lang="en-AU" noProof="0" dirty="0"/>
          </a:p>
        </p:txBody>
      </p:sp>
      <p:pic>
        <p:nvPicPr>
          <p:cNvPr id="3" name="Picture 2" descr="fig7.1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4656"/>
            <a:ext cx="7972636" cy="363458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99992" y="2420888"/>
            <a:ext cx="3071875" cy="681702"/>
            <a:chOff x="5714399" y="2204864"/>
            <a:chExt cx="3071875" cy="681702"/>
          </a:xfrm>
        </p:grpSpPr>
        <p:sp>
          <p:nvSpPr>
            <p:cNvPr id="7" name="TextBox 6"/>
            <p:cNvSpPr txBox="1"/>
            <p:nvPr/>
          </p:nvSpPr>
          <p:spPr>
            <a:xfrm>
              <a:off x="7973231" y="2204864"/>
              <a:ext cx="813043" cy="43088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object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14399" y="2359578"/>
              <a:ext cx="2270367" cy="526988"/>
            </a:xfrm>
            <a:custGeom>
              <a:avLst/>
              <a:gdLst>
                <a:gd name="connsiteX0" fmla="*/ 2270367 w 2270367"/>
                <a:gd name="connsiteY0" fmla="*/ 7406 h 526988"/>
                <a:gd name="connsiteX1" fmla="*/ 1943280 w 2270367"/>
                <a:gd name="connsiteY1" fmla="*/ 7406 h 526988"/>
                <a:gd name="connsiteX2" fmla="*/ 1577713 w 2270367"/>
                <a:gd name="connsiteY2" fmla="*/ 84381 h 526988"/>
                <a:gd name="connsiteX3" fmla="*/ 1192905 w 2270367"/>
                <a:gd name="connsiteY3" fmla="*/ 161356 h 526988"/>
                <a:gd name="connsiteX4" fmla="*/ 827337 w 2270367"/>
                <a:gd name="connsiteY4" fmla="*/ 238332 h 526988"/>
                <a:gd name="connsiteX5" fmla="*/ 346327 w 2270367"/>
                <a:gd name="connsiteY5" fmla="*/ 353794 h 526988"/>
                <a:gd name="connsiteX6" fmla="*/ 115442 w 2270367"/>
                <a:gd name="connsiteY6" fmla="*/ 450013 h 526988"/>
                <a:gd name="connsiteX7" fmla="*/ 0 w 2270367"/>
                <a:gd name="connsiteY7" fmla="*/ 526988 h 5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367" h="526988">
                  <a:moveTo>
                    <a:pt x="2270367" y="7406"/>
                  </a:moveTo>
                  <a:cubicBezTo>
                    <a:pt x="2164544" y="991"/>
                    <a:pt x="2058722" y="-5423"/>
                    <a:pt x="1943280" y="7406"/>
                  </a:cubicBezTo>
                  <a:cubicBezTo>
                    <a:pt x="1827838" y="20235"/>
                    <a:pt x="1577713" y="84381"/>
                    <a:pt x="1577713" y="84381"/>
                  </a:cubicBezTo>
                  <a:lnTo>
                    <a:pt x="1192905" y="161356"/>
                  </a:lnTo>
                  <a:cubicBezTo>
                    <a:pt x="1067842" y="187014"/>
                    <a:pt x="968433" y="206259"/>
                    <a:pt x="827337" y="238332"/>
                  </a:cubicBezTo>
                  <a:cubicBezTo>
                    <a:pt x="686241" y="270405"/>
                    <a:pt x="464976" y="318514"/>
                    <a:pt x="346327" y="353794"/>
                  </a:cubicBezTo>
                  <a:cubicBezTo>
                    <a:pt x="227678" y="389074"/>
                    <a:pt x="173163" y="421147"/>
                    <a:pt x="115442" y="450013"/>
                  </a:cubicBezTo>
                  <a:cubicBezTo>
                    <a:pt x="57721" y="478879"/>
                    <a:pt x="28860" y="502933"/>
                    <a:pt x="0" y="526988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67544" y="1268760"/>
            <a:ext cx="4608512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46177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Enterprise master data management </a:t>
            </a:r>
          </a:p>
        </p:txBody>
      </p:sp>
    </p:spTree>
    <p:extLst>
      <p:ext uri="{BB962C8B-B14F-4D97-AF65-F5344CB8AC3E}">
        <p14:creationId xmlns:p14="http://schemas.microsoft.com/office/powerpoint/2010/main" val="4143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3989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 smtClean="0"/>
              <a:t>The </a:t>
            </a:r>
            <a:r>
              <a:rPr lang="en-US" sz="2000" i="1" dirty="0" smtClean="0"/>
              <a:t>model </a:t>
            </a:r>
            <a:r>
              <a:rPr lang="en-US" sz="2000" i="1" dirty="0" smtClean="0"/>
              <a:t>presents the </a:t>
            </a:r>
            <a:r>
              <a:rPr lang="en-US" sz="2000" i="1" u="sng" dirty="0"/>
              <a:t>most important business objects </a:t>
            </a:r>
            <a:r>
              <a:rPr lang="en-US" sz="2000" i="1" dirty="0"/>
              <a:t>of </a:t>
            </a:r>
            <a:r>
              <a:rPr lang="en-US" sz="2000" i="1" dirty="0" err="1" smtClean="0"/>
              <a:t>ArchiSurance</a:t>
            </a:r>
            <a:r>
              <a:rPr lang="en-US" sz="2000" i="1" dirty="0" smtClean="0"/>
              <a:t>.  Some </a:t>
            </a:r>
            <a:r>
              <a:rPr lang="en-US" sz="2000" i="1" dirty="0"/>
              <a:t>of these are used in the Handle Claim business </a:t>
            </a:r>
            <a:r>
              <a:rPr lang="en-US" sz="2000" i="1" dirty="0" smtClean="0"/>
              <a:t>process.</a:t>
            </a:r>
          </a:p>
          <a:p>
            <a:r>
              <a:rPr lang="en-US" sz="2000" i="1" dirty="0" smtClean="0"/>
              <a:t>Customer aggregates customer file, which </a:t>
            </a:r>
            <a:r>
              <a:rPr lang="en-US" sz="2000" i="1" u="sng" dirty="0" smtClean="0"/>
              <a:t>is composed of </a:t>
            </a:r>
            <a:r>
              <a:rPr lang="en-US" sz="2000" i="1" dirty="0" smtClean="0"/>
              <a:t>Insurance request, Insurance policy, and Damage claim.</a:t>
            </a:r>
          </a:p>
          <a:p>
            <a:r>
              <a:rPr lang="en-US" sz="2000" i="1" dirty="0" smtClean="0"/>
              <a:t>There are five (Travel, Car, Home, Liability and Legal aid insurance </a:t>
            </a:r>
            <a:r>
              <a:rPr lang="en-US" sz="2000" i="1" dirty="0" err="1" smtClean="0"/>
              <a:t>policty</a:t>
            </a:r>
            <a:r>
              <a:rPr lang="en-US" sz="2000" i="1" dirty="0" smtClean="0"/>
              <a:t>) </a:t>
            </a:r>
            <a:r>
              <a:rPr lang="en-US" sz="2000" i="1" u="sng" dirty="0" smtClean="0"/>
              <a:t>difference kinds of Insurance policy </a:t>
            </a:r>
            <a:r>
              <a:rPr lang="en-US" sz="2000" i="1" dirty="0" smtClean="0"/>
              <a:t>and they are </a:t>
            </a:r>
            <a:r>
              <a:rPr lang="en-US" sz="2000" i="1" dirty="0" err="1" smtClean="0"/>
              <a:t>specialisation</a:t>
            </a:r>
            <a:r>
              <a:rPr lang="en-US" sz="2000" i="1" dirty="0" smtClean="0"/>
              <a:t> of Insurance policy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3695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Business layer: information </a:t>
            </a:r>
            <a:r>
              <a:rPr lang="en-AU" dirty="0"/>
              <a:t>context</a:t>
            </a:r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Business object</a:t>
            </a:r>
          </a:p>
          <a:p>
            <a:pPr lvl="1"/>
            <a:r>
              <a:rPr lang="en-AU" sz="2000" noProof="0" dirty="0" smtClean="0"/>
              <a:t>A collection of data that logically represents an information artefact of interest (e.g. customer, purchase order, bank account)</a:t>
            </a:r>
          </a:p>
          <a:p>
            <a:pPr lvl="1"/>
            <a:r>
              <a:rPr lang="en-AU" sz="2000" noProof="0" dirty="0" smtClean="0"/>
              <a:t>Accessed by a business process, service, interaction or event</a:t>
            </a:r>
          </a:p>
          <a:p>
            <a:pPr lvl="1"/>
            <a:r>
              <a:rPr lang="en-AU" sz="2000" noProof="0" dirty="0" smtClean="0"/>
              <a:t>Can either be an </a:t>
            </a:r>
            <a:r>
              <a:rPr lang="en-AU" sz="2000" b="1" noProof="0" dirty="0" smtClean="0"/>
              <a:t>administrative</a:t>
            </a:r>
            <a:r>
              <a:rPr lang="en-AU" sz="2000" noProof="0" dirty="0" smtClean="0"/>
              <a:t> (used internally) or </a:t>
            </a:r>
            <a:r>
              <a:rPr lang="en-AU" sz="2000" b="1" noProof="0" dirty="0" smtClean="0"/>
              <a:t>message</a:t>
            </a:r>
            <a:r>
              <a:rPr lang="en-AU" sz="2000" noProof="0" dirty="0" smtClean="0"/>
              <a:t> object (used to exchange information with external parties)</a:t>
            </a:r>
          </a:p>
          <a:p>
            <a:pPr lvl="1"/>
            <a:r>
              <a:rPr lang="en-AU" sz="2000" noProof="0" dirty="0" smtClean="0"/>
              <a:t>Often forms the basis for structuring core parts of business service and application services</a:t>
            </a:r>
          </a:p>
          <a:p>
            <a:pPr lvl="1"/>
            <a:r>
              <a:rPr lang="en-AU" sz="2000" noProof="0" dirty="0" smtClean="0"/>
              <a:t>Has one or more perceptible forms that apply to different contexts, i.e. has a </a:t>
            </a:r>
            <a:r>
              <a:rPr lang="en-AU" sz="2000" b="1" noProof="0" dirty="0" smtClean="0"/>
              <a:t>Representation</a:t>
            </a:r>
          </a:p>
          <a:p>
            <a:pPr lvl="1"/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977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527844"/>
            <a:ext cx="8229600" cy="398938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Different aspects and layers of enterprise architecture</a:t>
            </a:r>
            <a:endParaRPr lang="en-US" sz="2400" dirty="0"/>
          </a:p>
          <a:p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Archimate business layer modelling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Archimate IT application layer modelling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Archimate IT infrastructure layer modelling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008">
            <a:off x="69381" y="3427259"/>
            <a:ext cx="989012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4" y="1844824"/>
            <a:ext cx="7181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Application layer</a:t>
            </a:r>
            <a:endParaRPr lang="en-AU" noProof="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3528" y="2060373"/>
            <a:ext cx="5544616" cy="3311682"/>
            <a:chOff x="323528" y="2060373"/>
            <a:chExt cx="5544616" cy="3311682"/>
          </a:xfrm>
        </p:grpSpPr>
        <p:sp>
          <p:nvSpPr>
            <p:cNvPr id="5" name="TextBox 4"/>
            <p:cNvSpPr txBox="1"/>
            <p:nvPr/>
          </p:nvSpPr>
          <p:spPr>
            <a:xfrm>
              <a:off x="3363282" y="2060373"/>
              <a:ext cx="992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07704" y="2132856"/>
              <a:ext cx="1512168" cy="142961"/>
            </a:xfrm>
            <a:prstGeom prst="line">
              <a:avLst/>
            </a:pr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2348880"/>
              <a:ext cx="10163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component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825" y="2418630"/>
              <a:ext cx="10163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interface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528" y="4582289"/>
              <a:ext cx="10163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function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1840" y="4941168"/>
              <a:ext cx="992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data object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5450" y="4510281"/>
              <a:ext cx="992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  <a:b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124534" y="2634073"/>
              <a:ext cx="879514" cy="578903"/>
            </a:xfrm>
            <a:custGeom>
              <a:avLst/>
              <a:gdLst>
                <a:gd name="connsiteX0" fmla="*/ 155348 w 155348"/>
                <a:gd name="connsiteY0" fmla="*/ 0 h 442607"/>
                <a:gd name="connsiteX1" fmla="*/ 39906 w 155348"/>
                <a:gd name="connsiteY1" fmla="*/ 76975 h 442607"/>
                <a:gd name="connsiteX2" fmla="*/ 20665 w 155348"/>
                <a:gd name="connsiteY2" fmla="*/ 230925 h 442607"/>
                <a:gd name="connsiteX3" fmla="*/ 1425 w 155348"/>
                <a:gd name="connsiteY3" fmla="*/ 346388 h 442607"/>
                <a:gd name="connsiteX4" fmla="*/ 1425 w 155348"/>
                <a:gd name="connsiteY4" fmla="*/ 442607 h 442607"/>
                <a:gd name="connsiteX5" fmla="*/ 1425 w 155348"/>
                <a:gd name="connsiteY5" fmla="*/ 442607 h 442607"/>
                <a:gd name="connsiteX6" fmla="*/ 1425 w 155348"/>
                <a:gd name="connsiteY6" fmla="*/ 442607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48" h="442607">
                  <a:moveTo>
                    <a:pt x="155348" y="0"/>
                  </a:moveTo>
                  <a:cubicBezTo>
                    <a:pt x="108850" y="19243"/>
                    <a:pt x="62353" y="38487"/>
                    <a:pt x="39906" y="76975"/>
                  </a:cubicBezTo>
                  <a:cubicBezTo>
                    <a:pt x="17459" y="115463"/>
                    <a:pt x="27078" y="186023"/>
                    <a:pt x="20665" y="230925"/>
                  </a:cubicBezTo>
                  <a:cubicBezTo>
                    <a:pt x="14251" y="275827"/>
                    <a:pt x="4632" y="311108"/>
                    <a:pt x="1425" y="346388"/>
                  </a:cubicBezTo>
                  <a:cubicBezTo>
                    <a:pt x="-1782" y="381668"/>
                    <a:pt x="1425" y="442607"/>
                    <a:pt x="1425" y="442607"/>
                  </a:cubicBezTo>
                  <a:lnTo>
                    <a:pt x="1425" y="442607"/>
                  </a:lnTo>
                  <a:lnTo>
                    <a:pt x="1425" y="442607"/>
                  </a:ln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211960" y="4021948"/>
              <a:ext cx="864096" cy="487171"/>
            </a:xfrm>
            <a:custGeom>
              <a:avLst/>
              <a:gdLst>
                <a:gd name="connsiteX0" fmla="*/ 155348 w 155348"/>
                <a:gd name="connsiteY0" fmla="*/ 0 h 442607"/>
                <a:gd name="connsiteX1" fmla="*/ 39906 w 155348"/>
                <a:gd name="connsiteY1" fmla="*/ 76975 h 442607"/>
                <a:gd name="connsiteX2" fmla="*/ 20665 w 155348"/>
                <a:gd name="connsiteY2" fmla="*/ 230925 h 442607"/>
                <a:gd name="connsiteX3" fmla="*/ 1425 w 155348"/>
                <a:gd name="connsiteY3" fmla="*/ 346388 h 442607"/>
                <a:gd name="connsiteX4" fmla="*/ 1425 w 155348"/>
                <a:gd name="connsiteY4" fmla="*/ 442607 h 442607"/>
                <a:gd name="connsiteX5" fmla="*/ 1425 w 155348"/>
                <a:gd name="connsiteY5" fmla="*/ 442607 h 442607"/>
                <a:gd name="connsiteX6" fmla="*/ 1425 w 155348"/>
                <a:gd name="connsiteY6" fmla="*/ 442607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48" h="442607">
                  <a:moveTo>
                    <a:pt x="155348" y="0"/>
                  </a:moveTo>
                  <a:cubicBezTo>
                    <a:pt x="108850" y="19243"/>
                    <a:pt x="62353" y="38487"/>
                    <a:pt x="39906" y="76975"/>
                  </a:cubicBezTo>
                  <a:cubicBezTo>
                    <a:pt x="17459" y="115463"/>
                    <a:pt x="27078" y="186023"/>
                    <a:pt x="20665" y="230925"/>
                  </a:cubicBezTo>
                  <a:cubicBezTo>
                    <a:pt x="14251" y="275827"/>
                    <a:pt x="4632" y="311108"/>
                    <a:pt x="1425" y="346388"/>
                  </a:cubicBezTo>
                  <a:cubicBezTo>
                    <a:pt x="-1782" y="381668"/>
                    <a:pt x="1425" y="442607"/>
                    <a:pt x="1425" y="442607"/>
                  </a:cubicBezTo>
                  <a:lnTo>
                    <a:pt x="1425" y="442607"/>
                  </a:lnTo>
                  <a:lnTo>
                    <a:pt x="1425" y="442607"/>
                  </a:ln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16200000" flipH="1">
              <a:off x="2447380" y="4534179"/>
              <a:ext cx="155348" cy="1378710"/>
            </a:xfrm>
            <a:custGeom>
              <a:avLst/>
              <a:gdLst>
                <a:gd name="connsiteX0" fmla="*/ 155348 w 155348"/>
                <a:gd name="connsiteY0" fmla="*/ 0 h 442607"/>
                <a:gd name="connsiteX1" fmla="*/ 39906 w 155348"/>
                <a:gd name="connsiteY1" fmla="*/ 76975 h 442607"/>
                <a:gd name="connsiteX2" fmla="*/ 20665 w 155348"/>
                <a:gd name="connsiteY2" fmla="*/ 230925 h 442607"/>
                <a:gd name="connsiteX3" fmla="*/ 1425 w 155348"/>
                <a:gd name="connsiteY3" fmla="*/ 346388 h 442607"/>
                <a:gd name="connsiteX4" fmla="*/ 1425 w 155348"/>
                <a:gd name="connsiteY4" fmla="*/ 442607 h 442607"/>
                <a:gd name="connsiteX5" fmla="*/ 1425 w 155348"/>
                <a:gd name="connsiteY5" fmla="*/ 442607 h 442607"/>
                <a:gd name="connsiteX6" fmla="*/ 1425 w 155348"/>
                <a:gd name="connsiteY6" fmla="*/ 442607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48" h="442607">
                  <a:moveTo>
                    <a:pt x="155348" y="0"/>
                  </a:moveTo>
                  <a:cubicBezTo>
                    <a:pt x="108850" y="19243"/>
                    <a:pt x="62353" y="38487"/>
                    <a:pt x="39906" y="76975"/>
                  </a:cubicBezTo>
                  <a:cubicBezTo>
                    <a:pt x="17459" y="115463"/>
                    <a:pt x="27078" y="186023"/>
                    <a:pt x="20665" y="230925"/>
                  </a:cubicBezTo>
                  <a:cubicBezTo>
                    <a:pt x="14251" y="275827"/>
                    <a:pt x="4632" y="311108"/>
                    <a:pt x="1425" y="346388"/>
                  </a:cubicBezTo>
                  <a:cubicBezTo>
                    <a:pt x="-1782" y="381668"/>
                    <a:pt x="1425" y="442607"/>
                    <a:pt x="1425" y="442607"/>
                  </a:cubicBezTo>
                  <a:lnTo>
                    <a:pt x="1425" y="442607"/>
                  </a:lnTo>
                  <a:lnTo>
                    <a:pt x="1425" y="442607"/>
                  </a:ln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69616" y="2564323"/>
              <a:ext cx="570231" cy="720661"/>
            </a:xfrm>
            <a:custGeom>
              <a:avLst/>
              <a:gdLst>
                <a:gd name="connsiteX0" fmla="*/ 0 w 865818"/>
                <a:gd name="connsiteY0" fmla="*/ 0 h 582868"/>
                <a:gd name="connsiteX1" fmla="*/ 38481 w 865818"/>
                <a:gd name="connsiteY1" fmla="*/ 153950 h 582868"/>
                <a:gd name="connsiteX2" fmla="*/ 115442 w 865818"/>
                <a:gd name="connsiteY2" fmla="*/ 365632 h 582868"/>
                <a:gd name="connsiteX3" fmla="*/ 346327 w 865818"/>
                <a:gd name="connsiteY3" fmla="*/ 519582 h 582868"/>
                <a:gd name="connsiteX4" fmla="*/ 711895 w 865818"/>
                <a:gd name="connsiteY4" fmla="*/ 577313 h 582868"/>
                <a:gd name="connsiteX5" fmla="*/ 865818 w 865818"/>
                <a:gd name="connsiteY5" fmla="*/ 577313 h 58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5818" h="582868">
                  <a:moveTo>
                    <a:pt x="0" y="0"/>
                  </a:moveTo>
                  <a:cubicBezTo>
                    <a:pt x="9620" y="46505"/>
                    <a:pt x="19241" y="93011"/>
                    <a:pt x="38481" y="153950"/>
                  </a:cubicBezTo>
                  <a:cubicBezTo>
                    <a:pt x="57721" y="214889"/>
                    <a:pt x="64134" y="304693"/>
                    <a:pt x="115442" y="365632"/>
                  </a:cubicBezTo>
                  <a:cubicBezTo>
                    <a:pt x="166750" y="426571"/>
                    <a:pt x="246918" y="484302"/>
                    <a:pt x="346327" y="519582"/>
                  </a:cubicBezTo>
                  <a:cubicBezTo>
                    <a:pt x="445736" y="554862"/>
                    <a:pt x="625313" y="567691"/>
                    <a:pt x="711895" y="577313"/>
                  </a:cubicBezTo>
                  <a:cubicBezTo>
                    <a:pt x="798477" y="586935"/>
                    <a:pt x="832147" y="582124"/>
                    <a:pt x="865818" y="577313"/>
                  </a:cubicBez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38731" y="3933056"/>
              <a:ext cx="990881" cy="775761"/>
            </a:xfrm>
            <a:custGeom>
              <a:avLst/>
              <a:gdLst>
                <a:gd name="connsiteX0" fmla="*/ 0 w 1327588"/>
                <a:gd name="connsiteY0" fmla="*/ 500338 h 500338"/>
                <a:gd name="connsiteX1" fmla="*/ 57721 w 1327588"/>
                <a:gd name="connsiteY1" fmla="*/ 365631 h 500338"/>
                <a:gd name="connsiteX2" fmla="*/ 288606 w 1327588"/>
                <a:gd name="connsiteY2" fmla="*/ 192438 h 500338"/>
                <a:gd name="connsiteX3" fmla="*/ 577212 w 1327588"/>
                <a:gd name="connsiteY3" fmla="*/ 57731 h 500338"/>
                <a:gd name="connsiteX4" fmla="*/ 846578 w 1327588"/>
                <a:gd name="connsiteY4" fmla="*/ 38487 h 500338"/>
                <a:gd name="connsiteX5" fmla="*/ 1327588 w 1327588"/>
                <a:gd name="connsiteY5" fmla="*/ 0 h 5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588" h="500338">
                  <a:moveTo>
                    <a:pt x="0" y="500338"/>
                  </a:moveTo>
                  <a:cubicBezTo>
                    <a:pt x="4810" y="458643"/>
                    <a:pt x="9620" y="416948"/>
                    <a:pt x="57721" y="365631"/>
                  </a:cubicBezTo>
                  <a:cubicBezTo>
                    <a:pt x="105822" y="314314"/>
                    <a:pt x="202024" y="243755"/>
                    <a:pt x="288606" y="192438"/>
                  </a:cubicBezTo>
                  <a:cubicBezTo>
                    <a:pt x="375188" y="141121"/>
                    <a:pt x="484217" y="83389"/>
                    <a:pt x="577212" y="57731"/>
                  </a:cubicBezTo>
                  <a:cubicBezTo>
                    <a:pt x="670207" y="32073"/>
                    <a:pt x="846578" y="38487"/>
                    <a:pt x="846578" y="38487"/>
                  </a:cubicBezTo>
                  <a:lnTo>
                    <a:pt x="1327588" y="0"/>
                  </a:lnTo>
                </a:path>
              </a:pathLst>
            </a:custGeom>
            <a:ln>
              <a:solidFill>
                <a:srgbClr val="00206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232" y="1268760"/>
            <a:ext cx="3960440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232" y="1268760"/>
            <a:ext cx="39757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Integrated application scenario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4100" y="4082355"/>
            <a:ext cx="0" cy="9308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5556" y="5145859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>
                <a:solidFill>
                  <a:schemeClr val="bg1">
                    <a:lumMod val="50000"/>
                  </a:schemeClr>
                </a:solidFill>
              </a:rPr>
              <a:t>Policy data</a:t>
            </a:r>
            <a:endParaRPr lang="en-A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156176" y="4116879"/>
            <a:ext cx="0" cy="82428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algn="just"/>
            <a:r>
              <a:rPr lang="en-US" sz="2000" i="1" dirty="0"/>
              <a:t>A</a:t>
            </a:r>
            <a:r>
              <a:rPr lang="en-US" sz="2000" i="1" dirty="0" smtClean="0"/>
              <a:t> typical </a:t>
            </a:r>
            <a:r>
              <a:rPr lang="en-US" sz="2000" i="1" dirty="0"/>
              <a:t>example of an application </a:t>
            </a:r>
            <a:r>
              <a:rPr lang="en-US" sz="2000" i="1" dirty="0" smtClean="0"/>
              <a:t>layer and it illustrates the </a:t>
            </a:r>
            <a:r>
              <a:rPr lang="en-US" sz="2000" i="1" dirty="0"/>
              <a:t>use of the central </a:t>
            </a:r>
            <a:r>
              <a:rPr lang="en-US" sz="2000" i="1" dirty="0" smtClean="0"/>
              <a:t>concepts</a:t>
            </a:r>
          </a:p>
          <a:p>
            <a:pPr algn="just"/>
            <a:r>
              <a:rPr lang="en-US" sz="2000" i="1" dirty="0" smtClean="0"/>
              <a:t>The application function: Policy creation is implemented by the application component: Policy administration, and the function </a:t>
            </a:r>
            <a:r>
              <a:rPr lang="en-US" sz="2000" i="1" dirty="0" err="1" smtClean="0"/>
              <a:t>realises</a:t>
            </a:r>
            <a:r>
              <a:rPr lang="en-US" sz="2000" i="1" dirty="0" smtClean="0"/>
              <a:t>  the application services: Policy creation and Policy access. The function produces and uses the application data object: Policy data.</a:t>
            </a:r>
          </a:p>
          <a:p>
            <a:pPr algn="just"/>
            <a:r>
              <a:rPr lang="en-US" sz="2000" i="1" dirty="0" smtClean="0"/>
              <a:t>The application components: Policy administration and Financial administration interact through the application interface, which is assigned to the application service: Policy access.</a:t>
            </a:r>
          </a:p>
        </p:txBody>
      </p:sp>
    </p:spTree>
    <p:extLst>
      <p:ext uri="{BB962C8B-B14F-4D97-AF65-F5344CB8AC3E}">
        <p14:creationId xmlns:p14="http://schemas.microsoft.com/office/powerpoint/2010/main" val="42707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How to approach 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796"/>
            <a:ext cx="7283152" cy="3989388"/>
          </a:xfrm>
        </p:spPr>
        <p:txBody>
          <a:bodyPr/>
          <a:lstStyle/>
          <a:p>
            <a:r>
              <a:rPr lang="en-US" sz="2400" dirty="0" smtClean="0"/>
              <a:t>EA </a:t>
            </a:r>
            <a:r>
              <a:rPr lang="en-US" sz="2400" u="sng" dirty="0" smtClean="0"/>
              <a:t>supports different organizational aspects </a:t>
            </a:r>
            <a:r>
              <a:rPr lang="en-US" sz="2400" dirty="0" smtClean="0"/>
              <a:t>(e.g. capabilities, processes, services, information, resources) </a:t>
            </a:r>
          </a:p>
          <a:p>
            <a:r>
              <a:rPr lang="en-US" sz="2400" dirty="0" smtClean="0"/>
              <a:t>EA </a:t>
            </a:r>
            <a:r>
              <a:rPr lang="en-US" sz="2400" u="sng" dirty="0" smtClean="0"/>
              <a:t>covers business and IT concerns</a:t>
            </a:r>
            <a:r>
              <a:rPr lang="en-US" sz="2400" dirty="0" smtClean="0"/>
              <a:t>, with their distinct specializations</a:t>
            </a:r>
          </a:p>
          <a:p>
            <a:r>
              <a:rPr lang="en-US" sz="2400" dirty="0" smtClean="0"/>
              <a:t>EA supports diverse planning activities and personnel – from transforming business to coordinating and renewing IT</a:t>
            </a:r>
          </a:p>
          <a:p>
            <a:r>
              <a:rPr lang="en-US" sz="2400" dirty="0" smtClean="0"/>
              <a:t>EA development is driven by different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business/IT priorities</a:t>
            </a:r>
            <a:endParaRPr lang="en-US" sz="2400" dirty="0"/>
          </a:p>
        </p:txBody>
      </p:sp>
      <p:pic>
        <p:nvPicPr>
          <p:cNvPr id="4" name="Picture 3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66935"/>
            <a:ext cx="2031333" cy="20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Application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Application component</a:t>
            </a:r>
          </a:p>
          <a:p>
            <a:pPr lvl="1"/>
            <a:r>
              <a:rPr lang="en-AU" sz="2000" noProof="0" dirty="0" smtClean="0"/>
              <a:t>A logical component of a software application, which ideally should be used for different business contexts and requires, and which could be considered independently deployable and reusable</a:t>
            </a:r>
          </a:p>
          <a:p>
            <a:pPr lvl="1"/>
            <a:r>
              <a:rPr lang="en-AU" sz="2000" noProof="0" dirty="0" smtClean="0"/>
              <a:t>Covers complete software applications, sub-applications or modules of applications</a:t>
            </a:r>
          </a:p>
          <a:p>
            <a:pPr lvl="1"/>
            <a:r>
              <a:rPr lang="en-AU" sz="2000" noProof="0" dirty="0" smtClean="0"/>
              <a:t>Should correspond to logical software design components (as modelled in design techniques like UML)</a:t>
            </a:r>
          </a:p>
        </p:txBody>
      </p:sp>
    </p:spTree>
    <p:extLst>
      <p:ext uri="{BB962C8B-B14F-4D97-AF65-F5344CB8AC3E}">
        <p14:creationId xmlns:p14="http://schemas.microsoft.com/office/powerpoint/2010/main" val="9744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Application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Application collaboration</a:t>
            </a:r>
          </a:p>
          <a:p>
            <a:pPr lvl="1"/>
            <a:r>
              <a:rPr lang="en-AU" sz="2000" noProof="0" dirty="0" smtClean="0"/>
              <a:t>A configuration of two more applications that interoperate (similar to collaborations in UML)</a:t>
            </a:r>
            <a:endParaRPr lang="en-AU" sz="2400" b="1" noProof="0" dirty="0" smtClean="0"/>
          </a:p>
          <a:p>
            <a:r>
              <a:rPr lang="en-AU" sz="2400" b="1" noProof="0" dirty="0" smtClean="0"/>
              <a:t>Application interface</a:t>
            </a:r>
          </a:p>
          <a:p>
            <a:pPr lvl="1"/>
            <a:r>
              <a:rPr lang="en-AU" sz="2000" noProof="0" dirty="0" smtClean="0"/>
              <a:t>The “endpoint” through which an application component’s functionality is accessed</a:t>
            </a:r>
          </a:p>
          <a:p>
            <a:pPr lvl="1"/>
            <a:r>
              <a:rPr lang="en-AU" sz="2000" noProof="0" dirty="0" smtClean="0"/>
              <a:t>Allows operations (including their data inputs and outputs) of the application to be accessed</a:t>
            </a:r>
          </a:p>
          <a:p>
            <a:pPr lvl="1"/>
            <a:r>
              <a:rPr lang="en-AU" sz="2000" noProof="0" dirty="0" smtClean="0"/>
              <a:t>Application-to-application interface correspond to application programming interfaces (API)</a:t>
            </a:r>
          </a:p>
          <a:p>
            <a:pPr lvl="1"/>
            <a:r>
              <a:rPr lang="en-AU" sz="2000" noProof="0" dirty="0" smtClean="0"/>
              <a:t>Business-to-application interfaces (user interfaces)</a:t>
            </a:r>
          </a:p>
          <a:p>
            <a:pPr lvl="1"/>
            <a:r>
              <a:rPr lang="en-AU" sz="2000" noProof="0" dirty="0" smtClean="0"/>
              <a:t>Provided interface vs. required interface</a:t>
            </a:r>
          </a:p>
          <a:p>
            <a:pPr lvl="1"/>
            <a:endParaRPr lang="en-AU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123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Application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Application data objects</a:t>
            </a:r>
          </a:p>
          <a:p>
            <a:pPr lvl="1"/>
            <a:r>
              <a:rPr lang="en-AU" sz="2000" noProof="0" dirty="0" smtClean="0"/>
              <a:t>Coherent, self-contained piece of information suitable for automated processing (similar to UML classes)</a:t>
            </a:r>
          </a:p>
          <a:p>
            <a:pPr lvl="1"/>
            <a:r>
              <a:rPr lang="en-AU" sz="2000" noProof="0" dirty="0" smtClean="0"/>
              <a:t>Can be a “wrapper” for data from one or more structured or unstructured data sources</a:t>
            </a:r>
          </a:p>
          <a:p>
            <a:pPr lvl="1"/>
            <a:r>
              <a:rPr lang="en-AU" sz="2000" noProof="0" dirty="0" smtClean="0"/>
              <a:t>Can compose/aggregate other application data objects</a:t>
            </a:r>
          </a:p>
          <a:p>
            <a:pPr lvl="1"/>
            <a:r>
              <a:rPr lang="en-AU" sz="2000" noProof="0" dirty="0" smtClean="0"/>
              <a:t>Allowable actions understood from a CRUD perspective (Create, Read, Update, Delete)</a:t>
            </a:r>
          </a:p>
          <a:p>
            <a:pPr lvl="1"/>
            <a:r>
              <a:rPr lang="en-AU" sz="2000" noProof="0" dirty="0" smtClean="0"/>
              <a:t>Can expose allowable order of actions in its lifecycle (e.g. UML State Diagrams, SAP Business ByDesign Status&amp;Action Management models)</a:t>
            </a:r>
          </a:p>
        </p:txBody>
      </p:sp>
    </p:spTree>
    <p:extLst>
      <p:ext uri="{BB962C8B-B14F-4D97-AF65-F5344CB8AC3E}">
        <p14:creationId xmlns:p14="http://schemas.microsoft.com/office/powerpoint/2010/main" val="19101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layer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 (cont’d)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392513"/>
          </a:xfrm>
        </p:spPr>
        <p:txBody>
          <a:bodyPr/>
          <a:lstStyle/>
          <a:p>
            <a:r>
              <a:rPr lang="en-AU" sz="2400" b="1" dirty="0"/>
              <a:t>Application </a:t>
            </a:r>
            <a:r>
              <a:rPr lang="en-AU" sz="2400" b="1" dirty="0" smtClean="0"/>
              <a:t>service</a:t>
            </a:r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externally visible unit of functionality, </a:t>
            </a:r>
            <a:r>
              <a:rPr lang="en-US" dirty="0" smtClean="0"/>
              <a:t>provided by </a:t>
            </a:r>
            <a:r>
              <a:rPr lang="en-US" dirty="0"/>
              <a:t>one or more components, exposed through well-defined </a:t>
            </a:r>
            <a:r>
              <a:rPr lang="en-US" dirty="0" smtClean="0"/>
              <a:t>interfaces, and </a:t>
            </a:r>
            <a:r>
              <a:rPr lang="en-US" dirty="0"/>
              <a:t>meaningful to the environment</a:t>
            </a:r>
            <a:r>
              <a:rPr lang="en-US" dirty="0" smtClean="0"/>
              <a:t>.</a:t>
            </a:r>
          </a:p>
          <a:p>
            <a:r>
              <a:rPr lang="en-AU" sz="2400" b="1" dirty="0"/>
              <a:t>Application </a:t>
            </a:r>
            <a:r>
              <a:rPr lang="en-AU" sz="2400" b="1" dirty="0" smtClean="0"/>
              <a:t>function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coherent unit of internal </a:t>
            </a:r>
            <a:r>
              <a:rPr lang="en-US" dirty="0" err="1"/>
              <a:t>behaviour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AU" dirty="0" smtClean="0"/>
              <a:t>application </a:t>
            </a:r>
            <a:r>
              <a:rPr lang="en-AU" dirty="0"/>
              <a:t>component</a:t>
            </a:r>
            <a:r>
              <a:rPr lang="en-AU" dirty="0" smtClean="0"/>
              <a:t>.</a:t>
            </a:r>
          </a:p>
          <a:p>
            <a:r>
              <a:rPr lang="en-AU" sz="2400" b="1" dirty="0"/>
              <a:t>Application </a:t>
            </a:r>
            <a:r>
              <a:rPr lang="en-AU" sz="2400" b="1" dirty="0" smtClean="0"/>
              <a:t>interaction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unit of </a:t>
            </a:r>
            <a:r>
              <a:rPr lang="en-US" dirty="0" err="1"/>
              <a:t>behaviour</a:t>
            </a:r>
            <a:r>
              <a:rPr lang="en-US" dirty="0"/>
              <a:t> performed by a </a:t>
            </a:r>
            <a:r>
              <a:rPr lang="en-US" dirty="0" smtClean="0"/>
              <a:t>collaboration of </a:t>
            </a:r>
            <a:r>
              <a:rPr lang="en-US" dirty="0"/>
              <a:t>two or more application components.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091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Application layer (cont’d): applications and information flow</a:t>
            </a:r>
            <a:endParaRPr lang="en-AU" noProof="0" dirty="0"/>
          </a:p>
        </p:txBody>
      </p:sp>
      <p:pic>
        <p:nvPicPr>
          <p:cNvPr id="4098" name="Picture 2" descr="C:\Users\n8460582\Dropbox\QUT Alistair&amp;Sophie\Archi\fig7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78993"/>
            <a:ext cx="6264696" cy="4354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40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model</a:t>
            </a:r>
            <a:endParaRPr lang="en-A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1268760"/>
            <a:ext cx="8147248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algn="just"/>
            <a:r>
              <a:rPr lang="en-US" sz="2000" i="1" dirty="0"/>
              <a:t>I</a:t>
            </a:r>
            <a:r>
              <a:rPr lang="en-US" sz="2000" i="1" dirty="0" smtClean="0"/>
              <a:t>nformation flow between the </a:t>
            </a:r>
            <a:r>
              <a:rPr lang="en-US" sz="2000" i="1" dirty="0"/>
              <a:t>front- and back-office applications of </a:t>
            </a:r>
            <a:r>
              <a:rPr lang="en-US" sz="2000" i="1" dirty="0" err="1" smtClean="0"/>
              <a:t>ArchiSurance</a:t>
            </a:r>
            <a:r>
              <a:rPr lang="en-US" sz="2000" i="1" dirty="0" smtClean="0"/>
              <a:t>. For example, data is exchanged between the CRM application at the front and the Car Insurance application at the back.</a:t>
            </a:r>
          </a:p>
          <a:p>
            <a:r>
              <a:rPr lang="en-US" sz="2000" i="1" dirty="0" smtClean="0"/>
              <a:t>It </a:t>
            </a:r>
            <a:r>
              <a:rPr lang="en-US" sz="2000" i="1" dirty="0"/>
              <a:t>is clear that the back office is structured according to the </a:t>
            </a:r>
            <a:r>
              <a:rPr lang="en-US" sz="2000" i="1" dirty="0" smtClean="0"/>
              <a:t>different types </a:t>
            </a:r>
            <a:r>
              <a:rPr lang="en-US" sz="2000" i="1" dirty="0"/>
              <a:t>of products, whereas the front office is already </a:t>
            </a:r>
            <a:r>
              <a:rPr lang="en-US" sz="2000" i="1" dirty="0" smtClean="0"/>
              <a:t>more integrated</a:t>
            </a:r>
            <a:r>
              <a:rPr lang="en-US" sz="2000" i="1" dirty="0"/>
              <a:t>.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3653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Application layer (cont’d)</a:t>
            </a:r>
            <a:endParaRPr lang="en-AU" noProof="0" dirty="0"/>
          </a:p>
        </p:txBody>
      </p:sp>
      <p:sp>
        <p:nvSpPr>
          <p:cNvPr id="6" name="Rectangle 5"/>
          <p:cNvSpPr/>
          <p:nvPr/>
        </p:nvSpPr>
        <p:spPr>
          <a:xfrm>
            <a:off x="596232" y="1268760"/>
            <a:ext cx="4335808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32" y="1268760"/>
            <a:ext cx="44798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Application </a:t>
            </a:r>
            <a:r>
              <a:rPr lang="en-US" sz="2000" b="1" dirty="0" err="1" smtClean="0">
                <a:solidFill>
                  <a:srgbClr val="FFFFFF"/>
                </a:solidFill>
              </a:rPr>
              <a:t>Behaviour</a:t>
            </a:r>
            <a:r>
              <a:rPr lang="en-US" sz="2000" b="1" dirty="0" smtClean="0">
                <a:solidFill>
                  <a:srgbClr val="FFFFFF"/>
                </a:solidFill>
              </a:rPr>
              <a:t> Viewpoint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428433" cy="38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model</a:t>
            </a:r>
            <a:endParaRPr lang="en-A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1268760"/>
            <a:ext cx="8147248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algn="just"/>
            <a:r>
              <a:rPr lang="en-US" sz="2000" i="1" dirty="0"/>
              <a:t>The Application </a:t>
            </a:r>
            <a:r>
              <a:rPr lang="en-US" sz="2000" i="1" dirty="0" err="1"/>
              <a:t>Behaviour</a:t>
            </a:r>
            <a:r>
              <a:rPr lang="en-US" sz="2000" i="1" dirty="0"/>
              <a:t> viewpoint describes the internal </a:t>
            </a:r>
            <a:r>
              <a:rPr lang="en-US" sz="2000" i="1" dirty="0" err="1"/>
              <a:t>behaviour</a:t>
            </a:r>
            <a:r>
              <a:rPr lang="en-US" sz="2000" i="1" dirty="0"/>
              <a:t> </a:t>
            </a:r>
            <a:r>
              <a:rPr lang="en-US" sz="2000" i="1" dirty="0" smtClean="0"/>
              <a:t>of an </a:t>
            </a:r>
            <a:r>
              <a:rPr lang="en-US" sz="2000" i="1" dirty="0"/>
              <a:t>application or component, for example, as it </a:t>
            </a:r>
            <a:r>
              <a:rPr lang="en-US" sz="2000" i="1" dirty="0" err="1"/>
              <a:t>realises</a:t>
            </a:r>
            <a:r>
              <a:rPr lang="en-US" sz="2000" i="1" dirty="0"/>
              <a:t> one or more </a:t>
            </a:r>
            <a:r>
              <a:rPr lang="en-US" sz="2000" i="1" dirty="0" smtClean="0"/>
              <a:t>application services</a:t>
            </a:r>
            <a:r>
              <a:rPr lang="en-US" sz="2000" i="1" dirty="0"/>
              <a:t>. This viewpoint is useful in designing the main </a:t>
            </a:r>
            <a:r>
              <a:rPr lang="en-US" sz="2000" i="1" dirty="0" err="1" smtClean="0"/>
              <a:t>behaviour</a:t>
            </a:r>
            <a:r>
              <a:rPr lang="en-US" sz="2000" i="1" dirty="0"/>
              <a:t> </a:t>
            </a:r>
            <a:r>
              <a:rPr lang="en-US" sz="2000" i="1" dirty="0" smtClean="0"/>
              <a:t>of </a:t>
            </a:r>
            <a:r>
              <a:rPr lang="en-US" sz="2000" i="1" dirty="0"/>
              <a:t>applications or components, or in identifying functional overlap </a:t>
            </a:r>
            <a:r>
              <a:rPr lang="en-US" sz="2000" i="1" dirty="0" smtClean="0"/>
              <a:t>between </a:t>
            </a:r>
            <a:r>
              <a:rPr lang="en-AU" sz="2000" i="1" dirty="0" smtClean="0"/>
              <a:t>different </a:t>
            </a:r>
            <a:r>
              <a:rPr lang="en-AU" sz="2000" i="1" dirty="0"/>
              <a:t>applications</a:t>
            </a:r>
            <a:r>
              <a:rPr lang="en-AU" sz="2000" i="1" dirty="0" smtClean="0"/>
              <a:t>.</a:t>
            </a:r>
          </a:p>
          <a:p>
            <a:r>
              <a:rPr lang="en-US" sz="2000" i="1" dirty="0" smtClean="0"/>
              <a:t>The model shows part </a:t>
            </a:r>
            <a:r>
              <a:rPr lang="en-US" sz="2000" i="1" dirty="0"/>
              <a:t>of the </a:t>
            </a:r>
            <a:r>
              <a:rPr lang="en-US" sz="2000" i="1" dirty="0" err="1"/>
              <a:t>behaviour</a:t>
            </a:r>
            <a:r>
              <a:rPr lang="en-US" sz="2000" i="1" dirty="0"/>
              <a:t> of the Home &amp; Away Policy </a:t>
            </a:r>
            <a:r>
              <a:rPr lang="en-US" sz="2000" i="1" dirty="0" smtClean="0"/>
              <a:t>administration. </a:t>
            </a:r>
            <a:r>
              <a:rPr lang="en-US" sz="2000" i="1" dirty="0"/>
              <a:t>The individual application functions are chained together </a:t>
            </a:r>
            <a:r>
              <a:rPr lang="en-US" sz="2000" i="1" dirty="0" smtClean="0"/>
              <a:t>and collectively </a:t>
            </a:r>
            <a:r>
              <a:rPr lang="en-US" sz="2000" i="1" dirty="0" err="1"/>
              <a:t>realise</a:t>
            </a:r>
            <a:r>
              <a:rPr lang="en-US" sz="2000" i="1" dirty="0"/>
              <a:t> the Policy creation application service. The </a:t>
            </a:r>
            <a:r>
              <a:rPr lang="en-US" sz="2000" i="1" dirty="0" smtClean="0"/>
              <a:t>communication with </a:t>
            </a:r>
            <a:r>
              <a:rPr lang="en-US" sz="2000" i="1" dirty="0"/>
              <a:t>the Financial administration takes place in an interaction </a:t>
            </a:r>
            <a:r>
              <a:rPr lang="en-US" sz="2000" i="1" dirty="0" smtClean="0"/>
              <a:t>that </a:t>
            </a:r>
            <a:r>
              <a:rPr lang="en-US" sz="2000" i="1" dirty="0" err="1" smtClean="0"/>
              <a:t>realises</a:t>
            </a:r>
            <a:r>
              <a:rPr lang="en-US" sz="2000" i="1" dirty="0" smtClean="0"/>
              <a:t> </a:t>
            </a:r>
            <a:r>
              <a:rPr lang="en-US" sz="2000" i="1" dirty="0"/>
              <a:t>the Policy information service.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4622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Application layer (cont’d)</a:t>
            </a:r>
            <a:endParaRPr lang="en-AU" noProof="0" dirty="0"/>
          </a:p>
        </p:txBody>
      </p:sp>
      <p:sp>
        <p:nvSpPr>
          <p:cNvPr id="11" name="Rectangle 10"/>
          <p:cNvSpPr/>
          <p:nvPr/>
        </p:nvSpPr>
        <p:spPr>
          <a:xfrm>
            <a:off x="596232" y="1268760"/>
            <a:ext cx="4263800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232" y="1268760"/>
            <a:ext cx="42465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Business – application alignment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020272" cy="40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39552" y="1772816"/>
            <a:ext cx="8424936" cy="3888432"/>
            <a:chOff x="539552" y="1772816"/>
            <a:chExt cx="8424936" cy="3888432"/>
          </a:xfrm>
        </p:grpSpPr>
        <p:sp>
          <p:nvSpPr>
            <p:cNvPr id="20" name="Rectangle 19"/>
            <p:cNvSpPr/>
            <p:nvPr/>
          </p:nvSpPr>
          <p:spPr>
            <a:xfrm>
              <a:off x="539552" y="1772816"/>
              <a:ext cx="8424936" cy="1656184"/>
            </a:xfrm>
            <a:prstGeom prst="rect">
              <a:avLst/>
            </a:prstGeom>
            <a:noFill/>
            <a:ln w="381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9552" y="3573016"/>
              <a:ext cx="8424936" cy="2088232"/>
            </a:xfrm>
            <a:prstGeom prst="rect">
              <a:avLst/>
            </a:prstGeom>
            <a:noFill/>
            <a:ln w="381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2926105"/>
              <a:ext cx="8472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Business</a:t>
              </a:r>
            </a:p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layer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4288" y="3717032"/>
              <a:ext cx="992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</a:p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7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model</a:t>
            </a:r>
            <a:endParaRPr lang="en-A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1268760"/>
            <a:ext cx="8147248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 smtClean="0"/>
              <a:t>The model shows the link between the application layer and the business layer. </a:t>
            </a:r>
          </a:p>
          <a:p>
            <a:pPr algn="just"/>
            <a:r>
              <a:rPr lang="en-US" sz="2000" i="1" dirty="0" smtClean="0"/>
              <a:t>Application </a:t>
            </a:r>
            <a:r>
              <a:rPr lang="en-US" sz="2000" i="1" dirty="0"/>
              <a:t>services can be used by business </a:t>
            </a:r>
            <a:r>
              <a:rPr lang="en-US" sz="2000" i="1" dirty="0" err="1"/>
              <a:t>behaviour</a:t>
            </a:r>
            <a:r>
              <a:rPr lang="en-US" sz="2000" i="1" dirty="0"/>
              <a:t> and </a:t>
            </a:r>
            <a:r>
              <a:rPr lang="en-US" sz="2000" i="1" dirty="0" smtClean="0"/>
              <a:t>application interfaces </a:t>
            </a:r>
            <a:r>
              <a:rPr lang="en-US" sz="2000" i="1" dirty="0"/>
              <a:t>are used by business actors roles, i.e., there is a support </a:t>
            </a:r>
            <a:r>
              <a:rPr lang="en-US" sz="2000" i="1" dirty="0" smtClean="0"/>
              <a:t>relation between </a:t>
            </a:r>
            <a:r>
              <a:rPr lang="en-US" sz="2000" i="1" dirty="0"/>
              <a:t>the application and business layers</a:t>
            </a:r>
            <a:r>
              <a:rPr lang="en-US" sz="2000" i="1" dirty="0" smtClean="0"/>
              <a:t>. For example, the business </a:t>
            </a:r>
            <a:r>
              <a:rPr lang="en-US" sz="2000" i="1" dirty="0" err="1" smtClean="0"/>
              <a:t>behaviour</a:t>
            </a:r>
            <a:r>
              <a:rPr lang="en-US" sz="2000" i="1" dirty="0" smtClean="0"/>
              <a:t>: Register </a:t>
            </a:r>
            <a:r>
              <a:rPr lang="en-US" sz="2000" i="1" dirty="0" err="1" smtClean="0"/>
              <a:t>uess</a:t>
            </a:r>
            <a:r>
              <a:rPr lang="en-US" sz="2000" i="1" dirty="0" smtClean="0"/>
              <a:t> the Customer administration and Claims administration service.</a:t>
            </a:r>
          </a:p>
          <a:p>
            <a:pPr algn="just"/>
            <a:r>
              <a:rPr lang="en-US" sz="2000" i="1" dirty="0" smtClean="0"/>
              <a:t>Data </a:t>
            </a:r>
            <a:r>
              <a:rPr lang="en-US" sz="2000" i="1" dirty="0"/>
              <a:t>objects can </a:t>
            </a:r>
            <a:r>
              <a:rPr lang="en-US" sz="2000" i="1" dirty="0" err="1"/>
              <a:t>realise</a:t>
            </a:r>
            <a:r>
              <a:rPr lang="en-US" sz="2000" i="1" dirty="0"/>
              <a:t> business objects; this means that a data object </a:t>
            </a:r>
            <a:r>
              <a:rPr lang="en-US" sz="2000" i="1" dirty="0" smtClean="0"/>
              <a:t>is an </a:t>
            </a:r>
            <a:r>
              <a:rPr lang="en-US" sz="2000" i="1" dirty="0"/>
              <a:t>electronic representation of the business object, i.e., there is an </a:t>
            </a:r>
            <a:r>
              <a:rPr lang="en-US" sz="2000" i="1" dirty="0" smtClean="0"/>
              <a:t>implementation relation </a:t>
            </a:r>
            <a:r>
              <a:rPr lang="en-US" sz="2000" i="1" dirty="0"/>
              <a:t>between the application and business layers</a:t>
            </a:r>
            <a:r>
              <a:rPr lang="en-US" sz="2000" i="1" dirty="0" smtClean="0"/>
              <a:t>. For example, the data object: Notification data </a:t>
            </a:r>
            <a:r>
              <a:rPr lang="en-US" sz="2000" i="1" dirty="0" err="1" smtClean="0"/>
              <a:t>realises</a:t>
            </a:r>
            <a:r>
              <a:rPr lang="en-US" sz="2000" i="1" dirty="0" smtClean="0"/>
              <a:t> the business object Notification.</a:t>
            </a:r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7264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66"/>
          <p:cNvSpPr>
            <a:spLocks noChangeArrowheads="1"/>
          </p:cNvSpPr>
          <p:nvPr/>
        </p:nvSpPr>
        <p:spPr bwMode="white">
          <a:xfrm>
            <a:off x="1187624" y="3645024"/>
            <a:ext cx="6690299" cy="2088232"/>
          </a:xfrm>
          <a:prstGeom prst="roundRect">
            <a:avLst>
              <a:gd name="adj" fmla="val 12259"/>
            </a:avLst>
          </a:prstGeom>
          <a:solidFill>
            <a:srgbClr val="BBE0E3"/>
          </a:solidFill>
          <a:ln w="19050" algn="ctr">
            <a:noFill/>
            <a:round/>
            <a:headEnd/>
            <a:tailEnd/>
          </a:ln>
          <a:effectLst>
            <a:prstShdw prst="shdw17" dist="17961" dir="2700000">
              <a:srgbClr val="909090"/>
            </a:prst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AutoShape 66"/>
          <p:cNvSpPr>
            <a:spLocks noChangeArrowheads="1"/>
          </p:cNvSpPr>
          <p:nvPr/>
        </p:nvSpPr>
        <p:spPr bwMode="white">
          <a:xfrm>
            <a:off x="1187623" y="1052736"/>
            <a:ext cx="6762307" cy="2088232"/>
          </a:xfrm>
          <a:prstGeom prst="roundRect">
            <a:avLst>
              <a:gd name="adj" fmla="val 12259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prstShdw prst="shdw17" dist="17961" dir="2700000">
              <a:srgbClr val="909090"/>
            </a:prst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/>
          </a:p>
        </p:txBody>
      </p:sp>
      <p:sp>
        <p:nvSpPr>
          <p:cNvPr id="3175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Business and IT </a:t>
            </a:r>
            <a:r>
              <a:rPr lang="en-US" dirty="0" smtClean="0">
                <a:latin typeface="Arial" charset="0"/>
              </a:rPr>
              <a:t>Aspects and Dependencies</a:t>
            </a:r>
            <a:endParaRPr lang="en-US" dirty="0">
              <a:latin typeface="Arial" charset="0"/>
            </a:endParaRPr>
          </a:p>
        </p:txBody>
      </p:sp>
      <p:sp>
        <p:nvSpPr>
          <p:cNvPr id="31753" name="TextBox 4"/>
          <p:cNvSpPr txBox="1">
            <a:spLocks noChangeArrowheads="1"/>
          </p:cNvSpPr>
          <p:nvPr/>
        </p:nvSpPr>
        <p:spPr bwMode="auto">
          <a:xfrm>
            <a:off x="4090630" y="2492375"/>
            <a:ext cx="1273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Organisation</a:t>
            </a:r>
            <a:endParaRPr lang="en-US" sz="1200" dirty="0"/>
          </a:p>
          <a:p>
            <a:pPr eaLnBrk="1" hangingPunct="1"/>
            <a:r>
              <a:rPr lang="en-US" sz="1200" dirty="0"/>
              <a:t>structure</a:t>
            </a:r>
          </a:p>
        </p:txBody>
      </p:sp>
      <p:sp>
        <p:nvSpPr>
          <p:cNvPr id="31754" name="TextBox 5"/>
          <p:cNvSpPr txBox="1">
            <a:spLocks noChangeArrowheads="1"/>
          </p:cNvSpPr>
          <p:nvPr/>
        </p:nvSpPr>
        <p:spPr bwMode="auto">
          <a:xfrm>
            <a:off x="1756044" y="2455863"/>
            <a:ext cx="871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Business</a:t>
            </a:r>
          </a:p>
          <a:p>
            <a:pPr eaLnBrk="1" hangingPunct="1"/>
            <a:r>
              <a:rPr lang="en-US" sz="1200" dirty="0"/>
              <a:t>services</a:t>
            </a:r>
          </a:p>
        </p:txBody>
      </p:sp>
      <p:pic>
        <p:nvPicPr>
          <p:cNvPr id="31755" name="Picture 6" descr="Customer_Service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9" y="1916113"/>
            <a:ext cx="73426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7" descr="organization structure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840" y="1555750"/>
            <a:ext cx="97137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8" descr="Marketing-Review-Process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97" y="1771650"/>
            <a:ext cx="6241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TextBox 9"/>
          <p:cNvSpPr txBox="1">
            <a:spLocks noChangeArrowheads="1"/>
          </p:cNvSpPr>
          <p:nvPr/>
        </p:nvSpPr>
        <p:spPr bwMode="auto">
          <a:xfrm>
            <a:off x="2908569" y="2420938"/>
            <a:ext cx="871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Business</a:t>
            </a:r>
          </a:p>
          <a:p>
            <a:pPr eaLnBrk="1" hangingPunct="1"/>
            <a:r>
              <a:rPr lang="en-US" sz="1200" dirty="0"/>
              <a:t>process</a:t>
            </a:r>
          </a:p>
        </p:txBody>
      </p:sp>
      <p:pic>
        <p:nvPicPr>
          <p:cNvPr id="31759" name="Picture 10" descr="product081013_1_56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58" y="1592263"/>
            <a:ext cx="113964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0" name="TextBox 11"/>
          <p:cNvSpPr txBox="1">
            <a:spLocks noChangeArrowheads="1"/>
          </p:cNvSpPr>
          <p:nvPr/>
        </p:nvSpPr>
        <p:spPr bwMode="auto">
          <a:xfrm>
            <a:off x="5737494" y="2427288"/>
            <a:ext cx="922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Business</a:t>
            </a:r>
          </a:p>
          <a:p>
            <a:pPr eaLnBrk="1" hangingPunct="1"/>
            <a:r>
              <a:rPr lang="en-US" sz="1200" dirty="0"/>
              <a:t>products</a:t>
            </a:r>
          </a:p>
        </p:txBody>
      </p:sp>
      <p:pic>
        <p:nvPicPr>
          <p:cNvPr id="31761" name="Picture 12" descr="liquorForm_672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06" y="1808163"/>
            <a:ext cx="69449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TextBox 13"/>
          <p:cNvSpPr txBox="1">
            <a:spLocks noChangeArrowheads="1"/>
          </p:cNvSpPr>
          <p:nvPr/>
        </p:nvSpPr>
        <p:spPr bwMode="auto">
          <a:xfrm>
            <a:off x="6837723" y="2427288"/>
            <a:ext cx="1046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Business</a:t>
            </a:r>
          </a:p>
          <a:p>
            <a:pPr eaLnBrk="1" hangingPunct="1"/>
            <a:r>
              <a:rPr lang="en-US" sz="1200" dirty="0"/>
              <a:t>information</a:t>
            </a:r>
          </a:p>
        </p:txBody>
      </p:sp>
      <p:pic>
        <p:nvPicPr>
          <p:cNvPr id="31763" name="Picture 14" descr="images-2.jpe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73" y="4148263"/>
            <a:ext cx="9729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4" name="TextBox 15"/>
          <p:cNvSpPr txBox="1">
            <a:spLocks noChangeArrowheads="1"/>
          </p:cNvSpPr>
          <p:nvPr/>
        </p:nvSpPr>
        <p:spPr bwMode="auto">
          <a:xfrm>
            <a:off x="3309316" y="4875338"/>
            <a:ext cx="1046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Software</a:t>
            </a:r>
          </a:p>
          <a:p>
            <a:pPr eaLnBrk="1" hangingPunct="1"/>
            <a:r>
              <a:rPr lang="en-US" sz="1200" dirty="0"/>
              <a:t>application</a:t>
            </a:r>
          </a:p>
        </p:txBody>
      </p:sp>
      <p:pic>
        <p:nvPicPr>
          <p:cNvPr id="31765" name="Picture 16" descr="images-1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06" y="4176838"/>
            <a:ext cx="107539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6" name="TextBox 17"/>
          <p:cNvSpPr txBox="1">
            <a:spLocks noChangeArrowheads="1"/>
          </p:cNvSpPr>
          <p:nvPr/>
        </p:nvSpPr>
        <p:spPr bwMode="auto">
          <a:xfrm>
            <a:off x="4676732" y="5024563"/>
            <a:ext cx="901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IT Platform</a:t>
            </a:r>
          </a:p>
        </p:txBody>
      </p:sp>
      <p:pic>
        <p:nvPicPr>
          <p:cNvPr id="31767" name="Picture 18" descr="images.jpe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54" y="3960938"/>
            <a:ext cx="89335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TextBox 19"/>
          <p:cNvSpPr txBox="1">
            <a:spLocks noChangeArrowheads="1"/>
          </p:cNvSpPr>
          <p:nvPr/>
        </p:nvSpPr>
        <p:spPr bwMode="auto">
          <a:xfrm>
            <a:off x="6253731" y="4868988"/>
            <a:ext cx="1043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Computing</a:t>
            </a:r>
          </a:p>
          <a:p>
            <a:pPr eaLnBrk="1" hangingPunct="1"/>
            <a:r>
              <a:rPr lang="en-US" sz="1200"/>
              <a:t>infrastructure</a:t>
            </a:r>
          </a:p>
        </p:txBody>
      </p:sp>
      <p:pic>
        <p:nvPicPr>
          <p:cNvPr id="31769" name="Picture 20" descr="Unknown.jpe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85" y="4292725"/>
            <a:ext cx="555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21" descr="computer-screen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69" y="4292725"/>
            <a:ext cx="588941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1" name="TextBox 22"/>
          <p:cNvSpPr txBox="1">
            <a:spLocks noChangeArrowheads="1"/>
          </p:cNvSpPr>
          <p:nvPr/>
        </p:nvSpPr>
        <p:spPr bwMode="auto">
          <a:xfrm>
            <a:off x="1863994" y="4940425"/>
            <a:ext cx="7832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End-user</a:t>
            </a:r>
          </a:p>
          <a:p>
            <a:pPr eaLnBrk="1" hangingPunct="1"/>
            <a:r>
              <a:rPr lang="en-US" sz="1200"/>
              <a:t>devices</a:t>
            </a:r>
          </a:p>
        </p:txBody>
      </p:sp>
      <p:sp>
        <p:nvSpPr>
          <p:cNvPr id="2" name="TextBox 23"/>
          <p:cNvSpPr txBox="1">
            <a:spLocks noChangeArrowheads="1"/>
          </p:cNvSpPr>
          <p:nvPr/>
        </p:nvSpPr>
        <p:spPr bwMode="auto">
          <a:xfrm>
            <a:off x="1258244" y="1160463"/>
            <a:ext cx="237765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Business level</a:t>
            </a:r>
          </a:p>
        </p:txBody>
      </p:sp>
      <p:sp>
        <p:nvSpPr>
          <p:cNvPr id="31773" name="TextBox 24"/>
          <p:cNvSpPr txBox="1">
            <a:spLocks noChangeArrowheads="1"/>
          </p:cNvSpPr>
          <p:nvPr/>
        </p:nvSpPr>
        <p:spPr bwMode="auto">
          <a:xfrm>
            <a:off x="1272702" y="3645024"/>
            <a:ext cx="1355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606060"/>
                </a:solidFill>
              </a:rPr>
              <a:t>IT level</a:t>
            </a:r>
          </a:p>
        </p:txBody>
      </p:sp>
      <p:sp>
        <p:nvSpPr>
          <p:cNvPr id="31774" name="TextBox 29"/>
          <p:cNvSpPr txBox="1">
            <a:spLocks noChangeArrowheads="1"/>
          </p:cNvSpPr>
          <p:nvPr/>
        </p:nvSpPr>
        <p:spPr bwMode="auto">
          <a:xfrm>
            <a:off x="784137" y="5229350"/>
            <a:ext cx="2833036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>
              <a:solidFill>
                <a:schemeClr val="tx2"/>
              </a:solidFill>
              <a:latin typeface="Centaur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7603" y="2636912"/>
            <a:ext cx="4326925" cy="1656185"/>
            <a:chOff x="4997603" y="2636912"/>
            <a:chExt cx="4326925" cy="1656185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7668344" y="2636912"/>
              <a:ext cx="713635" cy="216024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7301859" y="3573016"/>
              <a:ext cx="1080120" cy="720081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309971" y="2852936"/>
              <a:ext cx="1014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62673"/>
                  </a:solidFill>
                </a:rPr>
                <a:t>A</a:t>
              </a:r>
              <a:r>
                <a:rPr lang="en-US" sz="1400" b="1" dirty="0" smtClean="0">
                  <a:solidFill>
                    <a:srgbClr val="262673"/>
                  </a:solidFill>
                </a:rPr>
                <a:t>spects</a:t>
              </a:r>
              <a:endParaRPr lang="en-US" sz="1400" b="1" dirty="0">
                <a:solidFill>
                  <a:srgbClr val="262673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221739" y="2924944"/>
              <a:ext cx="2160240" cy="144016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997603" y="3356992"/>
              <a:ext cx="3384376" cy="576065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483768" y="2204864"/>
            <a:ext cx="2808312" cy="2322018"/>
            <a:chOff x="2483768" y="2204864"/>
            <a:chExt cx="2808312" cy="2322018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3197403" y="2852936"/>
              <a:ext cx="510501" cy="122413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488018" y="3265239"/>
              <a:ext cx="180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Dependencies</a:t>
              </a:r>
            </a:p>
          </p:txBody>
        </p:sp>
        <p:cxnSp>
          <p:nvCxnSpPr>
            <p:cNvPr id="65" name="Straight Arrow Connector 64"/>
            <p:cNvCxnSpPr>
              <a:endCxn id="31763" idx="3"/>
            </p:cNvCxnSpPr>
            <p:nvPr/>
          </p:nvCxnSpPr>
          <p:spPr>
            <a:xfrm flipH="1">
              <a:off x="4125173" y="4509120"/>
              <a:ext cx="518835" cy="1776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483768" y="2204864"/>
              <a:ext cx="518835" cy="1776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0928"/>
            <a:ext cx="1547664" cy="1728192"/>
            <a:chOff x="0" y="2780928"/>
            <a:chExt cx="1547664" cy="1728192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683568" y="2780928"/>
              <a:ext cx="864096" cy="576064"/>
            </a:xfrm>
            <a:prstGeom prst="straightConnector1">
              <a:avLst/>
            </a:prstGeom>
            <a:ln w="38100" cmpd="sng">
              <a:solidFill>
                <a:srgbClr val="4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83568" y="3645024"/>
              <a:ext cx="720081" cy="864096"/>
            </a:xfrm>
            <a:prstGeom prst="straightConnector1">
              <a:avLst/>
            </a:prstGeom>
            <a:ln w="38100" cmpd="sng">
              <a:solidFill>
                <a:srgbClr val="4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0" y="3284984"/>
              <a:ext cx="10145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408000"/>
                  </a:solidFill>
                </a:rPr>
                <a:t>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4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527844"/>
            <a:ext cx="8229600" cy="398938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Different aspects and layers of enterprise architecture</a:t>
            </a:r>
            <a:endParaRPr lang="en-US" sz="2400" dirty="0"/>
          </a:p>
          <a:p>
            <a:pPr>
              <a:buFont typeface="Wingdings" charset="2"/>
              <a:buChar char="ü"/>
            </a:pPr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Archimate business layer modelling</a:t>
            </a:r>
          </a:p>
          <a:p>
            <a:pPr>
              <a:buFont typeface="Wingdings" charset="2"/>
              <a:buChar char="ü"/>
            </a:pPr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Archimate IT application layer modelling</a:t>
            </a:r>
          </a:p>
          <a:p>
            <a:endParaRPr lang="en-US" sz="2400" dirty="0"/>
          </a:p>
          <a:p>
            <a:r>
              <a:rPr lang="en-US" sz="2400" dirty="0" smtClean="0"/>
              <a:t>Archimate IT infrastructure layer modelling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008">
            <a:off x="69381" y="4291355"/>
            <a:ext cx="989012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6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Infrastructure layer</a:t>
            </a:r>
            <a:endParaRPr lang="en-AU" noProof="0" dirty="0"/>
          </a:p>
        </p:txBody>
      </p:sp>
      <p:sp>
        <p:nvSpPr>
          <p:cNvPr id="23" name="Rectangle 22"/>
          <p:cNvSpPr/>
          <p:nvPr/>
        </p:nvSpPr>
        <p:spPr>
          <a:xfrm>
            <a:off x="596232" y="1268760"/>
            <a:ext cx="5415928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232" y="1268760"/>
            <a:ext cx="54148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Infrastructure model – application platform  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2" y="2204864"/>
            <a:ext cx="80057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07704" y="1916832"/>
            <a:ext cx="1137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Infrastructure</a:t>
            </a:r>
          </a:p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9618" y="1916832"/>
            <a:ext cx="718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Artifact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0804" y="5022109"/>
            <a:ext cx="776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44110" y="3212976"/>
            <a:ext cx="1024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Association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1680" y="4989076"/>
            <a:ext cx="14552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</a:p>
          <a:p>
            <a:pPr algn="ctr"/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oftware (platform</a:t>
            </a:r>
          </a:p>
          <a:p>
            <a:pPr algn="ctr"/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oftware)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2517" y="5085184"/>
            <a:ext cx="2070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accent2">
                    <a:lumMod val="75000"/>
                  </a:schemeClr>
                </a:solidFill>
              </a:rPr>
              <a:t>Infrastructure node (server)</a:t>
            </a:r>
          </a:p>
        </p:txBody>
      </p:sp>
      <p:sp>
        <p:nvSpPr>
          <p:cNvPr id="31" name="Freeform 30"/>
          <p:cNvSpPr/>
          <p:nvPr/>
        </p:nvSpPr>
        <p:spPr>
          <a:xfrm>
            <a:off x="1616193" y="2151600"/>
            <a:ext cx="346328" cy="228638"/>
          </a:xfrm>
          <a:custGeom>
            <a:avLst/>
            <a:gdLst>
              <a:gd name="connsiteX0" fmla="*/ 692655 w 692655"/>
              <a:gd name="connsiteY0" fmla="*/ 3703 h 196140"/>
              <a:gd name="connsiteX1" fmla="*/ 481010 w 692655"/>
              <a:gd name="connsiteY1" fmla="*/ 3703 h 196140"/>
              <a:gd name="connsiteX2" fmla="*/ 230885 w 692655"/>
              <a:gd name="connsiteY2" fmla="*/ 42190 h 196140"/>
              <a:gd name="connsiteX3" fmla="*/ 0 w 692655"/>
              <a:gd name="connsiteY3" fmla="*/ 196140 h 19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655" h="196140">
                <a:moveTo>
                  <a:pt x="692655" y="3703"/>
                </a:moveTo>
                <a:cubicBezTo>
                  <a:pt x="625313" y="495"/>
                  <a:pt x="557972" y="-2712"/>
                  <a:pt x="481010" y="3703"/>
                </a:cubicBezTo>
                <a:cubicBezTo>
                  <a:pt x="404048" y="10118"/>
                  <a:pt x="311053" y="10117"/>
                  <a:pt x="230885" y="42190"/>
                </a:cubicBezTo>
                <a:cubicBezTo>
                  <a:pt x="150717" y="74263"/>
                  <a:pt x="75358" y="135201"/>
                  <a:pt x="0" y="196140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3779912" y="2060848"/>
            <a:ext cx="1008112" cy="504056"/>
          </a:xfrm>
          <a:custGeom>
            <a:avLst/>
            <a:gdLst>
              <a:gd name="connsiteX0" fmla="*/ 692655 w 692655"/>
              <a:gd name="connsiteY0" fmla="*/ 3703 h 196140"/>
              <a:gd name="connsiteX1" fmla="*/ 481010 w 692655"/>
              <a:gd name="connsiteY1" fmla="*/ 3703 h 196140"/>
              <a:gd name="connsiteX2" fmla="*/ 230885 w 692655"/>
              <a:gd name="connsiteY2" fmla="*/ 42190 h 196140"/>
              <a:gd name="connsiteX3" fmla="*/ 0 w 692655"/>
              <a:gd name="connsiteY3" fmla="*/ 196140 h 19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655" h="196140">
                <a:moveTo>
                  <a:pt x="692655" y="3703"/>
                </a:moveTo>
                <a:cubicBezTo>
                  <a:pt x="625313" y="495"/>
                  <a:pt x="557972" y="-2712"/>
                  <a:pt x="481010" y="3703"/>
                </a:cubicBezTo>
                <a:cubicBezTo>
                  <a:pt x="404048" y="10118"/>
                  <a:pt x="311053" y="10117"/>
                  <a:pt x="230885" y="42190"/>
                </a:cubicBezTo>
                <a:cubicBezTo>
                  <a:pt x="150717" y="74263"/>
                  <a:pt x="75358" y="135201"/>
                  <a:pt x="0" y="196140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63521" y="3367660"/>
            <a:ext cx="45719" cy="461851"/>
          </a:xfrm>
          <a:custGeom>
            <a:avLst/>
            <a:gdLst>
              <a:gd name="connsiteX0" fmla="*/ 423288 w 423288"/>
              <a:gd name="connsiteY0" fmla="*/ 0 h 461851"/>
              <a:gd name="connsiteX1" fmla="*/ 192404 w 423288"/>
              <a:gd name="connsiteY1" fmla="*/ 76976 h 461851"/>
              <a:gd name="connsiteX2" fmla="*/ 115442 w 423288"/>
              <a:gd name="connsiteY2" fmla="*/ 269413 h 461851"/>
              <a:gd name="connsiteX3" fmla="*/ 0 w 423288"/>
              <a:gd name="connsiteY3" fmla="*/ 461851 h 46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288" h="461851">
                <a:moveTo>
                  <a:pt x="423288" y="0"/>
                </a:moveTo>
                <a:cubicBezTo>
                  <a:pt x="333500" y="16037"/>
                  <a:pt x="243712" y="32074"/>
                  <a:pt x="192404" y="76976"/>
                </a:cubicBezTo>
                <a:cubicBezTo>
                  <a:pt x="141096" y="121878"/>
                  <a:pt x="147509" y="205267"/>
                  <a:pt x="115442" y="269413"/>
                </a:cubicBezTo>
                <a:cubicBezTo>
                  <a:pt x="83375" y="333559"/>
                  <a:pt x="41687" y="397705"/>
                  <a:pt x="0" y="461851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flipV="1">
            <a:off x="3983643" y="4514752"/>
            <a:ext cx="211644" cy="609168"/>
          </a:xfrm>
          <a:custGeom>
            <a:avLst/>
            <a:gdLst>
              <a:gd name="connsiteX0" fmla="*/ 423288 w 423288"/>
              <a:gd name="connsiteY0" fmla="*/ 0 h 461851"/>
              <a:gd name="connsiteX1" fmla="*/ 192404 w 423288"/>
              <a:gd name="connsiteY1" fmla="*/ 76976 h 461851"/>
              <a:gd name="connsiteX2" fmla="*/ 115442 w 423288"/>
              <a:gd name="connsiteY2" fmla="*/ 269413 h 461851"/>
              <a:gd name="connsiteX3" fmla="*/ 0 w 423288"/>
              <a:gd name="connsiteY3" fmla="*/ 461851 h 46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288" h="461851">
                <a:moveTo>
                  <a:pt x="423288" y="0"/>
                </a:moveTo>
                <a:cubicBezTo>
                  <a:pt x="333500" y="16037"/>
                  <a:pt x="243712" y="32074"/>
                  <a:pt x="192404" y="76976"/>
                </a:cubicBezTo>
                <a:cubicBezTo>
                  <a:pt x="141096" y="121878"/>
                  <a:pt x="147509" y="205267"/>
                  <a:pt x="115442" y="269413"/>
                </a:cubicBezTo>
                <a:cubicBezTo>
                  <a:pt x="83375" y="333559"/>
                  <a:pt x="41687" y="397705"/>
                  <a:pt x="0" y="461851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 flipV="1">
            <a:off x="1907704" y="4514752"/>
            <a:ext cx="216024" cy="701237"/>
          </a:xfrm>
          <a:custGeom>
            <a:avLst/>
            <a:gdLst>
              <a:gd name="connsiteX0" fmla="*/ 423288 w 423288"/>
              <a:gd name="connsiteY0" fmla="*/ 0 h 461851"/>
              <a:gd name="connsiteX1" fmla="*/ 192404 w 423288"/>
              <a:gd name="connsiteY1" fmla="*/ 76976 h 461851"/>
              <a:gd name="connsiteX2" fmla="*/ 115442 w 423288"/>
              <a:gd name="connsiteY2" fmla="*/ 269413 h 461851"/>
              <a:gd name="connsiteX3" fmla="*/ 0 w 423288"/>
              <a:gd name="connsiteY3" fmla="*/ 461851 h 46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288" h="461851">
                <a:moveTo>
                  <a:pt x="423288" y="0"/>
                </a:moveTo>
                <a:cubicBezTo>
                  <a:pt x="333500" y="16037"/>
                  <a:pt x="243712" y="32074"/>
                  <a:pt x="192404" y="76976"/>
                </a:cubicBezTo>
                <a:cubicBezTo>
                  <a:pt x="141096" y="121878"/>
                  <a:pt x="147509" y="205267"/>
                  <a:pt x="115442" y="269413"/>
                </a:cubicBezTo>
                <a:cubicBezTo>
                  <a:pt x="83375" y="333559"/>
                  <a:pt x="41687" y="397705"/>
                  <a:pt x="0" y="461851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 flipV="1">
            <a:off x="6012160" y="4581128"/>
            <a:ext cx="423288" cy="461851"/>
          </a:xfrm>
          <a:custGeom>
            <a:avLst/>
            <a:gdLst>
              <a:gd name="connsiteX0" fmla="*/ 423288 w 423288"/>
              <a:gd name="connsiteY0" fmla="*/ 0 h 461851"/>
              <a:gd name="connsiteX1" fmla="*/ 192404 w 423288"/>
              <a:gd name="connsiteY1" fmla="*/ 76976 h 461851"/>
              <a:gd name="connsiteX2" fmla="*/ 115442 w 423288"/>
              <a:gd name="connsiteY2" fmla="*/ 269413 h 461851"/>
              <a:gd name="connsiteX3" fmla="*/ 0 w 423288"/>
              <a:gd name="connsiteY3" fmla="*/ 461851 h 46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288" h="461851">
                <a:moveTo>
                  <a:pt x="423288" y="0"/>
                </a:moveTo>
                <a:cubicBezTo>
                  <a:pt x="333500" y="16037"/>
                  <a:pt x="243712" y="32074"/>
                  <a:pt x="192404" y="76976"/>
                </a:cubicBezTo>
                <a:cubicBezTo>
                  <a:pt x="141096" y="121878"/>
                  <a:pt x="147509" y="205267"/>
                  <a:pt x="115442" y="269413"/>
                </a:cubicBezTo>
                <a:cubicBezTo>
                  <a:pt x="83375" y="333559"/>
                  <a:pt x="41687" y="397705"/>
                  <a:pt x="0" y="461851"/>
                </a:cubicBezTo>
              </a:path>
            </a:pathLst>
          </a:custGeom>
          <a:ln>
            <a:solidFill>
              <a:srgbClr val="00206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 of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21602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algn="just"/>
            <a:r>
              <a:rPr lang="en-US" sz="2000" i="1" dirty="0" smtClean="0"/>
              <a:t>The model shows a typical </a:t>
            </a:r>
            <a:r>
              <a:rPr lang="en-US" sz="2000" i="1" dirty="0"/>
              <a:t>example of an </a:t>
            </a:r>
            <a:r>
              <a:rPr lang="en-US" sz="2000" i="1" dirty="0" smtClean="0"/>
              <a:t>infrastructure layer and it illustrates the use of the central concepts.</a:t>
            </a:r>
          </a:p>
          <a:p>
            <a:pPr algn="just"/>
            <a:r>
              <a:rPr lang="en-US" sz="2000" i="1" dirty="0" smtClean="0"/>
              <a:t>The system software: DB2 Database is hosted in the node: IBM system z, and it </a:t>
            </a:r>
            <a:r>
              <a:rPr lang="en-US" sz="2000" i="1" dirty="0" err="1" smtClean="0"/>
              <a:t>realises</a:t>
            </a:r>
            <a:r>
              <a:rPr lang="en-US" sz="2000" i="1" dirty="0" smtClean="0"/>
              <a:t> the infrastructure service: Database access and produces the artifact: Database tables. The nodes: IBM system z and Sun Blade are associated with LAN.</a:t>
            </a:r>
          </a:p>
        </p:txBody>
      </p:sp>
    </p:spTree>
    <p:extLst>
      <p:ext uri="{BB962C8B-B14F-4D97-AF65-F5344CB8AC3E}">
        <p14:creationId xmlns:p14="http://schemas.microsoft.com/office/powerpoint/2010/main" val="35900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Infrastructure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Infrastructure node</a:t>
            </a:r>
          </a:p>
          <a:p>
            <a:pPr lvl="1"/>
            <a:r>
              <a:rPr lang="en-AU" sz="2000" noProof="0" dirty="0" smtClean="0"/>
              <a:t>A logical computational resource for deploying artefacts (similar to “node” concept in UML 2.0)</a:t>
            </a:r>
          </a:p>
          <a:p>
            <a:pPr lvl="1"/>
            <a:r>
              <a:rPr lang="en-AU" sz="2000" noProof="0" dirty="0" smtClean="0"/>
              <a:t>Typically corresponds to servers</a:t>
            </a:r>
          </a:p>
          <a:p>
            <a:pPr lvl="1"/>
            <a:r>
              <a:rPr lang="en-AU" sz="2000" noProof="0" dirty="0" smtClean="0"/>
              <a:t>A node can have sub-nodes</a:t>
            </a:r>
          </a:p>
          <a:p>
            <a:r>
              <a:rPr lang="en-AU" sz="2400" b="1" noProof="0" dirty="0" smtClean="0"/>
              <a:t>Infrastructure interface</a:t>
            </a:r>
          </a:p>
          <a:p>
            <a:pPr lvl="1"/>
            <a:r>
              <a:rPr lang="en-AU" sz="2000" noProof="0" dirty="0" smtClean="0"/>
              <a:t>A point of access where infrastructure services offered by an infrastructure node can be accessed by other</a:t>
            </a:r>
          </a:p>
          <a:p>
            <a:r>
              <a:rPr lang="en-AU" sz="2400" b="1" noProof="0" dirty="0" smtClean="0"/>
              <a:t>Infrastructure device</a:t>
            </a:r>
          </a:p>
          <a:p>
            <a:pPr lvl="1"/>
            <a:r>
              <a:rPr lang="en-AU" sz="2000" noProof="0" dirty="0" smtClean="0"/>
              <a:t>A physical computation resource for deploying and accessing artefacts</a:t>
            </a:r>
          </a:p>
          <a:p>
            <a:pPr lvl="1"/>
            <a:endParaRPr lang="en-AU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3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Infrastructure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Communication path</a:t>
            </a:r>
          </a:p>
          <a:p>
            <a:pPr lvl="1"/>
            <a:r>
              <a:rPr lang="en-AU" sz="2000" noProof="0" dirty="0" smtClean="0"/>
              <a:t>A logical link between two or more nodes through which these nodes can interact </a:t>
            </a:r>
          </a:p>
          <a:p>
            <a:r>
              <a:rPr lang="en-AU" sz="2400" b="1" noProof="0" dirty="0" smtClean="0"/>
              <a:t>Network</a:t>
            </a:r>
          </a:p>
          <a:p>
            <a:pPr lvl="1"/>
            <a:r>
              <a:rPr lang="en-AU" sz="2000" noProof="0" dirty="0" smtClean="0"/>
              <a:t>A physical communication medium between two or more devices</a:t>
            </a:r>
          </a:p>
          <a:p>
            <a:r>
              <a:rPr lang="en-AU" sz="2400" b="1" noProof="0" dirty="0" smtClean="0"/>
              <a:t>Artefact</a:t>
            </a:r>
          </a:p>
          <a:p>
            <a:pPr lvl="1"/>
            <a:r>
              <a:rPr lang="en-AU" sz="2000" noProof="0" dirty="0" smtClean="0"/>
              <a:t>A physical piece of information that is used or produced in the software development process or by deployment and operation of a system (similar to “artefact” concept in UML 2.0)</a:t>
            </a:r>
          </a:p>
        </p:txBody>
      </p:sp>
    </p:spTree>
    <p:extLst>
      <p:ext uri="{BB962C8B-B14F-4D97-AF65-F5344CB8AC3E}">
        <p14:creationId xmlns:p14="http://schemas.microsoft.com/office/powerpoint/2010/main" val="18300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>
                <a:solidFill>
                  <a:schemeClr val="accent2">
                    <a:lumMod val="75000"/>
                  </a:schemeClr>
                </a:solidFill>
              </a:rPr>
              <a:t>Infrastructure layer: (cont’d)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36"/>
            <a:ext cx="8229600" cy="4205412"/>
          </a:xfrm>
        </p:spPr>
        <p:txBody>
          <a:bodyPr/>
          <a:lstStyle/>
          <a:p>
            <a:r>
              <a:rPr lang="en-AU" sz="2400" b="1" noProof="0" dirty="0" smtClean="0"/>
              <a:t>System software</a:t>
            </a:r>
          </a:p>
          <a:p>
            <a:pPr lvl="1"/>
            <a:r>
              <a:rPr lang="en-AU" sz="2000" noProof="0" dirty="0" smtClean="0"/>
              <a:t>A particular type of infrastructure node, used to model environment on which software artefacts run</a:t>
            </a:r>
          </a:p>
          <a:p>
            <a:pPr lvl="1"/>
            <a:r>
              <a:rPr lang="en-AU" sz="2000" noProof="0" dirty="0" smtClean="0"/>
              <a:t>Examples: operating system, an application server (e.g. JEEE/J2EE), a database management system, BPM system, COTS like enterprise resource planning (ERP) system </a:t>
            </a:r>
          </a:p>
          <a:p>
            <a:r>
              <a:rPr lang="en-AU" sz="2400" b="1" noProof="0" dirty="0" smtClean="0"/>
              <a:t>Infrastructure service</a:t>
            </a:r>
          </a:p>
          <a:p>
            <a:pPr lvl="1"/>
            <a:r>
              <a:rPr lang="en-AU" sz="2000" noProof="0" dirty="0" smtClean="0"/>
              <a:t>Externally visible unit of functionality, provided by one or more nodes, exposed through well-defined interfaces</a:t>
            </a:r>
          </a:p>
        </p:txBody>
      </p:sp>
    </p:spTree>
    <p:extLst>
      <p:ext uri="{BB962C8B-B14F-4D97-AF65-F5344CB8AC3E}">
        <p14:creationId xmlns:p14="http://schemas.microsoft.com/office/powerpoint/2010/main" val="3190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Infrastructure layer (cont’d)</a:t>
            </a:r>
            <a:endParaRPr lang="en-AU" noProof="0" dirty="0"/>
          </a:p>
        </p:txBody>
      </p:sp>
      <p:pic>
        <p:nvPicPr>
          <p:cNvPr id="3" name="Picture 2" descr="Fig7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532440" cy="355085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9230" y="1196752"/>
            <a:ext cx="6531042" cy="504056"/>
          </a:xfrm>
          <a:prstGeom prst="round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Infrastructure model: infrastructure viewpoint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1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Explanation of model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980728"/>
            <a:ext cx="8147248" cy="21602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pPr algn="just"/>
            <a:r>
              <a:rPr lang="en-US" sz="2000" i="1" dirty="0">
                <a:ea typeface="Batang" panose="02030600000101010101" pitchFamily="18" charset="-127"/>
              </a:rPr>
              <a:t>The Infrastructure viewpoint comprises the hardware and software </a:t>
            </a:r>
            <a:r>
              <a:rPr lang="en-US" sz="2000" i="1" dirty="0" smtClean="0">
                <a:ea typeface="Batang" panose="02030600000101010101" pitchFamily="18" charset="-127"/>
              </a:rPr>
              <a:t>infrastructure upon </a:t>
            </a:r>
            <a:r>
              <a:rPr lang="en-US" sz="2000" i="1" dirty="0">
                <a:ea typeface="Batang" panose="02030600000101010101" pitchFamily="18" charset="-127"/>
              </a:rPr>
              <a:t>which the application layer depends. It contains </a:t>
            </a:r>
            <a:r>
              <a:rPr lang="en-US" sz="2000" i="1" dirty="0" smtClean="0">
                <a:ea typeface="Batang" panose="02030600000101010101" pitchFamily="18" charset="-127"/>
              </a:rPr>
              <a:t>physical devices </a:t>
            </a:r>
            <a:r>
              <a:rPr lang="en-US" sz="2000" i="1" dirty="0">
                <a:ea typeface="Batang" panose="02030600000101010101" pitchFamily="18" charset="-127"/>
              </a:rPr>
              <a:t>and networks, and supporting system software such as </a:t>
            </a:r>
            <a:r>
              <a:rPr lang="en-US" sz="2000" i="1" dirty="0" smtClean="0">
                <a:ea typeface="Batang" panose="02030600000101010101" pitchFamily="18" charset="-127"/>
              </a:rPr>
              <a:t>operating </a:t>
            </a:r>
            <a:r>
              <a:rPr lang="en-AU" sz="2000" i="1" dirty="0" smtClean="0">
                <a:ea typeface="Batang" panose="02030600000101010101" pitchFamily="18" charset="-127"/>
              </a:rPr>
              <a:t>systems</a:t>
            </a:r>
            <a:r>
              <a:rPr lang="en-AU" sz="2000" i="1" dirty="0">
                <a:ea typeface="Batang" panose="02030600000101010101" pitchFamily="18" charset="-127"/>
              </a:rPr>
              <a:t>, databases, and middleware.</a:t>
            </a:r>
            <a:endParaRPr lang="en-US" sz="2000" i="1" dirty="0" smtClean="0">
              <a:ea typeface="Batang" panose="02030600000101010101" pitchFamily="18" charset="-127"/>
            </a:endParaRPr>
          </a:p>
          <a:p>
            <a:pPr algn="just"/>
            <a:r>
              <a:rPr lang="en-US" sz="2000" i="1" dirty="0" smtClean="0">
                <a:ea typeface="Batang" panose="02030600000101010101" pitchFamily="18" charset="-127"/>
              </a:rPr>
              <a:t>The model shows the </a:t>
            </a:r>
            <a:r>
              <a:rPr lang="en-US" sz="2000" i="1" dirty="0">
                <a:ea typeface="Batang" panose="02030600000101010101" pitchFamily="18" charset="-127"/>
              </a:rPr>
              <a:t>physical infrastructure of </a:t>
            </a:r>
            <a:r>
              <a:rPr lang="en-US" sz="2000" i="1" dirty="0" err="1">
                <a:ea typeface="Batang" panose="02030600000101010101" pitchFamily="18" charset="-127"/>
              </a:rPr>
              <a:t>ArchiSurance</a:t>
            </a:r>
            <a:r>
              <a:rPr lang="en-US" sz="2000" i="1" dirty="0">
                <a:ea typeface="Batang" panose="02030600000101010101" pitchFamily="18" charset="-127"/>
              </a:rPr>
              <a:t> and its intermediaries</a:t>
            </a:r>
            <a:r>
              <a:rPr lang="en-US" sz="2000" i="1" dirty="0" smtClean="0"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7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Infrastructure layer (cont’d)</a:t>
            </a:r>
            <a:endParaRPr lang="en-AU" noProof="0" dirty="0"/>
          </a:p>
        </p:txBody>
      </p:sp>
      <p:sp>
        <p:nvSpPr>
          <p:cNvPr id="12" name="Rectangle 11"/>
          <p:cNvSpPr/>
          <p:nvPr/>
        </p:nvSpPr>
        <p:spPr>
          <a:xfrm>
            <a:off x="596232" y="1268760"/>
            <a:ext cx="4767856" cy="432048"/>
          </a:xfrm>
          <a:prstGeom prst="rect">
            <a:avLst/>
          </a:prstGeom>
          <a:solidFill>
            <a:srgbClr val="286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232" y="1268760"/>
            <a:ext cx="47736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Infrastructure – application alignment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94344"/>
            <a:ext cx="8280920" cy="383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67544" y="1772816"/>
            <a:ext cx="8424936" cy="3888432"/>
            <a:chOff x="539552" y="1772816"/>
            <a:chExt cx="8424936" cy="3888432"/>
          </a:xfrm>
        </p:grpSpPr>
        <p:sp>
          <p:nvSpPr>
            <p:cNvPr id="15" name="Rectangle 14"/>
            <p:cNvSpPr/>
            <p:nvPr/>
          </p:nvSpPr>
          <p:spPr>
            <a:xfrm>
              <a:off x="539552" y="1772816"/>
              <a:ext cx="8424936" cy="1080120"/>
            </a:xfrm>
            <a:prstGeom prst="rect">
              <a:avLst/>
            </a:prstGeom>
            <a:noFill/>
            <a:ln w="381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552" y="2996952"/>
              <a:ext cx="8424936" cy="2664296"/>
            </a:xfrm>
            <a:prstGeom prst="rect">
              <a:avLst/>
            </a:prstGeom>
            <a:noFill/>
            <a:ln w="381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4696" y="2348880"/>
              <a:ext cx="992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Application</a:t>
              </a:r>
            </a:p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layer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2688" y="3212976"/>
              <a:ext cx="10999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Infrastructure</a:t>
              </a:r>
            </a:p>
            <a:p>
              <a:pPr algn="ctr"/>
              <a:r>
                <a:rPr lang="en-US" sz="11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0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Explanation of model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216" y="836712"/>
            <a:ext cx="8147248" cy="35283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800">
                <a:solidFill>
                  <a:srgbClr val="1035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 sz="2400">
                <a:solidFill>
                  <a:srgbClr val="103566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•"/>
              <a:defRPr sz="2000">
                <a:solidFill>
                  <a:srgbClr val="103566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–"/>
              <a:defRPr>
                <a:solidFill>
                  <a:srgbClr val="103566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1B1B1"/>
              </a:buClr>
              <a:buChar char="»"/>
              <a:defRPr sz="1600">
                <a:solidFill>
                  <a:srgbClr val="103566"/>
                </a:solidFill>
                <a:latin typeface="+mn-lt"/>
              </a:defRPr>
            </a:lvl9pPr>
          </a:lstStyle>
          <a:p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The technology layer and the application layer can also be linked very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easily. Similar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to business-application alignment, two types of relations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provide </a:t>
            </a:r>
            <a:r>
              <a:rPr lang="en-AU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this link:</a:t>
            </a:r>
          </a:p>
          <a:p>
            <a:pPr lvl="1" algn="just"/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Infrastructure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services can be used by application functions and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infrastructure interfaces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are used by application components, i.e., there is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 support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relation between the technology and application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layers. For example, the infrastructure service: Data access is used by the application component: CRM system</a:t>
            </a:r>
          </a:p>
          <a:p>
            <a:pPr lvl="1" algn="just"/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Artifacts can </a:t>
            </a:r>
            <a:r>
              <a:rPr lang="en-US" sz="2000" i="1" dirty="0" err="1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realise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 data objects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and application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components, i.e.,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there is 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an implementation relation between the technology and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application </a:t>
            </a:r>
            <a:r>
              <a:rPr lang="en-AU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layers. For example, the </a:t>
            </a:r>
            <a:r>
              <a:rPr lang="en-AU" sz="2000" i="1" dirty="0" err="1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artifact</a:t>
            </a:r>
            <a:r>
              <a:rPr lang="en-AU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: Database tables realises customer data and Financial application EJBs implements the application component: Financial application.</a:t>
            </a:r>
          </a:p>
          <a:p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Artifacts play a central role in showing how ‘logical’ application 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components are </a:t>
            </a:r>
            <a:r>
              <a:rPr lang="en-US" sz="2000" i="1" dirty="0" err="1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realised</a:t>
            </a:r>
            <a:r>
              <a:rPr lang="en-US" sz="2000" i="1" dirty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 by ‘physical’ components (modelled as artifacts</a:t>
            </a:r>
            <a:r>
              <a:rPr lang="en-US" sz="2000" i="1" dirty="0" smtClean="0">
                <a:latin typeface="+mj-lt"/>
                <a:ea typeface="Batang" panose="02030600000101010101" pitchFamily="18" charset="-127"/>
                <a:cs typeface="Times New Roman" panose="02020603050405020304" pitchFamily="18" charset="0"/>
              </a:rPr>
              <a:t>).</a:t>
            </a:r>
            <a:endParaRPr lang="en-AU" sz="2000" i="1" dirty="0" smtClean="0">
              <a:latin typeface="+mj-lt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Key </a:t>
            </a:r>
            <a:r>
              <a:rPr lang="en-AU" u="sng" noProof="0" dirty="0" smtClean="0"/>
              <a:t>layers</a:t>
            </a:r>
            <a:r>
              <a:rPr lang="en-AU" noProof="0" dirty="0" smtClean="0"/>
              <a:t> in enterprise architecture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20"/>
            <a:ext cx="8229600" cy="3989388"/>
          </a:xfrm>
        </p:spPr>
        <p:txBody>
          <a:bodyPr/>
          <a:lstStyle/>
          <a:p>
            <a:r>
              <a:rPr lang="en-AU" sz="2400" u="sng" noProof="0" dirty="0" smtClean="0"/>
              <a:t>Business</a:t>
            </a:r>
            <a:r>
              <a:rPr lang="en-AU" sz="2400" noProof="0" dirty="0" smtClean="0"/>
              <a:t> layer</a:t>
            </a:r>
          </a:p>
          <a:p>
            <a:pPr lvl="1"/>
            <a:r>
              <a:rPr lang="en-AU" sz="1600" u="sng" dirty="0" smtClean="0"/>
              <a:t>How an organisation structures itself;</a:t>
            </a:r>
            <a:r>
              <a:rPr lang="en-AU" sz="1600" dirty="0" smtClean="0"/>
              <a:t> </a:t>
            </a:r>
            <a:r>
              <a:rPr lang="en-AU" sz="1600" u="sng" dirty="0" smtClean="0"/>
              <a:t>interacts with customers for product and service delivery</a:t>
            </a:r>
            <a:r>
              <a:rPr lang="en-AU" sz="1600" dirty="0" smtClean="0"/>
              <a:t>; operates internally through business processes</a:t>
            </a:r>
            <a:r>
              <a:rPr lang="en-AU" sz="1600" dirty="0"/>
              <a:t> </a:t>
            </a:r>
            <a:r>
              <a:rPr lang="en-AU" sz="1600" dirty="0" smtClean="0"/>
              <a:t>and externally with business partners</a:t>
            </a:r>
            <a:endParaRPr lang="en-AU" sz="1600" noProof="0" dirty="0" smtClean="0"/>
          </a:p>
          <a:p>
            <a:r>
              <a:rPr lang="en-AU" sz="2400" u="sng" noProof="0" dirty="0" smtClean="0"/>
              <a:t>Application</a:t>
            </a:r>
            <a:r>
              <a:rPr lang="en-AU" sz="2400" noProof="0" dirty="0" smtClean="0"/>
              <a:t> layer</a:t>
            </a:r>
          </a:p>
          <a:p>
            <a:pPr lvl="1"/>
            <a:r>
              <a:rPr lang="en-AU" sz="1600" dirty="0" smtClean="0"/>
              <a:t>Which software applications are </a:t>
            </a:r>
            <a:r>
              <a:rPr lang="en-AU" sz="1600" u="sng" dirty="0" smtClean="0"/>
              <a:t>used to support the business</a:t>
            </a:r>
            <a:r>
              <a:rPr lang="en-AU" sz="1600" dirty="0" smtClean="0"/>
              <a:t>; how software is structured; and how it interacts internally with different parts and externally with other software</a:t>
            </a:r>
            <a:endParaRPr lang="en-AU" sz="1600" noProof="0" dirty="0" smtClean="0"/>
          </a:p>
          <a:p>
            <a:r>
              <a:rPr lang="en-AU" sz="2400" u="sng" dirty="0"/>
              <a:t>Technology</a:t>
            </a:r>
            <a:r>
              <a:rPr lang="en-AU" sz="2400" dirty="0"/>
              <a:t> </a:t>
            </a:r>
            <a:r>
              <a:rPr lang="en-AU" sz="2400" dirty="0" smtClean="0"/>
              <a:t>layer (a.k.a. </a:t>
            </a:r>
            <a:r>
              <a:rPr lang="en-AU" sz="2400" noProof="0" dirty="0" smtClean="0"/>
              <a:t>IT Infrastructure layer</a:t>
            </a:r>
            <a:r>
              <a:rPr lang="en-AU" sz="2400" dirty="0" smtClean="0"/>
              <a:t>)</a:t>
            </a:r>
            <a:endParaRPr lang="en-AU" sz="2400" noProof="0" dirty="0" smtClean="0"/>
          </a:p>
          <a:p>
            <a:pPr lvl="1"/>
            <a:r>
              <a:rPr lang="en-AU" sz="1600" u="sng" dirty="0" smtClean="0"/>
              <a:t>What middleware platforms and hardware are used to support software applications</a:t>
            </a:r>
            <a:r>
              <a:rPr lang="en-AU" sz="1600" dirty="0" smtClean="0"/>
              <a:t>; and how they interact</a:t>
            </a:r>
            <a:endParaRPr lang="en-AU" sz="1600" noProof="0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869160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Several examples illustrating Archimate in this presentation have been drawn from:</a:t>
            </a:r>
            <a:r>
              <a:rPr lang="en-US" sz="1000" b="1" dirty="0"/>
              <a:t> </a:t>
            </a:r>
            <a:r>
              <a:rPr lang="en-US" sz="1000" b="1" i="1" dirty="0" smtClean="0"/>
              <a:t>M. Lankhorst et al. Enterprise Architecture at Work: </a:t>
            </a:r>
            <a:r>
              <a:rPr lang="en-US" sz="1000" b="1" i="1" dirty="0" err="1" smtClean="0"/>
              <a:t>Modelling</a:t>
            </a:r>
            <a:r>
              <a:rPr lang="en-US" sz="1000" b="1" i="1" dirty="0" smtClean="0"/>
              <a:t>, Communication and Analysis (2</a:t>
            </a:r>
            <a:r>
              <a:rPr lang="en-US" sz="1000" b="1" i="1" baseline="30000" dirty="0" smtClean="0"/>
              <a:t>nd</a:t>
            </a:r>
            <a:r>
              <a:rPr lang="en-US" sz="1000" b="1" i="1" dirty="0" smtClean="0"/>
              <a:t> Ed). Springer-Verlag, 2009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142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AU" noProof="0" dirty="0" smtClean="0"/>
              <a:t>Summary of </a:t>
            </a:r>
            <a:r>
              <a:rPr lang="en-AU" noProof="0" dirty="0" err="1" smtClean="0"/>
              <a:t>Archimate</a:t>
            </a:r>
            <a:r>
              <a:rPr lang="en-AU" noProof="0" dirty="0" smtClean="0"/>
              <a:t> Concepts and Relationships</a:t>
            </a:r>
            <a:endParaRPr lang="en-AU" noProof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962896" y="1069553"/>
            <a:ext cx="4578298" cy="468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4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Questions</a:t>
            </a:r>
            <a:endParaRPr lang="en-AU" noProof="0" dirty="0"/>
          </a:p>
        </p:txBody>
      </p:sp>
      <p:pic>
        <p:nvPicPr>
          <p:cNvPr id="4" name="Picture 3" descr="single_red_question_mark_1600_cl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2839320" cy="30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cc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457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95875" y="3475841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292934"/>
                </a:solidFill>
              </a:rPr>
              <a:t>Prof. Alistair </a:t>
            </a:r>
            <a:r>
              <a:rPr lang="en-US" sz="1600" b="1" dirty="0" smtClean="0">
                <a:solidFill>
                  <a:srgbClr val="292934"/>
                </a:solidFill>
              </a:rPr>
              <a:t>Barros</a:t>
            </a:r>
          </a:p>
          <a:p>
            <a:endParaRPr lang="en-US" sz="1600" b="1" dirty="0">
              <a:solidFill>
                <a:srgbClr val="292934"/>
              </a:solidFill>
            </a:endParaRPr>
          </a:p>
          <a:p>
            <a:r>
              <a:rPr lang="en-US" sz="1600" b="1" dirty="0" smtClean="0">
                <a:solidFill>
                  <a:srgbClr val="292934"/>
                </a:solidFill>
              </a:rPr>
              <a:t>Smart </a:t>
            </a:r>
            <a:r>
              <a:rPr lang="en-US" sz="1600" b="1" dirty="0">
                <a:solidFill>
                  <a:srgbClr val="292934"/>
                </a:solidFill>
              </a:rPr>
              <a:t>Services CRC Chair for Services Science and Computing</a:t>
            </a:r>
            <a:endParaRPr lang="en-US" sz="1600" dirty="0">
              <a:solidFill>
                <a:srgbClr val="292934"/>
              </a:solidFill>
            </a:endParaRPr>
          </a:p>
          <a:p>
            <a:r>
              <a:rPr lang="en-US" sz="1600" dirty="0" smtClean="0">
                <a:solidFill>
                  <a:srgbClr val="292934"/>
                </a:solidFill>
              </a:rPr>
              <a:t>School of Information Systems</a:t>
            </a:r>
            <a:endParaRPr lang="en-US" sz="1600" dirty="0">
              <a:solidFill>
                <a:srgbClr val="292934"/>
              </a:solidFill>
            </a:endParaRPr>
          </a:p>
          <a:p>
            <a:r>
              <a:rPr lang="en-US" sz="1600" dirty="0">
                <a:solidFill>
                  <a:srgbClr val="292934"/>
                </a:solidFill>
              </a:rPr>
              <a:t>Faculty of </a:t>
            </a:r>
            <a:r>
              <a:rPr lang="en-US" sz="1600" dirty="0" smtClean="0">
                <a:solidFill>
                  <a:srgbClr val="292934"/>
                </a:solidFill>
              </a:rPr>
              <a:t>Science</a:t>
            </a:r>
            <a:r>
              <a:rPr lang="en-US" sz="1600" dirty="0">
                <a:solidFill>
                  <a:srgbClr val="292934"/>
                </a:solidFill>
              </a:rPr>
              <a:t> </a:t>
            </a:r>
            <a:r>
              <a:rPr lang="en-US" sz="1600" dirty="0" smtClean="0">
                <a:solidFill>
                  <a:srgbClr val="292934"/>
                </a:solidFill>
              </a:rPr>
              <a:t>and Engineering</a:t>
            </a:r>
            <a:endParaRPr lang="en-US" sz="1600" dirty="0">
              <a:solidFill>
                <a:srgbClr val="292934"/>
              </a:solidFill>
            </a:endParaRPr>
          </a:p>
          <a:p>
            <a:r>
              <a:rPr lang="en-US" sz="1600" dirty="0">
                <a:solidFill>
                  <a:srgbClr val="292934"/>
                </a:solidFill>
              </a:rPr>
              <a:t>Queensland University of Technology</a:t>
            </a:r>
          </a:p>
          <a:p>
            <a:endParaRPr lang="fr-FR" sz="1600" dirty="0" smtClean="0">
              <a:solidFill>
                <a:srgbClr val="292934"/>
              </a:solidFill>
            </a:endParaRPr>
          </a:p>
          <a:p>
            <a:r>
              <a:rPr lang="fr-FR" sz="1600" dirty="0" smtClean="0">
                <a:solidFill>
                  <a:srgbClr val="292934"/>
                </a:solidFill>
              </a:rPr>
              <a:t>Email</a:t>
            </a:r>
            <a:r>
              <a:rPr lang="fr-FR" sz="1600" dirty="0">
                <a:solidFill>
                  <a:srgbClr val="292934"/>
                </a:solidFill>
              </a:rPr>
              <a:t>: </a:t>
            </a:r>
            <a:r>
              <a:rPr lang="fr-FR" sz="1600" dirty="0">
                <a:solidFill>
                  <a:schemeClr val="accent2"/>
                </a:solidFill>
                <a:hlinkClick r:id="rId3"/>
              </a:rPr>
              <a:t>alistair.barros@qut.edu.au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</a:p>
          <a:p>
            <a:r>
              <a:rPr lang="fr-FR" sz="1600" dirty="0" smtClean="0">
                <a:solidFill>
                  <a:srgbClr val="292934"/>
                </a:solidFill>
              </a:rPr>
              <a:t>Skype</a:t>
            </a:r>
            <a:r>
              <a:rPr lang="fr-FR" sz="1600" dirty="0">
                <a:solidFill>
                  <a:srgbClr val="292934"/>
                </a:solidFill>
              </a:rPr>
              <a:t>: </a:t>
            </a:r>
            <a:r>
              <a:rPr lang="fr-FR" sz="1600" dirty="0" smtClean="0">
                <a:solidFill>
                  <a:srgbClr val="292934"/>
                </a:solidFill>
              </a:rPr>
              <a:t>alistairbarros</a:t>
            </a:r>
            <a:endParaRPr lang="fr-FR" sz="1600" dirty="0">
              <a:solidFill>
                <a:srgbClr val="292934"/>
              </a:solidFill>
            </a:endParaRPr>
          </a:p>
          <a:p>
            <a:r>
              <a:rPr lang="fr-FR" sz="1600" dirty="0" smtClean="0">
                <a:solidFill>
                  <a:srgbClr val="292934"/>
                </a:solidFill>
              </a:rPr>
              <a:t>Web: http://www.alistairbarros.com</a:t>
            </a:r>
            <a:endParaRPr lang="en-US" sz="16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Modelling domains of different aspects</a:t>
            </a:r>
            <a:endParaRPr lang="en-AU" noProof="0" dirty="0" smtClean="0">
              <a:cs typeface="+mj-cs"/>
            </a:endParaRP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851662" y="4021138"/>
            <a:ext cx="7263638" cy="955675"/>
            <a:chOff x="136" y="2592"/>
            <a:chExt cx="4856" cy="624"/>
          </a:xfrm>
        </p:grpSpPr>
        <p:grpSp>
          <p:nvGrpSpPr>
            <p:cNvPr id="10280" name="Group 3"/>
            <p:cNvGrpSpPr>
              <a:grpSpLocks/>
            </p:cNvGrpSpPr>
            <p:nvPr/>
          </p:nvGrpSpPr>
          <p:grpSpPr bwMode="auto">
            <a:xfrm>
              <a:off x="1152" y="2592"/>
              <a:ext cx="3840" cy="624"/>
              <a:chOff x="1152" y="1336"/>
              <a:chExt cx="3840" cy="1880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auto">
              <a:xfrm>
                <a:off x="1152" y="1345"/>
                <a:ext cx="1056" cy="187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208" y="1345"/>
                <a:ext cx="480" cy="1871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3456" y="1345"/>
                <a:ext cx="576" cy="187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CC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984" y="1345"/>
                <a:ext cx="1008" cy="187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2640" y="1345"/>
                <a:ext cx="816" cy="187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1152" y="1336"/>
                <a:ext cx="3838" cy="18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1BDD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136" y="2801"/>
              <a:ext cx="90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solidFill>
                    <a:srgbClr val="800000"/>
                  </a:solidFill>
                  <a:cs typeface="+mn-cs"/>
                </a:rPr>
                <a:t>Technology</a:t>
              </a:r>
            </a:p>
          </p:txBody>
        </p:sp>
      </p:grpSp>
      <p:grpSp>
        <p:nvGrpSpPr>
          <p:cNvPr id="10243" name="Group 11"/>
          <p:cNvGrpSpPr>
            <a:grpSpLocks/>
          </p:cNvGrpSpPr>
          <p:nvPr/>
        </p:nvGrpSpPr>
        <p:grpSpPr bwMode="auto">
          <a:xfrm>
            <a:off x="900081" y="3063875"/>
            <a:ext cx="7215219" cy="957263"/>
            <a:chOff x="169" y="1968"/>
            <a:chExt cx="4823" cy="624"/>
          </a:xfrm>
        </p:grpSpPr>
        <p:grpSp>
          <p:nvGrpSpPr>
            <p:cNvPr id="10272" name="Group 12"/>
            <p:cNvGrpSpPr>
              <a:grpSpLocks/>
            </p:cNvGrpSpPr>
            <p:nvPr/>
          </p:nvGrpSpPr>
          <p:grpSpPr bwMode="auto">
            <a:xfrm>
              <a:off x="1152" y="1968"/>
              <a:ext cx="3840" cy="624"/>
              <a:chOff x="1152" y="1336"/>
              <a:chExt cx="3840" cy="1880"/>
            </a:xfrm>
          </p:grpSpPr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1152" y="1345"/>
                <a:ext cx="1056" cy="187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2208" y="1345"/>
                <a:ext cx="482" cy="1871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3454" y="1345"/>
                <a:ext cx="576" cy="187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CC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3984" y="1345"/>
                <a:ext cx="1008" cy="187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2638" y="1345"/>
                <a:ext cx="816" cy="187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1152" y="1336"/>
                <a:ext cx="3838" cy="18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1BDD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69" y="2160"/>
              <a:ext cx="88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solidFill>
                    <a:srgbClr val="800000"/>
                  </a:solidFill>
                  <a:cs typeface="+mn-cs"/>
                </a:rPr>
                <a:t>Application</a:t>
              </a:r>
            </a:p>
          </p:txBody>
        </p:sp>
      </p:grp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1103954" y="2108200"/>
            <a:ext cx="7011346" cy="955675"/>
            <a:chOff x="305" y="1344"/>
            <a:chExt cx="4687" cy="624"/>
          </a:xfrm>
        </p:grpSpPr>
        <p:grpSp>
          <p:nvGrpSpPr>
            <p:cNvPr id="10264" name="Group 21"/>
            <p:cNvGrpSpPr>
              <a:grpSpLocks/>
            </p:cNvGrpSpPr>
            <p:nvPr/>
          </p:nvGrpSpPr>
          <p:grpSpPr bwMode="auto">
            <a:xfrm>
              <a:off x="1152" y="1344"/>
              <a:ext cx="3840" cy="624"/>
              <a:chOff x="1152" y="1336"/>
              <a:chExt cx="3840" cy="1880"/>
            </a:xfrm>
          </p:grpSpPr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1152" y="1345"/>
                <a:ext cx="1056" cy="187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2208" y="1345"/>
                <a:ext cx="480" cy="1871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/>
            </p:nvSpPr>
            <p:spPr bwMode="auto">
              <a:xfrm>
                <a:off x="3456" y="1345"/>
                <a:ext cx="576" cy="187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CC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3984" y="1345"/>
                <a:ext cx="1008" cy="187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2640" y="1345"/>
                <a:ext cx="816" cy="187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1152" y="1336"/>
                <a:ext cx="3836" cy="18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1BDD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305" y="1552"/>
              <a:ext cx="75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solidFill>
                    <a:srgbClr val="800000"/>
                  </a:solidFill>
                  <a:cs typeface="+mn-cs"/>
                </a:rPr>
                <a:t>Business</a:t>
              </a: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0" y="1844824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400" b="1" dirty="0" smtClean="0">
                <a:solidFill>
                  <a:srgbClr val="800000"/>
                </a:solidFill>
              </a:rPr>
              <a:t>Layers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29746" name="Group 50"/>
          <p:cNvGrpSpPr>
            <a:grpSpLocks/>
          </p:cNvGrpSpPr>
          <p:nvPr/>
        </p:nvGrpSpPr>
        <p:grpSpPr bwMode="auto">
          <a:xfrm>
            <a:off x="2628900" y="2108200"/>
            <a:ext cx="1712913" cy="4064000"/>
            <a:chOff x="2112" y="1328"/>
            <a:chExt cx="1079" cy="2560"/>
          </a:xfrm>
        </p:grpSpPr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 flipH="1">
              <a:off x="2112" y="3274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262673"/>
                  </a:solidFill>
                  <a:cs typeface="+mn-cs"/>
                </a:rPr>
                <a:t>Resource</a:t>
              </a: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 flipV="1">
              <a:off x="3191" y="1328"/>
              <a:ext cx="0" cy="1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503" y="3659"/>
              <a:ext cx="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4747749" y="2108200"/>
            <a:ext cx="1532403" cy="4064000"/>
            <a:chOff x="2741" y="1344"/>
            <a:chExt cx="1024" cy="2652"/>
          </a:xfrm>
        </p:grpSpPr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3765" y="1344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 flipH="1">
              <a:off x="2741" y="3377"/>
              <a:ext cx="73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solidFill>
                    <a:srgbClr val="262673"/>
                  </a:solidFill>
                  <a:cs typeface="+mn-cs"/>
                </a:rPr>
                <a:t>Behavior</a:t>
              </a:r>
              <a:endParaRPr lang="en-US" dirty="0">
                <a:solidFill>
                  <a:srgbClr val="262673"/>
                </a:solidFill>
                <a:cs typeface="+mn-cs"/>
              </a:endParaRP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036" y="3759"/>
              <a:ext cx="12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6678613" y="5222875"/>
            <a:ext cx="1111250" cy="949325"/>
            <a:chOff x="4032" y="3377"/>
            <a:chExt cx="742" cy="619"/>
          </a:xfrm>
        </p:grpSpPr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 flipH="1">
              <a:off x="4032" y="3377"/>
              <a:ext cx="74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262673"/>
                  </a:solidFill>
                  <a:cs typeface="+mn-cs"/>
                </a:rPr>
                <a:t>Structure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4336" y="3759"/>
              <a:ext cx="12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738" name="Oval 42"/>
          <p:cNvSpPr>
            <a:spLocks noChangeArrowheads="1"/>
          </p:cNvSpPr>
          <p:nvPr/>
        </p:nvSpPr>
        <p:spPr bwMode="auto">
          <a:xfrm flipH="1">
            <a:off x="4413250" y="2328863"/>
            <a:ext cx="1435100" cy="574675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Process</a:t>
            </a:r>
          </a:p>
          <a:p>
            <a:pPr algn="ctr">
              <a:defRPr/>
            </a:pPr>
            <a:r>
              <a:rPr lang="en-US" sz="1600" dirty="0">
                <a:cs typeface="+mn-cs"/>
              </a:rPr>
              <a:t>domain</a:t>
            </a:r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 flipH="1">
            <a:off x="6391275" y="2341563"/>
            <a:ext cx="1619250" cy="576262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Information</a:t>
            </a:r>
          </a:p>
          <a:p>
            <a:pPr algn="ctr">
              <a:defRPr/>
            </a:pPr>
            <a:r>
              <a:rPr lang="en-US" sz="1600" dirty="0">
                <a:cs typeface="+mn-cs"/>
              </a:rPr>
              <a:t>domain</a:t>
            </a:r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 flipH="1">
            <a:off x="6351588" y="3187700"/>
            <a:ext cx="1692275" cy="638175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Data</a:t>
            </a:r>
          </a:p>
          <a:p>
            <a:pPr algn="ctr">
              <a:defRPr/>
            </a:pPr>
            <a:r>
              <a:rPr lang="en-US" sz="1600" dirty="0">
                <a:cs typeface="+mn-cs"/>
              </a:rPr>
              <a:t>domain</a:t>
            </a:r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 flipH="1">
            <a:off x="2443163" y="2292350"/>
            <a:ext cx="1825625" cy="566738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Organisation</a:t>
            </a:r>
          </a:p>
          <a:p>
            <a:pPr algn="ctr">
              <a:defRPr/>
            </a:pPr>
            <a:r>
              <a:rPr lang="en-US" sz="1600" dirty="0">
                <a:cs typeface="+mn-cs"/>
              </a:rPr>
              <a:t>domain</a:t>
            </a:r>
          </a:p>
        </p:txBody>
      </p:sp>
      <p:sp>
        <p:nvSpPr>
          <p:cNvPr id="29742" name="Oval 46"/>
          <p:cNvSpPr>
            <a:spLocks noChangeArrowheads="1"/>
          </p:cNvSpPr>
          <p:nvPr/>
        </p:nvSpPr>
        <p:spPr bwMode="auto">
          <a:xfrm flipH="1">
            <a:off x="5445125" y="1814513"/>
            <a:ext cx="1481138" cy="573087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Product</a:t>
            </a:r>
          </a:p>
          <a:p>
            <a:pPr algn="ctr">
              <a:defRPr/>
            </a:pPr>
            <a:r>
              <a:rPr lang="en-US" sz="1600" dirty="0">
                <a:cs typeface="+mn-cs"/>
              </a:rPr>
              <a:t>domain</a:t>
            </a:r>
          </a:p>
        </p:txBody>
      </p:sp>
      <p:sp>
        <p:nvSpPr>
          <p:cNvPr id="29743" name="Oval 47"/>
          <p:cNvSpPr>
            <a:spLocks noChangeArrowheads="1"/>
          </p:cNvSpPr>
          <p:nvPr/>
        </p:nvSpPr>
        <p:spPr bwMode="auto">
          <a:xfrm flipH="1">
            <a:off x="2466975" y="3192463"/>
            <a:ext cx="3740150" cy="625475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Application domain</a:t>
            </a:r>
          </a:p>
        </p:txBody>
      </p:sp>
      <p:sp>
        <p:nvSpPr>
          <p:cNvPr id="29744" name="Oval 48"/>
          <p:cNvSpPr>
            <a:spLocks noChangeArrowheads="1"/>
          </p:cNvSpPr>
          <p:nvPr/>
        </p:nvSpPr>
        <p:spPr bwMode="auto">
          <a:xfrm flipH="1">
            <a:off x="2838450" y="4191000"/>
            <a:ext cx="4784725" cy="625475"/>
          </a:xfrm>
          <a:prstGeom prst="ellipse">
            <a:avLst/>
          </a:prstGeom>
          <a:solidFill>
            <a:srgbClr val="A7A7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Technical infrastructure domain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251520" y="5085184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Aspects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60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8" grpId="0" animBg="1" autoUpdateAnimBg="0"/>
      <p:bldP spid="29739" grpId="0" animBg="1" autoUpdateAnimBg="0"/>
      <p:bldP spid="29740" grpId="0" animBg="1" autoUpdateAnimBg="0"/>
      <p:bldP spid="29741" grpId="0" animBg="1" autoUpdateAnimBg="0"/>
      <p:bldP spid="29742" grpId="0" animBg="1" autoUpdateAnimBg="0"/>
      <p:bldP spid="29743" grpId="0" animBg="1" autoUpdateAnimBg="0"/>
      <p:bldP spid="29744" grpId="0" animBg="1" autoUpdateAnimBg="0"/>
    </p:bldLst>
  </p:timing>
</p:sld>
</file>

<file path=ppt/theme/theme1.xml><?xml version="1.0" encoding="utf-8"?>
<a:theme xmlns:a="http://schemas.openxmlformats.org/drawingml/2006/main" name="SEF PPT Template 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SEF PPT Template new</Template>
  <TotalTime>9365</TotalTime>
  <Words>5018</Words>
  <Application>Microsoft Office PowerPoint</Application>
  <PresentationFormat>On-screen Show (4:3)</PresentationFormat>
  <Paragraphs>820</Paragraphs>
  <Slides>82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SEF PPT Template new</vt:lpstr>
      <vt:lpstr>  IFN663 Enterprise Architecture    Lecture 4, 5 and 6: Enterprise Architecture Development Method: Archimate</vt:lpstr>
      <vt:lpstr>Objectives</vt:lpstr>
      <vt:lpstr>Agenda</vt:lpstr>
      <vt:lpstr>From Business Strategy to IT Solutions</vt:lpstr>
      <vt:lpstr>Recap: EA to Solutions</vt:lpstr>
      <vt:lpstr>How to approach EA?</vt:lpstr>
      <vt:lpstr>Business and IT Aspects and Dependencies</vt:lpstr>
      <vt:lpstr>Key layers in enterprise architecture</vt:lpstr>
      <vt:lpstr>Modelling domains of different aspects</vt:lpstr>
      <vt:lpstr>EA Methods</vt:lpstr>
      <vt:lpstr>EA Methods (cont’d)</vt:lpstr>
      <vt:lpstr>PowerPoint Presentation</vt:lpstr>
      <vt:lpstr>Vertical EA Method: Archimate</vt:lpstr>
      <vt:lpstr>About Archimate</vt:lpstr>
      <vt:lpstr>TOGAF layers through Archimate</vt:lpstr>
      <vt:lpstr>Linking layers through Services</vt:lpstr>
      <vt:lpstr>Overview of Archimate: Layers and Key Concepts</vt:lpstr>
      <vt:lpstr>Agenda</vt:lpstr>
      <vt:lpstr>Business layer modelling</vt:lpstr>
      <vt:lpstr>Business layer modelling</vt:lpstr>
      <vt:lpstr>Business layer modelling</vt:lpstr>
      <vt:lpstr>Business layer modelling</vt:lpstr>
      <vt:lpstr>Business layer modelling</vt:lpstr>
      <vt:lpstr>Business layer modelling: org. context</vt:lpstr>
      <vt:lpstr>Explanation of model</vt:lpstr>
      <vt:lpstr>Business layer: org. context</vt:lpstr>
      <vt:lpstr>Explanation of model</vt:lpstr>
      <vt:lpstr>Business layer: org. context</vt:lpstr>
      <vt:lpstr>Business layer: org. context</vt:lpstr>
      <vt:lpstr>Business layer: org. context</vt:lpstr>
      <vt:lpstr>Business layer: org. context</vt:lpstr>
      <vt:lpstr>Explanation of model</vt:lpstr>
      <vt:lpstr>Business layer: org. context</vt:lpstr>
      <vt:lpstr>Explanation of model</vt:lpstr>
      <vt:lpstr>Business layer: org. context</vt:lpstr>
      <vt:lpstr>Business layer: process context</vt:lpstr>
      <vt:lpstr>Explanation of model</vt:lpstr>
      <vt:lpstr>Business layer: process context</vt:lpstr>
      <vt:lpstr>Business layer: process context</vt:lpstr>
      <vt:lpstr>Business layer: process context</vt:lpstr>
      <vt:lpstr>Business layer: process context</vt:lpstr>
      <vt:lpstr>Business layer: process context </vt:lpstr>
      <vt:lpstr>Explanation of model</vt:lpstr>
      <vt:lpstr>Business layer: process context</vt:lpstr>
      <vt:lpstr>Explanation of model</vt:lpstr>
      <vt:lpstr>Business layer: process context</vt:lpstr>
      <vt:lpstr>Explanation of model</vt:lpstr>
      <vt:lpstr>Business layer: process context</vt:lpstr>
      <vt:lpstr>Business layer: process context</vt:lpstr>
      <vt:lpstr>Explanation of model</vt:lpstr>
      <vt:lpstr>Business layer: process context</vt:lpstr>
      <vt:lpstr>Business layer: process context </vt:lpstr>
      <vt:lpstr>Explanation of model</vt:lpstr>
      <vt:lpstr>Business layer: information context</vt:lpstr>
      <vt:lpstr>Explanation of model</vt:lpstr>
      <vt:lpstr>Business layer: information context (cont’d)</vt:lpstr>
      <vt:lpstr>Agenda</vt:lpstr>
      <vt:lpstr>Application layer</vt:lpstr>
      <vt:lpstr>Explanation of model</vt:lpstr>
      <vt:lpstr>Application layer: (cont’d)</vt:lpstr>
      <vt:lpstr>Application layer: (cont’d)</vt:lpstr>
      <vt:lpstr>Application layer: (cont’d)</vt:lpstr>
      <vt:lpstr>Application layer (cont’d)</vt:lpstr>
      <vt:lpstr>Application layer (cont’d): applications and information flow</vt:lpstr>
      <vt:lpstr>Explanation of model</vt:lpstr>
      <vt:lpstr>Application layer (cont’d)</vt:lpstr>
      <vt:lpstr>Explanation of model</vt:lpstr>
      <vt:lpstr>Application layer (cont’d)</vt:lpstr>
      <vt:lpstr>Explanation of model</vt:lpstr>
      <vt:lpstr>Agenda</vt:lpstr>
      <vt:lpstr>Infrastructure layer</vt:lpstr>
      <vt:lpstr>Explanation of model</vt:lpstr>
      <vt:lpstr>Infrastructure layer: (cont’d)</vt:lpstr>
      <vt:lpstr>Infrastructure layer: (cont’d)</vt:lpstr>
      <vt:lpstr>Infrastructure layer: (cont’d)</vt:lpstr>
      <vt:lpstr>Infrastructure layer (cont’d)</vt:lpstr>
      <vt:lpstr>Explanation of model</vt:lpstr>
      <vt:lpstr>Infrastructure layer (cont’d)</vt:lpstr>
      <vt:lpstr>Explanation of model</vt:lpstr>
      <vt:lpstr>Summary of Archimate Concepts and Relationships</vt:lpstr>
      <vt:lpstr>Questions</vt:lpstr>
      <vt:lpstr>PowerPoint Presentation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Sophie Wilhelmine Schaper</dc:creator>
  <cp:lastModifiedBy>Pop</cp:lastModifiedBy>
  <cp:revision>412</cp:revision>
  <dcterms:created xsi:type="dcterms:W3CDTF">2012-05-22T01:20:43Z</dcterms:created>
  <dcterms:modified xsi:type="dcterms:W3CDTF">2015-08-25T04:08:09Z</dcterms:modified>
</cp:coreProperties>
</file>