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57" r:id="rId2"/>
    <p:sldId id="444" r:id="rId3"/>
    <p:sldId id="423" r:id="rId4"/>
    <p:sldId id="418" r:id="rId5"/>
    <p:sldId id="419" r:id="rId6"/>
    <p:sldId id="420" r:id="rId7"/>
    <p:sldId id="421" r:id="rId8"/>
    <p:sldId id="426" r:id="rId9"/>
    <p:sldId id="422" r:id="rId10"/>
    <p:sldId id="425" r:id="rId11"/>
    <p:sldId id="366" r:id="rId12"/>
    <p:sldId id="427" r:id="rId13"/>
    <p:sldId id="428" r:id="rId14"/>
    <p:sldId id="367" r:id="rId15"/>
    <p:sldId id="368" r:id="rId16"/>
    <p:sldId id="369" r:id="rId17"/>
    <p:sldId id="370" r:id="rId18"/>
    <p:sldId id="371" r:id="rId19"/>
    <p:sldId id="372" r:id="rId20"/>
    <p:sldId id="373" r:id="rId21"/>
    <p:sldId id="433" r:id="rId22"/>
    <p:sldId id="375" r:id="rId23"/>
    <p:sldId id="436" r:id="rId24"/>
    <p:sldId id="435" r:id="rId25"/>
    <p:sldId id="434" r:id="rId26"/>
    <p:sldId id="429" r:id="rId27"/>
    <p:sldId id="430" r:id="rId28"/>
    <p:sldId id="431" r:id="rId29"/>
    <p:sldId id="432" r:id="rId30"/>
    <p:sldId id="381" r:id="rId31"/>
    <p:sldId id="382" r:id="rId32"/>
    <p:sldId id="389" r:id="rId33"/>
    <p:sldId id="390" r:id="rId34"/>
    <p:sldId id="391" r:id="rId35"/>
    <p:sldId id="437" r:id="rId36"/>
    <p:sldId id="393" r:id="rId37"/>
    <p:sldId id="394" r:id="rId38"/>
    <p:sldId id="438" r:id="rId39"/>
    <p:sldId id="403" r:id="rId40"/>
    <p:sldId id="404" r:id="rId41"/>
    <p:sldId id="446" r:id="rId42"/>
    <p:sldId id="439" r:id="rId43"/>
    <p:sldId id="405" r:id="rId44"/>
    <p:sldId id="406" r:id="rId45"/>
    <p:sldId id="407" r:id="rId46"/>
    <p:sldId id="408" r:id="rId47"/>
    <p:sldId id="445" r:id="rId48"/>
    <p:sldId id="440" r:id="rId49"/>
    <p:sldId id="441" r:id="rId50"/>
    <p:sldId id="442" r:id="rId51"/>
    <p:sldId id="443" r:id="rId52"/>
    <p:sldId id="413" r:id="rId53"/>
    <p:sldId id="414" r:id="rId5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0CB"/>
    <a:srgbClr val="005300"/>
    <a:srgbClr val="009999"/>
    <a:srgbClr val="3366CC"/>
    <a:srgbClr val="6699FF"/>
    <a:srgbClr val="3366FF"/>
    <a:srgbClr val="FFCC99"/>
    <a:srgbClr val="FF9966"/>
    <a:srgbClr val="0066CC"/>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863" autoAdjust="0"/>
    <p:restoredTop sz="70387" autoAdjust="0"/>
  </p:normalViewPr>
  <p:slideViewPr>
    <p:cSldViewPr>
      <p:cViewPr>
        <p:scale>
          <a:sx n="56" d="100"/>
          <a:sy n="56" d="100"/>
        </p:scale>
        <p:origin x="-1530" y="-18"/>
      </p:cViewPr>
      <p:guideLst>
        <p:guide orient="horz" pos="2160"/>
        <p:guide pos="2880"/>
      </p:guideLst>
    </p:cSldViewPr>
  </p:slideViewPr>
  <p:outlineViewPr>
    <p:cViewPr>
      <p:scale>
        <a:sx n="33" d="100"/>
        <a:sy n="33" d="100"/>
      </p:scale>
      <p:origin x="42" y="444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04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0890E65-39B0-4DD2-85B5-1C6C5CEADA2D}" type="datetimeFigureOut">
              <a:rPr lang="en-AU"/>
              <a:pPr>
                <a:defRPr/>
              </a:pPr>
              <a:t>15/09/2015</a:t>
            </a:fld>
            <a:endParaRPr lang="en-A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AU"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35A8BC7-30DF-4659-B129-C58E71CF7492}" type="slidenum">
              <a:rPr lang="en-AU"/>
              <a:pPr>
                <a:defRPr/>
              </a:pPr>
              <a:t>‹#›</a:t>
            </a:fld>
            <a:endParaRPr lang="en-AU" dirty="0"/>
          </a:p>
        </p:txBody>
      </p:sp>
    </p:spTree>
    <p:extLst>
      <p:ext uri="{BB962C8B-B14F-4D97-AF65-F5344CB8AC3E}">
        <p14:creationId xmlns:p14="http://schemas.microsoft.com/office/powerpoint/2010/main" val="4955401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Focus on information</a:t>
            </a:r>
            <a:r>
              <a:rPr lang="en-AU" baseline="0" dirty="0" smtClean="0"/>
              <a:t>:</a:t>
            </a:r>
          </a:p>
          <a:p>
            <a:r>
              <a:rPr lang="en-AU" baseline="0" dirty="0" smtClean="0"/>
              <a:t>         structure of information</a:t>
            </a:r>
          </a:p>
          <a:p>
            <a:r>
              <a:rPr lang="en-AU" baseline="0" dirty="0" smtClean="0"/>
              <a:t>         help use to understand and clarify the requirements better</a:t>
            </a:r>
          </a:p>
          <a:p>
            <a:r>
              <a:rPr lang="en-AU" baseline="0" dirty="0" smtClean="0"/>
              <a:t>         do this through models, showing detailed structure of information</a:t>
            </a:r>
          </a:p>
          <a:p>
            <a:endParaRPr lang="en-AU" baseline="0" dirty="0" smtClean="0"/>
          </a:p>
          <a:p>
            <a:endParaRPr lang="en-AU" baseline="0" dirty="0" smtClean="0"/>
          </a:p>
          <a:p>
            <a:endParaRPr lang="en-AU" baseline="0" dirty="0" smtClean="0"/>
          </a:p>
          <a:p>
            <a:r>
              <a:rPr lang="en-AU" baseline="0" dirty="0" smtClean="0"/>
              <a:t>	</a:t>
            </a:r>
          </a:p>
          <a:p>
            <a:endParaRPr lang="en-AU" baseline="0" dirty="0" smtClean="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3</a:t>
            </a:fld>
            <a:endParaRPr lang="en-AU" dirty="0"/>
          </a:p>
        </p:txBody>
      </p:sp>
    </p:spTree>
    <p:extLst>
      <p:ext uri="{BB962C8B-B14F-4D97-AF65-F5344CB8AC3E}">
        <p14:creationId xmlns:p14="http://schemas.microsoft.com/office/powerpoint/2010/main" val="7307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w="9525">
            <a:headEnd/>
            <a:tailEnd/>
          </a:ln>
        </p:spPr>
        <p:txBody>
          <a:bodyPr/>
          <a:lstStyle/>
          <a:p>
            <a:pPr defTabSz="955675" eaLnBrk="1" hangingPunct="1"/>
            <a:fld id="{4566BBDD-9D53-406A-BA06-0EAD036E69C9}" type="slidenum">
              <a:rPr lang="he-IL" sz="1300">
                <a:cs typeface="Times New Roman" pitchFamily="18" charset="0"/>
              </a:rPr>
              <a:pPr defTabSz="955675" eaLnBrk="1" hangingPunct="1"/>
              <a:t>19</a:t>
            </a:fld>
            <a:endParaRPr lang="he-IL" sz="1300">
              <a:cs typeface="Times New Roman" pitchFamily="18" charset="0"/>
            </a:endParaRPr>
          </a:p>
        </p:txBody>
      </p:sp>
      <p:sp>
        <p:nvSpPr>
          <p:cNvPr id="34818" name="Rectangle 2"/>
          <p:cNvSpPr>
            <a:spLocks noGrp="1" noRot="1" noChangeAspect="1" noChangeArrowheads="1" noTextEdit="1"/>
          </p:cNvSpPr>
          <p:nvPr>
            <p:ph type="sldImg"/>
          </p:nvPr>
        </p:nvSpPr>
        <p:spPr>
          <a:xfrm>
            <a:off x="1143000" y="685800"/>
            <a:ext cx="4572000" cy="3429000"/>
          </a:xfrm>
          <a:ln/>
        </p:spPr>
      </p:sp>
      <p:sp>
        <p:nvSpPr>
          <p:cNvPr id="34819" name="Rectangle 3"/>
          <p:cNvSpPr>
            <a:spLocks noGrp="1" noChangeArrowheads="1"/>
          </p:cNvSpPr>
          <p:nvPr>
            <p:ph type="body" idx="1"/>
          </p:nvPr>
        </p:nvSpPr>
        <p:spPr>
          <a:noFill/>
          <a:ln w="9525"/>
        </p:spPr>
        <p:txBody>
          <a:bodyPr/>
          <a:lstStyle/>
          <a:p>
            <a:pPr eaLnBrk="1" hangingPunct="1"/>
            <a:endParaRPr lang="en-US" dirty="0"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w="9525">
            <a:headEnd/>
            <a:tailEnd/>
          </a:ln>
        </p:spPr>
        <p:txBody>
          <a:bodyPr/>
          <a:lstStyle/>
          <a:p>
            <a:pPr defTabSz="955675" eaLnBrk="1" hangingPunct="1"/>
            <a:fld id="{5AA962CB-943B-45F2-9796-B6B4634623D7}" type="slidenum">
              <a:rPr lang="he-IL" sz="1300">
                <a:cs typeface="Times New Roman" pitchFamily="18" charset="0"/>
              </a:rPr>
              <a:pPr defTabSz="955675" eaLnBrk="1" hangingPunct="1"/>
              <a:t>20</a:t>
            </a:fld>
            <a:endParaRPr lang="he-IL" sz="1300">
              <a:cs typeface="Times New Roman" pitchFamily="18" charset="0"/>
            </a:endParaRPr>
          </a:p>
        </p:txBody>
      </p:sp>
      <p:sp>
        <p:nvSpPr>
          <p:cNvPr id="36866" name="Rectangle 2"/>
          <p:cNvSpPr>
            <a:spLocks noGrp="1" noRot="1" noChangeAspect="1" noChangeArrowheads="1" noTextEdit="1"/>
          </p:cNvSpPr>
          <p:nvPr>
            <p:ph type="sldImg"/>
          </p:nvPr>
        </p:nvSpPr>
        <p:spPr>
          <a:xfrm>
            <a:off x="1289050" y="793750"/>
            <a:ext cx="4279900" cy="3209925"/>
          </a:xfrm>
          <a:ln w="12700" cap="flat">
            <a:solidFill>
              <a:schemeClr val="tx1"/>
            </a:solidFill>
          </a:ln>
        </p:spPr>
      </p:sp>
      <p:sp>
        <p:nvSpPr>
          <p:cNvPr id="36867" name="Rectangle 3"/>
          <p:cNvSpPr>
            <a:spLocks noGrp="1" noChangeArrowheads="1"/>
          </p:cNvSpPr>
          <p:nvPr>
            <p:ph type="body" idx="1"/>
          </p:nvPr>
        </p:nvSpPr>
        <p:spPr>
          <a:noFill/>
          <a:ln w="9525"/>
        </p:spPr>
        <p:txBody>
          <a:bodyPr lIns="94567" tIns="46453" rIns="94567" bIns="46453"/>
          <a:lstStyle/>
          <a:p>
            <a:pPr eaLnBrk="1" hangingPunct="1"/>
            <a:endParaRPr lang="en-US" dirty="0" smtClean="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w="9525">
            <a:headEnd/>
            <a:tailEnd/>
          </a:ln>
        </p:spPr>
        <p:txBody>
          <a:bodyPr/>
          <a:lstStyle/>
          <a:p>
            <a:pPr defTabSz="955675" eaLnBrk="1" hangingPunct="1"/>
            <a:fld id="{EED40081-09DB-485F-8D74-47AA6AD7E6E7}" type="slidenum">
              <a:rPr lang="he-IL" sz="1300">
                <a:cs typeface="Times New Roman" pitchFamily="18" charset="0"/>
              </a:rPr>
              <a:pPr defTabSz="955675" eaLnBrk="1" hangingPunct="1"/>
              <a:t>22</a:t>
            </a:fld>
            <a:endParaRPr lang="he-IL" sz="1300">
              <a:cs typeface="Times New Roman" pitchFamily="18" charset="0"/>
            </a:endParaRPr>
          </a:p>
        </p:txBody>
      </p:sp>
      <p:sp>
        <p:nvSpPr>
          <p:cNvPr id="40962" name="Rectangle 2"/>
          <p:cNvSpPr>
            <a:spLocks noGrp="1" noChangeArrowheads="1"/>
          </p:cNvSpPr>
          <p:nvPr>
            <p:ph type="body" idx="1"/>
          </p:nvPr>
        </p:nvSpPr>
        <p:spPr>
          <a:noFill/>
          <a:ln w="9525"/>
        </p:spPr>
        <p:txBody>
          <a:bodyPr lIns="94567" tIns="46453" rIns="94567" bIns="46453"/>
          <a:lstStyle/>
          <a:p>
            <a:pPr eaLnBrk="1" hangingPunct="1"/>
            <a:endParaRPr lang="en-US" dirty="0" smtClean="0">
              <a:ea typeface="ＭＳ Ｐゴシック" pitchFamily="34" charset="-128"/>
            </a:endParaRPr>
          </a:p>
        </p:txBody>
      </p:sp>
      <p:sp>
        <p:nvSpPr>
          <p:cNvPr id="40963" name="Rectangle 3"/>
          <p:cNvSpPr>
            <a:spLocks noGrp="1" noRot="1" noChangeAspect="1" noChangeArrowheads="1" noTextEdit="1"/>
          </p:cNvSpPr>
          <p:nvPr>
            <p:ph type="sldImg"/>
          </p:nvPr>
        </p:nvSpPr>
        <p:spPr>
          <a:xfrm>
            <a:off x="1289050" y="793750"/>
            <a:ext cx="4279900" cy="3209925"/>
          </a:xfrm>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w="9525">
            <a:headEnd/>
            <a:tailEnd/>
          </a:ln>
        </p:spPr>
        <p:txBody>
          <a:bodyPr/>
          <a:lstStyle/>
          <a:p>
            <a:pPr defTabSz="955675" eaLnBrk="1" hangingPunct="1"/>
            <a:fld id="{EED40081-09DB-485F-8D74-47AA6AD7E6E7}" type="slidenum">
              <a:rPr lang="he-IL" sz="1300">
                <a:cs typeface="Times New Roman" pitchFamily="18" charset="0"/>
              </a:rPr>
              <a:pPr defTabSz="955675" eaLnBrk="1" hangingPunct="1"/>
              <a:t>23</a:t>
            </a:fld>
            <a:endParaRPr lang="he-IL" sz="1300">
              <a:cs typeface="Times New Roman" pitchFamily="18" charset="0"/>
            </a:endParaRPr>
          </a:p>
        </p:txBody>
      </p:sp>
      <p:sp>
        <p:nvSpPr>
          <p:cNvPr id="40962" name="Rectangle 2"/>
          <p:cNvSpPr>
            <a:spLocks noGrp="1" noChangeArrowheads="1"/>
          </p:cNvSpPr>
          <p:nvPr>
            <p:ph type="body" idx="1"/>
          </p:nvPr>
        </p:nvSpPr>
        <p:spPr>
          <a:noFill/>
          <a:ln w="9525"/>
        </p:spPr>
        <p:txBody>
          <a:bodyPr lIns="94567" tIns="46453" rIns="94567" bIns="46453"/>
          <a:lstStyle/>
          <a:p>
            <a:pPr eaLnBrk="1" hangingPunct="1"/>
            <a:endParaRPr lang="en-US" dirty="0" smtClean="0">
              <a:ea typeface="ＭＳ Ｐゴシック" pitchFamily="34" charset="-128"/>
            </a:endParaRPr>
          </a:p>
        </p:txBody>
      </p:sp>
      <p:sp>
        <p:nvSpPr>
          <p:cNvPr id="40963" name="Rectangle 3"/>
          <p:cNvSpPr>
            <a:spLocks noGrp="1" noRot="1" noChangeAspect="1" noChangeArrowheads="1" noTextEdit="1"/>
          </p:cNvSpPr>
          <p:nvPr>
            <p:ph type="sldImg"/>
          </p:nvPr>
        </p:nvSpPr>
        <p:spPr>
          <a:xfrm>
            <a:off x="1289050" y="793750"/>
            <a:ext cx="4279900" cy="3209925"/>
          </a:xfrm>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w="9525">
            <a:headEnd/>
            <a:tailEnd/>
          </a:ln>
        </p:spPr>
        <p:txBody>
          <a:bodyPr/>
          <a:lstStyle/>
          <a:p>
            <a:pPr defTabSz="955675" eaLnBrk="1" hangingPunct="1"/>
            <a:fld id="{EED40081-09DB-485F-8D74-47AA6AD7E6E7}" type="slidenum">
              <a:rPr lang="he-IL" sz="1300">
                <a:cs typeface="Times New Roman" pitchFamily="18" charset="0"/>
              </a:rPr>
              <a:pPr defTabSz="955675" eaLnBrk="1" hangingPunct="1"/>
              <a:t>24</a:t>
            </a:fld>
            <a:endParaRPr lang="he-IL" sz="1300">
              <a:cs typeface="Times New Roman" pitchFamily="18" charset="0"/>
            </a:endParaRPr>
          </a:p>
        </p:txBody>
      </p:sp>
      <p:sp>
        <p:nvSpPr>
          <p:cNvPr id="40962" name="Rectangle 2"/>
          <p:cNvSpPr>
            <a:spLocks noGrp="1" noChangeArrowheads="1"/>
          </p:cNvSpPr>
          <p:nvPr>
            <p:ph type="body" idx="1"/>
          </p:nvPr>
        </p:nvSpPr>
        <p:spPr>
          <a:noFill/>
          <a:ln w="9525"/>
        </p:spPr>
        <p:txBody>
          <a:bodyPr lIns="94567" tIns="46453" rIns="94567" bIns="46453"/>
          <a:lstStyle/>
          <a:p>
            <a:pPr eaLnBrk="1" hangingPunct="1"/>
            <a:endParaRPr lang="en-US" dirty="0" smtClean="0">
              <a:ea typeface="ＭＳ Ｐゴシック" pitchFamily="34" charset="-128"/>
            </a:endParaRPr>
          </a:p>
        </p:txBody>
      </p:sp>
      <p:sp>
        <p:nvSpPr>
          <p:cNvPr id="40963" name="Rectangle 3"/>
          <p:cNvSpPr>
            <a:spLocks noGrp="1" noRot="1" noChangeAspect="1" noChangeArrowheads="1" noTextEdit="1"/>
          </p:cNvSpPr>
          <p:nvPr>
            <p:ph type="sldImg"/>
          </p:nvPr>
        </p:nvSpPr>
        <p:spPr>
          <a:xfrm>
            <a:off x="1289050" y="793750"/>
            <a:ext cx="4279900" cy="3209925"/>
          </a:xfrm>
          <a:ln w="12700" cap="flat">
            <a:solidFill>
              <a:schemeClr val="tx1"/>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w="9525">
            <a:headEnd/>
            <a:tailEnd/>
          </a:ln>
        </p:spPr>
        <p:txBody>
          <a:bodyPr/>
          <a:lstStyle/>
          <a:p>
            <a:pPr defTabSz="955675" eaLnBrk="1" hangingPunct="1"/>
            <a:fld id="{C07A8742-834D-4761-8578-C9734DEA26E8}" type="slidenum">
              <a:rPr lang="he-IL" sz="1300">
                <a:cs typeface="Times New Roman" pitchFamily="18" charset="0"/>
              </a:rPr>
              <a:pPr defTabSz="955675" eaLnBrk="1" hangingPunct="1"/>
              <a:t>26</a:t>
            </a:fld>
            <a:endParaRPr lang="he-IL" sz="1300">
              <a:cs typeface="Times New Roman" pitchFamily="18" charset="0"/>
            </a:endParaRPr>
          </a:p>
        </p:txBody>
      </p:sp>
      <p:sp>
        <p:nvSpPr>
          <p:cNvPr id="43010" name="Rectangle 2"/>
          <p:cNvSpPr>
            <a:spLocks noGrp="1" noRot="1" noChangeAspect="1" noChangeArrowheads="1" noTextEdit="1"/>
          </p:cNvSpPr>
          <p:nvPr>
            <p:ph type="sldImg"/>
          </p:nvPr>
        </p:nvSpPr>
        <p:spPr>
          <a:xfrm>
            <a:off x="1143000" y="685800"/>
            <a:ext cx="4572000" cy="3429000"/>
          </a:xfrm>
          <a:ln/>
        </p:spPr>
      </p:sp>
      <p:sp>
        <p:nvSpPr>
          <p:cNvPr id="43011" name="Rectangle 3"/>
          <p:cNvSpPr>
            <a:spLocks noGrp="1" noChangeArrowheads="1"/>
          </p:cNvSpPr>
          <p:nvPr>
            <p:ph type="body" idx="1"/>
          </p:nvPr>
        </p:nvSpPr>
        <p:spPr>
          <a:noFill/>
          <a:ln w="9525"/>
        </p:spPr>
        <p:txBody>
          <a:bodyPr/>
          <a:lstStyle/>
          <a:p>
            <a:pPr eaLnBrk="1" hangingPunct="1"/>
            <a:endParaRPr lang="en-US" dirty="0"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w="9525">
            <a:headEnd/>
            <a:tailEnd/>
          </a:ln>
        </p:spPr>
        <p:txBody>
          <a:bodyPr/>
          <a:lstStyle/>
          <a:p>
            <a:pPr defTabSz="955675" eaLnBrk="1" hangingPunct="1"/>
            <a:fld id="{0A612B73-1FC5-40CE-9349-E7502F5D131A}" type="slidenum">
              <a:rPr lang="he-IL" sz="1300">
                <a:cs typeface="Times New Roman" pitchFamily="18" charset="0"/>
              </a:rPr>
              <a:pPr defTabSz="955675" eaLnBrk="1" hangingPunct="1"/>
              <a:t>27</a:t>
            </a:fld>
            <a:endParaRPr lang="he-IL" sz="1300">
              <a:cs typeface="Times New Roman" pitchFamily="18" charset="0"/>
            </a:endParaRPr>
          </a:p>
        </p:txBody>
      </p:sp>
      <p:sp>
        <p:nvSpPr>
          <p:cNvPr id="45058" name="Rectangle 2"/>
          <p:cNvSpPr>
            <a:spLocks noGrp="1" noRot="1" noChangeAspect="1" noChangeArrowheads="1" noTextEdit="1"/>
          </p:cNvSpPr>
          <p:nvPr>
            <p:ph type="sldImg"/>
          </p:nvPr>
        </p:nvSpPr>
        <p:spPr>
          <a:xfrm>
            <a:off x="1143000" y="685800"/>
            <a:ext cx="4572000" cy="3429000"/>
          </a:xfrm>
          <a:ln/>
        </p:spPr>
      </p:sp>
      <p:sp>
        <p:nvSpPr>
          <p:cNvPr id="45059" name="Rectangle 3"/>
          <p:cNvSpPr>
            <a:spLocks noGrp="1" noChangeArrowheads="1"/>
          </p:cNvSpPr>
          <p:nvPr>
            <p:ph type="body" idx="1"/>
          </p:nvPr>
        </p:nvSpPr>
        <p:spPr>
          <a:noFill/>
          <a:ln w="9525"/>
        </p:spPr>
        <p:txBody>
          <a:bodyPr/>
          <a:lstStyle/>
          <a:p>
            <a:pPr eaLnBrk="1" hangingPunct="1"/>
            <a:endParaRPr lang="en-US" dirty="0" smtClean="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w="9525">
            <a:headEnd/>
            <a:tailEnd/>
          </a:ln>
        </p:spPr>
        <p:txBody>
          <a:bodyPr/>
          <a:lstStyle/>
          <a:p>
            <a:pPr defTabSz="955675" eaLnBrk="1" hangingPunct="1"/>
            <a:fld id="{EB096A21-9D55-4211-8113-139E0282B8A0}" type="slidenum">
              <a:rPr lang="he-IL" sz="1300">
                <a:cs typeface="Times New Roman" pitchFamily="18" charset="0"/>
              </a:rPr>
              <a:pPr defTabSz="955675" eaLnBrk="1" hangingPunct="1"/>
              <a:t>28</a:t>
            </a:fld>
            <a:endParaRPr lang="he-IL" sz="1300">
              <a:cs typeface="Times New Roman" pitchFamily="18" charset="0"/>
            </a:endParaRPr>
          </a:p>
        </p:txBody>
      </p:sp>
      <p:sp>
        <p:nvSpPr>
          <p:cNvPr id="47106" name="Rectangle 2"/>
          <p:cNvSpPr>
            <a:spLocks noGrp="1" noRot="1" noChangeAspect="1" noChangeArrowheads="1" noTextEdit="1"/>
          </p:cNvSpPr>
          <p:nvPr>
            <p:ph type="sldImg"/>
          </p:nvPr>
        </p:nvSpPr>
        <p:spPr>
          <a:xfrm>
            <a:off x="1289050" y="793750"/>
            <a:ext cx="4279900" cy="3209925"/>
          </a:xfrm>
          <a:ln w="12700" cap="flat">
            <a:solidFill>
              <a:schemeClr val="tx1"/>
            </a:solidFill>
          </a:ln>
        </p:spPr>
      </p:sp>
      <p:sp>
        <p:nvSpPr>
          <p:cNvPr id="47107" name="Rectangle 3"/>
          <p:cNvSpPr>
            <a:spLocks noGrp="1" noChangeArrowheads="1"/>
          </p:cNvSpPr>
          <p:nvPr>
            <p:ph type="body" idx="1"/>
          </p:nvPr>
        </p:nvSpPr>
        <p:spPr>
          <a:noFill/>
          <a:ln w="9525"/>
        </p:spPr>
        <p:txBody>
          <a:bodyPr lIns="94567" tIns="46453" rIns="94567" bIns="46453"/>
          <a:lstStyle/>
          <a:p>
            <a:pPr eaLnBrk="1" hangingPunct="1"/>
            <a:endParaRPr lang="en-US" dirty="0" smtClean="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w="9525">
            <a:headEnd/>
            <a:tailEnd/>
          </a:ln>
        </p:spPr>
        <p:txBody>
          <a:bodyPr/>
          <a:lstStyle/>
          <a:p>
            <a:pPr defTabSz="955675" eaLnBrk="1" hangingPunct="1"/>
            <a:fld id="{6AB6C894-E427-4449-88FB-4D827DBF4820}" type="slidenum">
              <a:rPr lang="he-IL" sz="1300">
                <a:cs typeface="Times New Roman" pitchFamily="18" charset="0"/>
              </a:rPr>
              <a:pPr defTabSz="955675" eaLnBrk="1" hangingPunct="1"/>
              <a:t>29</a:t>
            </a:fld>
            <a:endParaRPr lang="he-IL" sz="1300">
              <a:cs typeface="Times New Roman" pitchFamily="18" charset="0"/>
            </a:endParaRPr>
          </a:p>
        </p:txBody>
      </p:sp>
      <p:sp>
        <p:nvSpPr>
          <p:cNvPr id="51202" name="Rectangle 2"/>
          <p:cNvSpPr>
            <a:spLocks noGrp="1" noRot="1" noChangeAspect="1" noChangeArrowheads="1" noTextEdit="1"/>
          </p:cNvSpPr>
          <p:nvPr>
            <p:ph type="sldImg"/>
          </p:nvPr>
        </p:nvSpPr>
        <p:spPr>
          <a:xfrm>
            <a:off x="1143000" y="685800"/>
            <a:ext cx="4572000" cy="3429000"/>
          </a:xfrm>
          <a:ln/>
        </p:spPr>
      </p:sp>
      <p:sp>
        <p:nvSpPr>
          <p:cNvPr id="51203" name="Rectangle 3"/>
          <p:cNvSpPr>
            <a:spLocks noGrp="1" noChangeArrowheads="1"/>
          </p:cNvSpPr>
          <p:nvPr>
            <p:ph type="body" idx="1"/>
          </p:nvPr>
        </p:nvSpPr>
        <p:spPr>
          <a:noFill/>
          <a:ln w="9525"/>
        </p:spPr>
        <p:txBody>
          <a:bodyPr/>
          <a:lstStyle/>
          <a:p>
            <a:pPr eaLnBrk="1" hangingPunct="1"/>
            <a:endParaRPr lang="en-US" dirty="0" smtClean="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w="9525">
            <a:headEnd/>
            <a:tailEnd/>
          </a:ln>
        </p:spPr>
        <p:txBody>
          <a:bodyPr/>
          <a:lstStyle/>
          <a:p>
            <a:pPr defTabSz="955675" eaLnBrk="1" hangingPunct="1"/>
            <a:fld id="{3622493B-39E4-4CF4-AE1E-2A4A5434B49B}" type="slidenum">
              <a:rPr lang="he-IL" sz="1300">
                <a:cs typeface="Times New Roman" pitchFamily="18" charset="0"/>
              </a:rPr>
              <a:pPr defTabSz="955675" eaLnBrk="1" hangingPunct="1"/>
              <a:t>30</a:t>
            </a:fld>
            <a:endParaRPr lang="he-IL" sz="1300">
              <a:cs typeface="Times New Roman" pitchFamily="18" charset="0"/>
            </a:endParaRPr>
          </a:p>
        </p:txBody>
      </p:sp>
      <p:sp>
        <p:nvSpPr>
          <p:cNvPr id="53250" name="Rectangle 2"/>
          <p:cNvSpPr>
            <a:spLocks noGrp="1" noChangeArrowheads="1"/>
          </p:cNvSpPr>
          <p:nvPr>
            <p:ph type="body" idx="1"/>
          </p:nvPr>
        </p:nvSpPr>
        <p:spPr>
          <a:noFill/>
          <a:ln w="9525"/>
        </p:spPr>
        <p:txBody>
          <a:bodyPr lIns="94567" tIns="46453" rIns="94567" bIns="46453"/>
          <a:lstStyle/>
          <a:p>
            <a:pPr eaLnBrk="1" hangingPunct="1"/>
            <a:endParaRPr lang="en-US" dirty="0" smtClean="0">
              <a:ea typeface="ＭＳ Ｐゴシック" pitchFamily="34" charset="-128"/>
            </a:endParaRPr>
          </a:p>
        </p:txBody>
      </p:sp>
      <p:sp>
        <p:nvSpPr>
          <p:cNvPr id="53251" name="Rectangle 3"/>
          <p:cNvSpPr>
            <a:spLocks noGrp="1" noRot="1" noChangeAspect="1" noChangeArrowheads="1" noTextEdit="1"/>
          </p:cNvSpPr>
          <p:nvPr>
            <p:ph type="sldImg"/>
          </p:nvPr>
        </p:nvSpPr>
        <p:spPr>
          <a:xfrm>
            <a:off x="1289050" y="793750"/>
            <a:ext cx="4279900" cy="3209925"/>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Not</a:t>
            </a:r>
            <a:r>
              <a:rPr lang="en-AU" baseline="0" dirty="0" smtClean="0"/>
              <a:t> only we should have a complete picture of one or multiple business objects, but also the relationships between them.</a:t>
            </a:r>
          </a:p>
          <a:p>
            <a:endParaRPr lang="en-AU" baseline="0" dirty="0" smtClean="0"/>
          </a:p>
          <a:p>
            <a:r>
              <a:rPr lang="en-AU" baseline="0" dirty="0" smtClean="0"/>
              <a:t>Student -&gt; the units they are enrolled in -&gt; teaching team </a:t>
            </a:r>
          </a:p>
          <a:p>
            <a:endParaRPr lang="en-AU" baseline="0" dirty="0" smtClean="0"/>
          </a:p>
          <a:p>
            <a:pPr marL="171450" indent="-171450">
              <a:buFont typeface="Symbol"/>
              <a:buChar char="Þ"/>
            </a:pPr>
            <a:r>
              <a:rPr lang="en-AU" baseline="0" dirty="0" smtClean="0"/>
              <a:t>A collection of these business objects and we need to relate them together</a:t>
            </a:r>
          </a:p>
          <a:p>
            <a:pPr marL="171450" indent="-171450">
              <a:buFont typeface="Symbol"/>
              <a:buChar char="Þ"/>
            </a:pPr>
            <a:endParaRPr lang="en-AU" baseline="0" dirty="0" smtClean="0"/>
          </a:p>
          <a:p>
            <a:pPr marL="171450" indent="-171450">
              <a:buFont typeface="Symbol"/>
              <a:buChar char="Þ"/>
            </a:pPr>
            <a:r>
              <a:rPr lang="en-AU" baseline="0" dirty="0" smtClean="0"/>
              <a:t> create an abstract business objects that represent different types, classes. For instance, teaching staff members: tutors, professors, and lectures</a:t>
            </a:r>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4</a:t>
            </a:fld>
            <a:endParaRPr lang="en-AU" dirty="0"/>
          </a:p>
        </p:txBody>
      </p:sp>
    </p:spTree>
    <p:extLst>
      <p:ext uri="{BB962C8B-B14F-4D97-AF65-F5344CB8AC3E}">
        <p14:creationId xmlns:p14="http://schemas.microsoft.com/office/powerpoint/2010/main" val="2794907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w="9525">
            <a:headEnd/>
            <a:tailEnd/>
          </a:ln>
        </p:spPr>
        <p:txBody>
          <a:bodyPr/>
          <a:lstStyle/>
          <a:p>
            <a:pPr defTabSz="955675" eaLnBrk="1" hangingPunct="1"/>
            <a:fld id="{04B52F14-20F8-4B5A-84CB-B7AE6FCF6C42}" type="slidenum">
              <a:rPr lang="he-IL" sz="1300">
                <a:cs typeface="Times New Roman" pitchFamily="18" charset="0"/>
              </a:rPr>
              <a:pPr defTabSz="955675" eaLnBrk="1" hangingPunct="1"/>
              <a:t>31</a:t>
            </a:fld>
            <a:endParaRPr lang="he-IL" sz="1300">
              <a:cs typeface="Times New Roman" pitchFamily="18" charset="0"/>
            </a:endParaRPr>
          </a:p>
        </p:txBody>
      </p:sp>
      <p:sp>
        <p:nvSpPr>
          <p:cNvPr id="55298" name="Rectangle 2"/>
          <p:cNvSpPr>
            <a:spLocks noGrp="1" noRot="1" noChangeAspect="1" noChangeArrowheads="1" noTextEdit="1"/>
          </p:cNvSpPr>
          <p:nvPr>
            <p:ph type="sldImg"/>
          </p:nvPr>
        </p:nvSpPr>
        <p:spPr>
          <a:xfrm>
            <a:off x="1143000" y="685800"/>
            <a:ext cx="4572000" cy="3429000"/>
          </a:xfrm>
          <a:ln/>
        </p:spPr>
      </p:sp>
      <p:sp>
        <p:nvSpPr>
          <p:cNvPr id="55299" name="Rectangle 3"/>
          <p:cNvSpPr>
            <a:spLocks noGrp="1" noChangeArrowheads="1"/>
          </p:cNvSpPr>
          <p:nvPr>
            <p:ph type="body" idx="1"/>
          </p:nvPr>
        </p:nvSpPr>
        <p:spPr>
          <a:noFill/>
          <a:ln w="9525"/>
        </p:spPr>
        <p:txBody>
          <a:bodyPr/>
          <a:lstStyle/>
          <a:p>
            <a:pPr eaLnBrk="1" hangingPunct="1"/>
            <a:endParaRPr lang="en-US" dirty="0" smtClean="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w="9525">
            <a:headEnd/>
            <a:tailEnd/>
          </a:ln>
        </p:spPr>
        <p:txBody>
          <a:bodyPr/>
          <a:lstStyle/>
          <a:p>
            <a:pPr defTabSz="955675" eaLnBrk="1" hangingPunct="1"/>
            <a:fld id="{BF7B221D-99C9-4E5D-885F-6CA680C99B86}" type="slidenum">
              <a:rPr lang="he-IL" sz="1300">
                <a:cs typeface="Times New Roman" pitchFamily="18" charset="0"/>
              </a:rPr>
              <a:pPr defTabSz="955675" eaLnBrk="1" hangingPunct="1"/>
              <a:t>32</a:t>
            </a:fld>
            <a:endParaRPr lang="he-IL" sz="1300">
              <a:cs typeface="Times New Roman" pitchFamily="18" charset="0"/>
            </a:endParaRPr>
          </a:p>
        </p:txBody>
      </p:sp>
      <p:sp>
        <p:nvSpPr>
          <p:cNvPr id="69634" name="Rectangle 2"/>
          <p:cNvSpPr>
            <a:spLocks noGrp="1" noRot="1" noChangeAspect="1" noChangeArrowheads="1" noTextEdit="1"/>
          </p:cNvSpPr>
          <p:nvPr>
            <p:ph type="sldImg"/>
          </p:nvPr>
        </p:nvSpPr>
        <p:spPr>
          <a:xfrm>
            <a:off x="1289050" y="793750"/>
            <a:ext cx="4279900" cy="3209925"/>
          </a:xfrm>
          <a:ln w="12700" cap="flat">
            <a:solidFill>
              <a:schemeClr val="tx1"/>
            </a:solidFill>
          </a:ln>
        </p:spPr>
      </p:sp>
      <p:sp>
        <p:nvSpPr>
          <p:cNvPr id="69635" name="Rectangle 3"/>
          <p:cNvSpPr>
            <a:spLocks noGrp="1" noChangeArrowheads="1"/>
          </p:cNvSpPr>
          <p:nvPr>
            <p:ph type="body" idx="1"/>
          </p:nvPr>
        </p:nvSpPr>
        <p:spPr>
          <a:noFill/>
          <a:ln w="9525"/>
        </p:spPr>
        <p:txBody>
          <a:bodyPr lIns="94567" tIns="46453" rIns="94567" bIns="46453"/>
          <a:lstStyle/>
          <a:p>
            <a:pPr eaLnBrk="1" hangingPunct="1"/>
            <a:endParaRPr lang="en-US" dirty="0" smtClean="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w="9525">
            <a:headEnd/>
            <a:tailEnd/>
          </a:ln>
        </p:spPr>
        <p:txBody>
          <a:bodyPr/>
          <a:lstStyle/>
          <a:p>
            <a:pPr defTabSz="955675" eaLnBrk="1" hangingPunct="1"/>
            <a:fld id="{12911805-8000-497C-9C01-EEB3B4A31941}" type="slidenum">
              <a:rPr lang="he-IL" sz="1300">
                <a:cs typeface="Times New Roman" pitchFamily="18" charset="0"/>
              </a:rPr>
              <a:pPr defTabSz="955675" eaLnBrk="1" hangingPunct="1"/>
              <a:t>33</a:t>
            </a:fld>
            <a:endParaRPr lang="he-IL" sz="1300">
              <a:cs typeface="Times New Roman" pitchFamily="18" charset="0"/>
            </a:endParaRPr>
          </a:p>
        </p:txBody>
      </p:sp>
      <p:sp>
        <p:nvSpPr>
          <p:cNvPr id="71682" name="Rectangle 2"/>
          <p:cNvSpPr>
            <a:spLocks noGrp="1" noRot="1" noChangeAspect="1" noChangeArrowheads="1" noTextEdit="1"/>
          </p:cNvSpPr>
          <p:nvPr>
            <p:ph type="sldImg"/>
          </p:nvPr>
        </p:nvSpPr>
        <p:spPr>
          <a:xfrm>
            <a:off x="1289050" y="793750"/>
            <a:ext cx="4279900" cy="3209925"/>
          </a:xfrm>
          <a:ln w="12700" cap="flat">
            <a:solidFill>
              <a:schemeClr val="tx1"/>
            </a:solidFill>
          </a:ln>
        </p:spPr>
      </p:sp>
      <p:sp>
        <p:nvSpPr>
          <p:cNvPr id="71683" name="Rectangle 3"/>
          <p:cNvSpPr>
            <a:spLocks noGrp="1" noChangeArrowheads="1"/>
          </p:cNvSpPr>
          <p:nvPr>
            <p:ph type="body" idx="1"/>
          </p:nvPr>
        </p:nvSpPr>
        <p:spPr>
          <a:noFill/>
          <a:ln w="9525"/>
        </p:spPr>
        <p:txBody>
          <a:bodyPr lIns="94567" tIns="46453" rIns="94567" bIns="46453"/>
          <a:lstStyle/>
          <a:p>
            <a:pPr eaLnBrk="1" hangingPunct="1"/>
            <a:endParaRPr lang="en-US" dirty="0" smtClean="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w="9525">
            <a:headEnd/>
            <a:tailEnd/>
          </a:ln>
        </p:spPr>
        <p:txBody>
          <a:bodyPr/>
          <a:lstStyle/>
          <a:p>
            <a:pPr defTabSz="955675" eaLnBrk="1" hangingPunct="1"/>
            <a:fld id="{AF744D9B-6F7E-418A-A2DE-93E5F1621F65}" type="slidenum">
              <a:rPr lang="he-IL" sz="1300">
                <a:cs typeface="Times New Roman" pitchFamily="18" charset="0"/>
              </a:rPr>
              <a:pPr defTabSz="955675" eaLnBrk="1" hangingPunct="1"/>
              <a:t>34</a:t>
            </a:fld>
            <a:endParaRPr lang="he-IL" sz="1300">
              <a:cs typeface="Times New Roman" pitchFamily="18" charset="0"/>
            </a:endParaRPr>
          </a:p>
        </p:txBody>
      </p:sp>
      <p:sp>
        <p:nvSpPr>
          <p:cNvPr id="73730" name="Rectangle 2"/>
          <p:cNvSpPr>
            <a:spLocks noGrp="1" noRot="1" noChangeAspect="1" noChangeArrowheads="1" noTextEdit="1"/>
          </p:cNvSpPr>
          <p:nvPr>
            <p:ph type="sldImg"/>
          </p:nvPr>
        </p:nvSpPr>
        <p:spPr>
          <a:xfrm>
            <a:off x="1143000" y="685800"/>
            <a:ext cx="4572000" cy="3429000"/>
          </a:xfrm>
          <a:ln/>
        </p:spPr>
      </p:sp>
      <p:sp>
        <p:nvSpPr>
          <p:cNvPr id="73731" name="Rectangle 3"/>
          <p:cNvSpPr>
            <a:spLocks noGrp="1" noChangeArrowheads="1"/>
          </p:cNvSpPr>
          <p:nvPr>
            <p:ph type="body" idx="1"/>
          </p:nvPr>
        </p:nvSpPr>
        <p:spPr>
          <a:noFill/>
          <a:ln w="9525"/>
        </p:spPr>
        <p:txBody>
          <a:bodyPr/>
          <a:lstStyle/>
          <a:p>
            <a:pPr eaLnBrk="1" hangingPunct="1"/>
            <a:endParaRPr lang="en-US" dirty="0" smtClean="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w="9525">
            <a:headEnd/>
            <a:tailEnd/>
          </a:ln>
        </p:spPr>
        <p:txBody>
          <a:bodyPr/>
          <a:lstStyle/>
          <a:p>
            <a:pPr defTabSz="955675" eaLnBrk="1" hangingPunct="1"/>
            <a:fld id="{AB6BBCAA-56E0-4C64-9925-8E7FD40AEBE2}" type="slidenum">
              <a:rPr lang="he-IL" sz="1300">
                <a:cs typeface="Times New Roman" pitchFamily="18" charset="0"/>
              </a:rPr>
              <a:pPr defTabSz="955675" eaLnBrk="1" hangingPunct="1"/>
              <a:t>36</a:t>
            </a:fld>
            <a:endParaRPr lang="he-IL" sz="1300">
              <a:cs typeface="Times New Roman" pitchFamily="18" charset="0"/>
            </a:endParaRPr>
          </a:p>
        </p:txBody>
      </p:sp>
      <p:sp>
        <p:nvSpPr>
          <p:cNvPr id="77826" name="Rectangle 2"/>
          <p:cNvSpPr>
            <a:spLocks noGrp="1" noRot="1" noChangeAspect="1" noChangeArrowheads="1" noTextEdit="1"/>
          </p:cNvSpPr>
          <p:nvPr>
            <p:ph type="sldImg"/>
          </p:nvPr>
        </p:nvSpPr>
        <p:spPr>
          <a:xfrm>
            <a:off x="1143000" y="685800"/>
            <a:ext cx="4572000" cy="3429000"/>
          </a:xfrm>
          <a:ln/>
        </p:spPr>
      </p:sp>
      <p:sp>
        <p:nvSpPr>
          <p:cNvPr id="77827" name="Rectangle 3"/>
          <p:cNvSpPr>
            <a:spLocks noGrp="1" noChangeArrowheads="1"/>
          </p:cNvSpPr>
          <p:nvPr>
            <p:ph type="body" idx="1"/>
          </p:nvPr>
        </p:nvSpPr>
        <p:spPr>
          <a:noFill/>
          <a:ln w="9525"/>
        </p:spPr>
        <p:txBody>
          <a:bodyPr/>
          <a:lstStyle/>
          <a:p>
            <a:pPr eaLnBrk="1" hangingPunct="1"/>
            <a:r>
              <a:rPr lang="en-US" dirty="0" smtClean="0">
                <a:ea typeface="ＭＳ Ｐゴシック" pitchFamily="34" charset="-128"/>
              </a:rPr>
              <a:t>Note: remove the overriding bullet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w="9525">
            <a:headEnd/>
            <a:tailEnd/>
          </a:ln>
        </p:spPr>
        <p:txBody>
          <a:bodyPr/>
          <a:lstStyle/>
          <a:p>
            <a:pPr defTabSz="955675" eaLnBrk="1" hangingPunct="1"/>
            <a:fld id="{FB170835-75A8-411B-9F9B-33B2FBE4FAB1}" type="slidenum">
              <a:rPr lang="he-IL" sz="1300">
                <a:cs typeface="Times New Roman" pitchFamily="18" charset="0"/>
              </a:rPr>
              <a:pPr defTabSz="955675" eaLnBrk="1" hangingPunct="1"/>
              <a:t>37</a:t>
            </a:fld>
            <a:endParaRPr lang="he-IL" sz="1300">
              <a:cs typeface="Times New Roman" pitchFamily="18" charset="0"/>
            </a:endParaRPr>
          </a:p>
        </p:txBody>
      </p:sp>
      <p:sp>
        <p:nvSpPr>
          <p:cNvPr id="79874" name="Rectangle 2"/>
          <p:cNvSpPr>
            <a:spLocks noGrp="1" noRot="1" noChangeAspect="1" noChangeArrowheads="1" noTextEdit="1"/>
          </p:cNvSpPr>
          <p:nvPr>
            <p:ph type="sldImg"/>
          </p:nvPr>
        </p:nvSpPr>
        <p:spPr>
          <a:xfrm>
            <a:off x="1143000" y="685800"/>
            <a:ext cx="4572000" cy="3429000"/>
          </a:xfrm>
          <a:ln/>
        </p:spPr>
      </p:sp>
      <p:sp>
        <p:nvSpPr>
          <p:cNvPr id="79875" name="Rectangle 3"/>
          <p:cNvSpPr>
            <a:spLocks noGrp="1" noChangeArrowheads="1"/>
          </p:cNvSpPr>
          <p:nvPr>
            <p:ph type="body" idx="1"/>
          </p:nvPr>
        </p:nvSpPr>
        <p:spPr>
          <a:noFill/>
          <a:ln w="9525"/>
        </p:spPr>
        <p:txBody>
          <a:bodyPr/>
          <a:lstStyle/>
          <a:p>
            <a:pPr eaLnBrk="1" hangingPunct="1"/>
            <a:endParaRPr lang="en-US" dirty="0" smtClean="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w="9525">
            <a:headEnd/>
            <a:tailEnd/>
          </a:ln>
        </p:spPr>
        <p:txBody>
          <a:bodyPr/>
          <a:lstStyle/>
          <a:p>
            <a:pPr defTabSz="955675" eaLnBrk="1" hangingPunct="1"/>
            <a:fld id="{0702C054-32BD-4536-BE7D-FB25944E2355}" type="slidenum">
              <a:rPr lang="he-IL" sz="1300">
                <a:cs typeface="Times New Roman" pitchFamily="18" charset="0"/>
              </a:rPr>
              <a:pPr defTabSz="955675" eaLnBrk="1" hangingPunct="1"/>
              <a:t>39</a:t>
            </a:fld>
            <a:endParaRPr lang="he-IL" sz="1300">
              <a:cs typeface="Times New Roman" pitchFamily="18" charset="0"/>
            </a:endParaRPr>
          </a:p>
        </p:txBody>
      </p:sp>
      <p:sp>
        <p:nvSpPr>
          <p:cNvPr id="98306" name="Rectangle 2"/>
          <p:cNvSpPr>
            <a:spLocks noGrp="1" noRot="1" noChangeAspect="1" noChangeArrowheads="1" noTextEdit="1"/>
          </p:cNvSpPr>
          <p:nvPr>
            <p:ph type="sldImg"/>
          </p:nvPr>
        </p:nvSpPr>
        <p:spPr>
          <a:xfrm>
            <a:off x="1143000" y="685800"/>
            <a:ext cx="4572000" cy="3429000"/>
          </a:xfrm>
          <a:ln/>
        </p:spPr>
      </p:sp>
      <p:sp>
        <p:nvSpPr>
          <p:cNvPr id="98307" name="Rectangle 3"/>
          <p:cNvSpPr>
            <a:spLocks noGrp="1" noChangeArrowheads="1"/>
          </p:cNvSpPr>
          <p:nvPr>
            <p:ph type="body" idx="1"/>
          </p:nvPr>
        </p:nvSpPr>
        <p:spPr>
          <a:noFill/>
          <a:ln w="9525"/>
        </p:spPr>
        <p:txBody>
          <a:bodyPr/>
          <a:lstStyle/>
          <a:p>
            <a:pPr eaLnBrk="1" hangingPunct="1"/>
            <a:endParaRPr lang="en-US" dirty="0" smtClean="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w="9525">
            <a:headEnd/>
            <a:tailEnd/>
          </a:ln>
        </p:spPr>
        <p:txBody>
          <a:bodyPr/>
          <a:lstStyle/>
          <a:p>
            <a:pPr defTabSz="955675" eaLnBrk="1" hangingPunct="1"/>
            <a:fld id="{FEF10666-41C6-4437-AD73-F1D12C9BC7F1}" type="slidenum">
              <a:rPr lang="he-IL" sz="1300">
                <a:cs typeface="Times New Roman" pitchFamily="18" charset="0"/>
              </a:rPr>
              <a:pPr defTabSz="955675" eaLnBrk="1" hangingPunct="1"/>
              <a:t>40</a:t>
            </a:fld>
            <a:endParaRPr lang="he-IL" sz="1300">
              <a:cs typeface="Times New Roman" pitchFamily="18" charset="0"/>
            </a:endParaRPr>
          </a:p>
        </p:txBody>
      </p:sp>
      <p:sp>
        <p:nvSpPr>
          <p:cNvPr id="100354" name="Rectangle 2"/>
          <p:cNvSpPr>
            <a:spLocks noGrp="1" noRot="1" noChangeAspect="1" noChangeArrowheads="1" noTextEdit="1"/>
          </p:cNvSpPr>
          <p:nvPr>
            <p:ph type="sldImg"/>
          </p:nvPr>
        </p:nvSpPr>
        <p:spPr>
          <a:xfrm>
            <a:off x="1143000" y="685800"/>
            <a:ext cx="4572000" cy="3429000"/>
          </a:xfrm>
          <a:ln/>
        </p:spPr>
      </p:sp>
      <p:sp>
        <p:nvSpPr>
          <p:cNvPr id="100355" name="Rectangle 3"/>
          <p:cNvSpPr>
            <a:spLocks noGrp="1" noChangeArrowheads="1"/>
          </p:cNvSpPr>
          <p:nvPr>
            <p:ph type="body" idx="1"/>
          </p:nvPr>
        </p:nvSpPr>
        <p:spPr>
          <a:noFill/>
          <a:ln w="9525"/>
        </p:spPr>
        <p:txBody>
          <a:bodyPr/>
          <a:lstStyle/>
          <a:p>
            <a:pPr eaLnBrk="1" hangingPunct="1"/>
            <a:endParaRPr lang="en-US" dirty="0" smtClean="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w="9525">
            <a:headEnd/>
            <a:tailEnd/>
          </a:ln>
        </p:spPr>
        <p:txBody>
          <a:bodyPr/>
          <a:lstStyle/>
          <a:p>
            <a:pPr defTabSz="955675" eaLnBrk="1" hangingPunct="1"/>
            <a:fld id="{3EE7FAF0-CD25-48A9-927E-59852D4D591D}" type="slidenum">
              <a:rPr lang="he-IL" sz="1300">
                <a:cs typeface="Times New Roman" pitchFamily="18" charset="0"/>
              </a:rPr>
              <a:pPr defTabSz="955675" eaLnBrk="1" hangingPunct="1"/>
              <a:t>42</a:t>
            </a:fld>
            <a:endParaRPr lang="he-IL" sz="1300">
              <a:cs typeface="Times New Roman" pitchFamily="18" charset="0"/>
            </a:endParaRPr>
          </a:p>
        </p:txBody>
      </p:sp>
      <p:sp>
        <p:nvSpPr>
          <p:cNvPr id="116738" name="Rectangle 2"/>
          <p:cNvSpPr>
            <a:spLocks noGrp="1" noRot="1" noChangeAspect="1" noChangeArrowheads="1" noTextEdit="1"/>
          </p:cNvSpPr>
          <p:nvPr>
            <p:ph type="sldImg"/>
          </p:nvPr>
        </p:nvSpPr>
        <p:spPr>
          <a:xfrm>
            <a:off x="1143000" y="685800"/>
            <a:ext cx="4572000" cy="3429000"/>
          </a:xfrm>
          <a:ln/>
        </p:spPr>
      </p:sp>
      <p:sp>
        <p:nvSpPr>
          <p:cNvPr id="116739" name="Rectangle 3"/>
          <p:cNvSpPr>
            <a:spLocks noGrp="1" noChangeArrowheads="1"/>
          </p:cNvSpPr>
          <p:nvPr>
            <p:ph type="body" idx="1"/>
          </p:nvPr>
        </p:nvSpPr>
        <p:spPr>
          <a:noFill/>
          <a:ln w="9525"/>
        </p:spPr>
        <p:txBody>
          <a:bodyPr/>
          <a:lstStyle/>
          <a:p>
            <a:pPr eaLnBrk="1" hangingPunct="1"/>
            <a:endParaRPr lang="en-US" dirty="0" smtClean="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w="9525">
            <a:headEnd/>
            <a:tailEnd/>
          </a:ln>
        </p:spPr>
        <p:txBody>
          <a:bodyPr/>
          <a:lstStyle/>
          <a:p>
            <a:pPr defTabSz="955675" eaLnBrk="1" hangingPunct="1"/>
            <a:fld id="{F149FB9A-E806-4244-B02A-A1D4F5200870}" type="slidenum">
              <a:rPr lang="he-IL" sz="1300">
                <a:cs typeface="Times New Roman" pitchFamily="18" charset="0"/>
              </a:rPr>
              <a:pPr defTabSz="955675" eaLnBrk="1" hangingPunct="1"/>
              <a:t>43</a:t>
            </a:fld>
            <a:endParaRPr lang="he-IL" sz="1300">
              <a:cs typeface="Times New Roman" pitchFamily="18" charset="0"/>
            </a:endParaRPr>
          </a:p>
        </p:txBody>
      </p:sp>
      <p:sp>
        <p:nvSpPr>
          <p:cNvPr id="102402" name="Rectangle 2"/>
          <p:cNvSpPr>
            <a:spLocks noGrp="1" noRot="1" noChangeAspect="1" noChangeArrowheads="1" noTextEdit="1"/>
          </p:cNvSpPr>
          <p:nvPr>
            <p:ph type="sldImg"/>
          </p:nvPr>
        </p:nvSpPr>
        <p:spPr>
          <a:xfrm>
            <a:off x="1143000" y="685800"/>
            <a:ext cx="4572000" cy="3429000"/>
          </a:xfrm>
          <a:ln/>
        </p:spPr>
      </p:sp>
      <p:sp>
        <p:nvSpPr>
          <p:cNvPr id="102403" name="Rectangle 3"/>
          <p:cNvSpPr>
            <a:spLocks noGrp="1" noChangeArrowheads="1"/>
          </p:cNvSpPr>
          <p:nvPr>
            <p:ph type="body" idx="1"/>
          </p:nvPr>
        </p:nvSpPr>
        <p:spPr>
          <a:noFill/>
          <a:ln w="9525"/>
        </p:spPr>
        <p:txBody>
          <a:bodyPr/>
          <a:lstStyle/>
          <a:p>
            <a:pPr eaLnBrk="1" hangingPunct="1"/>
            <a:r>
              <a:rPr lang="en-US" dirty="0" smtClean="0">
                <a:ea typeface="ＭＳ Ｐゴシック" pitchFamily="34" charset="-128"/>
              </a:rPr>
              <a:t>Problems:</a:t>
            </a:r>
          </a:p>
          <a:p>
            <a:pPr eaLnBrk="1" hangingPunct="1"/>
            <a:r>
              <a:rPr lang="en-US" dirty="0" smtClean="0">
                <a:ea typeface="ＭＳ Ｐゴシック" pitchFamily="34" charset="-128"/>
              </a:rPr>
              <a:t>1. The number of categories is unlimited. This is a problem, as we want to control each category individually. Also, imagine what would happen if we would have a category ID?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Example of business objects</a:t>
            </a:r>
            <a:r>
              <a:rPr lang="en-AU" baseline="0" dirty="0" smtClean="0"/>
              <a:t>: books, cars, purchase orders</a:t>
            </a:r>
          </a:p>
          <a:p>
            <a:r>
              <a:rPr lang="en-AU" baseline="0" dirty="0" smtClean="0"/>
              <a:t>Break things down to units of interest</a:t>
            </a:r>
          </a:p>
          <a:p>
            <a:endParaRPr lang="en-AU" baseline="0" dirty="0" smtClean="0"/>
          </a:p>
          <a:p>
            <a:endParaRPr lang="en-AU" dirty="0"/>
          </a:p>
        </p:txBody>
      </p:sp>
      <p:sp>
        <p:nvSpPr>
          <p:cNvPr id="4" name="Slide Number Placeholder 3"/>
          <p:cNvSpPr>
            <a:spLocks noGrp="1"/>
          </p:cNvSpPr>
          <p:nvPr>
            <p:ph type="sldNum" sz="quarter" idx="10"/>
          </p:nvPr>
        </p:nvSpPr>
        <p:spPr/>
        <p:txBody>
          <a:bodyPr/>
          <a:lstStyle/>
          <a:p>
            <a:pPr>
              <a:defRPr/>
            </a:pPr>
            <a:fld id="{435A8BC7-30DF-4659-B129-C58E71CF7492}" type="slidenum">
              <a:rPr lang="en-AU" smtClean="0"/>
              <a:pPr>
                <a:defRPr/>
              </a:pPr>
              <a:t>5</a:t>
            </a:fld>
            <a:endParaRPr lang="en-AU" dirty="0"/>
          </a:p>
        </p:txBody>
      </p:sp>
    </p:spTree>
    <p:extLst>
      <p:ext uri="{BB962C8B-B14F-4D97-AF65-F5344CB8AC3E}">
        <p14:creationId xmlns:p14="http://schemas.microsoft.com/office/powerpoint/2010/main" val="3820834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w="9525">
            <a:headEnd/>
            <a:tailEnd/>
          </a:ln>
        </p:spPr>
        <p:txBody>
          <a:bodyPr/>
          <a:lstStyle/>
          <a:p>
            <a:pPr defTabSz="955675" eaLnBrk="1" hangingPunct="1"/>
            <a:fld id="{ADC97EB3-4212-40F5-8C80-A98AA4E37A21}" type="slidenum">
              <a:rPr lang="he-IL" sz="1300">
                <a:cs typeface="Times New Roman" pitchFamily="18" charset="0"/>
              </a:rPr>
              <a:pPr defTabSz="955675" eaLnBrk="1" hangingPunct="1"/>
              <a:t>44</a:t>
            </a:fld>
            <a:endParaRPr lang="he-IL" sz="1300">
              <a:cs typeface="Times New Roman" pitchFamily="18" charset="0"/>
            </a:endParaRPr>
          </a:p>
        </p:txBody>
      </p:sp>
      <p:sp>
        <p:nvSpPr>
          <p:cNvPr id="104450" name="Rectangle 2"/>
          <p:cNvSpPr>
            <a:spLocks noGrp="1" noRot="1" noChangeAspect="1" noChangeArrowheads="1" noTextEdit="1"/>
          </p:cNvSpPr>
          <p:nvPr>
            <p:ph type="sldImg"/>
          </p:nvPr>
        </p:nvSpPr>
        <p:spPr>
          <a:xfrm>
            <a:off x="1143000" y="685800"/>
            <a:ext cx="4572000" cy="3429000"/>
          </a:xfrm>
          <a:ln/>
        </p:spPr>
      </p:sp>
      <p:sp>
        <p:nvSpPr>
          <p:cNvPr id="104451" name="Rectangle 3"/>
          <p:cNvSpPr>
            <a:spLocks noGrp="1" noChangeArrowheads="1"/>
          </p:cNvSpPr>
          <p:nvPr>
            <p:ph type="body" idx="1"/>
          </p:nvPr>
        </p:nvSpPr>
        <p:spPr>
          <a:noFill/>
          <a:ln w="9525"/>
        </p:spPr>
        <p:txBody>
          <a:bodyPr/>
          <a:lstStyle/>
          <a:p>
            <a:pPr eaLnBrk="1" hangingPunct="1"/>
            <a:r>
              <a:rPr lang="en-US" dirty="0" smtClean="0">
                <a:ea typeface="ＭＳ Ｐゴシック" pitchFamily="34" charset="-128"/>
              </a:rPr>
              <a:t>Also add example of n:n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w="9525">
            <a:headEnd/>
            <a:tailEnd/>
          </a:ln>
        </p:spPr>
        <p:txBody>
          <a:bodyPr/>
          <a:lstStyle/>
          <a:p>
            <a:pPr defTabSz="955675" eaLnBrk="1" hangingPunct="1"/>
            <a:fld id="{01D44C3C-BDF3-488A-A721-C1C40D8F2D10}" type="slidenum">
              <a:rPr lang="he-IL" sz="1300">
                <a:cs typeface="Times New Roman" pitchFamily="18" charset="0"/>
              </a:rPr>
              <a:pPr defTabSz="955675" eaLnBrk="1" hangingPunct="1"/>
              <a:t>45</a:t>
            </a:fld>
            <a:endParaRPr lang="he-IL" sz="1300">
              <a:cs typeface="Times New Roman" pitchFamily="18" charset="0"/>
            </a:endParaRPr>
          </a:p>
        </p:txBody>
      </p:sp>
      <p:sp>
        <p:nvSpPr>
          <p:cNvPr id="106498" name="Rectangle 2"/>
          <p:cNvSpPr>
            <a:spLocks noGrp="1" noRot="1" noChangeAspect="1" noChangeArrowheads="1" noTextEdit="1"/>
          </p:cNvSpPr>
          <p:nvPr>
            <p:ph type="sldImg"/>
          </p:nvPr>
        </p:nvSpPr>
        <p:spPr>
          <a:xfrm>
            <a:off x="1143000" y="685800"/>
            <a:ext cx="4572000" cy="3429000"/>
          </a:xfrm>
          <a:ln/>
        </p:spPr>
      </p:sp>
      <p:sp>
        <p:nvSpPr>
          <p:cNvPr id="106499" name="Rectangle 3"/>
          <p:cNvSpPr>
            <a:spLocks noGrp="1" noChangeArrowheads="1"/>
          </p:cNvSpPr>
          <p:nvPr>
            <p:ph type="body" idx="1"/>
          </p:nvPr>
        </p:nvSpPr>
        <p:spPr>
          <a:noFill/>
          <a:ln w="9525"/>
        </p:spPr>
        <p:txBody>
          <a:bodyPr/>
          <a:lstStyle/>
          <a:p>
            <a:pPr eaLnBrk="1" hangingPunct="1"/>
            <a:endParaRPr lang="en-US" dirty="0" smtClean="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w="9525">
            <a:headEnd/>
            <a:tailEnd/>
          </a:ln>
        </p:spPr>
        <p:txBody>
          <a:bodyPr/>
          <a:lstStyle/>
          <a:p>
            <a:pPr defTabSz="955675" eaLnBrk="1" hangingPunct="1"/>
            <a:fld id="{BB3CE105-361B-4A66-8296-9DA6C0667C36}" type="slidenum">
              <a:rPr lang="he-IL" sz="1300">
                <a:cs typeface="Times New Roman" pitchFamily="18" charset="0"/>
              </a:rPr>
              <a:pPr defTabSz="955675" eaLnBrk="1" hangingPunct="1"/>
              <a:t>46</a:t>
            </a:fld>
            <a:endParaRPr lang="he-IL" sz="1300">
              <a:cs typeface="Times New Roman" pitchFamily="18" charset="0"/>
            </a:endParaRPr>
          </a:p>
        </p:txBody>
      </p:sp>
      <p:sp>
        <p:nvSpPr>
          <p:cNvPr id="108546" name="Rectangle 2"/>
          <p:cNvSpPr>
            <a:spLocks noGrp="1" noRot="1" noChangeAspect="1" noChangeArrowheads="1" noTextEdit="1"/>
          </p:cNvSpPr>
          <p:nvPr>
            <p:ph type="sldImg"/>
          </p:nvPr>
        </p:nvSpPr>
        <p:spPr>
          <a:xfrm>
            <a:off x="1143000" y="685800"/>
            <a:ext cx="4572000" cy="3429000"/>
          </a:xfrm>
          <a:ln/>
        </p:spPr>
      </p:sp>
      <p:sp>
        <p:nvSpPr>
          <p:cNvPr id="108547" name="Rectangle 3"/>
          <p:cNvSpPr>
            <a:spLocks noGrp="1" noChangeArrowheads="1"/>
          </p:cNvSpPr>
          <p:nvPr>
            <p:ph type="body" idx="1"/>
          </p:nvPr>
        </p:nvSpPr>
        <p:spPr>
          <a:noFill/>
          <a:ln w="9525"/>
        </p:spPr>
        <p:txBody>
          <a:bodyPr/>
          <a:lstStyle/>
          <a:p>
            <a:pPr eaLnBrk="1" hangingPunct="1"/>
            <a:endParaRPr lang="en-US" dirty="0"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w="9525">
            <a:headEnd/>
            <a:tailEnd/>
          </a:ln>
        </p:spPr>
        <p:txBody>
          <a:bodyPr/>
          <a:lstStyle/>
          <a:p>
            <a:pPr defTabSz="955675" eaLnBrk="1" hangingPunct="1"/>
            <a:fld id="{29BDBA16-B824-4BC6-A51B-2B71ACC69BC9}" type="slidenum">
              <a:rPr lang="he-IL" sz="1300">
                <a:cs typeface="Times New Roman" pitchFamily="18" charset="0"/>
              </a:rPr>
              <a:pPr defTabSz="955675" eaLnBrk="1" hangingPunct="1"/>
              <a:t>11</a:t>
            </a:fld>
            <a:endParaRPr lang="he-IL" sz="1300">
              <a:cs typeface="Times New Roman" pitchFamily="18" charset="0"/>
            </a:endParaRPr>
          </a:p>
        </p:txBody>
      </p:sp>
      <p:sp>
        <p:nvSpPr>
          <p:cNvPr id="22530" name="Rectangle 2"/>
          <p:cNvSpPr>
            <a:spLocks noGrp="1" noRot="1" noChangeAspect="1" noChangeArrowheads="1" noTextEdit="1"/>
          </p:cNvSpPr>
          <p:nvPr>
            <p:ph type="sldImg"/>
          </p:nvPr>
        </p:nvSpPr>
        <p:spPr>
          <a:xfrm>
            <a:off x="1143000" y="685800"/>
            <a:ext cx="4572000" cy="3429000"/>
          </a:xfrm>
          <a:ln/>
        </p:spPr>
      </p:sp>
      <p:sp>
        <p:nvSpPr>
          <p:cNvPr id="22531" name="Rectangle 3"/>
          <p:cNvSpPr>
            <a:spLocks noGrp="1" noChangeArrowheads="1"/>
          </p:cNvSpPr>
          <p:nvPr>
            <p:ph type="body" idx="1"/>
          </p:nvPr>
        </p:nvSpPr>
        <p:spPr>
          <a:noFill/>
          <a:ln w="9525"/>
        </p:spPr>
        <p:txBody>
          <a:bodyPr/>
          <a:lstStyle/>
          <a:p>
            <a:pPr eaLnBrk="1" hangingPunct="1"/>
            <a:endParaRPr lang="en-US" dirty="0"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w="9525">
            <a:headEnd/>
            <a:tailEnd/>
          </a:ln>
        </p:spPr>
        <p:txBody>
          <a:bodyPr/>
          <a:lstStyle/>
          <a:p>
            <a:pPr defTabSz="955675" eaLnBrk="1" hangingPunct="1"/>
            <a:fld id="{0EC524BD-A139-4774-863A-A91AE7066AAA}" type="slidenum">
              <a:rPr lang="he-IL" sz="1300">
                <a:cs typeface="Times New Roman" pitchFamily="18" charset="0"/>
              </a:rPr>
              <a:pPr defTabSz="955675" eaLnBrk="1" hangingPunct="1"/>
              <a:t>14</a:t>
            </a:fld>
            <a:endParaRPr lang="he-IL" sz="1300">
              <a:cs typeface="Times New Roman" pitchFamily="18" charset="0"/>
            </a:endParaRPr>
          </a:p>
        </p:txBody>
      </p:sp>
      <p:sp>
        <p:nvSpPr>
          <p:cNvPr id="24578" name="Rectangle 2"/>
          <p:cNvSpPr>
            <a:spLocks noGrp="1" noRot="1" noChangeAspect="1" noChangeArrowheads="1" noTextEdit="1"/>
          </p:cNvSpPr>
          <p:nvPr>
            <p:ph type="sldImg"/>
          </p:nvPr>
        </p:nvSpPr>
        <p:spPr>
          <a:xfrm>
            <a:off x="1143000" y="685800"/>
            <a:ext cx="4572000" cy="3429000"/>
          </a:xfrm>
          <a:ln/>
        </p:spPr>
      </p:sp>
      <p:sp>
        <p:nvSpPr>
          <p:cNvPr id="24579" name="Rectangle 3"/>
          <p:cNvSpPr>
            <a:spLocks noGrp="1" noChangeArrowheads="1"/>
          </p:cNvSpPr>
          <p:nvPr>
            <p:ph type="body" idx="1"/>
          </p:nvPr>
        </p:nvSpPr>
        <p:spPr>
          <a:noFill/>
          <a:ln w="9525"/>
        </p:spPr>
        <p:txBody>
          <a:bodyPr/>
          <a:lstStyle/>
          <a:p>
            <a:pPr eaLnBrk="1" hangingPunct="1"/>
            <a:endParaRPr lang="en-US" dirty="0"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w="9525">
            <a:headEnd/>
            <a:tailEnd/>
          </a:ln>
        </p:spPr>
        <p:txBody>
          <a:bodyPr/>
          <a:lstStyle/>
          <a:p>
            <a:pPr defTabSz="955675" eaLnBrk="1" hangingPunct="1"/>
            <a:fld id="{E913F8E7-25D7-4E72-95ED-E9C33B7AB5A2}" type="slidenum">
              <a:rPr lang="he-IL" sz="1300">
                <a:cs typeface="Times New Roman" pitchFamily="18" charset="0"/>
              </a:rPr>
              <a:pPr defTabSz="955675" eaLnBrk="1" hangingPunct="1"/>
              <a:t>15</a:t>
            </a:fld>
            <a:endParaRPr lang="he-IL" sz="1300">
              <a:cs typeface="Times New Roman" pitchFamily="18" charset="0"/>
            </a:endParaRPr>
          </a:p>
        </p:txBody>
      </p:sp>
      <p:sp>
        <p:nvSpPr>
          <p:cNvPr id="26626" name="Rectangle 2"/>
          <p:cNvSpPr>
            <a:spLocks noGrp="1" noRot="1" noChangeAspect="1" noChangeArrowheads="1" noTextEdit="1"/>
          </p:cNvSpPr>
          <p:nvPr>
            <p:ph type="sldImg"/>
          </p:nvPr>
        </p:nvSpPr>
        <p:spPr>
          <a:xfrm>
            <a:off x="1143000" y="685800"/>
            <a:ext cx="4572000" cy="3429000"/>
          </a:xfrm>
          <a:ln/>
        </p:spPr>
      </p:sp>
      <p:sp>
        <p:nvSpPr>
          <p:cNvPr id="26627" name="Rectangle 3"/>
          <p:cNvSpPr>
            <a:spLocks noGrp="1" noChangeArrowheads="1"/>
          </p:cNvSpPr>
          <p:nvPr>
            <p:ph type="body" idx="1"/>
          </p:nvPr>
        </p:nvSpPr>
        <p:spPr>
          <a:noFill/>
          <a:ln w="9525"/>
        </p:spPr>
        <p:txBody>
          <a:bodyPr/>
          <a:lstStyle/>
          <a:p>
            <a:pPr eaLnBrk="1" hangingPunct="1"/>
            <a:endParaRPr lang="en-US" dirty="0"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w="9525">
            <a:headEnd/>
            <a:tailEnd/>
          </a:ln>
        </p:spPr>
        <p:txBody>
          <a:bodyPr/>
          <a:lstStyle/>
          <a:p>
            <a:pPr defTabSz="955675" eaLnBrk="1" hangingPunct="1"/>
            <a:fld id="{2B8FF2EB-E7B3-4DF4-9C5B-749CA0A0F461}" type="slidenum">
              <a:rPr lang="he-IL" sz="1300">
                <a:cs typeface="Times New Roman" pitchFamily="18" charset="0"/>
              </a:rPr>
              <a:pPr defTabSz="955675" eaLnBrk="1" hangingPunct="1"/>
              <a:t>16</a:t>
            </a:fld>
            <a:endParaRPr lang="he-IL" sz="1300">
              <a:cs typeface="Times New Roman" pitchFamily="18" charset="0"/>
            </a:endParaRPr>
          </a:p>
        </p:txBody>
      </p:sp>
      <p:sp>
        <p:nvSpPr>
          <p:cNvPr id="28674" name="Rectangle 2"/>
          <p:cNvSpPr>
            <a:spLocks noGrp="1" noRot="1" noChangeAspect="1" noChangeArrowheads="1" noTextEdit="1"/>
          </p:cNvSpPr>
          <p:nvPr>
            <p:ph type="sldImg"/>
          </p:nvPr>
        </p:nvSpPr>
        <p:spPr>
          <a:xfrm>
            <a:off x="1143000" y="685800"/>
            <a:ext cx="4572000" cy="3429000"/>
          </a:xfrm>
          <a:ln/>
        </p:spPr>
      </p:sp>
      <p:sp>
        <p:nvSpPr>
          <p:cNvPr id="28675" name="Rectangle 3"/>
          <p:cNvSpPr>
            <a:spLocks noGrp="1" noChangeArrowheads="1"/>
          </p:cNvSpPr>
          <p:nvPr>
            <p:ph type="body" idx="1"/>
          </p:nvPr>
        </p:nvSpPr>
        <p:spPr>
          <a:noFill/>
          <a:ln w="9525"/>
        </p:spPr>
        <p:txBody>
          <a:bodyPr/>
          <a:lstStyle/>
          <a:p>
            <a:pPr eaLnBrk="1" hangingPunct="1"/>
            <a:endParaRPr lang="en-US" dirty="0"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w="9525">
            <a:headEnd/>
            <a:tailEnd/>
          </a:ln>
        </p:spPr>
        <p:txBody>
          <a:bodyPr/>
          <a:lstStyle/>
          <a:p>
            <a:pPr defTabSz="955675" eaLnBrk="1" hangingPunct="1"/>
            <a:fld id="{D123918F-97D9-467C-B9D7-2EE5EA16C069}" type="slidenum">
              <a:rPr lang="he-IL" sz="1300">
                <a:cs typeface="Times New Roman" pitchFamily="18" charset="0"/>
              </a:rPr>
              <a:pPr defTabSz="955675" eaLnBrk="1" hangingPunct="1"/>
              <a:t>17</a:t>
            </a:fld>
            <a:endParaRPr lang="he-IL" sz="1300">
              <a:cs typeface="Times New Roman" pitchFamily="18" charset="0"/>
            </a:endParaRPr>
          </a:p>
        </p:txBody>
      </p:sp>
      <p:sp>
        <p:nvSpPr>
          <p:cNvPr id="30722" name="Rectangle 2"/>
          <p:cNvSpPr>
            <a:spLocks noGrp="1" noRot="1" noChangeAspect="1" noChangeArrowheads="1" noTextEdit="1"/>
          </p:cNvSpPr>
          <p:nvPr>
            <p:ph type="sldImg"/>
          </p:nvPr>
        </p:nvSpPr>
        <p:spPr>
          <a:xfrm>
            <a:off x="1143000" y="685800"/>
            <a:ext cx="4572000" cy="3429000"/>
          </a:xfrm>
          <a:ln/>
        </p:spPr>
      </p:sp>
      <p:sp>
        <p:nvSpPr>
          <p:cNvPr id="30723" name="Rectangle 3"/>
          <p:cNvSpPr>
            <a:spLocks noGrp="1" noChangeArrowheads="1"/>
          </p:cNvSpPr>
          <p:nvPr>
            <p:ph type="body" idx="1"/>
          </p:nvPr>
        </p:nvSpPr>
        <p:spPr>
          <a:noFill/>
          <a:ln w="9525"/>
        </p:spPr>
        <p:txBody>
          <a:bodyPr/>
          <a:lstStyle/>
          <a:p>
            <a:pPr eaLnBrk="1" hangingPunct="1"/>
            <a:endParaRPr lang="en-US" dirty="0"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w="9525">
            <a:headEnd/>
            <a:tailEnd/>
          </a:ln>
        </p:spPr>
        <p:txBody>
          <a:bodyPr/>
          <a:lstStyle/>
          <a:p>
            <a:pPr defTabSz="955675" eaLnBrk="1" hangingPunct="1"/>
            <a:fld id="{83FC436E-5F1F-46F9-9042-EE004CCA5811}" type="slidenum">
              <a:rPr lang="he-IL" sz="1300">
                <a:cs typeface="Times New Roman" pitchFamily="18" charset="0"/>
              </a:rPr>
              <a:pPr defTabSz="955675" eaLnBrk="1" hangingPunct="1"/>
              <a:t>18</a:t>
            </a:fld>
            <a:endParaRPr lang="he-IL" sz="1300">
              <a:cs typeface="Times New Roman" pitchFamily="18" charset="0"/>
            </a:endParaRPr>
          </a:p>
        </p:txBody>
      </p:sp>
      <p:sp>
        <p:nvSpPr>
          <p:cNvPr id="32770" name="Rectangle 2"/>
          <p:cNvSpPr>
            <a:spLocks noGrp="1" noRot="1" noChangeAspect="1" noChangeArrowheads="1" noTextEdit="1"/>
          </p:cNvSpPr>
          <p:nvPr>
            <p:ph type="sldImg"/>
          </p:nvPr>
        </p:nvSpPr>
        <p:spPr>
          <a:xfrm>
            <a:off x="1143000" y="685800"/>
            <a:ext cx="4572000" cy="3429000"/>
          </a:xfrm>
          <a:ln/>
        </p:spPr>
      </p:sp>
      <p:sp>
        <p:nvSpPr>
          <p:cNvPr id="32771" name="Rectangle 3"/>
          <p:cNvSpPr>
            <a:spLocks noGrp="1" noChangeArrowheads="1"/>
          </p:cNvSpPr>
          <p:nvPr>
            <p:ph type="body" idx="1"/>
          </p:nvPr>
        </p:nvSpPr>
        <p:spPr>
          <a:noFill/>
          <a:ln w="9525"/>
        </p:spPr>
        <p:txBody>
          <a:bodyPr/>
          <a:lstStyle/>
          <a:p>
            <a:pPr eaLnBrk="1" hangingPunct="1"/>
            <a:endParaRPr lang="en-US" dirty="0"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8"/>
          <p:cNvGrpSpPr>
            <a:grpSpLocks/>
          </p:cNvGrpSpPr>
          <p:nvPr userDrawn="1"/>
        </p:nvGrpSpPr>
        <p:grpSpPr bwMode="auto">
          <a:xfrm>
            <a:off x="0" y="6022975"/>
            <a:ext cx="9144000" cy="835025"/>
            <a:chOff x="0" y="6022975"/>
            <a:chExt cx="9144000" cy="835025"/>
          </a:xfrm>
        </p:grpSpPr>
        <p:sp>
          <p:nvSpPr>
            <p:cNvPr id="5" name="Rectangle 16"/>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dirty="0"/>
            </a:p>
          </p:txBody>
        </p:sp>
        <p:pic>
          <p:nvPicPr>
            <p:cNvPr id="6" name="Picture 17" descr="QUTlogo2955"/>
            <p:cNvPicPr>
              <a:picLocks noChangeAspect="1" noChangeArrowheads="1"/>
            </p:cNvPicPr>
            <p:nvPr/>
          </p:nvPicPr>
          <p:blipFill>
            <a:blip r:embed="rId2"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7"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dirty="0">
                  <a:solidFill>
                    <a:srgbClr val="103566"/>
                  </a:solidFill>
                </a:rPr>
                <a:t>CRICOS No. 00213J</a:t>
              </a:r>
            </a:p>
          </p:txBody>
        </p:sp>
        <p:sp>
          <p:nvSpPr>
            <p:cNvPr id="8"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a university for the</a:t>
              </a:r>
              <a:endParaRPr lang="en-US" dirty="0">
                <a:solidFill>
                  <a:schemeClr val="bg1"/>
                </a:solidFill>
              </a:endParaRPr>
            </a:p>
          </p:txBody>
        </p:sp>
        <p:sp>
          <p:nvSpPr>
            <p:cNvPr id="9"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world</a:t>
              </a:r>
              <a:endParaRPr lang="en-US" dirty="0">
                <a:solidFill>
                  <a:schemeClr val="bg1"/>
                </a:solidFill>
              </a:endParaRPr>
            </a:p>
          </p:txBody>
        </p:sp>
        <p:sp>
          <p:nvSpPr>
            <p:cNvPr id="10"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dirty="0">
                  <a:solidFill>
                    <a:schemeClr val="bg1"/>
                  </a:solidFill>
                </a:rPr>
                <a:t>real</a:t>
              </a:r>
              <a:endParaRPr lang="en-US" dirty="0">
                <a:solidFill>
                  <a:schemeClr val="bg1"/>
                </a:solidFill>
              </a:endParaRPr>
            </a:p>
          </p:txBody>
        </p:sp>
        <p:sp>
          <p:nvSpPr>
            <p:cNvPr id="11"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dirty="0">
                  <a:solidFill>
                    <a:schemeClr val="bg1"/>
                  </a:solidFill>
                </a:rPr>
                <a:t>R</a:t>
              </a:r>
            </a:p>
          </p:txBody>
        </p:sp>
        <p:sp>
          <p:nvSpPr>
            <p:cNvPr id="12"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dirty="0"/>
            </a:p>
          </p:txBody>
        </p:sp>
      </p:grpSp>
      <p:sp>
        <p:nvSpPr>
          <p:cNvPr id="13" name="TextBox 12"/>
          <p:cNvSpPr txBox="1"/>
          <p:nvPr userDrawn="1"/>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
        <p:nvSpPr>
          <p:cNvPr id="3074" name="Rectangle 2"/>
          <p:cNvSpPr>
            <a:spLocks noGrp="1" noChangeArrowheads="1"/>
          </p:cNvSpPr>
          <p:nvPr>
            <p:ph type="ctrTitle"/>
          </p:nvPr>
        </p:nvSpPr>
        <p:spPr>
          <a:xfrm>
            <a:off x="685800" y="1196975"/>
            <a:ext cx="7772400" cy="1470025"/>
          </a:xfrm>
        </p:spPr>
        <p:txBody>
          <a:bodyPr/>
          <a:lstStyle>
            <a:lvl1pPr>
              <a:defRPr sz="3600"/>
            </a:lvl1pPr>
          </a:lstStyle>
          <a:p>
            <a:r>
              <a:rPr lang="en-US" smtClean="0"/>
              <a:t>Click to edit Master title style</a:t>
            </a:r>
            <a:endParaRPr lang="en-AU"/>
          </a:p>
        </p:txBody>
      </p:sp>
      <p:sp>
        <p:nvSpPr>
          <p:cNvPr id="3075" name="Rectangle 3"/>
          <p:cNvSpPr>
            <a:spLocks noGrp="1" noChangeArrowheads="1"/>
          </p:cNvSpPr>
          <p:nvPr>
            <p:ph type="subTitle" idx="1"/>
          </p:nvPr>
        </p:nvSpPr>
        <p:spPr>
          <a:xfrm>
            <a:off x="1371600" y="3573463"/>
            <a:ext cx="6400800" cy="1752600"/>
          </a:xfrm>
        </p:spPr>
        <p:txBody>
          <a:bodyPr/>
          <a:lstStyle>
            <a:lvl1pPr marL="0" indent="0" algn="ctr">
              <a:buFontTx/>
              <a:buNone/>
              <a:defRPr/>
            </a:lvl1pPr>
          </a:lstStyle>
          <a:p>
            <a:r>
              <a:rPr lang="en-US" smtClean="0"/>
              <a:t>Click to edit Master subtitle style</a:t>
            </a:r>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4" name="Group 5"/>
          <p:cNvGrpSpPr>
            <a:grpSpLocks/>
          </p:cNvGrpSpPr>
          <p:nvPr userDrawn="1"/>
        </p:nvGrpSpPr>
        <p:grpSpPr bwMode="auto">
          <a:xfrm>
            <a:off x="0" y="6022975"/>
            <a:ext cx="9144000" cy="835025"/>
            <a:chOff x="0" y="6022975"/>
            <a:chExt cx="9144000" cy="835025"/>
          </a:xfrm>
        </p:grpSpPr>
        <p:sp>
          <p:nvSpPr>
            <p:cNvPr id="5" name="Rectangle 16"/>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dirty="0"/>
            </a:p>
          </p:txBody>
        </p:sp>
        <p:pic>
          <p:nvPicPr>
            <p:cNvPr id="6" name="Picture 17" descr="QUTlogo2955"/>
            <p:cNvPicPr>
              <a:picLocks noChangeAspect="1" noChangeArrowheads="1"/>
            </p:cNvPicPr>
            <p:nvPr/>
          </p:nvPicPr>
          <p:blipFill>
            <a:blip r:embed="rId2"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7"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dirty="0">
                  <a:solidFill>
                    <a:srgbClr val="103566"/>
                  </a:solidFill>
                </a:rPr>
                <a:t>CRICOS No. 00213J</a:t>
              </a:r>
            </a:p>
          </p:txBody>
        </p:sp>
        <p:sp>
          <p:nvSpPr>
            <p:cNvPr id="8"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a university for the</a:t>
              </a:r>
              <a:endParaRPr lang="en-US" dirty="0">
                <a:solidFill>
                  <a:schemeClr val="bg1"/>
                </a:solidFill>
              </a:endParaRPr>
            </a:p>
          </p:txBody>
        </p:sp>
        <p:sp>
          <p:nvSpPr>
            <p:cNvPr id="9"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world</a:t>
              </a:r>
              <a:endParaRPr lang="en-US" dirty="0">
                <a:solidFill>
                  <a:schemeClr val="bg1"/>
                </a:solidFill>
              </a:endParaRPr>
            </a:p>
          </p:txBody>
        </p:sp>
        <p:sp>
          <p:nvSpPr>
            <p:cNvPr id="10"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dirty="0">
                  <a:solidFill>
                    <a:schemeClr val="bg1"/>
                  </a:solidFill>
                </a:rPr>
                <a:t>real</a:t>
              </a:r>
              <a:endParaRPr lang="en-US" dirty="0">
                <a:solidFill>
                  <a:schemeClr val="bg1"/>
                </a:solidFill>
              </a:endParaRPr>
            </a:p>
          </p:txBody>
        </p:sp>
        <p:sp>
          <p:nvSpPr>
            <p:cNvPr id="11"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dirty="0">
                  <a:solidFill>
                    <a:schemeClr val="bg1"/>
                  </a:solidFill>
                </a:rPr>
                <a:t>R</a:t>
              </a:r>
            </a:p>
          </p:txBody>
        </p:sp>
        <p:sp>
          <p:nvSpPr>
            <p:cNvPr id="12"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dirty="0"/>
            </a:p>
          </p:txBody>
        </p:sp>
      </p:grpSp>
      <p:sp>
        <p:nvSpPr>
          <p:cNvPr id="13" name="TextBox 12"/>
          <p:cNvSpPr txBox="1"/>
          <p:nvPr userDrawn="1"/>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15"/>
          <p:cNvSpPr>
            <a:spLocks noChangeArrowheads="1"/>
          </p:cNvSpPr>
          <p:nvPr userDrawn="1"/>
        </p:nvSpPr>
        <p:spPr bwMode="auto">
          <a:xfrm>
            <a:off x="0" y="5946775"/>
            <a:ext cx="9144000" cy="911225"/>
          </a:xfrm>
          <a:prstGeom prst="rect">
            <a:avLst/>
          </a:prstGeom>
          <a:solidFill>
            <a:srgbClr val="B2B2B2"/>
          </a:solidFill>
          <a:ln w="9525">
            <a:noFill/>
            <a:miter lim="800000"/>
            <a:headEnd/>
            <a:tailEnd/>
          </a:ln>
          <a:effectLst/>
        </p:spPr>
        <p:txBody>
          <a:bodyPr wrap="none" anchor="ctr"/>
          <a:lstStyle/>
          <a:p>
            <a:pPr>
              <a:defRPr/>
            </a:pPr>
            <a:endParaRPr lang="en-AU" dirty="0"/>
          </a:p>
        </p:txBody>
      </p:sp>
      <p:grpSp>
        <p:nvGrpSpPr>
          <p:cNvPr id="5" name="Group 5"/>
          <p:cNvGrpSpPr>
            <a:grpSpLocks/>
          </p:cNvGrpSpPr>
          <p:nvPr userDrawn="1"/>
        </p:nvGrpSpPr>
        <p:grpSpPr bwMode="auto">
          <a:xfrm>
            <a:off x="0" y="6022975"/>
            <a:ext cx="9144000" cy="835025"/>
            <a:chOff x="0" y="6022975"/>
            <a:chExt cx="9144000" cy="835025"/>
          </a:xfrm>
        </p:grpSpPr>
        <p:sp>
          <p:nvSpPr>
            <p:cNvPr id="6" name="Rectangle 5"/>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dirty="0"/>
            </a:p>
          </p:txBody>
        </p:sp>
        <p:pic>
          <p:nvPicPr>
            <p:cNvPr id="7" name="Picture 17" descr="QUTlogo2955"/>
            <p:cNvPicPr>
              <a:picLocks noChangeAspect="1" noChangeArrowheads="1"/>
            </p:cNvPicPr>
            <p:nvPr/>
          </p:nvPicPr>
          <p:blipFill>
            <a:blip r:embed="rId2"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8"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dirty="0">
                  <a:solidFill>
                    <a:srgbClr val="103566"/>
                  </a:solidFill>
                </a:rPr>
                <a:t>CRICOS No. 00213J</a:t>
              </a:r>
            </a:p>
          </p:txBody>
        </p:sp>
        <p:sp>
          <p:nvSpPr>
            <p:cNvPr id="9"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a university for the</a:t>
              </a:r>
              <a:endParaRPr lang="en-US" dirty="0">
                <a:solidFill>
                  <a:schemeClr val="bg1"/>
                </a:solidFill>
              </a:endParaRPr>
            </a:p>
          </p:txBody>
        </p:sp>
        <p:sp>
          <p:nvSpPr>
            <p:cNvPr id="10"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world</a:t>
              </a:r>
              <a:endParaRPr lang="en-US" dirty="0">
                <a:solidFill>
                  <a:schemeClr val="bg1"/>
                </a:solidFill>
              </a:endParaRPr>
            </a:p>
          </p:txBody>
        </p:sp>
        <p:sp>
          <p:nvSpPr>
            <p:cNvPr id="11"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dirty="0">
                  <a:solidFill>
                    <a:schemeClr val="bg1"/>
                  </a:solidFill>
                </a:rPr>
                <a:t>real</a:t>
              </a:r>
              <a:endParaRPr lang="en-US" dirty="0">
                <a:solidFill>
                  <a:schemeClr val="bg1"/>
                </a:solidFill>
              </a:endParaRPr>
            </a:p>
          </p:txBody>
        </p:sp>
        <p:sp>
          <p:nvSpPr>
            <p:cNvPr id="12"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dirty="0">
                  <a:solidFill>
                    <a:schemeClr val="bg1"/>
                  </a:solidFill>
                </a:rPr>
                <a:t>R</a:t>
              </a:r>
            </a:p>
          </p:txBody>
        </p:sp>
        <p:sp>
          <p:nvSpPr>
            <p:cNvPr id="13"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dirty="0"/>
            </a:p>
          </p:txBody>
        </p:sp>
      </p:grpSp>
      <p:sp>
        <p:nvSpPr>
          <p:cNvPr id="14" name="TextBox 13"/>
          <p:cNvSpPr txBox="1"/>
          <p:nvPr userDrawn="1"/>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
        <p:nvSpPr>
          <p:cNvPr id="2" name="Vertical Title 1"/>
          <p:cNvSpPr>
            <a:spLocks noGrp="1"/>
          </p:cNvSpPr>
          <p:nvPr>
            <p:ph type="title" orient="vert"/>
          </p:nvPr>
        </p:nvSpPr>
        <p:spPr>
          <a:xfrm>
            <a:off x="6629400" y="274638"/>
            <a:ext cx="2057400" cy="5343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343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77800"/>
            <a:ext cx="82296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36638"/>
            <a:ext cx="8229600" cy="5211762"/>
          </a:xfrm>
        </p:spPr>
        <p:txBody>
          <a:bodyPr/>
          <a:lstStyle/>
          <a:p>
            <a:pPr lvl="0"/>
            <a:endParaRPr lang="en-US" noProof="0" dirty="0" smtClean="0"/>
          </a:p>
        </p:txBody>
      </p:sp>
    </p:spTree>
    <p:extLst>
      <p:ext uri="{BB962C8B-B14F-4D97-AF65-F5344CB8AC3E}">
        <p14:creationId xmlns:p14="http://schemas.microsoft.com/office/powerpoint/2010/main" val="174663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pSp>
        <p:nvGrpSpPr>
          <p:cNvPr id="4" name="Group 5"/>
          <p:cNvGrpSpPr>
            <a:grpSpLocks/>
          </p:cNvGrpSpPr>
          <p:nvPr userDrawn="1"/>
        </p:nvGrpSpPr>
        <p:grpSpPr bwMode="auto">
          <a:xfrm>
            <a:off x="0" y="6022975"/>
            <a:ext cx="9144000" cy="835025"/>
            <a:chOff x="0" y="6022975"/>
            <a:chExt cx="9144000" cy="835025"/>
          </a:xfrm>
        </p:grpSpPr>
        <p:sp>
          <p:nvSpPr>
            <p:cNvPr id="5" name="Rectangle 16"/>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dirty="0"/>
            </a:p>
          </p:txBody>
        </p:sp>
        <p:pic>
          <p:nvPicPr>
            <p:cNvPr id="6" name="Picture 17" descr="QUTlogo2955"/>
            <p:cNvPicPr>
              <a:picLocks noChangeAspect="1" noChangeArrowheads="1"/>
            </p:cNvPicPr>
            <p:nvPr/>
          </p:nvPicPr>
          <p:blipFill>
            <a:blip r:embed="rId2"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7"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dirty="0">
                  <a:solidFill>
                    <a:srgbClr val="103566"/>
                  </a:solidFill>
                </a:rPr>
                <a:t>CRICOS No. 00213J</a:t>
              </a:r>
            </a:p>
          </p:txBody>
        </p:sp>
        <p:sp>
          <p:nvSpPr>
            <p:cNvPr id="8"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a university for the</a:t>
              </a:r>
              <a:endParaRPr lang="en-US" dirty="0">
                <a:solidFill>
                  <a:schemeClr val="bg1"/>
                </a:solidFill>
              </a:endParaRPr>
            </a:p>
          </p:txBody>
        </p:sp>
        <p:sp>
          <p:nvSpPr>
            <p:cNvPr id="9"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world</a:t>
              </a:r>
              <a:endParaRPr lang="en-US" dirty="0">
                <a:solidFill>
                  <a:schemeClr val="bg1"/>
                </a:solidFill>
              </a:endParaRPr>
            </a:p>
          </p:txBody>
        </p:sp>
        <p:sp>
          <p:nvSpPr>
            <p:cNvPr id="10"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dirty="0">
                  <a:solidFill>
                    <a:schemeClr val="bg1"/>
                  </a:solidFill>
                </a:rPr>
                <a:t>real</a:t>
              </a:r>
              <a:endParaRPr lang="en-US" dirty="0">
                <a:solidFill>
                  <a:schemeClr val="bg1"/>
                </a:solidFill>
              </a:endParaRPr>
            </a:p>
          </p:txBody>
        </p:sp>
        <p:sp>
          <p:nvSpPr>
            <p:cNvPr id="11"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dirty="0">
                  <a:solidFill>
                    <a:schemeClr val="bg1"/>
                  </a:solidFill>
                </a:rPr>
                <a:t>R</a:t>
              </a:r>
            </a:p>
          </p:txBody>
        </p:sp>
        <p:sp>
          <p:nvSpPr>
            <p:cNvPr id="12"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dirty="0"/>
            </a:p>
          </p:txBody>
        </p:sp>
      </p:grpSp>
      <p:sp>
        <p:nvSpPr>
          <p:cNvPr id="13" name="TextBox 12"/>
          <p:cNvSpPr txBox="1"/>
          <p:nvPr userDrawn="1"/>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5"/>
          <p:cNvGrpSpPr>
            <a:grpSpLocks/>
          </p:cNvGrpSpPr>
          <p:nvPr userDrawn="1"/>
        </p:nvGrpSpPr>
        <p:grpSpPr bwMode="auto">
          <a:xfrm>
            <a:off x="0" y="6022975"/>
            <a:ext cx="9144000" cy="835025"/>
            <a:chOff x="0" y="6022975"/>
            <a:chExt cx="9144000" cy="835025"/>
          </a:xfrm>
        </p:grpSpPr>
        <p:sp>
          <p:nvSpPr>
            <p:cNvPr id="5" name="Rectangle 16"/>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dirty="0"/>
            </a:p>
          </p:txBody>
        </p:sp>
        <p:pic>
          <p:nvPicPr>
            <p:cNvPr id="6" name="Picture 17" descr="QUTlogo2955"/>
            <p:cNvPicPr>
              <a:picLocks noChangeAspect="1" noChangeArrowheads="1"/>
            </p:cNvPicPr>
            <p:nvPr/>
          </p:nvPicPr>
          <p:blipFill>
            <a:blip r:embed="rId2"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7"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dirty="0">
                  <a:solidFill>
                    <a:srgbClr val="103566"/>
                  </a:solidFill>
                </a:rPr>
                <a:t>CRICOS No. 00213J</a:t>
              </a:r>
            </a:p>
          </p:txBody>
        </p:sp>
        <p:sp>
          <p:nvSpPr>
            <p:cNvPr id="8"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a university for the</a:t>
              </a:r>
              <a:endParaRPr lang="en-US" dirty="0">
                <a:solidFill>
                  <a:schemeClr val="bg1"/>
                </a:solidFill>
              </a:endParaRPr>
            </a:p>
          </p:txBody>
        </p:sp>
        <p:sp>
          <p:nvSpPr>
            <p:cNvPr id="9"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world</a:t>
              </a:r>
              <a:endParaRPr lang="en-US" dirty="0">
                <a:solidFill>
                  <a:schemeClr val="bg1"/>
                </a:solidFill>
              </a:endParaRPr>
            </a:p>
          </p:txBody>
        </p:sp>
        <p:sp>
          <p:nvSpPr>
            <p:cNvPr id="10"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dirty="0">
                  <a:solidFill>
                    <a:schemeClr val="bg1"/>
                  </a:solidFill>
                </a:rPr>
                <a:t>real</a:t>
              </a:r>
              <a:endParaRPr lang="en-US" dirty="0">
                <a:solidFill>
                  <a:schemeClr val="bg1"/>
                </a:solidFill>
              </a:endParaRPr>
            </a:p>
          </p:txBody>
        </p:sp>
        <p:sp>
          <p:nvSpPr>
            <p:cNvPr id="11"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dirty="0">
                  <a:solidFill>
                    <a:schemeClr val="bg1"/>
                  </a:solidFill>
                </a:rPr>
                <a:t>R</a:t>
              </a:r>
            </a:p>
          </p:txBody>
        </p:sp>
        <p:sp>
          <p:nvSpPr>
            <p:cNvPr id="12"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dirty="0"/>
            </a:p>
          </p:txBody>
        </p:sp>
      </p:grpSp>
      <p:sp>
        <p:nvSpPr>
          <p:cNvPr id="13" name="TextBox 12"/>
          <p:cNvSpPr txBox="1"/>
          <p:nvPr userDrawn="1"/>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pSp>
        <p:nvGrpSpPr>
          <p:cNvPr id="5" name="Group 6"/>
          <p:cNvGrpSpPr>
            <a:grpSpLocks/>
          </p:cNvGrpSpPr>
          <p:nvPr userDrawn="1"/>
        </p:nvGrpSpPr>
        <p:grpSpPr bwMode="auto">
          <a:xfrm>
            <a:off x="0" y="6022975"/>
            <a:ext cx="9144000" cy="835025"/>
            <a:chOff x="0" y="6022975"/>
            <a:chExt cx="9144000" cy="835025"/>
          </a:xfrm>
        </p:grpSpPr>
        <p:sp>
          <p:nvSpPr>
            <p:cNvPr id="6" name="Rectangle 16"/>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dirty="0"/>
            </a:p>
          </p:txBody>
        </p:sp>
        <p:pic>
          <p:nvPicPr>
            <p:cNvPr id="7" name="Picture 17" descr="QUTlogo2955"/>
            <p:cNvPicPr>
              <a:picLocks noChangeAspect="1" noChangeArrowheads="1"/>
            </p:cNvPicPr>
            <p:nvPr/>
          </p:nvPicPr>
          <p:blipFill>
            <a:blip r:embed="rId2"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8"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dirty="0">
                  <a:solidFill>
                    <a:srgbClr val="103566"/>
                  </a:solidFill>
                </a:rPr>
                <a:t>CRICOS No. 00213J</a:t>
              </a:r>
            </a:p>
          </p:txBody>
        </p:sp>
        <p:sp>
          <p:nvSpPr>
            <p:cNvPr id="9"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a university for the</a:t>
              </a:r>
              <a:endParaRPr lang="en-US" dirty="0">
                <a:solidFill>
                  <a:schemeClr val="bg1"/>
                </a:solidFill>
              </a:endParaRPr>
            </a:p>
          </p:txBody>
        </p:sp>
        <p:sp>
          <p:nvSpPr>
            <p:cNvPr id="10"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world</a:t>
              </a:r>
              <a:endParaRPr lang="en-US" dirty="0">
                <a:solidFill>
                  <a:schemeClr val="bg1"/>
                </a:solidFill>
              </a:endParaRPr>
            </a:p>
          </p:txBody>
        </p:sp>
        <p:sp>
          <p:nvSpPr>
            <p:cNvPr id="11"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dirty="0">
                  <a:solidFill>
                    <a:schemeClr val="bg1"/>
                  </a:solidFill>
                </a:rPr>
                <a:t>real</a:t>
              </a:r>
              <a:endParaRPr lang="en-US" dirty="0">
                <a:solidFill>
                  <a:schemeClr val="bg1"/>
                </a:solidFill>
              </a:endParaRPr>
            </a:p>
          </p:txBody>
        </p:sp>
        <p:sp>
          <p:nvSpPr>
            <p:cNvPr id="12"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dirty="0">
                  <a:solidFill>
                    <a:schemeClr val="bg1"/>
                  </a:solidFill>
                </a:rPr>
                <a:t>R</a:t>
              </a:r>
            </a:p>
          </p:txBody>
        </p:sp>
        <p:sp>
          <p:nvSpPr>
            <p:cNvPr id="13"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dirty="0"/>
            </a:p>
          </p:txBody>
        </p:sp>
      </p:grpSp>
      <p:sp>
        <p:nvSpPr>
          <p:cNvPr id="14" name="TextBox 13"/>
          <p:cNvSpPr txBox="1"/>
          <p:nvPr userDrawn="1"/>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28775"/>
            <a:ext cx="4038600" cy="3989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28775"/>
            <a:ext cx="4038600" cy="3989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pSp>
        <p:nvGrpSpPr>
          <p:cNvPr id="7" name="Group 8"/>
          <p:cNvGrpSpPr>
            <a:grpSpLocks/>
          </p:cNvGrpSpPr>
          <p:nvPr userDrawn="1"/>
        </p:nvGrpSpPr>
        <p:grpSpPr bwMode="auto">
          <a:xfrm>
            <a:off x="0" y="6022975"/>
            <a:ext cx="9144000" cy="835025"/>
            <a:chOff x="0" y="6022975"/>
            <a:chExt cx="9144000" cy="835025"/>
          </a:xfrm>
        </p:grpSpPr>
        <p:sp>
          <p:nvSpPr>
            <p:cNvPr id="8" name="Rectangle 16"/>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dirty="0"/>
            </a:p>
          </p:txBody>
        </p:sp>
        <p:pic>
          <p:nvPicPr>
            <p:cNvPr id="9" name="Picture 17" descr="QUTlogo2955"/>
            <p:cNvPicPr>
              <a:picLocks noChangeAspect="1" noChangeArrowheads="1"/>
            </p:cNvPicPr>
            <p:nvPr/>
          </p:nvPicPr>
          <p:blipFill>
            <a:blip r:embed="rId2"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10"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dirty="0">
                  <a:solidFill>
                    <a:srgbClr val="103566"/>
                  </a:solidFill>
                </a:rPr>
                <a:t>CRICOS No. 00213J</a:t>
              </a:r>
            </a:p>
          </p:txBody>
        </p:sp>
        <p:sp>
          <p:nvSpPr>
            <p:cNvPr id="11"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a university for the</a:t>
              </a:r>
              <a:endParaRPr lang="en-US" dirty="0">
                <a:solidFill>
                  <a:schemeClr val="bg1"/>
                </a:solidFill>
              </a:endParaRPr>
            </a:p>
          </p:txBody>
        </p:sp>
        <p:sp>
          <p:nvSpPr>
            <p:cNvPr id="12"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world</a:t>
              </a:r>
              <a:endParaRPr lang="en-US" dirty="0">
                <a:solidFill>
                  <a:schemeClr val="bg1"/>
                </a:solidFill>
              </a:endParaRPr>
            </a:p>
          </p:txBody>
        </p:sp>
        <p:sp>
          <p:nvSpPr>
            <p:cNvPr id="13"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dirty="0">
                  <a:solidFill>
                    <a:schemeClr val="bg1"/>
                  </a:solidFill>
                </a:rPr>
                <a:t>real</a:t>
              </a:r>
              <a:endParaRPr lang="en-US" dirty="0">
                <a:solidFill>
                  <a:schemeClr val="bg1"/>
                </a:solidFill>
              </a:endParaRPr>
            </a:p>
          </p:txBody>
        </p:sp>
        <p:sp>
          <p:nvSpPr>
            <p:cNvPr id="14"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dirty="0">
                  <a:solidFill>
                    <a:schemeClr val="bg1"/>
                  </a:solidFill>
                </a:rPr>
                <a:t>R</a:t>
              </a:r>
            </a:p>
          </p:txBody>
        </p:sp>
        <p:sp>
          <p:nvSpPr>
            <p:cNvPr id="15"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dirty="0"/>
            </a:p>
          </p:txBody>
        </p:sp>
      </p:grpSp>
      <p:sp>
        <p:nvSpPr>
          <p:cNvPr id="16" name="TextBox 15"/>
          <p:cNvSpPr txBox="1"/>
          <p:nvPr userDrawn="1"/>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3" name="Group 4"/>
          <p:cNvGrpSpPr>
            <a:grpSpLocks/>
          </p:cNvGrpSpPr>
          <p:nvPr userDrawn="1"/>
        </p:nvGrpSpPr>
        <p:grpSpPr bwMode="auto">
          <a:xfrm>
            <a:off x="0" y="6022975"/>
            <a:ext cx="9144000" cy="835025"/>
            <a:chOff x="0" y="6022975"/>
            <a:chExt cx="9144000" cy="835025"/>
          </a:xfrm>
        </p:grpSpPr>
        <p:sp>
          <p:nvSpPr>
            <p:cNvPr id="4" name="Rectangle 16"/>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dirty="0"/>
            </a:p>
          </p:txBody>
        </p:sp>
        <p:pic>
          <p:nvPicPr>
            <p:cNvPr id="5" name="Picture 17" descr="QUTlogo2955"/>
            <p:cNvPicPr>
              <a:picLocks noChangeAspect="1" noChangeArrowheads="1"/>
            </p:cNvPicPr>
            <p:nvPr/>
          </p:nvPicPr>
          <p:blipFill>
            <a:blip r:embed="rId2"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6"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dirty="0">
                  <a:solidFill>
                    <a:srgbClr val="103566"/>
                  </a:solidFill>
                </a:rPr>
                <a:t>CRICOS No. 00213J</a:t>
              </a:r>
            </a:p>
          </p:txBody>
        </p:sp>
        <p:sp>
          <p:nvSpPr>
            <p:cNvPr id="7"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a university for the</a:t>
              </a:r>
              <a:endParaRPr lang="en-US" dirty="0">
                <a:solidFill>
                  <a:schemeClr val="bg1"/>
                </a:solidFill>
              </a:endParaRPr>
            </a:p>
          </p:txBody>
        </p:sp>
        <p:sp>
          <p:nvSpPr>
            <p:cNvPr id="8"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world</a:t>
              </a:r>
              <a:endParaRPr lang="en-US" dirty="0">
                <a:solidFill>
                  <a:schemeClr val="bg1"/>
                </a:solidFill>
              </a:endParaRPr>
            </a:p>
          </p:txBody>
        </p:sp>
        <p:sp>
          <p:nvSpPr>
            <p:cNvPr id="9"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dirty="0">
                  <a:solidFill>
                    <a:schemeClr val="bg1"/>
                  </a:solidFill>
                </a:rPr>
                <a:t>real</a:t>
              </a:r>
              <a:endParaRPr lang="en-US" dirty="0">
                <a:solidFill>
                  <a:schemeClr val="bg1"/>
                </a:solidFill>
              </a:endParaRPr>
            </a:p>
          </p:txBody>
        </p:sp>
        <p:sp>
          <p:nvSpPr>
            <p:cNvPr id="10"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dirty="0">
                  <a:solidFill>
                    <a:schemeClr val="bg1"/>
                  </a:solidFill>
                </a:rPr>
                <a:t>R</a:t>
              </a:r>
            </a:p>
          </p:txBody>
        </p:sp>
        <p:sp>
          <p:nvSpPr>
            <p:cNvPr id="11"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dirty="0"/>
            </a:p>
          </p:txBody>
        </p:sp>
      </p:grpSp>
      <p:sp>
        <p:nvSpPr>
          <p:cNvPr id="12" name="TextBox 11"/>
          <p:cNvSpPr txBox="1"/>
          <p:nvPr userDrawn="1"/>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
        <p:nvSpPr>
          <p:cNvPr id="2" name="Title 1"/>
          <p:cNvSpPr>
            <a:spLocks noGrp="1"/>
          </p:cNvSpPr>
          <p:nvPr>
            <p:ph type="title"/>
          </p:nvPr>
        </p:nvSpPr>
        <p:spPr/>
        <p:txBody>
          <a:bodyPr/>
          <a:lstStyle/>
          <a:p>
            <a:r>
              <a:rPr lang="en-US" smtClean="0"/>
              <a:t>Click to edit Master title style</a:t>
            </a:r>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3"/>
          <p:cNvGrpSpPr>
            <a:grpSpLocks/>
          </p:cNvGrpSpPr>
          <p:nvPr userDrawn="1"/>
        </p:nvGrpSpPr>
        <p:grpSpPr bwMode="auto">
          <a:xfrm>
            <a:off x="0" y="6022975"/>
            <a:ext cx="9144000" cy="835025"/>
            <a:chOff x="0" y="6022975"/>
            <a:chExt cx="9144000" cy="835025"/>
          </a:xfrm>
        </p:grpSpPr>
        <p:sp>
          <p:nvSpPr>
            <p:cNvPr id="3" name="Rectangle 16"/>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dirty="0"/>
            </a:p>
          </p:txBody>
        </p:sp>
        <p:pic>
          <p:nvPicPr>
            <p:cNvPr id="4" name="Picture 17" descr="QUTlogo2955"/>
            <p:cNvPicPr>
              <a:picLocks noChangeAspect="1" noChangeArrowheads="1"/>
            </p:cNvPicPr>
            <p:nvPr/>
          </p:nvPicPr>
          <p:blipFill>
            <a:blip r:embed="rId2"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5"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dirty="0">
                  <a:solidFill>
                    <a:srgbClr val="103566"/>
                  </a:solidFill>
                </a:rPr>
                <a:t>CRICOS No. 00213J</a:t>
              </a:r>
            </a:p>
          </p:txBody>
        </p:sp>
        <p:sp>
          <p:nvSpPr>
            <p:cNvPr id="6"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a university for the</a:t>
              </a:r>
              <a:endParaRPr lang="en-US" dirty="0">
                <a:solidFill>
                  <a:schemeClr val="bg1"/>
                </a:solidFill>
              </a:endParaRPr>
            </a:p>
          </p:txBody>
        </p:sp>
        <p:sp>
          <p:nvSpPr>
            <p:cNvPr id="7"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world</a:t>
              </a:r>
              <a:endParaRPr lang="en-US" dirty="0">
                <a:solidFill>
                  <a:schemeClr val="bg1"/>
                </a:solidFill>
              </a:endParaRPr>
            </a:p>
          </p:txBody>
        </p:sp>
        <p:sp>
          <p:nvSpPr>
            <p:cNvPr id="8"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dirty="0">
                  <a:solidFill>
                    <a:schemeClr val="bg1"/>
                  </a:solidFill>
                </a:rPr>
                <a:t>real</a:t>
              </a:r>
              <a:endParaRPr lang="en-US" dirty="0">
                <a:solidFill>
                  <a:schemeClr val="bg1"/>
                </a:solidFill>
              </a:endParaRPr>
            </a:p>
          </p:txBody>
        </p:sp>
        <p:sp>
          <p:nvSpPr>
            <p:cNvPr id="9"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dirty="0">
                  <a:solidFill>
                    <a:schemeClr val="bg1"/>
                  </a:solidFill>
                </a:rPr>
                <a:t>R</a:t>
              </a:r>
            </a:p>
          </p:txBody>
        </p:sp>
        <p:sp>
          <p:nvSpPr>
            <p:cNvPr id="10"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dirty="0"/>
            </a:p>
          </p:txBody>
        </p:sp>
      </p:grpSp>
      <p:sp>
        <p:nvSpPr>
          <p:cNvPr id="11" name="TextBox 10"/>
          <p:cNvSpPr txBox="1"/>
          <p:nvPr userDrawn="1"/>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15"/>
          <p:cNvSpPr>
            <a:spLocks noChangeArrowheads="1"/>
          </p:cNvSpPr>
          <p:nvPr userDrawn="1"/>
        </p:nvSpPr>
        <p:spPr bwMode="auto">
          <a:xfrm>
            <a:off x="0" y="5946775"/>
            <a:ext cx="9144000" cy="911225"/>
          </a:xfrm>
          <a:prstGeom prst="rect">
            <a:avLst/>
          </a:prstGeom>
          <a:solidFill>
            <a:srgbClr val="B2B2B2"/>
          </a:solidFill>
          <a:ln w="9525">
            <a:noFill/>
            <a:miter lim="800000"/>
            <a:headEnd/>
            <a:tailEnd/>
          </a:ln>
          <a:effectLst/>
        </p:spPr>
        <p:txBody>
          <a:bodyPr wrap="none" anchor="ctr"/>
          <a:lstStyle/>
          <a:p>
            <a:pPr>
              <a:defRPr/>
            </a:pPr>
            <a:endParaRPr lang="en-AU" dirty="0"/>
          </a:p>
        </p:txBody>
      </p:sp>
      <p:grpSp>
        <p:nvGrpSpPr>
          <p:cNvPr id="6" name="Group 6"/>
          <p:cNvGrpSpPr>
            <a:grpSpLocks/>
          </p:cNvGrpSpPr>
          <p:nvPr userDrawn="1"/>
        </p:nvGrpSpPr>
        <p:grpSpPr bwMode="auto">
          <a:xfrm>
            <a:off x="0" y="6022975"/>
            <a:ext cx="9144000" cy="835025"/>
            <a:chOff x="0" y="6022975"/>
            <a:chExt cx="9144000" cy="835025"/>
          </a:xfrm>
        </p:grpSpPr>
        <p:sp>
          <p:nvSpPr>
            <p:cNvPr id="7" name="Rectangle 6"/>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dirty="0"/>
            </a:p>
          </p:txBody>
        </p:sp>
        <p:pic>
          <p:nvPicPr>
            <p:cNvPr id="8" name="Picture 17" descr="QUTlogo2955"/>
            <p:cNvPicPr>
              <a:picLocks noChangeAspect="1" noChangeArrowheads="1"/>
            </p:cNvPicPr>
            <p:nvPr/>
          </p:nvPicPr>
          <p:blipFill>
            <a:blip r:embed="rId2"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9"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dirty="0">
                  <a:solidFill>
                    <a:srgbClr val="103566"/>
                  </a:solidFill>
                </a:rPr>
                <a:t>CRICOS No. 00213J</a:t>
              </a:r>
            </a:p>
          </p:txBody>
        </p:sp>
        <p:sp>
          <p:nvSpPr>
            <p:cNvPr id="10"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a university for the</a:t>
              </a:r>
              <a:endParaRPr lang="en-US" dirty="0">
                <a:solidFill>
                  <a:schemeClr val="bg1"/>
                </a:solidFill>
              </a:endParaRPr>
            </a:p>
          </p:txBody>
        </p:sp>
        <p:sp>
          <p:nvSpPr>
            <p:cNvPr id="11"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world</a:t>
              </a:r>
              <a:endParaRPr lang="en-US" dirty="0">
                <a:solidFill>
                  <a:schemeClr val="bg1"/>
                </a:solidFill>
              </a:endParaRPr>
            </a:p>
          </p:txBody>
        </p:sp>
        <p:sp>
          <p:nvSpPr>
            <p:cNvPr id="12"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dirty="0">
                  <a:solidFill>
                    <a:schemeClr val="bg1"/>
                  </a:solidFill>
                </a:rPr>
                <a:t>real</a:t>
              </a:r>
              <a:endParaRPr lang="en-US" dirty="0">
                <a:solidFill>
                  <a:schemeClr val="bg1"/>
                </a:solidFill>
              </a:endParaRPr>
            </a:p>
          </p:txBody>
        </p:sp>
        <p:sp>
          <p:nvSpPr>
            <p:cNvPr id="13"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dirty="0">
                  <a:solidFill>
                    <a:schemeClr val="bg1"/>
                  </a:solidFill>
                </a:rPr>
                <a:t>R</a:t>
              </a:r>
            </a:p>
          </p:txBody>
        </p:sp>
        <p:sp>
          <p:nvSpPr>
            <p:cNvPr id="14"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dirty="0"/>
            </a:p>
          </p:txBody>
        </p:sp>
      </p:grpSp>
      <p:sp>
        <p:nvSpPr>
          <p:cNvPr id="15" name="TextBox 14"/>
          <p:cNvSpPr txBox="1"/>
          <p:nvPr userDrawn="1"/>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4" name="Group 16"/>
          <p:cNvGrpSpPr>
            <a:grpSpLocks/>
          </p:cNvGrpSpPr>
          <p:nvPr userDrawn="1"/>
        </p:nvGrpSpPr>
        <p:grpSpPr bwMode="auto">
          <a:xfrm>
            <a:off x="0" y="6022975"/>
            <a:ext cx="9144000" cy="835025"/>
            <a:chOff x="0" y="6022975"/>
            <a:chExt cx="9144000" cy="835025"/>
          </a:xfrm>
        </p:grpSpPr>
        <p:sp>
          <p:nvSpPr>
            <p:cNvPr id="5" name="Rectangle 16"/>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dirty="0"/>
            </a:p>
          </p:txBody>
        </p:sp>
        <p:pic>
          <p:nvPicPr>
            <p:cNvPr id="6" name="Picture 17" descr="QUTlogo2955"/>
            <p:cNvPicPr>
              <a:picLocks noChangeAspect="1" noChangeArrowheads="1"/>
            </p:cNvPicPr>
            <p:nvPr/>
          </p:nvPicPr>
          <p:blipFill>
            <a:blip r:embed="rId2"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7"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dirty="0">
                  <a:solidFill>
                    <a:srgbClr val="103566"/>
                  </a:solidFill>
                </a:rPr>
                <a:t>CRICOS No. 00213J</a:t>
              </a:r>
            </a:p>
          </p:txBody>
        </p:sp>
        <p:sp>
          <p:nvSpPr>
            <p:cNvPr id="8"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a university for the</a:t>
              </a:r>
              <a:endParaRPr lang="en-US" dirty="0">
                <a:solidFill>
                  <a:schemeClr val="bg1"/>
                </a:solidFill>
              </a:endParaRPr>
            </a:p>
          </p:txBody>
        </p:sp>
        <p:sp>
          <p:nvSpPr>
            <p:cNvPr id="9"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world</a:t>
              </a:r>
              <a:endParaRPr lang="en-US" dirty="0">
                <a:solidFill>
                  <a:schemeClr val="bg1"/>
                </a:solidFill>
              </a:endParaRPr>
            </a:p>
          </p:txBody>
        </p:sp>
        <p:sp>
          <p:nvSpPr>
            <p:cNvPr id="10"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dirty="0">
                  <a:solidFill>
                    <a:schemeClr val="bg1"/>
                  </a:solidFill>
                </a:rPr>
                <a:t>real</a:t>
              </a:r>
              <a:endParaRPr lang="en-US" dirty="0">
                <a:solidFill>
                  <a:schemeClr val="bg1"/>
                </a:solidFill>
              </a:endParaRPr>
            </a:p>
          </p:txBody>
        </p:sp>
        <p:sp>
          <p:nvSpPr>
            <p:cNvPr id="11"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dirty="0">
                  <a:solidFill>
                    <a:schemeClr val="bg1"/>
                  </a:solidFill>
                </a:rPr>
                <a:t>R</a:t>
              </a:r>
            </a:p>
          </p:txBody>
        </p:sp>
        <p:sp>
          <p:nvSpPr>
            <p:cNvPr id="12"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dirty="0"/>
            </a:p>
          </p:txBody>
        </p:sp>
      </p:grpSp>
      <p:sp>
        <p:nvSpPr>
          <p:cNvPr id="13" name="TextBox 12"/>
          <p:cNvSpPr txBox="1"/>
          <p:nvPr userDrawn="1"/>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AU" noProof="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AU" smtClean="0"/>
          </a:p>
        </p:txBody>
      </p:sp>
      <p:sp>
        <p:nvSpPr>
          <p:cNvPr id="1027" name="Rectangle 3"/>
          <p:cNvSpPr>
            <a:spLocks noGrp="1" noChangeArrowheads="1"/>
          </p:cNvSpPr>
          <p:nvPr>
            <p:ph type="body" idx="1"/>
          </p:nvPr>
        </p:nvSpPr>
        <p:spPr bwMode="auto">
          <a:xfrm>
            <a:off x="457200" y="1628775"/>
            <a:ext cx="8229600" cy="3989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grpSp>
        <p:nvGrpSpPr>
          <p:cNvPr id="1028" name="Group 14"/>
          <p:cNvGrpSpPr>
            <a:grpSpLocks/>
          </p:cNvGrpSpPr>
          <p:nvPr/>
        </p:nvGrpSpPr>
        <p:grpSpPr bwMode="auto">
          <a:xfrm>
            <a:off x="0" y="6022975"/>
            <a:ext cx="9144000" cy="835025"/>
            <a:chOff x="0" y="6022975"/>
            <a:chExt cx="9144000" cy="835025"/>
          </a:xfrm>
        </p:grpSpPr>
        <p:sp>
          <p:nvSpPr>
            <p:cNvPr id="16" name="Rectangle 16"/>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dirty="0"/>
            </a:p>
          </p:txBody>
        </p:sp>
        <p:pic>
          <p:nvPicPr>
            <p:cNvPr id="1031" name="Picture 17" descr="QUTlogo2955"/>
            <p:cNvPicPr>
              <a:picLocks noChangeAspect="1" noChangeArrowheads="1"/>
            </p:cNvPicPr>
            <p:nvPr/>
          </p:nvPicPr>
          <p:blipFill>
            <a:blip r:embed="rId14"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18" name="Text Box 18"/>
            <p:cNvSpPr txBox="1">
              <a:spLocks noChangeArrowheads="1"/>
            </p:cNvSpPr>
            <p:nvPr/>
          </p:nvSpPr>
          <p:spPr bwMode="auto">
            <a:xfrm>
              <a:off x="7169150" y="6351588"/>
              <a:ext cx="1244600" cy="228600"/>
            </a:xfrm>
            <a:prstGeom prst="rect">
              <a:avLst/>
            </a:prstGeom>
            <a:noFill/>
            <a:ln w="9525">
              <a:noFill/>
              <a:miter lim="800000"/>
              <a:headEnd/>
              <a:tailEnd/>
            </a:ln>
            <a:effectLst/>
          </p:spPr>
          <p:txBody>
            <a:bodyPr wrap="none">
              <a:spAutoFit/>
            </a:bodyPr>
            <a:lstStyle/>
            <a:p>
              <a:pPr>
                <a:defRPr/>
              </a:pPr>
              <a:r>
                <a:rPr lang="en-AU" sz="900" dirty="0">
                  <a:solidFill>
                    <a:srgbClr val="103566"/>
                  </a:solidFill>
                </a:rPr>
                <a:t>CRICOS No. 00213J</a:t>
              </a:r>
            </a:p>
          </p:txBody>
        </p:sp>
        <p:sp>
          <p:nvSpPr>
            <p:cNvPr id="19" name="Text Box 19"/>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a university for the</a:t>
              </a:r>
              <a:endParaRPr lang="en-US" dirty="0">
                <a:solidFill>
                  <a:schemeClr val="bg1"/>
                </a:solidFill>
              </a:endParaRPr>
            </a:p>
          </p:txBody>
        </p:sp>
        <p:sp>
          <p:nvSpPr>
            <p:cNvPr id="20" name="Text Box 20"/>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defRPr/>
              </a:pPr>
              <a:r>
                <a:rPr lang="en-US" sz="1100" b="1" dirty="0">
                  <a:solidFill>
                    <a:schemeClr val="bg1"/>
                  </a:solidFill>
                </a:rPr>
                <a:t>world</a:t>
              </a:r>
              <a:endParaRPr lang="en-US" dirty="0">
                <a:solidFill>
                  <a:schemeClr val="bg1"/>
                </a:solidFill>
              </a:endParaRPr>
            </a:p>
          </p:txBody>
        </p:sp>
        <p:sp>
          <p:nvSpPr>
            <p:cNvPr id="21" name="Text Box 21"/>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defRPr/>
              </a:pPr>
              <a:r>
                <a:rPr lang="en-US" sz="2000" b="1" dirty="0">
                  <a:solidFill>
                    <a:schemeClr val="bg1"/>
                  </a:solidFill>
                </a:rPr>
                <a:t>real</a:t>
              </a:r>
              <a:endParaRPr lang="en-US" dirty="0">
                <a:solidFill>
                  <a:schemeClr val="bg1"/>
                </a:solidFill>
              </a:endParaRPr>
            </a:p>
          </p:txBody>
        </p:sp>
        <p:sp>
          <p:nvSpPr>
            <p:cNvPr id="22" name="Text Box 22"/>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defRPr/>
              </a:pPr>
              <a:r>
                <a:rPr lang="en-US" sz="500" b="1" dirty="0">
                  <a:solidFill>
                    <a:schemeClr val="bg1"/>
                  </a:solidFill>
                </a:rPr>
                <a:t>R</a:t>
              </a:r>
            </a:p>
          </p:txBody>
        </p:sp>
        <p:sp>
          <p:nvSpPr>
            <p:cNvPr id="23" name="Oval 23"/>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dirty="0"/>
            </a:p>
          </p:txBody>
        </p:sp>
      </p:grpSp>
      <p:sp>
        <p:nvSpPr>
          <p:cNvPr id="24" name="TextBox 23"/>
          <p:cNvSpPr txBox="1"/>
          <p:nvPr/>
        </p:nvSpPr>
        <p:spPr>
          <a:xfrm>
            <a:off x="0" y="5805488"/>
            <a:ext cx="9144000" cy="338137"/>
          </a:xfrm>
          <a:prstGeom prst="rect">
            <a:avLst/>
          </a:prstGeom>
          <a:solidFill>
            <a:srgbClr val="009999"/>
          </a:solidFill>
        </p:spPr>
        <p:txBody>
          <a:bodyPr>
            <a:spAutoFit/>
          </a:bodyPr>
          <a:lstStyle/>
          <a:p>
            <a:pPr algn="r">
              <a:defRPr/>
            </a:pPr>
            <a:r>
              <a:rPr lang="en-AU" sz="1600" dirty="0">
                <a:solidFill>
                  <a:schemeClr val="bg1"/>
                </a:solidFill>
              </a:rPr>
              <a:t>Science and Engineering Faculty</a:t>
            </a:r>
          </a:p>
        </p:txBody>
      </p:sp>
    </p:spTree>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Lst>
  <p:txStyles>
    <p:titleStyle>
      <a:lvl1pPr algn="ctr" rtl="0" eaLnBrk="1" fontAlgn="base" hangingPunct="1">
        <a:spcBef>
          <a:spcPct val="0"/>
        </a:spcBef>
        <a:spcAft>
          <a:spcPct val="0"/>
        </a:spcAft>
        <a:defRPr sz="3200" b="1">
          <a:solidFill>
            <a:srgbClr val="103566"/>
          </a:solidFill>
          <a:latin typeface="+mj-lt"/>
          <a:ea typeface="+mj-ea"/>
          <a:cs typeface="+mj-cs"/>
        </a:defRPr>
      </a:lvl1pPr>
      <a:lvl2pPr algn="ctr" rtl="0" eaLnBrk="1" fontAlgn="base" hangingPunct="1">
        <a:spcBef>
          <a:spcPct val="0"/>
        </a:spcBef>
        <a:spcAft>
          <a:spcPct val="0"/>
        </a:spcAft>
        <a:defRPr sz="3200" b="1">
          <a:solidFill>
            <a:srgbClr val="103566"/>
          </a:solidFill>
          <a:latin typeface="Arial" charset="0"/>
        </a:defRPr>
      </a:lvl2pPr>
      <a:lvl3pPr algn="ctr" rtl="0" eaLnBrk="1" fontAlgn="base" hangingPunct="1">
        <a:spcBef>
          <a:spcPct val="0"/>
        </a:spcBef>
        <a:spcAft>
          <a:spcPct val="0"/>
        </a:spcAft>
        <a:defRPr sz="3200" b="1">
          <a:solidFill>
            <a:srgbClr val="103566"/>
          </a:solidFill>
          <a:latin typeface="Arial" charset="0"/>
        </a:defRPr>
      </a:lvl3pPr>
      <a:lvl4pPr algn="ctr" rtl="0" eaLnBrk="1" fontAlgn="base" hangingPunct="1">
        <a:spcBef>
          <a:spcPct val="0"/>
        </a:spcBef>
        <a:spcAft>
          <a:spcPct val="0"/>
        </a:spcAft>
        <a:defRPr sz="3200" b="1">
          <a:solidFill>
            <a:srgbClr val="103566"/>
          </a:solidFill>
          <a:latin typeface="Arial" charset="0"/>
        </a:defRPr>
      </a:lvl4pPr>
      <a:lvl5pPr algn="ctr" rtl="0" eaLnBrk="1" fontAlgn="base" hangingPunct="1">
        <a:spcBef>
          <a:spcPct val="0"/>
        </a:spcBef>
        <a:spcAft>
          <a:spcPct val="0"/>
        </a:spcAft>
        <a:defRPr sz="3200" b="1">
          <a:solidFill>
            <a:srgbClr val="103566"/>
          </a:solidFill>
          <a:latin typeface="Arial" charset="0"/>
        </a:defRPr>
      </a:lvl5pPr>
      <a:lvl6pPr marL="457200" algn="ctr" rtl="0" eaLnBrk="1" fontAlgn="base" hangingPunct="1">
        <a:spcBef>
          <a:spcPct val="0"/>
        </a:spcBef>
        <a:spcAft>
          <a:spcPct val="0"/>
        </a:spcAft>
        <a:defRPr sz="3200" b="1">
          <a:solidFill>
            <a:srgbClr val="103566"/>
          </a:solidFill>
          <a:latin typeface="Arial" charset="0"/>
        </a:defRPr>
      </a:lvl6pPr>
      <a:lvl7pPr marL="914400" algn="ctr" rtl="0" eaLnBrk="1" fontAlgn="base" hangingPunct="1">
        <a:spcBef>
          <a:spcPct val="0"/>
        </a:spcBef>
        <a:spcAft>
          <a:spcPct val="0"/>
        </a:spcAft>
        <a:defRPr sz="3200" b="1">
          <a:solidFill>
            <a:srgbClr val="103566"/>
          </a:solidFill>
          <a:latin typeface="Arial" charset="0"/>
        </a:defRPr>
      </a:lvl7pPr>
      <a:lvl8pPr marL="1371600" algn="ctr" rtl="0" eaLnBrk="1" fontAlgn="base" hangingPunct="1">
        <a:spcBef>
          <a:spcPct val="0"/>
        </a:spcBef>
        <a:spcAft>
          <a:spcPct val="0"/>
        </a:spcAft>
        <a:defRPr sz="3200" b="1">
          <a:solidFill>
            <a:srgbClr val="103566"/>
          </a:solidFill>
          <a:latin typeface="Arial" charset="0"/>
        </a:defRPr>
      </a:lvl8pPr>
      <a:lvl9pPr marL="1828800" algn="ctr" rtl="0" eaLnBrk="1" fontAlgn="base" hangingPunct="1">
        <a:spcBef>
          <a:spcPct val="0"/>
        </a:spcBef>
        <a:spcAft>
          <a:spcPct val="0"/>
        </a:spcAft>
        <a:defRPr sz="3200" b="1">
          <a:solidFill>
            <a:srgbClr val="103566"/>
          </a:solidFill>
          <a:latin typeface="Arial" charset="0"/>
        </a:defRPr>
      </a:lvl9pPr>
    </p:titleStyle>
    <p:bodyStyle>
      <a:lvl1pPr marL="342900" indent="-342900" algn="l" rtl="0" eaLnBrk="1" fontAlgn="base" hangingPunct="1">
        <a:spcBef>
          <a:spcPct val="20000"/>
        </a:spcBef>
        <a:spcAft>
          <a:spcPct val="0"/>
        </a:spcAft>
        <a:buClr>
          <a:srgbClr val="B1B1B1"/>
        </a:buClr>
        <a:buChar char="•"/>
        <a:defRPr sz="2800">
          <a:solidFill>
            <a:srgbClr val="103566"/>
          </a:solidFill>
          <a:latin typeface="+mn-lt"/>
          <a:ea typeface="+mn-ea"/>
          <a:cs typeface="+mn-cs"/>
        </a:defRPr>
      </a:lvl1pPr>
      <a:lvl2pPr marL="742950" indent="-285750" algn="l" rtl="0" eaLnBrk="1" fontAlgn="base" hangingPunct="1">
        <a:spcBef>
          <a:spcPct val="20000"/>
        </a:spcBef>
        <a:spcAft>
          <a:spcPct val="0"/>
        </a:spcAft>
        <a:buClr>
          <a:srgbClr val="B1B1B1"/>
        </a:buClr>
        <a:buChar char="–"/>
        <a:defRPr sz="2400">
          <a:solidFill>
            <a:srgbClr val="103566"/>
          </a:solidFill>
          <a:latin typeface="+mn-lt"/>
        </a:defRPr>
      </a:lvl2pPr>
      <a:lvl3pPr marL="1143000" indent="-228600" algn="l" rtl="0" eaLnBrk="1" fontAlgn="base" hangingPunct="1">
        <a:spcBef>
          <a:spcPct val="20000"/>
        </a:spcBef>
        <a:spcAft>
          <a:spcPct val="0"/>
        </a:spcAft>
        <a:buClr>
          <a:srgbClr val="B1B1B1"/>
        </a:buClr>
        <a:buChar char="•"/>
        <a:defRPr sz="2000">
          <a:solidFill>
            <a:srgbClr val="103566"/>
          </a:solidFill>
          <a:latin typeface="+mn-lt"/>
        </a:defRPr>
      </a:lvl3pPr>
      <a:lvl4pPr marL="1600200" indent="-228600" algn="l" rtl="0" eaLnBrk="1" fontAlgn="base" hangingPunct="1">
        <a:spcBef>
          <a:spcPct val="20000"/>
        </a:spcBef>
        <a:spcAft>
          <a:spcPct val="0"/>
        </a:spcAft>
        <a:buClr>
          <a:srgbClr val="B1B1B1"/>
        </a:buClr>
        <a:buChar char="–"/>
        <a:defRPr>
          <a:solidFill>
            <a:srgbClr val="103566"/>
          </a:solidFill>
          <a:latin typeface="+mn-lt"/>
        </a:defRPr>
      </a:lvl4pPr>
      <a:lvl5pPr marL="2057400" indent="-228600" algn="l" rtl="0" eaLnBrk="1" fontAlgn="base" hangingPunct="1">
        <a:spcBef>
          <a:spcPct val="20000"/>
        </a:spcBef>
        <a:spcAft>
          <a:spcPct val="0"/>
        </a:spcAft>
        <a:buClr>
          <a:srgbClr val="B1B1B1"/>
        </a:buClr>
        <a:buChar char="»"/>
        <a:defRPr sz="1600">
          <a:solidFill>
            <a:srgbClr val="103566"/>
          </a:solidFill>
          <a:latin typeface="+mn-lt"/>
        </a:defRPr>
      </a:lvl5pPr>
      <a:lvl6pPr marL="2514600" indent="-228600" algn="l" rtl="0" eaLnBrk="1" fontAlgn="base" hangingPunct="1">
        <a:spcBef>
          <a:spcPct val="20000"/>
        </a:spcBef>
        <a:spcAft>
          <a:spcPct val="0"/>
        </a:spcAft>
        <a:buClr>
          <a:srgbClr val="B1B1B1"/>
        </a:buClr>
        <a:buChar char="»"/>
        <a:defRPr sz="1600">
          <a:solidFill>
            <a:srgbClr val="103566"/>
          </a:solidFill>
          <a:latin typeface="+mn-lt"/>
        </a:defRPr>
      </a:lvl6pPr>
      <a:lvl7pPr marL="2971800" indent="-228600" algn="l" rtl="0" eaLnBrk="1" fontAlgn="base" hangingPunct="1">
        <a:spcBef>
          <a:spcPct val="20000"/>
        </a:spcBef>
        <a:spcAft>
          <a:spcPct val="0"/>
        </a:spcAft>
        <a:buClr>
          <a:srgbClr val="B1B1B1"/>
        </a:buClr>
        <a:buChar char="»"/>
        <a:defRPr sz="1600">
          <a:solidFill>
            <a:srgbClr val="103566"/>
          </a:solidFill>
          <a:latin typeface="+mn-lt"/>
        </a:defRPr>
      </a:lvl7pPr>
      <a:lvl8pPr marL="3429000" indent="-228600" algn="l" rtl="0" eaLnBrk="1" fontAlgn="base" hangingPunct="1">
        <a:spcBef>
          <a:spcPct val="20000"/>
        </a:spcBef>
        <a:spcAft>
          <a:spcPct val="0"/>
        </a:spcAft>
        <a:buClr>
          <a:srgbClr val="B1B1B1"/>
        </a:buClr>
        <a:buChar char="»"/>
        <a:defRPr sz="1600">
          <a:solidFill>
            <a:srgbClr val="103566"/>
          </a:solidFill>
          <a:latin typeface="+mn-lt"/>
        </a:defRPr>
      </a:lvl8pPr>
      <a:lvl9pPr marL="3886200" indent="-228600" algn="l" rtl="0" eaLnBrk="1" fontAlgn="base" hangingPunct="1">
        <a:spcBef>
          <a:spcPct val="20000"/>
        </a:spcBef>
        <a:spcAft>
          <a:spcPct val="0"/>
        </a:spcAft>
        <a:buClr>
          <a:srgbClr val="B1B1B1"/>
        </a:buClr>
        <a:buChar char="»"/>
        <a:defRPr sz="1600">
          <a:solidFill>
            <a:srgbClr val="1035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gif"/><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mailto:alistair.barros@qut.edu.au" TargetMode="External"/><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2.wmf"/><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1188" y="260350"/>
            <a:ext cx="7777162" cy="1296988"/>
          </a:xfrm>
          <a:prstGeom prst="rect">
            <a:avLst/>
          </a:prstGeom>
          <a:solidFill>
            <a:srgbClr val="215C87"/>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338" name="Title 3"/>
          <p:cNvSpPr>
            <a:spLocks noGrp="1"/>
          </p:cNvSpPr>
          <p:nvPr>
            <p:ph type="ctrTitle"/>
          </p:nvPr>
        </p:nvSpPr>
        <p:spPr>
          <a:xfrm>
            <a:off x="685800" y="980728"/>
            <a:ext cx="7772400" cy="1470025"/>
          </a:xfrm>
        </p:spPr>
        <p:txBody>
          <a:bodyPr/>
          <a:lstStyle/>
          <a:p>
            <a:r>
              <a:rPr lang="en-AU" sz="2800" dirty="0">
                <a:latin typeface="Arial" charset="0"/>
              </a:rPr>
              <a:t/>
            </a:r>
            <a:br>
              <a:rPr lang="en-AU" sz="2800" dirty="0">
                <a:latin typeface="Arial" charset="0"/>
              </a:rPr>
            </a:br>
            <a:r>
              <a:rPr lang="en-AU" sz="2800" dirty="0">
                <a:latin typeface="Arial" charset="0"/>
              </a:rPr>
              <a:t/>
            </a:r>
            <a:br>
              <a:rPr lang="en-AU" sz="2800" dirty="0">
                <a:latin typeface="Arial" charset="0"/>
              </a:rPr>
            </a:br>
            <a:r>
              <a:rPr lang="en-AU" sz="2800" dirty="0" smtClean="0">
                <a:latin typeface="Arial" charset="0"/>
              </a:rPr>
              <a:t/>
            </a:r>
            <a:br>
              <a:rPr lang="en-AU" sz="2800" dirty="0" smtClean="0">
                <a:latin typeface="Arial" charset="0"/>
              </a:rPr>
            </a:br>
            <a:r>
              <a:rPr lang="en-AU" sz="2800" dirty="0" smtClean="0">
                <a:latin typeface="Arial" charset="0"/>
              </a:rPr>
              <a:t/>
            </a:r>
            <a:br>
              <a:rPr lang="en-AU" sz="2800" dirty="0" smtClean="0">
                <a:latin typeface="Arial" charset="0"/>
              </a:rPr>
            </a:br>
            <a:r>
              <a:rPr lang="en-AU" sz="2800" dirty="0" smtClean="0">
                <a:solidFill>
                  <a:srgbClr val="FFFFFF"/>
                </a:solidFill>
                <a:latin typeface="Arial" charset="0"/>
              </a:rPr>
              <a:t>INB/N 222</a:t>
            </a:r>
            <a:r>
              <a:rPr lang="en-AU" sz="2800" dirty="0">
                <a:solidFill>
                  <a:srgbClr val="FFFFFF"/>
                </a:solidFill>
                <a:latin typeface="Arial" charset="0"/>
              </a:rPr>
              <a:t/>
            </a:r>
            <a:br>
              <a:rPr lang="en-AU" sz="2800" dirty="0">
                <a:solidFill>
                  <a:srgbClr val="FFFFFF"/>
                </a:solidFill>
                <a:latin typeface="Arial" charset="0"/>
              </a:rPr>
            </a:br>
            <a:r>
              <a:rPr lang="en-AU" sz="2800" dirty="0">
                <a:solidFill>
                  <a:srgbClr val="FFFFFF"/>
                </a:solidFill>
                <a:latin typeface="Arial" charset="0"/>
              </a:rPr>
              <a:t>Enterprise Architecture </a:t>
            </a:r>
            <a:r>
              <a:rPr lang="en-AU" sz="2400" dirty="0">
                <a:solidFill>
                  <a:srgbClr val="FFFFFF"/>
                </a:solidFill>
                <a:latin typeface="Arial" charset="0"/>
              </a:rPr>
              <a:t/>
            </a:r>
            <a:br>
              <a:rPr lang="en-AU" sz="2400" dirty="0">
                <a:solidFill>
                  <a:srgbClr val="FFFFFF"/>
                </a:solidFill>
                <a:latin typeface="Arial" charset="0"/>
              </a:rPr>
            </a:br>
            <a:r>
              <a:rPr lang="en-AU" sz="2400" dirty="0">
                <a:solidFill>
                  <a:srgbClr val="FFFFFF"/>
                </a:solidFill>
                <a:latin typeface="Arial" charset="0"/>
              </a:rPr>
              <a:t/>
            </a:r>
            <a:br>
              <a:rPr lang="en-AU" sz="2400" dirty="0">
                <a:solidFill>
                  <a:srgbClr val="FFFFFF"/>
                </a:solidFill>
                <a:latin typeface="Arial" charset="0"/>
              </a:rPr>
            </a:br>
            <a:r>
              <a:rPr lang="en-AU" sz="2400" dirty="0">
                <a:solidFill>
                  <a:srgbClr val="FFFFFF"/>
                </a:solidFill>
                <a:latin typeface="Arial" charset="0"/>
              </a:rPr>
              <a:t/>
            </a:r>
            <a:br>
              <a:rPr lang="en-AU" sz="2400" dirty="0">
                <a:solidFill>
                  <a:srgbClr val="FFFFFF"/>
                </a:solidFill>
                <a:latin typeface="Arial" charset="0"/>
              </a:rPr>
            </a:br>
            <a:r>
              <a:rPr lang="en-AU" dirty="0" smtClean="0">
                <a:latin typeface="Arial" charset="0"/>
              </a:rPr>
              <a:t>Lectures 7 and 8 </a:t>
            </a:r>
            <a:r>
              <a:rPr lang="en-AU" dirty="0">
                <a:latin typeface="Arial" charset="0"/>
              </a:rPr>
              <a:t/>
            </a:r>
            <a:br>
              <a:rPr lang="en-AU" dirty="0">
                <a:latin typeface="Arial" charset="0"/>
              </a:rPr>
            </a:br>
            <a:r>
              <a:rPr lang="en-AU" dirty="0" smtClean="0">
                <a:latin typeface="Arial" charset="0"/>
              </a:rPr>
              <a:t/>
            </a:r>
            <a:br>
              <a:rPr lang="en-AU" dirty="0" smtClean="0">
                <a:latin typeface="Arial" charset="0"/>
              </a:rPr>
            </a:br>
            <a:r>
              <a:rPr lang="en-AU" sz="4400" dirty="0" smtClean="0">
                <a:latin typeface="Arial" charset="0"/>
              </a:rPr>
              <a:t>Modelling Business Objects in UML</a:t>
            </a:r>
            <a:endParaRPr lang="en-AU" sz="4400" dirty="0">
              <a:latin typeface="Arial" charset="0"/>
            </a:endParaRPr>
          </a:p>
        </p:txBody>
      </p:sp>
      <p:sp>
        <p:nvSpPr>
          <p:cNvPr id="14339" name="Subtitle 4"/>
          <p:cNvSpPr>
            <a:spLocks noGrp="1"/>
          </p:cNvSpPr>
          <p:nvPr>
            <p:ph type="subTitle" idx="1"/>
          </p:nvPr>
        </p:nvSpPr>
        <p:spPr>
          <a:xfrm>
            <a:off x="1371600" y="3284538"/>
            <a:ext cx="6400800" cy="1752600"/>
          </a:xfrm>
        </p:spPr>
        <p:txBody>
          <a:bodyPr/>
          <a:lstStyle/>
          <a:p>
            <a:endParaRPr lang="en-AU" sz="2400" dirty="0">
              <a:latin typeface="Arial" charset="0"/>
            </a:endParaRPr>
          </a:p>
          <a:p>
            <a:endParaRPr lang="en-AU" sz="1400" dirty="0">
              <a:latin typeface="Arial" charset="0"/>
            </a:endParaRPr>
          </a:p>
          <a:p>
            <a:endParaRPr lang="en-AU" sz="1400" dirty="0">
              <a:latin typeface="Arial" charset="0"/>
            </a:endParaRPr>
          </a:p>
        </p:txBody>
      </p:sp>
    </p:spTree>
    <p:extLst>
      <p:ext uri="{BB962C8B-B14F-4D97-AF65-F5344CB8AC3E}">
        <p14:creationId xmlns:p14="http://schemas.microsoft.com/office/powerpoint/2010/main" val="2742825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734888" y="1527844"/>
            <a:ext cx="8229600" cy="3989388"/>
          </a:xfrm>
        </p:spPr>
        <p:txBody>
          <a:bodyPr/>
          <a:lstStyle/>
          <a:p>
            <a:pPr>
              <a:buFont typeface="Wingdings" charset="2"/>
              <a:buChar char="ü"/>
            </a:pPr>
            <a:r>
              <a:rPr lang="en-US" dirty="0" smtClean="0"/>
              <a:t>Background of business object </a:t>
            </a:r>
            <a:r>
              <a:rPr lang="en-US" dirty="0" err="1" smtClean="0"/>
              <a:t>modelling</a:t>
            </a:r>
            <a:endParaRPr lang="en-US" dirty="0" smtClean="0"/>
          </a:p>
          <a:p>
            <a:endParaRPr lang="en-US" dirty="0"/>
          </a:p>
          <a:p>
            <a:r>
              <a:rPr lang="en-US" dirty="0" smtClean="0"/>
              <a:t>How to structure a business object</a:t>
            </a:r>
          </a:p>
          <a:p>
            <a:endParaRPr lang="en-US" dirty="0"/>
          </a:p>
          <a:p>
            <a:r>
              <a:rPr lang="en-US" dirty="0" smtClean="0">
                <a:solidFill>
                  <a:schemeClr val="bg1">
                    <a:lumMod val="50000"/>
                  </a:schemeClr>
                </a:solidFill>
              </a:rPr>
              <a:t>How to relate business objects to each other</a:t>
            </a:r>
          </a:p>
          <a:p>
            <a:endParaRPr lang="en-US" dirty="0">
              <a:solidFill>
                <a:schemeClr val="bg1">
                  <a:lumMod val="50000"/>
                </a:schemeClr>
              </a:solidFill>
            </a:endParaRPr>
          </a:p>
          <a:p>
            <a:r>
              <a:rPr lang="en-US" dirty="0" smtClean="0">
                <a:solidFill>
                  <a:schemeClr val="bg1">
                    <a:lumMod val="50000"/>
                  </a:schemeClr>
                </a:solidFill>
              </a:rPr>
              <a:t>How to </a:t>
            </a:r>
            <a:r>
              <a:rPr lang="en-US" dirty="0" err="1" smtClean="0">
                <a:solidFill>
                  <a:schemeClr val="bg1">
                    <a:lumMod val="50000"/>
                  </a:schemeClr>
                </a:solidFill>
              </a:rPr>
              <a:t>generalise</a:t>
            </a:r>
            <a:r>
              <a:rPr lang="en-US" dirty="0" smtClean="0">
                <a:solidFill>
                  <a:schemeClr val="bg1">
                    <a:lumMod val="50000"/>
                  </a:schemeClr>
                </a:solidFill>
              </a:rPr>
              <a:t> business objects of similar types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812008">
            <a:off x="69381" y="2707179"/>
            <a:ext cx="989012"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19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AU" dirty="0" smtClean="0">
                <a:ea typeface="ＭＳ Ｐゴシック" pitchFamily="34" charset="-128"/>
                <a:cs typeface="Arial" pitchFamily="34" charset="0"/>
              </a:rPr>
              <a:t>Abstracting objects</a:t>
            </a:r>
          </a:p>
        </p:txBody>
      </p:sp>
      <p:sp>
        <p:nvSpPr>
          <p:cNvPr id="62467" name="Rectangle 3"/>
          <p:cNvSpPr>
            <a:spLocks noGrp="1" noChangeArrowheads="1"/>
          </p:cNvSpPr>
          <p:nvPr>
            <p:ph type="body" idx="1"/>
          </p:nvPr>
        </p:nvSpPr>
        <p:spPr>
          <a:xfrm>
            <a:off x="457200" y="1304925"/>
            <a:ext cx="8229600" cy="4313238"/>
          </a:xfrm>
        </p:spPr>
        <p:txBody>
          <a:bodyPr/>
          <a:lstStyle/>
          <a:p>
            <a:pPr marL="0" indent="0" eaLnBrk="1" hangingPunct="1">
              <a:buFontTx/>
              <a:buNone/>
              <a:defRPr/>
            </a:pPr>
            <a:r>
              <a:rPr lang="en-AU" sz="2400" dirty="0" smtClean="0">
                <a:cs typeface="Arial" charset="0"/>
              </a:rPr>
              <a:t>Objects are abstractions of real-world or system things</a:t>
            </a:r>
          </a:p>
          <a:p>
            <a:pPr eaLnBrk="1" hangingPunct="1">
              <a:defRPr/>
            </a:pPr>
            <a:endParaRPr lang="en-AU" dirty="0">
              <a:cs typeface="Arial" charset="0"/>
            </a:endParaRPr>
          </a:p>
        </p:txBody>
      </p:sp>
      <p:sp>
        <p:nvSpPr>
          <p:cNvPr id="21550" name="Freeform 48"/>
          <p:cNvSpPr>
            <a:spLocks/>
          </p:cNvSpPr>
          <p:nvPr/>
        </p:nvSpPr>
        <p:spPr bwMode="auto">
          <a:xfrm>
            <a:off x="2497138" y="4662760"/>
            <a:ext cx="58737" cy="128587"/>
          </a:xfrm>
          <a:custGeom>
            <a:avLst/>
            <a:gdLst>
              <a:gd name="T0" fmla="*/ 4 w 37"/>
              <a:gd name="T1" fmla="*/ 9 h 81"/>
              <a:gd name="T2" fmla="*/ 14 w 37"/>
              <a:gd name="T3" fmla="*/ 16 h 81"/>
              <a:gd name="T4" fmla="*/ 20 w 37"/>
              <a:gd name="T5" fmla="*/ 23 h 81"/>
              <a:gd name="T6" fmla="*/ 25 w 37"/>
              <a:gd name="T7" fmla="*/ 30 h 81"/>
              <a:gd name="T8" fmla="*/ 27 w 37"/>
              <a:gd name="T9" fmla="*/ 39 h 81"/>
              <a:gd name="T10" fmla="*/ 25 w 37"/>
              <a:gd name="T11" fmla="*/ 49 h 81"/>
              <a:gd name="T12" fmla="*/ 20 w 37"/>
              <a:gd name="T13" fmla="*/ 56 h 81"/>
              <a:gd name="T14" fmla="*/ 14 w 37"/>
              <a:gd name="T15" fmla="*/ 65 h 81"/>
              <a:gd name="T16" fmla="*/ 0 w 37"/>
              <a:gd name="T17" fmla="*/ 72 h 81"/>
              <a:gd name="T18" fmla="*/ 4 w 37"/>
              <a:gd name="T19" fmla="*/ 81 h 81"/>
              <a:gd name="T20" fmla="*/ 18 w 37"/>
              <a:gd name="T21" fmla="*/ 74 h 81"/>
              <a:gd name="T22" fmla="*/ 30 w 37"/>
              <a:gd name="T23" fmla="*/ 63 h 81"/>
              <a:gd name="T24" fmla="*/ 37 w 37"/>
              <a:gd name="T25" fmla="*/ 51 h 81"/>
              <a:gd name="T26" fmla="*/ 37 w 37"/>
              <a:gd name="T27" fmla="*/ 39 h 81"/>
              <a:gd name="T28" fmla="*/ 34 w 37"/>
              <a:gd name="T29" fmla="*/ 28 h 81"/>
              <a:gd name="T30" fmla="*/ 30 w 37"/>
              <a:gd name="T31" fmla="*/ 16 h 81"/>
              <a:gd name="T32" fmla="*/ 20 w 37"/>
              <a:gd name="T33" fmla="*/ 7 h 81"/>
              <a:gd name="T34" fmla="*/ 9 w 37"/>
              <a:gd name="T35" fmla="*/ 0 h 81"/>
              <a:gd name="T36" fmla="*/ 4 w 37"/>
              <a:gd name="T37" fmla="*/ 9 h 8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
              <a:gd name="T58" fmla="*/ 0 h 81"/>
              <a:gd name="T59" fmla="*/ 37 w 37"/>
              <a:gd name="T60" fmla="*/ 81 h 8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 h="81">
                <a:moveTo>
                  <a:pt x="4" y="9"/>
                </a:moveTo>
                <a:lnTo>
                  <a:pt x="14" y="16"/>
                </a:lnTo>
                <a:lnTo>
                  <a:pt x="20" y="23"/>
                </a:lnTo>
                <a:lnTo>
                  <a:pt x="25" y="30"/>
                </a:lnTo>
                <a:lnTo>
                  <a:pt x="27" y="39"/>
                </a:lnTo>
                <a:lnTo>
                  <a:pt x="25" y="49"/>
                </a:lnTo>
                <a:lnTo>
                  <a:pt x="20" y="56"/>
                </a:lnTo>
                <a:lnTo>
                  <a:pt x="14" y="65"/>
                </a:lnTo>
                <a:lnTo>
                  <a:pt x="0" y="72"/>
                </a:lnTo>
                <a:lnTo>
                  <a:pt x="4" y="81"/>
                </a:lnTo>
                <a:lnTo>
                  <a:pt x="18" y="74"/>
                </a:lnTo>
                <a:lnTo>
                  <a:pt x="30" y="63"/>
                </a:lnTo>
                <a:lnTo>
                  <a:pt x="37" y="51"/>
                </a:lnTo>
                <a:lnTo>
                  <a:pt x="37" y="39"/>
                </a:lnTo>
                <a:lnTo>
                  <a:pt x="34" y="28"/>
                </a:lnTo>
                <a:lnTo>
                  <a:pt x="30" y="16"/>
                </a:lnTo>
                <a:lnTo>
                  <a:pt x="20" y="7"/>
                </a:lnTo>
                <a:lnTo>
                  <a:pt x="9" y="0"/>
                </a:lnTo>
                <a:lnTo>
                  <a:pt x="4" y="9"/>
                </a:lnTo>
                <a:close/>
              </a:path>
            </a:pathLst>
          </a:custGeom>
          <a:solidFill>
            <a:srgbClr val="000000"/>
          </a:solidFill>
          <a:ln w="9525">
            <a:noFill/>
            <a:round/>
            <a:headEnd/>
            <a:tailEnd/>
          </a:ln>
        </p:spPr>
        <p:txBody>
          <a:bodyPr/>
          <a:lstStyle/>
          <a:p>
            <a:endParaRPr lang="en-AU" dirty="0"/>
          </a:p>
        </p:txBody>
      </p:sp>
      <p:sp>
        <p:nvSpPr>
          <p:cNvPr id="21551" name="Freeform 49"/>
          <p:cNvSpPr>
            <a:spLocks/>
          </p:cNvSpPr>
          <p:nvPr/>
        </p:nvSpPr>
        <p:spPr bwMode="auto">
          <a:xfrm>
            <a:off x="2500313" y="4662760"/>
            <a:ext cx="11112" cy="14287"/>
          </a:xfrm>
          <a:custGeom>
            <a:avLst/>
            <a:gdLst>
              <a:gd name="T0" fmla="*/ 7 w 7"/>
              <a:gd name="T1" fmla="*/ 0 h 9"/>
              <a:gd name="T2" fmla="*/ 5 w 7"/>
              <a:gd name="T3" fmla="*/ 0 h 9"/>
              <a:gd name="T4" fmla="*/ 2 w 7"/>
              <a:gd name="T5" fmla="*/ 0 h 9"/>
              <a:gd name="T6" fmla="*/ 2 w 7"/>
              <a:gd name="T7" fmla="*/ 0 h 9"/>
              <a:gd name="T8" fmla="*/ 0 w 7"/>
              <a:gd name="T9" fmla="*/ 2 h 9"/>
              <a:gd name="T10" fmla="*/ 0 w 7"/>
              <a:gd name="T11" fmla="*/ 5 h 9"/>
              <a:gd name="T12" fmla="*/ 0 w 7"/>
              <a:gd name="T13" fmla="*/ 7 h 9"/>
              <a:gd name="T14" fmla="*/ 0 w 7"/>
              <a:gd name="T15" fmla="*/ 9 h 9"/>
              <a:gd name="T16" fmla="*/ 2 w 7"/>
              <a:gd name="T17" fmla="*/ 9 h 9"/>
              <a:gd name="T18" fmla="*/ 7 w 7"/>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9"/>
              <a:gd name="T32" fmla="*/ 7 w 7"/>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9">
                <a:moveTo>
                  <a:pt x="7" y="0"/>
                </a:moveTo>
                <a:lnTo>
                  <a:pt x="5" y="0"/>
                </a:lnTo>
                <a:lnTo>
                  <a:pt x="2" y="0"/>
                </a:lnTo>
                <a:lnTo>
                  <a:pt x="0" y="2"/>
                </a:lnTo>
                <a:lnTo>
                  <a:pt x="0" y="5"/>
                </a:lnTo>
                <a:lnTo>
                  <a:pt x="0" y="7"/>
                </a:lnTo>
                <a:lnTo>
                  <a:pt x="0" y="9"/>
                </a:lnTo>
                <a:lnTo>
                  <a:pt x="2" y="9"/>
                </a:lnTo>
                <a:lnTo>
                  <a:pt x="7" y="0"/>
                </a:lnTo>
                <a:close/>
              </a:path>
            </a:pathLst>
          </a:custGeom>
          <a:solidFill>
            <a:srgbClr val="000000"/>
          </a:solidFill>
          <a:ln w="9525">
            <a:noFill/>
            <a:round/>
            <a:headEnd/>
            <a:tailEnd/>
          </a:ln>
        </p:spPr>
        <p:txBody>
          <a:bodyPr/>
          <a:lstStyle/>
          <a:p>
            <a:endParaRPr lang="en-AU" dirty="0"/>
          </a:p>
        </p:txBody>
      </p:sp>
      <p:sp>
        <p:nvSpPr>
          <p:cNvPr id="21558" name="Line 56"/>
          <p:cNvSpPr>
            <a:spLocks noChangeShapeType="1"/>
          </p:cNvSpPr>
          <p:nvPr/>
        </p:nvSpPr>
        <p:spPr bwMode="auto">
          <a:xfrm flipH="1">
            <a:off x="4202112" y="1988840"/>
            <a:ext cx="9848" cy="3706688"/>
          </a:xfrm>
          <a:prstGeom prst="line">
            <a:avLst/>
          </a:prstGeom>
          <a:noFill/>
          <a:ln w="11113">
            <a:solidFill>
              <a:srgbClr val="000000"/>
            </a:solidFill>
            <a:round/>
            <a:headEnd/>
            <a:tailEnd/>
          </a:ln>
        </p:spPr>
        <p:txBody>
          <a:bodyPr/>
          <a:lstStyle/>
          <a:p>
            <a:endParaRPr lang="en-AU" dirty="0"/>
          </a:p>
        </p:txBody>
      </p:sp>
      <p:sp>
        <p:nvSpPr>
          <p:cNvPr id="21559" name="Rectangle 57"/>
          <p:cNvSpPr>
            <a:spLocks noChangeArrowheads="1"/>
          </p:cNvSpPr>
          <p:nvPr/>
        </p:nvSpPr>
        <p:spPr bwMode="auto">
          <a:xfrm>
            <a:off x="1882775" y="1916832"/>
            <a:ext cx="1295400" cy="228600"/>
          </a:xfrm>
          <a:prstGeom prst="rect">
            <a:avLst/>
          </a:prstGeom>
          <a:noFill/>
          <a:ln w="9525">
            <a:noFill/>
            <a:miter lim="800000"/>
            <a:headEnd/>
            <a:tailEnd/>
          </a:ln>
        </p:spPr>
        <p:txBody>
          <a:bodyPr wrap="none" lIns="0" tIns="0" rIns="0" bIns="0">
            <a:spAutoFit/>
          </a:bodyPr>
          <a:lstStyle/>
          <a:p>
            <a:pPr algn="ctr" rtl="1"/>
            <a:r>
              <a:rPr lang="en-US" sz="1500" dirty="0">
                <a:solidFill>
                  <a:srgbClr val="000000"/>
                </a:solidFill>
              </a:rPr>
              <a:t>Reality Domain</a:t>
            </a:r>
            <a:endParaRPr lang="en-US" dirty="0">
              <a:latin typeface="Comic Sans MS" pitchFamily="66" charset="0"/>
            </a:endParaRPr>
          </a:p>
        </p:txBody>
      </p:sp>
      <p:sp>
        <p:nvSpPr>
          <p:cNvPr id="21560" name="Rectangle 58"/>
          <p:cNvSpPr>
            <a:spLocks noChangeArrowheads="1"/>
          </p:cNvSpPr>
          <p:nvPr/>
        </p:nvSpPr>
        <p:spPr bwMode="auto">
          <a:xfrm>
            <a:off x="5381624" y="1916832"/>
            <a:ext cx="1231900" cy="228600"/>
          </a:xfrm>
          <a:prstGeom prst="rect">
            <a:avLst/>
          </a:prstGeom>
          <a:noFill/>
          <a:ln w="9525">
            <a:noFill/>
            <a:miter lim="800000"/>
            <a:headEnd/>
            <a:tailEnd/>
          </a:ln>
        </p:spPr>
        <p:txBody>
          <a:bodyPr wrap="none" lIns="0" tIns="0" rIns="0" bIns="0">
            <a:spAutoFit/>
          </a:bodyPr>
          <a:lstStyle/>
          <a:p>
            <a:pPr algn="ctr" rtl="1"/>
            <a:r>
              <a:rPr lang="en-US" sz="1500" dirty="0">
                <a:solidFill>
                  <a:srgbClr val="000000"/>
                </a:solidFill>
              </a:rPr>
              <a:t>Model Domain</a:t>
            </a:r>
            <a:endParaRPr lang="en-US" dirty="0">
              <a:latin typeface="Comic Sans MS" pitchFamily="66" charset="0"/>
            </a:endParaRPr>
          </a:p>
        </p:txBody>
      </p:sp>
      <p:sp>
        <p:nvSpPr>
          <p:cNvPr id="2" name="AutoShape 6" descr="data:image/jpeg;base64,/9j/4AAQSkZJRgABAQAAAQABAAD/2wCEAAkGBxMSEBUUExMUFhUXFh8YGBUYEh8YFRQYFBUbGxUbFBUZKCggGSAlGxoUIjEhJSkrLi4uFx8zODMsNygtLisBCgoKDg0OGxAQGy8mICQtLCwsLCwtLCwsLCwvLCwtLCwsLCwwLCwsLCwsLCwsLCwsLCwsLCwsLCwsLCwsLCwsLP/AABEIAM4A9QMBEQACEQEDEQH/xAAbAAEAAwADAQAAAAAAAAAAAAAABAUGAQMHAv/EAEAQAAEDAQUDCAgDBwUBAAAAAAEAAgMRBAUSITEGQVEVFlJTcZGS0RMiYYGTobHBMjNyFCNic4KywjRC0uHw4v/EABoBAQADAQEBAAAAAAAAAAAAAAADBAUCAQb/xAAyEQACAgEBBAgGAwEBAQEAAAAAAQIDEQQSEyFRBRQxQVJhkaEVMnGBsdEzwfAi8UIj/9oADAMBAAIRAxEAPwD3FAEAQBAEAQBAEAQBAEAQBAEAQBAEAQBAEAQBAEAQBAEBkdrZazNb0WfNxNfkAsXpGWbEuSLmnX/OSjqs7JYOKplAVTKBb3babVg/dYy3sqB7AT9ArtFmp2f/AM8tEM415/6Not4ohAEAQBAEAQBAEAQBAEAQBAEAQBAEAQBAEAQBAEAQBAYK+Zsc8h/ioOxuX2XzmqntXSfn+DRqWII0uysWGz16Tif8fstXo+OKc823/X9FS95mXCvEIQBAEAQBAEAQBAEAQBAEAQBAEAQBAEAQBAEAQBAEAQBAEB12iXAxzui0nuFVzOWzFyfcepZeDzlzq5lfLt97NM9Bu2HBCxvBor20z+a+lphsVxj5GbN5k2SVKchAEAQBAEAQBAEAQBAEAQBAEAQBAEAQBAEAQBAEAQBAEAQFZtHNhs7uLqN7zn8qqprZ7NL8+BLSszRj7DFjlY3i4D3Vz+VViUx2rIx80XZvEWz0NfTGaEAQBAEAQBAEAQBAEAQBAEAQBAEAQBAEAQBAEAQBAEAQBAEBnNsJso2cSXH3ZD6lZfSc+EY/cs6ZdrK7ZiHFaAdzQT8qD6/JVdBDauT5Et7xA2i3iiEAQBAYi9Jpo5nt9LJQHL947Q5j5L5/UStrscdp+rL9ajKKeEROUJetk+I7zUO/s8T9Wd7EeSHKEvWyfEd5pv7PG/VjYjyQ/b5etk+I7zTfW+J+rGxHkhyhL1snxHeab+zxP1Y2I8kOUJetk+I7zTf2eJ+rGxHkhyhL1snxHeab+zxP1Y2I8kOUJetk+I7zTf2eN+rGxHkjn9vl62T4jvNN9b4n6sbEeSOOUJetk+I7zTf2eN+rGxHkhyhL1snxHeab+zxP1Y2I8kOUJetk+I7zTf2eJ+rGxHkhyhL1snxHeab+zxv1Y2I8kc/t8vWyfEd5pvrfE/VjYjyRxyhL1snxHeab+zxv1Y2I8kOUJetk+I7zTf2eJ+rGxHkhyhL1snxHeab+zxP1Y2I8kOUJetk+I7zTf2eN+rGxHkh+3y9bJ8R3mm+t8T9WNiPJDlCXrZPiO8039njfqxsR5Ift8vWyfEd5pv7PE/VjYjyQ5Ql62T4jvNN/Z4n6sbEeSHKEvWyfEd5pv7PE/VjYjyQ/b5etk+I7zTfW+J+rGxHkhyhL1snxHeab+zxv1Y2I8kdcs7n/AInOdwxOJp2VXMpyl8zb+ryepJdhodjofzH9jR9T9lp9GR+aX2K2pfYjSrVKoQBAEBmNr7NmyQbxhPuzb9+5ZPSVfFT+36Leml2ojbLTASljgCHDKo3t/wCqqLo+aVji+86vX/OUaz0Dei3whbOxHkU8swt8Clok/UV89qv5pfU0K/kRrbmhabPHVo/CNy2tNFbmPDuKVje2yDtbGBC2gA/eDQfwuVbpJJVrHP8Apkmnb2vsV2ybQZ3VAP7s6j+Jqq9HJO155P8AKJdR8v3NZ6BvRb4QtrYjyKeWefWv8x/6j9Svmbfnl9WaUexG8skLfRs9Vv4RuHBfR1xjsrh3GdJvLKLa9gAjoAM3aD9Kz+kkko48yxp32nxsgwEyVAOTdR+pc9GpNyz5f2e6l9ho3wNofVbp0QtRwjjsKuWeeM3L5iPcabPRfQN6LfCF9RsR5GZlmW2tYBIygA9XcPasjpJJTjjkW9O+DJeyMYMb6gH1t49gU3RqThLPP+jjUPii0vSFogl9Vv5btw6JVvURW6nw7n+CKtvaX1MXdw/fR/zG/wBwWDT/ACR+q/Jen8r+hvvQN6LfCF9JsR5GdlmQ2oaBaMgB6o096xOkEldw5Iu0fIXGy8TTZ8wD6x1HYr2ginTxXeyC9vbO/aCJos0hDQMhu/iCk1kUqZcP9k5pb20Zm4RW0x1zzP8AaVk6PjfH/dzLdvyM23oG9FvhC39iPIoZZgLdKHyvcNC407K5fJfN2yUpuS5mjBYika3ZiHDZwekS77D5ALa0ENmlefEp3vMy2VwhCAIAgIF+Wb0kDxvAxDtbn5j3qvqq95U19ySqWzJGHglLHBzTQg1BXz0JOMlJdqL7Sawyy5w2jpDwBW+v3c/Yi3ECunmL3FztSalVZzc5OT7WSpYWETYL7mY0Na4UAoPVCsQ1lsIqKfBeRG6Yt5Z1229JZWhryCAa/hAzoRu7SuLdTZasSPY1xi8o6rFbHxOxMNDSmlciQd/YFxVbKqW1E6lBSWGTecNo6Q8AVjr93P2I9xArHuqSTqTU+9U28vLJlwLFl/TgABwoBQeqNytrXXJYz7ETogR7deMk1MZBppkBrrp2KK3UTtxtdx1CuMew4sN4SQ1wECtK5V0017V5TfOrOx3icFLtJR2gn6Q8IU/X7ufscbiBVhU1wJi15w2jpDwBXOv3c/Yh3ECHbrc+YgvIJAoMqfRQW3TteZEkYKPYfdhvOSEEMIAJqcgfquqtTZUsRPJVxl2ndNfkzmlpcKOBB9UaEUK7lrbZRcW+D8jlUwTyV8Uha4OGoII7QahVoycWmu4kaysFnzhtHSHgCt9fu5+xFuIEG2Wt0rsTzU0ppTRV7bZWS2pdpJGKisI77He0sTcLCAK1/CDqpKtVZXHZi+BzKqMnln1ab5mkYWOcCDr6oGhqvbNZbOLjJ8BGqMXlESzTujeHtyI0yrqKKCubhJSj2o7lFSWGTztBP0h4QrXX7ufsRbiBVlUiY9EscWCNjei0DuC+orjsQUeSMyTy2zuXZ4EAQBAEB5/elm9HM9m4HLsOY+S+b1Fe7scTRrltRTLe4LthmiJc04muofWIrvB/9wV3R6eq2GZLivMhuslCXAp7yhDJntboHUCo3wULJRXYieDbimzRXbccL4WOc01LQT6xWnRo6Z1xk1xa5sqzumpNIibQ3VFDE1zAQS8DNxOWFx39gUOt01dUE4Lv/pndNkpSwyFs/Y2SylrwSMBOtMw5o3dpVfR1Rts2ZdmP7RJdNxjlGh5uwdF3jK1OoUcvdlbfzMfaG0e4DQOIHuKw5rEmlzZdjxSNZZ7ggLGktNS0H8Z3hbUNDS4pte7KbvmmVW0d3RwhmAEYq1qSdKU17VS1unhUo7C7ck1NkpZyfOzl3xzF+ME0ApQka1rp2LzQ0Qtctvux/Yum44wXTtnoKH1T4yr70FHL3ZBv5mNZuWEuJeZs+bsHRPjK3uoUcvdlHfzKHaKwshe0MBALamprv9qzdbTCqSUCxTNyTySNnbsjmY4vBJDqCjiN3sUui01dsW5rvObrJRawT7dcULYpHBpq1jiPWOoaSFYu0VMa5SS4pPvfIjhdNySMxYow6VjTo57QewuAKyaoqU4p97X5LUniLZrubsHRd4ytvqFHL3ZT38zOX9ZGxTYWCgwg611rxWVrKo12bMezBZqk5RyyyuG6IpYcTwScRH4iNOxW9JparK9qS4kVtsoywjtve5YY4Hva01FKesTq4DRd6nR1Qqcorj9Tyu2UpJMo7pgbJMxjtCTXOmjSVnaaCnaoy7H+ixZJxi2i2v8AuyGGKrWnEXAD1ifacvd81d1mmqqrzFcc8yGmyUpcSmuyLHNG3i4dwNT8gVRojtWxXmTTeItnoK+lM4IAgCAIAgMttfZqPZIN4wntGY+RPcsfpKvElPnwLenlwaK26bzdAXEAOxChBNNND9e9VdPqXS20s5JbK1MjWuf0kjn0piNacFFbPbm5czqMdlYLWx7ROjjawRg4RSuLVXK+kJQgo7PZ5kMqFJ5ydN630Z2BpYG0diqDXQEfdR6jVu6Ki1jjk6rq2HnJGuq3mB5eGh1W4aE01IP2UWnvdM9pLPDB3ZDbWC151O6pviPkrvxOXh9yHqy5lBK/E4niSe8rNk9pt8ywlhYL2LadzWgejGQA/Edw7FoR6Skkls+5A9Om+0g3texnw1aG4a6Gta08lBqdU7sZWMHddWwcXTehgLiGh2KmppSlfNeabUujOFnJ7ZXtlidqXU/Lb4j5Kz8Tl4fci6suZnmrNXAsmh51O6pviPktP4nLw+5W6suZWXteRncHFobQUyNd6qajUO5ptYwS117Cwdt03wYGkBgdU1zNN1F3p9W6U0lnJ5ZVtvOSVadpHPY5nowMTS2uLTEKcFLZ0hKcHHZ7VjtOI6dJp5Kazy4HtdSuFwdTjhNVRhLZkpcmmTtZWC951O6pviPktH4nLw+5X6suZU3nbTNJjIpkBStdFSvud09prBNCGwsEu7L8MMeAMBzJripqp6Na6obKWTidKm85Oy37QOljcwsArvxcCD9l7dr3ZBwce3zPIUKLzkrLDafRSNeBXDu41BH3VWmzdzU+RLOO0sEq9r2dOGgtwhtcga1rT6Z96m1Oqd2MrGDiupQJGykVZ69FpPvOX3Kk6Pjm3PJHOoeImxW4UggCAIAgCAr7+s3pLO8bwMQ7W5/So96rayvbpa5cfQkqliaMKvnTQOy0MAcQ01G48V3NJSaT4Hiba4l7YdnGyRtf6QjEK0w6VWjVoIzgpbXaV5XuLawR75uUQRhweXVdhpSmoJ+yi1WkVMFJPPHH5OqrXN4wRbmsAnkLC4to0uqBXQgfdQ6WhXT2W8cM/g7snsLJc81W9afCFf8AhkfEQdZfIzUzMLnDgSO4rJmtmTXItJ5RoodmGuaD6Q5gH8I3hakejotJ7RWeoafYV993SIMNHF2KuopSlPNVtVpVTjDzkkqt28nzcl1icvBcW4aaCta18l5pdMrm8vGMHttmxgtHbLNp+YfCFb+Gx8RD1l8jMNWSuJbNRzVb1p8IWv8ADI+IqdZfIqL6u0QOa0OLqiuYpvVLVadUySTzkmqs21k7rlucTtcS8toaZCu6q70ukV0W28YPLbdh4wTLXs21kb3+kJwtLqYdcIqp7ej4wg5bXYmziOobaWChssWORjdMTg2vDEQFm1x2pqPNpFiTwmzR81W9afCFq/DI+Iq9ZfIpL3sQhkwA1yBrSmqz9TSqZ7KeSeue2sk66LjE0eMvIzIpSuisabRK2G03g4sucHjB2Xls+IonPDyaUyw8SB913foY11ueew8he5Sxgqbus3pZWsJpirnwoCfsqVFe8sUH3k05bMcnF4WcRyuYDUNNK+7NLoKubin2CEtqOTQbHw+rI/iQ3wip+o7lpdGQ/wCZS+3+9StqXxSNEtMrBAEAQBAEBwQgPP7xs/o5Xs4HLsOY+RC+avr3djiaUJbUUyMojo1V237CyFjXF1Q0A+qtijW1QrjFvilyKk6ZOTaIm0F7RzRtawmoeDmKZYXD7hQa3U12wSjz/pndNUoyyyHs/bWQylz60LCMhXMuafsVBo7o1WbUuX6O7oOUcI0HOODi7wrT+IU8/YrbiZj7Q6r3EaFxI95WJN5k2ubLseCNZZ9oYQxoJdUNA/DwC2Ya+lRSz7FN0TbKraK8o5gzBX1a1qKa0p9FT1uohao7PcTU1uGcnzs7eLIS/HX1gKUFdK1+q50V8KnLa78f2e3Qc8YLp20cFDm7wrQevp5+xBuJmObuWEuBdZsuccHF3hW78Qp5+xR3Eyh2ht7JntLK0DaGopvWdrb4WyTiWKYOKeSRs9ekcLHB5NS6ooK7lLotTXVFqXM5urlJ8Cfbr/hfE9oLquY4D1d5aQFYu1tUq5RT7U+4jhTJSTMzY5A2Rjjo17SewOBKya5KM4t9zX5LUlmLRreccHF3hW18Qp5+xT3EzOX7a2yzYmVphAzFNKrL1dsbbNqPZgtVRcY4ZZXFfEUUWF5NcROTa6q3pNXXVXsy7SK2qUpZR23vfcUkL2NLqmlKtpo4FdanWVWVOMe05rplGSbKO6bQ2OZj3aAmuVdWkLP001C1Sl2L9FiyLlFpHRPJie53SJPeaqOctqTlzOksLBs9nIcNmZ7au04nL5UW9oobNK8+JRueZss1aIggCAIAgCAIDLbX2aj2SDeMJ7RmPlXuWR0lXiSn9i3p5cGjPLMLJbWXZ+WRjXh0dHCoqTX35K5XoLJxUk1x+v6IZXxTwdV43PJA0OeWEE4fVJJrQneBwK4v0k6Y7UscuH/h7C1TeEdF3WF0zy1paCBizJAoCBuB4hR00yulsx+vE6nNQWWWPNebpR+J3/FWvhtvNe/6I+sR8ymkZhJB3EjuKoyWy2uRMnkt49mpnAEOjoRX8R3+5XV0fa1nK9/0QvURREvK63wYcZacVaYSTpTWoHFQ36adONrHHkdwsU+w4u27Hzl2AtGGlcRI1rpQHgvKNPK7OzjhzPZ2KHaTjsxN0o/Ef+KsfDrea9/0R9Yj5lIFQXEnLvmvN0o/E7/ir/w23mvf9EHWI+ZX3ldzoHAPLSSK+qSfqAq19EqWlLv5EkLFPsO27bofOCWFooaesSN3sBXdGlncm44+55O1QeGSLRs7KxjnF0dGguNHGtAKmmSknoLYRcm1w49/6OVfFvBVQRlzmtGriGiulXGgqqcYuUlFd/AlbwslxzXm6Ufid/xV74bbzXv+iHrEfMrbfYnQvwOIJpXI5Z9tFVuplVLZkSwmpLKJN33LJMzG0sArTMmuXYCpadHZbHai1/vscTujF4Z92y4ZYmF7iyg1oTXM03he26GyuLk2uH1/R5G6MnhFUqhMcgE5DXcmG+wHotniDGNaNGgDuC+ohFRioruMxvLydi6PAgCAIAgCAICs2is2Ozu4t9Yf06/Kqq62vbpflx/32JaZYmjEL58vmzum8ImwRh0jAQ0VBcKjtW7p76o1RTkuzmUbIScnhEPai2RvhaGPa44waBwJphdw9yr9IWwnWlFp8f6ZJRGSlxRX7MTtZMS9waMBFSaCuJvH3qtoJxha3J44f2iS9Nx4Go5Uh62PxhbHWafEvVFTdz5GEtRq95GhcfqV87Y8yeObNCPYjbWW8oQxoMsdQ0f7xwW/DUVKK/6XqUJVyz2FLtVamPEeB7XUxVo4Glaa0VDpC2E1HZafb2E+ni1nKPnZW0sYZMbmtqG0qaVpXSq56PshBy2njs7fue6iLeMIv33nDQ/vY9OmFpvU04+ZeqK27nyMGzcvnI9xos33KkPWx+ML6TrNPiXqjO3c+RmtqbQx8jCxzXAN3Gu/2LK6QsjOScXngWqItJ5JWy1rjYx4e9rSXZVcBXL2qXo+2EINSaXE4vi21hFleV4wmGQCVhJY4AB4qSWmlFav1FTqklJdj7/IihXJSXAyFgcBNGSaAPaSdwAcK1WJU0rIt81+S7P5WbjlSHrY/GF9D1mnxL1RQ3c+RlNpJmvnq1wcMIzBqN6xtdOM7cxeeBbpTUeJbbN22NkFHSMacRyLgCruhurhViUkuL7yK6EnLgjuvy3xOs7w2RhJpQBwJPrDcu9XfXKmSUln6nNUJKabRj1iF0mXPDjnjH8VT2NzP0U+mjtWxXmcWPEGb5fRmcEAQBAEAQBAEBwQgPPbdZ/RyPZ0TT3bvlRfM3Q3c3HkaUJbUUxZLHJLXA0uprmMq6apXTOz5FkSmo9p92q75YxV7C0E0rUa0ru7CvbKLK1maweRsjLgmddlsr5HYWNxGlaZae/tC5rrlY8RWWeykorLJXIto6o9481N1O/w/g530OZAc2hIOoyPuVZrDwyQnNuecgERmhzGY3+9WFpLmsqP4I97DmdFrsMkVMbS2umYzproo7KbK/nWDqM4y7BZLHJLXA0uprmMq6apXTOzOwsiU1HtO83LP1Z7x5qXqd/h/BzvocyAFWJCw5EtHVHvHmrPU7/D+CPfQ5ka1WR8ZAe3CSKjMfZRWVTreJrB1GSl2H1ZbBJICWMLgDQ5j7r2uiyxZgsnkpxj2s7ZLona0uMZAAqTUZAa711LS3RTbjwX0PFbBvGSHGwuIAFSTQDiSaBQpNvCO28cSdyLaOqPePNWOp3+H8HG+hzIlpszo3YXihpWnb2KGyuVbxJYZ3GSkso7rNdssjcTGEitK1G7tK7hp7ZrMVlHMrIxeGzme65mNLnMIaNTUea9nprYLalHh9grIt4TIagOy72ShrMXdFvzcafSqv8AR0M2OXJFfUPEcGvW2UwgCAIAgCAIAgCAym11mpI14/3Ch7W/9fRY/SVeJqfMuaeXDBD2dtOC0N4O9U+/T5gKvorNi5efD/fc7ujmBdbX/kN/mD+xyv8ASX8S+v8ATINP8z+hW7I/nu/ln+5qq9HfzP6P8ol1Hy/c162ykedWz8x/6nfUr5i355fVmnHsRv7H+Wz9I+i+kr+RfQzZdrKHbLSLtd/is7pPsj9yzpu8+NjfxS9jf8lz0Z2y+39nup7EaV+h7FqvsKiPOI9y+Wj3Goz0lfVGWZTbD8xn6fusfpL54/Qt6bsZL2P/AC3/AKv8Qpujfkl9f6ONT2otr1/Il/lu/tKuaj+Gf0f4Iq/mX1MRdv58X8xv94Xz9P8ALH6r8l+fyv6HoK+mM0xu1X+o/pH3WF0h/N9kXdP8hc7Kf6f+o/ZX+j/4fuyDUfOSNof9NJ2D+4KTWfwS/wB3nlPzowy+fL5qtj4qRvdxdTwj/wCitjo2GISlzf4/9KepfFI0C0iuEAQBAEAQBAEAQFZtFZsdndxb6w/p1+VVU1te3S/Lj/vsS0yxMw9V8/kvnOL2pkDEmQMXtTIwcVTKBzi9qZAxJkDEmQMXtTIOKplA5xe1MjAxJkDF7UyBi9qZAqmQMXtTIwKpkDF7UyBi9qZAXoN1cMWGzx+0YvFn919Do47NMfpn14mfa8zZYKyRhAEAQBAEAQBAEAQHGEcEwBhHBMAYRwTAGEcEwBhHBMAYRwTAGEcEwBhHBMAYRwTAGEcEwBhHBMAYRwTAGEcEwBhHBMAYRwTAGEcEwBhHBMAYRwTAK3aGTDZ3+31dOkaH5VVXWy2aZenqS0rM0YlrSSANSaDtOi+fSbeEX84PR42UAA3CncvqUsLBlt5PpegIAgCAIAgCAIAgCAIAgCAIAgCAIAgCAIAgCAIAgCAIAgCAzu2Mvqxs4uLvCKf5LM6Tl/zGPnn0/wDSzplxbKa4ocdoYNwNT/SK/WioaSG1dFfcnteIM3a+iM8IAgCAIAgCAIAgCAIAgCAIAgCAIAgCAIAgCAIAgCAIAgCAIDHbVTVnp0Wgd+f3Cw+kJ5txyRd06xHJ27IQ1lc7otppvcf+j3rvo2GZuXJfn/w81D/5SNYtkphAEAQBAEAQBAEAQHRbbW2Jhe80A7yeAHFR22xrjtSOoxcnhFVzoh6Mnc3zVP4lVyft+ybq8vIc6IejJ3N80+JVcn7fsdXl5DnRD0ZO5vmnxKrk/b9jq8vIc6IejJ3N80+JVcn7fsdXl5DnRD0ZO5vmnxKrk/b9jq8vIc6IejJ3N80+JVcn7fsdXl5DnRD0ZO5vmnxKrk/b9jq8vIc6IejJ3N80+JVcn7fsdXl5DnRD0ZO5vmnxKrk/b9jq8vIc6IejJ3N80+JVcn7fsdXl5DnRD0ZO5vmnxKrk/b9jq8vIc6IejJ3N80+JVcn7fsdXl5DnRD0ZO5vmnxKrk/b9jq8vIc6IejJ3N80+JVcn7fsdXl5DnRD0ZO5vmnxKrk/b9jq8vIc6IejJ3N80+JVcn7fsdXl5DnRD0ZO5vmnxKrk/b9jq8vIc6IejJ3N80+JVcn7fsdXl5GYt8/pJXv6TiR2bq+2lFk3T3k3Lmy1COzFI0+yUNIXO6TuG5oprvzr81rdHQxW5c2VdQ/8ArBeLQK4QBAEAQBAEAQBAEBQ7TXa+Sj2VdhFMHv1aOPks7X6edmJR447ixRYo8GZ3k2bqpPAVmdXt8L9CzvI8xybN1UngKdXt8L9BvI8zgWCXq3+ErzcWeF+h7tx5nPJs3VSeAr3q9vhfoebyPMcmzdVJ4CnV7fC/QbyPMcmzdVJ4CnV7fC/QbyPMcmzdVJ4CnV7fC/QbyPMcmzdVJ4CnV7fC/QbyPMcmzdVJ4CnV7fC/QbyPMcmzdVJ4CnV7fC/QbyPMcmzdVJ4CnV7fC/QbyPMcmzdVJ4CnV7fC/QbyPMcmzdVJ4CnV7fC/QbyPMcmzdVJ4CnV7fC/QbyPMcmzdVJ4CnV7fC/QbyPMcmzdVJ4CnV7fC/QbyPMcmzdVJ4CnV7fC/QbyPMcmzdVJ4CnV7fC/QbyPM4NglGsb/AAleOixf/L9D3bjzNnc0WCCNuhw1I3guzNR71u6WOxVGPkUbXmTZOVgjCAIAgCAIAgCAIAgCAICivHaRjCWxtxkGhNaNy1od6z7ukIweILL9ixChvizva6tDxzUieeJyTrPaAcj+L601orELE+D7SNxwSFIchAEAQBAEAQBAEAQBAEAQBARrc0UrkKZd/wD2orUsZOokJQEhGmvr0EgYW1aRUkHMVNNN+ihlrNzPZa4HSq21kubLaWyMDmGoPy9h4FX67I2R2o9hDKLi8M7l2chAEAQBAEAQBAEBXbQWgss7i00Jo0HhU5/Kqq6yxwpbRLTHM1kwxXzxfNlGfVHYPot5dhRfaZy13k4y42EjD+Hs7PasqzUSdm3F9nZ/vMtRrWzhm5jfUA8RXvX0KeVkz3wPpegIAgCAIAgCAIAgCAIAgCAyu1tqd6RsegAxdpNQD7qfMrH6Rse2ody4lvTxWGyRdVs9IzP8QyP2PvUunt3kePajmyGyyq2g/NH6B9SqWs/k+37JqflJOydpIlLK5OBy9rd/dX5Kbo6xqzY7n+TjURzHJrltFMIAgCAIAgCAIAgK3aKAvs7g3MijqcQDn8qn3KrrYOdLSJaZJT4mHXz5fJT7wlLcJfkRSlBp3KV32NYbOFCKecEUAnICp4DU9iixnsOz0eFlGgcAB3BfUxWEkZj4s+16eBAEAQBAEAQBAEAQBAEAQGR2ss5EofT1XNpX2jWvup3LF6Rg1YpdzRc08v8AnBTwTuYatNDSn/qqjCcoPMWTuKfaLRO55q41NKaUy9yTnKbzIKKXYW2ykBdPizo1p73ZAd1e5XejoN27XJEOoeI4NgtspBAEAQBAEAQBAEAQGYvXZ3MuiIDd7STkfYc8lk6jQcdqvs5Fqu/ukUFnhL3BopU8dNKrNhBzkoost4WTWXLcQiON5xOplTRtfqVs6XRKp7UnllO27a4IulfIAgCAIAgCAIAgCAIAgCAIAgOi22RsrCx4qD3g7iPao7ao2R2ZHUZOLyjF3pdjoDm4EVyI10rmFg6jTSpfF5RersUz6uq6XT54gG1z45U0Hv4rrT6WV3HOEeWWqBsrHZWxMDGCgHeTxJ4rcqqjXHZiUpScnlnepDkIAgCAI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 name="AutoShape 8" descr="data:image/jpeg;base64,/9j/4AAQSkZJRgABAQAAAQABAAD/2wCEAAkGBxMSEBUUExMUFhUXFh8YGBUYEh8YFRQYFBUbGxUbFBUZKCggGSAlGxoUIjEhJSkrLi4uFx8zODMsNygtLisBCgoKDg0OGxAQGy8mICQtLCwsLCwtLCwsLCwvLCwtLCwsLCwwLCwsLCwsLCwsLCwsLCwsLCwsLCwsLCwsLCwsLP/AABEIAM4A9QMBEQACEQEDEQH/xAAbAAEAAwADAQAAAAAAAAAAAAAABAUGAQMHAv/EAEAQAAEDAQUDCAgDBwUBAAAAAAEAAgMRBAUSITEGQVEVFlJTcZGS0RMiYYGTobHBMjNyFCNic4KywjRC0uHw4v/EABoBAQADAQEBAAAAAAAAAAAAAAADBAUCAQb/xAAyEQACAgEBBAgGAwEBAQEAAAAAAQIDEQQSEyFRBRQxQVJhkaEVMnGBsdEzwfAi8UIj/9oADAMBAAIRAxEAPwD3FAEAQBAEAQBAEAQBAEAQBAEAQBAEAQBAEAQBAEAQBAEBkdrZazNb0WfNxNfkAsXpGWbEuSLmnX/OSjqs7JYOKplAVTKBb3babVg/dYy3sqB7AT9ArtFmp2f/AM8tEM415/6Not4ohAEAQBAEAQBAEAQBAEAQBAEAQBAEAQBAEAQBAEAQBAYK+Zsc8h/ioOxuX2XzmqntXSfn+DRqWII0uysWGz16Tif8fstXo+OKc823/X9FS95mXCvEIQBAEAQBAEAQBAEAQBAEAQBAEAQBAEAQBAEAQBAEAQBAEB12iXAxzui0nuFVzOWzFyfcepZeDzlzq5lfLt97NM9Bu2HBCxvBor20z+a+lphsVxj5GbN5k2SVKchAEAQBAEAQBAEAQBAEAQBAEAQBAEAQBAEAQBAEAQBAEAQFZtHNhs7uLqN7zn8qqprZ7NL8+BLSszRj7DFjlY3i4D3Vz+VViUx2rIx80XZvEWz0NfTGaEAQBAEAQBAEAQBAEAQBAEAQBAEAQBAEAQBAEAQBAEAQBAEBnNsJso2cSXH3ZD6lZfSc+EY/cs6ZdrK7ZiHFaAdzQT8qD6/JVdBDauT5Et7xA2i3iiEAQBAYi9Jpo5nt9LJQHL947Q5j5L5/UStrscdp+rL9ajKKeEROUJetk+I7zUO/s8T9Wd7EeSHKEvWyfEd5pv7PG/VjYjyQ/b5etk+I7zTfW+J+rGxHkhyhL1snxHeab+zxP1Y2I8kOUJetk+I7zTf2eJ+rGxHkhyhL1snxHeab+zxP1Y2I8kOUJetk+I7zTf2eN+rGxHkjn9vl62T4jvNN9b4n6sbEeSOOUJetk+I7zTf2eN+rGxHkhyhL1snxHeab+zxP1Y2I8kOUJetk+I7zTf2eJ+rGxHkhyhL1snxHeab+zxv1Y2I8kc/t8vWyfEd5pvrfE/VjYjyRxyhL1snxHeab+zxv1Y2I8kOUJetk+I7zTf2eJ+rGxHkhyhL1snxHeab+zxP1Y2I8kOUJetk+I7zTf2eN+rGxHkh+3y9bJ8R3mm+t8T9WNiPJDlCXrZPiO8039njfqxsR5Ift8vWyfEd5pv7PE/VjYjyQ5Ql62T4jvNN/Z4n6sbEeSHKEvWyfEd5pv7PE/VjYjyQ/b5etk+I7zTfW+J+rGxHkhyhL1snxHeab+zxv1Y2I8kdcs7n/AInOdwxOJp2VXMpyl8zb+ryepJdhodjofzH9jR9T9lp9GR+aX2K2pfYjSrVKoQBAEBmNr7NmyQbxhPuzb9+5ZPSVfFT+36Leml2ojbLTASljgCHDKo3t/wCqqLo+aVji+86vX/OUaz0Dei3whbOxHkU8swt8Clok/UV89qv5pfU0K/kRrbmhabPHVo/CNy2tNFbmPDuKVje2yDtbGBC2gA/eDQfwuVbpJJVrHP8Apkmnb2vsV2ybQZ3VAP7s6j+Jqq9HJO155P8AKJdR8v3NZ6BvRb4QtrYjyKeWefWv8x/6j9Svmbfnl9WaUexG8skLfRs9Vv4RuHBfR1xjsrh3GdJvLKLa9gAjoAM3aD9Kz+kkko48yxp32nxsgwEyVAOTdR+pc9GpNyz5f2e6l9ho3wNofVbp0QtRwjjsKuWeeM3L5iPcabPRfQN6LfCF9RsR5GZlmW2tYBIygA9XcPasjpJJTjjkW9O+DJeyMYMb6gH1t49gU3RqThLPP+jjUPii0vSFogl9Vv5btw6JVvURW6nw7n+CKtvaX1MXdw/fR/zG/wBwWDT/ACR+q/Jen8r+hvvQN6LfCF9JsR5GdlmQ2oaBaMgB6o096xOkEldw5Iu0fIXGy8TTZ8wD6x1HYr2ginTxXeyC9vbO/aCJos0hDQMhu/iCk1kUqZcP9k5pb20Zm4RW0x1zzP8AaVk6PjfH/dzLdvyM23oG9FvhC39iPIoZZgLdKHyvcNC407K5fJfN2yUpuS5mjBYika3ZiHDZwekS77D5ALa0ENmlefEp3vMy2VwhCAIAgIF+Wb0kDxvAxDtbn5j3qvqq95U19ySqWzJGHglLHBzTQg1BXz0JOMlJdqL7Sawyy5w2jpDwBW+v3c/Yi3ECunmL3FztSalVZzc5OT7WSpYWETYL7mY0Na4UAoPVCsQ1lsIqKfBeRG6Yt5Z1229JZWhryCAa/hAzoRu7SuLdTZasSPY1xi8o6rFbHxOxMNDSmlciQd/YFxVbKqW1E6lBSWGTecNo6Q8AVjr93P2I9xArHuqSTqTU+9U28vLJlwLFl/TgABwoBQeqNytrXXJYz7ETogR7deMk1MZBppkBrrp2KK3UTtxtdx1CuMew4sN4SQ1wECtK5V0017V5TfOrOx3icFLtJR2gn6Q8IU/X7ufscbiBVhU1wJi15w2jpDwBXOv3c/Yh3ECHbrc+YgvIJAoMqfRQW3TteZEkYKPYfdhvOSEEMIAJqcgfquqtTZUsRPJVxl2ndNfkzmlpcKOBB9UaEUK7lrbZRcW+D8jlUwTyV8Uha4OGoII7QahVoycWmu4kaysFnzhtHSHgCt9fu5+xFuIEG2Wt0rsTzU0ppTRV7bZWS2pdpJGKisI77He0sTcLCAK1/CDqpKtVZXHZi+BzKqMnln1ab5mkYWOcCDr6oGhqvbNZbOLjJ8BGqMXlESzTujeHtyI0yrqKKCubhJSj2o7lFSWGTztBP0h4QrXX7ufsRbiBVlUiY9EscWCNjei0DuC+orjsQUeSMyTy2zuXZ4EAQBAEB5/elm9HM9m4HLsOY+S+b1Fe7scTRrltRTLe4LthmiJc04muofWIrvB/9wV3R6eq2GZLivMhuslCXAp7yhDJntboHUCo3wULJRXYieDbimzRXbccL4WOc01LQT6xWnRo6Z1xk1xa5sqzumpNIibQ3VFDE1zAQS8DNxOWFx39gUOt01dUE4Lv/pndNkpSwyFs/Y2SylrwSMBOtMw5o3dpVfR1Rts2ZdmP7RJdNxjlGh5uwdF3jK1OoUcvdlbfzMfaG0e4DQOIHuKw5rEmlzZdjxSNZZ7ggLGktNS0H8Z3hbUNDS4pte7KbvmmVW0d3RwhmAEYq1qSdKU17VS1unhUo7C7ck1NkpZyfOzl3xzF+ME0ApQka1rp2LzQ0Qtctvux/Yum44wXTtnoKH1T4yr70FHL3ZBv5mNZuWEuJeZs+bsHRPjK3uoUcvdlHfzKHaKwshe0MBALamprv9qzdbTCqSUCxTNyTySNnbsjmY4vBJDqCjiN3sUui01dsW5rvObrJRawT7dcULYpHBpq1jiPWOoaSFYu0VMa5SS4pPvfIjhdNySMxYow6VjTo57QewuAKyaoqU4p97X5LUniLZrubsHRd4ytvqFHL3ZT38zOX9ZGxTYWCgwg611rxWVrKo12bMezBZqk5RyyyuG6IpYcTwScRH4iNOxW9JparK9qS4kVtsoywjtve5YY4Hva01FKesTq4DRd6nR1Qqcorj9Tyu2UpJMo7pgbJMxjtCTXOmjSVnaaCnaoy7H+ixZJxi2i2v8AuyGGKrWnEXAD1ifacvd81d1mmqqrzFcc8yGmyUpcSmuyLHNG3i4dwNT8gVRojtWxXmTTeItnoK+lM4IAgCAIAgMttfZqPZIN4wntGY+RPcsfpKvElPnwLenlwaK26bzdAXEAOxChBNNND9e9VdPqXS20s5JbK1MjWuf0kjn0piNacFFbPbm5czqMdlYLWx7ROjjawRg4RSuLVXK+kJQgo7PZ5kMqFJ5ydN630Z2BpYG0diqDXQEfdR6jVu6Ki1jjk6rq2HnJGuq3mB5eGh1W4aE01IP2UWnvdM9pLPDB3ZDbWC151O6pviPkrvxOXh9yHqy5lBK/E4niSe8rNk9pt8ywlhYL2LadzWgejGQA/Edw7FoR6Skkls+5A9Om+0g3texnw1aG4a6Gta08lBqdU7sZWMHddWwcXTehgLiGh2KmppSlfNeabUujOFnJ7ZXtlidqXU/Lb4j5Kz8Tl4fci6suZnmrNXAsmh51O6pviPktP4nLw+5W6suZWXteRncHFobQUyNd6qajUO5ptYwS117Cwdt03wYGkBgdU1zNN1F3p9W6U0lnJ5ZVtvOSVadpHPY5nowMTS2uLTEKcFLZ0hKcHHZ7VjtOI6dJp5Kazy4HtdSuFwdTjhNVRhLZkpcmmTtZWC951O6pviPktH4nLw+5X6suZU3nbTNJjIpkBStdFSvud09prBNCGwsEu7L8MMeAMBzJripqp6Na6obKWTidKm85Oy37QOljcwsArvxcCD9l7dr3ZBwce3zPIUKLzkrLDafRSNeBXDu41BH3VWmzdzU+RLOO0sEq9r2dOGgtwhtcga1rT6Z96m1Oqd2MrGDiupQJGykVZ69FpPvOX3Kk6Pjm3PJHOoeImxW4UggCAIAgCAr7+s3pLO8bwMQ7W5/So96rayvbpa5cfQkqliaMKvnTQOy0MAcQ01G48V3NJSaT4Hiba4l7YdnGyRtf6QjEK0w6VWjVoIzgpbXaV5XuLawR75uUQRhweXVdhpSmoJ+yi1WkVMFJPPHH5OqrXN4wRbmsAnkLC4to0uqBXQgfdQ6WhXT2W8cM/g7snsLJc81W9afCFf8AhkfEQdZfIzUzMLnDgSO4rJmtmTXItJ5RoodmGuaD6Q5gH8I3hakejotJ7RWeoafYV993SIMNHF2KuopSlPNVtVpVTjDzkkqt28nzcl1icvBcW4aaCta18l5pdMrm8vGMHttmxgtHbLNp+YfCFb+Gx8RD1l8jMNWSuJbNRzVb1p8IWv8ADI+IqdZfIqL6u0QOa0OLqiuYpvVLVadUySTzkmqs21k7rlucTtcS8toaZCu6q70ukV0W28YPLbdh4wTLXs21kb3+kJwtLqYdcIqp7ej4wg5bXYmziOobaWChssWORjdMTg2vDEQFm1x2pqPNpFiTwmzR81W9afCFq/DI+Iq9ZfIpL3sQhkwA1yBrSmqz9TSqZ7KeSeue2sk66LjE0eMvIzIpSuisabRK2G03g4sucHjB2Xls+IonPDyaUyw8SB913foY11ueew8he5Sxgqbus3pZWsJpirnwoCfsqVFe8sUH3k05bMcnF4WcRyuYDUNNK+7NLoKubin2CEtqOTQbHw+rI/iQ3wip+o7lpdGQ/wCZS+3+9StqXxSNEtMrBAEAQBAEBwQgPP7xs/o5Xs4HLsOY+RC+avr3djiaUJbUUyMojo1V237CyFjXF1Q0A+qtijW1QrjFvilyKk6ZOTaIm0F7RzRtawmoeDmKZYXD7hQa3U12wSjz/pndNUoyyyHs/bWQylz60LCMhXMuafsVBo7o1WbUuX6O7oOUcI0HOODi7wrT+IU8/YrbiZj7Q6r3EaFxI95WJN5k2ubLseCNZZ9oYQxoJdUNA/DwC2Ya+lRSz7FN0TbKraK8o5gzBX1a1qKa0p9FT1uohao7PcTU1uGcnzs7eLIS/HX1gKUFdK1+q50V8KnLa78f2e3Qc8YLp20cFDm7wrQevp5+xBuJmObuWEuBdZsuccHF3hW78Qp5+xR3Eyh2ht7JntLK0DaGopvWdrb4WyTiWKYOKeSRs9ekcLHB5NS6ooK7lLotTXVFqXM5urlJ8Cfbr/hfE9oLquY4D1d5aQFYu1tUq5RT7U+4jhTJSTMzY5A2Rjjo17SewOBKya5KM4t9zX5LUlmLRreccHF3hW18Qp5+xT3EzOX7a2yzYmVphAzFNKrL1dsbbNqPZgtVRcY4ZZXFfEUUWF5NcROTa6q3pNXXVXsy7SK2qUpZR23vfcUkL2NLqmlKtpo4FdanWVWVOMe05rplGSbKO6bQ2OZj3aAmuVdWkLP001C1Sl2L9FiyLlFpHRPJie53SJPeaqOctqTlzOksLBs9nIcNmZ7au04nL5UW9oobNK8+JRueZss1aIggCAIAgCAIDLbX2aj2SDeMJ7RmPlXuWR0lXiSn9i3p5cGjPLMLJbWXZ+WRjXh0dHCoqTX35K5XoLJxUk1x+v6IZXxTwdV43PJA0OeWEE4fVJJrQneBwK4v0k6Y7UscuH/h7C1TeEdF3WF0zy1paCBizJAoCBuB4hR00yulsx+vE6nNQWWWPNebpR+J3/FWvhtvNe/6I+sR8ymkZhJB3EjuKoyWy2uRMnkt49mpnAEOjoRX8R3+5XV0fa1nK9/0QvURREvK63wYcZacVaYSTpTWoHFQ36adONrHHkdwsU+w4u27Hzl2AtGGlcRI1rpQHgvKNPK7OzjhzPZ2KHaTjsxN0o/Ef+KsfDrea9/0R9Yj5lIFQXEnLvmvN0o/E7/ir/w23mvf9EHWI+ZX3ldzoHAPLSSK+qSfqAq19EqWlLv5EkLFPsO27bofOCWFooaesSN3sBXdGlncm44+55O1QeGSLRs7KxjnF0dGguNHGtAKmmSknoLYRcm1w49/6OVfFvBVQRlzmtGriGiulXGgqqcYuUlFd/AlbwslxzXm6Ufid/xV74bbzXv+iHrEfMrbfYnQvwOIJpXI5Z9tFVuplVLZkSwmpLKJN33LJMzG0sArTMmuXYCpadHZbHai1/vscTujF4Z92y4ZYmF7iyg1oTXM03he26GyuLk2uH1/R5G6MnhFUqhMcgE5DXcmG+wHotniDGNaNGgDuC+ohFRioruMxvLydi6PAgCAIAgCAICs2is2Ozu4t9Yf06/Kqq62vbpflx/32JaZYmjEL58vmzum8ImwRh0jAQ0VBcKjtW7p76o1RTkuzmUbIScnhEPai2RvhaGPa44waBwJphdw9yr9IWwnWlFp8f6ZJRGSlxRX7MTtZMS9waMBFSaCuJvH3qtoJxha3J44f2iS9Nx4Go5Uh62PxhbHWafEvVFTdz5GEtRq95GhcfqV87Y8yeObNCPYjbWW8oQxoMsdQ0f7xwW/DUVKK/6XqUJVyz2FLtVamPEeB7XUxVo4Glaa0VDpC2E1HZafb2E+ni1nKPnZW0sYZMbmtqG0qaVpXSq56PshBy2njs7fue6iLeMIv33nDQ/vY9OmFpvU04+ZeqK27nyMGzcvnI9xos33KkPWx+ML6TrNPiXqjO3c+RmtqbQx8jCxzXAN3Gu/2LK6QsjOScXngWqItJ5JWy1rjYx4e9rSXZVcBXL2qXo+2EINSaXE4vi21hFleV4wmGQCVhJY4AB4qSWmlFav1FTqklJdj7/IihXJSXAyFgcBNGSaAPaSdwAcK1WJU0rIt81+S7P5WbjlSHrY/GF9D1mnxL1RQ3c+RlNpJmvnq1wcMIzBqN6xtdOM7cxeeBbpTUeJbbN22NkFHSMacRyLgCruhurhViUkuL7yK6EnLgjuvy3xOs7w2RhJpQBwJPrDcu9XfXKmSUln6nNUJKabRj1iF0mXPDjnjH8VT2NzP0U+mjtWxXmcWPEGb5fRmcEAQBAEAQBAEBwQgPPbdZ/RyPZ0TT3bvlRfM3Q3c3HkaUJbUUxZLHJLXA0uprmMq6apXTOz5FkSmo9p92q75YxV7C0E0rUa0ru7CvbKLK1maweRsjLgmddlsr5HYWNxGlaZae/tC5rrlY8RWWeykorLJXIto6o9481N1O/w/g530OZAc2hIOoyPuVZrDwyQnNuecgERmhzGY3+9WFpLmsqP4I97DmdFrsMkVMbS2umYzproo7KbK/nWDqM4y7BZLHJLXA0uprmMq6apXTOzOwsiU1HtO83LP1Z7x5qXqd/h/BzvocyAFWJCw5EtHVHvHmrPU7/D+CPfQ5ka1WR8ZAe3CSKjMfZRWVTreJrB1GSl2H1ZbBJICWMLgDQ5j7r2uiyxZgsnkpxj2s7ZLona0uMZAAqTUZAa711LS3RTbjwX0PFbBvGSHGwuIAFSTQDiSaBQpNvCO28cSdyLaOqPePNWOp3+H8HG+hzIlpszo3YXihpWnb2KGyuVbxJYZ3GSkso7rNdssjcTGEitK1G7tK7hp7ZrMVlHMrIxeGzme65mNLnMIaNTUea9nprYLalHh9grIt4TIagOy72ShrMXdFvzcafSqv8AR0M2OXJFfUPEcGvW2UwgCAIAgCAIAgCAym11mpI14/3Ch7W/9fRY/SVeJqfMuaeXDBD2dtOC0N4O9U+/T5gKvorNi5efD/fc7ujmBdbX/kN/mD+xyv8ASX8S+v8ATINP8z+hW7I/nu/ln+5qq9HfzP6P8ol1Hy/c162ykedWz8x/6nfUr5i355fVmnHsRv7H+Wz9I+i+kr+RfQzZdrKHbLSLtd/is7pPsj9yzpu8+NjfxS9jf8lz0Z2y+39nup7EaV+h7FqvsKiPOI9y+Wj3Goz0lfVGWZTbD8xn6fusfpL54/Qt6bsZL2P/AC3/AKv8Qpujfkl9f6ONT2otr1/Il/lu/tKuaj+Gf0f4Iq/mX1MRdv58X8xv94Xz9P8ALH6r8l+fyv6HoK+mM0xu1X+o/pH3WF0h/N9kXdP8hc7Kf6f+o/ZX+j/4fuyDUfOSNof9NJ2D+4KTWfwS/wB3nlPzowy+fL5qtj4qRvdxdTwj/wCitjo2GISlzf4/9KepfFI0C0iuEAQBAEAQBAEAQFZtFZsdndxb6w/p1+VVU1te3S/Lj/vsS0yxMw9V8/kvnOL2pkDEmQMXtTIwcVTKBzi9qZAxJkDEmQMXtTIOKplA5xe1MjAxJkDF7UyBi9qZAqmQMXtTIwKpkDF7UyBi9qZAXoN1cMWGzx+0YvFn919Do47NMfpn14mfa8zZYKyRhAEAQBAEAQBAEAQHGEcEwBhHBMAYRwTAGEcEwBhHBMAYRwTAGEcEwBhHBMAYRwTAGEcEwBhHBMAYRwTAGEcEwBhHBMAYRwTAGEcEwBhHBMAYRwTAK3aGTDZ3+31dOkaH5VVXWy2aZenqS0rM0YlrSSANSaDtOi+fSbeEX84PR42UAA3CncvqUsLBlt5PpegIAgCAIAgCAIAgCAIAgCAIAgCAIAgCAIAgCAIAgCAIAgCAzu2Mvqxs4uLvCKf5LM6Tl/zGPnn0/wDSzplxbKa4ocdoYNwNT/SK/WioaSG1dFfcnteIM3a+iM8IAgCAIAgCAIAgCAIAgCAIAgCAIAgCAIAgCAIAgCAIAgCAIDHbVTVnp0Wgd+f3Cw+kJ5txyRd06xHJ27IQ1lc7otppvcf+j3rvo2GZuXJfn/w81D/5SNYtkphAEAQBAEAQBAEAQHRbbW2Jhe80A7yeAHFR22xrjtSOoxcnhFVzoh6Mnc3zVP4lVyft+ybq8vIc6IejJ3N80+JVcn7fsdXl5DnRD0ZO5vmnxKrk/b9jq8vIc6IejJ3N80+JVcn7fsdXl5DnRD0ZO5vmnxKrk/b9jq8vIc6IejJ3N80+JVcn7fsdXl5DnRD0ZO5vmnxKrk/b9jq8vIc6IejJ3N80+JVcn7fsdXl5DnRD0ZO5vmnxKrk/b9jq8vIc6IejJ3N80+JVcn7fsdXl5DnRD0ZO5vmnxKrk/b9jq8vIc6IejJ3N80+JVcn7fsdXl5DnRD0ZO5vmnxKrk/b9jq8vIc6IejJ3N80+JVcn7fsdXl5DnRD0ZO5vmnxKrk/b9jq8vIc6IejJ3N80+JVcn7fsdXl5DnRD0ZO5vmnxKrk/b9jq8vIc6IejJ3N80+JVcn7fsdXl5GYt8/pJXv6TiR2bq+2lFk3T3k3Lmy1COzFI0+yUNIXO6TuG5oprvzr81rdHQxW5c2VdQ/8ArBeLQK4QBAEAQBAEAQBAEBQ7TXa+Sj2VdhFMHv1aOPks7X6edmJR447ixRYo8GZ3k2bqpPAVmdXt8L9CzvI8xybN1UngKdXt8L9BvI8zgWCXq3+ErzcWeF+h7tx5nPJs3VSeAr3q9vhfoebyPMcmzdVJ4CnV7fC/QbyPMcmzdVJ4CnV7fC/QbyPMcmzdVJ4CnV7fC/QbyPMcmzdVJ4CnV7fC/QbyPMcmzdVJ4CnV7fC/QbyPMcmzdVJ4CnV7fC/QbyPMcmzdVJ4CnV7fC/QbyPMcmzdVJ4CnV7fC/QbyPMcmzdVJ4CnV7fC/QbyPMcmzdVJ4CnV7fC/QbyPMcmzdVJ4CnV7fC/QbyPMcmzdVJ4CnV7fC/QbyPMcmzdVJ4CnV7fC/QbyPMcmzdVJ4CnV7fC/QbyPM4NglGsb/AAleOixf/L9D3bjzNnc0WCCNuhw1I3guzNR71u6WOxVGPkUbXmTZOVgjCAIAgCAIAgCAIAgCAICivHaRjCWxtxkGhNaNy1od6z7ukIweILL9ixChvizva6tDxzUieeJyTrPaAcj+L601orELE+D7SNxwSFIchAEAQBAEAQBAEAQBAEAQBARrc0UrkKZd/wD2orUsZOokJQEhGmvr0EgYW1aRUkHMVNNN+ihlrNzPZa4HSq21kubLaWyMDmGoPy9h4FX67I2R2o9hDKLi8M7l2chAEAQBAEAQBAEBXbQWgss7i00Jo0HhU5/Kqq6yxwpbRLTHM1kwxXzxfNlGfVHYPot5dhRfaZy13k4y42EjD+Hs7PasqzUSdm3F9nZ/vMtRrWzhm5jfUA8RXvX0KeVkz3wPpegIAgCAIAgCAIAgCAIAgCAyu1tqd6RsegAxdpNQD7qfMrH6Rse2ody4lvTxWGyRdVs9IzP8QyP2PvUunt3kePajmyGyyq2g/NH6B9SqWs/k+37JqflJOydpIlLK5OBy9rd/dX5Kbo6xqzY7n+TjURzHJrltFMIAgCAIAgCAIAgK3aKAvs7g3MijqcQDn8qn3KrrYOdLSJaZJT4mHXz5fJT7wlLcJfkRSlBp3KV32NYbOFCKecEUAnICp4DU9iixnsOz0eFlGgcAB3BfUxWEkZj4s+16eBAEAQBAEAQBAEAQBAEAQGR2ss5EofT1XNpX2jWvup3LF6Rg1YpdzRc08v8AnBTwTuYatNDSn/qqjCcoPMWTuKfaLRO55q41NKaUy9yTnKbzIKKXYW2ykBdPizo1p73ZAd1e5XejoN27XJEOoeI4NgtspBAEAQBAEAQBAEAQGYvXZ3MuiIDd7STkfYc8lk6jQcdqvs5Fqu/ukUFnhL3BopU8dNKrNhBzkoost4WTWXLcQiON5xOplTRtfqVs6XRKp7UnllO27a4IulfIAgCAIAgCAIAgCAIAgCAIAgOi22RsrCx4qD3g7iPao7ao2R2ZHUZOLyjF3pdjoDm4EVyI10rmFg6jTSpfF5RersUz6uq6XT54gG1z45U0Hv4rrT6WV3HOEeWWqBsrHZWxMDGCgHeTxJ4rcqqjXHZiUpScnlnepDkIAgCAID//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AutoShape 10" descr="data:image/jpeg;base64,/9j/4AAQSkZJRgABAQAAAQABAAD/2wCEAAkGBxMSEBUUExMUFhUXFh8YGBUYEh8YFRQYFBUbGxUbFBUZKCggGSAlGxoUIjEhJSkrLi4uFx8zODMsNygtLisBCgoKDg0OGxAQGy8mICQtLCwsLCwtLCwsLCwvLCwtLCwsLCwwLCwsLCwsLCwsLCwsLCwsLCwsLCwsLCwsLCwsLP/AABEIAM4A9QMBEQACEQEDEQH/xAAbAAEAAwADAQAAAAAAAAAAAAAABAUGAQMHAv/EAEAQAAEDAQUDCAgDBwUBAAAAAAEAAgMRBAUSITEGQVEVFlJTcZGS0RMiYYGTobHBMjNyFCNic4KywjRC0uHw4v/EABoBAQADAQEBAAAAAAAAAAAAAAADBAUCAQb/xAAyEQACAgEBBAgGAwEBAQEAAAAAAQIDEQQSEyFRBRQxQVJhkaEVMnGBsdEzwfAi8UIj/9oADAMBAAIRAxEAPwD3FAEAQBAEAQBAEAQBAEAQBAEAQBAEAQBAEAQBAEAQBAEBkdrZazNb0WfNxNfkAsXpGWbEuSLmnX/OSjqs7JYOKplAVTKBb3babVg/dYy3sqB7AT9ArtFmp2f/AM8tEM415/6Not4ohAEAQBAEAQBAEAQBAEAQBAEAQBAEAQBAEAQBAEAQBAYK+Zsc8h/ioOxuX2XzmqntXSfn+DRqWII0uysWGz16Tif8fstXo+OKc823/X9FS95mXCvEIQBAEAQBAEAQBAEAQBAEAQBAEAQBAEAQBAEAQBAEAQBAEB12iXAxzui0nuFVzOWzFyfcepZeDzlzq5lfLt97NM9Bu2HBCxvBor20z+a+lphsVxj5GbN5k2SVKchAEAQBAEAQBAEAQBAEAQBAEAQBAEAQBAEAQBAEAQBAEAQFZtHNhs7uLqN7zn8qqprZ7NL8+BLSszRj7DFjlY3i4D3Vz+VViUx2rIx80XZvEWz0NfTGaEAQBAEAQBAEAQBAEAQBAEAQBAEAQBAEAQBAEAQBAEAQBAEBnNsJso2cSXH3ZD6lZfSc+EY/cs6ZdrK7ZiHFaAdzQT8qD6/JVdBDauT5Et7xA2i3iiEAQBAYi9Jpo5nt9LJQHL947Q5j5L5/UStrscdp+rL9ajKKeEROUJetk+I7zUO/s8T9Wd7EeSHKEvWyfEd5pv7PG/VjYjyQ/b5etk+I7zTfW+J+rGxHkhyhL1snxHeab+zxP1Y2I8kOUJetk+I7zTf2eJ+rGxHkhyhL1snxHeab+zxP1Y2I8kOUJetk+I7zTf2eN+rGxHkjn9vl62T4jvNN9b4n6sbEeSOOUJetk+I7zTf2eN+rGxHkhyhL1snxHeab+zxP1Y2I8kOUJetk+I7zTf2eJ+rGxHkhyhL1snxHeab+zxv1Y2I8kc/t8vWyfEd5pvrfE/VjYjyRxyhL1snxHeab+zxv1Y2I8kOUJetk+I7zTf2eJ+rGxHkhyhL1snxHeab+zxP1Y2I8kOUJetk+I7zTf2eN+rGxHkh+3y9bJ8R3mm+t8T9WNiPJDlCXrZPiO8039njfqxsR5Ift8vWyfEd5pv7PE/VjYjyQ5Ql62T4jvNN/Z4n6sbEeSHKEvWyfEd5pv7PE/VjYjyQ/b5etk+I7zTfW+J+rGxHkhyhL1snxHeab+zxv1Y2I8kdcs7n/AInOdwxOJp2VXMpyl8zb+ryepJdhodjofzH9jR9T9lp9GR+aX2K2pfYjSrVKoQBAEBmNr7NmyQbxhPuzb9+5ZPSVfFT+36Leml2ojbLTASljgCHDKo3t/wCqqLo+aVji+86vX/OUaz0Dei3whbOxHkU8swt8Clok/UV89qv5pfU0K/kRrbmhabPHVo/CNy2tNFbmPDuKVje2yDtbGBC2gA/eDQfwuVbpJJVrHP8Apkmnb2vsV2ybQZ3VAP7s6j+Jqq9HJO155P8AKJdR8v3NZ6BvRb4QtrYjyKeWefWv8x/6j9Svmbfnl9WaUexG8skLfRs9Vv4RuHBfR1xjsrh3GdJvLKLa9gAjoAM3aD9Kz+kkko48yxp32nxsgwEyVAOTdR+pc9GpNyz5f2e6l9ho3wNofVbp0QtRwjjsKuWeeM3L5iPcabPRfQN6LfCF9RsR5GZlmW2tYBIygA9XcPasjpJJTjjkW9O+DJeyMYMb6gH1t49gU3RqThLPP+jjUPii0vSFogl9Vv5btw6JVvURW6nw7n+CKtvaX1MXdw/fR/zG/wBwWDT/ACR+q/Jen8r+hvvQN6LfCF9JsR5GdlmQ2oaBaMgB6o096xOkEldw5Iu0fIXGy8TTZ8wD6x1HYr2ginTxXeyC9vbO/aCJos0hDQMhu/iCk1kUqZcP9k5pb20Zm4RW0x1zzP8AaVk6PjfH/dzLdvyM23oG9FvhC39iPIoZZgLdKHyvcNC407K5fJfN2yUpuS5mjBYika3ZiHDZwekS77D5ALa0ENmlefEp3vMy2VwhCAIAgIF+Wb0kDxvAxDtbn5j3qvqq95U19ySqWzJGHglLHBzTQg1BXz0JOMlJdqL7Sawyy5w2jpDwBW+v3c/Yi3ECunmL3FztSalVZzc5OT7WSpYWETYL7mY0Na4UAoPVCsQ1lsIqKfBeRG6Yt5Z1229JZWhryCAa/hAzoRu7SuLdTZasSPY1xi8o6rFbHxOxMNDSmlciQd/YFxVbKqW1E6lBSWGTecNo6Q8AVjr93P2I9xArHuqSTqTU+9U28vLJlwLFl/TgABwoBQeqNytrXXJYz7ETogR7deMk1MZBppkBrrp2KK3UTtxtdx1CuMew4sN4SQ1wECtK5V0017V5TfOrOx3icFLtJR2gn6Q8IU/X7ufscbiBVhU1wJi15w2jpDwBXOv3c/Yh3ECHbrc+YgvIJAoMqfRQW3TteZEkYKPYfdhvOSEEMIAJqcgfquqtTZUsRPJVxl2ndNfkzmlpcKOBB9UaEUK7lrbZRcW+D8jlUwTyV8Uha4OGoII7QahVoycWmu4kaysFnzhtHSHgCt9fu5+xFuIEG2Wt0rsTzU0ppTRV7bZWS2pdpJGKisI77He0sTcLCAK1/CDqpKtVZXHZi+BzKqMnln1ab5mkYWOcCDr6oGhqvbNZbOLjJ8BGqMXlESzTujeHtyI0yrqKKCubhJSj2o7lFSWGTztBP0h4QrXX7ufsRbiBVlUiY9EscWCNjei0DuC+orjsQUeSMyTy2zuXZ4EAQBAEB5/elm9HM9m4HLsOY+S+b1Fe7scTRrltRTLe4LthmiJc04muofWIrvB/9wV3R6eq2GZLivMhuslCXAp7yhDJntboHUCo3wULJRXYieDbimzRXbccL4WOc01LQT6xWnRo6Z1xk1xa5sqzumpNIibQ3VFDE1zAQS8DNxOWFx39gUOt01dUE4Lv/pndNkpSwyFs/Y2SylrwSMBOtMw5o3dpVfR1Rts2ZdmP7RJdNxjlGh5uwdF3jK1OoUcvdlbfzMfaG0e4DQOIHuKw5rEmlzZdjxSNZZ7ggLGktNS0H8Z3hbUNDS4pte7KbvmmVW0d3RwhmAEYq1qSdKU17VS1unhUo7C7ck1NkpZyfOzl3xzF+ME0ApQka1rp2LzQ0Qtctvux/Yum44wXTtnoKH1T4yr70FHL3ZBv5mNZuWEuJeZs+bsHRPjK3uoUcvdlHfzKHaKwshe0MBALamprv9qzdbTCqSUCxTNyTySNnbsjmY4vBJDqCjiN3sUui01dsW5rvObrJRawT7dcULYpHBpq1jiPWOoaSFYu0VMa5SS4pPvfIjhdNySMxYow6VjTo57QewuAKyaoqU4p97X5LUniLZrubsHRd4ytvqFHL3ZT38zOX9ZGxTYWCgwg611rxWVrKo12bMezBZqk5RyyyuG6IpYcTwScRH4iNOxW9JparK9qS4kVtsoywjtve5YY4Hva01FKesTq4DRd6nR1Qqcorj9Tyu2UpJMo7pgbJMxjtCTXOmjSVnaaCnaoy7H+ixZJxi2i2v8AuyGGKrWnEXAD1ifacvd81d1mmqqrzFcc8yGmyUpcSmuyLHNG3i4dwNT8gVRojtWxXmTTeItnoK+lM4IAgCAIAgMttfZqPZIN4wntGY+RPcsfpKvElPnwLenlwaK26bzdAXEAOxChBNNND9e9VdPqXS20s5JbK1MjWuf0kjn0piNacFFbPbm5czqMdlYLWx7ROjjawRg4RSuLVXK+kJQgo7PZ5kMqFJ5ydN630Z2BpYG0diqDXQEfdR6jVu6Ki1jjk6rq2HnJGuq3mB5eGh1W4aE01IP2UWnvdM9pLPDB3ZDbWC151O6pviPkrvxOXh9yHqy5lBK/E4niSe8rNk9pt8ywlhYL2LadzWgejGQA/Edw7FoR6Skkls+5A9Om+0g3texnw1aG4a6Gta08lBqdU7sZWMHddWwcXTehgLiGh2KmppSlfNeabUujOFnJ7ZXtlidqXU/Lb4j5Kz8Tl4fci6suZnmrNXAsmh51O6pviPktP4nLw+5W6suZWXteRncHFobQUyNd6qajUO5ptYwS117Cwdt03wYGkBgdU1zNN1F3p9W6U0lnJ5ZVtvOSVadpHPY5nowMTS2uLTEKcFLZ0hKcHHZ7VjtOI6dJp5Kazy4HtdSuFwdTjhNVRhLZkpcmmTtZWC951O6pviPktH4nLw+5X6suZU3nbTNJjIpkBStdFSvud09prBNCGwsEu7L8MMeAMBzJripqp6Na6obKWTidKm85Oy37QOljcwsArvxcCD9l7dr3ZBwce3zPIUKLzkrLDafRSNeBXDu41BH3VWmzdzU+RLOO0sEq9r2dOGgtwhtcga1rT6Z96m1Oqd2MrGDiupQJGykVZ69FpPvOX3Kk6Pjm3PJHOoeImxW4UggCAIAgCAr7+s3pLO8bwMQ7W5/So96rayvbpa5cfQkqliaMKvnTQOy0MAcQ01G48V3NJSaT4Hiba4l7YdnGyRtf6QjEK0w6VWjVoIzgpbXaV5XuLawR75uUQRhweXVdhpSmoJ+yi1WkVMFJPPHH5OqrXN4wRbmsAnkLC4to0uqBXQgfdQ6WhXT2W8cM/g7snsLJc81W9afCFf8AhkfEQdZfIzUzMLnDgSO4rJmtmTXItJ5RoodmGuaD6Q5gH8I3hakejotJ7RWeoafYV993SIMNHF2KuopSlPNVtVpVTjDzkkqt28nzcl1icvBcW4aaCta18l5pdMrm8vGMHttmxgtHbLNp+YfCFb+Gx8RD1l8jMNWSuJbNRzVb1p8IWv8ADI+IqdZfIqL6u0QOa0OLqiuYpvVLVadUySTzkmqs21k7rlucTtcS8toaZCu6q70ukV0W28YPLbdh4wTLXs21kb3+kJwtLqYdcIqp7ej4wg5bXYmziOobaWChssWORjdMTg2vDEQFm1x2pqPNpFiTwmzR81W9afCFq/DI+Iq9ZfIpL3sQhkwA1yBrSmqz9TSqZ7KeSeue2sk66LjE0eMvIzIpSuisabRK2G03g4sucHjB2Xls+IonPDyaUyw8SB913foY11ueew8he5Sxgqbus3pZWsJpirnwoCfsqVFe8sUH3k05bMcnF4WcRyuYDUNNK+7NLoKubin2CEtqOTQbHw+rI/iQ3wip+o7lpdGQ/wCZS+3+9StqXxSNEtMrBAEAQBAEBwQgPP7xs/o5Xs4HLsOY+RC+avr3djiaUJbUUyMojo1V237CyFjXF1Q0A+qtijW1QrjFvilyKk6ZOTaIm0F7RzRtawmoeDmKZYXD7hQa3U12wSjz/pndNUoyyyHs/bWQylz60LCMhXMuafsVBo7o1WbUuX6O7oOUcI0HOODi7wrT+IU8/YrbiZj7Q6r3EaFxI95WJN5k2ubLseCNZZ9oYQxoJdUNA/DwC2Ya+lRSz7FN0TbKraK8o5gzBX1a1qKa0p9FT1uohao7PcTU1uGcnzs7eLIS/HX1gKUFdK1+q50V8KnLa78f2e3Qc8YLp20cFDm7wrQevp5+xBuJmObuWEuBdZsuccHF3hW78Qp5+xR3Eyh2ht7JntLK0DaGopvWdrb4WyTiWKYOKeSRs9ekcLHB5NS6ooK7lLotTXVFqXM5urlJ8Cfbr/hfE9oLquY4D1d5aQFYu1tUq5RT7U+4jhTJSTMzY5A2Rjjo17SewOBKya5KM4t9zX5LUlmLRreccHF3hW18Qp5+xT3EzOX7a2yzYmVphAzFNKrL1dsbbNqPZgtVRcY4ZZXFfEUUWF5NcROTa6q3pNXXVXsy7SK2qUpZR23vfcUkL2NLqmlKtpo4FdanWVWVOMe05rplGSbKO6bQ2OZj3aAmuVdWkLP001C1Sl2L9FiyLlFpHRPJie53SJPeaqOctqTlzOksLBs9nIcNmZ7au04nL5UW9oobNK8+JRueZss1aIggCAIAgCAIDLbX2aj2SDeMJ7RmPlXuWR0lXiSn9i3p5cGjPLMLJbWXZ+WRjXh0dHCoqTX35K5XoLJxUk1x+v6IZXxTwdV43PJA0OeWEE4fVJJrQneBwK4v0k6Y7UscuH/h7C1TeEdF3WF0zy1paCBizJAoCBuB4hR00yulsx+vE6nNQWWWPNebpR+J3/FWvhtvNe/6I+sR8ymkZhJB3EjuKoyWy2uRMnkt49mpnAEOjoRX8R3+5XV0fa1nK9/0QvURREvK63wYcZacVaYSTpTWoHFQ36adONrHHkdwsU+w4u27Hzl2AtGGlcRI1rpQHgvKNPK7OzjhzPZ2KHaTjsxN0o/Ef+KsfDrea9/0R9Yj5lIFQXEnLvmvN0o/E7/ir/w23mvf9EHWI+ZX3ldzoHAPLSSK+qSfqAq19EqWlLv5EkLFPsO27bofOCWFooaesSN3sBXdGlncm44+55O1QeGSLRs7KxjnF0dGguNHGtAKmmSknoLYRcm1w49/6OVfFvBVQRlzmtGriGiulXGgqqcYuUlFd/AlbwslxzXm6Ufid/xV74bbzXv+iHrEfMrbfYnQvwOIJpXI5Z9tFVuplVLZkSwmpLKJN33LJMzG0sArTMmuXYCpadHZbHai1/vscTujF4Z92y4ZYmF7iyg1oTXM03he26GyuLk2uH1/R5G6MnhFUqhMcgE5DXcmG+wHotniDGNaNGgDuC+ohFRioruMxvLydi6PAgCAIAgCAICs2is2Ozu4t9Yf06/Kqq62vbpflx/32JaZYmjEL58vmzum8ImwRh0jAQ0VBcKjtW7p76o1RTkuzmUbIScnhEPai2RvhaGPa44waBwJphdw9yr9IWwnWlFp8f6ZJRGSlxRX7MTtZMS9waMBFSaCuJvH3qtoJxha3J44f2iS9Nx4Go5Uh62PxhbHWafEvVFTdz5GEtRq95GhcfqV87Y8yeObNCPYjbWW8oQxoMsdQ0f7xwW/DUVKK/6XqUJVyz2FLtVamPEeB7XUxVo4Glaa0VDpC2E1HZafb2E+ni1nKPnZW0sYZMbmtqG0qaVpXSq56PshBy2njs7fue6iLeMIv33nDQ/vY9OmFpvU04+ZeqK27nyMGzcvnI9xos33KkPWx+ML6TrNPiXqjO3c+RmtqbQx8jCxzXAN3Gu/2LK6QsjOScXngWqItJ5JWy1rjYx4e9rSXZVcBXL2qXo+2EINSaXE4vi21hFleV4wmGQCVhJY4AB4qSWmlFav1FTqklJdj7/IihXJSXAyFgcBNGSaAPaSdwAcK1WJU0rIt81+S7P5WbjlSHrY/GF9D1mnxL1RQ3c+RlNpJmvnq1wcMIzBqN6xtdOM7cxeeBbpTUeJbbN22NkFHSMacRyLgCruhurhViUkuL7yK6EnLgjuvy3xOs7w2RhJpQBwJPrDcu9XfXKmSUln6nNUJKabRj1iF0mXPDjnjH8VT2NzP0U+mjtWxXmcWPEGb5fRmcEAQBAEAQBAEBwQgPPbdZ/RyPZ0TT3bvlRfM3Q3c3HkaUJbUUxZLHJLXA0uprmMq6apXTOz5FkSmo9p92q75YxV7C0E0rUa0ru7CvbKLK1maweRsjLgmddlsr5HYWNxGlaZae/tC5rrlY8RWWeykorLJXIto6o9481N1O/w/g530OZAc2hIOoyPuVZrDwyQnNuecgERmhzGY3+9WFpLmsqP4I97DmdFrsMkVMbS2umYzproo7KbK/nWDqM4y7BZLHJLXA0uprmMq6apXTOzOwsiU1HtO83LP1Z7x5qXqd/h/BzvocyAFWJCw5EtHVHvHmrPU7/D+CPfQ5ka1WR8ZAe3CSKjMfZRWVTreJrB1GSl2H1ZbBJICWMLgDQ5j7r2uiyxZgsnkpxj2s7ZLona0uMZAAqTUZAa711LS3RTbjwX0PFbBvGSHGwuIAFSTQDiSaBQpNvCO28cSdyLaOqPePNWOp3+H8HG+hzIlpszo3YXihpWnb2KGyuVbxJYZ3GSkso7rNdssjcTGEitK1G7tK7hp7ZrMVlHMrIxeGzme65mNLnMIaNTUea9nprYLalHh9grIt4TIagOy72ShrMXdFvzcafSqv8AR0M2OXJFfUPEcGvW2UwgCAIAgCAIAgCAym11mpI14/3Ch7W/9fRY/SVeJqfMuaeXDBD2dtOC0N4O9U+/T5gKvorNi5efD/fc7ujmBdbX/kN/mD+xyv8ASX8S+v8ATINP8z+hW7I/nu/ln+5qq9HfzP6P8ol1Hy/c162ykedWz8x/6nfUr5i355fVmnHsRv7H+Wz9I+i+kr+RfQzZdrKHbLSLtd/is7pPsj9yzpu8+NjfxS9jf8lz0Z2y+39nup7EaV+h7FqvsKiPOI9y+Wj3Goz0lfVGWZTbD8xn6fusfpL54/Qt6bsZL2P/AC3/AKv8Qpujfkl9f6ONT2otr1/Il/lu/tKuaj+Gf0f4Iq/mX1MRdv58X8xv94Xz9P8ALH6r8l+fyv6HoK+mM0xu1X+o/pH3WF0h/N9kXdP8hc7Kf6f+o/ZX+j/4fuyDUfOSNof9NJ2D+4KTWfwS/wB3nlPzowy+fL5qtj4qRvdxdTwj/wCitjo2GISlzf4/9KepfFI0C0iuEAQBAEAQBAEAQFZtFZsdndxb6w/p1+VVU1te3S/Lj/vsS0yxMw9V8/kvnOL2pkDEmQMXtTIwcVTKBzi9qZAxJkDEmQMXtTIOKplA5xe1MjAxJkDF7UyBi9qZAqmQMXtTIwKpkDF7UyBi9qZAXoN1cMWGzx+0YvFn919Do47NMfpn14mfa8zZYKyRhAEAQBAEAQBAEAQHGEcEwBhHBMAYRwTAGEcEwBhHBMAYRwTAGEcEwBhHBMAYRwTAGEcEwBhHBMAYRwTAGEcEwBhHBMAYRwTAGEcEwBhHBMAYRwTAK3aGTDZ3+31dOkaH5VVXWy2aZenqS0rM0YlrSSANSaDtOi+fSbeEX84PR42UAA3CncvqUsLBlt5PpegIAgCAIAgCAIAgCAIAgCAIAgCAIAgCAIAgCAIAgCAIAgCAzu2Mvqxs4uLvCKf5LM6Tl/zGPnn0/wDSzplxbKa4ocdoYNwNT/SK/WioaSG1dFfcnteIM3a+iM8IAgCAIAgCAIAgCAIAgCAIAgCAIAgCAIAgCAIAgCAIAgCAIDHbVTVnp0Wgd+f3Cw+kJ5txyRd06xHJ27IQ1lc7otppvcf+j3rvo2GZuXJfn/w81D/5SNYtkphAEAQBAEAQBAEAQHRbbW2Jhe80A7yeAHFR22xrjtSOoxcnhFVzoh6Mnc3zVP4lVyft+ybq8vIc6IejJ3N80+JVcn7fsdXl5DnRD0ZO5vmnxKrk/b9jq8vIc6IejJ3N80+JVcn7fsdXl5DnRD0ZO5vmnxKrk/b9jq8vIc6IejJ3N80+JVcn7fsdXl5DnRD0ZO5vmnxKrk/b9jq8vIc6IejJ3N80+JVcn7fsdXl5DnRD0ZO5vmnxKrk/b9jq8vIc6IejJ3N80+JVcn7fsdXl5DnRD0ZO5vmnxKrk/b9jq8vIc6IejJ3N80+JVcn7fsdXl5DnRD0ZO5vmnxKrk/b9jq8vIc6IejJ3N80+JVcn7fsdXl5DnRD0ZO5vmnxKrk/b9jq8vIc6IejJ3N80+JVcn7fsdXl5DnRD0ZO5vmnxKrk/b9jq8vIc6IejJ3N80+JVcn7fsdXl5GYt8/pJXv6TiR2bq+2lFk3T3k3Lmy1COzFI0+yUNIXO6TuG5oprvzr81rdHQxW5c2VdQ/8ArBeLQK4QBAEAQBAEAQBAEBQ7TXa+Sj2VdhFMHv1aOPks7X6edmJR447ixRYo8GZ3k2bqpPAVmdXt8L9CzvI8xybN1UngKdXt8L9BvI8zgWCXq3+ErzcWeF+h7tx5nPJs3VSeAr3q9vhfoebyPMcmzdVJ4CnV7fC/QbyPMcmzdVJ4CnV7fC/QbyPMcmzdVJ4CnV7fC/QbyPMcmzdVJ4CnV7fC/QbyPMcmzdVJ4CnV7fC/QbyPMcmzdVJ4CnV7fC/QbyPMcmzdVJ4CnV7fC/QbyPMcmzdVJ4CnV7fC/QbyPMcmzdVJ4CnV7fC/QbyPMcmzdVJ4CnV7fC/QbyPMcmzdVJ4CnV7fC/QbyPMcmzdVJ4CnV7fC/QbyPMcmzdVJ4CnV7fC/QbyPMcmzdVJ4CnV7fC/QbyPM4NglGsb/AAleOixf/L9D3bjzNnc0WCCNuhw1I3guzNR71u6WOxVGPkUbXmTZOVgjCAIAgCAIAgCAIAgCAICivHaRjCWxtxkGhNaNy1od6z7ukIweILL9ixChvizva6tDxzUieeJyTrPaAcj+L601orELE+D7SNxwSFIchAEAQBAEAQBAEAQBAEAQBARrc0UrkKZd/wD2orUsZOokJQEhGmvr0EgYW1aRUkHMVNNN+ihlrNzPZa4HSq21kubLaWyMDmGoPy9h4FX67I2R2o9hDKLi8M7l2chAEAQBAEAQBAEBXbQWgss7i00Jo0HhU5/Kqq6yxwpbRLTHM1kwxXzxfNlGfVHYPot5dhRfaZy13k4y42EjD+Hs7PasqzUSdm3F9nZ/vMtRrWzhm5jfUA8RXvX0KeVkz3wPpegIAgCAIAgCAIAgCAIAgCAyu1tqd6RsegAxdpNQD7qfMrH6Rse2ody4lvTxWGyRdVs9IzP8QyP2PvUunt3kePajmyGyyq2g/NH6B9SqWs/k+37JqflJOydpIlLK5OBy9rd/dX5Kbo6xqzY7n+TjURzHJrltFMIAgCAIAgCAIAgK3aKAvs7g3MijqcQDn8qn3KrrYOdLSJaZJT4mHXz5fJT7wlLcJfkRSlBp3KV32NYbOFCKecEUAnICp4DU9iixnsOz0eFlGgcAB3BfUxWEkZj4s+16eBAEAQBAEAQBAEAQBAEAQGR2ss5EofT1XNpX2jWvup3LF6Rg1YpdzRc08v8AnBTwTuYatNDSn/qqjCcoPMWTuKfaLRO55q41NKaUy9yTnKbzIKKXYW2ykBdPizo1p73ZAd1e5XejoN27XJEOoeI4NgtspBAEAQBAEAQBAEAQGYvXZ3MuiIDd7STkfYc8lk6jQcdqvs5Fqu/ukUFnhL3BopU8dNKrNhBzkoost4WTWXLcQiON5xOplTRtfqVs6XRKp7UnllO27a4IulfIAgCAIAgCAIAgCAIAgCAIAgOi22RsrCx4qD3g7iPao7ao2R2ZHUZOLyjF3pdjoDm4EVyI10rmFg6jTSpfF5RersUz6uq6XT54gG1z45U0Hv4rrT6WV3HOEeWWqBsrHZWxMDGCgHeTxJ4rcqqjXHZiUpScnlnepDkIAgCAI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 name="AutoShape 12" descr="data:image/jpeg;base64,/9j/4AAQSkZJRgABAQAAAQABAAD/2wCEAAkGBxMSEBUUExMUFhUXFh8YGBUYEh8YFRQYFBUbGxUbFBUZKCggGSAlGxoUIjEhJSkrLi4uFx8zODMsNygtLisBCgoKDg0OGxAQGy8mICQtLCwsLCwtLCwsLCwvLCwtLCwsLCwwLCwsLCwsLCwsLCwsLCwsLCwsLCwsLCwsLCwsLP/AABEIAM4A9QMBEQACEQEDEQH/xAAbAAEAAwADAQAAAAAAAAAAAAAABAUGAQMHAv/EAEAQAAEDAQUDCAgDBwUBAAAAAAEAAgMRBAUSITEGQVEVFlJTcZGS0RMiYYGTobHBMjNyFCNic4KywjRC0uHw4v/EABoBAQADAQEBAAAAAAAAAAAAAAADBAUCAQb/xAAyEQACAgEBBAgGAwEBAQEAAAAAAQIDEQQSEyFRBRQxQVJhkaEVMnGBsdEzwfAi8UIj/9oADAMBAAIRAxEAPwD3FAEAQBAEAQBAEAQBAEAQBAEAQBAEAQBAEAQBAEAQBAEBkdrZazNb0WfNxNfkAsXpGWbEuSLmnX/OSjqs7JYOKplAVTKBb3babVg/dYy3sqB7AT9ArtFmp2f/AM8tEM415/6Not4ohAEAQBAEAQBAEAQBAEAQBAEAQBAEAQBAEAQBAEAQBAYK+Zsc8h/ioOxuX2XzmqntXSfn+DRqWII0uysWGz16Tif8fstXo+OKc823/X9FS95mXCvEIQBAEAQBAEAQBAEAQBAEAQBAEAQBAEAQBAEAQBAEAQBAEB12iXAxzui0nuFVzOWzFyfcepZeDzlzq5lfLt97NM9Bu2HBCxvBor20z+a+lphsVxj5GbN5k2SVKchAEAQBAEAQBAEAQBAEAQBAEAQBAEAQBAEAQBAEAQBAEAQFZtHNhs7uLqN7zn8qqprZ7NL8+BLSszRj7DFjlY3i4D3Vz+VViUx2rIx80XZvEWz0NfTGaEAQBAEAQBAEAQBAEAQBAEAQBAEAQBAEAQBAEAQBAEAQBAEBnNsJso2cSXH3ZD6lZfSc+EY/cs6ZdrK7ZiHFaAdzQT8qD6/JVdBDauT5Et7xA2i3iiEAQBAYi9Jpo5nt9LJQHL947Q5j5L5/UStrscdp+rL9ajKKeEROUJetk+I7zUO/s8T9Wd7EeSHKEvWyfEd5pv7PG/VjYjyQ/b5etk+I7zTfW+J+rGxHkhyhL1snxHeab+zxP1Y2I8kOUJetk+I7zTf2eJ+rGxHkhyhL1snxHeab+zxP1Y2I8kOUJetk+I7zTf2eN+rGxHkjn9vl62T4jvNN9b4n6sbEeSOOUJetk+I7zTf2eN+rGxHkhyhL1snxHeab+zxP1Y2I8kOUJetk+I7zTf2eJ+rGxHkhyhL1snxHeab+zxv1Y2I8kc/t8vWyfEd5pvrfE/VjYjyRxyhL1snxHeab+zxv1Y2I8kOUJetk+I7zTf2eJ+rGxHkhyhL1snxHeab+zxP1Y2I8kOUJetk+I7zTf2eN+rGxHkh+3y9bJ8R3mm+t8T9WNiPJDlCXrZPiO8039njfqxsR5Ift8vWyfEd5pv7PE/VjYjyQ5Ql62T4jvNN/Z4n6sbEeSHKEvWyfEd5pv7PE/VjYjyQ/b5etk+I7zTfW+J+rGxHkhyhL1snxHeab+zxv1Y2I8kdcs7n/AInOdwxOJp2VXMpyl8zb+ryepJdhodjofzH9jR9T9lp9GR+aX2K2pfYjSrVKoQBAEBmNr7NmyQbxhPuzb9+5ZPSVfFT+36Leml2ojbLTASljgCHDKo3t/wCqqLo+aVji+86vX/OUaz0Dei3whbOxHkU8swt8Clok/UV89qv5pfU0K/kRrbmhabPHVo/CNy2tNFbmPDuKVje2yDtbGBC2gA/eDQfwuVbpJJVrHP8Apkmnb2vsV2ybQZ3VAP7s6j+Jqq9HJO155P8AKJdR8v3NZ6BvRb4QtrYjyKeWefWv8x/6j9Svmbfnl9WaUexG8skLfRs9Vv4RuHBfR1xjsrh3GdJvLKLa9gAjoAM3aD9Kz+kkko48yxp32nxsgwEyVAOTdR+pc9GpNyz5f2e6l9ho3wNofVbp0QtRwjjsKuWeeM3L5iPcabPRfQN6LfCF9RsR5GZlmW2tYBIygA9XcPasjpJJTjjkW9O+DJeyMYMb6gH1t49gU3RqThLPP+jjUPii0vSFogl9Vv5btw6JVvURW6nw7n+CKtvaX1MXdw/fR/zG/wBwWDT/ACR+q/Jen8r+hvvQN6LfCF9JsR5GdlmQ2oaBaMgB6o096xOkEldw5Iu0fIXGy8TTZ8wD6x1HYr2ginTxXeyC9vbO/aCJos0hDQMhu/iCk1kUqZcP9k5pb20Zm4RW0x1zzP8AaVk6PjfH/dzLdvyM23oG9FvhC39iPIoZZgLdKHyvcNC407K5fJfN2yUpuS5mjBYika3ZiHDZwekS77D5ALa0ENmlefEp3vMy2VwhCAIAgIF+Wb0kDxvAxDtbn5j3qvqq95U19ySqWzJGHglLHBzTQg1BXz0JOMlJdqL7Sawyy5w2jpDwBW+v3c/Yi3ECunmL3FztSalVZzc5OT7WSpYWETYL7mY0Na4UAoPVCsQ1lsIqKfBeRG6Yt5Z1229JZWhryCAa/hAzoRu7SuLdTZasSPY1xi8o6rFbHxOxMNDSmlciQd/YFxVbKqW1E6lBSWGTecNo6Q8AVjr93P2I9xArHuqSTqTU+9U28vLJlwLFl/TgABwoBQeqNytrXXJYz7ETogR7deMk1MZBppkBrrp2KK3UTtxtdx1CuMew4sN4SQ1wECtK5V0017V5TfOrOx3icFLtJR2gn6Q8IU/X7ufscbiBVhU1wJi15w2jpDwBXOv3c/Yh3ECHbrc+YgvIJAoMqfRQW3TteZEkYKPYfdhvOSEEMIAJqcgfquqtTZUsRPJVxl2ndNfkzmlpcKOBB9UaEUK7lrbZRcW+D8jlUwTyV8Uha4OGoII7QahVoycWmu4kaysFnzhtHSHgCt9fu5+xFuIEG2Wt0rsTzU0ppTRV7bZWS2pdpJGKisI77He0sTcLCAK1/CDqpKtVZXHZi+BzKqMnln1ab5mkYWOcCDr6oGhqvbNZbOLjJ8BGqMXlESzTujeHtyI0yrqKKCubhJSj2o7lFSWGTztBP0h4QrXX7ufsRbiBVlUiY9EscWCNjei0DuC+orjsQUeSMyTy2zuXZ4EAQBAEB5/elm9HM9m4HLsOY+S+b1Fe7scTRrltRTLe4LthmiJc04muofWIrvB/9wV3R6eq2GZLivMhuslCXAp7yhDJntboHUCo3wULJRXYieDbimzRXbccL4WOc01LQT6xWnRo6Z1xk1xa5sqzumpNIibQ3VFDE1zAQS8DNxOWFx39gUOt01dUE4Lv/pndNkpSwyFs/Y2SylrwSMBOtMw5o3dpVfR1Rts2ZdmP7RJdNxjlGh5uwdF3jK1OoUcvdlbfzMfaG0e4DQOIHuKw5rEmlzZdjxSNZZ7ggLGktNS0H8Z3hbUNDS4pte7KbvmmVW0d3RwhmAEYq1qSdKU17VS1unhUo7C7ck1NkpZyfOzl3xzF+ME0ApQka1rp2LzQ0Qtctvux/Yum44wXTtnoKH1T4yr70FHL3ZBv5mNZuWEuJeZs+bsHRPjK3uoUcvdlHfzKHaKwshe0MBALamprv9qzdbTCqSUCxTNyTySNnbsjmY4vBJDqCjiN3sUui01dsW5rvObrJRawT7dcULYpHBpq1jiPWOoaSFYu0VMa5SS4pPvfIjhdNySMxYow6VjTo57QewuAKyaoqU4p97X5LUniLZrubsHRd4ytvqFHL3ZT38zOX9ZGxTYWCgwg611rxWVrKo12bMezBZqk5RyyyuG6IpYcTwScRH4iNOxW9JparK9qS4kVtsoywjtve5YY4Hva01FKesTq4DRd6nR1Qqcorj9Tyu2UpJMo7pgbJMxjtCTXOmjSVnaaCnaoy7H+ixZJxi2i2v8AuyGGKrWnEXAD1ifacvd81d1mmqqrzFcc8yGmyUpcSmuyLHNG3i4dwNT8gVRojtWxXmTTeItnoK+lM4IAgCAIAgMttfZqPZIN4wntGY+RPcsfpKvElPnwLenlwaK26bzdAXEAOxChBNNND9e9VdPqXS20s5JbK1MjWuf0kjn0piNacFFbPbm5czqMdlYLWx7ROjjawRg4RSuLVXK+kJQgo7PZ5kMqFJ5ydN630Z2BpYG0diqDXQEfdR6jVu6Ki1jjk6rq2HnJGuq3mB5eGh1W4aE01IP2UWnvdM9pLPDB3ZDbWC151O6pviPkrvxOXh9yHqy5lBK/E4niSe8rNk9pt8ywlhYL2LadzWgejGQA/Edw7FoR6Skkls+5A9Om+0g3texnw1aG4a6Gta08lBqdU7sZWMHddWwcXTehgLiGh2KmppSlfNeabUujOFnJ7ZXtlidqXU/Lb4j5Kz8Tl4fci6suZnmrNXAsmh51O6pviPktP4nLw+5W6suZWXteRncHFobQUyNd6qajUO5ptYwS117Cwdt03wYGkBgdU1zNN1F3p9W6U0lnJ5ZVtvOSVadpHPY5nowMTS2uLTEKcFLZ0hKcHHZ7VjtOI6dJp5Kazy4HtdSuFwdTjhNVRhLZkpcmmTtZWC951O6pviPktH4nLw+5X6suZU3nbTNJjIpkBStdFSvud09prBNCGwsEu7L8MMeAMBzJripqp6Na6obKWTidKm85Oy37QOljcwsArvxcCD9l7dr3ZBwce3zPIUKLzkrLDafRSNeBXDu41BH3VWmzdzU+RLOO0sEq9r2dOGgtwhtcga1rT6Z96m1Oqd2MrGDiupQJGykVZ69FpPvOX3Kk6Pjm3PJHOoeImxW4UggCAIAgCAr7+s3pLO8bwMQ7W5/So96rayvbpa5cfQkqliaMKvnTQOy0MAcQ01G48V3NJSaT4Hiba4l7YdnGyRtf6QjEK0w6VWjVoIzgpbXaV5XuLawR75uUQRhweXVdhpSmoJ+yi1WkVMFJPPHH5OqrXN4wRbmsAnkLC4to0uqBXQgfdQ6WhXT2W8cM/g7snsLJc81W9afCFf8AhkfEQdZfIzUzMLnDgSO4rJmtmTXItJ5RoodmGuaD6Q5gH8I3hakejotJ7RWeoafYV993SIMNHF2KuopSlPNVtVpVTjDzkkqt28nzcl1icvBcW4aaCta18l5pdMrm8vGMHttmxgtHbLNp+YfCFb+Gx8RD1l8jMNWSuJbNRzVb1p8IWv8ADI+IqdZfIqL6u0QOa0OLqiuYpvVLVadUySTzkmqs21k7rlucTtcS8toaZCu6q70ukV0W28YPLbdh4wTLXs21kb3+kJwtLqYdcIqp7ej4wg5bXYmziOobaWChssWORjdMTg2vDEQFm1x2pqPNpFiTwmzR81W9afCFq/DI+Iq9ZfIpL3sQhkwA1yBrSmqz9TSqZ7KeSeue2sk66LjE0eMvIzIpSuisabRK2G03g4sucHjB2Xls+IonPDyaUyw8SB913foY11ueew8he5Sxgqbus3pZWsJpirnwoCfsqVFe8sUH3k05bMcnF4WcRyuYDUNNK+7NLoKubin2CEtqOTQbHw+rI/iQ3wip+o7lpdGQ/wCZS+3+9StqXxSNEtMrBAEAQBAEBwQgPP7xs/o5Xs4HLsOY+RC+avr3djiaUJbUUyMojo1V237CyFjXF1Q0A+qtijW1QrjFvilyKk6ZOTaIm0F7RzRtawmoeDmKZYXD7hQa3U12wSjz/pndNUoyyyHs/bWQylz60LCMhXMuafsVBo7o1WbUuX6O7oOUcI0HOODi7wrT+IU8/YrbiZj7Q6r3EaFxI95WJN5k2ubLseCNZZ9oYQxoJdUNA/DwC2Ya+lRSz7FN0TbKraK8o5gzBX1a1qKa0p9FT1uohao7PcTU1uGcnzs7eLIS/HX1gKUFdK1+q50V8KnLa78f2e3Qc8YLp20cFDm7wrQevp5+xBuJmObuWEuBdZsuccHF3hW78Qp5+xR3Eyh2ht7JntLK0DaGopvWdrb4WyTiWKYOKeSRs9ekcLHB5NS6ooK7lLotTXVFqXM5urlJ8Cfbr/hfE9oLquY4D1d5aQFYu1tUq5RT7U+4jhTJSTMzY5A2Rjjo17SewOBKya5KM4t9zX5LUlmLRreccHF3hW18Qp5+xT3EzOX7a2yzYmVphAzFNKrL1dsbbNqPZgtVRcY4ZZXFfEUUWF5NcROTa6q3pNXXVXsy7SK2qUpZR23vfcUkL2NLqmlKtpo4FdanWVWVOMe05rplGSbKO6bQ2OZj3aAmuVdWkLP001C1Sl2L9FiyLlFpHRPJie53SJPeaqOctqTlzOksLBs9nIcNmZ7au04nL5UW9oobNK8+JRueZss1aIggCAIAgCAIDLbX2aj2SDeMJ7RmPlXuWR0lXiSn9i3p5cGjPLMLJbWXZ+WRjXh0dHCoqTX35K5XoLJxUk1x+v6IZXxTwdV43PJA0OeWEE4fVJJrQneBwK4v0k6Y7UscuH/h7C1TeEdF3WF0zy1paCBizJAoCBuB4hR00yulsx+vE6nNQWWWPNebpR+J3/FWvhtvNe/6I+sR8ymkZhJB3EjuKoyWy2uRMnkt49mpnAEOjoRX8R3+5XV0fa1nK9/0QvURREvK63wYcZacVaYSTpTWoHFQ36adONrHHkdwsU+w4u27Hzl2AtGGlcRI1rpQHgvKNPK7OzjhzPZ2KHaTjsxN0o/Ef+KsfDrea9/0R9Yj5lIFQXEnLvmvN0o/E7/ir/w23mvf9EHWI+ZX3ldzoHAPLSSK+qSfqAq19EqWlLv5EkLFPsO27bofOCWFooaesSN3sBXdGlncm44+55O1QeGSLRs7KxjnF0dGguNHGtAKmmSknoLYRcm1w49/6OVfFvBVQRlzmtGriGiulXGgqqcYuUlFd/AlbwslxzXm6Ufid/xV74bbzXv+iHrEfMrbfYnQvwOIJpXI5Z9tFVuplVLZkSwmpLKJN33LJMzG0sArTMmuXYCpadHZbHai1/vscTujF4Z92y4ZYmF7iyg1oTXM03he26GyuLk2uH1/R5G6MnhFUqhMcgE5DXcmG+wHotniDGNaNGgDuC+ohFRioruMxvLydi6PAgCAIAgCAICs2is2Ozu4t9Yf06/Kqq62vbpflx/32JaZYmjEL58vmzum8ImwRh0jAQ0VBcKjtW7p76o1RTkuzmUbIScnhEPai2RvhaGPa44waBwJphdw9yr9IWwnWlFp8f6ZJRGSlxRX7MTtZMS9waMBFSaCuJvH3qtoJxha3J44f2iS9Nx4Go5Uh62PxhbHWafEvVFTdz5GEtRq95GhcfqV87Y8yeObNCPYjbWW8oQxoMsdQ0f7xwW/DUVKK/6XqUJVyz2FLtVamPEeB7XUxVo4Glaa0VDpC2E1HZafb2E+ni1nKPnZW0sYZMbmtqG0qaVpXSq56PshBy2njs7fue6iLeMIv33nDQ/vY9OmFpvU04+ZeqK27nyMGzcvnI9xos33KkPWx+ML6TrNPiXqjO3c+RmtqbQx8jCxzXAN3Gu/2LK6QsjOScXngWqItJ5JWy1rjYx4e9rSXZVcBXL2qXo+2EINSaXE4vi21hFleV4wmGQCVhJY4AB4qSWmlFav1FTqklJdj7/IihXJSXAyFgcBNGSaAPaSdwAcK1WJU0rIt81+S7P5WbjlSHrY/GF9D1mnxL1RQ3c+RlNpJmvnq1wcMIzBqN6xtdOM7cxeeBbpTUeJbbN22NkFHSMacRyLgCruhurhViUkuL7yK6EnLgjuvy3xOs7w2RhJpQBwJPrDcu9XfXKmSUln6nNUJKabRj1iF0mXPDjnjH8VT2NzP0U+mjtWxXmcWPEGb5fRmcEAQBAEAQBAEBwQgPPbdZ/RyPZ0TT3bvlRfM3Q3c3HkaUJbUUxZLHJLXA0uprmMq6apXTOz5FkSmo9p92q75YxV7C0E0rUa0ru7CvbKLK1maweRsjLgmddlsr5HYWNxGlaZae/tC5rrlY8RWWeykorLJXIto6o9481N1O/w/g530OZAc2hIOoyPuVZrDwyQnNuecgERmhzGY3+9WFpLmsqP4I97DmdFrsMkVMbS2umYzproo7KbK/nWDqM4y7BZLHJLXA0uprmMq6apXTOzOwsiU1HtO83LP1Z7x5qXqd/h/BzvocyAFWJCw5EtHVHvHmrPU7/D+CPfQ5ka1WR8ZAe3CSKjMfZRWVTreJrB1GSl2H1ZbBJICWMLgDQ5j7r2uiyxZgsnkpxj2s7ZLona0uMZAAqTUZAa711LS3RTbjwX0PFbBvGSHGwuIAFSTQDiSaBQpNvCO28cSdyLaOqPePNWOp3+H8HG+hzIlpszo3YXihpWnb2KGyuVbxJYZ3GSkso7rNdssjcTGEitK1G7tK7hp7ZrMVlHMrIxeGzme65mNLnMIaNTUea9nprYLalHh9grIt4TIagOy72ShrMXdFvzcafSqv8AR0M2OXJFfUPEcGvW2UwgCAIAgCAIAgCAym11mpI14/3Ch7W/9fRY/SVeJqfMuaeXDBD2dtOC0N4O9U+/T5gKvorNi5efD/fc7ujmBdbX/kN/mD+xyv8ASX8S+v8ATINP8z+hW7I/nu/ln+5qq9HfzP6P8ol1Hy/c162ykedWz8x/6nfUr5i355fVmnHsRv7H+Wz9I+i+kr+RfQzZdrKHbLSLtd/is7pPsj9yzpu8+NjfxS9jf8lz0Z2y+39nup7EaV+h7FqvsKiPOI9y+Wj3Goz0lfVGWZTbD8xn6fusfpL54/Qt6bsZL2P/AC3/AKv8Qpujfkl9f6ONT2otr1/Il/lu/tKuaj+Gf0f4Iq/mX1MRdv58X8xv94Xz9P8ALH6r8l+fyv6HoK+mM0xu1X+o/pH3WF0h/N9kXdP8hc7Kf6f+o/ZX+j/4fuyDUfOSNof9NJ2D+4KTWfwS/wB3nlPzowy+fL5qtj4qRvdxdTwj/wCitjo2GISlzf4/9KepfFI0C0iuEAQBAEAQBAEAQFZtFZsdndxb6w/p1+VVU1te3S/Lj/vsS0yxMw9V8/kvnOL2pkDEmQMXtTIwcVTKBzi9qZAxJkDEmQMXtTIOKplA5xe1MjAxJkDF7UyBi9qZAqmQMXtTIwKpkDF7UyBi9qZAXoN1cMWGzx+0YvFn919Do47NMfpn14mfa8zZYKyRhAEAQBAEAQBAEAQHGEcEwBhHBMAYRwTAGEcEwBhHBMAYRwTAGEcEwBhHBMAYRwTAGEcEwBhHBMAYRwTAGEcEwBhHBMAYRwTAGEcEwBhHBMAYRwTAK3aGTDZ3+31dOkaH5VVXWy2aZenqS0rM0YlrSSANSaDtOi+fSbeEX84PR42UAA3CncvqUsLBlt5PpegIAgCAIAgCAIAgCAIAgCAIAgCAIAgCAIAgCAIAgCAIAgCAzu2Mvqxs4uLvCKf5LM6Tl/zGPnn0/wDSzplxbKa4ocdoYNwNT/SK/WioaSG1dFfcnteIM3a+iM8IAgCAIAgCAIAgCAIAgCAIAgCAIAgCAIAgCAIAgCAIAgCAIDHbVTVnp0Wgd+f3Cw+kJ5txyRd06xHJ27IQ1lc7otppvcf+j3rvo2GZuXJfn/w81D/5SNYtkphAEAQBAEAQBAEAQHRbbW2Jhe80A7yeAHFR22xrjtSOoxcnhFVzoh6Mnc3zVP4lVyft+ybq8vIc6IejJ3N80+JVcn7fsdXl5DnRD0ZO5vmnxKrk/b9jq8vIc6IejJ3N80+JVcn7fsdXl5DnRD0ZO5vmnxKrk/b9jq8vIc6IejJ3N80+JVcn7fsdXl5DnRD0ZO5vmnxKrk/b9jq8vIc6IejJ3N80+JVcn7fsdXl5DnRD0ZO5vmnxKrk/b9jq8vIc6IejJ3N80+JVcn7fsdXl5DnRD0ZO5vmnxKrk/b9jq8vIc6IejJ3N80+JVcn7fsdXl5DnRD0ZO5vmnxKrk/b9jq8vIc6IejJ3N80+JVcn7fsdXl5DnRD0ZO5vmnxKrk/b9jq8vIc6IejJ3N80+JVcn7fsdXl5DnRD0ZO5vmnxKrk/b9jq8vIc6IejJ3N80+JVcn7fsdXl5GYt8/pJXv6TiR2bq+2lFk3T3k3Lmy1COzFI0+yUNIXO6TuG5oprvzr81rdHQxW5c2VdQ/8ArBeLQK4QBAEAQBAEAQBAEBQ7TXa+Sj2VdhFMHv1aOPks7X6edmJR447ixRYo8GZ3k2bqpPAVmdXt8L9CzvI8xybN1UngKdXt8L9BvI8zgWCXq3+ErzcWeF+h7tx5nPJs3VSeAr3q9vhfoebyPMcmzdVJ4CnV7fC/QbyPMcmzdVJ4CnV7fC/QbyPMcmzdVJ4CnV7fC/QbyPMcmzdVJ4CnV7fC/QbyPMcmzdVJ4CnV7fC/QbyPMcmzdVJ4CnV7fC/QbyPMcmzdVJ4CnV7fC/QbyPMcmzdVJ4CnV7fC/QbyPMcmzdVJ4CnV7fC/QbyPMcmzdVJ4CnV7fC/QbyPMcmzdVJ4CnV7fC/QbyPMcmzdVJ4CnV7fC/QbyPMcmzdVJ4CnV7fC/QbyPMcmzdVJ4CnV7fC/QbyPM4NglGsb/AAleOixf/L9D3bjzNnc0WCCNuhw1I3guzNR71u6WOxVGPkUbXmTZOVgjCAIAgCAIAgCAIAgCAICivHaRjCWxtxkGhNaNy1od6z7ukIweILL9ixChvizva6tDxzUieeJyTrPaAcj+L601orELE+D7SNxwSFIchAEAQBAEAQBAEAQBAEAQBARrc0UrkKZd/wD2orUsZOokJQEhGmvr0EgYW1aRUkHMVNNN+ihlrNzPZa4HSq21kubLaWyMDmGoPy9h4FX67I2R2o9hDKLi8M7l2chAEAQBAEAQBAEBXbQWgss7i00Jo0HhU5/Kqq6yxwpbRLTHM1kwxXzxfNlGfVHYPot5dhRfaZy13k4y42EjD+Hs7PasqzUSdm3F9nZ/vMtRrWzhm5jfUA8RXvX0KeVkz3wPpegIAgCAIAgCAIAgCAIAgCAyu1tqd6RsegAxdpNQD7qfMrH6Rse2ody4lvTxWGyRdVs9IzP8QyP2PvUunt3kePajmyGyyq2g/NH6B9SqWs/k+37JqflJOydpIlLK5OBy9rd/dX5Kbo6xqzY7n+TjURzHJrltFMIAgCAIAgCAIAgK3aKAvs7g3MijqcQDn8qn3KrrYOdLSJaZJT4mHXz5fJT7wlLcJfkRSlBp3KV32NYbOFCKecEUAnICp4DU9iixnsOz0eFlGgcAB3BfUxWEkZj4s+16eBAEAQBAEAQBAEAQBAEAQGR2ss5EofT1XNpX2jWvup3LF6Rg1YpdzRc08v8AnBTwTuYatNDSn/qqjCcoPMWTuKfaLRO55q41NKaUy9yTnKbzIKKXYW2ykBdPizo1p73ZAd1e5XejoN27XJEOoeI4NgtspBAEAQBAEAQBAEAQGYvXZ3MuiIDd7STkfYc8lk6jQcdqvs5Fqu/ukUFnhL3BopU8dNKrNhBzkoost4WTWXLcQiON5xOplTRtfqVs6XRKp7UnllO27a4IulfIAgCAIAgCAIAgCAIAgCAIAgOi22RsrCx4qD3g7iPao7ao2R2ZHUZOLyjF3pdjoDm4EVyI10rmFg6jTSpfF5RersUz6uq6XT54gG1z45U0Hv4rrT6WV3HOEeWWqBsrHZWxMDGCgHeTxJ4rcqqjXHZiUpScnlnepDkIAgCAID//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8206" name="Picture 14" descr="http://www.soarsoftwares.com/images/icon_car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5018" y="2788610"/>
            <a:ext cx="1023639" cy="868180"/>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descr="http://www.opencart.com/opencart/image/cache/data/extension/1352431467.purchaseorder-resize-206x206-crop-0x0x206x12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4755" y="2354004"/>
            <a:ext cx="1096855" cy="638945"/>
          </a:xfrm>
          <a:prstGeom prst="rect">
            <a:avLst/>
          </a:prstGeom>
          <a:noFill/>
          <a:extLst>
            <a:ext uri="{909E8E84-426E-40DD-AFC4-6F175D3DCCD1}">
              <a14:hiddenFill xmlns:a14="http://schemas.microsoft.com/office/drawing/2010/main">
                <a:solidFill>
                  <a:srgbClr val="FFFFFF"/>
                </a:solidFill>
              </a14:hiddenFill>
            </a:ext>
          </a:extLst>
        </p:spPr>
      </p:pic>
      <p:pic>
        <p:nvPicPr>
          <p:cNvPr id="8216" name="Picture 24" descr="http://sprattpersonalshipping.com/wp-content/uploads/2013/12/shipp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39098" y="3789040"/>
            <a:ext cx="1059860" cy="787102"/>
          </a:xfrm>
          <a:prstGeom prst="rect">
            <a:avLst/>
          </a:prstGeom>
          <a:noFill/>
          <a:extLst>
            <a:ext uri="{909E8E84-426E-40DD-AFC4-6F175D3DCCD1}">
              <a14:hiddenFill xmlns:a14="http://schemas.microsoft.com/office/drawing/2010/main">
                <a:solidFill>
                  <a:srgbClr val="FFFFFF"/>
                </a:solidFill>
              </a14:hiddenFill>
            </a:ext>
          </a:extLst>
        </p:spPr>
      </p:pic>
      <p:pic>
        <p:nvPicPr>
          <p:cNvPr id="8218" name="Picture 26" descr="http://www.oakaccounting.com.au/wp-content/uploads/2013/10/Slide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6801" y="4941168"/>
            <a:ext cx="1140072" cy="630040"/>
          </a:xfrm>
          <a:prstGeom prst="rect">
            <a:avLst/>
          </a:prstGeom>
          <a:noFill/>
          <a:extLst>
            <a:ext uri="{909E8E84-426E-40DD-AFC4-6F175D3DCCD1}">
              <a14:hiddenFill xmlns:a14="http://schemas.microsoft.com/office/drawing/2010/main">
                <a:solidFill>
                  <a:srgbClr val="FFFFFF"/>
                </a:solidFill>
              </a14:hiddenFill>
            </a:ext>
          </a:extLst>
        </p:spPr>
      </p:pic>
      <p:pic>
        <p:nvPicPr>
          <p:cNvPr id="8219"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6832" y="2385392"/>
            <a:ext cx="1681485" cy="3213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flipV="1">
            <a:off x="3206873" y="2788610"/>
            <a:ext cx="1653159" cy="434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275856" y="3974503"/>
            <a:ext cx="1584176" cy="102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19872" y="5256188"/>
            <a:ext cx="13681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ular Callout 20"/>
          <p:cNvSpPr/>
          <p:nvPr/>
        </p:nvSpPr>
        <p:spPr>
          <a:xfrm>
            <a:off x="7596336" y="2420888"/>
            <a:ext cx="1152128" cy="1224136"/>
          </a:xfrm>
          <a:prstGeom prst="wedgeRoundRectCallout">
            <a:avLst>
              <a:gd name="adj1" fmla="val -117788"/>
              <a:gd name="adj2" fmla="val -14214"/>
              <a:gd name="adj3" fmla="val 16667"/>
            </a:avLst>
          </a:prstGeom>
          <a:solidFill>
            <a:srgbClr val="DDF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smtClean="0">
                <a:solidFill>
                  <a:schemeClr val="accent2"/>
                </a:solidFill>
              </a:rPr>
              <a:t>Model</a:t>
            </a:r>
          </a:p>
          <a:p>
            <a:pPr algn="ctr"/>
            <a:r>
              <a:rPr lang="en-AU" sz="1200" b="1" dirty="0" smtClean="0">
                <a:solidFill>
                  <a:schemeClr val="accent2"/>
                </a:solidFill>
              </a:rPr>
              <a:t>element</a:t>
            </a:r>
          </a:p>
          <a:p>
            <a:pPr algn="ctr"/>
            <a:r>
              <a:rPr lang="en-AU" sz="1200" b="1" dirty="0">
                <a:solidFill>
                  <a:schemeClr val="accent2"/>
                </a:solidFill>
              </a:rPr>
              <a:t>f</a:t>
            </a:r>
            <a:r>
              <a:rPr lang="en-AU" sz="1200" b="1" dirty="0" smtClean="0">
                <a:solidFill>
                  <a:schemeClr val="accent2"/>
                </a:solidFill>
              </a:rPr>
              <a:t>or object</a:t>
            </a:r>
          </a:p>
          <a:p>
            <a:pPr algn="ctr"/>
            <a:r>
              <a:rPr lang="en-AU" sz="1200" b="1" dirty="0">
                <a:solidFill>
                  <a:schemeClr val="accent2"/>
                </a:solidFill>
              </a:rPr>
              <a:t>a</a:t>
            </a:r>
            <a:r>
              <a:rPr lang="en-AU" sz="1200" b="1" dirty="0" smtClean="0">
                <a:solidFill>
                  <a:schemeClr val="accent2"/>
                </a:solidFill>
              </a:rPr>
              <a:t>nd way it</a:t>
            </a:r>
          </a:p>
          <a:p>
            <a:pPr algn="ctr"/>
            <a:r>
              <a:rPr lang="en-AU" sz="1200" b="1" dirty="0">
                <a:solidFill>
                  <a:schemeClr val="accent2"/>
                </a:solidFill>
              </a:rPr>
              <a:t>i</a:t>
            </a:r>
            <a:r>
              <a:rPr lang="en-AU" sz="1200" b="1" dirty="0" smtClean="0">
                <a:solidFill>
                  <a:schemeClr val="accent2"/>
                </a:solidFill>
              </a:rPr>
              <a:t>s uniquely</a:t>
            </a:r>
          </a:p>
          <a:p>
            <a:pPr algn="ctr"/>
            <a:r>
              <a:rPr lang="en-AU" sz="1200" b="1" dirty="0" smtClean="0">
                <a:solidFill>
                  <a:schemeClr val="accent2"/>
                </a:solidFill>
              </a:rPr>
              <a:t>identified</a:t>
            </a:r>
          </a:p>
        </p:txBody>
      </p:sp>
    </p:spTree>
    <p:extLst>
      <p:ext uri="{BB962C8B-B14F-4D97-AF65-F5344CB8AC3E}">
        <p14:creationId xmlns:p14="http://schemas.microsoft.com/office/powerpoint/2010/main" val="291740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bg/>
                                          </p:spTgt>
                                        </p:tgtEl>
                                        <p:attrNameLst>
                                          <p:attrName>style.visibility</p:attrName>
                                        </p:attrNameLst>
                                      </p:cBhvr>
                                      <p:to>
                                        <p:strVal val="visible"/>
                                      </p:to>
                                    </p:set>
                                    <p:animEffect transition="in" filter="fade">
                                      <p:cBhvr>
                                        <p:cTn id="7" dur="2000"/>
                                        <p:tgtEl>
                                          <p:spTgt spid="21">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0" end="0"/>
                                            </p:txEl>
                                          </p:spTgt>
                                        </p:tgtEl>
                                        <p:attrNameLst>
                                          <p:attrName>style.visibility</p:attrName>
                                        </p:attrNameLst>
                                      </p:cBhvr>
                                      <p:to>
                                        <p:strVal val="visible"/>
                                      </p:to>
                                    </p:set>
                                    <p:animEffect transition="in" filter="fade">
                                      <p:cBhvr>
                                        <p:cTn id="10" dur="2000"/>
                                        <p:tgtEl>
                                          <p:spTgt spid="21">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1" end="1"/>
                                            </p:txEl>
                                          </p:spTgt>
                                        </p:tgtEl>
                                        <p:attrNameLst>
                                          <p:attrName>style.visibility</p:attrName>
                                        </p:attrNameLst>
                                      </p:cBhvr>
                                      <p:to>
                                        <p:strVal val="visible"/>
                                      </p:to>
                                    </p:set>
                                    <p:animEffect transition="in" filter="fade">
                                      <p:cBhvr>
                                        <p:cTn id="13" dur="2000"/>
                                        <p:tgtEl>
                                          <p:spTgt spid="21">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xEl>
                                              <p:pRg st="2" end="2"/>
                                            </p:txEl>
                                          </p:spTgt>
                                        </p:tgtEl>
                                        <p:attrNameLst>
                                          <p:attrName>style.visibility</p:attrName>
                                        </p:attrNameLst>
                                      </p:cBhvr>
                                      <p:to>
                                        <p:strVal val="visible"/>
                                      </p:to>
                                    </p:set>
                                    <p:animEffect transition="in" filter="fade">
                                      <p:cBhvr>
                                        <p:cTn id="16" dur="2000"/>
                                        <p:tgtEl>
                                          <p:spTgt spid="21">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animEffect transition="in" filter="fade">
                                      <p:cBhvr>
                                        <p:cTn id="19" dur="2000"/>
                                        <p:tgtEl>
                                          <p:spTgt spid="21">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xEl>
                                              <p:pRg st="4" end="4"/>
                                            </p:txEl>
                                          </p:spTgt>
                                        </p:tgtEl>
                                        <p:attrNameLst>
                                          <p:attrName>style.visibility</p:attrName>
                                        </p:attrNameLst>
                                      </p:cBhvr>
                                      <p:to>
                                        <p:strVal val="visible"/>
                                      </p:to>
                                    </p:set>
                                    <p:animEffect transition="in" filter="fade">
                                      <p:cBhvr>
                                        <p:cTn id="22" dur="2000"/>
                                        <p:tgtEl>
                                          <p:spTgt spid="21">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5" end="5"/>
                                            </p:txEl>
                                          </p:spTgt>
                                        </p:tgtEl>
                                        <p:attrNameLst>
                                          <p:attrName>style.visibility</p:attrName>
                                        </p:attrNameLst>
                                      </p:cBhvr>
                                      <p:to>
                                        <p:strVal val="visible"/>
                                      </p:to>
                                    </p:set>
                                    <p:animEffect transition="in" filter="fade">
                                      <p:cBhvr>
                                        <p:cTn id="25" dur="2000"/>
                                        <p:tgtEl>
                                          <p:spTgt spid="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Key Business </a:t>
            </a:r>
            <a:r>
              <a:rPr lang="en-AU" dirty="0"/>
              <a:t>Objects in the SAP ERP Procurement Process</a:t>
            </a:r>
          </a:p>
        </p:txBody>
      </p:sp>
      <p:sp>
        <p:nvSpPr>
          <p:cNvPr id="10" name="Content Placeholder 2"/>
          <p:cNvSpPr>
            <a:spLocks noGrp="1"/>
          </p:cNvSpPr>
          <p:nvPr>
            <p:ph idx="1"/>
          </p:nvPr>
        </p:nvSpPr>
        <p:spPr>
          <a:xfrm>
            <a:off x="395536" y="3789040"/>
            <a:ext cx="8229600" cy="1944216"/>
          </a:xfrm>
        </p:spPr>
        <p:txBody>
          <a:bodyPr/>
          <a:lstStyle/>
          <a:p>
            <a:pPr marL="0" indent="0" algn="just">
              <a:buNone/>
            </a:pPr>
            <a:r>
              <a:rPr lang="en-AU" sz="1500" dirty="0" smtClean="0"/>
              <a:t>The procurement process includes all of the tasks involved in acquiring needed materials externally from a vendor. The process begins when the warehouse recognises the need to procure materials, perhaps due to low levels of inventory. The warehouse then documents this need in the form of a </a:t>
            </a:r>
            <a:r>
              <a:rPr lang="en-AU" sz="1500" b="1" i="1" dirty="0" smtClean="0"/>
              <a:t>purchase requisition</a:t>
            </a:r>
            <a:r>
              <a:rPr lang="en-AU" sz="1500" dirty="0" smtClean="0"/>
              <a:t>, which it sends to the purchasing department. In turn, the purchasing department identifies a suitable vendor, creates a </a:t>
            </a:r>
            <a:r>
              <a:rPr lang="en-AU" sz="1500" b="1" dirty="0" smtClean="0"/>
              <a:t>purchase order</a:t>
            </a:r>
            <a:r>
              <a:rPr lang="en-AU" sz="1500" dirty="0" smtClean="0"/>
              <a:t>, and sends it to the vendor. The vendor ships the </a:t>
            </a:r>
            <a:r>
              <a:rPr lang="en-AU" sz="1500" b="1" i="1" dirty="0" smtClean="0"/>
              <a:t>materials</a:t>
            </a:r>
            <a:r>
              <a:rPr lang="en-AU" sz="1500" dirty="0" smtClean="0"/>
              <a:t>, which are received in the warehouse. The vendor then sends an </a:t>
            </a:r>
            <a:r>
              <a:rPr lang="en-AU" sz="1500" b="1" i="1" dirty="0" smtClean="0"/>
              <a:t>invoice</a:t>
            </a:r>
            <a:r>
              <a:rPr lang="en-AU" sz="1500" dirty="0" smtClean="0"/>
              <a:t>, which is received by the accounting department. Accounting then sends </a:t>
            </a:r>
            <a:r>
              <a:rPr lang="en-AU" sz="1500" b="1" i="1" dirty="0" smtClean="0"/>
              <a:t>payment</a:t>
            </a:r>
            <a:r>
              <a:rPr lang="en-AU" sz="1500" dirty="0" smtClean="0"/>
              <a:t> to the vendor, thereby completing the process.</a:t>
            </a:r>
            <a:endParaRPr lang="en-AU" sz="1500"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84784"/>
            <a:ext cx="7560840" cy="2109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2074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Key </a:t>
            </a:r>
            <a:r>
              <a:rPr lang="en-AU" dirty="0" smtClean="0"/>
              <a:t>Business Objects in the SAP ERP Procurement Process</a:t>
            </a:r>
            <a:endParaRPr lang="en-AU" dirty="0"/>
          </a:p>
        </p:txBody>
      </p:sp>
      <p:sp>
        <p:nvSpPr>
          <p:cNvPr id="3" name="Content Placeholder 2"/>
          <p:cNvSpPr>
            <a:spLocks noGrp="1"/>
          </p:cNvSpPr>
          <p:nvPr>
            <p:ph idx="1"/>
          </p:nvPr>
        </p:nvSpPr>
        <p:spPr>
          <a:xfrm>
            <a:off x="457200" y="1628775"/>
            <a:ext cx="3178696" cy="2664321"/>
          </a:xfrm>
        </p:spPr>
        <p:txBody>
          <a:bodyPr/>
          <a:lstStyle/>
          <a:p>
            <a:r>
              <a:rPr lang="en-AU" sz="2200" dirty="0" smtClean="0"/>
              <a:t>Purchase Requisition</a:t>
            </a:r>
          </a:p>
          <a:p>
            <a:r>
              <a:rPr lang="en-AU" sz="2200" dirty="0" smtClean="0"/>
              <a:t>Purchase Order</a:t>
            </a:r>
          </a:p>
          <a:p>
            <a:r>
              <a:rPr lang="en-AU" sz="2200" dirty="0" smtClean="0"/>
              <a:t>Item</a:t>
            </a:r>
          </a:p>
          <a:p>
            <a:r>
              <a:rPr lang="en-AU" sz="2200" dirty="0" smtClean="0"/>
              <a:t>Material</a:t>
            </a:r>
          </a:p>
          <a:p>
            <a:r>
              <a:rPr lang="en-AU" sz="2200" dirty="0" smtClean="0"/>
              <a:t>Invoice</a:t>
            </a:r>
          </a:p>
          <a:p>
            <a:r>
              <a:rPr lang="en-AU" sz="2200" dirty="0" smtClean="0"/>
              <a:t>Payment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427917"/>
            <a:ext cx="5112568" cy="4223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3784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AU" u="sng" dirty="0" smtClean="0">
                <a:ea typeface="ＭＳ Ｐゴシック" pitchFamily="34" charset="-128"/>
                <a:cs typeface="Arial" pitchFamily="34" charset="0"/>
              </a:rPr>
              <a:t>UML Classes</a:t>
            </a:r>
            <a:r>
              <a:rPr lang="en-AU" dirty="0" smtClean="0">
                <a:ea typeface="ＭＳ Ｐゴシック" pitchFamily="34" charset="-128"/>
                <a:cs typeface="Arial" pitchFamily="34" charset="0"/>
              </a:rPr>
              <a:t>: Representing Business Objects</a:t>
            </a:r>
          </a:p>
        </p:txBody>
      </p:sp>
      <p:sp>
        <p:nvSpPr>
          <p:cNvPr id="23558" name="Rectangle 88"/>
          <p:cNvSpPr>
            <a:spLocks noGrp="1" noChangeArrowheads="1"/>
          </p:cNvSpPr>
          <p:nvPr>
            <p:ph type="body" idx="1"/>
          </p:nvPr>
        </p:nvSpPr>
        <p:spPr>
          <a:xfrm>
            <a:off x="431800" y="1340768"/>
            <a:ext cx="2844056" cy="3888431"/>
          </a:xfrm>
          <a:noFill/>
        </p:spPr>
        <p:txBody>
          <a:bodyPr/>
          <a:lstStyle/>
          <a:p>
            <a:pPr marL="0" indent="0" eaLnBrk="1" hangingPunct="1">
              <a:buFontTx/>
              <a:buNone/>
            </a:pPr>
            <a:r>
              <a:rPr lang="en-AU" sz="2000" i="1" dirty="0" smtClean="0">
                <a:ea typeface="ＭＳ Ｐゴシック" pitchFamily="34" charset="-128"/>
                <a:cs typeface="Arial" pitchFamily="34" charset="0"/>
              </a:rPr>
              <a:t>A Class is</a:t>
            </a:r>
            <a:r>
              <a:rPr lang="en-AU" sz="2000" i="1" u="sng" dirty="0" smtClean="0">
                <a:ea typeface="ＭＳ Ｐゴシック" pitchFamily="34" charset="-128"/>
                <a:cs typeface="Arial" pitchFamily="34" charset="0"/>
              </a:rPr>
              <a:t> a general type for</a:t>
            </a:r>
          </a:p>
          <a:p>
            <a:pPr marL="0" indent="0" eaLnBrk="1" hangingPunct="1">
              <a:buFontTx/>
              <a:buNone/>
            </a:pPr>
            <a:r>
              <a:rPr lang="en-AU" sz="2000" i="1" u="sng" dirty="0" smtClean="0">
                <a:ea typeface="ＭＳ Ｐゴシック" pitchFamily="34" charset="-128"/>
                <a:cs typeface="Arial" pitchFamily="34" charset="0"/>
              </a:rPr>
              <a:t>Objects</a:t>
            </a:r>
            <a:r>
              <a:rPr lang="en-AU" sz="2000" i="1" dirty="0" smtClean="0">
                <a:ea typeface="ＭＳ Ｐゴシック" pitchFamily="34" charset="-128"/>
                <a:cs typeface="Arial" pitchFamily="34" charset="0"/>
              </a:rPr>
              <a:t>.</a:t>
            </a:r>
          </a:p>
          <a:p>
            <a:pPr marL="0" indent="0" eaLnBrk="1" hangingPunct="1">
              <a:buFontTx/>
              <a:buNone/>
            </a:pPr>
            <a:endParaRPr lang="en-AU" sz="2000" i="1" dirty="0" smtClean="0">
              <a:ea typeface="ＭＳ Ｐゴシック" pitchFamily="34" charset="-128"/>
              <a:cs typeface="Arial" pitchFamily="34" charset="0"/>
            </a:endParaRPr>
          </a:p>
          <a:p>
            <a:pPr marL="0" indent="0" eaLnBrk="1" hangingPunct="1">
              <a:buFontTx/>
              <a:buNone/>
            </a:pPr>
            <a:r>
              <a:rPr lang="en-AU" sz="2000" i="1" dirty="0" smtClean="0">
                <a:ea typeface="ＭＳ Ｐゴシック" pitchFamily="34" charset="-128"/>
                <a:cs typeface="Arial" pitchFamily="34" charset="0"/>
              </a:rPr>
              <a:t>At detailed design and</a:t>
            </a:r>
          </a:p>
          <a:p>
            <a:pPr marL="0" indent="0" eaLnBrk="1" hangingPunct="1">
              <a:buFontTx/>
              <a:buNone/>
            </a:pPr>
            <a:r>
              <a:rPr lang="en-AU" sz="2000" i="1" dirty="0">
                <a:ea typeface="ＭＳ Ｐゴシック" pitchFamily="34" charset="-128"/>
                <a:cs typeface="Arial" pitchFamily="34" charset="0"/>
              </a:rPr>
              <a:t>i</a:t>
            </a:r>
            <a:r>
              <a:rPr lang="en-AU" sz="2000" i="1" dirty="0" smtClean="0">
                <a:ea typeface="ＭＳ Ｐゴシック" pitchFamily="34" charset="-128"/>
                <a:cs typeface="Arial" pitchFamily="34" charset="0"/>
              </a:rPr>
              <a:t>n programs, it represents a part of a program used as basis for defining and instantiating objects in-memory</a:t>
            </a:r>
          </a:p>
          <a:p>
            <a:pPr marL="0" indent="0" eaLnBrk="1" hangingPunct="1">
              <a:buFontTx/>
              <a:buNone/>
            </a:pPr>
            <a:endParaRPr lang="en-AU" sz="2000" dirty="0" smtClean="0">
              <a:ea typeface="ＭＳ Ｐゴシック" pitchFamily="34" charset="-128"/>
              <a:cs typeface="Arial"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1366168"/>
            <a:ext cx="3067050"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ular Callout 8"/>
          <p:cNvSpPr/>
          <p:nvPr/>
        </p:nvSpPr>
        <p:spPr>
          <a:xfrm>
            <a:off x="7092280" y="1196752"/>
            <a:ext cx="1152128" cy="1224136"/>
          </a:xfrm>
          <a:prstGeom prst="wedgeRoundRectCallout">
            <a:avLst>
              <a:gd name="adj1" fmla="val -117788"/>
              <a:gd name="adj2" fmla="val -14214"/>
              <a:gd name="adj3" fmla="val 16667"/>
            </a:avLst>
          </a:prstGeom>
          <a:solidFill>
            <a:srgbClr val="DDF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b="1" dirty="0" smtClean="0">
                <a:solidFill>
                  <a:schemeClr val="accent2"/>
                </a:solidFill>
              </a:rPr>
              <a:t>Class Name</a:t>
            </a:r>
          </a:p>
        </p:txBody>
      </p:sp>
      <p:sp>
        <p:nvSpPr>
          <p:cNvPr id="11" name="Rounded Rectangular Callout 10"/>
          <p:cNvSpPr/>
          <p:nvPr/>
        </p:nvSpPr>
        <p:spPr>
          <a:xfrm>
            <a:off x="7436234" y="2716250"/>
            <a:ext cx="1152128" cy="1224136"/>
          </a:xfrm>
          <a:prstGeom prst="wedgeRoundRectCallout">
            <a:avLst>
              <a:gd name="adj1" fmla="val -141516"/>
              <a:gd name="adj2" fmla="val -26535"/>
              <a:gd name="adj3" fmla="val 16667"/>
            </a:avLst>
          </a:prstGeom>
          <a:solidFill>
            <a:srgbClr val="DDF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00" b="1" dirty="0" smtClean="0">
                <a:solidFill>
                  <a:schemeClr val="accent2"/>
                </a:solidFill>
              </a:rPr>
              <a:t>Attributes</a:t>
            </a:r>
          </a:p>
        </p:txBody>
      </p:sp>
      <p:sp>
        <p:nvSpPr>
          <p:cNvPr id="12" name="Rounded Rectangular Callout 11"/>
          <p:cNvSpPr/>
          <p:nvPr/>
        </p:nvSpPr>
        <p:spPr>
          <a:xfrm>
            <a:off x="7308304" y="4189730"/>
            <a:ext cx="1512168" cy="1224136"/>
          </a:xfrm>
          <a:prstGeom prst="wedgeRoundRectCallout">
            <a:avLst>
              <a:gd name="adj1" fmla="val -117788"/>
              <a:gd name="adj2" fmla="val -14214"/>
              <a:gd name="adj3" fmla="val 16667"/>
            </a:avLst>
          </a:prstGeom>
          <a:solidFill>
            <a:srgbClr val="DDF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b="1" dirty="0" smtClean="0">
                <a:solidFill>
                  <a:schemeClr val="accent2"/>
                </a:solidFill>
              </a:rPr>
              <a:t>Operations</a:t>
            </a:r>
          </a:p>
        </p:txBody>
      </p:sp>
    </p:spTree>
    <p:extLst>
      <p:ext uri="{BB962C8B-B14F-4D97-AF65-F5344CB8AC3E}">
        <p14:creationId xmlns:p14="http://schemas.microsoft.com/office/powerpoint/2010/main" val="1243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fade">
                                      <p:cBhvr>
                                        <p:cTn id="7" dur="2000"/>
                                        <p:tgtEl>
                                          <p:spTgt spid="9">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2000"/>
                                        <p:tgtEl>
                                          <p:spTgt spid="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bg/>
                                          </p:spTgt>
                                        </p:tgtEl>
                                        <p:attrNameLst>
                                          <p:attrName>style.visibility</p:attrName>
                                        </p:attrNameLst>
                                      </p:cBhvr>
                                      <p:to>
                                        <p:strVal val="visible"/>
                                      </p:to>
                                    </p:set>
                                    <p:animEffect transition="in" filter="fade">
                                      <p:cBhvr>
                                        <p:cTn id="13" dur="2000"/>
                                        <p:tgtEl>
                                          <p:spTgt spid="11">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fade">
                                      <p:cBhvr>
                                        <p:cTn id="16" dur="2000"/>
                                        <p:tgtEl>
                                          <p:spTgt spid="11">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bg/>
                                          </p:spTgt>
                                        </p:tgtEl>
                                        <p:attrNameLst>
                                          <p:attrName>style.visibility</p:attrName>
                                        </p:attrNameLst>
                                      </p:cBhvr>
                                      <p:to>
                                        <p:strVal val="visible"/>
                                      </p:to>
                                    </p:set>
                                    <p:animEffect transition="in" filter="fade">
                                      <p:cBhvr>
                                        <p:cTn id="19" dur="2000"/>
                                        <p:tgtEl>
                                          <p:spTgt spid="12">
                                            <p:bg/>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P spid="11" grpId="0" build="allAtOnce" animBg="1"/>
      <p:bldP spid="12" grpId="0"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AU" dirty="0" smtClean="0">
                <a:ea typeface="ＭＳ Ｐゴシック" pitchFamily="34" charset="-128"/>
                <a:cs typeface="Arial" pitchFamily="34" charset="0"/>
              </a:rPr>
              <a:t>Attributes - </a:t>
            </a:r>
            <a:r>
              <a:rPr lang="en-AU" u="sng" dirty="0" smtClean="0">
                <a:ea typeface="ＭＳ Ｐゴシック" pitchFamily="34" charset="-128"/>
                <a:cs typeface="Arial" pitchFamily="34" charset="0"/>
              </a:rPr>
              <a:t>Signature</a:t>
            </a:r>
          </a:p>
        </p:txBody>
      </p:sp>
      <p:sp>
        <p:nvSpPr>
          <p:cNvPr id="730115" name="Rectangle 3"/>
          <p:cNvSpPr>
            <a:spLocks noGrp="1" noChangeArrowheads="1"/>
          </p:cNvSpPr>
          <p:nvPr>
            <p:ph type="body" idx="1"/>
          </p:nvPr>
        </p:nvSpPr>
        <p:spPr>
          <a:xfrm>
            <a:off x="539750" y="1052513"/>
            <a:ext cx="8229600" cy="4464719"/>
          </a:xfrm>
        </p:spPr>
        <p:txBody>
          <a:bodyPr>
            <a:normAutofit fontScale="92500" lnSpcReduction="10000"/>
          </a:bodyPr>
          <a:lstStyle/>
          <a:p>
            <a:pPr eaLnBrk="1" hangingPunct="1">
              <a:buFontTx/>
              <a:buNone/>
            </a:pPr>
            <a:endParaRPr lang="en-AU" sz="2200" dirty="0" smtClean="0">
              <a:solidFill>
                <a:schemeClr val="accent2"/>
              </a:solidFill>
              <a:ea typeface="ＭＳ Ｐゴシック" pitchFamily="34" charset="-128"/>
              <a:cs typeface="Arial" pitchFamily="34" charset="0"/>
            </a:endParaRPr>
          </a:p>
          <a:p>
            <a:pPr eaLnBrk="1" hangingPunct="1">
              <a:buFontTx/>
              <a:buNone/>
            </a:pPr>
            <a:r>
              <a:rPr lang="en-AU" sz="2200" dirty="0" smtClean="0">
                <a:solidFill>
                  <a:schemeClr val="accent2"/>
                </a:solidFill>
                <a:ea typeface="ＭＳ Ｐゴシック" pitchFamily="34" charset="-128"/>
                <a:cs typeface="Arial" pitchFamily="34" charset="0"/>
              </a:rPr>
              <a:t>[visibility] </a:t>
            </a:r>
            <a:r>
              <a:rPr lang="en-AU" sz="2200" b="1" dirty="0" smtClean="0">
                <a:solidFill>
                  <a:schemeClr val="accent2"/>
                </a:solidFill>
                <a:ea typeface="ＭＳ Ｐゴシック" pitchFamily="34" charset="-128"/>
                <a:cs typeface="Arial" pitchFamily="34" charset="0"/>
              </a:rPr>
              <a:t>name</a:t>
            </a:r>
            <a:r>
              <a:rPr lang="en-AU" sz="2200" dirty="0" smtClean="0">
                <a:solidFill>
                  <a:schemeClr val="accent2"/>
                </a:solidFill>
                <a:ea typeface="ＭＳ Ｐゴシック" pitchFamily="34" charset="-128"/>
                <a:cs typeface="Arial" pitchFamily="34" charset="0"/>
              </a:rPr>
              <a:t> [[multiplicity]] [: type] [=initial value] [{property}]</a:t>
            </a:r>
          </a:p>
          <a:p>
            <a:pPr eaLnBrk="1" hangingPunct="1">
              <a:buFontTx/>
              <a:buNone/>
            </a:pPr>
            <a:endParaRPr lang="en-AU" sz="2200" dirty="0" smtClean="0">
              <a:ea typeface="ＭＳ Ｐゴシック" pitchFamily="34" charset="-128"/>
              <a:cs typeface="Arial" pitchFamily="34" charset="0"/>
            </a:endParaRPr>
          </a:p>
          <a:p>
            <a:pPr eaLnBrk="1" hangingPunct="1"/>
            <a:r>
              <a:rPr lang="en-AU" sz="2200" dirty="0" smtClean="0">
                <a:ea typeface="ＭＳ Ｐゴシック" pitchFamily="34" charset="-128"/>
                <a:cs typeface="Arial" pitchFamily="34" charset="0"/>
              </a:rPr>
              <a:t>visibility: the access rights to the attribute (</a:t>
            </a:r>
            <a:r>
              <a:rPr lang="en-AU" altLang="en-US" sz="2200" dirty="0" smtClean="0">
                <a:ea typeface="ＭＳ Ｐゴシック" pitchFamily="34" charset="-128"/>
                <a:cs typeface="Arial" pitchFamily="34" charset="0"/>
              </a:rPr>
              <a:t>“</a:t>
            </a:r>
            <a:r>
              <a:rPr lang="en-AU" sz="2200" dirty="0" smtClean="0">
                <a:ea typeface="ＭＳ Ｐゴシック" pitchFamily="34" charset="-128"/>
                <a:cs typeface="Arial" pitchFamily="34" charset="0"/>
              </a:rPr>
              <a:t>public, </a:t>
            </a:r>
            <a:r>
              <a:rPr lang="en-AU" altLang="en-US" sz="2200" dirty="0" smtClean="0">
                <a:ea typeface="ＭＳ Ｐゴシック" pitchFamily="34" charset="-128"/>
                <a:cs typeface="Arial" pitchFamily="34" charset="0"/>
              </a:rPr>
              <a:t>“</a:t>
            </a:r>
            <a:r>
              <a:rPr lang="en-AU" sz="2200" dirty="0" smtClean="0">
                <a:ea typeface="ＭＳ Ｐゴシック" pitchFamily="34" charset="-128"/>
                <a:cs typeface="Arial" pitchFamily="34" charset="0"/>
              </a:rPr>
              <a:t>private</a:t>
            </a:r>
            <a:r>
              <a:rPr lang="en-AU" altLang="en-US" sz="2200" dirty="0" smtClean="0">
                <a:ea typeface="ＭＳ Ｐゴシック" pitchFamily="34" charset="-128"/>
                <a:cs typeface="Arial" pitchFamily="34" charset="0"/>
              </a:rPr>
              <a:t>”</a:t>
            </a:r>
            <a:r>
              <a:rPr lang="en-AU" sz="2200" dirty="0" smtClean="0">
                <a:ea typeface="ＭＳ Ｐゴシック" pitchFamily="34" charset="-128"/>
                <a:cs typeface="Arial" pitchFamily="34" charset="0"/>
              </a:rPr>
              <a:t> or </a:t>
            </a:r>
            <a:r>
              <a:rPr lang="en-AU" altLang="en-US" sz="2200" dirty="0" smtClean="0">
                <a:ea typeface="ＭＳ Ｐゴシック" pitchFamily="34" charset="-128"/>
                <a:cs typeface="Arial" pitchFamily="34" charset="0"/>
              </a:rPr>
              <a:t>“</a:t>
            </a:r>
            <a:r>
              <a:rPr lang="en-AU" sz="2200" dirty="0" smtClean="0">
                <a:ea typeface="ＭＳ Ｐゴシック" pitchFamily="34" charset="-128"/>
                <a:cs typeface="Arial" pitchFamily="34" charset="0"/>
              </a:rPr>
              <a:t>protected</a:t>
            </a:r>
            <a:r>
              <a:rPr lang="en-AU" altLang="en-US" sz="2200" dirty="0" smtClean="0">
                <a:ea typeface="ＭＳ Ｐゴシック" pitchFamily="34" charset="-128"/>
                <a:cs typeface="Arial" pitchFamily="34" charset="0"/>
              </a:rPr>
              <a:t>”</a:t>
            </a:r>
            <a:r>
              <a:rPr lang="en-AU" sz="2200" dirty="0" smtClean="0">
                <a:ea typeface="ＭＳ Ｐゴシック" pitchFamily="34" charset="-128"/>
                <a:cs typeface="Arial" pitchFamily="34" charset="0"/>
              </a:rPr>
              <a:t>) </a:t>
            </a:r>
          </a:p>
          <a:p>
            <a:pPr eaLnBrk="1" hangingPunct="1">
              <a:buFontTx/>
              <a:buChar char="-"/>
            </a:pPr>
            <a:r>
              <a:rPr lang="en-AU" sz="2200" dirty="0" smtClean="0">
                <a:ea typeface="ＭＳ Ｐゴシック" pitchFamily="34" charset="-128"/>
                <a:cs typeface="Arial" pitchFamily="34" charset="0"/>
              </a:rPr>
              <a:t>multiplicity: how many instances of the attribute are there:</a:t>
            </a:r>
          </a:p>
          <a:p>
            <a:pPr lvl="1" eaLnBrk="1" hangingPunct="1">
              <a:buFontTx/>
              <a:buChar char="-"/>
            </a:pPr>
            <a:r>
              <a:rPr lang="en-AU" sz="1900" dirty="0" smtClean="0">
                <a:solidFill>
                  <a:schemeClr val="accent2"/>
                </a:solidFill>
                <a:ea typeface="ＭＳ Ｐゴシック" pitchFamily="34" charset="-128"/>
                <a:cs typeface="Arial" pitchFamily="34" charset="0"/>
              </a:rPr>
              <a:t>middleName [0..1] : String, phoneNumber [1..*]</a:t>
            </a:r>
          </a:p>
          <a:p>
            <a:pPr eaLnBrk="1" hangingPunct="1">
              <a:buFontTx/>
              <a:buChar char="-"/>
            </a:pPr>
            <a:r>
              <a:rPr lang="en-AU" sz="2200" dirty="0" smtClean="0">
                <a:ea typeface="ＭＳ Ｐゴシック" pitchFamily="34" charset="-128"/>
                <a:cs typeface="Arial" pitchFamily="34" charset="0"/>
              </a:rPr>
              <a:t>Type: the type of the attribute (integer, String, Enum, Person, Course)</a:t>
            </a:r>
          </a:p>
          <a:p>
            <a:pPr eaLnBrk="1" hangingPunct="1">
              <a:buFontTx/>
              <a:buChar char="-"/>
            </a:pPr>
            <a:r>
              <a:rPr lang="en-AU" sz="2200" dirty="0" smtClean="0">
                <a:ea typeface="ＭＳ Ｐゴシック" pitchFamily="34" charset="-128"/>
                <a:cs typeface="Arial" pitchFamily="34" charset="0"/>
              </a:rPr>
              <a:t>initial value: a default value of the attribute</a:t>
            </a:r>
          </a:p>
          <a:p>
            <a:pPr lvl="1" eaLnBrk="1" hangingPunct="1">
              <a:buFontTx/>
              <a:buChar char="-"/>
            </a:pPr>
            <a:r>
              <a:rPr lang="en-AU" sz="1900" dirty="0" smtClean="0">
                <a:solidFill>
                  <a:schemeClr val="accent2"/>
                </a:solidFill>
                <a:ea typeface="ＭＳ Ｐゴシック" pitchFamily="34" charset="-128"/>
                <a:cs typeface="Arial" pitchFamily="34" charset="0"/>
              </a:rPr>
              <a:t>salary : Real = 10000, position : Point = (0,0)</a:t>
            </a:r>
          </a:p>
          <a:p>
            <a:pPr eaLnBrk="1" hangingPunct="1">
              <a:buFontTx/>
              <a:buChar char="-"/>
            </a:pPr>
            <a:r>
              <a:rPr lang="en-AU" sz="2200" dirty="0" smtClean="0">
                <a:ea typeface="ＭＳ Ｐゴシック" pitchFamily="34" charset="-128"/>
                <a:cs typeface="Arial" pitchFamily="34" charset="0"/>
              </a:rPr>
              <a:t>property: predefined properties of the attribute</a:t>
            </a:r>
          </a:p>
          <a:p>
            <a:pPr lvl="1" eaLnBrk="1" hangingPunct="1">
              <a:buFontTx/>
              <a:buChar char="-"/>
            </a:pPr>
            <a:r>
              <a:rPr lang="en-AU" sz="1900" dirty="0" smtClean="0">
                <a:solidFill>
                  <a:schemeClr val="accent2"/>
                </a:solidFill>
                <a:ea typeface="ＭＳ Ｐゴシック" pitchFamily="34" charset="-128"/>
                <a:cs typeface="Arial" pitchFamily="34" charset="0"/>
              </a:rPr>
              <a:t>Changeable, readOnly, addOnly, frozen (C++: const, Java: final)</a:t>
            </a:r>
            <a:endParaRPr lang="en-AU" sz="1900" dirty="0" smtClean="0">
              <a:ea typeface="ＭＳ Ｐゴシック" pitchFamily="34" charset="-128"/>
              <a:cs typeface="Arial" pitchFamily="34" charset="0"/>
            </a:endParaRPr>
          </a:p>
        </p:txBody>
      </p:sp>
      <p:sp>
        <p:nvSpPr>
          <p:cNvPr id="4" name="Rectangle 2"/>
          <p:cNvSpPr txBox="1">
            <a:spLocks noChangeArrowheads="1"/>
          </p:cNvSpPr>
          <p:nvPr/>
        </p:nvSpPr>
        <p:spPr bwMode="auto">
          <a:xfrm>
            <a:off x="6732748" y="815443"/>
            <a:ext cx="2519772" cy="3093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rgbClr val="103566"/>
                </a:solidFill>
                <a:latin typeface="+mj-lt"/>
                <a:ea typeface="+mj-ea"/>
                <a:cs typeface="+mj-cs"/>
              </a:defRPr>
            </a:lvl1pPr>
            <a:lvl2pPr algn="ctr" rtl="0" eaLnBrk="1" fontAlgn="base" hangingPunct="1">
              <a:spcBef>
                <a:spcPct val="0"/>
              </a:spcBef>
              <a:spcAft>
                <a:spcPct val="0"/>
              </a:spcAft>
              <a:defRPr sz="3200" b="1">
                <a:solidFill>
                  <a:srgbClr val="103566"/>
                </a:solidFill>
                <a:latin typeface="Arial" charset="0"/>
              </a:defRPr>
            </a:lvl2pPr>
            <a:lvl3pPr algn="ctr" rtl="0" eaLnBrk="1" fontAlgn="base" hangingPunct="1">
              <a:spcBef>
                <a:spcPct val="0"/>
              </a:spcBef>
              <a:spcAft>
                <a:spcPct val="0"/>
              </a:spcAft>
              <a:defRPr sz="3200" b="1">
                <a:solidFill>
                  <a:srgbClr val="103566"/>
                </a:solidFill>
                <a:latin typeface="Arial" charset="0"/>
              </a:defRPr>
            </a:lvl3pPr>
            <a:lvl4pPr algn="ctr" rtl="0" eaLnBrk="1" fontAlgn="base" hangingPunct="1">
              <a:spcBef>
                <a:spcPct val="0"/>
              </a:spcBef>
              <a:spcAft>
                <a:spcPct val="0"/>
              </a:spcAft>
              <a:defRPr sz="3200" b="1">
                <a:solidFill>
                  <a:srgbClr val="103566"/>
                </a:solidFill>
                <a:latin typeface="Arial" charset="0"/>
              </a:defRPr>
            </a:lvl4pPr>
            <a:lvl5pPr algn="ctr" rtl="0" eaLnBrk="1" fontAlgn="base" hangingPunct="1">
              <a:spcBef>
                <a:spcPct val="0"/>
              </a:spcBef>
              <a:spcAft>
                <a:spcPct val="0"/>
              </a:spcAft>
              <a:defRPr sz="3200" b="1">
                <a:solidFill>
                  <a:srgbClr val="103566"/>
                </a:solidFill>
                <a:latin typeface="Arial" charset="0"/>
              </a:defRPr>
            </a:lvl5pPr>
            <a:lvl6pPr marL="457200" algn="ctr" rtl="0" eaLnBrk="1" fontAlgn="base" hangingPunct="1">
              <a:spcBef>
                <a:spcPct val="0"/>
              </a:spcBef>
              <a:spcAft>
                <a:spcPct val="0"/>
              </a:spcAft>
              <a:defRPr sz="3200" b="1">
                <a:solidFill>
                  <a:srgbClr val="103566"/>
                </a:solidFill>
                <a:latin typeface="Arial" charset="0"/>
              </a:defRPr>
            </a:lvl6pPr>
            <a:lvl7pPr marL="914400" algn="ctr" rtl="0" eaLnBrk="1" fontAlgn="base" hangingPunct="1">
              <a:spcBef>
                <a:spcPct val="0"/>
              </a:spcBef>
              <a:spcAft>
                <a:spcPct val="0"/>
              </a:spcAft>
              <a:defRPr sz="3200" b="1">
                <a:solidFill>
                  <a:srgbClr val="103566"/>
                </a:solidFill>
                <a:latin typeface="Arial" charset="0"/>
              </a:defRPr>
            </a:lvl7pPr>
            <a:lvl8pPr marL="1371600" algn="ctr" rtl="0" eaLnBrk="1" fontAlgn="base" hangingPunct="1">
              <a:spcBef>
                <a:spcPct val="0"/>
              </a:spcBef>
              <a:spcAft>
                <a:spcPct val="0"/>
              </a:spcAft>
              <a:defRPr sz="3200" b="1">
                <a:solidFill>
                  <a:srgbClr val="103566"/>
                </a:solidFill>
                <a:latin typeface="Arial" charset="0"/>
              </a:defRPr>
            </a:lvl8pPr>
            <a:lvl9pPr marL="1828800" algn="ctr" rtl="0" eaLnBrk="1" fontAlgn="base" hangingPunct="1">
              <a:spcBef>
                <a:spcPct val="0"/>
              </a:spcBef>
              <a:spcAft>
                <a:spcPct val="0"/>
              </a:spcAft>
              <a:defRPr sz="3200" b="1">
                <a:solidFill>
                  <a:srgbClr val="103566"/>
                </a:solidFill>
                <a:latin typeface="Arial" charset="0"/>
              </a:defRPr>
            </a:lvl9pPr>
          </a:lstStyle>
          <a:p>
            <a:r>
              <a:rPr lang="en-AU" sz="1200" b="0" i="1" kern="0" dirty="0" smtClean="0">
                <a:solidFill>
                  <a:srgbClr val="FF0000"/>
                </a:solidFill>
                <a:ea typeface="ＭＳ Ｐゴシック" pitchFamily="34" charset="-128"/>
                <a:cs typeface="Arial" pitchFamily="34" charset="0"/>
              </a:rPr>
              <a:t>Not all details are applicable in this unit</a:t>
            </a:r>
          </a:p>
        </p:txBody>
      </p:sp>
      <p:pic>
        <p:nvPicPr>
          <p:cNvPr id="5" name="Picture 2" descr="http://3.bp.blogspot.com/_tcej5JBq5b8/S8Wvmm2RgYI/AAAAAAAAAng/PsKTFYO8_DM/s1600/do-not-symbo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606" y="181233"/>
            <a:ext cx="792088" cy="63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070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011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011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0115">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30115">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01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0115">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011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01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AU" dirty="0" smtClean="0">
                <a:ea typeface="ＭＳ Ｐゴシック" pitchFamily="34" charset="-128"/>
                <a:cs typeface="Arial" pitchFamily="34" charset="0"/>
              </a:rPr>
              <a:t>Attributes - Examples</a:t>
            </a:r>
          </a:p>
        </p:txBody>
      </p:sp>
      <p:sp>
        <p:nvSpPr>
          <p:cNvPr id="27650" name="Rectangle 3"/>
          <p:cNvSpPr>
            <a:spLocks noGrp="1" noChangeArrowheads="1"/>
          </p:cNvSpPr>
          <p:nvPr>
            <p:ph type="body" idx="1"/>
          </p:nvPr>
        </p:nvSpPr>
        <p:spPr>
          <a:xfrm>
            <a:off x="574675" y="1316038"/>
            <a:ext cx="7831138" cy="1320874"/>
          </a:xfrm>
        </p:spPr>
        <p:txBody>
          <a:bodyPr/>
          <a:lstStyle/>
          <a:p>
            <a:pPr>
              <a:buFontTx/>
              <a:buChar char="-"/>
            </a:pPr>
            <a:r>
              <a:rPr lang="en-AU" sz="2200" dirty="0" err="1" smtClean="0">
                <a:latin typeface="Courier New" pitchFamily="49" charset="0"/>
                <a:ea typeface="ＭＳ Ｐゴシック" pitchFamily="34" charset="-128"/>
                <a:cs typeface="Courier New" pitchFamily="49" charset="0"/>
              </a:rPr>
              <a:t>orderNumber</a:t>
            </a:r>
            <a:r>
              <a:rPr lang="en-AU" sz="2200" dirty="0" smtClean="0">
                <a:latin typeface="Courier New" pitchFamily="49" charset="0"/>
                <a:ea typeface="ＭＳ Ｐゴシック" pitchFamily="34" charset="-128"/>
                <a:cs typeface="Courier New" pitchFamily="49" charset="0"/>
              </a:rPr>
              <a:t> : </a:t>
            </a:r>
            <a:r>
              <a:rPr lang="en-AU" sz="2200" dirty="0">
                <a:latin typeface="Courier New" pitchFamily="49" charset="0"/>
                <a:ea typeface="ＭＳ Ｐゴシック" pitchFamily="34" charset="-128"/>
                <a:cs typeface="Courier New" pitchFamily="49" charset="0"/>
              </a:rPr>
              <a:t>String {</a:t>
            </a:r>
            <a:r>
              <a:rPr lang="en-AU" sz="2200" dirty="0" err="1">
                <a:latin typeface="Courier New" pitchFamily="49" charset="0"/>
                <a:ea typeface="ＭＳ Ｐゴシック" pitchFamily="34" charset="-128"/>
                <a:cs typeface="Courier New" pitchFamily="49" charset="0"/>
              </a:rPr>
              <a:t>readOnly</a:t>
            </a:r>
            <a:r>
              <a:rPr lang="en-AU" sz="2200" dirty="0" smtClean="0">
                <a:latin typeface="Courier New" pitchFamily="49" charset="0"/>
                <a:ea typeface="ＭＳ Ｐゴシック" pitchFamily="34" charset="-128"/>
                <a:cs typeface="Courier New" pitchFamily="49" charset="0"/>
              </a:rPr>
              <a:t>}</a:t>
            </a:r>
          </a:p>
          <a:p>
            <a:pPr>
              <a:buFontTx/>
              <a:buChar char="-"/>
            </a:pPr>
            <a:r>
              <a:rPr lang="en-AU" sz="2200" dirty="0" smtClean="0">
                <a:latin typeface="Courier New" pitchFamily="49" charset="0"/>
                <a:ea typeface="ＭＳ Ｐゴシック" pitchFamily="34" charset="-128"/>
                <a:cs typeface="Courier New" pitchFamily="49" charset="0"/>
              </a:rPr>
              <a:t>buyer </a:t>
            </a:r>
            <a:r>
              <a:rPr lang="en-AU" sz="2200" dirty="0">
                <a:latin typeface="Courier New" pitchFamily="49" charset="0"/>
                <a:ea typeface="ＭＳ Ｐゴシック" pitchFamily="34" charset="-128"/>
                <a:cs typeface="Courier New" pitchFamily="49" charset="0"/>
              </a:rPr>
              <a:t>: </a:t>
            </a:r>
            <a:r>
              <a:rPr lang="en-AU" sz="2200" dirty="0" smtClean="0">
                <a:latin typeface="Courier New" pitchFamily="49" charset="0"/>
                <a:ea typeface="ＭＳ Ｐゴシック" pitchFamily="34" charset="-128"/>
                <a:cs typeface="Courier New" pitchFamily="49" charset="0"/>
              </a:rPr>
              <a:t>Party // complex data type</a:t>
            </a:r>
            <a:endParaRPr lang="en-AU" sz="2200" dirty="0">
              <a:latin typeface="Courier New" pitchFamily="49" charset="0"/>
              <a:ea typeface="ＭＳ Ｐゴシック" pitchFamily="34" charset="-128"/>
              <a:cs typeface="Courier New" pitchFamily="49" charset="0"/>
            </a:endParaRPr>
          </a:p>
          <a:p>
            <a:pPr eaLnBrk="1" hangingPunct="1">
              <a:buFontTx/>
              <a:buNone/>
            </a:pPr>
            <a:r>
              <a:rPr lang="en-AU" sz="2200" dirty="0" smtClean="0">
                <a:latin typeface="Courier New" pitchFamily="49" charset="0"/>
                <a:ea typeface="ＭＳ Ｐゴシック" pitchFamily="34" charset="-128"/>
                <a:cs typeface="Courier New" pitchFamily="49" charset="0"/>
              </a:rPr>
              <a:t>+ date : Date</a:t>
            </a:r>
          </a:p>
        </p:txBody>
      </p:sp>
      <p:sp>
        <p:nvSpPr>
          <p:cNvPr id="4" name="Rectangle 2"/>
          <p:cNvSpPr txBox="1">
            <a:spLocks noChangeArrowheads="1"/>
          </p:cNvSpPr>
          <p:nvPr/>
        </p:nvSpPr>
        <p:spPr bwMode="auto">
          <a:xfrm>
            <a:off x="6732748" y="815443"/>
            <a:ext cx="2519772" cy="3093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rgbClr val="103566"/>
                </a:solidFill>
                <a:latin typeface="+mj-lt"/>
                <a:ea typeface="+mj-ea"/>
                <a:cs typeface="+mj-cs"/>
              </a:defRPr>
            </a:lvl1pPr>
            <a:lvl2pPr algn="ctr" rtl="0" eaLnBrk="1" fontAlgn="base" hangingPunct="1">
              <a:spcBef>
                <a:spcPct val="0"/>
              </a:spcBef>
              <a:spcAft>
                <a:spcPct val="0"/>
              </a:spcAft>
              <a:defRPr sz="3200" b="1">
                <a:solidFill>
                  <a:srgbClr val="103566"/>
                </a:solidFill>
                <a:latin typeface="Arial" charset="0"/>
              </a:defRPr>
            </a:lvl2pPr>
            <a:lvl3pPr algn="ctr" rtl="0" eaLnBrk="1" fontAlgn="base" hangingPunct="1">
              <a:spcBef>
                <a:spcPct val="0"/>
              </a:spcBef>
              <a:spcAft>
                <a:spcPct val="0"/>
              </a:spcAft>
              <a:defRPr sz="3200" b="1">
                <a:solidFill>
                  <a:srgbClr val="103566"/>
                </a:solidFill>
                <a:latin typeface="Arial" charset="0"/>
              </a:defRPr>
            </a:lvl3pPr>
            <a:lvl4pPr algn="ctr" rtl="0" eaLnBrk="1" fontAlgn="base" hangingPunct="1">
              <a:spcBef>
                <a:spcPct val="0"/>
              </a:spcBef>
              <a:spcAft>
                <a:spcPct val="0"/>
              </a:spcAft>
              <a:defRPr sz="3200" b="1">
                <a:solidFill>
                  <a:srgbClr val="103566"/>
                </a:solidFill>
                <a:latin typeface="Arial" charset="0"/>
              </a:defRPr>
            </a:lvl4pPr>
            <a:lvl5pPr algn="ctr" rtl="0" eaLnBrk="1" fontAlgn="base" hangingPunct="1">
              <a:spcBef>
                <a:spcPct val="0"/>
              </a:spcBef>
              <a:spcAft>
                <a:spcPct val="0"/>
              </a:spcAft>
              <a:defRPr sz="3200" b="1">
                <a:solidFill>
                  <a:srgbClr val="103566"/>
                </a:solidFill>
                <a:latin typeface="Arial" charset="0"/>
              </a:defRPr>
            </a:lvl5pPr>
            <a:lvl6pPr marL="457200" algn="ctr" rtl="0" eaLnBrk="1" fontAlgn="base" hangingPunct="1">
              <a:spcBef>
                <a:spcPct val="0"/>
              </a:spcBef>
              <a:spcAft>
                <a:spcPct val="0"/>
              </a:spcAft>
              <a:defRPr sz="3200" b="1">
                <a:solidFill>
                  <a:srgbClr val="103566"/>
                </a:solidFill>
                <a:latin typeface="Arial" charset="0"/>
              </a:defRPr>
            </a:lvl6pPr>
            <a:lvl7pPr marL="914400" algn="ctr" rtl="0" eaLnBrk="1" fontAlgn="base" hangingPunct="1">
              <a:spcBef>
                <a:spcPct val="0"/>
              </a:spcBef>
              <a:spcAft>
                <a:spcPct val="0"/>
              </a:spcAft>
              <a:defRPr sz="3200" b="1">
                <a:solidFill>
                  <a:srgbClr val="103566"/>
                </a:solidFill>
                <a:latin typeface="Arial" charset="0"/>
              </a:defRPr>
            </a:lvl7pPr>
            <a:lvl8pPr marL="1371600" algn="ctr" rtl="0" eaLnBrk="1" fontAlgn="base" hangingPunct="1">
              <a:spcBef>
                <a:spcPct val="0"/>
              </a:spcBef>
              <a:spcAft>
                <a:spcPct val="0"/>
              </a:spcAft>
              <a:defRPr sz="3200" b="1">
                <a:solidFill>
                  <a:srgbClr val="103566"/>
                </a:solidFill>
                <a:latin typeface="Arial" charset="0"/>
              </a:defRPr>
            </a:lvl8pPr>
            <a:lvl9pPr marL="1828800" algn="ctr" rtl="0" eaLnBrk="1" fontAlgn="base" hangingPunct="1">
              <a:spcBef>
                <a:spcPct val="0"/>
              </a:spcBef>
              <a:spcAft>
                <a:spcPct val="0"/>
              </a:spcAft>
              <a:defRPr sz="3200" b="1">
                <a:solidFill>
                  <a:srgbClr val="103566"/>
                </a:solidFill>
                <a:latin typeface="Arial" charset="0"/>
              </a:defRPr>
            </a:lvl9pPr>
          </a:lstStyle>
          <a:p>
            <a:r>
              <a:rPr lang="en-AU" sz="1200" b="0" i="1" kern="0" dirty="0" smtClean="0">
                <a:solidFill>
                  <a:srgbClr val="FF0000"/>
                </a:solidFill>
                <a:ea typeface="ＭＳ Ｐゴシック" pitchFamily="34" charset="-128"/>
                <a:cs typeface="Arial" pitchFamily="34" charset="0"/>
              </a:rPr>
              <a:t>Not all details are applicable in this unit</a:t>
            </a:r>
          </a:p>
        </p:txBody>
      </p:sp>
      <p:pic>
        <p:nvPicPr>
          <p:cNvPr id="5" name="Picture 2" descr="http://3.bp.blogspot.com/_tcej5JBq5b8/S8Wvmm2RgYI/AAAAAAAAAng/PsKTFYO8_DM/s1600/do-not-symbo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606" y="181233"/>
            <a:ext cx="792088" cy="63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045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AU" dirty="0" smtClean="0">
                <a:ea typeface="ＭＳ Ｐゴシック" pitchFamily="34" charset="-128"/>
                <a:cs typeface="Arial" pitchFamily="34" charset="0"/>
              </a:rPr>
              <a:t>Operations – </a:t>
            </a:r>
            <a:r>
              <a:rPr lang="en-AU" u="sng" dirty="0" smtClean="0">
                <a:ea typeface="ＭＳ Ｐゴシック" pitchFamily="34" charset="-128"/>
                <a:cs typeface="Arial" pitchFamily="34" charset="0"/>
              </a:rPr>
              <a:t>Signature</a:t>
            </a:r>
          </a:p>
        </p:txBody>
      </p:sp>
      <p:sp>
        <p:nvSpPr>
          <p:cNvPr id="731139" name="Rectangle 3"/>
          <p:cNvSpPr>
            <a:spLocks noGrp="1" noChangeArrowheads="1"/>
          </p:cNvSpPr>
          <p:nvPr>
            <p:ph type="body" idx="1"/>
          </p:nvPr>
        </p:nvSpPr>
        <p:spPr>
          <a:xfrm>
            <a:off x="457200" y="1198563"/>
            <a:ext cx="8229600" cy="5049837"/>
          </a:xfrm>
        </p:spPr>
        <p:txBody>
          <a:bodyPr/>
          <a:lstStyle/>
          <a:p>
            <a:pPr eaLnBrk="1" hangingPunct="1">
              <a:buFontTx/>
              <a:buNone/>
            </a:pPr>
            <a:r>
              <a:rPr lang="en-AU" sz="2200" dirty="0" smtClean="0">
                <a:solidFill>
                  <a:schemeClr val="accent2"/>
                </a:solidFill>
                <a:ea typeface="ＭＳ Ｐゴシック" pitchFamily="34" charset="-128"/>
                <a:cs typeface="Arial" pitchFamily="34" charset="0"/>
              </a:rPr>
              <a:t>[visibility] </a:t>
            </a:r>
            <a:r>
              <a:rPr lang="en-AU" sz="2200" b="1" dirty="0" smtClean="0">
                <a:solidFill>
                  <a:schemeClr val="accent2"/>
                </a:solidFill>
                <a:ea typeface="ＭＳ Ｐゴシック" pitchFamily="34" charset="-128"/>
                <a:cs typeface="Arial" pitchFamily="34" charset="0"/>
              </a:rPr>
              <a:t>name</a:t>
            </a:r>
            <a:r>
              <a:rPr lang="en-AU" sz="2200" dirty="0" smtClean="0">
                <a:solidFill>
                  <a:schemeClr val="accent2"/>
                </a:solidFill>
                <a:ea typeface="ＭＳ Ｐゴシック" pitchFamily="34" charset="-128"/>
                <a:cs typeface="Arial" pitchFamily="34" charset="0"/>
              </a:rPr>
              <a:t> [(parameter-list)] [: return-type] [{property}]</a:t>
            </a:r>
          </a:p>
          <a:p>
            <a:pPr eaLnBrk="1" hangingPunct="1">
              <a:buFontTx/>
              <a:buNone/>
            </a:pPr>
            <a:endParaRPr lang="en-AU" sz="2200" dirty="0" smtClean="0">
              <a:solidFill>
                <a:schemeClr val="accent2"/>
              </a:solidFill>
              <a:ea typeface="ＭＳ Ｐゴシック" pitchFamily="34" charset="-128"/>
              <a:cs typeface="Arial" pitchFamily="34" charset="0"/>
            </a:endParaRPr>
          </a:p>
          <a:p>
            <a:pPr eaLnBrk="1" hangingPunct="1"/>
            <a:r>
              <a:rPr lang="en-AU" sz="2200" dirty="0" smtClean="0">
                <a:ea typeface="ＭＳ Ｐゴシック" pitchFamily="34" charset="-128"/>
                <a:cs typeface="Arial" pitchFamily="34" charset="0"/>
              </a:rPr>
              <a:t>An operation can have zero or more parameters, each has the syntax:</a:t>
            </a:r>
          </a:p>
          <a:p>
            <a:pPr lvl="1" eaLnBrk="1" hangingPunct="1"/>
            <a:r>
              <a:rPr lang="en-AU" sz="1900" dirty="0" smtClean="0">
                <a:solidFill>
                  <a:schemeClr val="accent2"/>
                </a:solidFill>
                <a:ea typeface="ＭＳ Ｐゴシック" pitchFamily="34" charset="-128"/>
                <a:cs typeface="Arial" pitchFamily="34" charset="0"/>
              </a:rPr>
              <a:t>[direction] name : type [=default-value]</a:t>
            </a:r>
          </a:p>
          <a:p>
            <a:pPr lvl="1" eaLnBrk="1" hangingPunct="1"/>
            <a:r>
              <a:rPr lang="en-AU" sz="1900" dirty="0" smtClean="0">
                <a:solidFill>
                  <a:schemeClr val="accent2"/>
                </a:solidFill>
                <a:ea typeface="ＭＳ Ｐゴシック" pitchFamily="34" charset="-128"/>
                <a:cs typeface="Arial" pitchFamily="34" charset="0"/>
              </a:rPr>
              <a:t>Direction can be: in (input parameter - can</a:t>
            </a:r>
            <a:r>
              <a:rPr lang="en-AU" altLang="en-US" sz="1900" dirty="0" smtClean="0">
                <a:solidFill>
                  <a:schemeClr val="accent2"/>
                </a:solidFill>
                <a:ea typeface="ＭＳ Ｐゴシック" pitchFamily="34" charset="-128"/>
                <a:cs typeface="Arial" pitchFamily="34" charset="0"/>
              </a:rPr>
              <a:t>’</a:t>
            </a:r>
            <a:r>
              <a:rPr lang="en-AU" sz="1900" dirty="0" smtClean="0">
                <a:solidFill>
                  <a:schemeClr val="accent2"/>
                </a:solidFill>
                <a:ea typeface="ＭＳ Ｐゴシック" pitchFamily="34" charset="-128"/>
                <a:cs typeface="Arial" pitchFamily="34" charset="0"/>
              </a:rPr>
              <a:t>t be modified), out (output parameter - may be modified), input (both, may be modified)</a:t>
            </a:r>
          </a:p>
          <a:p>
            <a:pPr eaLnBrk="1" hangingPunct="1"/>
            <a:r>
              <a:rPr lang="en-AU" sz="2200" dirty="0" smtClean="0">
                <a:ea typeface="ＭＳ Ｐゴシック" pitchFamily="34" charset="-128"/>
                <a:cs typeface="Arial" pitchFamily="34" charset="0"/>
              </a:rPr>
              <a:t>Property:</a:t>
            </a:r>
          </a:p>
          <a:p>
            <a:pPr lvl="1" eaLnBrk="1" hangingPunct="1"/>
            <a:r>
              <a:rPr lang="en-AU" sz="1900" dirty="0" smtClean="0">
                <a:solidFill>
                  <a:schemeClr val="accent2"/>
                </a:solidFill>
                <a:ea typeface="ＭＳ Ｐゴシック" pitchFamily="34" charset="-128"/>
                <a:cs typeface="Arial" pitchFamily="34" charset="0"/>
              </a:rPr>
              <a:t>{leaf} – concrete operation</a:t>
            </a:r>
          </a:p>
          <a:p>
            <a:pPr lvl="1" eaLnBrk="1" hangingPunct="1"/>
            <a:r>
              <a:rPr lang="en-AU" sz="1900" dirty="0" smtClean="0">
                <a:solidFill>
                  <a:schemeClr val="accent2"/>
                </a:solidFill>
                <a:ea typeface="ＭＳ Ｐゴシック" pitchFamily="34" charset="-128"/>
                <a:cs typeface="Arial" pitchFamily="34" charset="0"/>
              </a:rPr>
              <a:t>{abstract} – cannot be called directly</a:t>
            </a:r>
          </a:p>
          <a:p>
            <a:pPr lvl="1" eaLnBrk="1" hangingPunct="1"/>
            <a:r>
              <a:rPr lang="en-AU" sz="1900" dirty="0" smtClean="0">
                <a:solidFill>
                  <a:schemeClr val="accent2"/>
                </a:solidFill>
                <a:ea typeface="ＭＳ Ｐゴシック" pitchFamily="34" charset="-128"/>
                <a:cs typeface="Arial" pitchFamily="34" charset="0"/>
              </a:rPr>
              <a:t>{isQuery} – operation leaves the state of the operation unchanged</a:t>
            </a:r>
          </a:p>
          <a:p>
            <a:pPr lvl="1" eaLnBrk="1" hangingPunct="1"/>
            <a:r>
              <a:rPr lang="en-AU" sz="1900" dirty="0" smtClean="0">
                <a:solidFill>
                  <a:schemeClr val="accent2"/>
                </a:solidFill>
                <a:ea typeface="ＭＳ Ｐゴシック" pitchFamily="34" charset="-128"/>
                <a:cs typeface="Arial" pitchFamily="34" charset="0"/>
              </a:rPr>
              <a:t>…</a:t>
            </a:r>
          </a:p>
          <a:p>
            <a:pPr eaLnBrk="1" hangingPunct="1"/>
            <a:endParaRPr lang="en-AU" dirty="0" smtClean="0">
              <a:solidFill>
                <a:schemeClr val="accent2"/>
              </a:solidFill>
              <a:ea typeface="ＭＳ Ｐゴシック" pitchFamily="34" charset="-128"/>
              <a:cs typeface="Arial" pitchFamily="34" charset="0"/>
            </a:endParaRPr>
          </a:p>
        </p:txBody>
      </p:sp>
      <p:sp>
        <p:nvSpPr>
          <p:cNvPr id="5" name="Rectangle 2"/>
          <p:cNvSpPr txBox="1">
            <a:spLocks noChangeArrowheads="1"/>
          </p:cNvSpPr>
          <p:nvPr/>
        </p:nvSpPr>
        <p:spPr bwMode="auto">
          <a:xfrm>
            <a:off x="6732494" y="651385"/>
            <a:ext cx="2519772" cy="3093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rgbClr val="103566"/>
                </a:solidFill>
                <a:latin typeface="+mj-lt"/>
                <a:ea typeface="+mj-ea"/>
                <a:cs typeface="+mj-cs"/>
              </a:defRPr>
            </a:lvl1pPr>
            <a:lvl2pPr algn="ctr" rtl="0" eaLnBrk="1" fontAlgn="base" hangingPunct="1">
              <a:spcBef>
                <a:spcPct val="0"/>
              </a:spcBef>
              <a:spcAft>
                <a:spcPct val="0"/>
              </a:spcAft>
              <a:defRPr sz="3200" b="1">
                <a:solidFill>
                  <a:srgbClr val="103566"/>
                </a:solidFill>
                <a:latin typeface="Arial" charset="0"/>
              </a:defRPr>
            </a:lvl2pPr>
            <a:lvl3pPr algn="ctr" rtl="0" eaLnBrk="1" fontAlgn="base" hangingPunct="1">
              <a:spcBef>
                <a:spcPct val="0"/>
              </a:spcBef>
              <a:spcAft>
                <a:spcPct val="0"/>
              </a:spcAft>
              <a:defRPr sz="3200" b="1">
                <a:solidFill>
                  <a:srgbClr val="103566"/>
                </a:solidFill>
                <a:latin typeface="Arial" charset="0"/>
              </a:defRPr>
            </a:lvl3pPr>
            <a:lvl4pPr algn="ctr" rtl="0" eaLnBrk="1" fontAlgn="base" hangingPunct="1">
              <a:spcBef>
                <a:spcPct val="0"/>
              </a:spcBef>
              <a:spcAft>
                <a:spcPct val="0"/>
              </a:spcAft>
              <a:defRPr sz="3200" b="1">
                <a:solidFill>
                  <a:srgbClr val="103566"/>
                </a:solidFill>
                <a:latin typeface="Arial" charset="0"/>
              </a:defRPr>
            </a:lvl4pPr>
            <a:lvl5pPr algn="ctr" rtl="0" eaLnBrk="1" fontAlgn="base" hangingPunct="1">
              <a:spcBef>
                <a:spcPct val="0"/>
              </a:spcBef>
              <a:spcAft>
                <a:spcPct val="0"/>
              </a:spcAft>
              <a:defRPr sz="3200" b="1">
                <a:solidFill>
                  <a:srgbClr val="103566"/>
                </a:solidFill>
                <a:latin typeface="Arial" charset="0"/>
              </a:defRPr>
            </a:lvl5pPr>
            <a:lvl6pPr marL="457200" algn="ctr" rtl="0" eaLnBrk="1" fontAlgn="base" hangingPunct="1">
              <a:spcBef>
                <a:spcPct val="0"/>
              </a:spcBef>
              <a:spcAft>
                <a:spcPct val="0"/>
              </a:spcAft>
              <a:defRPr sz="3200" b="1">
                <a:solidFill>
                  <a:srgbClr val="103566"/>
                </a:solidFill>
                <a:latin typeface="Arial" charset="0"/>
              </a:defRPr>
            </a:lvl6pPr>
            <a:lvl7pPr marL="914400" algn="ctr" rtl="0" eaLnBrk="1" fontAlgn="base" hangingPunct="1">
              <a:spcBef>
                <a:spcPct val="0"/>
              </a:spcBef>
              <a:spcAft>
                <a:spcPct val="0"/>
              </a:spcAft>
              <a:defRPr sz="3200" b="1">
                <a:solidFill>
                  <a:srgbClr val="103566"/>
                </a:solidFill>
                <a:latin typeface="Arial" charset="0"/>
              </a:defRPr>
            </a:lvl7pPr>
            <a:lvl8pPr marL="1371600" algn="ctr" rtl="0" eaLnBrk="1" fontAlgn="base" hangingPunct="1">
              <a:spcBef>
                <a:spcPct val="0"/>
              </a:spcBef>
              <a:spcAft>
                <a:spcPct val="0"/>
              </a:spcAft>
              <a:defRPr sz="3200" b="1">
                <a:solidFill>
                  <a:srgbClr val="103566"/>
                </a:solidFill>
                <a:latin typeface="Arial" charset="0"/>
              </a:defRPr>
            </a:lvl8pPr>
            <a:lvl9pPr marL="1828800" algn="ctr" rtl="0" eaLnBrk="1" fontAlgn="base" hangingPunct="1">
              <a:spcBef>
                <a:spcPct val="0"/>
              </a:spcBef>
              <a:spcAft>
                <a:spcPct val="0"/>
              </a:spcAft>
              <a:defRPr sz="3200" b="1">
                <a:solidFill>
                  <a:srgbClr val="103566"/>
                </a:solidFill>
                <a:latin typeface="Arial" charset="0"/>
              </a:defRPr>
            </a:lvl9pPr>
          </a:lstStyle>
          <a:p>
            <a:r>
              <a:rPr lang="en-AU" sz="1200" b="0" i="1" kern="0" dirty="0" smtClean="0">
                <a:solidFill>
                  <a:srgbClr val="FF0000"/>
                </a:solidFill>
                <a:ea typeface="ＭＳ Ｐゴシック" pitchFamily="34" charset="-128"/>
                <a:cs typeface="Arial" pitchFamily="34" charset="0"/>
              </a:rPr>
              <a:t>Not applicable in this unit</a:t>
            </a:r>
          </a:p>
        </p:txBody>
      </p:sp>
      <p:pic>
        <p:nvPicPr>
          <p:cNvPr id="1026" name="Picture 2" descr="http://3.bp.blogspot.com/_tcej5JBq5b8/S8Wvmm2RgYI/AAAAAAAAAng/PsKTFYO8_DM/s1600/do-not-symbo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336" y="17175"/>
            <a:ext cx="792088" cy="63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907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113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1139">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113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1139">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113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1139">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1139">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11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3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AU" dirty="0" smtClean="0">
                <a:ea typeface="ＭＳ Ｐゴシック" pitchFamily="34" charset="-128"/>
                <a:cs typeface="Arial" pitchFamily="34" charset="0"/>
              </a:rPr>
              <a:t>Operations - Examples</a:t>
            </a:r>
          </a:p>
        </p:txBody>
      </p:sp>
      <p:sp>
        <p:nvSpPr>
          <p:cNvPr id="31746" name="Rectangle 3"/>
          <p:cNvSpPr>
            <a:spLocks noGrp="1" noChangeArrowheads="1"/>
          </p:cNvSpPr>
          <p:nvPr>
            <p:ph type="body" idx="1"/>
          </p:nvPr>
        </p:nvSpPr>
        <p:spPr>
          <a:xfrm>
            <a:off x="325438" y="1627188"/>
            <a:ext cx="8596312" cy="2161852"/>
          </a:xfrm>
        </p:spPr>
        <p:txBody>
          <a:bodyPr/>
          <a:lstStyle/>
          <a:p>
            <a:pPr marL="900113" indent="-900113">
              <a:buNone/>
            </a:pPr>
            <a:r>
              <a:rPr lang="en-AU" sz="2200" dirty="0" smtClean="0">
                <a:latin typeface="Courier New" pitchFamily="49" charset="0"/>
                <a:ea typeface="ＭＳ Ｐゴシック" pitchFamily="34" charset="-128"/>
                <a:cs typeface="Courier New" pitchFamily="49" charset="0"/>
              </a:rPr>
              <a:t>+ </a:t>
            </a:r>
            <a:r>
              <a:rPr lang="en-AU" sz="2200" dirty="0" err="1" smtClean="0">
                <a:latin typeface="Courier New" pitchFamily="49" charset="0"/>
                <a:ea typeface="ＭＳ Ｐゴシック" pitchFamily="34" charset="-128"/>
                <a:cs typeface="Courier New" pitchFamily="49" charset="0"/>
              </a:rPr>
              <a:t>getBuyer</a:t>
            </a:r>
            <a:r>
              <a:rPr lang="en-AU" sz="2200" dirty="0" smtClean="0">
                <a:latin typeface="Courier New" pitchFamily="49" charset="0"/>
                <a:ea typeface="ＭＳ Ｐゴシック" pitchFamily="34" charset="-128"/>
                <a:cs typeface="Courier New" pitchFamily="49" charset="0"/>
              </a:rPr>
              <a:t>() : Party</a:t>
            </a:r>
          </a:p>
          <a:p>
            <a:pPr marL="900113" indent="-900113" eaLnBrk="1" hangingPunct="1">
              <a:buFontTx/>
              <a:buNone/>
            </a:pPr>
            <a:r>
              <a:rPr lang="en-AU" sz="2200" dirty="0" smtClean="0">
                <a:latin typeface="Courier New" pitchFamily="49" charset="0"/>
                <a:ea typeface="ＭＳ Ｐゴシック" pitchFamily="34" charset="-128"/>
                <a:cs typeface="Courier New" pitchFamily="49" charset="0"/>
              </a:rPr>
              <a:t># </a:t>
            </a:r>
            <a:r>
              <a:rPr lang="en-AU" sz="2200" dirty="0" err="1" smtClean="0">
                <a:latin typeface="Courier New" pitchFamily="49" charset="0"/>
                <a:ea typeface="ＭＳ Ｐゴシック" pitchFamily="34" charset="-128"/>
                <a:cs typeface="Courier New" pitchFamily="49" charset="0"/>
              </a:rPr>
              <a:t>getPayment</a:t>
            </a:r>
            <a:r>
              <a:rPr lang="en-AU" sz="2200" dirty="0" smtClean="0">
                <a:latin typeface="Courier New" pitchFamily="49" charset="0"/>
                <a:ea typeface="ＭＳ Ｐゴシック" pitchFamily="34" charset="-128"/>
                <a:cs typeface="Courier New" pitchFamily="49" charset="0"/>
              </a:rPr>
              <a:t>() : Payment</a:t>
            </a:r>
          </a:p>
          <a:p>
            <a:pPr marL="900113" indent="-900113" eaLnBrk="1" hangingPunct="1">
              <a:buFontTx/>
              <a:buNone/>
            </a:pPr>
            <a:r>
              <a:rPr lang="en-AU" sz="2200" dirty="0" smtClean="0">
                <a:latin typeface="Courier New" pitchFamily="49" charset="0"/>
                <a:ea typeface="ＭＳ Ｐゴシック" pitchFamily="34" charset="-128"/>
                <a:cs typeface="Courier New" pitchFamily="49" charset="0"/>
              </a:rPr>
              <a:t>- validate(): Boolean</a:t>
            </a:r>
          </a:p>
        </p:txBody>
      </p:sp>
      <p:sp>
        <p:nvSpPr>
          <p:cNvPr id="4" name="Rectangle 2"/>
          <p:cNvSpPr txBox="1">
            <a:spLocks noChangeArrowheads="1"/>
          </p:cNvSpPr>
          <p:nvPr/>
        </p:nvSpPr>
        <p:spPr bwMode="auto">
          <a:xfrm>
            <a:off x="6732494" y="651385"/>
            <a:ext cx="2519772" cy="3093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rgbClr val="103566"/>
                </a:solidFill>
                <a:latin typeface="+mj-lt"/>
                <a:ea typeface="+mj-ea"/>
                <a:cs typeface="+mj-cs"/>
              </a:defRPr>
            </a:lvl1pPr>
            <a:lvl2pPr algn="ctr" rtl="0" eaLnBrk="1" fontAlgn="base" hangingPunct="1">
              <a:spcBef>
                <a:spcPct val="0"/>
              </a:spcBef>
              <a:spcAft>
                <a:spcPct val="0"/>
              </a:spcAft>
              <a:defRPr sz="3200" b="1">
                <a:solidFill>
                  <a:srgbClr val="103566"/>
                </a:solidFill>
                <a:latin typeface="Arial" charset="0"/>
              </a:defRPr>
            </a:lvl2pPr>
            <a:lvl3pPr algn="ctr" rtl="0" eaLnBrk="1" fontAlgn="base" hangingPunct="1">
              <a:spcBef>
                <a:spcPct val="0"/>
              </a:spcBef>
              <a:spcAft>
                <a:spcPct val="0"/>
              </a:spcAft>
              <a:defRPr sz="3200" b="1">
                <a:solidFill>
                  <a:srgbClr val="103566"/>
                </a:solidFill>
                <a:latin typeface="Arial" charset="0"/>
              </a:defRPr>
            </a:lvl3pPr>
            <a:lvl4pPr algn="ctr" rtl="0" eaLnBrk="1" fontAlgn="base" hangingPunct="1">
              <a:spcBef>
                <a:spcPct val="0"/>
              </a:spcBef>
              <a:spcAft>
                <a:spcPct val="0"/>
              </a:spcAft>
              <a:defRPr sz="3200" b="1">
                <a:solidFill>
                  <a:srgbClr val="103566"/>
                </a:solidFill>
                <a:latin typeface="Arial" charset="0"/>
              </a:defRPr>
            </a:lvl4pPr>
            <a:lvl5pPr algn="ctr" rtl="0" eaLnBrk="1" fontAlgn="base" hangingPunct="1">
              <a:spcBef>
                <a:spcPct val="0"/>
              </a:spcBef>
              <a:spcAft>
                <a:spcPct val="0"/>
              </a:spcAft>
              <a:defRPr sz="3200" b="1">
                <a:solidFill>
                  <a:srgbClr val="103566"/>
                </a:solidFill>
                <a:latin typeface="Arial" charset="0"/>
              </a:defRPr>
            </a:lvl5pPr>
            <a:lvl6pPr marL="457200" algn="ctr" rtl="0" eaLnBrk="1" fontAlgn="base" hangingPunct="1">
              <a:spcBef>
                <a:spcPct val="0"/>
              </a:spcBef>
              <a:spcAft>
                <a:spcPct val="0"/>
              </a:spcAft>
              <a:defRPr sz="3200" b="1">
                <a:solidFill>
                  <a:srgbClr val="103566"/>
                </a:solidFill>
                <a:latin typeface="Arial" charset="0"/>
              </a:defRPr>
            </a:lvl6pPr>
            <a:lvl7pPr marL="914400" algn="ctr" rtl="0" eaLnBrk="1" fontAlgn="base" hangingPunct="1">
              <a:spcBef>
                <a:spcPct val="0"/>
              </a:spcBef>
              <a:spcAft>
                <a:spcPct val="0"/>
              </a:spcAft>
              <a:defRPr sz="3200" b="1">
                <a:solidFill>
                  <a:srgbClr val="103566"/>
                </a:solidFill>
                <a:latin typeface="Arial" charset="0"/>
              </a:defRPr>
            </a:lvl7pPr>
            <a:lvl8pPr marL="1371600" algn="ctr" rtl="0" eaLnBrk="1" fontAlgn="base" hangingPunct="1">
              <a:spcBef>
                <a:spcPct val="0"/>
              </a:spcBef>
              <a:spcAft>
                <a:spcPct val="0"/>
              </a:spcAft>
              <a:defRPr sz="3200" b="1">
                <a:solidFill>
                  <a:srgbClr val="103566"/>
                </a:solidFill>
                <a:latin typeface="Arial" charset="0"/>
              </a:defRPr>
            </a:lvl8pPr>
            <a:lvl9pPr marL="1828800" algn="ctr" rtl="0" eaLnBrk="1" fontAlgn="base" hangingPunct="1">
              <a:spcBef>
                <a:spcPct val="0"/>
              </a:spcBef>
              <a:spcAft>
                <a:spcPct val="0"/>
              </a:spcAft>
              <a:defRPr sz="3200" b="1">
                <a:solidFill>
                  <a:srgbClr val="103566"/>
                </a:solidFill>
                <a:latin typeface="Arial" charset="0"/>
              </a:defRPr>
            </a:lvl9pPr>
          </a:lstStyle>
          <a:p>
            <a:r>
              <a:rPr lang="en-AU" sz="1200" b="0" i="1" kern="0" dirty="0" smtClean="0">
                <a:solidFill>
                  <a:srgbClr val="FF0000"/>
                </a:solidFill>
                <a:ea typeface="ＭＳ Ｐゴシック" pitchFamily="34" charset="-128"/>
                <a:cs typeface="Arial" pitchFamily="34" charset="0"/>
              </a:rPr>
              <a:t>Not applicable in this unit</a:t>
            </a:r>
          </a:p>
        </p:txBody>
      </p:sp>
      <p:pic>
        <p:nvPicPr>
          <p:cNvPr id="5" name="Picture 2" descr="http://3.bp.blogspot.com/_tcej5JBq5b8/S8Wvmm2RgYI/AAAAAAAAAng/PsKTFYO8_DM/s1600/do-not-symbo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336" y="17175"/>
            <a:ext cx="792088" cy="63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978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title"/>
          </p:nvPr>
        </p:nvSpPr>
        <p:spPr/>
        <p:txBody>
          <a:bodyPr/>
          <a:lstStyle/>
          <a:p>
            <a:pPr eaLnBrk="1" hangingPunct="1"/>
            <a:r>
              <a:rPr lang="en-AU" dirty="0" smtClean="0">
                <a:ea typeface="ＭＳ Ｐゴシック" pitchFamily="34" charset="-128"/>
                <a:cs typeface="Arial" pitchFamily="34" charset="0"/>
              </a:rPr>
              <a:t>Visibility</a:t>
            </a:r>
          </a:p>
        </p:txBody>
      </p:sp>
      <p:sp>
        <p:nvSpPr>
          <p:cNvPr id="33794" name="Rectangle 8"/>
          <p:cNvSpPr>
            <a:spLocks noGrp="1" noChangeArrowheads="1"/>
          </p:cNvSpPr>
          <p:nvPr>
            <p:ph type="body" idx="1"/>
          </p:nvPr>
        </p:nvSpPr>
        <p:spPr>
          <a:xfrm>
            <a:off x="457200" y="1260475"/>
            <a:ext cx="8229600" cy="2276475"/>
          </a:xfrm>
        </p:spPr>
        <p:txBody>
          <a:bodyPr/>
          <a:lstStyle/>
          <a:p>
            <a:pPr eaLnBrk="1" hangingPunct="1">
              <a:lnSpc>
                <a:spcPct val="90000"/>
              </a:lnSpc>
            </a:pPr>
            <a:r>
              <a:rPr lang="en-AU" sz="2000" dirty="0" smtClean="0">
                <a:ea typeface="ＭＳ Ｐゴシック" pitchFamily="34" charset="-128"/>
                <a:cs typeface="Arial" pitchFamily="34" charset="0"/>
              </a:rPr>
              <a:t>public (</a:t>
            </a:r>
            <a:r>
              <a:rPr lang="en-AU" sz="2000" b="1" dirty="0" smtClean="0">
                <a:ea typeface="ＭＳ Ｐゴシック" pitchFamily="34" charset="-128"/>
                <a:cs typeface="Arial" pitchFamily="34" charset="0"/>
              </a:rPr>
              <a:t>+</a:t>
            </a:r>
            <a:r>
              <a:rPr lang="en-AU" sz="2000" dirty="0" smtClean="0">
                <a:ea typeface="ＭＳ Ｐゴシック" pitchFamily="34" charset="-128"/>
                <a:cs typeface="Arial" pitchFamily="34" charset="0"/>
              </a:rPr>
              <a:t>) – external objects can access the member</a:t>
            </a:r>
          </a:p>
          <a:p>
            <a:pPr eaLnBrk="1" hangingPunct="1">
              <a:lnSpc>
                <a:spcPct val="90000"/>
              </a:lnSpc>
            </a:pPr>
            <a:r>
              <a:rPr lang="en-AU" sz="2000" dirty="0" smtClean="0">
                <a:ea typeface="ＭＳ Ｐゴシック" pitchFamily="34" charset="-128"/>
                <a:cs typeface="Arial" pitchFamily="34" charset="0"/>
              </a:rPr>
              <a:t>private (</a:t>
            </a:r>
            <a:r>
              <a:rPr lang="en-AU" sz="2000" b="1" dirty="0" smtClean="0">
                <a:ea typeface="ＭＳ Ｐゴシック" pitchFamily="34" charset="-128"/>
                <a:cs typeface="Arial" pitchFamily="34" charset="0"/>
              </a:rPr>
              <a:t>-</a:t>
            </a:r>
            <a:r>
              <a:rPr lang="en-AU" sz="2000" dirty="0" smtClean="0">
                <a:ea typeface="ＭＳ Ｐゴシック" pitchFamily="34" charset="-128"/>
                <a:cs typeface="Arial" pitchFamily="34" charset="0"/>
              </a:rPr>
              <a:t>) – only internal methods can access the member</a:t>
            </a:r>
          </a:p>
          <a:p>
            <a:pPr eaLnBrk="1" hangingPunct="1">
              <a:lnSpc>
                <a:spcPct val="90000"/>
              </a:lnSpc>
            </a:pPr>
            <a:r>
              <a:rPr lang="en-AU" sz="2000" dirty="0" smtClean="0">
                <a:ea typeface="ＭＳ Ｐゴシック" pitchFamily="34" charset="-128"/>
                <a:cs typeface="Arial" pitchFamily="34" charset="0"/>
              </a:rPr>
              <a:t>protected (</a:t>
            </a:r>
            <a:r>
              <a:rPr lang="en-AU" sz="2000" b="1" dirty="0" smtClean="0">
                <a:ea typeface="ＭＳ Ｐゴシック" pitchFamily="34" charset="-128"/>
                <a:cs typeface="Arial" pitchFamily="34" charset="0"/>
              </a:rPr>
              <a:t>#</a:t>
            </a:r>
            <a:r>
              <a:rPr lang="en-AU" sz="2000" dirty="0" smtClean="0">
                <a:ea typeface="ＭＳ Ｐゴシック" pitchFamily="34" charset="-128"/>
                <a:cs typeface="Arial" pitchFamily="34" charset="0"/>
              </a:rPr>
              <a:t>) – only internal methods, or methods of specialized objects can access the member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135" y="2777232"/>
            <a:ext cx="2506911"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txBox="1">
            <a:spLocks noChangeArrowheads="1"/>
          </p:cNvSpPr>
          <p:nvPr/>
        </p:nvSpPr>
        <p:spPr bwMode="auto">
          <a:xfrm>
            <a:off x="6732494" y="651385"/>
            <a:ext cx="2519772" cy="3093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rgbClr val="103566"/>
                </a:solidFill>
                <a:latin typeface="+mj-lt"/>
                <a:ea typeface="+mj-ea"/>
                <a:cs typeface="+mj-cs"/>
              </a:defRPr>
            </a:lvl1pPr>
            <a:lvl2pPr algn="ctr" rtl="0" eaLnBrk="1" fontAlgn="base" hangingPunct="1">
              <a:spcBef>
                <a:spcPct val="0"/>
              </a:spcBef>
              <a:spcAft>
                <a:spcPct val="0"/>
              </a:spcAft>
              <a:defRPr sz="3200" b="1">
                <a:solidFill>
                  <a:srgbClr val="103566"/>
                </a:solidFill>
                <a:latin typeface="Arial" charset="0"/>
              </a:defRPr>
            </a:lvl2pPr>
            <a:lvl3pPr algn="ctr" rtl="0" eaLnBrk="1" fontAlgn="base" hangingPunct="1">
              <a:spcBef>
                <a:spcPct val="0"/>
              </a:spcBef>
              <a:spcAft>
                <a:spcPct val="0"/>
              </a:spcAft>
              <a:defRPr sz="3200" b="1">
                <a:solidFill>
                  <a:srgbClr val="103566"/>
                </a:solidFill>
                <a:latin typeface="Arial" charset="0"/>
              </a:defRPr>
            </a:lvl3pPr>
            <a:lvl4pPr algn="ctr" rtl="0" eaLnBrk="1" fontAlgn="base" hangingPunct="1">
              <a:spcBef>
                <a:spcPct val="0"/>
              </a:spcBef>
              <a:spcAft>
                <a:spcPct val="0"/>
              </a:spcAft>
              <a:defRPr sz="3200" b="1">
                <a:solidFill>
                  <a:srgbClr val="103566"/>
                </a:solidFill>
                <a:latin typeface="Arial" charset="0"/>
              </a:defRPr>
            </a:lvl4pPr>
            <a:lvl5pPr algn="ctr" rtl="0" eaLnBrk="1" fontAlgn="base" hangingPunct="1">
              <a:spcBef>
                <a:spcPct val="0"/>
              </a:spcBef>
              <a:spcAft>
                <a:spcPct val="0"/>
              </a:spcAft>
              <a:defRPr sz="3200" b="1">
                <a:solidFill>
                  <a:srgbClr val="103566"/>
                </a:solidFill>
                <a:latin typeface="Arial" charset="0"/>
              </a:defRPr>
            </a:lvl5pPr>
            <a:lvl6pPr marL="457200" algn="ctr" rtl="0" eaLnBrk="1" fontAlgn="base" hangingPunct="1">
              <a:spcBef>
                <a:spcPct val="0"/>
              </a:spcBef>
              <a:spcAft>
                <a:spcPct val="0"/>
              </a:spcAft>
              <a:defRPr sz="3200" b="1">
                <a:solidFill>
                  <a:srgbClr val="103566"/>
                </a:solidFill>
                <a:latin typeface="Arial" charset="0"/>
              </a:defRPr>
            </a:lvl6pPr>
            <a:lvl7pPr marL="914400" algn="ctr" rtl="0" eaLnBrk="1" fontAlgn="base" hangingPunct="1">
              <a:spcBef>
                <a:spcPct val="0"/>
              </a:spcBef>
              <a:spcAft>
                <a:spcPct val="0"/>
              </a:spcAft>
              <a:defRPr sz="3200" b="1">
                <a:solidFill>
                  <a:srgbClr val="103566"/>
                </a:solidFill>
                <a:latin typeface="Arial" charset="0"/>
              </a:defRPr>
            </a:lvl7pPr>
            <a:lvl8pPr marL="1371600" algn="ctr" rtl="0" eaLnBrk="1" fontAlgn="base" hangingPunct="1">
              <a:spcBef>
                <a:spcPct val="0"/>
              </a:spcBef>
              <a:spcAft>
                <a:spcPct val="0"/>
              </a:spcAft>
              <a:defRPr sz="3200" b="1">
                <a:solidFill>
                  <a:srgbClr val="103566"/>
                </a:solidFill>
                <a:latin typeface="Arial" charset="0"/>
              </a:defRPr>
            </a:lvl8pPr>
            <a:lvl9pPr marL="1828800" algn="ctr" rtl="0" eaLnBrk="1" fontAlgn="base" hangingPunct="1">
              <a:spcBef>
                <a:spcPct val="0"/>
              </a:spcBef>
              <a:spcAft>
                <a:spcPct val="0"/>
              </a:spcAft>
              <a:defRPr sz="3200" b="1">
                <a:solidFill>
                  <a:srgbClr val="103566"/>
                </a:solidFill>
                <a:latin typeface="Arial" charset="0"/>
              </a:defRPr>
            </a:lvl9pPr>
          </a:lstStyle>
          <a:p>
            <a:r>
              <a:rPr lang="en-AU" sz="1200" b="0" i="1" kern="0" dirty="0" smtClean="0">
                <a:solidFill>
                  <a:srgbClr val="FF0000"/>
                </a:solidFill>
                <a:ea typeface="ＭＳ Ｐゴシック" pitchFamily="34" charset="-128"/>
                <a:cs typeface="Arial" pitchFamily="34" charset="0"/>
              </a:rPr>
              <a:t>Not applicable in this unit</a:t>
            </a:r>
          </a:p>
        </p:txBody>
      </p:sp>
      <p:pic>
        <p:nvPicPr>
          <p:cNvPr id="8" name="Picture 2" descr="http://3.bp.blogspot.com/_tcej5JBq5b8/S8Wvmm2RgYI/AAAAAAAAAng/PsKTFYO8_DM/s1600/do-not-symbo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96336" y="17175"/>
            <a:ext cx="792088" cy="63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819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 on the Pulse Survey</a:t>
            </a:r>
            <a:endParaRPr lang="en-US" dirty="0"/>
          </a:p>
        </p:txBody>
      </p:sp>
      <p:sp>
        <p:nvSpPr>
          <p:cNvPr id="3" name="Content Placeholder 2"/>
          <p:cNvSpPr>
            <a:spLocks noGrp="1"/>
          </p:cNvSpPr>
          <p:nvPr>
            <p:ph idx="1"/>
          </p:nvPr>
        </p:nvSpPr>
        <p:spPr>
          <a:xfrm>
            <a:off x="457200" y="1268760"/>
            <a:ext cx="8229600" cy="4680520"/>
          </a:xfrm>
        </p:spPr>
        <p:txBody>
          <a:bodyPr/>
          <a:lstStyle/>
          <a:p>
            <a:r>
              <a:rPr lang="en-US" sz="2000" dirty="0" smtClean="0"/>
              <a:t>Things to keep</a:t>
            </a:r>
          </a:p>
          <a:p>
            <a:pPr lvl="1"/>
            <a:r>
              <a:rPr lang="en-US" sz="1400" dirty="0" smtClean="0"/>
              <a:t>The balance between theoretical and practical aspects of the course</a:t>
            </a:r>
          </a:p>
          <a:p>
            <a:pPr lvl="1"/>
            <a:endParaRPr lang="en-US" sz="1400" dirty="0" smtClean="0"/>
          </a:p>
          <a:p>
            <a:pPr lvl="1"/>
            <a:endParaRPr lang="en-US" sz="1400" dirty="0" smtClean="0"/>
          </a:p>
          <a:p>
            <a:pPr lvl="1"/>
            <a:r>
              <a:rPr lang="en-US" sz="1400" dirty="0" smtClean="0"/>
              <a:t>The interactive learning approach</a:t>
            </a:r>
          </a:p>
          <a:p>
            <a:pPr lvl="1"/>
            <a:endParaRPr lang="en-US" sz="1400" dirty="0" smtClean="0"/>
          </a:p>
          <a:p>
            <a:pPr lvl="1"/>
            <a:endParaRPr lang="en-US" sz="1400" dirty="0" smtClean="0"/>
          </a:p>
          <a:p>
            <a:pPr lvl="1"/>
            <a:r>
              <a:rPr lang="en-US" sz="1400" dirty="0" smtClean="0"/>
              <a:t>Continuous Assistance </a:t>
            </a:r>
          </a:p>
          <a:p>
            <a:pPr lvl="1"/>
            <a:endParaRPr lang="en-US" sz="1400" dirty="0" smtClean="0"/>
          </a:p>
          <a:p>
            <a:pPr lvl="1"/>
            <a:endParaRPr lang="en-US" sz="1400" dirty="0" smtClean="0"/>
          </a:p>
          <a:p>
            <a:pPr lvl="1"/>
            <a:r>
              <a:rPr lang="en-US" sz="1600" dirty="0" smtClean="0"/>
              <a:t>Detailed knowledge required through assignment tasks, general knowledge required through exam (see sample exam questions)</a:t>
            </a:r>
          </a:p>
          <a:p>
            <a:r>
              <a:rPr lang="en-US" sz="2000" dirty="0" smtClean="0"/>
              <a:t>Things to improve</a:t>
            </a:r>
          </a:p>
          <a:p>
            <a:pPr lvl="1"/>
            <a:r>
              <a:rPr lang="en-US" sz="1600" dirty="0" smtClean="0"/>
              <a:t>Present solutions at the end of the exercise clearly and clarify various solutions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39" y="1988840"/>
            <a:ext cx="602932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39" y="2780928"/>
            <a:ext cx="5762625"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39" y="3429000"/>
            <a:ext cx="6254750" cy="34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0839" y="5125613"/>
            <a:ext cx="6080125" cy="679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54483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ChangeArrowheads="1"/>
          </p:cNvSpPr>
          <p:nvPr/>
        </p:nvSpPr>
        <p:spPr bwMode="auto">
          <a:xfrm>
            <a:off x="1104900" y="457200"/>
            <a:ext cx="7715250" cy="1143000"/>
          </a:xfrm>
          <a:prstGeom prst="rect">
            <a:avLst/>
          </a:prstGeom>
          <a:noFill/>
          <a:ln w="9525">
            <a:noFill/>
            <a:miter lim="800000"/>
            <a:headEnd/>
            <a:tailEnd/>
          </a:ln>
        </p:spPr>
        <p:txBody>
          <a:bodyPr lIns="90488" tIns="44450" rIns="90488" bIns="44450" anchor="ctr"/>
          <a:lstStyle/>
          <a:p>
            <a:pPr eaLnBrk="0" hangingPunct="0"/>
            <a:endParaRPr lang="en-US" sz="4400" dirty="0">
              <a:solidFill>
                <a:schemeClr val="tx2"/>
              </a:solidFill>
              <a:latin typeface="Times New Roman (Hebrew)" charset="0"/>
            </a:endParaRPr>
          </a:p>
        </p:txBody>
      </p:sp>
      <p:sp>
        <p:nvSpPr>
          <p:cNvPr id="35842" name="Rectangle 3"/>
          <p:cNvSpPr>
            <a:spLocks noGrp="1" noChangeArrowheads="1"/>
          </p:cNvSpPr>
          <p:nvPr>
            <p:ph type="title"/>
          </p:nvPr>
        </p:nvSpPr>
        <p:spPr/>
        <p:txBody>
          <a:bodyPr/>
          <a:lstStyle/>
          <a:p>
            <a:pPr eaLnBrk="1" hangingPunct="1"/>
            <a:r>
              <a:rPr lang="en-AU" dirty="0" smtClean="0">
                <a:ea typeface="ＭＳ Ｐゴシック" pitchFamily="34" charset="-128"/>
                <a:cs typeface="Arial" pitchFamily="34" charset="0"/>
              </a:rPr>
              <a:t>UML Object Diagram</a:t>
            </a:r>
          </a:p>
        </p:txBody>
      </p:sp>
      <p:sp>
        <p:nvSpPr>
          <p:cNvPr id="35843" name="Rectangle 4"/>
          <p:cNvSpPr>
            <a:spLocks noGrp="1" noChangeArrowheads="1"/>
          </p:cNvSpPr>
          <p:nvPr>
            <p:ph type="body" idx="1"/>
          </p:nvPr>
        </p:nvSpPr>
        <p:spPr>
          <a:xfrm>
            <a:off x="457200" y="1268760"/>
            <a:ext cx="8229600" cy="3989388"/>
          </a:xfrm>
        </p:spPr>
        <p:txBody>
          <a:bodyPr/>
          <a:lstStyle/>
          <a:p>
            <a:pPr eaLnBrk="1" hangingPunct="1"/>
            <a:r>
              <a:rPr lang="en-AU" sz="2000" u="sng" dirty="0" smtClean="0">
                <a:ea typeface="ＭＳ Ｐゴシック" pitchFamily="34" charset="-128"/>
                <a:cs typeface="Arial" pitchFamily="34" charset="0"/>
              </a:rPr>
              <a:t>In a UML Object Diagram</a:t>
            </a:r>
            <a:r>
              <a:rPr lang="en-AU" sz="2000" dirty="0" smtClean="0">
                <a:ea typeface="ＭＳ Ｐゴシック" pitchFamily="34" charset="-128"/>
                <a:cs typeface="Arial" pitchFamily="34" charset="0"/>
              </a:rPr>
              <a:t>, </a:t>
            </a:r>
            <a:r>
              <a:rPr lang="en-AU" sz="2000" u="sng" dirty="0" smtClean="0">
                <a:ea typeface="ＭＳ Ｐゴシック" pitchFamily="34" charset="-128"/>
                <a:cs typeface="Arial" pitchFamily="34" charset="0"/>
              </a:rPr>
              <a:t>class </a:t>
            </a:r>
            <a:r>
              <a:rPr lang="en-AU" sz="2000" b="1" u="sng" dirty="0" smtClean="0">
                <a:ea typeface="ＭＳ Ｐゴシック" pitchFamily="34" charset="-128"/>
                <a:cs typeface="Arial" pitchFamily="34" charset="0"/>
              </a:rPr>
              <a:t>instances </a:t>
            </a:r>
            <a:r>
              <a:rPr lang="en-AU" sz="2000" dirty="0" smtClean="0">
                <a:ea typeface="ＭＳ Ｐゴシック" pitchFamily="34" charset="-128"/>
                <a:cs typeface="Arial" pitchFamily="34" charset="0"/>
              </a:rPr>
              <a:t>can be modelled</a:t>
            </a:r>
          </a:p>
        </p:txBody>
      </p:sp>
      <p:sp>
        <p:nvSpPr>
          <p:cNvPr id="881673" name="Rectangle 9"/>
          <p:cNvSpPr>
            <a:spLocks noChangeArrowheads="1"/>
          </p:cNvSpPr>
          <p:nvPr/>
        </p:nvSpPr>
        <p:spPr bwMode="auto">
          <a:xfrm>
            <a:off x="4466456" y="2209801"/>
            <a:ext cx="3777952" cy="3091408"/>
          </a:xfrm>
          <a:prstGeom prst="rect">
            <a:avLst/>
          </a:prstGeom>
          <a:noFill/>
          <a:ln w="38100">
            <a:solidFill>
              <a:schemeClr val="bg2"/>
            </a:solidFill>
            <a:prstDash val="sysDot"/>
            <a:miter lim="800000"/>
            <a:headEnd/>
            <a:tailEnd/>
          </a:ln>
        </p:spPr>
        <p:txBody>
          <a:bodyPr wrap="none" anchor="ctr"/>
          <a:lstStyle/>
          <a:p>
            <a:endParaRPr lang="en-US" dirty="0"/>
          </a:p>
        </p:txBody>
      </p:sp>
      <p:sp>
        <p:nvSpPr>
          <p:cNvPr id="35849" name="Rectangle 10"/>
          <p:cNvSpPr>
            <a:spLocks noChangeArrowheads="1"/>
          </p:cNvSpPr>
          <p:nvPr/>
        </p:nvSpPr>
        <p:spPr bwMode="auto">
          <a:xfrm>
            <a:off x="899592" y="2222501"/>
            <a:ext cx="2731839" cy="3006700"/>
          </a:xfrm>
          <a:prstGeom prst="rect">
            <a:avLst/>
          </a:prstGeom>
          <a:noFill/>
          <a:ln w="38100">
            <a:solidFill>
              <a:schemeClr val="bg2"/>
            </a:solidFill>
            <a:prstDash val="sysDot"/>
            <a:miter lim="800000"/>
            <a:headEnd/>
            <a:tailEnd/>
          </a:ln>
        </p:spPr>
        <p:txBody>
          <a:bodyPr wrap="none" anchor="ctr"/>
          <a:lstStyle/>
          <a:p>
            <a:endParaRPr lang="en-US" dirty="0"/>
          </a:p>
        </p:txBody>
      </p:sp>
      <p:sp>
        <p:nvSpPr>
          <p:cNvPr id="881675" name="AutoShape 11"/>
          <p:cNvSpPr>
            <a:spLocks noChangeArrowheads="1"/>
          </p:cNvSpPr>
          <p:nvPr/>
        </p:nvSpPr>
        <p:spPr bwMode="auto">
          <a:xfrm>
            <a:off x="3491880" y="3284984"/>
            <a:ext cx="1473200" cy="684342"/>
          </a:xfrm>
          <a:prstGeom prst="rightArrow">
            <a:avLst>
              <a:gd name="adj1" fmla="val 50000"/>
              <a:gd name="adj2" fmla="val 46493"/>
            </a:avLst>
          </a:prstGeom>
          <a:solidFill>
            <a:srgbClr val="DDF0CB"/>
          </a:solidFill>
          <a:ln w="9525">
            <a:noFill/>
            <a:miter lim="800000"/>
            <a:headEnd/>
            <a:tailEnd/>
          </a:ln>
        </p:spPr>
        <p:txBody>
          <a:bodyPr wrap="none" anchor="ctr"/>
          <a:lstStyle/>
          <a:p>
            <a:pPr algn="ctr"/>
            <a:r>
              <a:rPr lang="en-US" sz="1200" dirty="0">
                <a:solidFill>
                  <a:srgbClr val="005300"/>
                </a:solidFill>
              </a:rPr>
              <a:t>In runtime</a:t>
            </a:r>
          </a:p>
        </p:txBody>
      </p:sp>
      <p:sp>
        <p:nvSpPr>
          <p:cNvPr id="35851" name="Text Box 12"/>
          <p:cNvSpPr txBox="1">
            <a:spLocks noChangeArrowheads="1"/>
          </p:cNvSpPr>
          <p:nvPr/>
        </p:nvSpPr>
        <p:spPr bwMode="auto">
          <a:xfrm>
            <a:off x="1327994" y="5301208"/>
            <a:ext cx="1947862" cy="396875"/>
          </a:xfrm>
          <a:prstGeom prst="rect">
            <a:avLst/>
          </a:prstGeom>
          <a:noFill/>
          <a:ln w="9525">
            <a:noFill/>
            <a:miter lim="800000"/>
            <a:headEnd/>
            <a:tailEnd/>
          </a:ln>
        </p:spPr>
        <p:txBody>
          <a:bodyPr wrap="none">
            <a:spAutoFit/>
          </a:bodyPr>
          <a:lstStyle/>
          <a:p>
            <a:r>
              <a:rPr lang="en-US" sz="2000" b="1" dirty="0">
                <a:solidFill>
                  <a:srgbClr val="003366"/>
                </a:solidFill>
                <a:cs typeface="Arial" pitchFamily="34" charset="0"/>
              </a:rPr>
              <a:t>Class Diagram</a:t>
            </a:r>
          </a:p>
        </p:txBody>
      </p:sp>
      <p:sp>
        <p:nvSpPr>
          <p:cNvPr id="881677" name="Text Box 13"/>
          <p:cNvSpPr txBox="1">
            <a:spLocks noChangeArrowheads="1"/>
          </p:cNvSpPr>
          <p:nvPr/>
        </p:nvSpPr>
        <p:spPr bwMode="auto">
          <a:xfrm>
            <a:off x="5537348" y="5336381"/>
            <a:ext cx="3362995" cy="400110"/>
          </a:xfrm>
          <a:prstGeom prst="rect">
            <a:avLst/>
          </a:prstGeom>
          <a:noFill/>
          <a:ln w="9525">
            <a:noFill/>
            <a:miter lim="800000"/>
            <a:headEnd/>
            <a:tailEnd/>
          </a:ln>
        </p:spPr>
        <p:txBody>
          <a:bodyPr wrap="none">
            <a:spAutoFit/>
          </a:bodyPr>
          <a:lstStyle/>
          <a:p>
            <a:r>
              <a:rPr lang="en-US" sz="2000" b="1" dirty="0">
                <a:solidFill>
                  <a:srgbClr val="003366"/>
                </a:solidFill>
                <a:cs typeface="Arial" pitchFamily="34" charset="0"/>
              </a:rPr>
              <a:t>Object </a:t>
            </a:r>
            <a:r>
              <a:rPr lang="en-US" sz="2000" b="1" dirty="0" smtClean="0">
                <a:solidFill>
                  <a:srgbClr val="003366"/>
                </a:solidFill>
                <a:cs typeface="Arial" pitchFamily="34" charset="0"/>
              </a:rPr>
              <a:t>(instance) Diagram</a:t>
            </a:r>
            <a:endParaRPr lang="en-US" sz="2000" b="1" dirty="0">
              <a:solidFill>
                <a:srgbClr val="003366"/>
              </a:solidFill>
              <a:cs typeface="Arial" pitchFamily="34" charset="0"/>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969" y="2241097"/>
            <a:ext cx="2506911"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8968" y="2630270"/>
            <a:ext cx="251460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2"/>
          <p:cNvSpPr txBox="1">
            <a:spLocks noChangeArrowheads="1"/>
          </p:cNvSpPr>
          <p:nvPr/>
        </p:nvSpPr>
        <p:spPr bwMode="auto">
          <a:xfrm>
            <a:off x="6732494" y="651385"/>
            <a:ext cx="2519772" cy="3093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rgbClr val="103566"/>
                </a:solidFill>
                <a:latin typeface="+mj-lt"/>
                <a:ea typeface="+mj-ea"/>
                <a:cs typeface="+mj-cs"/>
              </a:defRPr>
            </a:lvl1pPr>
            <a:lvl2pPr algn="ctr" rtl="0" eaLnBrk="1" fontAlgn="base" hangingPunct="1">
              <a:spcBef>
                <a:spcPct val="0"/>
              </a:spcBef>
              <a:spcAft>
                <a:spcPct val="0"/>
              </a:spcAft>
              <a:defRPr sz="3200" b="1">
                <a:solidFill>
                  <a:srgbClr val="103566"/>
                </a:solidFill>
                <a:latin typeface="Arial" charset="0"/>
              </a:defRPr>
            </a:lvl2pPr>
            <a:lvl3pPr algn="ctr" rtl="0" eaLnBrk="1" fontAlgn="base" hangingPunct="1">
              <a:spcBef>
                <a:spcPct val="0"/>
              </a:spcBef>
              <a:spcAft>
                <a:spcPct val="0"/>
              </a:spcAft>
              <a:defRPr sz="3200" b="1">
                <a:solidFill>
                  <a:srgbClr val="103566"/>
                </a:solidFill>
                <a:latin typeface="Arial" charset="0"/>
              </a:defRPr>
            </a:lvl3pPr>
            <a:lvl4pPr algn="ctr" rtl="0" eaLnBrk="1" fontAlgn="base" hangingPunct="1">
              <a:spcBef>
                <a:spcPct val="0"/>
              </a:spcBef>
              <a:spcAft>
                <a:spcPct val="0"/>
              </a:spcAft>
              <a:defRPr sz="3200" b="1">
                <a:solidFill>
                  <a:srgbClr val="103566"/>
                </a:solidFill>
                <a:latin typeface="Arial" charset="0"/>
              </a:defRPr>
            </a:lvl4pPr>
            <a:lvl5pPr algn="ctr" rtl="0" eaLnBrk="1" fontAlgn="base" hangingPunct="1">
              <a:spcBef>
                <a:spcPct val="0"/>
              </a:spcBef>
              <a:spcAft>
                <a:spcPct val="0"/>
              </a:spcAft>
              <a:defRPr sz="3200" b="1">
                <a:solidFill>
                  <a:srgbClr val="103566"/>
                </a:solidFill>
                <a:latin typeface="Arial" charset="0"/>
              </a:defRPr>
            </a:lvl5pPr>
            <a:lvl6pPr marL="457200" algn="ctr" rtl="0" eaLnBrk="1" fontAlgn="base" hangingPunct="1">
              <a:spcBef>
                <a:spcPct val="0"/>
              </a:spcBef>
              <a:spcAft>
                <a:spcPct val="0"/>
              </a:spcAft>
              <a:defRPr sz="3200" b="1">
                <a:solidFill>
                  <a:srgbClr val="103566"/>
                </a:solidFill>
                <a:latin typeface="Arial" charset="0"/>
              </a:defRPr>
            </a:lvl6pPr>
            <a:lvl7pPr marL="914400" algn="ctr" rtl="0" eaLnBrk="1" fontAlgn="base" hangingPunct="1">
              <a:spcBef>
                <a:spcPct val="0"/>
              </a:spcBef>
              <a:spcAft>
                <a:spcPct val="0"/>
              </a:spcAft>
              <a:defRPr sz="3200" b="1">
                <a:solidFill>
                  <a:srgbClr val="103566"/>
                </a:solidFill>
                <a:latin typeface="Arial" charset="0"/>
              </a:defRPr>
            </a:lvl7pPr>
            <a:lvl8pPr marL="1371600" algn="ctr" rtl="0" eaLnBrk="1" fontAlgn="base" hangingPunct="1">
              <a:spcBef>
                <a:spcPct val="0"/>
              </a:spcBef>
              <a:spcAft>
                <a:spcPct val="0"/>
              </a:spcAft>
              <a:defRPr sz="3200" b="1">
                <a:solidFill>
                  <a:srgbClr val="103566"/>
                </a:solidFill>
                <a:latin typeface="Arial" charset="0"/>
              </a:defRPr>
            </a:lvl8pPr>
            <a:lvl9pPr marL="1828800" algn="ctr" rtl="0" eaLnBrk="1" fontAlgn="base" hangingPunct="1">
              <a:spcBef>
                <a:spcPct val="0"/>
              </a:spcBef>
              <a:spcAft>
                <a:spcPct val="0"/>
              </a:spcAft>
              <a:defRPr sz="3200" b="1">
                <a:solidFill>
                  <a:srgbClr val="103566"/>
                </a:solidFill>
                <a:latin typeface="Arial" charset="0"/>
              </a:defRPr>
            </a:lvl9pPr>
          </a:lstStyle>
          <a:p>
            <a:r>
              <a:rPr lang="en-AU" sz="1200" b="0" i="1" kern="0" dirty="0" smtClean="0">
                <a:solidFill>
                  <a:srgbClr val="FF0000"/>
                </a:solidFill>
                <a:ea typeface="ＭＳ Ｐゴシック" pitchFamily="34" charset="-128"/>
                <a:cs typeface="Arial" pitchFamily="34" charset="0"/>
              </a:rPr>
              <a:t>Not applicable in this unit</a:t>
            </a:r>
          </a:p>
        </p:txBody>
      </p:sp>
      <p:pic>
        <p:nvPicPr>
          <p:cNvPr id="13" name="Picture 2" descr="http://3.bp.blogspot.com/_tcej5JBq5b8/S8Wvmm2RgYI/AAAAAAAAAng/PsKTFYO8_DM/s1600/do-not-symbol.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96336" y="17175"/>
            <a:ext cx="792088" cy="63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431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816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16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1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673" grpId="0" animBg="1"/>
      <p:bldP spid="881675" grpId="0" animBg="1"/>
      <p:bldP spid="88167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734888" y="1527844"/>
            <a:ext cx="8229600" cy="3989388"/>
          </a:xfrm>
        </p:spPr>
        <p:txBody>
          <a:bodyPr/>
          <a:lstStyle/>
          <a:p>
            <a:pPr>
              <a:buFont typeface="Wingdings" charset="2"/>
              <a:buChar char="ü"/>
            </a:pPr>
            <a:r>
              <a:rPr lang="en-US" dirty="0" smtClean="0"/>
              <a:t>Background of business object </a:t>
            </a:r>
            <a:r>
              <a:rPr lang="en-US" dirty="0" err="1" smtClean="0"/>
              <a:t>modelling</a:t>
            </a:r>
            <a:endParaRPr lang="en-US" dirty="0" smtClean="0"/>
          </a:p>
          <a:p>
            <a:endParaRPr lang="en-US" dirty="0"/>
          </a:p>
          <a:p>
            <a:pPr>
              <a:buFont typeface="Wingdings" charset="2"/>
              <a:buChar char="ü"/>
            </a:pPr>
            <a:r>
              <a:rPr lang="en-US" dirty="0" smtClean="0">
                <a:solidFill>
                  <a:schemeClr val="accent6">
                    <a:lumMod val="75000"/>
                  </a:schemeClr>
                </a:solidFill>
              </a:rPr>
              <a:t>How to structure a business object</a:t>
            </a:r>
          </a:p>
          <a:p>
            <a:endParaRPr lang="en-US" dirty="0"/>
          </a:p>
          <a:p>
            <a:r>
              <a:rPr lang="en-US" dirty="0" smtClean="0">
                <a:solidFill>
                  <a:srgbClr val="222268"/>
                </a:solidFill>
              </a:rPr>
              <a:t>How to relate business objects to each other</a:t>
            </a:r>
          </a:p>
          <a:p>
            <a:endParaRPr lang="en-US" dirty="0">
              <a:solidFill>
                <a:schemeClr val="bg1">
                  <a:lumMod val="50000"/>
                </a:schemeClr>
              </a:solidFill>
            </a:endParaRPr>
          </a:p>
          <a:p>
            <a:r>
              <a:rPr lang="en-US" dirty="0" smtClean="0">
                <a:solidFill>
                  <a:schemeClr val="bg1">
                    <a:lumMod val="50000"/>
                  </a:schemeClr>
                </a:solidFill>
              </a:rPr>
              <a:t>How to </a:t>
            </a:r>
            <a:r>
              <a:rPr lang="en-US" dirty="0" err="1" smtClean="0">
                <a:solidFill>
                  <a:schemeClr val="bg1">
                    <a:lumMod val="50000"/>
                  </a:schemeClr>
                </a:solidFill>
              </a:rPr>
              <a:t>generalise</a:t>
            </a:r>
            <a:r>
              <a:rPr lang="en-US" dirty="0" smtClean="0">
                <a:solidFill>
                  <a:schemeClr val="bg1">
                    <a:lumMod val="50000"/>
                  </a:schemeClr>
                </a:solidFill>
              </a:rPr>
              <a:t> business objects of similar types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812008">
            <a:off x="69381" y="3715291"/>
            <a:ext cx="989012"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024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4"/>
          <p:cNvSpPr>
            <a:spLocks noGrp="1" noChangeArrowheads="1"/>
          </p:cNvSpPr>
          <p:nvPr>
            <p:ph type="title"/>
          </p:nvPr>
        </p:nvSpPr>
        <p:spPr/>
        <p:txBody>
          <a:bodyPr/>
          <a:lstStyle/>
          <a:p>
            <a:pPr eaLnBrk="1" hangingPunct="1"/>
            <a:r>
              <a:rPr lang="en-AU" dirty="0" smtClean="0">
                <a:solidFill>
                  <a:srgbClr val="002060"/>
                </a:solidFill>
                <a:ea typeface="ＭＳ Ｐゴシック" pitchFamily="34" charset="-128"/>
                <a:cs typeface="Arial" pitchFamily="34" charset="0"/>
              </a:rPr>
              <a:t>Relationships</a:t>
            </a:r>
          </a:p>
        </p:txBody>
      </p:sp>
      <p:sp>
        <p:nvSpPr>
          <p:cNvPr id="39938" name="Rectangle 5"/>
          <p:cNvSpPr>
            <a:spLocks noGrp="1" noChangeArrowheads="1"/>
          </p:cNvSpPr>
          <p:nvPr>
            <p:ph type="body" idx="1"/>
          </p:nvPr>
        </p:nvSpPr>
        <p:spPr>
          <a:xfrm>
            <a:off x="457200" y="1412875"/>
            <a:ext cx="8507288" cy="4392389"/>
          </a:xfrm>
        </p:spPr>
        <p:txBody>
          <a:bodyPr/>
          <a:lstStyle/>
          <a:p>
            <a:pPr eaLnBrk="1" hangingPunct="1"/>
            <a:r>
              <a:rPr lang="en-AU" dirty="0" smtClean="0">
                <a:ea typeface="ＭＳ Ｐゴシック" pitchFamily="34" charset="-128"/>
                <a:cs typeface="Arial" pitchFamily="34" charset="0"/>
              </a:rPr>
              <a:t>Business objects have information related:</a:t>
            </a:r>
          </a:p>
          <a:p>
            <a:pPr lvl="1"/>
            <a:r>
              <a:rPr lang="en-AU" dirty="0" smtClean="0">
                <a:ea typeface="ＭＳ Ｐゴシック" pitchFamily="34" charset="-128"/>
                <a:cs typeface="Arial" pitchFamily="34" charset="0"/>
              </a:rPr>
              <a:t>Attributes stored as part of a business object</a:t>
            </a:r>
          </a:p>
          <a:p>
            <a:pPr lvl="1"/>
            <a:r>
              <a:rPr lang="en-AU" dirty="0" smtClean="0">
                <a:ea typeface="ＭＳ Ｐゴシック" pitchFamily="34" charset="-128"/>
                <a:cs typeface="Arial" pitchFamily="34" charset="0"/>
              </a:rPr>
              <a:t>Other business objects</a:t>
            </a:r>
          </a:p>
          <a:p>
            <a:pPr lvl="1"/>
            <a:endParaRPr lang="en-AU" dirty="0" smtClean="0">
              <a:ea typeface="ＭＳ Ｐゴシック" pitchFamily="34" charset="-128"/>
              <a:cs typeface="Arial" pitchFamily="34" charset="0"/>
            </a:endParaRPr>
          </a:p>
          <a:p>
            <a:pPr eaLnBrk="1" hangingPunct="1"/>
            <a:r>
              <a:rPr lang="en-AU" dirty="0" smtClean="0">
                <a:ea typeface="ＭＳ Ｐゴシック" pitchFamily="34" charset="-128"/>
                <a:cs typeface="Arial" pitchFamily="34" charset="0"/>
              </a:rPr>
              <a:t>Examples of </a:t>
            </a:r>
            <a:r>
              <a:rPr lang="en-AU" u="sng" dirty="0" smtClean="0">
                <a:ea typeface="ＭＳ Ｐゴシック" pitchFamily="34" charset="-128"/>
                <a:cs typeface="Arial" pitchFamily="34" charset="0"/>
              </a:rPr>
              <a:t>how business objects relate to each other:</a:t>
            </a:r>
          </a:p>
          <a:p>
            <a:pPr lvl="1"/>
            <a:r>
              <a:rPr lang="en-AU" sz="1800" dirty="0" smtClean="0">
                <a:ea typeface="ＭＳ Ｐゴシック" pitchFamily="34" charset="-128"/>
                <a:cs typeface="Arial" pitchFamily="34" charset="0"/>
              </a:rPr>
              <a:t>A student is enrolled in a unit in a given year/semester</a:t>
            </a:r>
          </a:p>
          <a:p>
            <a:pPr lvl="1"/>
            <a:r>
              <a:rPr lang="en-AU" sz="1800" dirty="0" smtClean="0">
                <a:ea typeface="ＭＳ Ｐゴシック" pitchFamily="34" charset="-128"/>
                <a:cs typeface="Arial" pitchFamily="34" charset="0"/>
              </a:rPr>
              <a:t>A unit has a unit coordinator, lecturers and tutors</a:t>
            </a:r>
          </a:p>
          <a:p>
            <a:pPr lvl="1"/>
            <a:r>
              <a:rPr lang="en-AU" sz="1800" dirty="0" smtClean="0">
                <a:ea typeface="ＭＳ Ｐゴシック" pitchFamily="34" charset="-128"/>
                <a:cs typeface="Arial" pitchFamily="34" charset="0"/>
              </a:rPr>
              <a:t>A purchase order has line items</a:t>
            </a:r>
          </a:p>
          <a:p>
            <a:pPr lvl="1"/>
            <a:r>
              <a:rPr lang="en-AU" sz="1800" dirty="0" smtClean="0">
                <a:ea typeface="ＭＳ Ｐゴシック" pitchFamily="34" charset="-128"/>
                <a:cs typeface="Arial" pitchFamily="34" charset="0"/>
              </a:rPr>
              <a:t>A line item has a material and a quantity</a:t>
            </a:r>
            <a:endParaRPr lang="en-AU" sz="1800" dirty="0">
              <a:ea typeface="ＭＳ Ｐゴシック" pitchFamily="34" charset="-128"/>
              <a:cs typeface="Arial" pitchFamily="34" charset="0"/>
            </a:endParaRPr>
          </a:p>
          <a:p>
            <a:pPr eaLnBrk="1" hangingPunct="1"/>
            <a:endParaRPr lang="en-AU" dirty="0" smtClean="0">
              <a:ea typeface="ＭＳ Ｐゴシック" pitchFamily="34" charset="-128"/>
              <a:cs typeface="Arial" pitchFamily="34" charset="0"/>
            </a:endParaRPr>
          </a:p>
        </p:txBody>
      </p:sp>
    </p:spTree>
    <p:extLst>
      <p:ext uri="{BB962C8B-B14F-4D97-AF65-F5344CB8AC3E}">
        <p14:creationId xmlns:p14="http://schemas.microsoft.com/office/powerpoint/2010/main" val="3014924785"/>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4"/>
          <p:cNvSpPr>
            <a:spLocks noGrp="1" noChangeArrowheads="1"/>
          </p:cNvSpPr>
          <p:nvPr>
            <p:ph type="title"/>
          </p:nvPr>
        </p:nvSpPr>
        <p:spPr/>
        <p:txBody>
          <a:bodyPr/>
          <a:lstStyle/>
          <a:p>
            <a:pPr eaLnBrk="1" hangingPunct="1"/>
            <a:r>
              <a:rPr lang="en-AU" dirty="0" smtClean="0">
                <a:solidFill>
                  <a:srgbClr val="002060"/>
                </a:solidFill>
                <a:ea typeface="ＭＳ Ｐゴシック" pitchFamily="34" charset="-128"/>
                <a:cs typeface="Arial" pitchFamily="34" charset="0"/>
              </a:rPr>
              <a:t>Relationships</a:t>
            </a:r>
          </a:p>
        </p:txBody>
      </p:sp>
      <p:sp>
        <p:nvSpPr>
          <p:cNvPr id="39938" name="Rectangle 5"/>
          <p:cNvSpPr>
            <a:spLocks noGrp="1" noChangeArrowheads="1"/>
          </p:cNvSpPr>
          <p:nvPr>
            <p:ph type="body" idx="1"/>
          </p:nvPr>
        </p:nvSpPr>
        <p:spPr>
          <a:xfrm>
            <a:off x="457200" y="1268760"/>
            <a:ext cx="8507288" cy="4392389"/>
          </a:xfrm>
        </p:spPr>
        <p:txBody>
          <a:bodyPr/>
          <a:lstStyle/>
          <a:p>
            <a:pPr eaLnBrk="1" hangingPunct="1"/>
            <a:r>
              <a:rPr lang="en-AU" dirty="0" smtClean="0">
                <a:ea typeface="ＭＳ Ｐゴシック" pitchFamily="34" charset="-128"/>
                <a:cs typeface="Arial" pitchFamily="34" charset="0"/>
              </a:rPr>
              <a:t>Capturing relationships between business objects provides a more complete picture of the information of interest</a:t>
            </a:r>
          </a:p>
          <a:p>
            <a:pPr lvl="1"/>
            <a:endParaRPr lang="en-AU" dirty="0" smtClean="0">
              <a:ea typeface="ＭＳ Ｐゴシック" pitchFamily="34" charset="-128"/>
              <a:cs typeface="Arial" pitchFamily="34" charset="0"/>
            </a:endParaRPr>
          </a:p>
          <a:p>
            <a:pPr eaLnBrk="1" hangingPunct="1"/>
            <a:r>
              <a:rPr lang="en-AU" dirty="0" smtClean="0">
                <a:ea typeface="ＭＳ Ｐゴシック" pitchFamily="34" charset="-128"/>
                <a:cs typeface="Arial" pitchFamily="34" charset="0"/>
              </a:rPr>
              <a:t>The </a:t>
            </a:r>
            <a:r>
              <a:rPr lang="en-AU" u="sng" dirty="0" smtClean="0">
                <a:ea typeface="ＭＳ Ｐゴシック" pitchFamily="34" charset="-128"/>
                <a:cs typeface="Arial" pitchFamily="34" charset="0"/>
              </a:rPr>
              <a:t>modelling challenge is capture the relationships at the right level</a:t>
            </a:r>
            <a:r>
              <a:rPr lang="en-AU" dirty="0" smtClean="0">
                <a:ea typeface="ＭＳ Ｐゴシック" pitchFamily="34" charset="-128"/>
                <a:cs typeface="Arial" pitchFamily="34" charset="0"/>
              </a:rPr>
              <a:t>, to capture distinct requirements:</a:t>
            </a:r>
          </a:p>
          <a:p>
            <a:pPr lvl="1"/>
            <a:r>
              <a:rPr lang="en-AU" sz="1800" dirty="0" smtClean="0">
                <a:ea typeface="ＭＳ Ｐゴシック" pitchFamily="34" charset="-128"/>
                <a:cs typeface="Arial" pitchFamily="34" charset="0"/>
              </a:rPr>
              <a:t>A unit is offered in a unit offering (year/semester) </a:t>
            </a:r>
          </a:p>
          <a:p>
            <a:pPr lvl="1"/>
            <a:r>
              <a:rPr lang="en-AU" sz="1800" dirty="0" smtClean="0">
                <a:ea typeface="ＭＳ Ｐゴシック" pitchFamily="34" charset="-128"/>
                <a:cs typeface="Arial" pitchFamily="34" charset="0"/>
              </a:rPr>
              <a:t>A student is currently enrolled in a unit offering</a:t>
            </a:r>
          </a:p>
          <a:p>
            <a:pPr lvl="1"/>
            <a:r>
              <a:rPr lang="en-AU" sz="1800" dirty="0" smtClean="0">
                <a:ea typeface="ＭＳ Ｐゴシック" pitchFamily="34" charset="-128"/>
                <a:cs typeface="Arial" pitchFamily="34" charset="0"/>
              </a:rPr>
              <a:t>A student has previously taken a unit offering</a:t>
            </a:r>
          </a:p>
          <a:p>
            <a:pPr lvl="1"/>
            <a:r>
              <a:rPr lang="en-AU" sz="1800" dirty="0" smtClean="0">
                <a:ea typeface="ＭＳ Ｐゴシック" pitchFamily="34" charset="-128"/>
                <a:cs typeface="Arial" pitchFamily="34" charset="0"/>
              </a:rPr>
              <a:t>A student is enrolling in a unit offering</a:t>
            </a:r>
          </a:p>
        </p:txBody>
      </p:sp>
    </p:spTree>
    <p:extLst>
      <p:ext uri="{BB962C8B-B14F-4D97-AF65-F5344CB8AC3E}">
        <p14:creationId xmlns:p14="http://schemas.microsoft.com/office/powerpoint/2010/main" val="221209998"/>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4"/>
          <p:cNvSpPr>
            <a:spLocks noGrp="1" noChangeArrowheads="1"/>
          </p:cNvSpPr>
          <p:nvPr>
            <p:ph type="title"/>
          </p:nvPr>
        </p:nvSpPr>
        <p:spPr/>
        <p:txBody>
          <a:bodyPr/>
          <a:lstStyle/>
          <a:p>
            <a:pPr eaLnBrk="1" hangingPunct="1"/>
            <a:r>
              <a:rPr lang="en-AU" dirty="0" smtClean="0">
                <a:solidFill>
                  <a:srgbClr val="002060"/>
                </a:solidFill>
                <a:ea typeface="ＭＳ Ｐゴシック" pitchFamily="34" charset="-128"/>
                <a:cs typeface="Arial" pitchFamily="34" charset="0"/>
              </a:rPr>
              <a:t>UML Relationships</a:t>
            </a:r>
          </a:p>
        </p:txBody>
      </p:sp>
      <p:sp>
        <p:nvSpPr>
          <p:cNvPr id="39938" name="Rectangle 5"/>
          <p:cNvSpPr>
            <a:spLocks noGrp="1" noChangeArrowheads="1"/>
          </p:cNvSpPr>
          <p:nvPr>
            <p:ph type="body" idx="1"/>
          </p:nvPr>
        </p:nvSpPr>
        <p:spPr>
          <a:xfrm>
            <a:off x="457200" y="1412875"/>
            <a:ext cx="8507288" cy="4392389"/>
          </a:xfrm>
        </p:spPr>
        <p:txBody>
          <a:bodyPr/>
          <a:lstStyle/>
          <a:p>
            <a:pPr eaLnBrk="1" hangingPunct="1"/>
            <a:r>
              <a:rPr lang="en-AU" sz="1800" b="1" dirty="0" smtClean="0">
                <a:ea typeface="ＭＳ Ｐゴシック" pitchFamily="34" charset="-128"/>
                <a:cs typeface="Arial" pitchFamily="34" charset="0"/>
              </a:rPr>
              <a:t>Association:</a:t>
            </a:r>
            <a:r>
              <a:rPr lang="en-AU" sz="1800" dirty="0" smtClean="0">
                <a:ea typeface="ＭＳ Ｐゴシック" pitchFamily="34" charset="-128"/>
                <a:cs typeface="Arial" pitchFamily="34" charset="0"/>
              </a:rPr>
              <a:t> </a:t>
            </a:r>
            <a:r>
              <a:rPr lang="en-US" sz="1800" dirty="0"/>
              <a:t>a relationship </a:t>
            </a:r>
            <a:r>
              <a:rPr lang="en-US" sz="1800" u="sng" dirty="0"/>
              <a:t>between </a:t>
            </a:r>
            <a:r>
              <a:rPr lang="en-US" sz="1800" u="sng" dirty="0" smtClean="0"/>
              <a:t>classes</a:t>
            </a:r>
            <a:r>
              <a:rPr lang="en-US" sz="1800" dirty="0" smtClean="0"/>
              <a:t>, </a:t>
            </a:r>
            <a:r>
              <a:rPr lang="en-US" sz="1800" u="sng" dirty="0" smtClean="0"/>
              <a:t>allowing </a:t>
            </a:r>
            <a:r>
              <a:rPr lang="en-US" sz="1800" u="sng" dirty="0"/>
              <a:t>one object instance to cause another to perform an action on its </a:t>
            </a:r>
            <a:r>
              <a:rPr lang="en-US" sz="1800" u="sng" dirty="0" smtClean="0"/>
              <a:t>behalf</a:t>
            </a:r>
          </a:p>
          <a:p>
            <a:pPr eaLnBrk="1" hangingPunct="1"/>
            <a:endParaRPr lang="en-AU" sz="1800" i="1" dirty="0" smtClean="0">
              <a:ea typeface="ＭＳ Ｐゴシック" pitchFamily="34" charset="-128"/>
              <a:cs typeface="Arial" pitchFamily="34" charset="0"/>
            </a:endParaRPr>
          </a:p>
          <a:p>
            <a:r>
              <a:rPr lang="en-AU" sz="1800" b="1" dirty="0" smtClean="0">
                <a:ea typeface="ＭＳ Ｐゴシック" pitchFamily="34" charset="-128"/>
                <a:cs typeface="Arial" pitchFamily="34" charset="0"/>
              </a:rPr>
              <a:t>Composition:</a:t>
            </a:r>
            <a:r>
              <a:rPr lang="en-AU" sz="1800" dirty="0" smtClean="0">
                <a:ea typeface="ＭＳ Ｐゴシック" pitchFamily="34" charset="-128"/>
                <a:cs typeface="Arial" pitchFamily="34" charset="0"/>
              </a:rPr>
              <a:t> </a:t>
            </a:r>
            <a:r>
              <a:rPr lang="en-US" sz="1800" dirty="0"/>
              <a:t>a kind of association where the composite object has sole responsibility for the disposition of the component </a:t>
            </a:r>
            <a:r>
              <a:rPr lang="en-US" sz="1800" dirty="0" smtClean="0"/>
              <a:t>objects, i.e. it </a:t>
            </a:r>
            <a:r>
              <a:rPr lang="en-US" sz="1800" u="sng" dirty="0" smtClean="0"/>
              <a:t>strictly contains the objects</a:t>
            </a:r>
            <a:r>
              <a:rPr lang="en-US" sz="1800" dirty="0" smtClean="0"/>
              <a:t>. </a:t>
            </a:r>
            <a:r>
              <a:rPr lang="en-US" sz="1800" u="sng" dirty="0"/>
              <a:t>W</a:t>
            </a:r>
            <a:r>
              <a:rPr lang="en-US" sz="1800" u="sng" dirty="0" smtClean="0"/>
              <a:t>hen </a:t>
            </a:r>
            <a:r>
              <a:rPr lang="en-US" sz="1800" u="sng" dirty="0"/>
              <a:t>the </a:t>
            </a:r>
            <a:r>
              <a:rPr lang="en-US" sz="1800" u="sng" dirty="0" smtClean="0"/>
              <a:t>composite </a:t>
            </a:r>
            <a:r>
              <a:rPr lang="en-US" sz="1800" u="sng" dirty="0"/>
              <a:t>object is destroyed, so are the </a:t>
            </a:r>
            <a:r>
              <a:rPr lang="en-US" sz="1800" u="sng" dirty="0" smtClean="0"/>
              <a:t>component </a:t>
            </a:r>
            <a:r>
              <a:rPr lang="en-US" sz="1800" u="sng" dirty="0"/>
              <a:t>objects</a:t>
            </a:r>
            <a:endParaRPr lang="en-US" sz="1800" u="sng" dirty="0" smtClean="0"/>
          </a:p>
          <a:p>
            <a:pPr eaLnBrk="1" hangingPunct="1"/>
            <a:endParaRPr lang="en-AU" sz="1800" i="1" dirty="0" smtClean="0">
              <a:ea typeface="ＭＳ Ｐゴシック" pitchFamily="34" charset="-128"/>
              <a:cs typeface="Arial" pitchFamily="34" charset="0"/>
            </a:endParaRPr>
          </a:p>
          <a:p>
            <a:pPr eaLnBrk="1" hangingPunct="1"/>
            <a:r>
              <a:rPr lang="en-AU" sz="1800" b="1" dirty="0" smtClean="0">
                <a:ea typeface="ＭＳ Ｐゴシック" pitchFamily="34" charset="-128"/>
                <a:cs typeface="Arial" pitchFamily="34" charset="0"/>
              </a:rPr>
              <a:t>Aggregation:</a:t>
            </a:r>
            <a:r>
              <a:rPr lang="en-AU" sz="1800" dirty="0" smtClean="0">
                <a:ea typeface="ＭＳ Ｐゴシック" pitchFamily="34" charset="-128"/>
                <a:cs typeface="Arial" pitchFamily="34" charset="0"/>
              </a:rPr>
              <a:t> A kind of association that involves </a:t>
            </a:r>
            <a:r>
              <a:rPr lang="en-AU" sz="1800" u="sng" dirty="0" smtClean="0">
                <a:ea typeface="ＭＳ Ｐゴシック" pitchFamily="34" charset="-128"/>
                <a:cs typeface="Arial" pitchFamily="34" charset="0"/>
              </a:rPr>
              <a:t>weak containment</a:t>
            </a:r>
            <a:r>
              <a:rPr lang="en-US" sz="1800" dirty="0" smtClean="0"/>
              <a:t>. </a:t>
            </a:r>
            <a:r>
              <a:rPr lang="en-US" sz="1800" u="sng" dirty="0"/>
              <a:t>W</a:t>
            </a:r>
            <a:r>
              <a:rPr lang="en-US" sz="1800" u="sng" dirty="0" smtClean="0"/>
              <a:t>hen </a:t>
            </a:r>
            <a:r>
              <a:rPr lang="en-US" sz="1800" u="sng" dirty="0"/>
              <a:t>the owning object is destroyed, </a:t>
            </a:r>
            <a:r>
              <a:rPr lang="en-US" sz="1800" u="sng" dirty="0" smtClean="0"/>
              <a:t>the </a:t>
            </a:r>
            <a:r>
              <a:rPr lang="en-US" sz="1800" u="sng" dirty="0"/>
              <a:t>contained </a:t>
            </a:r>
            <a:r>
              <a:rPr lang="en-US" sz="1800" u="sng" dirty="0" smtClean="0"/>
              <a:t>objects</a:t>
            </a:r>
            <a:r>
              <a:rPr lang="en-US" sz="1800" u="sng" dirty="0"/>
              <a:t> </a:t>
            </a:r>
            <a:r>
              <a:rPr lang="en-US" sz="1800" u="sng" dirty="0" smtClean="0"/>
              <a:t>are not necessarily removed</a:t>
            </a:r>
            <a:r>
              <a:rPr lang="en-US" sz="1800" dirty="0" smtClean="0"/>
              <a:t>.</a:t>
            </a:r>
            <a:endParaRPr lang="en-AU" sz="1800" dirty="0">
              <a:ea typeface="ＭＳ Ｐゴシック" pitchFamily="34" charset="-128"/>
              <a:cs typeface="Arial" pitchFamily="34" charset="0"/>
            </a:endParaRPr>
          </a:p>
          <a:p>
            <a:pPr eaLnBrk="1" hangingPunct="1"/>
            <a:endParaRPr lang="en-AU" sz="1800" i="1" dirty="0" smtClean="0">
              <a:ea typeface="ＭＳ Ｐゴシック" pitchFamily="34" charset="-128"/>
              <a:cs typeface="Arial" pitchFamily="34" charset="0"/>
            </a:endParaRPr>
          </a:p>
          <a:p>
            <a:pPr eaLnBrk="1" hangingPunct="1"/>
            <a:r>
              <a:rPr lang="en-AU" sz="1800" b="1" dirty="0" smtClean="0">
                <a:ea typeface="ＭＳ Ｐゴシック" pitchFamily="34" charset="-128"/>
                <a:cs typeface="Arial" pitchFamily="34" charset="0"/>
              </a:rPr>
              <a:t>Dependency</a:t>
            </a:r>
            <a:r>
              <a:rPr lang="en-AU" sz="1800" b="1" dirty="0">
                <a:ea typeface="ＭＳ Ｐゴシック" pitchFamily="34" charset="-128"/>
                <a:cs typeface="Arial" pitchFamily="34" charset="0"/>
              </a:rPr>
              <a:t>:</a:t>
            </a:r>
            <a:r>
              <a:rPr lang="en-AU" sz="1800" dirty="0">
                <a:ea typeface="ＭＳ Ｐゴシック" pitchFamily="34" charset="-128"/>
                <a:cs typeface="Arial" pitchFamily="34" charset="0"/>
              </a:rPr>
              <a:t> </a:t>
            </a:r>
            <a:r>
              <a:rPr lang="en-US" sz="1800" u="sng" dirty="0" smtClean="0"/>
              <a:t>a </a:t>
            </a:r>
            <a:r>
              <a:rPr lang="en-US" sz="1800" u="sng" dirty="0"/>
              <a:t>weaker form of bond which indicates that one class depends on another because it uses it at some point in </a:t>
            </a:r>
            <a:r>
              <a:rPr lang="en-US" sz="1800" u="sng" dirty="0" smtClean="0"/>
              <a:t>time</a:t>
            </a:r>
            <a:r>
              <a:rPr lang="en-US" sz="1800" dirty="0" smtClean="0"/>
              <a:t>. For example, </a:t>
            </a:r>
            <a:r>
              <a:rPr lang="en-US" sz="1800" b="1" dirty="0" smtClean="0"/>
              <a:t>Car</a:t>
            </a:r>
            <a:r>
              <a:rPr lang="en-US" sz="1800" dirty="0" smtClean="0"/>
              <a:t> uses </a:t>
            </a:r>
            <a:r>
              <a:rPr lang="en-US" sz="1800" b="1" dirty="0" smtClean="0"/>
              <a:t>Wheel. This form of relationship is for technical analysis only.</a:t>
            </a:r>
            <a:endParaRPr lang="en-AU" sz="1800" b="1" dirty="0" smtClean="0">
              <a:ea typeface="ＭＳ Ｐゴシック" pitchFamily="34" charset="-128"/>
              <a:cs typeface="Arial" pitchFamily="34" charset="0"/>
            </a:endParaRPr>
          </a:p>
        </p:txBody>
      </p:sp>
    </p:spTree>
    <p:extLst>
      <p:ext uri="{BB962C8B-B14F-4D97-AF65-F5344CB8AC3E}">
        <p14:creationId xmlns:p14="http://schemas.microsoft.com/office/powerpoint/2010/main" val="3740790819"/>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Key </a:t>
            </a:r>
            <a:r>
              <a:rPr lang="en-AU" dirty="0" smtClean="0"/>
              <a:t>Business Objects and their relationships in the SAP ERP Procurement Process</a:t>
            </a:r>
            <a:endParaRPr lang="en-AU" dirty="0"/>
          </a:p>
        </p:txBody>
      </p:sp>
      <p:sp>
        <p:nvSpPr>
          <p:cNvPr id="3" name="Content Placeholder 2"/>
          <p:cNvSpPr>
            <a:spLocks noGrp="1"/>
          </p:cNvSpPr>
          <p:nvPr>
            <p:ph idx="1"/>
          </p:nvPr>
        </p:nvSpPr>
        <p:spPr>
          <a:xfrm>
            <a:off x="457200" y="1628775"/>
            <a:ext cx="3178696" cy="2664321"/>
          </a:xfrm>
        </p:spPr>
        <p:txBody>
          <a:bodyPr/>
          <a:lstStyle/>
          <a:p>
            <a:r>
              <a:rPr lang="en-AU" sz="2200" dirty="0" smtClean="0"/>
              <a:t>Purchase Requisition</a:t>
            </a:r>
          </a:p>
          <a:p>
            <a:r>
              <a:rPr lang="en-AU" sz="2200" dirty="0" smtClean="0"/>
              <a:t>Purchase Order</a:t>
            </a:r>
          </a:p>
          <a:p>
            <a:r>
              <a:rPr lang="en-AU" sz="2200" dirty="0" smtClean="0"/>
              <a:t>Item</a:t>
            </a:r>
          </a:p>
          <a:p>
            <a:r>
              <a:rPr lang="en-AU" sz="2200" dirty="0" smtClean="0"/>
              <a:t>Material</a:t>
            </a:r>
          </a:p>
          <a:p>
            <a:r>
              <a:rPr lang="en-AU" sz="2200" dirty="0" smtClean="0"/>
              <a:t>Invoice</a:t>
            </a:r>
          </a:p>
          <a:p>
            <a:r>
              <a:rPr lang="en-AU" sz="2200" dirty="0" smtClean="0"/>
              <a:t>Payment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628800"/>
            <a:ext cx="5290901"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56858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28208" y="68784"/>
            <a:ext cx="8229600" cy="1143000"/>
          </a:xfrm>
        </p:spPr>
        <p:txBody>
          <a:bodyPr/>
          <a:lstStyle/>
          <a:p>
            <a:pPr eaLnBrk="1" hangingPunct="1"/>
            <a:r>
              <a:rPr lang="en-AU" dirty="0" smtClean="0">
                <a:solidFill>
                  <a:srgbClr val="002060"/>
                </a:solidFill>
                <a:ea typeface="ＭＳ Ｐゴシック" pitchFamily="34" charset="-128"/>
                <a:cs typeface="Arial" pitchFamily="34" charset="0"/>
              </a:rPr>
              <a:t>Associations</a:t>
            </a:r>
          </a:p>
        </p:txBody>
      </p:sp>
      <p:sp>
        <p:nvSpPr>
          <p:cNvPr id="41988" name="Rectangle 11"/>
          <p:cNvSpPr>
            <a:spLocks noGrp="1" noChangeArrowheads="1"/>
          </p:cNvSpPr>
          <p:nvPr>
            <p:ph type="body" idx="1"/>
          </p:nvPr>
        </p:nvSpPr>
        <p:spPr>
          <a:xfrm>
            <a:off x="1331640" y="5346728"/>
            <a:ext cx="6984776" cy="432048"/>
          </a:xfrm>
        </p:spPr>
        <p:txBody>
          <a:bodyPr/>
          <a:lstStyle/>
          <a:p>
            <a:pPr marL="0" indent="0" eaLnBrk="1" hangingPunct="1">
              <a:buNone/>
            </a:pPr>
            <a:r>
              <a:rPr lang="en-AU" sz="2000" dirty="0" smtClean="0">
                <a:ea typeface="ＭＳ Ｐゴシック" pitchFamily="34" charset="-128"/>
                <a:cs typeface="Arial" pitchFamily="34" charset="0"/>
              </a:rPr>
              <a:t>Objects on both sides of the association can find each other</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348880"/>
            <a:ext cx="5724636" cy="3024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ular Callout 7"/>
          <p:cNvSpPr/>
          <p:nvPr/>
        </p:nvSpPr>
        <p:spPr>
          <a:xfrm>
            <a:off x="6012160" y="894086"/>
            <a:ext cx="2952328" cy="2304256"/>
          </a:xfrm>
          <a:prstGeom prst="wedgeRoundRectCallout">
            <a:avLst>
              <a:gd name="adj1" fmla="val -61650"/>
              <a:gd name="adj2" fmla="val 73432"/>
              <a:gd name="adj3" fmla="val 16667"/>
            </a:avLst>
          </a:prstGeom>
          <a:solidFill>
            <a:srgbClr val="DDF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smtClean="0">
              <a:solidFill>
                <a:schemeClr val="accent2">
                  <a:lumMod val="75000"/>
                </a:schemeClr>
              </a:solidFill>
            </a:endParaRPr>
          </a:p>
          <a:p>
            <a:endParaRPr lang="en-AU" dirty="0" smtClean="0">
              <a:solidFill>
                <a:schemeClr val="accent2">
                  <a:lumMod val="75000"/>
                </a:schemeClr>
              </a:solidFill>
            </a:endParaRPr>
          </a:p>
          <a:p>
            <a:r>
              <a:rPr lang="en-AU" b="1" dirty="0" smtClean="0">
                <a:solidFill>
                  <a:schemeClr val="accent2">
                    <a:lumMod val="75000"/>
                  </a:schemeClr>
                </a:solidFill>
              </a:rPr>
              <a:t>Multiplicity</a:t>
            </a:r>
          </a:p>
          <a:p>
            <a:r>
              <a:rPr lang="en-US" dirty="0" smtClean="0">
                <a:solidFill>
                  <a:schemeClr val="accent2">
                    <a:lumMod val="75000"/>
                  </a:schemeClr>
                </a:solidFill>
              </a:rPr>
              <a:t>Indicates cardinality</a:t>
            </a:r>
          </a:p>
          <a:p>
            <a:pPr>
              <a:buFont typeface="Arial" pitchFamily="34" charset="0"/>
              <a:buChar char="•"/>
            </a:pPr>
            <a:r>
              <a:rPr lang="en-US" dirty="0" smtClean="0">
                <a:solidFill>
                  <a:schemeClr val="accent2">
                    <a:lumMod val="75000"/>
                  </a:schemeClr>
                </a:solidFill>
              </a:rPr>
              <a:t> 1:1 – default</a:t>
            </a:r>
          </a:p>
          <a:p>
            <a:pPr>
              <a:buFont typeface="Arial" pitchFamily="34" charset="0"/>
              <a:buChar char="•"/>
            </a:pPr>
            <a:r>
              <a:rPr lang="en-US" dirty="0" smtClean="0">
                <a:solidFill>
                  <a:schemeClr val="accent2">
                    <a:lumMod val="75000"/>
                  </a:schemeClr>
                </a:solidFill>
              </a:rPr>
              <a:t> 3 – exactly 3 object</a:t>
            </a:r>
          </a:p>
          <a:p>
            <a:pPr>
              <a:buFont typeface="Arial" pitchFamily="34" charset="0"/>
              <a:buChar char="•"/>
            </a:pPr>
            <a:r>
              <a:rPr lang="en-US" dirty="0" smtClean="0">
                <a:solidFill>
                  <a:schemeClr val="accent2">
                    <a:lumMod val="75000"/>
                  </a:schemeClr>
                </a:solidFill>
              </a:rPr>
              <a:t>  *(or n) – unbounded</a:t>
            </a:r>
          </a:p>
          <a:p>
            <a:pPr>
              <a:buFont typeface="Arial" pitchFamily="34" charset="0"/>
              <a:buChar char="•"/>
            </a:pPr>
            <a:r>
              <a:rPr lang="en-US" dirty="0" smtClean="0">
                <a:solidFill>
                  <a:schemeClr val="accent2">
                    <a:lumMod val="75000"/>
                  </a:schemeClr>
                </a:solidFill>
              </a:rPr>
              <a:t> 1...* - 1 to eternity</a:t>
            </a:r>
          </a:p>
          <a:p>
            <a:pPr>
              <a:buFont typeface="Arial" pitchFamily="34" charset="0"/>
              <a:buChar char="•"/>
            </a:pPr>
            <a:r>
              <a:rPr lang="en-US" dirty="0" smtClean="0">
                <a:solidFill>
                  <a:schemeClr val="accent2">
                    <a:lumMod val="75000"/>
                  </a:schemeClr>
                </a:solidFill>
              </a:rPr>
              <a:t> 3...9 – 3 to 9</a:t>
            </a:r>
          </a:p>
          <a:p>
            <a:endParaRPr lang="en-AU" dirty="0" smtClean="0">
              <a:solidFill>
                <a:schemeClr val="accent2">
                  <a:lumMod val="75000"/>
                </a:schemeClr>
              </a:solidFill>
            </a:endParaRPr>
          </a:p>
          <a:p>
            <a:pPr algn="ctr"/>
            <a:endParaRPr lang="en-AU" dirty="0">
              <a:solidFill>
                <a:schemeClr val="accent2">
                  <a:lumMod val="75000"/>
                </a:schemeClr>
              </a:solidFill>
            </a:endParaRPr>
          </a:p>
        </p:txBody>
      </p:sp>
      <p:sp>
        <p:nvSpPr>
          <p:cNvPr id="10" name="Rounded Rectangular Callout 9"/>
          <p:cNvSpPr/>
          <p:nvPr/>
        </p:nvSpPr>
        <p:spPr>
          <a:xfrm>
            <a:off x="3203848" y="1068524"/>
            <a:ext cx="1152128" cy="1224136"/>
          </a:xfrm>
          <a:prstGeom prst="wedgeRoundRectCallout">
            <a:avLst>
              <a:gd name="adj1" fmla="val 139129"/>
              <a:gd name="adj2" fmla="val 161364"/>
              <a:gd name="adj3" fmla="val 16667"/>
            </a:avLst>
          </a:prstGeom>
          <a:solidFill>
            <a:srgbClr val="DDF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b="1" dirty="0" smtClean="0">
                <a:solidFill>
                  <a:schemeClr val="accent2"/>
                </a:solidFill>
              </a:rPr>
              <a:t>Name and reading direction</a:t>
            </a:r>
          </a:p>
        </p:txBody>
      </p:sp>
    </p:spTree>
    <p:extLst>
      <p:ext uri="{BB962C8B-B14F-4D97-AF65-F5344CB8AC3E}">
        <p14:creationId xmlns:p14="http://schemas.microsoft.com/office/powerpoint/2010/main" val="195251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2000"/>
                                        <p:tgtEl>
                                          <p:spTgt spid="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2000"/>
                                        <p:tgtEl>
                                          <p:spTgt spid="8">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fade">
                                      <p:cBhvr>
                                        <p:cTn id="13" dur="2000"/>
                                        <p:tgtEl>
                                          <p:spTgt spid="8">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4" end="4"/>
                                            </p:txEl>
                                          </p:spTgt>
                                        </p:tgtEl>
                                        <p:attrNameLst>
                                          <p:attrName>style.visibility</p:attrName>
                                        </p:attrNameLst>
                                      </p:cBhvr>
                                      <p:to>
                                        <p:strVal val="visible"/>
                                      </p:to>
                                    </p:set>
                                    <p:animEffect transition="in" filter="fade">
                                      <p:cBhvr>
                                        <p:cTn id="16" dur="2000"/>
                                        <p:tgtEl>
                                          <p:spTgt spid="8">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2000"/>
                                        <p:tgtEl>
                                          <p:spTgt spid="8">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2000"/>
                                        <p:tgtEl>
                                          <p:spTgt spid="8">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animEffect transition="in" filter="fade">
                                      <p:cBhvr>
                                        <p:cTn id="25" dur="2000"/>
                                        <p:tgtEl>
                                          <p:spTgt spid="8">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8" end="8"/>
                                            </p:txEl>
                                          </p:spTgt>
                                        </p:tgtEl>
                                        <p:attrNameLst>
                                          <p:attrName>style.visibility</p:attrName>
                                        </p:attrNameLst>
                                      </p:cBhvr>
                                      <p:to>
                                        <p:strVal val="visible"/>
                                      </p:to>
                                    </p:set>
                                    <p:animEffect transition="in" filter="fade">
                                      <p:cBhvr>
                                        <p:cTn id="28" dur="2000"/>
                                        <p:tgtEl>
                                          <p:spTgt spid="8">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bg/>
                                          </p:spTgt>
                                        </p:tgtEl>
                                        <p:attrNameLst>
                                          <p:attrName>style.visibility</p:attrName>
                                        </p:attrNameLst>
                                      </p:cBhvr>
                                      <p:to>
                                        <p:strVal val="visible"/>
                                      </p:to>
                                    </p:set>
                                    <p:animEffect transition="in" filter="fade">
                                      <p:cBhvr>
                                        <p:cTn id="31" dur="2000"/>
                                        <p:tgtEl>
                                          <p:spTgt spid="10">
                                            <p:bg/>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fade">
                                      <p:cBhvr>
                                        <p:cTn id="34"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P spid="10" grpId="0" build="allAtOnce"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AU" dirty="0" smtClean="0">
                <a:ea typeface="ＭＳ Ｐゴシック" pitchFamily="34" charset="-128"/>
                <a:cs typeface="Arial" pitchFamily="34" charset="0"/>
              </a:rPr>
              <a:t>Navigation</a:t>
            </a:r>
          </a:p>
        </p:txBody>
      </p:sp>
      <p:sp>
        <p:nvSpPr>
          <p:cNvPr id="44034" name="Rectangle 3"/>
          <p:cNvSpPr>
            <a:spLocks noGrp="1" noChangeArrowheads="1"/>
          </p:cNvSpPr>
          <p:nvPr>
            <p:ph type="body" idx="1"/>
          </p:nvPr>
        </p:nvSpPr>
        <p:spPr>
          <a:xfrm>
            <a:off x="457200" y="3983162"/>
            <a:ext cx="8229600" cy="2038126"/>
          </a:xfrm>
        </p:spPr>
        <p:txBody>
          <a:bodyPr/>
          <a:lstStyle/>
          <a:p>
            <a:pPr eaLnBrk="1" hangingPunct="1">
              <a:lnSpc>
                <a:spcPct val="90000"/>
              </a:lnSpc>
            </a:pPr>
            <a:r>
              <a:rPr lang="en-AU" sz="2000" dirty="0" smtClean="0">
                <a:ea typeface="ＭＳ Ｐゴシック" pitchFamily="34" charset="-128"/>
                <a:cs typeface="Arial" pitchFamily="34" charset="0"/>
              </a:rPr>
              <a:t>If an association is directed, messages can pass only on that direction</a:t>
            </a:r>
          </a:p>
          <a:p>
            <a:pPr eaLnBrk="1" hangingPunct="1">
              <a:lnSpc>
                <a:spcPct val="90000"/>
              </a:lnSpc>
            </a:pPr>
            <a:r>
              <a:rPr lang="en-AU" sz="2000" dirty="0" smtClean="0">
                <a:ea typeface="ＭＳ Ｐゴシック" pitchFamily="34" charset="-128"/>
                <a:cs typeface="Arial" pitchFamily="34" charset="0"/>
              </a:rPr>
              <a:t>If the association does not have directions, then it</a:t>
            </a:r>
            <a:r>
              <a:rPr lang="en-AU" altLang="en-US" sz="2000" dirty="0" smtClean="0">
                <a:ea typeface="ＭＳ Ｐゴシック" pitchFamily="34" charset="-128"/>
                <a:cs typeface="Arial" pitchFamily="34" charset="0"/>
              </a:rPr>
              <a:t>’</a:t>
            </a:r>
            <a:r>
              <a:rPr lang="en-AU" sz="2000" dirty="0" smtClean="0">
                <a:ea typeface="ＭＳ Ｐゴシック" pitchFamily="34" charset="-128"/>
                <a:cs typeface="Arial" pitchFamily="34" charset="0"/>
              </a:rPr>
              <a:t>s defined as a bidirectional association, and messages can pass in both directions</a:t>
            </a:r>
          </a:p>
          <a:p>
            <a:pPr eaLnBrk="1" hangingPunct="1">
              <a:lnSpc>
                <a:spcPct val="90000"/>
              </a:lnSpc>
            </a:pPr>
            <a:r>
              <a:rPr lang="en-AU" sz="2000" dirty="0" smtClean="0">
                <a:ea typeface="ＭＳ Ｐゴシック" pitchFamily="34" charset="-128"/>
                <a:cs typeface="Arial" pitchFamily="34" charset="0"/>
              </a:rPr>
              <a:t>By default, all relations should be </a:t>
            </a:r>
            <a:r>
              <a:rPr lang="en-AU" sz="2000" b="1" dirty="0" smtClean="0">
                <a:ea typeface="ＭＳ Ｐゴシック" pitchFamily="34" charset="-128"/>
                <a:cs typeface="Arial" pitchFamily="34" charset="0"/>
              </a:rPr>
              <a:t>directed,</a:t>
            </a:r>
            <a:r>
              <a:rPr lang="en-AU" sz="2000" dirty="0" smtClean="0">
                <a:ea typeface="ＭＳ Ｐゴシック" pitchFamily="34" charset="-128"/>
                <a:cs typeface="Arial" pitchFamily="34" charset="0"/>
              </a:rPr>
              <a:t> unless the requirements dictate a bidirectional relation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196752"/>
            <a:ext cx="55911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ular Callout 6"/>
          <p:cNvSpPr/>
          <p:nvPr/>
        </p:nvSpPr>
        <p:spPr>
          <a:xfrm>
            <a:off x="755576" y="2492896"/>
            <a:ext cx="4536504" cy="1440160"/>
          </a:xfrm>
          <a:prstGeom prst="wedgeRoundRectCallout">
            <a:avLst>
              <a:gd name="adj1" fmla="val 44165"/>
              <a:gd name="adj2" fmla="val -98238"/>
              <a:gd name="adj3" fmla="val 16667"/>
            </a:avLst>
          </a:prstGeom>
          <a:solidFill>
            <a:srgbClr val="DDF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smtClean="0">
              <a:solidFill>
                <a:schemeClr val="accent2">
                  <a:lumMod val="75000"/>
                </a:schemeClr>
              </a:solidFill>
            </a:endParaRPr>
          </a:p>
          <a:p>
            <a:endParaRPr lang="en-AU" dirty="0" smtClean="0">
              <a:solidFill>
                <a:schemeClr val="accent2">
                  <a:lumMod val="75000"/>
                </a:schemeClr>
              </a:solidFill>
            </a:endParaRPr>
          </a:p>
          <a:p>
            <a:r>
              <a:rPr lang="en-US" dirty="0" smtClean="0">
                <a:solidFill>
                  <a:schemeClr val="accent2"/>
                </a:solidFill>
              </a:rPr>
              <a:t>Why is it directional? For example, we want to the items contained in a purchase order. However, we do not have a requirement for knowing purchase order of each item.</a:t>
            </a:r>
          </a:p>
          <a:p>
            <a:endParaRPr lang="en-AU" dirty="0" smtClean="0">
              <a:solidFill>
                <a:schemeClr val="accent2">
                  <a:lumMod val="75000"/>
                </a:schemeClr>
              </a:solidFill>
            </a:endParaRPr>
          </a:p>
          <a:p>
            <a:pPr algn="ctr"/>
            <a:endParaRPr lang="en-AU" dirty="0">
              <a:solidFill>
                <a:schemeClr val="accent2">
                  <a:lumMod val="75000"/>
                </a:schemeClr>
              </a:solidFill>
            </a:endParaRPr>
          </a:p>
        </p:txBody>
      </p:sp>
    </p:spTree>
    <p:extLst>
      <p:ext uri="{BB962C8B-B14F-4D97-AF65-F5344CB8AC3E}">
        <p14:creationId xmlns:p14="http://schemas.microsoft.com/office/powerpoint/2010/main" val="347522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3"/>
          <p:cNvSpPr>
            <a:spLocks noGrp="1" noChangeArrowheads="1"/>
          </p:cNvSpPr>
          <p:nvPr>
            <p:ph type="title"/>
          </p:nvPr>
        </p:nvSpPr>
        <p:spPr/>
        <p:txBody>
          <a:bodyPr/>
          <a:lstStyle/>
          <a:p>
            <a:pPr eaLnBrk="1" hangingPunct="1"/>
            <a:r>
              <a:rPr lang="en-AU" dirty="0" smtClean="0">
                <a:solidFill>
                  <a:srgbClr val="002060"/>
                </a:solidFill>
                <a:ea typeface="ＭＳ Ｐゴシック" pitchFamily="34" charset="-128"/>
                <a:cs typeface="Arial" pitchFamily="34" charset="0"/>
              </a:rPr>
              <a:t>Association Classes</a:t>
            </a:r>
          </a:p>
        </p:txBody>
      </p:sp>
      <p:sp>
        <p:nvSpPr>
          <p:cNvPr id="46082" name="Rectangle 24"/>
          <p:cNvSpPr>
            <a:spLocks noGrp="1" noChangeArrowheads="1"/>
          </p:cNvSpPr>
          <p:nvPr>
            <p:ph type="body" idx="1"/>
          </p:nvPr>
        </p:nvSpPr>
        <p:spPr>
          <a:xfrm>
            <a:off x="323528" y="1196752"/>
            <a:ext cx="8229600" cy="3989388"/>
          </a:xfrm>
        </p:spPr>
        <p:txBody>
          <a:bodyPr/>
          <a:lstStyle/>
          <a:p>
            <a:pPr marL="0" indent="0" eaLnBrk="1" hangingPunct="1">
              <a:buFontTx/>
              <a:buNone/>
            </a:pPr>
            <a:r>
              <a:rPr lang="en-AU" sz="2000" dirty="0" smtClean="0">
                <a:ea typeface="ＭＳ Ｐゴシック" pitchFamily="34" charset="-128"/>
                <a:cs typeface="Arial" pitchFamily="34" charset="0"/>
              </a:rPr>
              <a:t>Denoted as a class attached to the association, and specify properties of the association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417" y="1871836"/>
            <a:ext cx="6009911" cy="270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ular Callout 6"/>
          <p:cNvSpPr/>
          <p:nvPr/>
        </p:nvSpPr>
        <p:spPr>
          <a:xfrm>
            <a:off x="588484" y="4437112"/>
            <a:ext cx="2638440" cy="1152128"/>
          </a:xfrm>
          <a:prstGeom prst="wedgeRoundRectCallout">
            <a:avLst>
              <a:gd name="adj1" fmla="val 68314"/>
              <a:gd name="adj2" fmla="val -42064"/>
              <a:gd name="adj3" fmla="val 16667"/>
            </a:avLst>
          </a:prstGeom>
          <a:solidFill>
            <a:srgbClr val="DDF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2"/>
                </a:solidFill>
              </a:rPr>
              <a:t>An association class is a </a:t>
            </a:r>
            <a:r>
              <a:rPr lang="en-US" altLang="en-US" dirty="0" smtClean="0">
                <a:solidFill>
                  <a:schemeClr val="accent2"/>
                </a:solidFill>
              </a:rPr>
              <a:t>“</a:t>
            </a:r>
            <a:r>
              <a:rPr lang="en-US" dirty="0" smtClean="0">
                <a:solidFill>
                  <a:schemeClr val="accent2"/>
                </a:solidFill>
              </a:rPr>
              <a:t>normal</a:t>
            </a:r>
            <a:r>
              <a:rPr lang="en-US" altLang="en-US" dirty="0" smtClean="0">
                <a:solidFill>
                  <a:schemeClr val="accent2"/>
                </a:solidFill>
              </a:rPr>
              <a:t>”</a:t>
            </a:r>
            <a:r>
              <a:rPr lang="en-US" dirty="0" smtClean="0">
                <a:solidFill>
                  <a:schemeClr val="accent2"/>
                </a:solidFill>
              </a:rPr>
              <a:t> class, and may include relations, inheritance etc.</a:t>
            </a:r>
            <a:endParaRPr lang="en-US" dirty="0">
              <a:solidFill>
                <a:schemeClr val="accent2"/>
              </a:solidFill>
            </a:endParaRPr>
          </a:p>
        </p:txBody>
      </p:sp>
    </p:spTree>
    <p:extLst>
      <p:ext uri="{BB962C8B-B14F-4D97-AF65-F5344CB8AC3E}">
        <p14:creationId xmlns:p14="http://schemas.microsoft.com/office/powerpoint/2010/main" val="1097186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AU" dirty="0" smtClean="0">
                <a:ea typeface="ＭＳ Ｐゴシック" pitchFamily="34" charset="-128"/>
                <a:cs typeface="Arial" pitchFamily="34" charset="0"/>
              </a:rPr>
              <a:t>Relations &amp; Attributes</a:t>
            </a:r>
          </a:p>
        </p:txBody>
      </p:sp>
      <p:sp>
        <p:nvSpPr>
          <p:cNvPr id="50178" name="Rectangle 3"/>
          <p:cNvSpPr>
            <a:spLocks noGrp="1" noChangeArrowheads="1"/>
          </p:cNvSpPr>
          <p:nvPr>
            <p:ph type="body" idx="1"/>
          </p:nvPr>
        </p:nvSpPr>
        <p:spPr>
          <a:xfrm>
            <a:off x="457200" y="4131394"/>
            <a:ext cx="8229600" cy="2393950"/>
          </a:xfrm>
        </p:spPr>
        <p:txBody>
          <a:bodyPr/>
          <a:lstStyle/>
          <a:p>
            <a:pPr eaLnBrk="1" hangingPunct="1"/>
            <a:r>
              <a:rPr lang="en-AU" sz="2000" dirty="0" smtClean="0">
                <a:ea typeface="ＭＳ Ｐゴシック" pitchFamily="34" charset="-128"/>
                <a:cs typeface="Arial" pitchFamily="34" charset="0"/>
              </a:rPr>
              <a:t>Relations are denoted with associations, not attributes. </a:t>
            </a:r>
          </a:p>
          <a:p>
            <a:pPr eaLnBrk="1" hangingPunct="1"/>
            <a:r>
              <a:rPr lang="en-AU" sz="2000" dirty="0" smtClean="0">
                <a:ea typeface="ＭＳ Ｐゴシック" pitchFamily="34" charset="-128"/>
                <a:cs typeface="Arial" pitchFamily="34" charset="0"/>
              </a:rPr>
              <a:t>Implementation (pointers, arrays, vectors, ids etc) is left to the detailed design phase.</a:t>
            </a:r>
          </a:p>
        </p:txBody>
      </p:sp>
      <p:sp>
        <p:nvSpPr>
          <p:cNvPr id="8" name="Rounded Rectangular Callout 7"/>
          <p:cNvSpPr/>
          <p:nvPr/>
        </p:nvSpPr>
        <p:spPr>
          <a:xfrm>
            <a:off x="3995936" y="2996952"/>
            <a:ext cx="2448272" cy="792088"/>
          </a:xfrm>
          <a:prstGeom prst="wedgeRoundRectCallout">
            <a:avLst>
              <a:gd name="adj1" fmla="val -36805"/>
              <a:gd name="adj2" fmla="val -120150"/>
              <a:gd name="adj3" fmla="val 16667"/>
            </a:avLst>
          </a:prstGeom>
          <a:solidFill>
            <a:srgbClr val="DDF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2"/>
                </a:solidFill>
              </a:rPr>
              <a:t>What is the </a:t>
            </a:r>
            <a:r>
              <a:rPr lang="en-US" b="1" u="sng" dirty="0" smtClean="0">
                <a:solidFill>
                  <a:schemeClr val="accent2"/>
                </a:solidFill>
              </a:rPr>
              <a:t>problem</a:t>
            </a:r>
            <a:r>
              <a:rPr lang="en-US" dirty="0" smtClean="0">
                <a:solidFill>
                  <a:schemeClr val="accent2"/>
                </a:solidFill>
              </a:rPr>
              <a:t> here?</a:t>
            </a:r>
            <a:endParaRPr lang="en-US" dirty="0">
              <a:solidFill>
                <a:schemeClr val="accent2"/>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268760"/>
            <a:ext cx="586740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5"/>
          <p:cNvSpPr>
            <a:spLocks noChangeArrowheads="1"/>
          </p:cNvSpPr>
          <p:nvPr/>
        </p:nvSpPr>
        <p:spPr bwMode="auto">
          <a:xfrm>
            <a:off x="1547664" y="1988840"/>
            <a:ext cx="1728192" cy="236538"/>
          </a:xfrm>
          <a:prstGeom prst="rect">
            <a:avLst/>
          </a:prstGeom>
          <a:noFill/>
          <a:ln w="19050">
            <a:solidFill>
              <a:srgbClr val="FF0000"/>
            </a:solidFill>
            <a:miter lim="800000"/>
            <a:headEnd/>
            <a:tailEnd/>
          </a:ln>
        </p:spPr>
        <p:txBody>
          <a:bodyPr wrap="none" anchor="ctr"/>
          <a:lstStyle/>
          <a:p>
            <a:endParaRPr lang="en-US" dirty="0"/>
          </a:p>
        </p:txBody>
      </p:sp>
      <p:sp>
        <p:nvSpPr>
          <p:cNvPr id="11" name="Rectangle 6"/>
          <p:cNvSpPr>
            <a:spLocks noChangeArrowheads="1"/>
          </p:cNvSpPr>
          <p:nvPr/>
        </p:nvSpPr>
        <p:spPr bwMode="auto">
          <a:xfrm>
            <a:off x="5364088" y="2009548"/>
            <a:ext cx="1728192" cy="223838"/>
          </a:xfrm>
          <a:prstGeom prst="rect">
            <a:avLst/>
          </a:prstGeom>
          <a:noFill/>
          <a:ln w="19050">
            <a:solidFill>
              <a:srgbClr val="FF0000"/>
            </a:solidFill>
            <a:miter lim="800000"/>
            <a:headEnd/>
            <a:tailEnd/>
          </a:ln>
        </p:spPr>
        <p:txBody>
          <a:bodyPr wrap="none" anchor="ctr"/>
          <a:lstStyle/>
          <a:p>
            <a:endParaRPr lang="en-US" dirty="0"/>
          </a:p>
        </p:txBody>
      </p:sp>
    </p:spTree>
    <p:extLst>
      <p:ext uri="{BB962C8B-B14F-4D97-AF65-F5344CB8AC3E}">
        <p14:creationId xmlns:p14="http://schemas.microsoft.com/office/powerpoint/2010/main" val="413171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2000"/>
                                        <p:tgtEl>
                                          <p:spTgt spid="8">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eydoc[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00" y="3573016"/>
            <a:ext cx="2376264" cy="2081431"/>
          </a:xfrm>
          <a:prstGeom prst="rect">
            <a:avLst/>
          </a:prstGeom>
        </p:spPr>
      </p:pic>
      <p:pic>
        <p:nvPicPr>
          <p:cNvPr id="10" name="Picture 9" descr="Unknown-4.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789040"/>
            <a:ext cx="2808312" cy="1872208"/>
          </a:xfrm>
          <a:prstGeom prst="rect">
            <a:avLst/>
          </a:prstGeom>
        </p:spPr>
      </p:pic>
      <p:pic>
        <p:nvPicPr>
          <p:cNvPr id="11" name="Picture 10" descr="images-2.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192" y="548680"/>
            <a:ext cx="2178688" cy="2178688"/>
          </a:xfrm>
          <a:prstGeom prst="rect">
            <a:avLst/>
          </a:prstGeom>
        </p:spPr>
      </p:pic>
      <p:pic>
        <p:nvPicPr>
          <p:cNvPr id="13" name="Picture 12" descr="images-1.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520" y="260648"/>
            <a:ext cx="3359777" cy="1944216"/>
          </a:xfrm>
          <a:prstGeom prst="rect">
            <a:avLst/>
          </a:prstGeom>
        </p:spPr>
      </p:pic>
      <p:grpSp>
        <p:nvGrpSpPr>
          <p:cNvPr id="7" name="Group 6"/>
          <p:cNvGrpSpPr/>
          <p:nvPr/>
        </p:nvGrpSpPr>
        <p:grpSpPr>
          <a:xfrm>
            <a:off x="3203848" y="1052736"/>
            <a:ext cx="3426680" cy="4248472"/>
            <a:chOff x="3203848" y="1052736"/>
            <a:chExt cx="3426680" cy="4248472"/>
          </a:xfrm>
        </p:grpSpPr>
        <p:sp>
          <p:nvSpPr>
            <p:cNvPr id="2" name="Rounded Rectangle 1"/>
            <p:cNvSpPr/>
            <p:nvPr/>
          </p:nvSpPr>
          <p:spPr>
            <a:xfrm>
              <a:off x="3203848" y="1700808"/>
              <a:ext cx="3096344" cy="2952328"/>
            </a:xfrm>
            <a:prstGeom prst="roundRect">
              <a:avLst/>
            </a:prstGeom>
            <a:noFill/>
            <a:ln w="38100" cmpd="sng">
              <a:solidFill>
                <a:schemeClr val="accent1">
                  <a:lumMod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ircular Arrow 4"/>
            <p:cNvSpPr/>
            <p:nvPr/>
          </p:nvSpPr>
          <p:spPr>
            <a:xfrm>
              <a:off x="3377568" y="1052736"/>
              <a:ext cx="978408" cy="1080120"/>
            </a:xfrm>
            <a:prstGeom prst="circularArrow">
              <a:avLst>
                <a:gd name="adj1" fmla="val 12500"/>
                <a:gd name="adj2" fmla="val 1142319"/>
                <a:gd name="adj3" fmla="val 20457681"/>
                <a:gd name="adj4" fmla="val 15280470"/>
                <a:gd name="adj5" fmla="val 12500"/>
              </a:avLst>
            </a:prstGeom>
            <a:solidFill>
              <a:schemeClr val="accent1">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Circular Arrow 11"/>
            <p:cNvSpPr/>
            <p:nvPr/>
          </p:nvSpPr>
          <p:spPr>
            <a:xfrm flipH="1">
              <a:off x="5364088" y="1052736"/>
              <a:ext cx="978408" cy="1080120"/>
            </a:xfrm>
            <a:prstGeom prst="circularArrow">
              <a:avLst>
                <a:gd name="adj1" fmla="val 12500"/>
                <a:gd name="adj2" fmla="val 1142319"/>
                <a:gd name="adj3" fmla="val 20457681"/>
                <a:gd name="adj4" fmla="val 15280470"/>
                <a:gd name="adj5" fmla="val 12500"/>
              </a:avLst>
            </a:prstGeom>
            <a:solidFill>
              <a:schemeClr val="accent1">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 name="Circular Arrow 14"/>
            <p:cNvSpPr/>
            <p:nvPr/>
          </p:nvSpPr>
          <p:spPr>
            <a:xfrm flipV="1">
              <a:off x="3305560" y="4221088"/>
              <a:ext cx="978408" cy="1080120"/>
            </a:xfrm>
            <a:prstGeom prst="circularArrow">
              <a:avLst>
                <a:gd name="adj1" fmla="val 12500"/>
                <a:gd name="adj2" fmla="val 1142319"/>
                <a:gd name="adj3" fmla="val 20457681"/>
                <a:gd name="adj4" fmla="val 15280470"/>
                <a:gd name="adj5" fmla="val 12500"/>
              </a:avLst>
            </a:prstGeom>
            <a:solidFill>
              <a:schemeClr val="accent1">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 name="Circular Arrow 15"/>
            <p:cNvSpPr/>
            <p:nvPr/>
          </p:nvSpPr>
          <p:spPr>
            <a:xfrm flipH="1" flipV="1">
              <a:off x="5652120" y="4221088"/>
              <a:ext cx="978408" cy="1080120"/>
            </a:xfrm>
            <a:prstGeom prst="circularArrow">
              <a:avLst>
                <a:gd name="adj1" fmla="val 12500"/>
                <a:gd name="adj2" fmla="val 1142319"/>
                <a:gd name="adj3" fmla="val 20457681"/>
                <a:gd name="adj4" fmla="val 15280470"/>
                <a:gd name="adj5" fmla="val 12500"/>
              </a:avLst>
            </a:prstGeom>
            <a:solidFill>
              <a:schemeClr val="accent1">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6" name="Picture 5" descr="images-3.jpe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9872" y="2132856"/>
              <a:ext cx="2694494" cy="2088232"/>
            </a:xfrm>
            <a:prstGeom prst="rect">
              <a:avLst/>
            </a:prstGeom>
          </p:spPr>
        </p:pic>
      </p:grpSp>
    </p:spTree>
    <p:extLst>
      <p:ext uri="{BB962C8B-B14F-4D97-AF65-F5344CB8AC3E}">
        <p14:creationId xmlns:p14="http://schemas.microsoft.com/office/powerpoint/2010/main" val="37963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noFill/>
        </p:spPr>
        <p:txBody>
          <a:bodyPr lIns="90488" tIns="44450" rIns="90488" bIns="44450"/>
          <a:lstStyle/>
          <a:p>
            <a:pPr eaLnBrk="1" hangingPunct="1"/>
            <a:r>
              <a:rPr lang="en-AU" dirty="0" smtClean="0">
                <a:solidFill>
                  <a:srgbClr val="002060"/>
                </a:solidFill>
                <a:ea typeface="ＭＳ Ｐゴシック" pitchFamily="34" charset="-128"/>
                <a:cs typeface="Arial" pitchFamily="34" charset="0"/>
              </a:rPr>
              <a:t>Role Names</a:t>
            </a:r>
          </a:p>
        </p:txBody>
      </p:sp>
      <p:sp>
        <p:nvSpPr>
          <p:cNvPr id="52226" name="Rectangle 3"/>
          <p:cNvSpPr>
            <a:spLocks noGrp="1" noChangeArrowheads="1"/>
          </p:cNvSpPr>
          <p:nvPr>
            <p:ph type="body" idx="1"/>
          </p:nvPr>
        </p:nvSpPr>
        <p:spPr>
          <a:noFill/>
        </p:spPr>
        <p:txBody>
          <a:bodyPr lIns="90488" tIns="44450" rIns="90488" bIns="44450"/>
          <a:lstStyle/>
          <a:p>
            <a:pPr eaLnBrk="1" hangingPunct="1"/>
            <a:r>
              <a:rPr lang="en-AU" sz="2000" dirty="0" smtClean="0">
                <a:ea typeface="ＭＳ Ｐゴシック" pitchFamily="34" charset="-128"/>
                <a:cs typeface="Arial" pitchFamily="34" charset="0"/>
              </a:rPr>
              <a:t>Names may be added at each end of the association</a:t>
            </a:r>
          </a:p>
          <a:p>
            <a:pPr eaLnBrk="1" hangingPunct="1"/>
            <a:r>
              <a:rPr lang="en-AU" sz="2000" dirty="0" smtClean="0">
                <a:ea typeface="ＭＳ Ｐゴシック" pitchFamily="34" charset="-128"/>
                <a:cs typeface="Arial" pitchFamily="34" charset="0"/>
              </a:rPr>
              <a:t>Provide better understanding of the association meaning</a:t>
            </a:r>
          </a:p>
          <a:p>
            <a:pPr eaLnBrk="1" hangingPunct="1"/>
            <a:r>
              <a:rPr lang="en-AU" sz="2000" dirty="0" smtClean="0">
                <a:ea typeface="ＭＳ Ｐゴシック" pitchFamily="34" charset="-128"/>
                <a:cs typeface="Arial" pitchFamily="34" charset="0"/>
              </a:rPr>
              <a:t>Especially helpful in self-associated classes</a:t>
            </a:r>
          </a:p>
        </p:txBody>
      </p:sp>
      <p:pic>
        <p:nvPicPr>
          <p:cNvPr id="8" name="Picture 7" descr="81 Roles.png"/>
          <p:cNvPicPr>
            <a:picLocks noChangeAspect="1"/>
          </p:cNvPicPr>
          <p:nvPr/>
        </p:nvPicPr>
        <p:blipFill>
          <a:blip r:embed="rId3" cstate="print"/>
          <a:stretch>
            <a:fillRect/>
          </a:stretch>
        </p:blipFill>
        <p:spPr>
          <a:xfrm>
            <a:off x="35496" y="2996952"/>
            <a:ext cx="9202622" cy="1296144"/>
          </a:xfrm>
          <a:prstGeom prst="rect">
            <a:avLst/>
          </a:prstGeom>
        </p:spPr>
      </p:pic>
    </p:spTree>
    <p:extLst>
      <p:ext uri="{BB962C8B-B14F-4D97-AF65-F5344CB8AC3E}">
        <p14:creationId xmlns:p14="http://schemas.microsoft.com/office/powerpoint/2010/main" val="70270731"/>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4"/>
          <p:cNvSpPr>
            <a:spLocks noGrp="1" noChangeArrowheads="1"/>
          </p:cNvSpPr>
          <p:nvPr>
            <p:ph type="title"/>
          </p:nvPr>
        </p:nvSpPr>
        <p:spPr/>
        <p:txBody>
          <a:bodyPr/>
          <a:lstStyle/>
          <a:p>
            <a:pPr eaLnBrk="1" hangingPunct="1"/>
            <a:r>
              <a:rPr lang="en-AU" dirty="0" smtClean="0">
                <a:solidFill>
                  <a:srgbClr val="002060"/>
                </a:solidFill>
                <a:ea typeface="ＭＳ Ｐゴシック" pitchFamily="34" charset="-128"/>
                <a:cs typeface="Arial" pitchFamily="34" charset="0"/>
              </a:rPr>
              <a:t>Ternary Associations</a:t>
            </a:r>
          </a:p>
        </p:txBody>
      </p:sp>
      <p:pic>
        <p:nvPicPr>
          <p:cNvPr id="4" name="Picture 3" descr="57 Ternary Associations.png"/>
          <p:cNvPicPr>
            <a:picLocks noChangeAspect="1"/>
          </p:cNvPicPr>
          <p:nvPr/>
        </p:nvPicPr>
        <p:blipFill>
          <a:blip r:embed="rId3" cstate="print"/>
          <a:stretch>
            <a:fillRect/>
          </a:stretch>
        </p:blipFill>
        <p:spPr>
          <a:xfrm>
            <a:off x="1115616" y="1052736"/>
            <a:ext cx="6844869" cy="4771472"/>
          </a:xfrm>
          <a:prstGeom prst="rect">
            <a:avLst/>
          </a:prstGeom>
        </p:spPr>
      </p:pic>
    </p:spTree>
    <p:extLst>
      <p:ext uri="{BB962C8B-B14F-4D97-AF65-F5344CB8AC3E}">
        <p14:creationId xmlns:p14="http://schemas.microsoft.com/office/powerpoint/2010/main" val="7389496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457200" y="44450"/>
            <a:ext cx="8229600" cy="1143000"/>
          </a:xfrm>
        </p:spPr>
        <p:txBody>
          <a:bodyPr/>
          <a:lstStyle/>
          <a:p>
            <a:pPr eaLnBrk="1" hangingPunct="1"/>
            <a:r>
              <a:rPr lang="en-AU" dirty="0" smtClean="0">
                <a:solidFill>
                  <a:srgbClr val="002060"/>
                </a:solidFill>
                <a:ea typeface="ＭＳ Ｐゴシック" pitchFamily="34" charset="-128"/>
                <a:cs typeface="Arial" pitchFamily="34" charset="0"/>
              </a:rPr>
              <a:t>Aggregation</a:t>
            </a:r>
          </a:p>
        </p:txBody>
      </p:sp>
      <p:sp>
        <p:nvSpPr>
          <p:cNvPr id="68610" name="Rectangle 3"/>
          <p:cNvSpPr>
            <a:spLocks noGrp="1" noChangeArrowheads="1"/>
          </p:cNvSpPr>
          <p:nvPr>
            <p:ph type="body" idx="1"/>
          </p:nvPr>
        </p:nvSpPr>
        <p:spPr>
          <a:xfrm>
            <a:off x="467544" y="1340768"/>
            <a:ext cx="3456384" cy="4032448"/>
          </a:xfrm>
        </p:spPr>
        <p:txBody>
          <a:bodyPr/>
          <a:lstStyle/>
          <a:p>
            <a:pPr eaLnBrk="1" hangingPunct="1"/>
            <a:r>
              <a:rPr lang="en-AU" altLang="en-US" sz="2000" dirty="0" smtClean="0">
                <a:ea typeface="ＭＳ Ｐゴシック" pitchFamily="34" charset="-128"/>
                <a:cs typeface="Arial" pitchFamily="34" charset="0"/>
              </a:rPr>
              <a:t>“</a:t>
            </a:r>
            <a:r>
              <a:rPr lang="en-AU" sz="2000" dirty="0" smtClean="0">
                <a:ea typeface="ＭＳ Ｐゴシック" pitchFamily="34" charset="-128"/>
                <a:cs typeface="Arial" pitchFamily="34" charset="0"/>
              </a:rPr>
              <a:t>Whole-part</a:t>
            </a:r>
            <a:r>
              <a:rPr lang="en-AU" altLang="en-US" sz="2000" dirty="0" smtClean="0">
                <a:ea typeface="ＭＳ Ｐゴシック" pitchFamily="34" charset="-128"/>
                <a:cs typeface="Arial" pitchFamily="34" charset="0"/>
              </a:rPr>
              <a:t>”</a:t>
            </a:r>
            <a:r>
              <a:rPr lang="en-AU" sz="2000" dirty="0" smtClean="0">
                <a:ea typeface="ＭＳ Ｐゴシック" pitchFamily="34" charset="-128"/>
                <a:cs typeface="Arial" pitchFamily="34" charset="0"/>
              </a:rPr>
              <a:t> relationship between classes</a:t>
            </a:r>
          </a:p>
          <a:p>
            <a:pPr eaLnBrk="1" hangingPunct="1"/>
            <a:endParaRPr lang="en-AU" sz="2000" dirty="0" smtClean="0">
              <a:ea typeface="ＭＳ Ｐゴシック" pitchFamily="34" charset="-128"/>
              <a:cs typeface="Arial" pitchFamily="34" charset="0"/>
            </a:endParaRPr>
          </a:p>
          <a:p>
            <a:pPr eaLnBrk="1" hangingPunct="1"/>
            <a:r>
              <a:rPr lang="en-AU" sz="2000" dirty="0" smtClean="0">
                <a:ea typeface="ＭＳ Ｐゴシック" pitchFamily="34" charset="-128"/>
                <a:cs typeface="Arial" pitchFamily="34" charset="0"/>
              </a:rPr>
              <a:t>Assemble a class from other classes</a:t>
            </a:r>
          </a:p>
          <a:p>
            <a:pPr lvl="1" eaLnBrk="1" hangingPunct="1"/>
            <a:r>
              <a:rPr lang="en-AU" sz="2000" dirty="0" smtClean="0">
                <a:ea typeface="ＭＳ Ｐゴシック" pitchFamily="34" charset="-128"/>
                <a:cs typeface="Arial" pitchFamily="34" charset="0"/>
              </a:rPr>
              <a:t>Combined with </a:t>
            </a:r>
            <a:r>
              <a:rPr lang="en-AU" altLang="en-US" sz="2000" dirty="0" smtClean="0">
                <a:ea typeface="ＭＳ Ｐゴシック" pitchFamily="34" charset="-128"/>
                <a:cs typeface="Arial" pitchFamily="34" charset="0"/>
              </a:rPr>
              <a:t>“</a:t>
            </a:r>
            <a:r>
              <a:rPr lang="en-AU" sz="2000" dirty="0" smtClean="0">
                <a:ea typeface="ＭＳ Ｐゴシック" pitchFamily="34" charset="-128"/>
                <a:cs typeface="Arial" pitchFamily="34" charset="0"/>
              </a:rPr>
              <a:t>many</a:t>
            </a:r>
            <a:r>
              <a:rPr lang="en-AU" altLang="en-US" sz="2000" dirty="0" smtClean="0">
                <a:ea typeface="ＭＳ Ｐゴシック" pitchFamily="34" charset="-128"/>
                <a:cs typeface="Arial" pitchFamily="34" charset="0"/>
              </a:rPr>
              <a:t>”</a:t>
            </a:r>
            <a:r>
              <a:rPr lang="en-AU" sz="2000" dirty="0" smtClean="0">
                <a:ea typeface="ＭＳ Ｐゴシック" pitchFamily="34" charset="-128"/>
                <a:cs typeface="Arial" pitchFamily="34" charset="0"/>
              </a:rPr>
              <a:t> - assemble a class from a couple of instances of that class</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8079" y="3356992"/>
            <a:ext cx="3807544" cy="2364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196752"/>
            <a:ext cx="4359782"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407549"/>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457200" y="80963"/>
            <a:ext cx="8229600" cy="1143000"/>
          </a:xfrm>
        </p:spPr>
        <p:txBody>
          <a:bodyPr/>
          <a:lstStyle/>
          <a:p>
            <a:pPr eaLnBrk="1" hangingPunct="1"/>
            <a:r>
              <a:rPr lang="en-AU" dirty="0" smtClean="0">
                <a:solidFill>
                  <a:srgbClr val="002060"/>
                </a:solidFill>
                <a:ea typeface="ＭＳ Ｐゴシック" pitchFamily="34" charset="-128"/>
                <a:cs typeface="Arial" pitchFamily="34" charset="0"/>
              </a:rPr>
              <a:t>Composition</a:t>
            </a:r>
          </a:p>
        </p:txBody>
      </p:sp>
      <p:sp>
        <p:nvSpPr>
          <p:cNvPr id="70658" name="Rectangle 3"/>
          <p:cNvSpPr>
            <a:spLocks noGrp="1" noChangeArrowheads="1"/>
          </p:cNvSpPr>
          <p:nvPr>
            <p:ph type="body" idx="1"/>
          </p:nvPr>
        </p:nvSpPr>
        <p:spPr>
          <a:xfrm>
            <a:off x="457201" y="1089025"/>
            <a:ext cx="6635080" cy="1331863"/>
          </a:xfrm>
        </p:spPr>
        <p:txBody>
          <a:bodyPr/>
          <a:lstStyle/>
          <a:p>
            <a:pPr eaLnBrk="1" hangingPunct="1">
              <a:lnSpc>
                <a:spcPct val="90000"/>
              </a:lnSpc>
            </a:pPr>
            <a:r>
              <a:rPr lang="en-AU" sz="2000" dirty="0" smtClean="0">
                <a:ea typeface="ＭＳ Ｐゴシック" pitchFamily="34" charset="-128"/>
                <a:cs typeface="Arial" pitchFamily="34" charset="0"/>
              </a:rPr>
              <a:t>Composition is a stronger form of aggregation</a:t>
            </a:r>
          </a:p>
          <a:p>
            <a:pPr eaLnBrk="1" hangingPunct="1">
              <a:lnSpc>
                <a:spcPct val="90000"/>
              </a:lnSpc>
            </a:pPr>
            <a:r>
              <a:rPr lang="en-AU" sz="2000" dirty="0" smtClean="0">
                <a:ea typeface="ＭＳ Ｐゴシック" pitchFamily="34" charset="-128"/>
                <a:cs typeface="Arial" pitchFamily="34" charset="0"/>
              </a:rPr>
              <a:t>Contained objects that live and die with the container</a:t>
            </a:r>
          </a:p>
          <a:p>
            <a:pPr eaLnBrk="1" hangingPunct="1">
              <a:lnSpc>
                <a:spcPct val="90000"/>
              </a:lnSpc>
            </a:pPr>
            <a:r>
              <a:rPr lang="en-AU" sz="2000" dirty="0" smtClean="0">
                <a:ea typeface="ＭＳ Ｐゴシック" pitchFamily="34" charset="-128"/>
                <a:cs typeface="Arial" pitchFamily="34" charset="0"/>
              </a:rPr>
              <a:t>Container creates and destroys the contained objects</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348880"/>
            <a:ext cx="3600400" cy="3017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506222"/>
            <a:ext cx="4176464" cy="2148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230752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eaLnBrk="1" hangingPunct="1"/>
            <a:r>
              <a:rPr lang="en-AU" dirty="0" smtClean="0">
                <a:ea typeface="ＭＳ Ｐゴシック" pitchFamily="34" charset="-128"/>
                <a:cs typeface="Arial" pitchFamily="34" charset="0"/>
              </a:rPr>
              <a:t>Composition vs. Aggregation</a:t>
            </a:r>
          </a:p>
        </p:txBody>
      </p:sp>
      <p:graphicFrame>
        <p:nvGraphicFramePr>
          <p:cNvPr id="899075" name="Group 3"/>
          <p:cNvGraphicFramePr>
            <a:graphicFrameLocks noGrp="1"/>
          </p:cNvGraphicFramePr>
          <p:nvPr>
            <p:ph type="tbl" idx="1"/>
          </p:nvPr>
        </p:nvGraphicFramePr>
        <p:xfrm>
          <a:off x="457200" y="1036638"/>
          <a:ext cx="8229600" cy="4567239"/>
        </p:xfrm>
        <a:graphic>
          <a:graphicData uri="http://schemas.openxmlformats.org/drawingml/2006/table">
            <a:tbl>
              <a:tblPr/>
              <a:tblGrid>
                <a:gridCol w="4114800"/>
                <a:gridCol w="4114800"/>
              </a:tblGrid>
              <a:tr h="658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dirty="0" smtClean="0">
                          <a:ln>
                            <a:noFill/>
                          </a:ln>
                          <a:solidFill>
                            <a:schemeClr val="tx1"/>
                          </a:solidFill>
                          <a:effectLst>
                            <a:outerShdw blurRad="38100" dist="38100" dir="2700000" algn="tl">
                              <a:srgbClr val="FFFFFF"/>
                            </a:outerShdw>
                          </a:effectLst>
                          <a:latin typeface="Arial" pitchFamily="34" charset="0"/>
                          <a:ea typeface="ＭＳ Ｐゴシック" pitchFamily="34" charset="-128"/>
                          <a:cs typeface="Arial" pitchFamily="34" charset="0"/>
                        </a:rPr>
                        <a:t>Aggregation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dirty="0" smtClean="0">
                          <a:ln>
                            <a:noFill/>
                          </a:ln>
                          <a:solidFill>
                            <a:schemeClr val="tx1"/>
                          </a:solidFill>
                          <a:effectLst>
                            <a:outerShdw blurRad="38100" dist="38100" dir="2700000" algn="tl">
                              <a:srgbClr val="FFFFFF"/>
                            </a:outerShdw>
                          </a:effectLst>
                          <a:latin typeface="Arial" pitchFamily="34" charset="0"/>
                          <a:ea typeface="ＭＳ Ｐゴシック" pitchFamily="34" charset="-128"/>
                          <a:cs typeface="Arial" pitchFamily="34" charset="0"/>
                        </a:rPr>
                        <a:t>Composition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303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Part can be shared by several wholes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Part is always a part of a single whole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01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Parts can live independently</a:t>
                      </a:r>
                      <a:r>
                        <a:rPr kumimoji="0" lang="he-IL" sz="22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rPr>
                        <a:t> </a:t>
                      </a:r>
                      <a:r>
                        <a:rPr kumimoji="0" lang="en-US" sz="22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 (i.e., whole cardinality can be 0..*)</a:t>
                      </a:r>
                      <a:endParaRPr kumimoji="0" lang="he-IL" sz="2200" b="0" i="0" u="none" strike="noStrike" cap="none" normalizeH="0" baseline="0" smtClean="0">
                        <a:ln>
                          <a:noFill/>
                        </a:ln>
                        <a:solidFill>
                          <a:schemeClr val="tx1"/>
                        </a:solidFill>
                        <a:effectLst/>
                        <a:latin typeface="Arial" pitchFamily="34" charset="0"/>
                        <a:ea typeface="ＭＳ Ｐゴシック" pitchFamily="34" charset="-128"/>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Parts exist only as part of the whole. When the wall is destroyed, they are destroyed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03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Whole is not solely responsible for the object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pitchFamily="34" charset="0"/>
                          <a:ea typeface="ＭＳ Ｐゴシック" pitchFamily="34" charset="-128"/>
                          <a:cs typeface="Arial" pitchFamily="34" charset="0"/>
                        </a:rPr>
                        <a:t>Whole is responsible and should create/destroy the objects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399255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734888" y="1527844"/>
            <a:ext cx="8229600" cy="3989388"/>
          </a:xfrm>
        </p:spPr>
        <p:txBody>
          <a:bodyPr/>
          <a:lstStyle/>
          <a:p>
            <a:pPr>
              <a:buFont typeface="Wingdings" charset="2"/>
              <a:buChar char="ü"/>
            </a:pPr>
            <a:r>
              <a:rPr lang="en-US" dirty="0" smtClean="0"/>
              <a:t>Background of business object </a:t>
            </a:r>
            <a:r>
              <a:rPr lang="en-US" dirty="0" err="1" smtClean="0"/>
              <a:t>modelling</a:t>
            </a:r>
            <a:endParaRPr lang="en-US" dirty="0" smtClean="0"/>
          </a:p>
          <a:p>
            <a:endParaRPr lang="en-US" dirty="0"/>
          </a:p>
          <a:p>
            <a:pPr>
              <a:buFont typeface="Wingdings" charset="2"/>
              <a:buChar char="ü"/>
            </a:pPr>
            <a:r>
              <a:rPr lang="en-US" dirty="0" smtClean="0"/>
              <a:t>How to structure a business object</a:t>
            </a:r>
          </a:p>
          <a:p>
            <a:endParaRPr lang="en-US" dirty="0"/>
          </a:p>
          <a:p>
            <a:pPr>
              <a:buFont typeface="Wingdings" charset="2"/>
              <a:buChar char="ü"/>
            </a:pPr>
            <a:r>
              <a:rPr lang="en-US" dirty="0" smtClean="0">
                <a:solidFill>
                  <a:srgbClr val="222268"/>
                </a:solidFill>
              </a:rPr>
              <a:t>How to relate business objects to each other</a:t>
            </a:r>
          </a:p>
          <a:p>
            <a:endParaRPr lang="en-US" dirty="0">
              <a:solidFill>
                <a:schemeClr val="bg1">
                  <a:lumMod val="50000"/>
                </a:schemeClr>
              </a:solidFill>
            </a:endParaRPr>
          </a:p>
          <a:p>
            <a:r>
              <a:rPr lang="en-US" dirty="0" smtClean="0">
                <a:solidFill>
                  <a:srgbClr val="222268"/>
                </a:solidFill>
              </a:rPr>
              <a:t>How to </a:t>
            </a:r>
            <a:r>
              <a:rPr lang="en-US" dirty="0" err="1" smtClean="0">
                <a:solidFill>
                  <a:srgbClr val="222268"/>
                </a:solidFill>
              </a:rPr>
              <a:t>generalise</a:t>
            </a:r>
            <a:r>
              <a:rPr lang="en-US" dirty="0" smtClean="0">
                <a:solidFill>
                  <a:srgbClr val="222268"/>
                </a:solidFill>
              </a:rPr>
              <a:t> business objects of similar types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812008">
            <a:off x="69381" y="4723403"/>
            <a:ext cx="989012"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748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395536" y="-171400"/>
            <a:ext cx="8229600" cy="1143000"/>
          </a:xfrm>
        </p:spPr>
        <p:txBody>
          <a:bodyPr/>
          <a:lstStyle/>
          <a:p>
            <a:pPr eaLnBrk="1" hangingPunct="1"/>
            <a:r>
              <a:rPr lang="en-AU" dirty="0" smtClean="0">
                <a:ea typeface="ＭＳ Ｐゴシック" pitchFamily="34" charset="-128"/>
                <a:cs typeface="Arial" pitchFamily="34" charset="0"/>
              </a:rPr>
              <a:t>UML Generalisation</a:t>
            </a:r>
          </a:p>
        </p:txBody>
      </p:sp>
      <p:sp>
        <p:nvSpPr>
          <p:cNvPr id="76802" name="Rectangle 3"/>
          <p:cNvSpPr>
            <a:spLocks noGrp="1" noChangeArrowheads="1"/>
          </p:cNvSpPr>
          <p:nvPr>
            <p:ph type="body" idx="1"/>
          </p:nvPr>
        </p:nvSpPr>
        <p:spPr>
          <a:xfrm>
            <a:off x="467544" y="836712"/>
            <a:ext cx="5221288" cy="5005040"/>
          </a:xfrm>
        </p:spPr>
        <p:txBody>
          <a:bodyPr/>
          <a:lstStyle/>
          <a:p>
            <a:pPr eaLnBrk="1" hangingPunct="1"/>
            <a:r>
              <a:rPr lang="en-AU" sz="2000" dirty="0" smtClean="0">
                <a:solidFill>
                  <a:srgbClr val="002060"/>
                </a:solidFill>
                <a:ea typeface="ＭＳ Ｐゴシック" pitchFamily="34" charset="-128"/>
                <a:cs typeface="Arial" pitchFamily="34" charset="0"/>
              </a:rPr>
              <a:t>Super Class (Base class)</a:t>
            </a:r>
          </a:p>
          <a:p>
            <a:pPr lvl="1" eaLnBrk="1" hangingPunct="1"/>
            <a:r>
              <a:rPr lang="en-AU" sz="2000" dirty="0" smtClean="0">
                <a:solidFill>
                  <a:srgbClr val="002060"/>
                </a:solidFill>
                <a:ea typeface="ＭＳ Ｐゴシック" pitchFamily="34" charset="-128"/>
                <a:cs typeface="Arial" pitchFamily="34" charset="0"/>
              </a:rPr>
              <a:t>Provides common functionality and data members</a:t>
            </a:r>
          </a:p>
          <a:p>
            <a:pPr eaLnBrk="1" hangingPunct="1"/>
            <a:endParaRPr lang="en-AU" sz="2000" dirty="0" smtClean="0">
              <a:solidFill>
                <a:srgbClr val="002060"/>
              </a:solidFill>
              <a:ea typeface="ＭＳ Ｐゴシック" pitchFamily="34" charset="-128"/>
              <a:cs typeface="Arial" pitchFamily="34" charset="0"/>
            </a:endParaRPr>
          </a:p>
          <a:p>
            <a:pPr eaLnBrk="1" hangingPunct="1"/>
            <a:r>
              <a:rPr lang="en-AU" sz="2000" dirty="0" smtClean="0">
                <a:solidFill>
                  <a:srgbClr val="002060"/>
                </a:solidFill>
                <a:ea typeface="ＭＳ Ｐゴシック" pitchFamily="34" charset="-128"/>
                <a:cs typeface="Arial" pitchFamily="34" charset="0"/>
              </a:rPr>
              <a:t>Subclass (Derived class)</a:t>
            </a:r>
          </a:p>
          <a:p>
            <a:pPr lvl="1" eaLnBrk="1" hangingPunct="1"/>
            <a:r>
              <a:rPr lang="en-AU" sz="2000" dirty="0" smtClean="0">
                <a:solidFill>
                  <a:srgbClr val="002060"/>
                </a:solidFill>
                <a:ea typeface="ＭＳ Ｐゴシック" pitchFamily="34" charset="-128"/>
                <a:cs typeface="Arial" pitchFamily="34" charset="0"/>
              </a:rPr>
              <a:t>Inherits public and protected members from the </a:t>
            </a:r>
            <a:r>
              <a:rPr lang="en-AU" sz="2000" i="1" dirty="0" smtClean="0">
                <a:solidFill>
                  <a:srgbClr val="002060"/>
                </a:solidFill>
                <a:ea typeface="ＭＳ Ｐゴシック" pitchFamily="34" charset="-128"/>
                <a:cs typeface="Arial" pitchFamily="34" charset="0"/>
              </a:rPr>
              <a:t>super class</a:t>
            </a:r>
            <a:endParaRPr lang="en-AU" sz="2000" dirty="0" smtClean="0">
              <a:solidFill>
                <a:srgbClr val="002060"/>
              </a:solidFill>
              <a:ea typeface="ＭＳ Ｐゴシック" pitchFamily="34" charset="-128"/>
              <a:cs typeface="Arial" pitchFamily="34" charset="0"/>
            </a:endParaRPr>
          </a:p>
          <a:p>
            <a:pPr lvl="1" eaLnBrk="1" hangingPunct="1"/>
            <a:r>
              <a:rPr lang="en-AU" sz="2000" dirty="0" smtClean="0">
                <a:solidFill>
                  <a:srgbClr val="002060"/>
                </a:solidFill>
                <a:ea typeface="ＭＳ Ｐゴシック" pitchFamily="34" charset="-128"/>
                <a:cs typeface="Arial" pitchFamily="34" charset="0"/>
              </a:rPr>
              <a:t>Can extend or change behaviour of super class by </a:t>
            </a:r>
            <a:r>
              <a:rPr lang="en-AU" sz="2000" i="1" dirty="0" smtClean="0">
                <a:solidFill>
                  <a:srgbClr val="002060"/>
                </a:solidFill>
                <a:ea typeface="ＭＳ Ｐゴシック" pitchFamily="34" charset="-128"/>
                <a:cs typeface="Arial" pitchFamily="34" charset="0"/>
              </a:rPr>
              <a:t>overriding</a:t>
            </a:r>
            <a:r>
              <a:rPr lang="en-AU" sz="2000" dirty="0" smtClean="0">
                <a:solidFill>
                  <a:srgbClr val="002060"/>
                </a:solidFill>
                <a:ea typeface="ＭＳ Ｐゴシック" pitchFamily="34" charset="-128"/>
                <a:cs typeface="Arial" pitchFamily="34" charset="0"/>
              </a:rPr>
              <a:t> methods </a:t>
            </a:r>
          </a:p>
          <a:p>
            <a:pPr eaLnBrk="1" hangingPunct="1"/>
            <a:endParaRPr lang="en-AU" sz="2000" dirty="0" smtClean="0">
              <a:solidFill>
                <a:srgbClr val="002060"/>
              </a:solidFill>
              <a:ea typeface="ＭＳ Ｐゴシック" pitchFamily="34" charset="-128"/>
              <a:cs typeface="Arial" pitchFamily="34" charset="0"/>
            </a:endParaRPr>
          </a:p>
          <a:p>
            <a:pPr eaLnBrk="1" hangingPunct="1"/>
            <a:r>
              <a:rPr lang="en-AU" sz="2000" dirty="0" smtClean="0">
                <a:solidFill>
                  <a:srgbClr val="002060"/>
                </a:solidFill>
                <a:ea typeface="ＭＳ Ｐゴシック" pitchFamily="34" charset="-128"/>
                <a:cs typeface="Arial" pitchFamily="34" charset="0"/>
              </a:rPr>
              <a:t>Overriding</a:t>
            </a:r>
          </a:p>
          <a:p>
            <a:pPr lvl="1" eaLnBrk="1" hangingPunct="1"/>
            <a:r>
              <a:rPr lang="en-AU" sz="2000" dirty="0" smtClean="0">
                <a:solidFill>
                  <a:srgbClr val="002060"/>
                </a:solidFill>
                <a:ea typeface="ＭＳ Ｐゴシック" pitchFamily="34" charset="-128"/>
                <a:cs typeface="Arial" pitchFamily="34" charset="0"/>
              </a:rPr>
              <a:t>Subclass may override the behaviour of its super class (technical analysis only)</a:t>
            </a:r>
          </a:p>
          <a:p>
            <a:pPr eaLnBrk="1" hangingPunct="1"/>
            <a:endParaRPr lang="en-AU" sz="2000" dirty="0" smtClean="0">
              <a:solidFill>
                <a:srgbClr val="002060"/>
              </a:solidFill>
              <a:ea typeface="ＭＳ Ｐゴシック" pitchFamily="34" charset="-128"/>
              <a:cs typeface="Arial" pitchFamily="34" charset="0"/>
            </a:endParaRPr>
          </a:p>
        </p:txBody>
      </p:sp>
      <p:pic>
        <p:nvPicPr>
          <p:cNvPr id="10" name="Picture 9" descr="85 Generalization - definitions.png"/>
          <p:cNvPicPr>
            <a:picLocks noChangeAspect="1"/>
          </p:cNvPicPr>
          <p:nvPr/>
        </p:nvPicPr>
        <p:blipFill>
          <a:blip r:embed="rId3" cstate="print"/>
          <a:stretch>
            <a:fillRect/>
          </a:stretch>
        </p:blipFill>
        <p:spPr>
          <a:xfrm>
            <a:off x="6156176" y="908720"/>
            <a:ext cx="2088232" cy="4733324"/>
          </a:xfrm>
          <a:prstGeom prst="rect">
            <a:avLst/>
          </a:prstGeom>
        </p:spPr>
      </p:pic>
    </p:spTree>
    <p:extLst>
      <p:ext uri="{BB962C8B-B14F-4D97-AF65-F5344CB8AC3E}">
        <p14:creationId xmlns:p14="http://schemas.microsoft.com/office/powerpoint/2010/main" val="4237775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431800" y="-134938"/>
            <a:ext cx="8229600" cy="1143001"/>
          </a:xfrm>
        </p:spPr>
        <p:txBody>
          <a:bodyPr/>
          <a:lstStyle/>
          <a:p>
            <a:pPr eaLnBrk="1" hangingPunct="1"/>
            <a:r>
              <a:rPr lang="en-AU" dirty="0" smtClean="0">
                <a:solidFill>
                  <a:srgbClr val="002060"/>
                </a:solidFill>
                <a:ea typeface="ＭＳ Ｐゴシック" pitchFamily="34" charset="-128"/>
                <a:cs typeface="Arial" pitchFamily="34" charset="0"/>
              </a:rPr>
              <a:t>Generalisation – advantages</a:t>
            </a:r>
          </a:p>
        </p:txBody>
      </p:sp>
      <p:sp>
        <p:nvSpPr>
          <p:cNvPr id="78850" name="Rectangle 3"/>
          <p:cNvSpPr>
            <a:spLocks noGrp="1" noChangeArrowheads="1"/>
          </p:cNvSpPr>
          <p:nvPr>
            <p:ph type="body" idx="1"/>
          </p:nvPr>
        </p:nvSpPr>
        <p:spPr>
          <a:xfrm>
            <a:off x="621972" y="764605"/>
            <a:ext cx="7452568" cy="2304355"/>
          </a:xfrm>
        </p:spPr>
        <p:txBody>
          <a:bodyPr/>
          <a:lstStyle/>
          <a:p>
            <a:pPr eaLnBrk="1" hangingPunct="1"/>
            <a:r>
              <a:rPr lang="en-AU" sz="2000" dirty="0" smtClean="0">
                <a:ea typeface="ＭＳ Ｐゴシック" pitchFamily="34" charset="-128"/>
                <a:cs typeface="Arial" pitchFamily="34" charset="0"/>
              </a:rPr>
              <a:t>Eliminate repeating details</a:t>
            </a:r>
          </a:p>
          <a:p>
            <a:pPr eaLnBrk="1" hangingPunct="1"/>
            <a:r>
              <a:rPr lang="en-AU" sz="2000" dirty="0" smtClean="0">
                <a:ea typeface="ＭＳ Ｐゴシック" pitchFamily="34" charset="-128"/>
                <a:cs typeface="Arial" pitchFamily="34" charset="0"/>
              </a:rPr>
              <a:t>Find common characteristics among classes</a:t>
            </a:r>
          </a:p>
          <a:p>
            <a:pPr eaLnBrk="1" hangingPunct="1"/>
            <a:r>
              <a:rPr lang="en-AU" sz="2000" dirty="0" smtClean="0">
                <a:ea typeface="ＭＳ Ｐゴシック" pitchFamily="34" charset="-128"/>
                <a:cs typeface="Arial" pitchFamily="34" charset="0"/>
              </a:rPr>
              <a:t>Capture natural and useful hierarchies</a:t>
            </a:r>
          </a:p>
          <a:p>
            <a:pPr eaLnBrk="1" hangingPunct="1"/>
            <a:r>
              <a:rPr lang="en-AU" sz="2000" dirty="0" smtClean="0">
                <a:ea typeface="ＭＳ Ｐゴシック" pitchFamily="34" charset="-128"/>
                <a:cs typeface="Arial" pitchFamily="34" charset="0"/>
              </a:rPr>
              <a:t>Allow objects to be further specialised for different applications </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708920"/>
            <a:ext cx="6552728" cy="2452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94450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734888" y="1527844"/>
            <a:ext cx="8229600" cy="3989388"/>
          </a:xfrm>
        </p:spPr>
        <p:txBody>
          <a:bodyPr/>
          <a:lstStyle/>
          <a:p>
            <a:pPr>
              <a:buFont typeface="Wingdings" charset="2"/>
              <a:buChar char="ü"/>
            </a:pPr>
            <a:r>
              <a:rPr lang="en-US" dirty="0" smtClean="0"/>
              <a:t>Background of business object </a:t>
            </a:r>
            <a:r>
              <a:rPr lang="en-US" dirty="0" err="1" smtClean="0"/>
              <a:t>modelling</a:t>
            </a:r>
            <a:endParaRPr lang="en-US" dirty="0" smtClean="0"/>
          </a:p>
          <a:p>
            <a:endParaRPr lang="en-US" dirty="0"/>
          </a:p>
          <a:p>
            <a:pPr>
              <a:buFont typeface="Wingdings" charset="2"/>
              <a:buChar char="ü"/>
            </a:pPr>
            <a:r>
              <a:rPr lang="en-US" dirty="0" smtClean="0"/>
              <a:t>How to structure a business object</a:t>
            </a:r>
          </a:p>
          <a:p>
            <a:endParaRPr lang="en-US" dirty="0"/>
          </a:p>
          <a:p>
            <a:pPr>
              <a:buFont typeface="Wingdings" charset="2"/>
              <a:buChar char="ü"/>
            </a:pPr>
            <a:r>
              <a:rPr lang="en-US" dirty="0" smtClean="0">
                <a:solidFill>
                  <a:srgbClr val="222268"/>
                </a:solidFill>
              </a:rPr>
              <a:t>How to relate business objects to each other</a:t>
            </a:r>
          </a:p>
          <a:p>
            <a:endParaRPr lang="en-US" dirty="0">
              <a:solidFill>
                <a:schemeClr val="bg1">
                  <a:lumMod val="50000"/>
                </a:schemeClr>
              </a:solidFill>
            </a:endParaRPr>
          </a:p>
          <a:p>
            <a:pPr>
              <a:buFont typeface="Wingdings" charset="2"/>
              <a:buChar char="ü"/>
            </a:pPr>
            <a:r>
              <a:rPr lang="en-US" dirty="0" smtClean="0">
                <a:solidFill>
                  <a:srgbClr val="222268"/>
                </a:solidFill>
              </a:rPr>
              <a:t>How to </a:t>
            </a:r>
            <a:r>
              <a:rPr lang="en-US" dirty="0" err="1" smtClean="0">
                <a:solidFill>
                  <a:srgbClr val="222268"/>
                </a:solidFill>
              </a:rPr>
              <a:t>generalise</a:t>
            </a:r>
            <a:r>
              <a:rPr lang="en-US" dirty="0" smtClean="0">
                <a:solidFill>
                  <a:srgbClr val="222268"/>
                </a:solidFill>
              </a:rPr>
              <a:t> business objects of similar types</a:t>
            </a:r>
          </a:p>
          <a:p>
            <a:endParaRPr lang="en-US" dirty="0"/>
          </a:p>
        </p:txBody>
      </p:sp>
    </p:spTree>
    <p:extLst>
      <p:ext uri="{BB962C8B-B14F-4D97-AF65-F5344CB8AC3E}">
        <p14:creationId xmlns:p14="http://schemas.microsoft.com/office/powerpoint/2010/main" val="6059574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pPr eaLnBrk="1" hangingPunct="1"/>
            <a:r>
              <a:rPr lang="en-AU" dirty="0" smtClean="0">
                <a:ea typeface="ＭＳ Ｐゴシック" pitchFamily="34" charset="-128"/>
                <a:cs typeface="Arial" pitchFamily="34" charset="0"/>
              </a:rPr>
              <a:t>Guidelines</a:t>
            </a:r>
          </a:p>
        </p:txBody>
      </p:sp>
      <p:sp>
        <p:nvSpPr>
          <p:cNvPr id="97282" name="Line 14"/>
          <p:cNvSpPr>
            <a:spLocks noChangeShapeType="1"/>
          </p:cNvSpPr>
          <p:nvPr/>
        </p:nvSpPr>
        <p:spPr bwMode="auto">
          <a:xfrm>
            <a:off x="4556125" y="1055688"/>
            <a:ext cx="0" cy="5029200"/>
          </a:xfrm>
          <a:prstGeom prst="line">
            <a:avLst/>
          </a:prstGeom>
          <a:noFill/>
          <a:ln w="38100">
            <a:solidFill>
              <a:schemeClr val="bg2"/>
            </a:solidFill>
            <a:prstDash val="sysDot"/>
            <a:round/>
            <a:headEnd/>
            <a:tailEnd/>
          </a:ln>
        </p:spPr>
        <p:txBody>
          <a:bodyPr anchor="ctr"/>
          <a:lstStyle/>
          <a:p>
            <a:endParaRPr lang="en-AU" dirty="0"/>
          </a:p>
        </p:txBody>
      </p:sp>
      <p:sp>
        <p:nvSpPr>
          <p:cNvPr id="97283" name="Text Box 15"/>
          <p:cNvSpPr txBox="1">
            <a:spLocks noChangeArrowheads="1"/>
          </p:cNvSpPr>
          <p:nvPr/>
        </p:nvSpPr>
        <p:spPr bwMode="auto">
          <a:xfrm>
            <a:off x="727075" y="1109663"/>
            <a:ext cx="2995613" cy="457200"/>
          </a:xfrm>
          <a:prstGeom prst="rect">
            <a:avLst/>
          </a:prstGeom>
          <a:noFill/>
          <a:ln w="9525">
            <a:noFill/>
            <a:miter lim="800000"/>
            <a:headEnd/>
            <a:tailEnd/>
          </a:ln>
        </p:spPr>
        <p:txBody>
          <a:bodyPr wrap="none">
            <a:spAutoFit/>
          </a:bodyPr>
          <a:lstStyle/>
          <a:p>
            <a:r>
              <a:rPr lang="en-US" sz="2400" b="1" dirty="0">
                <a:solidFill>
                  <a:srgbClr val="002060"/>
                </a:solidFill>
                <a:cs typeface="Arial" pitchFamily="34" charset="0"/>
              </a:rPr>
              <a:t>Bottom-up Process</a:t>
            </a:r>
          </a:p>
        </p:txBody>
      </p:sp>
      <p:sp>
        <p:nvSpPr>
          <p:cNvPr id="97284" name="Text Box 16"/>
          <p:cNvSpPr txBox="1">
            <a:spLocks noChangeArrowheads="1"/>
          </p:cNvSpPr>
          <p:nvPr/>
        </p:nvSpPr>
        <p:spPr bwMode="auto">
          <a:xfrm>
            <a:off x="5457825" y="1109663"/>
            <a:ext cx="2908300" cy="457200"/>
          </a:xfrm>
          <a:prstGeom prst="rect">
            <a:avLst/>
          </a:prstGeom>
          <a:noFill/>
          <a:ln w="9525">
            <a:noFill/>
            <a:miter lim="800000"/>
            <a:headEnd/>
            <a:tailEnd/>
          </a:ln>
        </p:spPr>
        <p:txBody>
          <a:bodyPr wrap="none">
            <a:spAutoFit/>
          </a:bodyPr>
          <a:lstStyle/>
          <a:p>
            <a:r>
              <a:rPr lang="en-US" sz="2400" b="1" dirty="0">
                <a:solidFill>
                  <a:srgbClr val="002060"/>
                </a:solidFill>
                <a:cs typeface="Arial" pitchFamily="34" charset="0"/>
              </a:rPr>
              <a:t>Top-down Process</a:t>
            </a:r>
          </a:p>
        </p:txBody>
      </p:sp>
      <p:sp>
        <p:nvSpPr>
          <p:cNvPr id="97285" name="Text Box 17"/>
          <p:cNvSpPr txBox="1">
            <a:spLocks noChangeArrowheads="1"/>
          </p:cNvSpPr>
          <p:nvPr/>
        </p:nvSpPr>
        <p:spPr bwMode="auto">
          <a:xfrm>
            <a:off x="363538" y="1897063"/>
            <a:ext cx="3074987" cy="1006475"/>
          </a:xfrm>
          <a:prstGeom prst="rect">
            <a:avLst/>
          </a:prstGeom>
          <a:noFill/>
          <a:ln w="9525">
            <a:noFill/>
            <a:miter lim="800000"/>
            <a:headEnd/>
            <a:tailEnd/>
          </a:ln>
        </p:spPr>
        <p:txBody>
          <a:bodyPr wrap="none">
            <a:spAutoFit/>
          </a:bodyPr>
          <a:lstStyle/>
          <a:p>
            <a:r>
              <a:rPr lang="en-US" sz="2000" dirty="0">
                <a:solidFill>
                  <a:srgbClr val="002060"/>
                </a:solidFill>
                <a:cs typeface="Arial" pitchFamily="34" charset="0"/>
              </a:rPr>
              <a:t>Starting with throwing all</a:t>
            </a:r>
            <a:br>
              <a:rPr lang="en-US" sz="2000" dirty="0">
                <a:solidFill>
                  <a:srgbClr val="002060"/>
                </a:solidFill>
                <a:cs typeface="Arial" pitchFamily="34" charset="0"/>
              </a:rPr>
            </a:br>
            <a:r>
              <a:rPr lang="en-US" sz="2000" dirty="0">
                <a:solidFill>
                  <a:srgbClr val="002060"/>
                </a:solidFill>
                <a:cs typeface="Arial" pitchFamily="34" charset="0"/>
              </a:rPr>
              <a:t> classes on the page, and</a:t>
            </a:r>
            <a:br>
              <a:rPr lang="en-US" sz="2000" dirty="0">
                <a:solidFill>
                  <a:srgbClr val="002060"/>
                </a:solidFill>
                <a:cs typeface="Arial" pitchFamily="34" charset="0"/>
              </a:rPr>
            </a:br>
            <a:r>
              <a:rPr lang="en-US" sz="2000" dirty="0">
                <a:solidFill>
                  <a:srgbClr val="002060"/>
                </a:solidFill>
                <a:cs typeface="Arial" pitchFamily="34" charset="0"/>
              </a:rPr>
              <a:t> then combining them:</a:t>
            </a:r>
          </a:p>
        </p:txBody>
      </p:sp>
      <p:sp>
        <p:nvSpPr>
          <p:cNvPr id="97286" name="Text Box 18"/>
          <p:cNvSpPr txBox="1">
            <a:spLocks noChangeArrowheads="1"/>
          </p:cNvSpPr>
          <p:nvPr/>
        </p:nvSpPr>
        <p:spPr bwMode="auto">
          <a:xfrm>
            <a:off x="5156200" y="1897063"/>
            <a:ext cx="3468688" cy="1006475"/>
          </a:xfrm>
          <a:prstGeom prst="rect">
            <a:avLst/>
          </a:prstGeom>
          <a:noFill/>
          <a:ln w="9525">
            <a:noFill/>
            <a:miter lim="800000"/>
            <a:headEnd/>
            <a:tailEnd/>
          </a:ln>
        </p:spPr>
        <p:txBody>
          <a:bodyPr wrap="none">
            <a:spAutoFit/>
          </a:bodyPr>
          <a:lstStyle/>
          <a:p>
            <a:r>
              <a:rPr lang="en-US" sz="2000" dirty="0">
                <a:solidFill>
                  <a:srgbClr val="002060"/>
                </a:solidFill>
                <a:cs typeface="Arial" pitchFamily="34" charset="0"/>
              </a:rPr>
              <a:t>Starting with an overview of</a:t>
            </a:r>
            <a:br>
              <a:rPr lang="en-US" sz="2000" dirty="0">
                <a:solidFill>
                  <a:srgbClr val="002060"/>
                </a:solidFill>
                <a:cs typeface="Arial" pitchFamily="34" charset="0"/>
              </a:rPr>
            </a:br>
            <a:r>
              <a:rPr lang="en-US" sz="2000" dirty="0">
                <a:solidFill>
                  <a:srgbClr val="002060"/>
                </a:solidFill>
                <a:cs typeface="Arial" pitchFamily="34" charset="0"/>
              </a:rPr>
              <a:t>the system, and then splitting</a:t>
            </a:r>
          </a:p>
          <a:p>
            <a:r>
              <a:rPr lang="en-US" sz="2000" dirty="0">
                <a:solidFill>
                  <a:srgbClr val="002060"/>
                </a:solidFill>
                <a:cs typeface="Arial" pitchFamily="34" charset="0"/>
              </a:rPr>
              <a:t>classes</a:t>
            </a:r>
          </a:p>
        </p:txBody>
      </p:sp>
      <p:pic>
        <p:nvPicPr>
          <p:cNvPr id="19" name="Picture 18" descr="67.1 How to model_.png"/>
          <p:cNvPicPr>
            <a:picLocks noChangeAspect="1"/>
          </p:cNvPicPr>
          <p:nvPr/>
        </p:nvPicPr>
        <p:blipFill>
          <a:blip r:embed="rId3" cstate="print"/>
          <a:stretch>
            <a:fillRect/>
          </a:stretch>
        </p:blipFill>
        <p:spPr>
          <a:xfrm>
            <a:off x="323528" y="2708920"/>
            <a:ext cx="3528392" cy="3293166"/>
          </a:xfrm>
          <a:prstGeom prst="rect">
            <a:avLst/>
          </a:prstGeom>
        </p:spPr>
      </p:pic>
      <p:pic>
        <p:nvPicPr>
          <p:cNvPr id="20" name="Picture 19" descr="67.2 How to Model_.png"/>
          <p:cNvPicPr>
            <a:picLocks noChangeAspect="1"/>
          </p:cNvPicPr>
          <p:nvPr/>
        </p:nvPicPr>
        <p:blipFill>
          <a:blip r:embed="rId4" cstate="print"/>
          <a:stretch>
            <a:fillRect/>
          </a:stretch>
        </p:blipFill>
        <p:spPr>
          <a:xfrm>
            <a:off x="4592845" y="3284984"/>
            <a:ext cx="3939595" cy="2376264"/>
          </a:xfrm>
          <a:prstGeom prst="rect">
            <a:avLst/>
          </a:prstGeom>
        </p:spPr>
      </p:pic>
    </p:spTree>
    <p:extLst>
      <p:ext uri="{BB962C8B-B14F-4D97-AF65-F5344CB8AC3E}">
        <p14:creationId xmlns:p14="http://schemas.microsoft.com/office/powerpoint/2010/main" val="1304209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734888" y="1527844"/>
            <a:ext cx="8229600" cy="3989388"/>
          </a:xfrm>
        </p:spPr>
        <p:txBody>
          <a:bodyPr/>
          <a:lstStyle/>
          <a:p>
            <a:r>
              <a:rPr lang="en-US" dirty="0" smtClean="0"/>
              <a:t>Background of business object </a:t>
            </a:r>
            <a:r>
              <a:rPr lang="en-US" dirty="0" err="1" smtClean="0"/>
              <a:t>modelling</a:t>
            </a:r>
            <a:endParaRPr lang="en-US" dirty="0" smtClean="0"/>
          </a:p>
          <a:p>
            <a:endParaRPr lang="en-US" dirty="0"/>
          </a:p>
          <a:p>
            <a:r>
              <a:rPr lang="en-US" dirty="0" smtClean="0"/>
              <a:t>How to structure a business object</a:t>
            </a:r>
          </a:p>
          <a:p>
            <a:endParaRPr lang="en-US" dirty="0"/>
          </a:p>
          <a:p>
            <a:r>
              <a:rPr lang="en-US" dirty="0" smtClean="0"/>
              <a:t>How to relate business objects to each other</a:t>
            </a:r>
          </a:p>
          <a:p>
            <a:endParaRPr lang="en-US" dirty="0"/>
          </a:p>
          <a:p>
            <a:r>
              <a:rPr lang="en-US" dirty="0" smtClean="0"/>
              <a:t>How to </a:t>
            </a:r>
            <a:r>
              <a:rPr lang="en-US" dirty="0" err="1" smtClean="0"/>
              <a:t>generalise</a:t>
            </a:r>
            <a:r>
              <a:rPr lang="en-US" dirty="0" smtClean="0"/>
              <a:t> business objects of similar types</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812008">
            <a:off x="69381" y="1699067"/>
            <a:ext cx="989012"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925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pPr eaLnBrk="1" hangingPunct="1"/>
            <a:r>
              <a:rPr lang="en-AU" dirty="0" smtClean="0">
                <a:solidFill>
                  <a:srgbClr val="002060"/>
                </a:solidFill>
                <a:ea typeface="ＭＳ Ｐゴシック" pitchFamily="34" charset="-128"/>
                <a:cs typeface="Arial" pitchFamily="34" charset="0"/>
              </a:rPr>
              <a:t>Top-Down Methodology</a:t>
            </a:r>
          </a:p>
        </p:txBody>
      </p:sp>
      <p:sp>
        <p:nvSpPr>
          <p:cNvPr id="99330" name="Text Box 4"/>
          <p:cNvSpPr txBox="1">
            <a:spLocks noChangeArrowheads="1"/>
          </p:cNvSpPr>
          <p:nvPr/>
        </p:nvSpPr>
        <p:spPr bwMode="auto">
          <a:xfrm>
            <a:off x="868053" y="1225058"/>
            <a:ext cx="2080407" cy="346105"/>
          </a:xfrm>
          <a:prstGeom prst="rect">
            <a:avLst/>
          </a:prstGeom>
          <a:solidFill>
            <a:srgbClr val="99CCFF"/>
          </a:solidFill>
          <a:ln w="9525">
            <a:solidFill>
              <a:srgbClr val="99CCFF"/>
            </a:solidFill>
            <a:miter lim="800000"/>
            <a:headEnd/>
            <a:tailEnd/>
          </a:ln>
        </p:spPr>
        <p:txBody>
          <a:bodyPr>
            <a:spAutoFit/>
          </a:bodyPr>
          <a:lstStyle/>
          <a:p>
            <a:pPr algn="ctr">
              <a:spcBef>
                <a:spcPct val="50000"/>
              </a:spcBef>
            </a:pPr>
            <a:r>
              <a:rPr lang="en-US" dirty="0">
                <a:latin typeface="Times New Roman" pitchFamily="18" charset="0"/>
                <a:cs typeface="Arial" pitchFamily="34" charset="0"/>
              </a:rPr>
              <a:t>Analyzing Scope</a:t>
            </a:r>
          </a:p>
        </p:txBody>
      </p:sp>
      <p:sp>
        <p:nvSpPr>
          <p:cNvPr id="99331" name="Text Box 5"/>
          <p:cNvSpPr txBox="1">
            <a:spLocks noChangeArrowheads="1"/>
          </p:cNvSpPr>
          <p:nvPr/>
        </p:nvSpPr>
        <p:spPr bwMode="auto">
          <a:xfrm>
            <a:off x="902527" y="1835489"/>
            <a:ext cx="2012958" cy="598747"/>
          </a:xfrm>
          <a:prstGeom prst="rect">
            <a:avLst/>
          </a:prstGeom>
          <a:solidFill>
            <a:srgbClr val="99CCFF"/>
          </a:solidFill>
          <a:ln w="9525">
            <a:solidFill>
              <a:srgbClr val="99CCFF"/>
            </a:solidFill>
            <a:miter lim="800000"/>
            <a:headEnd/>
            <a:tailEnd/>
          </a:ln>
        </p:spPr>
        <p:txBody>
          <a:bodyPr>
            <a:spAutoFit/>
          </a:bodyPr>
          <a:lstStyle/>
          <a:p>
            <a:pPr algn="ctr">
              <a:spcBef>
                <a:spcPct val="50000"/>
              </a:spcBef>
            </a:pPr>
            <a:r>
              <a:rPr lang="en-US" dirty="0">
                <a:latin typeface="Times New Roman" pitchFamily="18" charset="0"/>
                <a:cs typeface="Arial" pitchFamily="34" charset="0"/>
              </a:rPr>
              <a:t>Identifying major classes</a:t>
            </a:r>
          </a:p>
        </p:txBody>
      </p:sp>
      <p:sp>
        <p:nvSpPr>
          <p:cNvPr id="99332" name="Text Box 6"/>
          <p:cNvSpPr txBox="1">
            <a:spLocks noChangeArrowheads="1"/>
          </p:cNvSpPr>
          <p:nvPr/>
        </p:nvSpPr>
        <p:spPr bwMode="auto">
          <a:xfrm>
            <a:off x="827584" y="2636912"/>
            <a:ext cx="2108886" cy="646331"/>
          </a:xfrm>
          <a:prstGeom prst="rect">
            <a:avLst/>
          </a:prstGeom>
          <a:solidFill>
            <a:srgbClr val="99CCFF"/>
          </a:solidFill>
          <a:ln w="9525">
            <a:solidFill>
              <a:srgbClr val="99CCFF"/>
            </a:solidFill>
            <a:miter lim="800000"/>
            <a:headEnd/>
            <a:tailEnd/>
          </a:ln>
        </p:spPr>
        <p:txBody>
          <a:bodyPr wrap="square">
            <a:spAutoFit/>
          </a:bodyPr>
          <a:lstStyle/>
          <a:p>
            <a:pPr algn="ctr">
              <a:spcBef>
                <a:spcPct val="50000"/>
              </a:spcBef>
            </a:pPr>
            <a:r>
              <a:rPr lang="en-US" dirty="0">
                <a:latin typeface="Times New Roman" pitchFamily="18" charset="0"/>
                <a:cs typeface="Arial" pitchFamily="34" charset="0"/>
              </a:rPr>
              <a:t>Identifying properties</a:t>
            </a:r>
          </a:p>
        </p:txBody>
      </p:sp>
      <p:sp>
        <p:nvSpPr>
          <p:cNvPr id="99334" name="Text Box 8"/>
          <p:cNvSpPr txBox="1">
            <a:spLocks noChangeArrowheads="1"/>
          </p:cNvSpPr>
          <p:nvPr/>
        </p:nvSpPr>
        <p:spPr bwMode="auto">
          <a:xfrm>
            <a:off x="851566" y="3429000"/>
            <a:ext cx="2113382" cy="346106"/>
          </a:xfrm>
          <a:prstGeom prst="rect">
            <a:avLst/>
          </a:prstGeom>
          <a:solidFill>
            <a:srgbClr val="99CCFF"/>
          </a:solidFill>
          <a:ln w="9525">
            <a:solidFill>
              <a:srgbClr val="99CCFF"/>
            </a:solidFill>
            <a:miter lim="800000"/>
            <a:headEnd/>
            <a:tailEnd/>
          </a:ln>
        </p:spPr>
        <p:txBody>
          <a:bodyPr>
            <a:spAutoFit/>
          </a:bodyPr>
          <a:lstStyle/>
          <a:p>
            <a:pPr algn="ctr">
              <a:spcBef>
                <a:spcPct val="50000"/>
              </a:spcBef>
            </a:pPr>
            <a:r>
              <a:rPr lang="en-US" dirty="0">
                <a:latin typeface="Times New Roman" pitchFamily="18" charset="0"/>
                <a:cs typeface="Arial" pitchFamily="34" charset="0"/>
              </a:rPr>
              <a:t>Identifying methods</a:t>
            </a:r>
          </a:p>
        </p:txBody>
      </p:sp>
      <p:sp>
        <p:nvSpPr>
          <p:cNvPr id="99335" name="Text Box 10"/>
          <p:cNvSpPr txBox="1">
            <a:spLocks noChangeArrowheads="1"/>
          </p:cNvSpPr>
          <p:nvPr/>
        </p:nvSpPr>
        <p:spPr bwMode="auto">
          <a:xfrm>
            <a:off x="827584" y="3919421"/>
            <a:ext cx="2161345" cy="598747"/>
          </a:xfrm>
          <a:prstGeom prst="rect">
            <a:avLst/>
          </a:prstGeom>
          <a:solidFill>
            <a:srgbClr val="99CCFF"/>
          </a:solidFill>
          <a:ln w="9525">
            <a:solidFill>
              <a:srgbClr val="99CCFF"/>
            </a:solidFill>
            <a:miter lim="800000"/>
            <a:headEnd/>
            <a:tailEnd/>
          </a:ln>
        </p:spPr>
        <p:txBody>
          <a:bodyPr>
            <a:spAutoFit/>
          </a:bodyPr>
          <a:lstStyle/>
          <a:p>
            <a:pPr algn="ctr">
              <a:spcBef>
                <a:spcPct val="50000"/>
              </a:spcBef>
            </a:pPr>
            <a:r>
              <a:rPr lang="en-US" dirty="0">
                <a:latin typeface="Times New Roman" pitchFamily="18" charset="0"/>
                <a:cs typeface="Arial" pitchFamily="34" charset="0"/>
              </a:rPr>
              <a:t>Refining and normalizing classes</a:t>
            </a:r>
          </a:p>
        </p:txBody>
      </p:sp>
      <p:cxnSp>
        <p:nvCxnSpPr>
          <p:cNvPr id="99337" name="AutoShape 13"/>
          <p:cNvCxnSpPr>
            <a:cxnSpLocks noChangeShapeType="1"/>
            <a:stCxn id="99335" idx="2"/>
            <a:endCxn id="99339" idx="0"/>
          </p:cNvCxnSpPr>
          <p:nvPr/>
        </p:nvCxnSpPr>
        <p:spPr bwMode="auto">
          <a:xfrm rot="5400000">
            <a:off x="1776093" y="4650331"/>
            <a:ext cx="264326" cy="0"/>
          </a:xfrm>
          <a:prstGeom prst="straightConnector1">
            <a:avLst/>
          </a:prstGeom>
          <a:noFill/>
          <a:ln w="9525">
            <a:solidFill>
              <a:schemeClr val="tx1"/>
            </a:solidFill>
            <a:round/>
            <a:headEnd/>
            <a:tailEnd type="triangle" w="med" len="med"/>
          </a:ln>
        </p:spPr>
      </p:cxnSp>
      <p:cxnSp>
        <p:nvCxnSpPr>
          <p:cNvPr id="99338" name="AutoShape 14"/>
          <p:cNvCxnSpPr>
            <a:cxnSpLocks noChangeShapeType="1"/>
            <a:stCxn id="99330" idx="2"/>
            <a:endCxn id="99331" idx="0"/>
          </p:cNvCxnSpPr>
          <p:nvPr/>
        </p:nvCxnSpPr>
        <p:spPr bwMode="auto">
          <a:xfrm rot="16200000" flipH="1">
            <a:off x="1776843" y="1702576"/>
            <a:ext cx="264326" cy="1499"/>
          </a:xfrm>
          <a:prstGeom prst="curvedConnector3">
            <a:avLst>
              <a:gd name="adj1" fmla="val 49722"/>
            </a:avLst>
          </a:prstGeom>
          <a:noFill/>
          <a:ln w="9525">
            <a:solidFill>
              <a:schemeClr val="tx1"/>
            </a:solidFill>
            <a:round/>
            <a:headEnd/>
            <a:tailEnd type="triangle" w="med" len="med"/>
          </a:ln>
        </p:spPr>
      </p:cxnSp>
      <p:sp>
        <p:nvSpPr>
          <p:cNvPr id="99339" name="Text Box 33"/>
          <p:cNvSpPr txBox="1">
            <a:spLocks noChangeArrowheads="1"/>
          </p:cNvSpPr>
          <p:nvPr/>
        </p:nvSpPr>
        <p:spPr bwMode="auto">
          <a:xfrm>
            <a:off x="827584" y="4782494"/>
            <a:ext cx="2161345" cy="346105"/>
          </a:xfrm>
          <a:prstGeom prst="rect">
            <a:avLst/>
          </a:prstGeom>
          <a:solidFill>
            <a:srgbClr val="99CCFF"/>
          </a:solidFill>
          <a:ln w="9525">
            <a:solidFill>
              <a:srgbClr val="99CCFF"/>
            </a:solidFill>
            <a:miter lim="800000"/>
            <a:headEnd/>
            <a:tailEnd/>
          </a:ln>
        </p:spPr>
        <p:txBody>
          <a:bodyPr>
            <a:spAutoFit/>
          </a:bodyPr>
          <a:lstStyle/>
          <a:p>
            <a:pPr algn="ctr">
              <a:spcBef>
                <a:spcPct val="50000"/>
              </a:spcBef>
            </a:pPr>
            <a:r>
              <a:rPr lang="en-US" dirty="0">
                <a:latin typeface="Times New Roman" pitchFamily="18" charset="0"/>
                <a:cs typeface="Arial" pitchFamily="34" charset="0"/>
              </a:rPr>
              <a:t>Generalizing classes</a:t>
            </a:r>
          </a:p>
        </p:txBody>
      </p:sp>
      <p:cxnSp>
        <p:nvCxnSpPr>
          <p:cNvPr id="99340" name="AutoShape 34"/>
          <p:cNvCxnSpPr>
            <a:cxnSpLocks noChangeShapeType="1"/>
            <a:stCxn id="99334" idx="2"/>
            <a:endCxn id="99335" idx="0"/>
          </p:cNvCxnSpPr>
          <p:nvPr/>
        </p:nvCxnSpPr>
        <p:spPr bwMode="auto">
          <a:xfrm>
            <a:off x="1908257" y="3775106"/>
            <a:ext cx="0" cy="144315"/>
          </a:xfrm>
          <a:prstGeom prst="straightConnector1">
            <a:avLst/>
          </a:prstGeom>
          <a:noFill/>
          <a:ln w="9525">
            <a:solidFill>
              <a:schemeClr val="tx1"/>
            </a:solidFill>
            <a:round/>
            <a:headEnd/>
            <a:tailEnd type="triangle" w="med" len="med"/>
          </a:ln>
        </p:spPr>
      </p:cxnSp>
      <p:sp>
        <p:nvSpPr>
          <p:cNvPr id="99341" name="Text Box 35"/>
          <p:cNvSpPr txBox="1">
            <a:spLocks noChangeArrowheads="1"/>
          </p:cNvSpPr>
          <p:nvPr/>
        </p:nvSpPr>
        <p:spPr bwMode="auto">
          <a:xfrm>
            <a:off x="827584" y="5392924"/>
            <a:ext cx="2161345" cy="346105"/>
          </a:xfrm>
          <a:prstGeom prst="rect">
            <a:avLst/>
          </a:prstGeom>
          <a:solidFill>
            <a:srgbClr val="99CCFF"/>
          </a:solidFill>
          <a:ln w="9525">
            <a:solidFill>
              <a:srgbClr val="99CCFF"/>
            </a:solidFill>
            <a:miter lim="800000"/>
            <a:headEnd/>
            <a:tailEnd/>
          </a:ln>
        </p:spPr>
        <p:txBody>
          <a:bodyPr>
            <a:spAutoFit/>
          </a:bodyPr>
          <a:lstStyle/>
          <a:p>
            <a:pPr algn="ctr">
              <a:spcBef>
                <a:spcPct val="50000"/>
              </a:spcBef>
            </a:pPr>
            <a:r>
              <a:rPr lang="en-US" dirty="0">
                <a:latin typeface="Times New Roman" pitchFamily="18" charset="0"/>
                <a:cs typeface="Arial" pitchFamily="34" charset="0"/>
              </a:rPr>
              <a:t>Reviewing</a:t>
            </a:r>
          </a:p>
        </p:txBody>
      </p:sp>
      <p:cxnSp>
        <p:nvCxnSpPr>
          <p:cNvPr id="99342" name="AutoShape 36"/>
          <p:cNvCxnSpPr>
            <a:cxnSpLocks noChangeShapeType="1"/>
            <a:stCxn id="99339" idx="2"/>
            <a:endCxn id="99341" idx="0"/>
          </p:cNvCxnSpPr>
          <p:nvPr/>
        </p:nvCxnSpPr>
        <p:spPr bwMode="auto">
          <a:xfrm rot="5400000">
            <a:off x="1776093" y="5260761"/>
            <a:ext cx="264326" cy="0"/>
          </a:xfrm>
          <a:prstGeom prst="straightConnector1">
            <a:avLst/>
          </a:prstGeom>
          <a:noFill/>
          <a:ln w="9525">
            <a:solidFill>
              <a:schemeClr val="tx1"/>
            </a:solidFill>
            <a:round/>
            <a:headEnd/>
            <a:tailEnd type="triangle" w="med" len="med"/>
          </a:ln>
        </p:spPr>
      </p:cxnSp>
      <p:cxnSp>
        <p:nvCxnSpPr>
          <p:cNvPr id="99343" name="AutoShape 37"/>
          <p:cNvCxnSpPr>
            <a:cxnSpLocks noChangeShapeType="1"/>
            <a:stCxn id="99341" idx="3"/>
            <a:endCxn id="99330" idx="3"/>
          </p:cNvCxnSpPr>
          <p:nvPr/>
        </p:nvCxnSpPr>
        <p:spPr bwMode="auto">
          <a:xfrm flipH="1" flipV="1">
            <a:off x="2948460" y="1398841"/>
            <a:ext cx="40469" cy="4167866"/>
          </a:xfrm>
          <a:prstGeom prst="curvedConnector3">
            <a:avLst>
              <a:gd name="adj1" fmla="val -1588889"/>
            </a:avLst>
          </a:prstGeom>
          <a:noFill/>
          <a:ln w="9525">
            <a:solidFill>
              <a:schemeClr val="tx1"/>
            </a:solidFill>
            <a:prstDash val="dash"/>
            <a:round/>
            <a:headEnd/>
            <a:tailEnd type="triangle" w="med" len="med"/>
          </a:ln>
        </p:spPr>
      </p:cxnSp>
      <p:grpSp>
        <p:nvGrpSpPr>
          <p:cNvPr id="4" name="Group 58"/>
          <p:cNvGrpSpPr>
            <a:grpSpLocks/>
          </p:cNvGrpSpPr>
          <p:nvPr/>
        </p:nvGrpSpPr>
        <p:grpSpPr bwMode="auto">
          <a:xfrm>
            <a:off x="4343892" y="3717032"/>
            <a:ext cx="4072381" cy="508205"/>
            <a:chOff x="2824" y="2552"/>
            <a:chExt cx="2717" cy="348"/>
          </a:xfrm>
        </p:grpSpPr>
        <p:sp>
          <p:nvSpPr>
            <p:cNvPr id="99358" name="Rectangle 45"/>
            <p:cNvSpPr>
              <a:spLocks noChangeArrowheads="1"/>
            </p:cNvSpPr>
            <p:nvPr/>
          </p:nvSpPr>
          <p:spPr bwMode="auto">
            <a:xfrm>
              <a:off x="2824" y="2552"/>
              <a:ext cx="906" cy="348"/>
            </a:xfrm>
            <a:prstGeom prst="rect">
              <a:avLst/>
            </a:prstGeom>
            <a:solidFill>
              <a:schemeClr val="bg1"/>
            </a:solidFill>
            <a:ln w="19050">
              <a:solidFill>
                <a:srgbClr val="333333"/>
              </a:solidFill>
              <a:miter lim="800000"/>
              <a:headEnd/>
              <a:tailEnd/>
            </a:ln>
          </p:spPr>
          <p:txBody>
            <a:bodyPr anchor="ctr"/>
            <a:lstStyle/>
            <a:p>
              <a:pPr algn="ctr"/>
              <a:r>
                <a:rPr lang="en-US" sz="1600" dirty="0"/>
                <a:t>Order</a:t>
              </a:r>
            </a:p>
            <a:p>
              <a:r>
                <a:rPr lang="en-US" sz="1600" dirty="0"/>
                <a:t> id</a:t>
              </a:r>
            </a:p>
          </p:txBody>
        </p:sp>
        <p:sp>
          <p:nvSpPr>
            <p:cNvPr id="99359" name="Rectangle 46"/>
            <p:cNvSpPr>
              <a:spLocks noChangeArrowheads="1"/>
            </p:cNvSpPr>
            <p:nvPr/>
          </p:nvSpPr>
          <p:spPr bwMode="auto">
            <a:xfrm>
              <a:off x="4397" y="2552"/>
              <a:ext cx="1144" cy="348"/>
            </a:xfrm>
            <a:prstGeom prst="rect">
              <a:avLst/>
            </a:prstGeom>
            <a:solidFill>
              <a:schemeClr val="bg1"/>
            </a:solidFill>
            <a:ln w="19050">
              <a:solidFill>
                <a:srgbClr val="333333"/>
              </a:solidFill>
              <a:miter lim="800000"/>
              <a:headEnd/>
              <a:tailEnd/>
            </a:ln>
          </p:spPr>
          <p:txBody>
            <a:bodyPr anchor="ctr"/>
            <a:lstStyle/>
            <a:p>
              <a:pPr algn="ctr"/>
              <a:r>
                <a:rPr lang="en-US" sz="1600" dirty="0"/>
                <a:t>State</a:t>
              </a:r>
            </a:p>
            <a:p>
              <a:r>
                <a:rPr lang="en-US" sz="1600" dirty="0"/>
                <a:t> started, ended</a:t>
              </a:r>
            </a:p>
          </p:txBody>
        </p:sp>
        <p:cxnSp>
          <p:nvCxnSpPr>
            <p:cNvPr id="99360" name="AutoShape 47"/>
            <p:cNvCxnSpPr>
              <a:cxnSpLocks noChangeShapeType="1"/>
              <a:stCxn id="99358" idx="3"/>
              <a:endCxn id="99359" idx="1"/>
            </p:cNvCxnSpPr>
            <p:nvPr/>
          </p:nvCxnSpPr>
          <p:spPr bwMode="auto">
            <a:xfrm>
              <a:off x="3736" y="2726"/>
              <a:ext cx="655" cy="0"/>
            </a:xfrm>
            <a:prstGeom prst="straightConnector1">
              <a:avLst/>
            </a:prstGeom>
            <a:noFill/>
            <a:ln w="9525">
              <a:solidFill>
                <a:schemeClr val="tx1"/>
              </a:solidFill>
              <a:round/>
              <a:headEnd/>
              <a:tailEnd type="triangle" w="med" len="med"/>
            </a:ln>
          </p:spPr>
        </p:cxnSp>
      </p:grpSp>
      <p:grpSp>
        <p:nvGrpSpPr>
          <p:cNvPr id="5" name="Group 59"/>
          <p:cNvGrpSpPr>
            <a:grpSpLocks/>
          </p:cNvGrpSpPr>
          <p:nvPr/>
        </p:nvGrpSpPr>
        <p:grpSpPr bwMode="auto">
          <a:xfrm>
            <a:off x="4712609" y="4413624"/>
            <a:ext cx="3331948" cy="509665"/>
            <a:chOff x="2961" y="3068"/>
            <a:chExt cx="2223" cy="349"/>
          </a:xfrm>
        </p:grpSpPr>
        <p:sp>
          <p:nvSpPr>
            <p:cNvPr id="99354" name="Rectangle 48"/>
            <p:cNvSpPr>
              <a:spLocks noChangeArrowheads="1"/>
            </p:cNvSpPr>
            <p:nvPr/>
          </p:nvSpPr>
          <p:spPr bwMode="auto">
            <a:xfrm>
              <a:off x="2961" y="3069"/>
              <a:ext cx="906" cy="348"/>
            </a:xfrm>
            <a:prstGeom prst="rect">
              <a:avLst/>
            </a:prstGeom>
            <a:solidFill>
              <a:schemeClr val="bg1"/>
            </a:solidFill>
            <a:ln w="19050">
              <a:solidFill>
                <a:srgbClr val="333333"/>
              </a:solidFill>
              <a:miter lim="800000"/>
              <a:headEnd/>
              <a:tailEnd/>
            </a:ln>
          </p:spPr>
          <p:txBody>
            <a:bodyPr anchor="ctr"/>
            <a:lstStyle/>
            <a:p>
              <a:pPr algn="ctr"/>
              <a:r>
                <a:rPr lang="en-US" sz="1600" dirty="0"/>
                <a:t>Order</a:t>
              </a:r>
            </a:p>
            <a:p>
              <a:r>
                <a:rPr lang="en-US" sz="1600" dirty="0"/>
                <a:t> id</a:t>
              </a:r>
            </a:p>
          </p:txBody>
        </p:sp>
        <p:sp>
          <p:nvSpPr>
            <p:cNvPr id="99355" name="Rectangle 49"/>
            <p:cNvSpPr>
              <a:spLocks noChangeArrowheads="1"/>
            </p:cNvSpPr>
            <p:nvPr/>
          </p:nvSpPr>
          <p:spPr bwMode="auto">
            <a:xfrm>
              <a:off x="4278" y="3068"/>
              <a:ext cx="906" cy="348"/>
            </a:xfrm>
            <a:prstGeom prst="rect">
              <a:avLst/>
            </a:prstGeom>
            <a:solidFill>
              <a:schemeClr val="bg1"/>
            </a:solidFill>
            <a:ln w="19050">
              <a:solidFill>
                <a:srgbClr val="333333"/>
              </a:solidFill>
              <a:miter lim="800000"/>
              <a:headEnd/>
              <a:tailEnd/>
            </a:ln>
          </p:spPr>
          <p:txBody>
            <a:bodyPr anchor="ctr"/>
            <a:lstStyle/>
            <a:p>
              <a:pPr algn="ctr"/>
              <a:r>
                <a:rPr lang="en-US" sz="1600" dirty="0"/>
                <a:t>Business Order</a:t>
              </a:r>
            </a:p>
          </p:txBody>
        </p:sp>
        <p:sp>
          <p:nvSpPr>
            <p:cNvPr id="99356" name="AutoShape 51"/>
            <p:cNvSpPr>
              <a:spLocks noChangeArrowheads="1"/>
            </p:cNvSpPr>
            <p:nvPr/>
          </p:nvSpPr>
          <p:spPr bwMode="auto">
            <a:xfrm>
              <a:off x="4170" y="3160"/>
              <a:ext cx="111" cy="165"/>
            </a:xfrm>
            <a:prstGeom prst="rightArrow">
              <a:avLst>
                <a:gd name="adj1" fmla="val 43065"/>
                <a:gd name="adj2" fmla="val 100000"/>
              </a:avLst>
            </a:prstGeom>
            <a:solidFill>
              <a:schemeClr val="bg1"/>
            </a:solidFill>
            <a:ln w="9525">
              <a:solidFill>
                <a:schemeClr val="tx1"/>
              </a:solidFill>
              <a:miter lim="800000"/>
              <a:headEnd/>
              <a:tailEnd/>
            </a:ln>
          </p:spPr>
          <p:txBody>
            <a:bodyPr wrap="none" anchor="ctr"/>
            <a:lstStyle/>
            <a:p>
              <a:endParaRPr lang="en-US" dirty="0"/>
            </a:p>
          </p:txBody>
        </p:sp>
        <p:cxnSp>
          <p:nvCxnSpPr>
            <p:cNvPr id="99357" name="AutoShape 52"/>
            <p:cNvCxnSpPr>
              <a:cxnSpLocks noChangeShapeType="1"/>
              <a:stCxn id="99356" idx="1"/>
              <a:endCxn id="99354" idx="3"/>
            </p:cNvCxnSpPr>
            <p:nvPr/>
          </p:nvCxnSpPr>
          <p:spPr bwMode="auto">
            <a:xfrm flipH="1">
              <a:off x="3873" y="3243"/>
              <a:ext cx="297" cy="0"/>
            </a:xfrm>
            <a:prstGeom prst="straightConnector1">
              <a:avLst/>
            </a:prstGeom>
            <a:noFill/>
            <a:ln w="9525">
              <a:solidFill>
                <a:schemeClr val="tx1"/>
              </a:solidFill>
              <a:round/>
              <a:headEnd/>
              <a:tailEnd/>
            </a:ln>
          </p:spPr>
        </p:cxnSp>
      </p:grpSp>
      <p:grpSp>
        <p:nvGrpSpPr>
          <p:cNvPr id="6" name="Group 60"/>
          <p:cNvGrpSpPr>
            <a:grpSpLocks/>
          </p:cNvGrpSpPr>
          <p:nvPr/>
        </p:nvGrpSpPr>
        <p:grpSpPr bwMode="auto">
          <a:xfrm>
            <a:off x="4576213" y="5111675"/>
            <a:ext cx="3604740" cy="627955"/>
            <a:chOff x="2860" y="3549"/>
            <a:chExt cx="2405" cy="430"/>
          </a:xfrm>
        </p:grpSpPr>
        <p:sp>
          <p:nvSpPr>
            <p:cNvPr id="99351" name="Rectangle 53"/>
            <p:cNvSpPr>
              <a:spLocks noChangeArrowheads="1"/>
            </p:cNvSpPr>
            <p:nvPr/>
          </p:nvSpPr>
          <p:spPr bwMode="auto">
            <a:xfrm>
              <a:off x="2860" y="3590"/>
              <a:ext cx="906" cy="348"/>
            </a:xfrm>
            <a:prstGeom prst="rect">
              <a:avLst/>
            </a:prstGeom>
            <a:solidFill>
              <a:schemeClr val="bg1"/>
            </a:solidFill>
            <a:ln w="19050">
              <a:solidFill>
                <a:srgbClr val="333333"/>
              </a:solidFill>
              <a:miter lim="800000"/>
              <a:headEnd/>
              <a:tailEnd/>
            </a:ln>
          </p:spPr>
          <p:txBody>
            <a:bodyPr anchor="ctr"/>
            <a:lstStyle/>
            <a:p>
              <a:pPr algn="ctr"/>
              <a:r>
                <a:rPr lang="en-US" sz="1600" u="sng" dirty="0"/>
                <a:t>: Order</a:t>
              </a:r>
            </a:p>
            <a:p>
              <a:r>
                <a:rPr lang="en-US" sz="1600" dirty="0"/>
                <a:t> id = 18734</a:t>
              </a:r>
            </a:p>
          </p:txBody>
        </p:sp>
        <p:sp>
          <p:nvSpPr>
            <p:cNvPr id="99352" name="Rectangle 54"/>
            <p:cNvSpPr>
              <a:spLocks noChangeArrowheads="1"/>
            </p:cNvSpPr>
            <p:nvPr/>
          </p:nvSpPr>
          <p:spPr bwMode="auto">
            <a:xfrm>
              <a:off x="4195" y="3549"/>
              <a:ext cx="1070" cy="430"/>
            </a:xfrm>
            <a:prstGeom prst="rect">
              <a:avLst/>
            </a:prstGeom>
            <a:solidFill>
              <a:schemeClr val="bg1"/>
            </a:solidFill>
            <a:ln w="19050">
              <a:solidFill>
                <a:srgbClr val="333333"/>
              </a:solidFill>
              <a:miter lim="800000"/>
              <a:headEnd/>
              <a:tailEnd/>
            </a:ln>
          </p:spPr>
          <p:txBody>
            <a:bodyPr anchor="ctr"/>
            <a:lstStyle/>
            <a:p>
              <a:pPr algn="ctr"/>
              <a:r>
                <a:rPr lang="en-US" sz="1600" u="sng" dirty="0"/>
                <a:t>: Customer</a:t>
              </a:r>
            </a:p>
            <a:p>
              <a:r>
                <a:rPr lang="en-US" sz="1600" dirty="0"/>
                <a:t> name = </a:t>
              </a:r>
              <a:r>
                <a:rPr lang="en-US" altLang="en-US" sz="1600" dirty="0"/>
                <a:t>“</a:t>
              </a:r>
              <a:r>
                <a:rPr lang="en-US" sz="1600" dirty="0"/>
                <a:t>cohen</a:t>
              </a:r>
              <a:r>
                <a:rPr lang="en-US" altLang="en-US" sz="1600" dirty="0"/>
                <a:t>”</a:t>
              </a:r>
              <a:endParaRPr lang="en-US" sz="1600" dirty="0"/>
            </a:p>
          </p:txBody>
        </p:sp>
        <p:cxnSp>
          <p:nvCxnSpPr>
            <p:cNvPr id="99353" name="AutoShape 55"/>
            <p:cNvCxnSpPr>
              <a:cxnSpLocks noChangeShapeType="1"/>
              <a:stCxn id="99351" idx="3"/>
              <a:endCxn id="99352" idx="1"/>
            </p:cNvCxnSpPr>
            <p:nvPr/>
          </p:nvCxnSpPr>
          <p:spPr bwMode="auto">
            <a:xfrm>
              <a:off x="3772" y="3764"/>
              <a:ext cx="417" cy="0"/>
            </a:xfrm>
            <a:prstGeom prst="straightConnector1">
              <a:avLst/>
            </a:prstGeom>
            <a:noFill/>
            <a:ln w="9525">
              <a:solidFill>
                <a:schemeClr val="tx1"/>
              </a:solidFill>
              <a:round/>
              <a:headEnd/>
              <a:tailEnd/>
            </a:ln>
          </p:spPr>
        </p:cxnSp>
      </p:grpSp>
      <p:cxnSp>
        <p:nvCxnSpPr>
          <p:cNvPr id="45" name="AutoShape 34"/>
          <p:cNvCxnSpPr>
            <a:cxnSpLocks noChangeShapeType="1"/>
          </p:cNvCxnSpPr>
          <p:nvPr/>
        </p:nvCxnSpPr>
        <p:spPr bwMode="auto">
          <a:xfrm>
            <a:off x="1907704" y="3284984"/>
            <a:ext cx="0" cy="144315"/>
          </a:xfrm>
          <a:prstGeom prst="straightConnector1">
            <a:avLst/>
          </a:prstGeom>
          <a:noFill/>
          <a:ln w="9525">
            <a:solidFill>
              <a:schemeClr val="tx1"/>
            </a:solidFill>
            <a:round/>
            <a:headEnd/>
            <a:tailEnd type="triangle" w="med" len="med"/>
          </a:ln>
        </p:spPr>
      </p:cxnSp>
      <p:cxnSp>
        <p:nvCxnSpPr>
          <p:cNvPr id="47" name="AutoShape 14"/>
          <p:cNvCxnSpPr>
            <a:cxnSpLocks noChangeShapeType="1"/>
            <a:stCxn id="99331" idx="2"/>
          </p:cNvCxnSpPr>
          <p:nvPr/>
        </p:nvCxnSpPr>
        <p:spPr bwMode="auto">
          <a:xfrm rot="5400000">
            <a:off x="1807017" y="2534923"/>
            <a:ext cx="202676" cy="1303"/>
          </a:xfrm>
          <a:prstGeom prst="curvedConnector3">
            <a:avLst>
              <a:gd name="adj1" fmla="val 50000"/>
            </a:avLst>
          </a:prstGeom>
          <a:noFill/>
          <a:ln w="9525">
            <a:solidFill>
              <a:schemeClr val="tx1"/>
            </a:solidFill>
            <a:round/>
            <a:headEnd/>
            <a:tailEnd type="triangle" w="med" len="med"/>
          </a:ln>
        </p:spPr>
      </p:cxnSp>
      <p:pic>
        <p:nvPicPr>
          <p:cNvPr id="40" name="Picture 39" descr="68 Top-down-Methodology.png"/>
          <p:cNvPicPr>
            <a:picLocks noChangeAspect="1"/>
          </p:cNvPicPr>
          <p:nvPr/>
        </p:nvPicPr>
        <p:blipFill>
          <a:blip r:embed="rId3" cstate="print"/>
          <a:stretch>
            <a:fillRect/>
          </a:stretch>
        </p:blipFill>
        <p:spPr>
          <a:xfrm>
            <a:off x="3995936" y="908720"/>
            <a:ext cx="4571429" cy="2857143"/>
          </a:xfrm>
          <a:prstGeom prst="rect">
            <a:avLst/>
          </a:prstGeom>
        </p:spPr>
      </p:pic>
      <p:cxnSp>
        <p:nvCxnSpPr>
          <p:cNvPr id="42" name="Straight Connector 41"/>
          <p:cNvCxnSpPr/>
          <p:nvPr/>
        </p:nvCxnSpPr>
        <p:spPr>
          <a:xfrm>
            <a:off x="6228184" y="1196752"/>
            <a:ext cx="0" cy="576064"/>
          </a:xfrm>
          <a:prstGeom prst="line">
            <a:avLst/>
          </a:prstGeom>
          <a:ln w="28575">
            <a:solidFill>
              <a:schemeClr val="accent4"/>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2998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Data Modelling Approach – Noun Extraction</a:t>
            </a:r>
            <a:endParaRPr lang="en-AU" dirty="0"/>
          </a:p>
        </p:txBody>
      </p:sp>
      <p:sp>
        <p:nvSpPr>
          <p:cNvPr id="3" name="Content Placeholder 2"/>
          <p:cNvSpPr>
            <a:spLocks noGrp="1"/>
          </p:cNvSpPr>
          <p:nvPr>
            <p:ph idx="1"/>
          </p:nvPr>
        </p:nvSpPr>
        <p:spPr/>
        <p:txBody>
          <a:bodyPr/>
          <a:lstStyle/>
          <a:p>
            <a:r>
              <a:rPr lang="en-AU" b="1" dirty="0" smtClean="0"/>
              <a:t>Step 1. </a:t>
            </a:r>
            <a:r>
              <a:rPr lang="en-AU" dirty="0" smtClean="0"/>
              <a:t>Identify the Nouns </a:t>
            </a:r>
          </a:p>
          <a:p>
            <a:r>
              <a:rPr lang="en-AU" b="1" dirty="0"/>
              <a:t>Step </a:t>
            </a:r>
            <a:r>
              <a:rPr lang="en-AU" b="1" dirty="0" smtClean="0"/>
              <a:t>2. </a:t>
            </a:r>
            <a:r>
              <a:rPr lang="en-AU" dirty="0" smtClean="0"/>
              <a:t>Remove the nouns that lie outside of the problem boundary</a:t>
            </a:r>
          </a:p>
          <a:p>
            <a:r>
              <a:rPr lang="en-AU" b="1" dirty="0" smtClean="0"/>
              <a:t>Step 3. </a:t>
            </a:r>
            <a:r>
              <a:rPr lang="en-AU" dirty="0" smtClean="0"/>
              <a:t>Draw the nouns determined as </a:t>
            </a:r>
            <a:r>
              <a:rPr lang="en-AU" b="1" dirty="0" smtClean="0"/>
              <a:t>classes</a:t>
            </a:r>
            <a:r>
              <a:rPr lang="en-AU" dirty="0" smtClean="0"/>
              <a:t> and </a:t>
            </a:r>
            <a:r>
              <a:rPr lang="en-AU" b="1" dirty="0" smtClean="0"/>
              <a:t>attributes </a:t>
            </a:r>
            <a:r>
              <a:rPr lang="en-AU" dirty="0" smtClean="0"/>
              <a:t>and place them properly on a class diagram</a:t>
            </a:r>
          </a:p>
          <a:p>
            <a:r>
              <a:rPr lang="en-AU" b="1" dirty="0" smtClean="0"/>
              <a:t>Step 4. </a:t>
            </a:r>
            <a:r>
              <a:rPr lang="en-AU" dirty="0" smtClean="0"/>
              <a:t>Figure out relationships between classes</a:t>
            </a:r>
          </a:p>
          <a:p>
            <a:r>
              <a:rPr lang="en-AU" b="1" dirty="0"/>
              <a:t>Step </a:t>
            </a:r>
            <a:r>
              <a:rPr lang="en-AU" b="1" dirty="0" smtClean="0"/>
              <a:t>5. </a:t>
            </a:r>
            <a:r>
              <a:rPr lang="en-AU" dirty="0" smtClean="0"/>
              <a:t>Refine the model</a:t>
            </a:r>
            <a:endParaRPr lang="en-AU" dirty="0"/>
          </a:p>
          <a:p>
            <a:endParaRPr lang="en-AU" dirty="0" smtClean="0"/>
          </a:p>
          <a:p>
            <a:pPr marL="0" indent="0">
              <a:buNone/>
            </a:pPr>
            <a:endParaRPr lang="en-AU" dirty="0" smtClean="0"/>
          </a:p>
        </p:txBody>
      </p:sp>
    </p:spTree>
    <p:extLst>
      <p:ext uri="{BB962C8B-B14F-4D97-AF65-F5344CB8AC3E}">
        <p14:creationId xmlns:p14="http://schemas.microsoft.com/office/powerpoint/2010/main" val="25094403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93 Guidelines Modelling actors.png"/>
          <p:cNvPicPr>
            <a:picLocks noChangeAspect="1"/>
          </p:cNvPicPr>
          <p:nvPr/>
        </p:nvPicPr>
        <p:blipFill>
          <a:blip r:embed="rId3" cstate="print"/>
          <a:stretch>
            <a:fillRect/>
          </a:stretch>
        </p:blipFill>
        <p:spPr>
          <a:xfrm>
            <a:off x="-108520" y="3501008"/>
            <a:ext cx="9385046" cy="1872208"/>
          </a:xfrm>
          <a:prstGeom prst="rect">
            <a:avLst/>
          </a:prstGeom>
        </p:spPr>
      </p:pic>
      <p:sp>
        <p:nvSpPr>
          <p:cNvPr id="115713" name="Rectangle 2"/>
          <p:cNvSpPr>
            <a:spLocks noGrp="1" noChangeArrowheads="1"/>
          </p:cNvSpPr>
          <p:nvPr>
            <p:ph type="title"/>
          </p:nvPr>
        </p:nvSpPr>
        <p:spPr/>
        <p:txBody>
          <a:bodyPr/>
          <a:lstStyle/>
          <a:p>
            <a:pPr eaLnBrk="1" hangingPunct="1"/>
            <a:r>
              <a:rPr lang="en-AU" dirty="0" smtClean="0">
                <a:ea typeface="ＭＳ Ｐゴシック" pitchFamily="34" charset="-128"/>
                <a:cs typeface="Arial" pitchFamily="34" charset="0"/>
              </a:rPr>
              <a:t>Guidelines – Modelling Actors</a:t>
            </a:r>
          </a:p>
        </p:txBody>
      </p:sp>
      <p:sp>
        <p:nvSpPr>
          <p:cNvPr id="115714" name="Rectangle 3"/>
          <p:cNvSpPr>
            <a:spLocks noGrp="1" noChangeArrowheads="1"/>
          </p:cNvSpPr>
          <p:nvPr>
            <p:ph type="body" idx="1"/>
          </p:nvPr>
        </p:nvSpPr>
        <p:spPr>
          <a:xfrm>
            <a:off x="457200" y="1268413"/>
            <a:ext cx="8229600" cy="3989387"/>
          </a:xfrm>
        </p:spPr>
        <p:txBody>
          <a:bodyPr/>
          <a:lstStyle/>
          <a:p>
            <a:pPr eaLnBrk="1" hangingPunct="1"/>
            <a:r>
              <a:rPr lang="en-AU" sz="2400" dirty="0" smtClean="0">
                <a:ea typeface="ＭＳ Ｐゴシック" pitchFamily="34" charset="-128"/>
                <a:cs typeface="Arial" pitchFamily="34" charset="0"/>
              </a:rPr>
              <a:t>A common </a:t>
            </a:r>
            <a:r>
              <a:rPr lang="en-AU" sz="2400" dirty="0" smtClean="0">
                <a:solidFill>
                  <a:srgbClr val="FF0000"/>
                </a:solidFill>
                <a:ea typeface="ＭＳ Ｐゴシック" pitchFamily="34" charset="-128"/>
                <a:cs typeface="Arial" pitchFamily="34" charset="0"/>
              </a:rPr>
              <a:t>mistake</a:t>
            </a:r>
            <a:r>
              <a:rPr lang="en-AU" sz="2400" dirty="0" smtClean="0">
                <a:ea typeface="ＭＳ Ｐゴシック" pitchFamily="34" charset="-128"/>
                <a:cs typeface="Arial" pitchFamily="34" charset="0"/>
              </a:rPr>
              <a:t> </a:t>
            </a:r>
            <a:r>
              <a:rPr lang="en-AU" sz="2400" u="sng" dirty="0" smtClean="0">
                <a:ea typeface="ＭＳ Ｐゴシック" pitchFamily="34" charset="-128"/>
                <a:cs typeface="Arial" pitchFamily="34" charset="0"/>
              </a:rPr>
              <a:t>is to model </a:t>
            </a:r>
            <a:r>
              <a:rPr lang="en-AU" sz="2400" b="1" u="sng" dirty="0" smtClean="0">
                <a:ea typeface="ＭＳ Ｐゴシック" pitchFamily="34" charset="-128"/>
                <a:cs typeface="Arial" pitchFamily="34" charset="0"/>
              </a:rPr>
              <a:t>actors as classes</a:t>
            </a:r>
            <a:r>
              <a:rPr lang="en-AU" sz="2400" b="1" dirty="0" smtClean="0">
                <a:ea typeface="ＭＳ Ｐゴシック" pitchFamily="34" charset="-128"/>
                <a:cs typeface="Arial" pitchFamily="34" charset="0"/>
              </a:rPr>
              <a:t>:</a:t>
            </a:r>
            <a:endParaRPr lang="en-AU" sz="2400" dirty="0" smtClean="0">
              <a:ea typeface="ＭＳ Ｐゴシック" pitchFamily="34" charset="-128"/>
              <a:cs typeface="Arial" pitchFamily="34" charset="0"/>
            </a:endParaRPr>
          </a:p>
          <a:p>
            <a:pPr lvl="1" eaLnBrk="1" hangingPunct="1"/>
            <a:r>
              <a:rPr lang="en-AU" sz="1800" dirty="0" smtClean="0">
                <a:ea typeface="ＭＳ Ｐゴシック" pitchFamily="34" charset="-128"/>
                <a:cs typeface="Arial" pitchFamily="34" charset="0"/>
              </a:rPr>
              <a:t>Actors interact with the system directly, they don</a:t>
            </a:r>
            <a:r>
              <a:rPr lang="en-AU" altLang="en-US" sz="1800" dirty="0" smtClean="0">
                <a:ea typeface="ＭＳ Ｐゴシック" pitchFamily="34" charset="-128"/>
                <a:cs typeface="Arial" pitchFamily="34" charset="0"/>
              </a:rPr>
              <a:t>’</a:t>
            </a:r>
            <a:r>
              <a:rPr lang="en-AU" sz="1800" dirty="0" smtClean="0">
                <a:ea typeface="ＭＳ Ｐゴシック" pitchFamily="34" charset="-128"/>
                <a:cs typeface="Arial" pitchFamily="34" charset="0"/>
              </a:rPr>
              <a:t>t need to be represented a priori</a:t>
            </a:r>
          </a:p>
          <a:p>
            <a:pPr lvl="1" eaLnBrk="1" hangingPunct="1"/>
            <a:r>
              <a:rPr lang="en-AU" sz="1800" dirty="0" smtClean="0">
                <a:ea typeface="ＭＳ Ｐゴシック" pitchFamily="34" charset="-128"/>
                <a:cs typeface="Arial" pitchFamily="34" charset="0"/>
              </a:rPr>
              <a:t>Sometimes, the system saves data about customers, but it does not mean that they do all their actions through this class</a:t>
            </a:r>
          </a:p>
        </p:txBody>
      </p:sp>
      <p:sp>
        <p:nvSpPr>
          <p:cNvPr id="115715" name="AutoShape 6"/>
          <p:cNvSpPr>
            <a:spLocks noChangeArrowheads="1"/>
          </p:cNvSpPr>
          <p:nvPr/>
        </p:nvSpPr>
        <p:spPr bwMode="auto">
          <a:xfrm>
            <a:off x="2339752" y="4293096"/>
            <a:ext cx="736600" cy="398463"/>
          </a:xfrm>
          <a:prstGeom prst="rightArrow">
            <a:avLst>
              <a:gd name="adj1" fmla="val 50000"/>
              <a:gd name="adj2" fmla="val 46215"/>
            </a:avLst>
          </a:prstGeom>
          <a:solidFill>
            <a:srgbClr val="99CCFF"/>
          </a:solidFill>
          <a:ln w="9525">
            <a:noFill/>
            <a:miter lim="800000"/>
            <a:headEnd/>
            <a:tailEnd/>
          </a:ln>
        </p:spPr>
        <p:txBody>
          <a:bodyPr wrap="none" anchor="ctr"/>
          <a:lstStyle/>
          <a:p>
            <a:pPr algn="ctr"/>
            <a:endParaRPr lang="en-US" dirty="0"/>
          </a:p>
        </p:txBody>
      </p:sp>
    </p:spTree>
    <p:extLst>
      <p:ext uri="{BB962C8B-B14F-4D97-AF65-F5344CB8AC3E}">
        <p14:creationId xmlns:p14="http://schemas.microsoft.com/office/powerpoint/2010/main" val="8017822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a:xfrm>
            <a:off x="-108520" y="197768"/>
            <a:ext cx="9396784" cy="1143000"/>
          </a:xfrm>
        </p:spPr>
        <p:txBody>
          <a:bodyPr/>
          <a:lstStyle/>
          <a:p>
            <a:pPr eaLnBrk="1" hangingPunct="1"/>
            <a:r>
              <a:rPr lang="en-AU" dirty="0" smtClean="0">
                <a:ea typeface="ＭＳ Ｐゴシック" pitchFamily="34" charset="-128"/>
                <a:cs typeface="Arial" pitchFamily="34" charset="0"/>
              </a:rPr>
              <a:t>Designing Business Objects in Databases</a:t>
            </a:r>
          </a:p>
        </p:txBody>
      </p:sp>
      <p:sp>
        <p:nvSpPr>
          <p:cNvPr id="101378" name="Text Box 4"/>
          <p:cNvSpPr txBox="1">
            <a:spLocks noChangeArrowheads="1"/>
          </p:cNvSpPr>
          <p:nvPr/>
        </p:nvSpPr>
        <p:spPr bwMode="auto">
          <a:xfrm>
            <a:off x="969963" y="4765675"/>
            <a:ext cx="1962150" cy="457200"/>
          </a:xfrm>
          <a:prstGeom prst="rect">
            <a:avLst/>
          </a:prstGeom>
          <a:noFill/>
          <a:ln w="9525">
            <a:noFill/>
            <a:miter lim="800000"/>
            <a:headEnd/>
            <a:tailEnd/>
          </a:ln>
        </p:spPr>
        <p:txBody>
          <a:bodyPr wrap="none">
            <a:spAutoFit/>
          </a:bodyPr>
          <a:lstStyle/>
          <a:p>
            <a:r>
              <a:rPr lang="en-US" sz="2400" b="1" dirty="0">
                <a:cs typeface="Arial" pitchFamily="34" charset="0"/>
              </a:rPr>
              <a:t>Naïve Model</a:t>
            </a:r>
          </a:p>
        </p:txBody>
      </p:sp>
      <p:sp>
        <p:nvSpPr>
          <p:cNvPr id="101379" name="Rectangle 5"/>
          <p:cNvSpPr>
            <a:spLocks noChangeArrowheads="1"/>
          </p:cNvSpPr>
          <p:nvPr/>
        </p:nvSpPr>
        <p:spPr bwMode="auto">
          <a:xfrm>
            <a:off x="431800" y="1295400"/>
            <a:ext cx="3225800" cy="4051300"/>
          </a:xfrm>
          <a:prstGeom prst="rect">
            <a:avLst/>
          </a:prstGeom>
          <a:noFill/>
          <a:ln w="38100">
            <a:solidFill>
              <a:schemeClr val="bg2"/>
            </a:solidFill>
            <a:prstDash val="sysDot"/>
            <a:miter lim="800000"/>
            <a:headEnd/>
            <a:tailEnd/>
          </a:ln>
        </p:spPr>
        <p:txBody>
          <a:bodyPr wrap="none" anchor="ctr"/>
          <a:lstStyle/>
          <a:p>
            <a:endParaRPr lang="en-US" dirty="0"/>
          </a:p>
        </p:txBody>
      </p:sp>
      <p:sp>
        <p:nvSpPr>
          <p:cNvPr id="101380" name="Rectangle 6"/>
          <p:cNvSpPr>
            <a:spLocks noGrp="1" noChangeArrowheads="1"/>
          </p:cNvSpPr>
          <p:nvPr>
            <p:ph type="body" idx="1"/>
          </p:nvPr>
        </p:nvSpPr>
        <p:spPr>
          <a:xfrm>
            <a:off x="4159250" y="1241425"/>
            <a:ext cx="4527550" cy="5211763"/>
          </a:xfrm>
        </p:spPr>
        <p:txBody>
          <a:bodyPr/>
          <a:lstStyle/>
          <a:p>
            <a:pPr eaLnBrk="1" hangingPunct="1"/>
            <a:r>
              <a:rPr lang="en-AU" sz="2000" dirty="0" smtClean="0">
                <a:ea typeface="ＭＳ Ｐゴシック" pitchFamily="34" charset="-128"/>
                <a:cs typeface="Arial" pitchFamily="34" charset="0"/>
              </a:rPr>
              <a:t>A naïve model may have a bad problem of </a:t>
            </a:r>
            <a:r>
              <a:rPr lang="en-AU" sz="2000" b="1" dirty="0" smtClean="0">
                <a:ea typeface="ＭＳ Ｐゴシック" pitchFamily="34" charset="-128"/>
                <a:cs typeface="Arial" pitchFamily="34" charset="0"/>
              </a:rPr>
              <a:t>coupling</a:t>
            </a:r>
            <a:r>
              <a:rPr lang="en-AU" sz="2000" dirty="0" smtClean="0">
                <a:ea typeface="ＭＳ Ｐゴシック" pitchFamily="34" charset="-128"/>
                <a:cs typeface="Arial" pitchFamily="34" charset="0"/>
              </a:rPr>
              <a:t>:</a:t>
            </a:r>
          </a:p>
          <a:p>
            <a:pPr lvl="1" eaLnBrk="1" hangingPunct="1"/>
            <a:r>
              <a:rPr lang="en-AU" sz="2000" dirty="0" smtClean="0">
                <a:ea typeface="ＭＳ Ｐゴシック" pitchFamily="34" charset="-128"/>
                <a:cs typeface="Arial" pitchFamily="34" charset="0"/>
              </a:rPr>
              <a:t>Data is inter-related</a:t>
            </a:r>
          </a:p>
          <a:p>
            <a:pPr lvl="1" eaLnBrk="1" hangingPunct="1"/>
            <a:r>
              <a:rPr lang="en-AU" sz="2000" dirty="0" smtClean="0">
                <a:ea typeface="ＭＳ Ｐゴシック" pitchFamily="34" charset="-128"/>
                <a:cs typeface="Arial" pitchFamily="34" charset="0"/>
              </a:rPr>
              <a:t>It is difficult to manage data items individually </a:t>
            </a:r>
          </a:p>
          <a:p>
            <a:pPr eaLnBrk="1" hangingPunct="1"/>
            <a:r>
              <a:rPr lang="en-AU" sz="2000" b="1" dirty="0" smtClean="0">
                <a:ea typeface="ＭＳ Ｐゴシック" pitchFamily="34" charset="-128"/>
                <a:cs typeface="Arial" pitchFamily="34" charset="0"/>
              </a:rPr>
              <a:t>Normalization:</a:t>
            </a:r>
          </a:p>
          <a:p>
            <a:pPr lvl="1" eaLnBrk="1" hangingPunct="1"/>
            <a:r>
              <a:rPr lang="en-AU" sz="2000" dirty="0" smtClean="0">
                <a:ea typeface="ＭＳ Ｐゴシック" pitchFamily="34" charset="-128"/>
                <a:cs typeface="Arial" pitchFamily="34" charset="0"/>
              </a:rPr>
              <a:t>A collection of design strategies </a:t>
            </a:r>
          </a:p>
          <a:p>
            <a:pPr lvl="1" eaLnBrk="1" hangingPunct="1"/>
            <a:r>
              <a:rPr lang="en-AU" sz="2000" dirty="0" smtClean="0">
                <a:ea typeface="ＭＳ Ｐゴシック" pitchFamily="34" charset="-128"/>
                <a:cs typeface="Arial" pitchFamily="34" charset="0"/>
              </a:rPr>
              <a:t>Ensures loosely coupled design</a:t>
            </a:r>
          </a:p>
          <a:p>
            <a:pPr eaLnBrk="1" hangingPunct="1"/>
            <a:r>
              <a:rPr lang="en-AU" sz="2000" dirty="0" smtClean="0">
                <a:ea typeface="ＭＳ Ｐゴシック" pitchFamily="34" charset="-128"/>
                <a:cs typeface="Arial" pitchFamily="34" charset="0"/>
              </a:rPr>
              <a:t>Origin: relational database</a:t>
            </a:r>
          </a:p>
          <a:p>
            <a:pPr lvl="1" eaLnBrk="1" hangingPunct="1"/>
            <a:r>
              <a:rPr lang="en-AU" sz="2000" dirty="0" smtClean="0">
                <a:ea typeface="ＭＳ Ｐゴシック" pitchFamily="34" charset="-128"/>
                <a:cs typeface="Arial" pitchFamily="34" charset="0"/>
              </a:rPr>
              <a:t>But, we do not have primary keys in Class diagram</a:t>
            </a:r>
          </a:p>
        </p:txBody>
      </p:sp>
      <p:pic>
        <p:nvPicPr>
          <p:cNvPr id="8" name="Picture 7" descr="87 Normal Forms in UML classes(2).png"/>
          <p:cNvPicPr>
            <a:picLocks noChangeAspect="1"/>
          </p:cNvPicPr>
          <p:nvPr/>
        </p:nvPicPr>
        <p:blipFill>
          <a:blip r:embed="rId3" cstate="print"/>
          <a:stretch>
            <a:fillRect/>
          </a:stretch>
        </p:blipFill>
        <p:spPr>
          <a:xfrm>
            <a:off x="323528" y="1340768"/>
            <a:ext cx="3441157" cy="3456384"/>
          </a:xfrm>
          <a:prstGeom prst="rect">
            <a:avLst/>
          </a:prstGeom>
        </p:spPr>
      </p:pic>
      <p:sp>
        <p:nvSpPr>
          <p:cNvPr id="10" name="Rectangle 2"/>
          <p:cNvSpPr txBox="1">
            <a:spLocks noChangeArrowheads="1"/>
          </p:cNvSpPr>
          <p:nvPr/>
        </p:nvSpPr>
        <p:spPr bwMode="auto">
          <a:xfrm>
            <a:off x="6740489" y="332656"/>
            <a:ext cx="2519772" cy="3093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rgbClr val="103566"/>
                </a:solidFill>
                <a:latin typeface="+mj-lt"/>
                <a:ea typeface="+mj-ea"/>
                <a:cs typeface="+mj-cs"/>
              </a:defRPr>
            </a:lvl1pPr>
            <a:lvl2pPr algn="ctr" rtl="0" eaLnBrk="1" fontAlgn="base" hangingPunct="1">
              <a:spcBef>
                <a:spcPct val="0"/>
              </a:spcBef>
              <a:spcAft>
                <a:spcPct val="0"/>
              </a:spcAft>
              <a:defRPr sz="3200" b="1">
                <a:solidFill>
                  <a:srgbClr val="103566"/>
                </a:solidFill>
                <a:latin typeface="Arial" charset="0"/>
              </a:defRPr>
            </a:lvl2pPr>
            <a:lvl3pPr algn="ctr" rtl="0" eaLnBrk="1" fontAlgn="base" hangingPunct="1">
              <a:spcBef>
                <a:spcPct val="0"/>
              </a:spcBef>
              <a:spcAft>
                <a:spcPct val="0"/>
              </a:spcAft>
              <a:defRPr sz="3200" b="1">
                <a:solidFill>
                  <a:srgbClr val="103566"/>
                </a:solidFill>
                <a:latin typeface="Arial" charset="0"/>
              </a:defRPr>
            </a:lvl3pPr>
            <a:lvl4pPr algn="ctr" rtl="0" eaLnBrk="1" fontAlgn="base" hangingPunct="1">
              <a:spcBef>
                <a:spcPct val="0"/>
              </a:spcBef>
              <a:spcAft>
                <a:spcPct val="0"/>
              </a:spcAft>
              <a:defRPr sz="3200" b="1">
                <a:solidFill>
                  <a:srgbClr val="103566"/>
                </a:solidFill>
                <a:latin typeface="Arial" charset="0"/>
              </a:defRPr>
            </a:lvl4pPr>
            <a:lvl5pPr algn="ctr" rtl="0" eaLnBrk="1" fontAlgn="base" hangingPunct="1">
              <a:spcBef>
                <a:spcPct val="0"/>
              </a:spcBef>
              <a:spcAft>
                <a:spcPct val="0"/>
              </a:spcAft>
              <a:defRPr sz="3200" b="1">
                <a:solidFill>
                  <a:srgbClr val="103566"/>
                </a:solidFill>
                <a:latin typeface="Arial" charset="0"/>
              </a:defRPr>
            </a:lvl5pPr>
            <a:lvl6pPr marL="457200" algn="ctr" rtl="0" eaLnBrk="1" fontAlgn="base" hangingPunct="1">
              <a:spcBef>
                <a:spcPct val="0"/>
              </a:spcBef>
              <a:spcAft>
                <a:spcPct val="0"/>
              </a:spcAft>
              <a:defRPr sz="3200" b="1">
                <a:solidFill>
                  <a:srgbClr val="103566"/>
                </a:solidFill>
                <a:latin typeface="Arial" charset="0"/>
              </a:defRPr>
            </a:lvl6pPr>
            <a:lvl7pPr marL="914400" algn="ctr" rtl="0" eaLnBrk="1" fontAlgn="base" hangingPunct="1">
              <a:spcBef>
                <a:spcPct val="0"/>
              </a:spcBef>
              <a:spcAft>
                <a:spcPct val="0"/>
              </a:spcAft>
              <a:defRPr sz="3200" b="1">
                <a:solidFill>
                  <a:srgbClr val="103566"/>
                </a:solidFill>
                <a:latin typeface="Arial" charset="0"/>
              </a:defRPr>
            </a:lvl7pPr>
            <a:lvl8pPr marL="1371600" algn="ctr" rtl="0" eaLnBrk="1" fontAlgn="base" hangingPunct="1">
              <a:spcBef>
                <a:spcPct val="0"/>
              </a:spcBef>
              <a:spcAft>
                <a:spcPct val="0"/>
              </a:spcAft>
              <a:defRPr sz="3200" b="1">
                <a:solidFill>
                  <a:srgbClr val="103566"/>
                </a:solidFill>
                <a:latin typeface="Arial" charset="0"/>
              </a:defRPr>
            </a:lvl8pPr>
            <a:lvl9pPr marL="1828800" algn="ctr" rtl="0" eaLnBrk="1" fontAlgn="base" hangingPunct="1">
              <a:spcBef>
                <a:spcPct val="0"/>
              </a:spcBef>
              <a:spcAft>
                <a:spcPct val="0"/>
              </a:spcAft>
              <a:defRPr sz="3200" b="1">
                <a:solidFill>
                  <a:srgbClr val="103566"/>
                </a:solidFill>
                <a:latin typeface="Arial" charset="0"/>
              </a:defRPr>
            </a:lvl9pPr>
          </a:lstStyle>
          <a:p>
            <a:r>
              <a:rPr lang="en-AU" sz="1200" b="0" i="1" kern="0" dirty="0" smtClean="0">
                <a:solidFill>
                  <a:srgbClr val="FF0000"/>
                </a:solidFill>
                <a:ea typeface="ＭＳ Ｐゴシック" pitchFamily="34" charset="-128"/>
                <a:cs typeface="Arial" pitchFamily="34" charset="0"/>
              </a:rPr>
              <a:t>Not applicable in this unit</a:t>
            </a:r>
          </a:p>
        </p:txBody>
      </p:sp>
      <p:pic>
        <p:nvPicPr>
          <p:cNvPr id="11" name="Picture 2" descr="http://3.bp.blogspot.com/_tcej5JBq5b8/S8Wvmm2RgYI/AAAAAAAAAng/PsKTFYO8_DM/s1600/do-not-symbo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96336" y="17175"/>
            <a:ext cx="504056" cy="40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3202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pPr eaLnBrk="1" hangingPunct="1"/>
            <a:r>
              <a:rPr lang="en-AU" dirty="0" smtClean="0">
                <a:ea typeface="ＭＳ Ｐゴシック" pitchFamily="34" charset="-128"/>
                <a:cs typeface="Arial" pitchFamily="34" charset="0"/>
              </a:rPr>
              <a:t>First Normal Form</a:t>
            </a:r>
          </a:p>
        </p:txBody>
      </p:sp>
      <p:sp>
        <p:nvSpPr>
          <p:cNvPr id="103426" name="Rectangle 3"/>
          <p:cNvSpPr>
            <a:spLocks noGrp="1" noChangeArrowheads="1"/>
          </p:cNvSpPr>
          <p:nvPr>
            <p:ph type="body" idx="1"/>
          </p:nvPr>
        </p:nvSpPr>
        <p:spPr>
          <a:xfrm>
            <a:off x="457200" y="1036638"/>
            <a:ext cx="8229600" cy="727075"/>
          </a:xfrm>
        </p:spPr>
        <p:txBody>
          <a:bodyPr/>
          <a:lstStyle/>
          <a:p>
            <a:pPr eaLnBrk="1" hangingPunct="1">
              <a:buFontTx/>
              <a:buNone/>
            </a:pPr>
            <a:r>
              <a:rPr lang="en-AU" dirty="0" smtClean="0">
                <a:ea typeface="ＭＳ Ｐゴシック" pitchFamily="34" charset="-128"/>
                <a:cs typeface="Arial" pitchFamily="34" charset="0"/>
              </a:rPr>
              <a:t>All properties must have a final number of values</a:t>
            </a:r>
          </a:p>
        </p:txBody>
      </p:sp>
      <p:sp>
        <p:nvSpPr>
          <p:cNvPr id="976901" name="AutoShape 5"/>
          <p:cNvSpPr>
            <a:spLocks noChangeArrowheads="1"/>
          </p:cNvSpPr>
          <p:nvPr/>
        </p:nvSpPr>
        <p:spPr bwMode="auto">
          <a:xfrm>
            <a:off x="2554288" y="2886075"/>
            <a:ext cx="925512" cy="557213"/>
          </a:xfrm>
          <a:prstGeom prst="rightArrow">
            <a:avLst>
              <a:gd name="adj1" fmla="val 50000"/>
              <a:gd name="adj2" fmla="val 41524"/>
            </a:avLst>
          </a:prstGeom>
          <a:solidFill>
            <a:srgbClr val="99CCFF"/>
          </a:solidFill>
          <a:ln w="9525">
            <a:noFill/>
            <a:miter lim="800000"/>
            <a:headEnd/>
            <a:tailEnd/>
          </a:ln>
        </p:spPr>
        <p:txBody>
          <a:bodyPr wrap="none" anchor="ctr"/>
          <a:lstStyle/>
          <a:p>
            <a:pPr algn="ctr"/>
            <a:endParaRPr lang="en-US" dirty="0"/>
          </a:p>
        </p:txBody>
      </p:sp>
      <p:pic>
        <p:nvPicPr>
          <p:cNvPr id="10" name="Picture 9" descr="87 Normal Forms in UML classes(2).png"/>
          <p:cNvPicPr>
            <a:picLocks noChangeAspect="1"/>
          </p:cNvPicPr>
          <p:nvPr/>
        </p:nvPicPr>
        <p:blipFill>
          <a:blip r:embed="rId3" cstate="print"/>
          <a:stretch>
            <a:fillRect/>
          </a:stretch>
        </p:blipFill>
        <p:spPr>
          <a:xfrm>
            <a:off x="0" y="1700808"/>
            <a:ext cx="3441157" cy="3456384"/>
          </a:xfrm>
          <a:prstGeom prst="rect">
            <a:avLst/>
          </a:prstGeom>
        </p:spPr>
      </p:pic>
      <p:sp>
        <p:nvSpPr>
          <p:cNvPr id="976905" name="Rectangle 9"/>
          <p:cNvSpPr>
            <a:spLocks noChangeArrowheads="1"/>
          </p:cNvSpPr>
          <p:nvPr/>
        </p:nvSpPr>
        <p:spPr bwMode="auto">
          <a:xfrm>
            <a:off x="395536" y="3169667"/>
            <a:ext cx="1843087" cy="187325"/>
          </a:xfrm>
          <a:prstGeom prst="rect">
            <a:avLst/>
          </a:prstGeom>
          <a:solidFill>
            <a:srgbClr val="99CCFF">
              <a:alpha val="39999"/>
            </a:srgbClr>
          </a:solidFill>
          <a:ln w="9525">
            <a:noFill/>
            <a:miter lim="800000"/>
            <a:headEnd/>
            <a:tailEnd/>
          </a:ln>
        </p:spPr>
        <p:txBody>
          <a:bodyPr wrap="none" anchor="ctr"/>
          <a:lstStyle/>
          <a:p>
            <a:endParaRPr lang="en-US" dirty="0"/>
          </a:p>
        </p:txBody>
      </p:sp>
      <p:sp>
        <p:nvSpPr>
          <p:cNvPr id="9" name="Rounded Rectangular Callout 8"/>
          <p:cNvSpPr/>
          <p:nvPr/>
        </p:nvSpPr>
        <p:spPr>
          <a:xfrm>
            <a:off x="1187624" y="4869160"/>
            <a:ext cx="2267744" cy="936104"/>
          </a:xfrm>
          <a:prstGeom prst="wedgeRoundRectCallout">
            <a:avLst>
              <a:gd name="adj1" fmla="val 895"/>
              <a:gd name="adj2" fmla="val -222776"/>
              <a:gd name="adj3" fmla="val 16667"/>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smtClean="0">
                <a:solidFill>
                  <a:schemeClr val="accent2">
                    <a:lumMod val="75000"/>
                  </a:schemeClr>
                </a:solidFill>
              </a:rPr>
              <a:t>The number of</a:t>
            </a:r>
          </a:p>
          <a:p>
            <a:pPr algn="ctr"/>
            <a:r>
              <a:rPr lang="en-AU" dirty="0" smtClean="0">
                <a:solidFill>
                  <a:schemeClr val="accent2">
                    <a:lumMod val="75000"/>
                  </a:schemeClr>
                </a:solidFill>
              </a:rPr>
              <a:t>categories for a</a:t>
            </a:r>
          </a:p>
          <a:p>
            <a:pPr algn="ctr"/>
            <a:r>
              <a:rPr lang="en-AU" dirty="0" smtClean="0">
                <a:solidFill>
                  <a:schemeClr val="accent2">
                    <a:lumMod val="75000"/>
                  </a:schemeClr>
                </a:solidFill>
              </a:rPr>
              <a:t>book is unbounded</a:t>
            </a:r>
          </a:p>
        </p:txBody>
      </p:sp>
      <p:pic>
        <p:nvPicPr>
          <p:cNvPr id="11" name="Picture 10" descr="88 First Normal Form.png"/>
          <p:cNvPicPr>
            <a:picLocks noChangeAspect="1"/>
          </p:cNvPicPr>
          <p:nvPr/>
        </p:nvPicPr>
        <p:blipFill>
          <a:blip r:embed="rId4" cstate="print"/>
          <a:stretch>
            <a:fillRect/>
          </a:stretch>
        </p:blipFill>
        <p:spPr>
          <a:xfrm>
            <a:off x="3275856" y="2060848"/>
            <a:ext cx="5920063" cy="2592288"/>
          </a:xfrm>
          <a:prstGeom prst="rect">
            <a:avLst/>
          </a:prstGeom>
        </p:spPr>
      </p:pic>
      <p:sp>
        <p:nvSpPr>
          <p:cNvPr id="12" name="Rectangle 2"/>
          <p:cNvSpPr txBox="1">
            <a:spLocks noChangeArrowheads="1"/>
          </p:cNvSpPr>
          <p:nvPr/>
        </p:nvSpPr>
        <p:spPr bwMode="auto">
          <a:xfrm>
            <a:off x="6740489" y="332656"/>
            <a:ext cx="2519772" cy="3093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rgbClr val="103566"/>
                </a:solidFill>
                <a:latin typeface="+mj-lt"/>
                <a:ea typeface="+mj-ea"/>
                <a:cs typeface="+mj-cs"/>
              </a:defRPr>
            </a:lvl1pPr>
            <a:lvl2pPr algn="ctr" rtl="0" eaLnBrk="1" fontAlgn="base" hangingPunct="1">
              <a:spcBef>
                <a:spcPct val="0"/>
              </a:spcBef>
              <a:spcAft>
                <a:spcPct val="0"/>
              </a:spcAft>
              <a:defRPr sz="3200" b="1">
                <a:solidFill>
                  <a:srgbClr val="103566"/>
                </a:solidFill>
                <a:latin typeface="Arial" charset="0"/>
              </a:defRPr>
            </a:lvl2pPr>
            <a:lvl3pPr algn="ctr" rtl="0" eaLnBrk="1" fontAlgn="base" hangingPunct="1">
              <a:spcBef>
                <a:spcPct val="0"/>
              </a:spcBef>
              <a:spcAft>
                <a:spcPct val="0"/>
              </a:spcAft>
              <a:defRPr sz="3200" b="1">
                <a:solidFill>
                  <a:srgbClr val="103566"/>
                </a:solidFill>
                <a:latin typeface="Arial" charset="0"/>
              </a:defRPr>
            </a:lvl3pPr>
            <a:lvl4pPr algn="ctr" rtl="0" eaLnBrk="1" fontAlgn="base" hangingPunct="1">
              <a:spcBef>
                <a:spcPct val="0"/>
              </a:spcBef>
              <a:spcAft>
                <a:spcPct val="0"/>
              </a:spcAft>
              <a:defRPr sz="3200" b="1">
                <a:solidFill>
                  <a:srgbClr val="103566"/>
                </a:solidFill>
                <a:latin typeface="Arial" charset="0"/>
              </a:defRPr>
            </a:lvl4pPr>
            <a:lvl5pPr algn="ctr" rtl="0" eaLnBrk="1" fontAlgn="base" hangingPunct="1">
              <a:spcBef>
                <a:spcPct val="0"/>
              </a:spcBef>
              <a:spcAft>
                <a:spcPct val="0"/>
              </a:spcAft>
              <a:defRPr sz="3200" b="1">
                <a:solidFill>
                  <a:srgbClr val="103566"/>
                </a:solidFill>
                <a:latin typeface="Arial" charset="0"/>
              </a:defRPr>
            </a:lvl5pPr>
            <a:lvl6pPr marL="457200" algn="ctr" rtl="0" eaLnBrk="1" fontAlgn="base" hangingPunct="1">
              <a:spcBef>
                <a:spcPct val="0"/>
              </a:spcBef>
              <a:spcAft>
                <a:spcPct val="0"/>
              </a:spcAft>
              <a:defRPr sz="3200" b="1">
                <a:solidFill>
                  <a:srgbClr val="103566"/>
                </a:solidFill>
                <a:latin typeface="Arial" charset="0"/>
              </a:defRPr>
            </a:lvl6pPr>
            <a:lvl7pPr marL="914400" algn="ctr" rtl="0" eaLnBrk="1" fontAlgn="base" hangingPunct="1">
              <a:spcBef>
                <a:spcPct val="0"/>
              </a:spcBef>
              <a:spcAft>
                <a:spcPct val="0"/>
              </a:spcAft>
              <a:defRPr sz="3200" b="1">
                <a:solidFill>
                  <a:srgbClr val="103566"/>
                </a:solidFill>
                <a:latin typeface="Arial" charset="0"/>
              </a:defRPr>
            </a:lvl7pPr>
            <a:lvl8pPr marL="1371600" algn="ctr" rtl="0" eaLnBrk="1" fontAlgn="base" hangingPunct="1">
              <a:spcBef>
                <a:spcPct val="0"/>
              </a:spcBef>
              <a:spcAft>
                <a:spcPct val="0"/>
              </a:spcAft>
              <a:defRPr sz="3200" b="1">
                <a:solidFill>
                  <a:srgbClr val="103566"/>
                </a:solidFill>
                <a:latin typeface="Arial" charset="0"/>
              </a:defRPr>
            </a:lvl8pPr>
            <a:lvl9pPr marL="1828800" algn="ctr" rtl="0" eaLnBrk="1" fontAlgn="base" hangingPunct="1">
              <a:spcBef>
                <a:spcPct val="0"/>
              </a:spcBef>
              <a:spcAft>
                <a:spcPct val="0"/>
              </a:spcAft>
              <a:defRPr sz="3200" b="1">
                <a:solidFill>
                  <a:srgbClr val="103566"/>
                </a:solidFill>
                <a:latin typeface="Arial" charset="0"/>
              </a:defRPr>
            </a:lvl9pPr>
          </a:lstStyle>
          <a:p>
            <a:r>
              <a:rPr lang="en-AU" sz="1200" b="0" i="1" kern="0" dirty="0" smtClean="0">
                <a:solidFill>
                  <a:srgbClr val="FF0000"/>
                </a:solidFill>
                <a:ea typeface="ＭＳ Ｐゴシック" pitchFamily="34" charset="-128"/>
                <a:cs typeface="Arial" pitchFamily="34" charset="0"/>
              </a:rPr>
              <a:t>Not applicable in this unit</a:t>
            </a:r>
          </a:p>
        </p:txBody>
      </p:sp>
      <p:pic>
        <p:nvPicPr>
          <p:cNvPr id="13" name="Picture 2" descr="http://3.bp.blogspot.com/_tcej5JBq5b8/S8Wvmm2RgYI/AAAAAAAAAng/PsKTFYO8_DM/s1600/do-not-symbol.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96336" y="17175"/>
            <a:ext cx="504056" cy="40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277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769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6901"/>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9">
                                            <p:bg/>
                                          </p:spTgt>
                                        </p:tgtEl>
                                        <p:attrNameLst>
                                          <p:attrName>style.visibility</p:attrName>
                                        </p:attrNameLst>
                                      </p:cBhvr>
                                      <p:to>
                                        <p:strVal val="visible"/>
                                      </p:to>
                                    </p:set>
                                    <p:animEffect transition="in" filter="fade">
                                      <p:cBhvr>
                                        <p:cTn id="11" dur="2000"/>
                                        <p:tgtEl>
                                          <p:spTgt spid="9">
                                            <p:bg/>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2000"/>
                                        <p:tgtEl>
                                          <p:spTgt spid="9">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2000"/>
                                        <p:tgtEl>
                                          <p:spTgt spid="9">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901" grpId="0" animBg="1"/>
      <p:bldP spid="976905" grpId="0" animBg="1"/>
      <p:bldP spid="9" grpId="0" build="allAtOnce"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88 First Normal Form.png"/>
          <p:cNvPicPr>
            <a:picLocks noChangeAspect="1"/>
          </p:cNvPicPr>
          <p:nvPr/>
        </p:nvPicPr>
        <p:blipFill>
          <a:blip r:embed="rId3" cstate="print"/>
          <a:stretch>
            <a:fillRect/>
          </a:stretch>
        </p:blipFill>
        <p:spPr>
          <a:xfrm>
            <a:off x="0" y="1628800"/>
            <a:ext cx="4886831" cy="2139855"/>
          </a:xfrm>
          <a:prstGeom prst="rect">
            <a:avLst/>
          </a:prstGeom>
        </p:spPr>
      </p:pic>
      <p:sp>
        <p:nvSpPr>
          <p:cNvPr id="105473" name="Rectangle 2"/>
          <p:cNvSpPr>
            <a:spLocks noGrp="1" noChangeArrowheads="1"/>
          </p:cNvSpPr>
          <p:nvPr>
            <p:ph type="title"/>
          </p:nvPr>
        </p:nvSpPr>
        <p:spPr/>
        <p:txBody>
          <a:bodyPr/>
          <a:lstStyle/>
          <a:p>
            <a:pPr eaLnBrk="1" hangingPunct="1"/>
            <a:r>
              <a:rPr lang="en-AU" dirty="0" smtClean="0">
                <a:ea typeface="ＭＳ Ｐゴシック" pitchFamily="34" charset="-128"/>
                <a:cs typeface="Arial" pitchFamily="34" charset="0"/>
              </a:rPr>
              <a:t>Second Normal Form</a:t>
            </a:r>
          </a:p>
        </p:txBody>
      </p:sp>
      <p:sp>
        <p:nvSpPr>
          <p:cNvPr id="105474" name="Rectangle 3"/>
          <p:cNvSpPr>
            <a:spLocks noGrp="1" noChangeArrowheads="1"/>
          </p:cNvSpPr>
          <p:nvPr>
            <p:ph type="body" idx="1"/>
          </p:nvPr>
        </p:nvSpPr>
        <p:spPr>
          <a:xfrm>
            <a:off x="457200" y="1036638"/>
            <a:ext cx="8229600" cy="1162050"/>
          </a:xfrm>
        </p:spPr>
        <p:txBody>
          <a:bodyPr/>
          <a:lstStyle/>
          <a:p>
            <a:pPr marL="0" indent="0" eaLnBrk="1" hangingPunct="1">
              <a:buFontTx/>
              <a:buNone/>
            </a:pPr>
            <a:r>
              <a:rPr lang="en-AU" sz="2000" dirty="0" smtClean="0">
                <a:ea typeface="ＭＳ Ｐゴシック" pitchFamily="34" charset="-128"/>
                <a:cs typeface="Arial" pitchFamily="34" charset="0"/>
              </a:rPr>
              <a:t>All properties must depend on the whole class essence, and not just a part of it</a:t>
            </a:r>
          </a:p>
        </p:txBody>
      </p:sp>
      <p:sp>
        <p:nvSpPr>
          <p:cNvPr id="991240" name="AutoShape 8"/>
          <p:cNvSpPr>
            <a:spLocks noChangeArrowheads="1"/>
          </p:cNvSpPr>
          <p:nvPr/>
        </p:nvSpPr>
        <p:spPr bwMode="auto">
          <a:xfrm rot="2199631">
            <a:off x="3566688" y="3218139"/>
            <a:ext cx="925513" cy="557212"/>
          </a:xfrm>
          <a:prstGeom prst="rightArrow">
            <a:avLst>
              <a:gd name="adj1" fmla="val 50000"/>
              <a:gd name="adj2" fmla="val 41524"/>
            </a:avLst>
          </a:prstGeom>
          <a:solidFill>
            <a:srgbClr val="99CCFF"/>
          </a:solidFill>
          <a:ln w="9525">
            <a:noFill/>
            <a:miter lim="800000"/>
            <a:headEnd/>
            <a:tailEnd/>
          </a:ln>
        </p:spPr>
        <p:txBody>
          <a:bodyPr wrap="none" anchor="ctr"/>
          <a:lstStyle/>
          <a:p>
            <a:pPr algn="ctr"/>
            <a:endParaRPr lang="en-US" dirty="0"/>
          </a:p>
        </p:txBody>
      </p:sp>
      <p:sp>
        <p:nvSpPr>
          <p:cNvPr id="991245" name="Rectangle 13"/>
          <p:cNvSpPr>
            <a:spLocks noChangeArrowheads="1"/>
          </p:cNvSpPr>
          <p:nvPr/>
        </p:nvSpPr>
        <p:spPr bwMode="auto">
          <a:xfrm>
            <a:off x="251520" y="2348880"/>
            <a:ext cx="1524000" cy="145479"/>
          </a:xfrm>
          <a:prstGeom prst="rect">
            <a:avLst/>
          </a:prstGeom>
          <a:solidFill>
            <a:srgbClr val="99CCFF">
              <a:alpha val="39999"/>
            </a:srgbClr>
          </a:solidFill>
          <a:ln w="9525">
            <a:noFill/>
            <a:miter lim="800000"/>
            <a:headEnd/>
            <a:tailEnd/>
          </a:ln>
        </p:spPr>
        <p:txBody>
          <a:bodyPr wrap="none" anchor="ctr"/>
          <a:lstStyle/>
          <a:p>
            <a:endParaRPr lang="en-US" dirty="0"/>
          </a:p>
        </p:txBody>
      </p:sp>
      <p:sp>
        <p:nvSpPr>
          <p:cNvPr id="991244" name="Rectangle 12"/>
          <p:cNvSpPr>
            <a:spLocks noChangeArrowheads="1"/>
          </p:cNvSpPr>
          <p:nvPr/>
        </p:nvSpPr>
        <p:spPr bwMode="auto">
          <a:xfrm>
            <a:off x="251520" y="2708920"/>
            <a:ext cx="1524000" cy="216024"/>
          </a:xfrm>
          <a:prstGeom prst="rect">
            <a:avLst/>
          </a:prstGeom>
          <a:solidFill>
            <a:srgbClr val="99CCFF">
              <a:alpha val="39999"/>
            </a:srgbClr>
          </a:solidFill>
          <a:ln w="9525">
            <a:noFill/>
            <a:miter lim="800000"/>
            <a:headEnd/>
            <a:tailEnd/>
          </a:ln>
        </p:spPr>
        <p:txBody>
          <a:bodyPr wrap="none" anchor="ctr"/>
          <a:lstStyle/>
          <a:p>
            <a:endParaRPr lang="en-US" dirty="0"/>
          </a:p>
        </p:txBody>
      </p:sp>
      <p:pic>
        <p:nvPicPr>
          <p:cNvPr id="10" name="Picture 9" descr="89 Second Normal Form.png"/>
          <p:cNvPicPr>
            <a:picLocks noChangeAspect="1"/>
          </p:cNvPicPr>
          <p:nvPr/>
        </p:nvPicPr>
        <p:blipFill>
          <a:blip r:embed="rId4" cstate="print"/>
          <a:stretch>
            <a:fillRect/>
          </a:stretch>
        </p:blipFill>
        <p:spPr>
          <a:xfrm>
            <a:off x="4355976" y="2348880"/>
            <a:ext cx="4933334" cy="3600000"/>
          </a:xfrm>
          <a:prstGeom prst="rect">
            <a:avLst/>
          </a:prstGeom>
        </p:spPr>
      </p:pic>
      <p:sp>
        <p:nvSpPr>
          <p:cNvPr id="11" name="Rectangle 2"/>
          <p:cNvSpPr txBox="1">
            <a:spLocks noChangeArrowheads="1"/>
          </p:cNvSpPr>
          <p:nvPr/>
        </p:nvSpPr>
        <p:spPr bwMode="auto">
          <a:xfrm>
            <a:off x="6740489" y="332656"/>
            <a:ext cx="2519772" cy="3093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rgbClr val="103566"/>
                </a:solidFill>
                <a:latin typeface="+mj-lt"/>
                <a:ea typeface="+mj-ea"/>
                <a:cs typeface="+mj-cs"/>
              </a:defRPr>
            </a:lvl1pPr>
            <a:lvl2pPr algn="ctr" rtl="0" eaLnBrk="1" fontAlgn="base" hangingPunct="1">
              <a:spcBef>
                <a:spcPct val="0"/>
              </a:spcBef>
              <a:spcAft>
                <a:spcPct val="0"/>
              </a:spcAft>
              <a:defRPr sz="3200" b="1">
                <a:solidFill>
                  <a:srgbClr val="103566"/>
                </a:solidFill>
                <a:latin typeface="Arial" charset="0"/>
              </a:defRPr>
            </a:lvl2pPr>
            <a:lvl3pPr algn="ctr" rtl="0" eaLnBrk="1" fontAlgn="base" hangingPunct="1">
              <a:spcBef>
                <a:spcPct val="0"/>
              </a:spcBef>
              <a:spcAft>
                <a:spcPct val="0"/>
              </a:spcAft>
              <a:defRPr sz="3200" b="1">
                <a:solidFill>
                  <a:srgbClr val="103566"/>
                </a:solidFill>
                <a:latin typeface="Arial" charset="0"/>
              </a:defRPr>
            </a:lvl3pPr>
            <a:lvl4pPr algn="ctr" rtl="0" eaLnBrk="1" fontAlgn="base" hangingPunct="1">
              <a:spcBef>
                <a:spcPct val="0"/>
              </a:spcBef>
              <a:spcAft>
                <a:spcPct val="0"/>
              </a:spcAft>
              <a:defRPr sz="3200" b="1">
                <a:solidFill>
                  <a:srgbClr val="103566"/>
                </a:solidFill>
                <a:latin typeface="Arial" charset="0"/>
              </a:defRPr>
            </a:lvl4pPr>
            <a:lvl5pPr algn="ctr" rtl="0" eaLnBrk="1" fontAlgn="base" hangingPunct="1">
              <a:spcBef>
                <a:spcPct val="0"/>
              </a:spcBef>
              <a:spcAft>
                <a:spcPct val="0"/>
              </a:spcAft>
              <a:defRPr sz="3200" b="1">
                <a:solidFill>
                  <a:srgbClr val="103566"/>
                </a:solidFill>
                <a:latin typeface="Arial" charset="0"/>
              </a:defRPr>
            </a:lvl5pPr>
            <a:lvl6pPr marL="457200" algn="ctr" rtl="0" eaLnBrk="1" fontAlgn="base" hangingPunct="1">
              <a:spcBef>
                <a:spcPct val="0"/>
              </a:spcBef>
              <a:spcAft>
                <a:spcPct val="0"/>
              </a:spcAft>
              <a:defRPr sz="3200" b="1">
                <a:solidFill>
                  <a:srgbClr val="103566"/>
                </a:solidFill>
                <a:latin typeface="Arial" charset="0"/>
              </a:defRPr>
            </a:lvl6pPr>
            <a:lvl7pPr marL="914400" algn="ctr" rtl="0" eaLnBrk="1" fontAlgn="base" hangingPunct="1">
              <a:spcBef>
                <a:spcPct val="0"/>
              </a:spcBef>
              <a:spcAft>
                <a:spcPct val="0"/>
              </a:spcAft>
              <a:defRPr sz="3200" b="1">
                <a:solidFill>
                  <a:srgbClr val="103566"/>
                </a:solidFill>
                <a:latin typeface="Arial" charset="0"/>
              </a:defRPr>
            </a:lvl7pPr>
            <a:lvl8pPr marL="1371600" algn="ctr" rtl="0" eaLnBrk="1" fontAlgn="base" hangingPunct="1">
              <a:spcBef>
                <a:spcPct val="0"/>
              </a:spcBef>
              <a:spcAft>
                <a:spcPct val="0"/>
              </a:spcAft>
              <a:defRPr sz="3200" b="1">
                <a:solidFill>
                  <a:srgbClr val="103566"/>
                </a:solidFill>
                <a:latin typeface="Arial" charset="0"/>
              </a:defRPr>
            </a:lvl8pPr>
            <a:lvl9pPr marL="1828800" algn="ctr" rtl="0" eaLnBrk="1" fontAlgn="base" hangingPunct="1">
              <a:spcBef>
                <a:spcPct val="0"/>
              </a:spcBef>
              <a:spcAft>
                <a:spcPct val="0"/>
              </a:spcAft>
              <a:defRPr sz="3200" b="1">
                <a:solidFill>
                  <a:srgbClr val="103566"/>
                </a:solidFill>
                <a:latin typeface="Arial" charset="0"/>
              </a:defRPr>
            </a:lvl9pPr>
          </a:lstStyle>
          <a:p>
            <a:r>
              <a:rPr lang="en-AU" sz="1200" b="0" i="1" kern="0" dirty="0" smtClean="0">
                <a:solidFill>
                  <a:srgbClr val="FF0000"/>
                </a:solidFill>
                <a:ea typeface="ＭＳ Ｐゴシック" pitchFamily="34" charset="-128"/>
                <a:cs typeface="Arial" pitchFamily="34" charset="0"/>
              </a:rPr>
              <a:t>Not applicable in this unit</a:t>
            </a:r>
          </a:p>
        </p:txBody>
      </p:sp>
      <p:pic>
        <p:nvPicPr>
          <p:cNvPr id="12" name="Picture 2" descr="http://3.bp.blogspot.com/_tcej5JBq5b8/S8Wvmm2RgYI/AAAAAAAAAng/PsKTFYO8_DM/s1600/do-not-symbol.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96336" y="17175"/>
            <a:ext cx="504056" cy="40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783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12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1244"/>
                                        </p:tgtEl>
                                        <p:attrNameLst>
                                          <p:attrName>style.visibility</p:attrName>
                                        </p:attrNameLst>
                                      </p:cBhvr>
                                      <p:to>
                                        <p:strVal val="visible"/>
                                      </p:to>
                                    </p:set>
                                  </p:childTnLst>
                                </p:cTn>
                              </p:par>
                              <p:par>
                                <p:cTn id="9" presetID="1" presetClass="exit" presetSubtype="0" fill="hold" grpId="1" nodeType="withEffect">
                                  <p:stCondLst>
                                    <p:cond delay="0"/>
                                  </p:stCondLst>
                                  <p:childTnLst>
                                    <p:set>
                                      <p:cBhvr>
                                        <p:cTn id="10" dur="1" fill="hold">
                                          <p:stCondLst>
                                            <p:cond delay="0"/>
                                          </p:stCondLst>
                                        </p:cTn>
                                        <p:tgtEl>
                                          <p:spTgt spid="991244"/>
                                        </p:tgtEl>
                                        <p:attrNameLst>
                                          <p:attrName>style.visibility</p:attrName>
                                        </p:attrNameLst>
                                      </p:cBhvr>
                                      <p:to>
                                        <p:strVal val="hidden"/>
                                      </p:to>
                                    </p:set>
                                  </p:childTnLst>
                                </p:cTn>
                              </p:par>
                              <p:par>
                                <p:cTn id="11" presetID="1" presetClass="exit" presetSubtype="0" fill="hold" grpId="1" nodeType="withEffect">
                                  <p:stCondLst>
                                    <p:cond delay="0"/>
                                  </p:stCondLst>
                                  <p:childTnLst>
                                    <p:set>
                                      <p:cBhvr>
                                        <p:cTn id="12" dur="1" fill="hold">
                                          <p:stCondLst>
                                            <p:cond delay="0"/>
                                          </p:stCondLst>
                                        </p:cTn>
                                        <p:tgtEl>
                                          <p:spTgt spid="99124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991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240" grpId="0" animBg="1"/>
      <p:bldP spid="991245" grpId="0" animBg="1"/>
      <p:bldP spid="991245" grpId="1" animBg="1"/>
      <p:bldP spid="991244" grpId="0" animBg="1"/>
      <p:bldP spid="991244"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90 Third Normal Form.png"/>
          <p:cNvPicPr>
            <a:picLocks noChangeAspect="1"/>
          </p:cNvPicPr>
          <p:nvPr/>
        </p:nvPicPr>
        <p:blipFill>
          <a:blip r:embed="rId3" cstate="print"/>
          <a:stretch>
            <a:fillRect/>
          </a:stretch>
        </p:blipFill>
        <p:spPr>
          <a:xfrm>
            <a:off x="4788024" y="2132856"/>
            <a:ext cx="4503306" cy="3888432"/>
          </a:xfrm>
          <a:prstGeom prst="rect">
            <a:avLst/>
          </a:prstGeom>
        </p:spPr>
      </p:pic>
      <p:sp>
        <p:nvSpPr>
          <p:cNvPr id="107521" name="Rectangle 2"/>
          <p:cNvSpPr>
            <a:spLocks noGrp="1" noChangeArrowheads="1"/>
          </p:cNvSpPr>
          <p:nvPr>
            <p:ph type="title"/>
          </p:nvPr>
        </p:nvSpPr>
        <p:spPr/>
        <p:txBody>
          <a:bodyPr/>
          <a:lstStyle/>
          <a:p>
            <a:pPr eaLnBrk="1" hangingPunct="1"/>
            <a:r>
              <a:rPr lang="en-AU" dirty="0" smtClean="0">
                <a:ea typeface="ＭＳ Ｐゴシック" pitchFamily="34" charset="-128"/>
                <a:cs typeface="Arial" pitchFamily="34" charset="0"/>
              </a:rPr>
              <a:t>Third Normal Form</a:t>
            </a:r>
          </a:p>
        </p:txBody>
      </p:sp>
      <p:sp>
        <p:nvSpPr>
          <p:cNvPr id="107522" name="Rectangle 3"/>
          <p:cNvSpPr>
            <a:spLocks noGrp="1" noChangeArrowheads="1"/>
          </p:cNvSpPr>
          <p:nvPr>
            <p:ph type="body" idx="1"/>
          </p:nvPr>
        </p:nvSpPr>
        <p:spPr>
          <a:xfrm>
            <a:off x="457200" y="1036638"/>
            <a:ext cx="8229600" cy="915987"/>
          </a:xfrm>
        </p:spPr>
        <p:txBody>
          <a:bodyPr/>
          <a:lstStyle/>
          <a:p>
            <a:pPr marL="0" indent="0" eaLnBrk="1" hangingPunct="1">
              <a:buFontTx/>
              <a:buNone/>
            </a:pPr>
            <a:r>
              <a:rPr lang="en-AU" sz="2400" dirty="0" smtClean="0">
                <a:ea typeface="ＭＳ Ｐゴシック" pitchFamily="34" charset="-128"/>
                <a:cs typeface="Arial" pitchFamily="34" charset="0"/>
              </a:rPr>
              <a:t>All properties must depend only on the class</a:t>
            </a:r>
            <a:r>
              <a:rPr lang="en-AU" altLang="en-US" sz="2400" dirty="0" smtClean="0">
                <a:ea typeface="ＭＳ Ｐゴシック" pitchFamily="34" charset="-128"/>
                <a:cs typeface="Arial" pitchFamily="34" charset="0"/>
              </a:rPr>
              <a:t>’</a:t>
            </a:r>
            <a:r>
              <a:rPr lang="en-AU" sz="2400" dirty="0" smtClean="0">
                <a:ea typeface="ＭＳ Ｐゴシック" pitchFamily="34" charset="-128"/>
                <a:cs typeface="Arial" pitchFamily="34" charset="0"/>
              </a:rPr>
              <a:t>s essence</a:t>
            </a:r>
          </a:p>
        </p:txBody>
      </p:sp>
      <p:sp>
        <p:nvSpPr>
          <p:cNvPr id="993286" name="AutoShape 6"/>
          <p:cNvSpPr>
            <a:spLocks noChangeArrowheads="1"/>
          </p:cNvSpPr>
          <p:nvPr/>
        </p:nvSpPr>
        <p:spPr bwMode="auto">
          <a:xfrm>
            <a:off x="4366567" y="2943795"/>
            <a:ext cx="925513" cy="557213"/>
          </a:xfrm>
          <a:prstGeom prst="rightArrow">
            <a:avLst>
              <a:gd name="adj1" fmla="val 50000"/>
              <a:gd name="adj2" fmla="val 41524"/>
            </a:avLst>
          </a:prstGeom>
          <a:solidFill>
            <a:srgbClr val="99CCFF"/>
          </a:solidFill>
          <a:ln w="9525">
            <a:noFill/>
            <a:miter lim="800000"/>
            <a:headEnd/>
            <a:tailEnd/>
          </a:ln>
        </p:spPr>
        <p:txBody>
          <a:bodyPr wrap="none" anchor="ctr"/>
          <a:lstStyle/>
          <a:p>
            <a:pPr algn="ctr"/>
            <a:endParaRPr lang="en-US" dirty="0"/>
          </a:p>
        </p:txBody>
      </p:sp>
      <p:pic>
        <p:nvPicPr>
          <p:cNvPr id="8" name="Picture 7" descr="89 Second Normal Form.png"/>
          <p:cNvPicPr>
            <a:picLocks noChangeAspect="1"/>
          </p:cNvPicPr>
          <p:nvPr/>
        </p:nvPicPr>
        <p:blipFill>
          <a:blip r:embed="rId4" cstate="print"/>
          <a:stretch>
            <a:fillRect/>
          </a:stretch>
        </p:blipFill>
        <p:spPr>
          <a:xfrm>
            <a:off x="-180528" y="1772816"/>
            <a:ext cx="4933334" cy="3600000"/>
          </a:xfrm>
          <a:prstGeom prst="rect">
            <a:avLst/>
          </a:prstGeom>
        </p:spPr>
      </p:pic>
      <p:sp>
        <p:nvSpPr>
          <p:cNvPr id="993288" name="Rectangle 8"/>
          <p:cNvSpPr>
            <a:spLocks noChangeArrowheads="1"/>
          </p:cNvSpPr>
          <p:nvPr/>
        </p:nvSpPr>
        <p:spPr bwMode="auto">
          <a:xfrm>
            <a:off x="46087" y="3284985"/>
            <a:ext cx="1524000" cy="288032"/>
          </a:xfrm>
          <a:prstGeom prst="rect">
            <a:avLst/>
          </a:prstGeom>
          <a:solidFill>
            <a:srgbClr val="99CCFF">
              <a:alpha val="39999"/>
            </a:srgbClr>
          </a:solidFill>
          <a:ln w="9525">
            <a:noFill/>
            <a:miter lim="800000"/>
            <a:headEnd/>
            <a:tailEnd/>
          </a:ln>
        </p:spPr>
        <p:txBody>
          <a:bodyPr wrap="none" anchor="ctr"/>
          <a:lstStyle/>
          <a:p>
            <a:endParaRPr lang="en-US" dirty="0"/>
          </a:p>
        </p:txBody>
      </p:sp>
      <p:sp>
        <p:nvSpPr>
          <p:cNvPr id="10" name="Rectangle 2"/>
          <p:cNvSpPr txBox="1">
            <a:spLocks noChangeArrowheads="1"/>
          </p:cNvSpPr>
          <p:nvPr/>
        </p:nvSpPr>
        <p:spPr bwMode="auto">
          <a:xfrm>
            <a:off x="6740489" y="332656"/>
            <a:ext cx="2519772" cy="3093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rgbClr val="103566"/>
                </a:solidFill>
                <a:latin typeface="+mj-lt"/>
                <a:ea typeface="+mj-ea"/>
                <a:cs typeface="+mj-cs"/>
              </a:defRPr>
            </a:lvl1pPr>
            <a:lvl2pPr algn="ctr" rtl="0" eaLnBrk="1" fontAlgn="base" hangingPunct="1">
              <a:spcBef>
                <a:spcPct val="0"/>
              </a:spcBef>
              <a:spcAft>
                <a:spcPct val="0"/>
              </a:spcAft>
              <a:defRPr sz="3200" b="1">
                <a:solidFill>
                  <a:srgbClr val="103566"/>
                </a:solidFill>
                <a:latin typeface="Arial" charset="0"/>
              </a:defRPr>
            </a:lvl2pPr>
            <a:lvl3pPr algn="ctr" rtl="0" eaLnBrk="1" fontAlgn="base" hangingPunct="1">
              <a:spcBef>
                <a:spcPct val="0"/>
              </a:spcBef>
              <a:spcAft>
                <a:spcPct val="0"/>
              </a:spcAft>
              <a:defRPr sz="3200" b="1">
                <a:solidFill>
                  <a:srgbClr val="103566"/>
                </a:solidFill>
                <a:latin typeface="Arial" charset="0"/>
              </a:defRPr>
            </a:lvl3pPr>
            <a:lvl4pPr algn="ctr" rtl="0" eaLnBrk="1" fontAlgn="base" hangingPunct="1">
              <a:spcBef>
                <a:spcPct val="0"/>
              </a:spcBef>
              <a:spcAft>
                <a:spcPct val="0"/>
              </a:spcAft>
              <a:defRPr sz="3200" b="1">
                <a:solidFill>
                  <a:srgbClr val="103566"/>
                </a:solidFill>
                <a:latin typeface="Arial" charset="0"/>
              </a:defRPr>
            </a:lvl4pPr>
            <a:lvl5pPr algn="ctr" rtl="0" eaLnBrk="1" fontAlgn="base" hangingPunct="1">
              <a:spcBef>
                <a:spcPct val="0"/>
              </a:spcBef>
              <a:spcAft>
                <a:spcPct val="0"/>
              </a:spcAft>
              <a:defRPr sz="3200" b="1">
                <a:solidFill>
                  <a:srgbClr val="103566"/>
                </a:solidFill>
                <a:latin typeface="Arial" charset="0"/>
              </a:defRPr>
            </a:lvl5pPr>
            <a:lvl6pPr marL="457200" algn="ctr" rtl="0" eaLnBrk="1" fontAlgn="base" hangingPunct="1">
              <a:spcBef>
                <a:spcPct val="0"/>
              </a:spcBef>
              <a:spcAft>
                <a:spcPct val="0"/>
              </a:spcAft>
              <a:defRPr sz="3200" b="1">
                <a:solidFill>
                  <a:srgbClr val="103566"/>
                </a:solidFill>
                <a:latin typeface="Arial" charset="0"/>
              </a:defRPr>
            </a:lvl6pPr>
            <a:lvl7pPr marL="914400" algn="ctr" rtl="0" eaLnBrk="1" fontAlgn="base" hangingPunct="1">
              <a:spcBef>
                <a:spcPct val="0"/>
              </a:spcBef>
              <a:spcAft>
                <a:spcPct val="0"/>
              </a:spcAft>
              <a:defRPr sz="3200" b="1">
                <a:solidFill>
                  <a:srgbClr val="103566"/>
                </a:solidFill>
                <a:latin typeface="Arial" charset="0"/>
              </a:defRPr>
            </a:lvl7pPr>
            <a:lvl8pPr marL="1371600" algn="ctr" rtl="0" eaLnBrk="1" fontAlgn="base" hangingPunct="1">
              <a:spcBef>
                <a:spcPct val="0"/>
              </a:spcBef>
              <a:spcAft>
                <a:spcPct val="0"/>
              </a:spcAft>
              <a:defRPr sz="3200" b="1">
                <a:solidFill>
                  <a:srgbClr val="103566"/>
                </a:solidFill>
                <a:latin typeface="Arial" charset="0"/>
              </a:defRPr>
            </a:lvl8pPr>
            <a:lvl9pPr marL="1828800" algn="ctr" rtl="0" eaLnBrk="1" fontAlgn="base" hangingPunct="1">
              <a:spcBef>
                <a:spcPct val="0"/>
              </a:spcBef>
              <a:spcAft>
                <a:spcPct val="0"/>
              </a:spcAft>
              <a:defRPr sz="3200" b="1">
                <a:solidFill>
                  <a:srgbClr val="103566"/>
                </a:solidFill>
                <a:latin typeface="Arial" charset="0"/>
              </a:defRPr>
            </a:lvl9pPr>
          </a:lstStyle>
          <a:p>
            <a:r>
              <a:rPr lang="en-AU" sz="1200" b="0" i="1" kern="0" dirty="0" smtClean="0">
                <a:solidFill>
                  <a:srgbClr val="FF0000"/>
                </a:solidFill>
                <a:ea typeface="ＭＳ Ｐゴシック" pitchFamily="34" charset="-128"/>
                <a:cs typeface="Arial" pitchFamily="34" charset="0"/>
              </a:rPr>
              <a:t>Not applicable in this unit</a:t>
            </a:r>
          </a:p>
        </p:txBody>
      </p:sp>
      <p:pic>
        <p:nvPicPr>
          <p:cNvPr id="11" name="Picture 2" descr="http://3.bp.blogspot.com/_tcej5JBq5b8/S8Wvmm2RgYI/AAAAAAAAAng/PsKTFYO8_DM/s1600/do-not-symbol.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96336" y="17175"/>
            <a:ext cx="504056" cy="40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621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288"/>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93288"/>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993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286" grpId="0" animBg="1"/>
      <p:bldP spid="993288" grpId="0" animBg="1"/>
      <p:bldP spid="993288"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
            </a:r>
            <a:r>
              <a:rPr lang="en-US" dirty="0" smtClean="0"/>
              <a:t>ey concepts recap</a:t>
            </a:r>
            <a:endParaRPr lang="en-US" dirty="0"/>
          </a:p>
        </p:txBody>
      </p:sp>
      <p:sp>
        <p:nvSpPr>
          <p:cNvPr id="3" name="Content Placeholder 2"/>
          <p:cNvSpPr>
            <a:spLocks noGrp="1"/>
          </p:cNvSpPr>
          <p:nvPr>
            <p:ph idx="1"/>
          </p:nvPr>
        </p:nvSpPr>
        <p:spPr/>
        <p:txBody>
          <a:bodyPr/>
          <a:lstStyle/>
          <a:p>
            <a:r>
              <a:rPr lang="en-US" sz="1800" dirty="0" smtClean="0"/>
              <a:t>Business objects and basic guidelines for BO </a:t>
            </a:r>
            <a:r>
              <a:rPr lang="en-US" sz="1800" dirty="0" err="1" smtClean="0"/>
              <a:t>modelling</a:t>
            </a:r>
            <a:endParaRPr lang="en-US" sz="1800" dirty="0" smtClean="0"/>
          </a:p>
          <a:p>
            <a:r>
              <a:rPr lang="en-US" sz="1800" dirty="0" smtClean="0"/>
              <a:t>How business objects relate to </a:t>
            </a:r>
            <a:r>
              <a:rPr lang="en-US" sz="1800" dirty="0" err="1" smtClean="0"/>
              <a:t>modelling</a:t>
            </a:r>
            <a:r>
              <a:rPr lang="en-US" sz="1800" dirty="0" smtClean="0"/>
              <a:t> in EA and solution architecture</a:t>
            </a:r>
          </a:p>
          <a:p>
            <a:r>
              <a:rPr lang="en-US" sz="1800" dirty="0" smtClean="0"/>
              <a:t>Business objects structure in UML:</a:t>
            </a:r>
          </a:p>
          <a:p>
            <a:pPr lvl="1"/>
            <a:r>
              <a:rPr lang="en-US" sz="1600" dirty="0" smtClean="0"/>
              <a:t>UML Classes, attributes &amp; operations</a:t>
            </a:r>
          </a:p>
          <a:p>
            <a:pPr lvl="1"/>
            <a:r>
              <a:rPr lang="en-US" sz="1600" dirty="0" smtClean="0"/>
              <a:t>Classes </a:t>
            </a:r>
            <a:r>
              <a:rPr lang="en-US" sz="1600" dirty="0" err="1" smtClean="0"/>
              <a:t>vs</a:t>
            </a:r>
            <a:r>
              <a:rPr lang="en-US" sz="1600" dirty="0" smtClean="0"/>
              <a:t> object instances</a:t>
            </a:r>
          </a:p>
          <a:p>
            <a:r>
              <a:rPr lang="en-US" sz="1800" dirty="0" smtClean="0"/>
              <a:t>Business object relationships in UML:</a:t>
            </a:r>
          </a:p>
          <a:p>
            <a:pPr lvl="1"/>
            <a:r>
              <a:rPr lang="en-US" sz="1600" dirty="0" smtClean="0"/>
              <a:t>Associations: binary, ternary, n-</a:t>
            </a:r>
            <a:r>
              <a:rPr lang="en-US" sz="1600" dirty="0" err="1" smtClean="0"/>
              <a:t>ary</a:t>
            </a:r>
            <a:r>
              <a:rPr lang="en-US" sz="1600" dirty="0" smtClean="0"/>
              <a:t>, association classes</a:t>
            </a:r>
          </a:p>
          <a:p>
            <a:pPr lvl="1"/>
            <a:r>
              <a:rPr lang="en-US" sz="1600" dirty="0" smtClean="0"/>
              <a:t>Cardinality constraints on associations</a:t>
            </a:r>
          </a:p>
          <a:p>
            <a:pPr lvl="1"/>
            <a:r>
              <a:rPr lang="en-US" sz="1600" dirty="0" smtClean="0"/>
              <a:t>Compositions (strict containment)</a:t>
            </a:r>
          </a:p>
          <a:p>
            <a:pPr lvl="1"/>
            <a:r>
              <a:rPr lang="en-US" sz="1600" dirty="0" smtClean="0"/>
              <a:t>Aggregations (weak containment)</a:t>
            </a:r>
          </a:p>
          <a:p>
            <a:r>
              <a:rPr lang="en-US" sz="2000" dirty="0" smtClean="0"/>
              <a:t>Business object </a:t>
            </a:r>
            <a:r>
              <a:rPr lang="en-US" sz="2000" dirty="0" err="1" smtClean="0"/>
              <a:t>specialisations</a:t>
            </a:r>
            <a:r>
              <a:rPr lang="en-US" sz="2000" dirty="0" smtClean="0"/>
              <a:t>:</a:t>
            </a:r>
          </a:p>
          <a:p>
            <a:pPr lvl="1"/>
            <a:r>
              <a:rPr lang="en-US" sz="1600" dirty="0" smtClean="0"/>
              <a:t>Super-class, sub-class, </a:t>
            </a:r>
            <a:r>
              <a:rPr lang="en-US" sz="1600" dirty="0" err="1" smtClean="0"/>
              <a:t>generalisation</a:t>
            </a:r>
            <a:r>
              <a:rPr lang="en-US" sz="1600" dirty="0" smtClean="0"/>
              <a:t>, </a:t>
            </a:r>
            <a:r>
              <a:rPr lang="en-US" sz="1600" dirty="0" err="1" smtClean="0"/>
              <a:t>specialisation</a:t>
            </a:r>
            <a:endParaRPr lang="en-US" sz="1600" dirty="0" smtClean="0"/>
          </a:p>
          <a:p>
            <a:endParaRPr lang="en-US" sz="2000" dirty="0" smtClean="0"/>
          </a:p>
          <a:p>
            <a:pPr lvl="1"/>
            <a:endParaRPr lang="en-US" dirty="0" smtClean="0"/>
          </a:p>
          <a:p>
            <a:endParaRPr lang="en-US" dirty="0" smtClean="0"/>
          </a:p>
          <a:p>
            <a:endParaRPr lang="en-US" dirty="0" smtClean="0"/>
          </a:p>
        </p:txBody>
      </p:sp>
    </p:spTree>
    <p:extLst>
      <p:ext uri="{BB962C8B-B14F-4D97-AF65-F5344CB8AC3E}">
        <p14:creationId xmlns:p14="http://schemas.microsoft.com/office/powerpoint/2010/main" val="915579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exam questions</a:t>
            </a:r>
            <a:endParaRPr lang="en-US" dirty="0"/>
          </a:p>
        </p:txBody>
      </p:sp>
      <p:sp>
        <p:nvSpPr>
          <p:cNvPr id="3" name="Content Placeholder 2"/>
          <p:cNvSpPr>
            <a:spLocks noGrp="1"/>
          </p:cNvSpPr>
          <p:nvPr>
            <p:ph idx="1"/>
          </p:nvPr>
        </p:nvSpPr>
        <p:spPr/>
        <p:txBody>
          <a:bodyPr/>
          <a:lstStyle/>
          <a:p>
            <a:pPr marL="0" lvl="0" indent="0">
              <a:buNone/>
            </a:pPr>
            <a:r>
              <a:rPr lang="en-US" sz="1200" dirty="0" smtClean="0"/>
              <a:t>In </a:t>
            </a:r>
            <a:r>
              <a:rPr lang="en-US" sz="1200" dirty="0"/>
              <a:t>the modeling of business objects (data) using UML Class Diagrams, which of the following distinguishes a class from an attribute?</a:t>
            </a:r>
          </a:p>
          <a:p>
            <a:pPr lvl="1">
              <a:buFont typeface="+mj-lt"/>
              <a:buAutoNum type="alphaUcPeriod"/>
            </a:pPr>
            <a:r>
              <a:rPr lang="en-US" sz="1200" dirty="0"/>
              <a:t>A class represents the type of a particular data object being modeled while an attribute is a descriptive part of it</a:t>
            </a:r>
          </a:p>
          <a:p>
            <a:pPr lvl="1">
              <a:buFont typeface="+mj-lt"/>
              <a:buAutoNum type="alphaUcPeriod"/>
            </a:pPr>
            <a:r>
              <a:rPr lang="en-US" sz="1200" dirty="0"/>
              <a:t>Classes and attributes are different ways of referring to the same concept, namely a data object</a:t>
            </a:r>
          </a:p>
          <a:p>
            <a:pPr lvl="1">
              <a:buFont typeface="+mj-lt"/>
              <a:buAutoNum type="alphaUcPeriod"/>
            </a:pPr>
            <a:r>
              <a:rPr lang="en-US" sz="1200" dirty="0"/>
              <a:t>Classes represents the type of a particular data object being modeled while an attribute </a:t>
            </a:r>
            <a:r>
              <a:rPr lang="en-US" sz="1200" dirty="0" smtClean="0"/>
              <a:t>is used for </a:t>
            </a:r>
            <a:r>
              <a:rPr lang="en-US" sz="1200" dirty="0"/>
              <a:t>the relationship that a class plays</a:t>
            </a:r>
          </a:p>
          <a:p>
            <a:pPr lvl="1">
              <a:buFont typeface="+mj-lt"/>
              <a:buAutoNum type="alphaUcPeriod"/>
            </a:pPr>
            <a:r>
              <a:rPr lang="en-US" sz="1200" dirty="0"/>
              <a:t>The distinction of a class representing the type of a particular data object and an attribute being a descriptive part of it is only relevant when doing </a:t>
            </a:r>
            <a:r>
              <a:rPr lang="en-US" sz="1200" dirty="0" smtClean="0"/>
              <a:t>programming</a:t>
            </a:r>
          </a:p>
          <a:p>
            <a:pPr lvl="1">
              <a:buFont typeface="+mj-lt"/>
              <a:buAutoNum type="alphaUcPeriod"/>
            </a:pPr>
            <a:r>
              <a:rPr lang="en-US" sz="1200" dirty="0" smtClean="0"/>
              <a:t>None of the above.</a:t>
            </a:r>
          </a:p>
          <a:p>
            <a:pPr lvl="1">
              <a:buFont typeface="+mj-lt"/>
              <a:buAutoNum type="alphaUcPeriod"/>
            </a:pPr>
            <a:endParaRPr lang="en-US" sz="1200" dirty="0"/>
          </a:p>
          <a:p>
            <a:pPr lvl="0"/>
            <a:r>
              <a:rPr lang="en-US" sz="1200" dirty="0"/>
              <a:t>In the modeling of business objects (data) using UML Class Diagrams, which of the following distinguishes a class from </a:t>
            </a:r>
            <a:r>
              <a:rPr lang="en-US" sz="1200" dirty="0" smtClean="0"/>
              <a:t>an object </a:t>
            </a:r>
            <a:r>
              <a:rPr lang="en-US" sz="1200" dirty="0"/>
              <a:t>instance?</a:t>
            </a:r>
          </a:p>
          <a:p>
            <a:pPr lvl="1">
              <a:buFont typeface="+mj-lt"/>
              <a:buAutoNum type="alphaUcPeriod"/>
            </a:pPr>
            <a:r>
              <a:rPr lang="en-US" sz="1200" dirty="0"/>
              <a:t>Classes model information types (definitions) while instances capture </a:t>
            </a:r>
            <a:r>
              <a:rPr lang="en-US" sz="1200" dirty="0" smtClean="0"/>
              <a:t>examples of these</a:t>
            </a:r>
            <a:endParaRPr lang="en-US" sz="1200" dirty="0"/>
          </a:p>
          <a:p>
            <a:pPr lvl="1">
              <a:buFont typeface="+mj-lt"/>
              <a:buAutoNum type="alphaUcPeriod"/>
            </a:pPr>
            <a:r>
              <a:rPr lang="en-US" sz="1200" dirty="0"/>
              <a:t>Classes model examples types while instances capture information types (definitions)</a:t>
            </a:r>
          </a:p>
          <a:p>
            <a:pPr lvl="1">
              <a:buFont typeface="+mj-lt"/>
              <a:buAutoNum type="alphaUcPeriod"/>
            </a:pPr>
            <a:r>
              <a:rPr lang="en-US" sz="1200" dirty="0"/>
              <a:t>Classes model information types (definitions) while instances capture attribute values using in classes</a:t>
            </a:r>
          </a:p>
          <a:p>
            <a:pPr lvl="1">
              <a:buFont typeface="+mj-lt"/>
              <a:buAutoNum type="alphaUcPeriod"/>
            </a:pPr>
            <a:r>
              <a:rPr lang="en-US" sz="1200" dirty="0"/>
              <a:t>Classes model information types (definitions) while instances capture relationships between classes</a:t>
            </a:r>
          </a:p>
          <a:p>
            <a:pPr lvl="1">
              <a:buFont typeface="+mj-lt"/>
              <a:buAutoNum type="alphaUcPeriod"/>
            </a:pPr>
            <a:r>
              <a:rPr lang="en-US" sz="1200" dirty="0"/>
              <a:t>None of the above</a:t>
            </a:r>
          </a:p>
          <a:p>
            <a:pPr marL="0" indent="0">
              <a:buNone/>
            </a:pPr>
            <a:endParaRPr lang="en-US" sz="1600" dirty="0" smtClean="0"/>
          </a:p>
          <a:p>
            <a:pPr marL="457200" lvl="1" indent="0">
              <a:buNone/>
            </a:pPr>
            <a:endParaRPr lang="en-US" sz="1200" dirty="0" smtClean="0"/>
          </a:p>
          <a:p>
            <a:pPr marL="57150" indent="0">
              <a:buNone/>
            </a:pPr>
            <a:endParaRPr lang="en-US" sz="1600" dirty="0"/>
          </a:p>
          <a:p>
            <a:endParaRPr lang="en-US" dirty="0"/>
          </a:p>
        </p:txBody>
      </p:sp>
    </p:spTree>
    <p:extLst>
      <p:ext uri="{BB962C8B-B14F-4D97-AF65-F5344CB8AC3E}">
        <p14:creationId xmlns:p14="http://schemas.microsoft.com/office/powerpoint/2010/main" val="31563896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t>
            </a:r>
            <a:r>
              <a:rPr lang="en-US" smtClean="0"/>
              <a:t>exam questions</a:t>
            </a:r>
            <a:endParaRPr lang="en-US"/>
          </a:p>
        </p:txBody>
      </p:sp>
      <p:sp>
        <p:nvSpPr>
          <p:cNvPr id="3" name="Content Placeholder 2"/>
          <p:cNvSpPr>
            <a:spLocks noGrp="1"/>
          </p:cNvSpPr>
          <p:nvPr>
            <p:ph idx="1"/>
          </p:nvPr>
        </p:nvSpPr>
        <p:spPr/>
        <p:txBody>
          <a:bodyPr/>
          <a:lstStyle/>
          <a:p>
            <a:pPr marL="0" lvl="0" indent="0">
              <a:buNone/>
            </a:pPr>
            <a:r>
              <a:rPr lang="en-US" sz="1200" dirty="0"/>
              <a:t>In the modeling of business objects (data) using UML Class Diagrams, classes can be identified in requirements through?</a:t>
            </a:r>
          </a:p>
          <a:p>
            <a:pPr lvl="1">
              <a:buFont typeface="+mj-lt"/>
              <a:buAutoNum type="alphaUcPeriod"/>
            </a:pPr>
            <a:r>
              <a:rPr lang="en-US" sz="1200" dirty="0"/>
              <a:t>Nouns (e.g. things)</a:t>
            </a:r>
          </a:p>
          <a:p>
            <a:pPr lvl="1">
              <a:buFont typeface="+mj-lt"/>
              <a:buAutoNum type="alphaUcPeriod"/>
            </a:pPr>
            <a:r>
              <a:rPr lang="en-US" sz="1200" dirty="0"/>
              <a:t>Verbs (e.g. actions)</a:t>
            </a:r>
          </a:p>
          <a:p>
            <a:pPr lvl="1">
              <a:buFont typeface="+mj-lt"/>
              <a:buAutoNum type="alphaUcPeriod"/>
            </a:pPr>
            <a:r>
              <a:rPr lang="en-US" sz="1200" dirty="0"/>
              <a:t>Adjectives (e.g. qualifications of things, like size)</a:t>
            </a:r>
          </a:p>
          <a:p>
            <a:pPr lvl="1">
              <a:buFont typeface="+mj-lt"/>
              <a:buAutoNum type="alphaUcPeriod"/>
            </a:pPr>
            <a:r>
              <a:rPr lang="en-US" sz="1200" dirty="0"/>
              <a:t>All of the above</a:t>
            </a:r>
          </a:p>
          <a:p>
            <a:pPr lvl="1">
              <a:buFont typeface="+mj-lt"/>
              <a:buAutoNum type="alphaUcPeriod"/>
            </a:pPr>
            <a:r>
              <a:rPr lang="en-US" sz="1200" dirty="0"/>
              <a:t>None of the above</a:t>
            </a:r>
          </a:p>
          <a:p>
            <a:pPr lvl="1">
              <a:buFont typeface="+mj-lt"/>
              <a:buAutoNum type="alphaUcPeriod"/>
            </a:pPr>
            <a:endParaRPr lang="en-US" sz="1200" dirty="0"/>
          </a:p>
          <a:p>
            <a:pPr lvl="0"/>
            <a:r>
              <a:rPr lang="en-US" sz="1200" dirty="0"/>
              <a:t>A purchase order has at least one line item. For a relationship between a purchase order class and line item class (in that direction), what would reflect the cardinality constraint, in UML Class Diagrams, to capture this requirement (noting that “n” and “m” represent any positive numbers above 0)?</a:t>
            </a:r>
          </a:p>
          <a:p>
            <a:pPr lvl="1">
              <a:buFont typeface="+mj-lt"/>
              <a:buAutoNum type="alphaUcPeriod"/>
            </a:pPr>
            <a:r>
              <a:rPr lang="en-US" sz="1200" dirty="0"/>
              <a:t>0 .. n</a:t>
            </a:r>
          </a:p>
          <a:p>
            <a:pPr lvl="1">
              <a:buFont typeface="+mj-lt"/>
              <a:buAutoNum type="alphaUcPeriod"/>
            </a:pPr>
            <a:r>
              <a:rPr lang="en-US" sz="1200" dirty="0"/>
              <a:t>0 .. 1</a:t>
            </a:r>
          </a:p>
          <a:p>
            <a:pPr lvl="1">
              <a:buFont typeface="+mj-lt"/>
              <a:buAutoNum type="alphaUcPeriod"/>
            </a:pPr>
            <a:r>
              <a:rPr lang="en-US" sz="1200" dirty="0"/>
              <a:t>1 .. n</a:t>
            </a:r>
          </a:p>
          <a:p>
            <a:pPr lvl="1">
              <a:buFont typeface="+mj-lt"/>
              <a:buAutoNum type="alphaUcPeriod"/>
            </a:pPr>
            <a:r>
              <a:rPr lang="en-US" sz="1200" dirty="0"/>
              <a:t>n .. m</a:t>
            </a:r>
          </a:p>
          <a:p>
            <a:pPr lvl="1">
              <a:buFont typeface="+mj-lt"/>
              <a:buAutoNum type="alphaUcPeriod"/>
            </a:pPr>
            <a:r>
              <a:rPr lang="en-US" sz="1200" dirty="0"/>
              <a:t>n (exactly a fixed number denoted by n)</a:t>
            </a:r>
          </a:p>
          <a:p>
            <a:pPr marL="0" indent="0">
              <a:buNone/>
            </a:pPr>
            <a:endParaRPr lang="en-US" sz="1600" dirty="0" smtClean="0"/>
          </a:p>
          <a:p>
            <a:pPr marL="457200" lvl="1" indent="0">
              <a:buNone/>
            </a:pPr>
            <a:endParaRPr lang="en-US" sz="1200" dirty="0" smtClean="0"/>
          </a:p>
          <a:p>
            <a:pPr marL="57150" indent="0">
              <a:buNone/>
            </a:pPr>
            <a:endParaRPr lang="en-US" sz="1600" dirty="0"/>
          </a:p>
          <a:p>
            <a:endParaRPr lang="en-US" dirty="0"/>
          </a:p>
        </p:txBody>
      </p:sp>
    </p:spTree>
    <p:extLst>
      <p:ext uri="{BB962C8B-B14F-4D97-AF65-F5344CB8AC3E}">
        <p14:creationId xmlns:p14="http://schemas.microsoft.com/office/powerpoint/2010/main" val="548920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business object?</a:t>
            </a:r>
            <a:endParaRPr lang="en-US" dirty="0"/>
          </a:p>
        </p:txBody>
      </p:sp>
      <p:sp>
        <p:nvSpPr>
          <p:cNvPr id="3" name="Content Placeholder 2"/>
          <p:cNvSpPr>
            <a:spLocks noGrp="1"/>
          </p:cNvSpPr>
          <p:nvPr>
            <p:ph idx="1"/>
          </p:nvPr>
        </p:nvSpPr>
        <p:spPr>
          <a:xfrm>
            <a:off x="457200" y="1455836"/>
            <a:ext cx="8229600" cy="3989388"/>
          </a:xfrm>
        </p:spPr>
        <p:txBody>
          <a:bodyPr/>
          <a:lstStyle/>
          <a:p>
            <a:r>
              <a:rPr lang="en-US" sz="2400" dirty="0" smtClean="0"/>
              <a:t>A </a:t>
            </a:r>
            <a:r>
              <a:rPr lang="en-US" sz="2400" b="1" dirty="0" smtClean="0"/>
              <a:t>business object </a:t>
            </a:r>
            <a:r>
              <a:rPr lang="en-US" sz="2400" dirty="0" smtClean="0"/>
              <a:t>is an information record that in associated with an object of interest </a:t>
            </a:r>
          </a:p>
          <a:p>
            <a:endParaRPr lang="en-US" sz="2400" dirty="0" smtClean="0"/>
          </a:p>
          <a:p>
            <a:r>
              <a:rPr lang="en-US" sz="2400" dirty="0" smtClean="0"/>
              <a:t>It is managed by businesses and IT applications used to support businesses</a:t>
            </a:r>
          </a:p>
          <a:p>
            <a:endParaRPr lang="en-US" sz="2400" dirty="0" smtClean="0"/>
          </a:p>
          <a:p>
            <a:r>
              <a:rPr lang="en-US" sz="2400" dirty="0" smtClean="0"/>
              <a:t>It corresponds to data stored in:</a:t>
            </a:r>
          </a:p>
          <a:p>
            <a:pPr lvl="1"/>
            <a:r>
              <a:rPr lang="en-US" sz="2000" dirty="0" smtClean="0"/>
              <a:t> </a:t>
            </a:r>
            <a:r>
              <a:rPr lang="en-US" sz="2000" dirty="0"/>
              <a:t>F</a:t>
            </a:r>
            <a:r>
              <a:rPr lang="en-US" sz="2000" dirty="0" smtClean="0"/>
              <a:t>iles, databases, documents and in other form of information exchange (e.g. email, fax, electronic data exchange/EDI documents)</a:t>
            </a:r>
          </a:p>
        </p:txBody>
      </p:sp>
    </p:spTree>
    <p:extLst>
      <p:ext uri="{BB962C8B-B14F-4D97-AF65-F5344CB8AC3E}">
        <p14:creationId xmlns:p14="http://schemas.microsoft.com/office/powerpoint/2010/main" val="22583954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t>
            </a:r>
            <a:r>
              <a:rPr lang="en-US" smtClean="0"/>
              <a:t>exam questions</a:t>
            </a:r>
            <a:endParaRPr lang="en-US"/>
          </a:p>
        </p:txBody>
      </p:sp>
      <p:sp>
        <p:nvSpPr>
          <p:cNvPr id="3" name="Content Placeholder 2"/>
          <p:cNvSpPr>
            <a:spLocks noGrp="1"/>
          </p:cNvSpPr>
          <p:nvPr>
            <p:ph idx="1"/>
          </p:nvPr>
        </p:nvSpPr>
        <p:spPr/>
        <p:txBody>
          <a:bodyPr/>
          <a:lstStyle/>
          <a:p>
            <a:pPr marL="0" lvl="0" indent="0">
              <a:buNone/>
            </a:pPr>
            <a:r>
              <a:rPr lang="en-US" sz="1200" dirty="0"/>
              <a:t>Which of the following should be modeled through a </a:t>
            </a:r>
            <a:r>
              <a:rPr lang="en-US" sz="1200" dirty="0" smtClean="0"/>
              <a:t>composition (containment) </a:t>
            </a:r>
            <a:r>
              <a:rPr lang="en-US" sz="1200" dirty="0"/>
              <a:t>association, in UML Class Diagrams?</a:t>
            </a:r>
          </a:p>
          <a:p>
            <a:pPr lvl="1">
              <a:buFont typeface="+mj-lt"/>
              <a:buAutoNum type="alphaUcPeriod"/>
            </a:pPr>
            <a:r>
              <a:rPr lang="en-US" sz="1200" dirty="0"/>
              <a:t>A purchase order has an ordering department</a:t>
            </a:r>
          </a:p>
          <a:p>
            <a:pPr lvl="1">
              <a:buFont typeface="+mj-lt"/>
              <a:buAutoNum type="alphaUcPeriod"/>
            </a:pPr>
            <a:r>
              <a:rPr lang="en-US" sz="1200" dirty="0"/>
              <a:t>A purchase order has line items</a:t>
            </a:r>
          </a:p>
          <a:p>
            <a:pPr lvl="1">
              <a:buFont typeface="+mj-lt"/>
              <a:buAutoNum type="alphaUcPeriod"/>
            </a:pPr>
            <a:r>
              <a:rPr lang="en-US" sz="1200" dirty="0"/>
              <a:t>A purchase order is shipped through a carrier</a:t>
            </a:r>
          </a:p>
          <a:p>
            <a:pPr lvl="1">
              <a:buFont typeface="+mj-lt"/>
              <a:buAutoNum type="alphaUcPeriod"/>
            </a:pPr>
            <a:r>
              <a:rPr lang="en-US" sz="1200" dirty="0"/>
              <a:t>A purchase order is allocated to containers on a carrier</a:t>
            </a:r>
          </a:p>
          <a:p>
            <a:pPr lvl="1">
              <a:buFont typeface="+mj-lt"/>
              <a:buAutoNum type="alphaUcPeriod"/>
            </a:pPr>
            <a:r>
              <a:rPr lang="en-US" sz="1200" dirty="0"/>
              <a:t>None of the above</a:t>
            </a:r>
          </a:p>
          <a:p>
            <a:pPr lvl="1">
              <a:buFont typeface="+mj-lt"/>
              <a:buAutoNum type="alphaUcPeriod"/>
            </a:pPr>
            <a:endParaRPr lang="en-US" sz="1200" dirty="0"/>
          </a:p>
          <a:p>
            <a:pPr marL="0" lvl="0" indent="0">
              <a:buNone/>
            </a:pPr>
            <a:r>
              <a:rPr lang="en-US" sz="1200" dirty="0"/>
              <a:t>What does a specialization of a </a:t>
            </a:r>
            <a:r>
              <a:rPr lang="en-US" sz="1200" dirty="0" smtClean="0"/>
              <a:t>class (or sub-class) </a:t>
            </a:r>
            <a:r>
              <a:rPr lang="en-US" sz="1200" dirty="0"/>
              <a:t>mean, in UML Class Diagrams?</a:t>
            </a:r>
          </a:p>
          <a:p>
            <a:pPr lvl="1"/>
            <a:r>
              <a:rPr lang="en-US" sz="1200" dirty="0"/>
              <a:t>A particular class which has all the characteristics (relationships, attributes and operations) of a parent class but with further characteristics</a:t>
            </a:r>
          </a:p>
          <a:p>
            <a:pPr lvl="1"/>
            <a:r>
              <a:rPr lang="en-US" sz="1200" dirty="0"/>
              <a:t>A particular class which has some the characteristics (relationships, attributes and operations) of the parent class and some other characteristics</a:t>
            </a:r>
          </a:p>
          <a:p>
            <a:pPr lvl="1"/>
            <a:r>
              <a:rPr lang="en-US" sz="1200" dirty="0"/>
              <a:t>A particular class which can have the characteristics (relationships, attributes and operations) of the parent class which can be replaced  by other, similar characteristics (e.g. a generic postal address replaced by an Australian postal address) </a:t>
            </a:r>
          </a:p>
          <a:p>
            <a:pPr lvl="1"/>
            <a:r>
              <a:rPr lang="en-US" sz="1200" dirty="0"/>
              <a:t>A class which has an association with itself (e.g. an employee reports to an employee)</a:t>
            </a:r>
          </a:p>
          <a:p>
            <a:pPr lvl="1"/>
            <a:r>
              <a:rPr lang="en-US" sz="1200" dirty="0"/>
              <a:t>Both A and C</a:t>
            </a:r>
          </a:p>
          <a:p>
            <a:pPr marL="0" indent="0">
              <a:buNone/>
            </a:pPr>
            <a:endParaRPr lang="en-US" sz="1600" dirty="0" smtClean="0"/>
          </a:p>
          <a:p>
            <a:pPr marL="457200" lvl="1" indent="0">
              <a:buNone/>
            </a:pPr>
            <a:endParaRPr lang="en-US" sz="1200" dirty="0" smtClean="0"/>
          </a:p>
          <a:p>
            <a:pPr marL="57150" indent="0">
              <a:buNone/>
            </a:pPr>
            <a:endParaRPr lang="en-US" sz="1600" dirty="0"/>
          </a:p>
          <a:p>
            <a:endParaRPr lang="en-US" dirty="0"/>
          </a:p>
        </p:txBody>
      </p:sp>
    </p:spTree>
    <p:extLst>
      <p:ext uri="{BB962C8B-B14F-4D97-AF65-F5344CB8AC3E}">
        <p14:creationId xmlns:p14="http://schemas.microsoft.com/office/powerpoint/2010/main" val="2264359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exam questions</a:t>
            </a:r>
          </a:p>
        </p:txBody>
      </p:sp>
      <p:sp>
        <p:nvSpPr>
          <p:cNvPr id="3" name="Content Placeholder 2"/>
          <p:cNvSpPr>
            <a:spLocks noGrp="1"/>
          </p:cNvSpPr>
          <p:nvPr>
            <p:ph idx="1"/>
          </p:nvPr>
        </p:nvSpPr>
        <p:spPr/>
        <p:txBody>
          <a:bodyPr/>
          <a:lstStyle/>
          <a:p>
            <a:pPr marL="0" lvl="0" indent="0">
              <a:buNone/>
            </a:pPr>
            <a:r>
              <a:rPr lang="en-US" sz="1200" dirty="0"/>
              <a:t>Which of the following best describes an association class in UML Class Diagrams?</a:t>
            </a:r>
          </a:p>
          <a:p>
            <a:pPr lvl="1">
              <a:buFont typeface="+mj-lt"/>
              <a:buAutoNum type="alphaUcPeriod"/>
            </a:pPr>
            <a:r>
              <a:rPr lang="en-US" sz="1200" dirty="0"/>
              <a:t>It allows associations to be made against a combination of classes, otherwise there would be information loss</a:t>
            </a:r>
          </a:p>
          <a:p>
            <a:pPr lvl="1">
              <a:buFont typeface="+mj-lt"/>
              <a:buAutoNum type="alphaUcPeriod"/>
            </a:pPr>
            <a:r>
              <a:rPr lang="en-US" sz="1200" dirty="0"/>
              <a:t>It provides an alternative way of saying one class is contained by another</a:t>
            </a:r>
          </a:p>
          <a:p>
            <a:pPr lvl="1">
              <a:buFont typeface="+mj-lt"/>
              <a:buAutoNum type="alphaUcPeriod"/>
            </a:pPr>
            <a:r>
              <a:rPr lang="en-US" sz="1200" dirty="0"/>
              <a:t>It allows associations to highlighted for documentation purposes</a:t>
            </a:r>
          </a:p>
          <a:p>
            <a:pPr lvl="1">
              <a:buFont typeface="+mj-lt"/>
              <a:buAutoNum type="alphaUcPeriod"/>
            </a:pPr>
            <a:r>
              <a:rPr lang="en-US" sz="1200" dirty="0"/>
              <a:t>All of the </a:t>
            </a:r>
            <a:r>
              <a:rPr lang="en-US" sz="1200" dirty="0" smtClean="0"/>
              <a:t>above</a:t>
            </a:r>
          </a:p>
          <a:p>
            <a:pPr lvl="1">
              <a:buFont typeface="+mj-lt"/>
              <a:buAutoNum type="alphaUcPeriod"/>
            </a:pPr>
            <a:r>
              <a:rPr lang="en-US" sz="1200" dirty="0" smtClean="0"/>
              <a:t>None </a:t>
            </a:r>
            <a:r>
              <a:rPr lang="en-US" sz="1200" dirty="0"/>
              <a:t>of the above </a:t>
            </a:r>
            <a:endParaRPr lang="en-US" sz="1200" dirty="0" smtClean="0"/>
          </a:p>
          <a:p>
            <a:pPr lvl="1">
              <a:buFont typeface="+mj-lt"/>
              <a:buAutoNum type="alphaUcPeriod"/>
            </a:pPr>
            <a:endParaRPr lang="en-US" sz="1200" dirty="0"/>
          </a:p>
          <a:p>
            <a:pPr marL="0" lvl="0" indent="0">
              <a:buNone/>
            </a:pPr>
            <a:r>
              <a:rPr lang="en-US" sz="1200" dirty="0"/>
              <a:t>Which of the following architectural settings is UML Class Diagrams used in?</a:t>
            </a:r>
          </a:p>
          <a:p>
            <a:pPr lvl="1">
              <a:buFont typeface="+mj-lt"/>
              <a:buAutoNum type="alphaUcPeriod"/>
            </a:pPr>
            <a:r>
              <a:rPr lang="en-US" sz="1200" dirty="0"/>
              <a:t>Enterprise architecture only</a:t>
            </a:r>
          </a:p>
          <a:p>
            <a:pPr lvl="1">
              <a:buFont typeface="+mj-lt"/>
              <a:buAutoNum type="alphaUcPeriod"/>
            </a:pPr>
            <a:r>
              <a:rPr lang="en-US" sz="1200" dirty="0"/>
              <a:t>Solution architecture only</a:t>
            </a:r>
          </a:p>
          <a:p>
            <a:pPr lvl="1">
              <a:buFont typeface="+mj-lt"/>
              <a:buAutoNum type="alphaUcPeriod"/>
            </a:pPr>
            <a:r>
              <a:rPr lang="en-US" sz="1200" dirty="0"/>
              <a:t>Enterprise architecture for major business objects that </a:t>
            </a:r>
            <a:r>
              <a:rPr lang="en-US" sz="1200" dirty="0" smtClean="0"/>
              <a:t>apply across </a:t>
            </a:r>
            <a:r>
              <a:rPr lang="en-US" sz="1200" dirty="0"/>
              <a:t>different parts of an enterprise, and solution architecture for detailed analysis of data</a:t>
            </a:r>
          </a:p>
          <a:p>
            <a:pPr lvl="1">
              <a:buFont typeface="+mj-lt"/>
              <a:buAutoNum type="alphaUcPeriod"/>
            </a:pPr>
            <a:r>
              <a:rPr lang="en-US" sz="1200" dirty="0"/>
              <a:t>Enterprise architecture for </a:t>
            </a:r>
            <a:r>
              <a:rPr lang="en-US" sz="1200" dirty="0" smtClean="0"/>
              <a:t>major </a:t>
            </a:r>
            <a:r>
              <a:rPr lang="en-US" sz="1200" dirty="0"/>
              <a:t>business objects </a:t>
            </a:r>
            <a:r>
              <a:rPr lang="en-US" sz="1200" dirty="0" smtClean="0"/>
              <a:t>that apply across </a:t>
            </a:r>
            <a:r>
              <a:rPr lang="en-US" sz="1200" dirty="0"/>
              <a:t>different parts of an enterprise, and solution architecture </a:t>
            </a:r>
            <a:r>
              <a:rPr lang="en-US" sz="1200" dirty="0" smtClean="0"/>
              <a:t>for those major business objects only</a:t>
            </a:r>
            <a:endParaRPr lang="en-US" sz="1200" dirty="0"/>
          </a:p>
          <a:p>
            <a:pPr lvl="1">
              <a:buFont typeface="+mj-lt"/>
              <a:buAutoNum type="alphaUcPeriod"/>
            </a:pPr>
            <a:r>
              <a:rPr lang="en-US" sz="1200" dirty="0"/>
              <a:t>None of the </a:t>
            </a:r>
            <a:r>
              <a:rPr lang="en-US" sz="1200" dirty="0" smtClean="0"/>
              <a:t>above</a:t>
            </a:r>
            <a:endParaRPr lang="en-US" sz="1200" dirty="0"/>
          </a:p>
        </p:txBody>
      </p:sp>
    </p:spTree>
    <p:extLst>
      <p:ext uri="{BB962C8B-B14F-4D97-AF65-F5344CB8AC3E}">
        <p14:creationId xmlns:p14="http://schemas.microsoft.com/office/powerpoint/2010/main" val="38155178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r>
              <a:rPr lang="en-AU" dirty="0" smtClean="0">
                <a:latin typeface="Arial" charset="0"/>
              </a:rPr>
              <a:t>Questions, reflections, follow-ups</a:t>
            </a:r>
            <a:endParaRPr lang="en-AU" dirty="0">
              <a:latin typeface="Arial" charset="0"/>
            </a:endParaRPr>
          </a:p>
        </p:txBody>
      </p:sp>
      <p:pic>
        <p:nvPicPr>
          <p:cNvPr id="88067" name="Picture 3" descr="single_red_question_mark_1600_clr.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2204864"/>
            <a:ext cx="1354137"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3580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uccess.jpg"/>
          <p:cNvPicPr>
            <a:picLocks noChangeAspect="1"/>
          </p:cNvPicPr>
          <p:nvPr/>
        </p:nvPicPr>
        <p:blipFill>
          <a:blip r:embed="rId2" cstate="print"/>
          <a:stretch>
            <a:fillRect/>
          </a:stretch>
        </p:blipFill>
        <p:spPr>
          <a:xfrm>
            <a:off x="0" y="-1"/>
            <a:ext cx="9144000" cy="6845741"/>
          </a:xfrm>
          <a:prstGeom prst="rect">
            <a:avLst/>
          </a:prstGeom>
        </p:spPr>
      </p:pic>
      <p:sp>
        <p:nvSpPr>
          <p:cNvPr id="2" name="Rectangle 1"/>
          <p:cNvSpPr/>
          <p:nvPr/>
        </p:nvSpPr>
        <p:spPr>
          <a:xfrm>
            <a:off x="5095875" y="3475841"/>
            <a:ext cx="4572000" cy="2800766"/>
          </a:xfrm>
          <a:prstGeom prst="rect">
            <a:avLst/>
          </a:prstGeom>
        </p:spPr>
        <p:txBody>
          <a:bodyPr>
            <a:spAutoFit/>
          </a:bodyPr>
          <a:lstStyle/>
          <a:p>
            <a:r>
              <a:rPr lang="en-US" sz="1600" b="1" dirty="0">
                <a:solidFill>
                  <a:srgbClr val="292934"/>
                </a:solidFill>
              </a:rPr>
              <a:t>Prof. Alistair </a:t>
            </a:r>
            <a:r>
              <a:rPr lang="en-US" sz="1600" b="1" dirty="0" smtClean="0">
                <a:solidFill>
                  <a:srgbClr val="292934"/>
                </a:solidFill>
              </a:rPr>
              <a:t>Barros</a:t>
            </a:r>
          </a:p>
          <a:p>
            <a:endParaRPr lang="en-US" sz="1600" b="1" dirty="0">
              <a:solidFill>
                <a:srgbClr val="292934"/>
              </a:solidFill>
            </a:endParaRPr>
          </a:p>
          <a:p>
            <a:r>
              <a:rPr lang="en-US" sz="1600" b="1" dirty="0" smtClean="0">
                <a:solidFill>
                  <a:srgbClr val="292934"/>
                </a:solidFill>
              </a:rPr>
              <a:t>Smart </a:t>
            </a:r>
            <a:r>
              <a:rPr lang="en-US" sz="1600" b="1" dirty="0">
                <a:solidFill>
                  <a:srgbClr val="292934"/>
                </a:solidFill>
              </a:rPr>
              <a:t>Services CRC Chair for Services Science and Computing</a:t>
            </a:r>
            <a:endParaRPr lang="en-US" sz="1600" dirty="0">
              <a:solidFill>
                <a:srgbClr val="292934"/>
              </a:solidFill>
            </a:endParaRPr>
          </a:p>
          <a:p>
            <a:r>
              <a:rPr lang="en-US" sz="1600" dirty="0" smtClean="0">
                <a:solidFill>
                  <a:srgbClr val="292934"/>
                </a:solidFill>
              </a:rPr>
              <a:t>School of Information Systems</a:t>
            </a:r>
            <a:endParaRPr lang="en-US" sz="1600" dirty="0">
              <a:solidFill>
                <a:srgbClr val="292934"/>
              </a:solidFill>
            </a:endParaRPr>
          </a:p>
          <a:p>
            <a:r>
              <a:rPr lang="en-US" sz="1600" dirty="0">
                <a:solidFill>
                  <a:srgbClr val="292934"/>
                </a:solidFill>
              </a:rPr>
              <a:t>Faculty of </a:t>
            </a:r>
            <a:r>
              <a:rPr lang="en-US" sz="1600" dirty="0" smtClean="0">
                <a:solidFill>
                  <a:srgbClr val="292934"/>
                </a:solidFill>
              </a:rPr>
              <a:t>Science</a:t>
            </a:r>
            <a:r>
              <a:rPr lang="en-US" sz="1600" dirty="0">
                <a:solidFill>
                  <a:srgbClr val="292934"/>
                </a:solidFill>
              </a:rPr>
              <a:t> </a:t>
            </a:r>
            <a:r>
              <a:rPr lang="en-US" sz="1600" dirty="0" smtClean="0">
                <a:solidFill>
                  <a:srgbClr val="292934"/>
                </a:solidFill>
              </a:rPr>
              <a:t>and Engineering</a:t>
            </a:r>
            <a:endParaRPr lang="en-US" sz="1600" dirty="0">
              <a:solidFill>
                <a:srgbClr val="292934"/>
              </a:solidFill>
            </a:endParaRPr>
          </a:p>
          <a:p>
            <a:r>
              <a:rPr lang="en-US" sz="1600" dirty="0">
                <a:solidFill>
                  <a:srgbClr val="292934"/>
                </a:solidFill>
              </a:rPr>
              <a:t>Queensland University of Technology</a:t>
            </a:r>
          </a:p>
          <a:p>
            <a:endParaRPr lang="fr-FR" sz="1600" dirty="0" smtClean="0">
              <a:solidFill>
                <a:srgbClr val="292934"/>
              </a:solidFill>
            </a:endParaRPr>
          </a:p>
          <a:p>
            <a:r>
              <a:rPr lang="fr-FR" sz="1600" dirty="0" smtClean="0">
                <a:solidFill>
                  <a:srgbClr val="292934"/>
                </a:solidFill>
              </a:rPr>
              <a:t>Email</a:t>
            </a:r>
            <a:r>
              <a:rPr lang="fr-FR" sz="1600" dirty="0">
                <a:solidFill>
                  <a:srgbClr val="292934"/>
                </a:solidFill>
              </a:rPr>
              <a:t>: </a:t>
            </a:r>
            <a:r>
              <a:rPr lang="fr-FR" sz="1600" dirty="0">
                <a:solidFill>
                  <a:schemeClr val="accent2"/>
                </a:solidFill>
                <a:hlinkClick r:id="rId3"/>
              </a:rPr>
              <a:t>alistair.barros@qut.edu.au</a:t>
            </a:r>
            <a:r>
              <a:rPr lang="fr-FR" sz="1600" dirty="0">
                <a:solidFill>
                  <a:schemeClr val="accent2"/>
                </a:solidFill>
              </a:rPr>
              <a:t> </a:t>
            </a:r>
          </a:p>
          <a:p>
            <a:r>
              <a:rPr lang="fr-FR" sz="1600" dirty="0" smtClean="0">
                <a:solidFill>
                  <a:srgbClr val="292934"/>
                </a:solidFill>
              </a:rPr>
              <a:t>Skype</a:t>
            </a:r>
            <a:r>
              <a:rPr lang="fr-FR" sz="1600" dirty="0">
                <a:solidFill>
                  <a:srgbClr val="292934"/>
                </a:solidFill>
              </a:rPr>
              <a:t>: </a:t>
            </a:r>
            <a:r>
              <a:rPr lang="fr-FR" sz="1600" dirty="0" smtClean="0">
                <a:solidFill>
                  <a:srgbClr val="292934"/>
                </a:solidFill>
              </a:rPr>
              <a:t>alistairbarros</a:t>
            </a:r>
            <a:endParaRPr lang="fr-FR" sz="1600" dirty="0">
              <a:solidFill>
                <a:srgbClr val="292934"/>
              </a:solidFill>
            </a:endParaRPr>
          </a:p>
          <a:p>
            <a:r>
              <a:rPr lang="fr-FR" sz="1600" dirty="0" smtClean="0">
                <a:solidFill>
                  <a:srgbClr val="292934"/>
                </a:solidFill>
              </a:rPr>
              <a:t>Web: http://www.alistairbarros.com</a:t>
            </a:r>
            <a:endParaRPr lang="en-US" sz="1600" dirty="0">
              <a:solidFill>
                <a:srgbClr val="292934"/>
              </a:solidFill>
            </a:endParaRPr>
          </a:p>
        </p:txBody>
      </p:sp>
    </p:spTree>
    <p:extLst>
      <p:ext uri="{BB962C8B-B14F-4D97-AF65-F5344CB8AC3E}">
        <p14:creationId xmlns:p14="http://schemas.microsoft.com/office/powerpoint/2010/main" val="348292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business object?</a:t>
            </a:r>
            <a:endParaRPr lang="en-US" dirty="0"/>
          </a:p>
        </p:txBody>
      </p:sp>
      <p:sp>
        <p:nvSpPr>
          <p:cNvPr id="3" name="Content Placeholder 2"/>
          <p:cNvSpPr>
            <a:spLocks noGrp="1"/>
          </p:cNvSpPr>
          <p:nvPr>
            <p:ph idx="1"/>
          </p:nvPr>
        </p:nvSpPr>
        <p:spPr>
          <a:xfrm>
            <a:off x="734888" y="1239812"/>
            <a:ext cx="8229600" cy="3989388"/>
          </a:xfrm>
        </p:spPr>
        <p:txBody>
          <a:bodyPr/>
          <a:lstStyle/>
          <a:p>
            <a:r>
              <a:rPr lang="en-US" sz="2400" dirty="0"/>
              <a:t>F</a:t>
            </a:r>
            <a:r>
              <a:rPr lang="en-US" sz="2400" dirty="0" smtClean="0"/>
              <a:t>amiliar examples:</a:t>
            </a:r>
          </a:p>
          <a:p>
            <a:pPr lvl="1"/>
            <a:r>
              <a:rPr lang="en-US" b="1" i="1" dirty="0" smtClean="0"/>
              <a:t>Stude</a:t>
            </a:r>
            <a:r>
              <a:rPr lang="en-US" i="1" dirty="0" smtClean="0"/>
              <a:t>nt</a:t>
            </a:r>
            <a:r>
              <a:rPr lang="en-US" dirty="0" smtClean="0"/>
              <a:t> (with student identifier, student name, </a:t>
            </a:r>
            <a:r>
              <a:rPr lang="en-US" dirty="0" err="1" smtClean="0"/>
              <a:t>etc</a:t>
            </a:r>
            <a:r>
              <a:rPr lang="en-US" dirty="0" smtClean="0"/>
              <a:t>)</a:t>
            </a:r>
          </a:p>
          <a:p>
            <a:pPr lvl="1"/>
            <a:r>
              <a:rPr lang="en-US" b="1" i="1" dirty="0" smtClean="0"/>
              <a:t>Unit</a:t>
            </a:r>
            <a:r>
              <a:rPr lang="en-US" dirty="0" smtClean="0"/>
              <a:t> (unit code, unit name)</a:t>
            </a:r>
          </a:p>
          <a:p>
            <a:pPr lvl="1"/>
            <a:r>
              <a:rPr lang="en-US" i="1" dirty="0" smtClean="0"/>
              <a:t>unit offering </a:t>
            </a:r>
            <a:r>
              <a:rPr lang="en-US" dirty="0" smtClean="0"/>
              <a:t>(unit offered in semester I/II of a year)</a:t>
            </a:r>
          </a:p>
          <a:p>
            <a:pPr lvl="1"/>
            <a:r>
              <a:rPr lang="en-US" b="1" i="1" dirty="0" smtClean="0"/>
              <a:t>Lecture</a:t>
            </a:r>
            <a:r>
              <a:rPr lang="en-US" dirty="0" smtClean="0"/>
              <a:t> (lecture sequence identifier, duration, topic. location)</a:t>
            </a:r>
          </a:p>
          <a:p>
            <a:pPr lvl="1"/>
            <a:r>
              <a:rPr lang="en-US" b="1" i="1" dirty="0" smtClean="0"/>
              <a:t>Lecturer</a:t>
            </a:r>
            <a:r>
              <a:rPr lang="en-US" dirty="0" smtClean="0"/>
              <a:t> (Staff identifier, staff name)</a:t>
            </a:r>
          </a:p>
          <a:p>
            <a:pPr lvl="1"/>
            <a:r>
              <a:rPr lang="en-US" b="1" i="1" dirty="0"/>
              <a:t>W</a:t>
            </a:r>
            <a:r>
              <a:rPr lang="en-US" b="1" i="1" dirty="0" smtClean="0"/>
              <a:t>orkshop</a:t>
            </a:r>
            <a:r>
              <a:rPr lang="en-US" dirty="0" smtClean="0"/>
              <a:t> (workshop sequence number, duration, topic, location)</a:t>
            </a:r>
          </a:p>
          <a:p>
            <a:pPr lvl="1"/>
            <a:r>
              <a:rPr lang="en-US" b="1" i="1" dirty="0" smtClean="0"/>
              <a:t>Tutor</a:t>
            </a:r>
            <a:r>
              <a:rPr lang="en-US" dirty="0" smtClean="0"/>
              <a:t> (Staff identifier, staff name) </a:t>
            </a:r>
          </a:p>
        </p:txBody>
      </p:sp>
    </p:spTree>
    <p:extLst>
      <p:ext uri="{BB962C8B-B14F-4D97-AF65-F5344CB8AC3E}">
        <p14:creationId xmlns:p14="http://schemas.microsoft.com/office/powerpoint/2010/main" val="3430849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business object?</a:t>
            </a:r>
            <a:endParaRPr lang="en-US" dirty="0"/>
          </a:p>
        </p:txBody>
      </p:sp>
      <p:sp>
        <p:nvSpPr>
          <p:cNvPr id="3" name="Content Placeholder 2"/>
          <p:cNvSpPr>
            <a:spLocks noGrp="1"/>
          </p:cNvSpPr>
          <p:nvPr>
            <p:ph idx="1"/>
          </p:nvPr>
        </p:nvSpPr>
        <p:spPr>
          <a:xfrm>
            <a:off x="457200" y="1412776"/>
            <a:ext cx="8229600" cy="3989388"/>
          </a:xfrm>
        </p:spPr>
        <p:txBody>
          <a:bodyPr/>
          <a:lstStyle/>
          <a:p>
            <a:r>
              <a:rPr lang="en-US" dirty="0" smtClean="0"/>
              <a:t>Common examples in IT enterprise applications:</a:t>
            </a:r>
          </a:p>
          <a:p>
            <a:pPr lvl="1"/>
            <a:r>
              <a:rPr lang="en-US" dirty="0" smtClean="0"/>
              <a:t>Customer</a:t>
            </a:r>
          </a:p>
          <a:p>
            <a:pPr lvl="1"/>
            <a:r>
              <a:rPr lang="en-US" dirty="0" smtClean="0"/>
              <a:t>Employee</a:t>
            </a:r>
          </a:p>
          <a:p>
            <a:pPr lvl="1"/>
            <a:r>
              <a:rPr lang="en-US" dirty="0" smtClean="0"/>
              <a:t>Project</a:t>
            </a:r>
          </a:p>
          <a:p>
            <a:pPr lvl="1"/>
            <a:r>
              <a:rPr lang="en-US" dirty="0" smtClean="0"/>
              <a:t>Product/service</a:t>
            </a:r>
          </a:p>
          <a:p>
            <a:pPr lvl="1"/>
            <a:r>
              <a:rPr lang="en-US" dirty="0" smtClean="0"/>
              <a:t>Purchase order</a:t>
            </a:r>
          </a:p>
          <a:p>
            <a:pPr lvl="1"/>
            <a:r>
              <a:rPr lang="en-US" dirty="0" smtClean="0"/>
              <a:t>Line item (of purchase order)</a:t>
            </a:r>
          </a:p>
          <a:p>
            <a:pPr lvl="1"/>
            <a:r>
              <a:rPr lang="en-US" dirty="0" smtClean="0"/>
              <a:t>Material</a:t>
            </a:r>
          </a:p>
          <a:p>
            <a:pPr lvl="1"/>
            <a:r>
              <a:rPr lang="en-US" dirty="0"/>
              <a:t>Order contract</a:t>
            </a:r>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619499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business object?</a:t>
            </a:r>
            <a:endParaRPr lang="en-US" dirty="0"/>
          </a:p>
        </p:txBody>
      </p:sp>
      <p:sp>
        <p:nvSpPr>
          <p:cNvPr id="3" name="Content Placeholder 2"/>
          <p:cNvSpPr>
            <a:spLocks noGrp="1"/>
          </p:cNvSpPr>
          <p:nvPr>
            <p:ph idx="1"/>
          </p:nvPr>
        </p:nvSpPr>
        <p:spPr>
          <a:xfrm>
            <a:off x="457200" y="1239812"/>
            <a:ext cx="8229600" cy="3989388"/>
          </a:xfrm>
        </p:spPr>
        <p:txBody>
          <a:bodyPr/>
          <a:lstStyle/>
          <a:p>
            <a:r>
              <a:rPr lang="en-US" sz="2400" dirty="0" smtClean="0"/>
              <a:t>Business objects can correspond to concrete (tangible) or virtual (intangible) things</a:t>
            </a:r>
          </a:p>
          <a:p>
            <a:pPr lvl="1"/>
            <a:r>
              <a:rPr lang="en-US" sz="1800" dirty="0" smtClean="0"/>
              <a:t>What are examples of both?</a:t>
            </a:r>
          </a:p>
          <a:p>
            <a:endParaRPr lang="en-US" sz="2400" dirty="0" smtClean="0"/>
          </a:p>
          <a:p>
            <a:r>
              <a:rPr lang="en-US" sz="2400" dirty="0" smtClean="0"/>
              <a:t>Business objects can correspond to real-world or IT only things</a:t>
            </a:r>
          </a:p>
          <a:p>
            <a:pPr lvl="1"/>
            <a:r>
              <a:rPr lang="en-US" sz="1800" dirty="0" smtClean="0"/>
              <a:t>Examples?</a:t>
            </a:r>
          </a:p>
          <a:p>
            <a:endParaRPr lang="en-US" sz="2400" dirty="0" smtClean="0"/>
          </a:p>
          <a:p>
            <a:r>
              <a:rPr lang="en-US" sz="2400" b="1" dirty="0" smtClean="0"/>
              <a:t>Data </a:t>
            </a:r>
            <a:r>
              <a:rPr lang="en-US" sz="2400" b="1" dirty="0" err="1" smtClean="0"/>
              <a:t>modelling</a:t>
            </a:r>
            <a:r>
              <a:rPr lang="en-US" sz="2400" b="1" dirty="0" smtClean="0"/>
              <a:t> </a:t>
            </a:r>
            <a:r>
              <a:rPr lang="en-US" sz="2400" dirty="0" smtClean="0"/>
              <a:t>provides </a:t>
            </a:r>
            <a:r>
              <a:rPr lang="en-US" sz="2400" u="sng" dirty="0" smtClean="0"/>
              <a:t>a conceptual (implementation free) understanding of the structure and relationships of business objects</a:t>
            </a:r>
            <a:endParaRPr lang="en-US" sz="2400" u="sng" dirty="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943947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6013176" y="620688"/>
            <a:ext cx="3095328" cy="5112568"/>
          </a:xfrm>
          <a:prstGeom prst="rect">
            <a:avLst/>
          </a:prstGeom>
          <a:solidFill>
            <a:srgbClr val="FFCC99"/>
          </a:solidFill>
          <a:ln w="28575"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36512" y="620688"/>
            <a:ext cx="5868144" cy="5112568"/>
          </a:xfrm>
          <a:prstGeom prst="rect">
            <a:avLst/>
          </a:prstGeom>
          <a:solidFill>
            <a:schemeClr val="bg1">
              <a:lumMod val="85000"/>
            </a:schemeClr>
          </a:solidFill>
          <a:ln w="28575"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90" name="Group 89"/>
          <p:cNvGrpSpPr/>
          <p:nvPr/>
        </p:nvGrpSpPr>
        <p:grpSpPr>
          <a:xfrm>
            <a:off x="0" y="3759423"/>
            <a:ext cx="2448272" cy="1253753"/>
            <a:chOff x="0" y="3759423"/>
            <a:chExt cx="2448272" cy="1253753"/>
          </a:xfrm>
        </p:grpSpPr>
        <p:grpSp>
          <p:nvGrpSpPr>
            <p:cNvPr id="88" name="Group 87"/>
            <p:cNvGrpSpPr/>
            <p:nvPr/>
          </p:nvGrpSpPr>
          <p:grpSpPr>
            <a:xfrm>
              <a:off x="144016" y="4266568"/>
              <a:ext cx="2304256" cy="746608"/>
              <a:chOff x="144016" y="4266568"/>
              <a:chExt cx="2304256" cy="746608"/>
            </a:xfrm>
          </p:grpSpPr>
          <p:sp>
            <p:nvSpPr>
              <p:cNvPr id="35" name="Rechteck 5"/>
              <p:cNvSpPr/>
              <p:nvPr/>
            </p:nvSpPr>
            <p:spPr>
              <a:xfrm>
                <a:off x="216024" y="4266568"/>
                <a:ext cx="2232248" cy="602592"/>
              </a:xfrm>
              <a:prstGeom prst="rect">
                <a:avLst/>
              </a:prstGeom>
              <a:solidFill>
                <a:srgbClr val="D1D1F0"/>
              </a:solidFill>
              <a:ln>
                <a:solidFill>
                  <a:srgbClr val="1E46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bg1"/>
                  </a:solidFill>
                </a:endParaRPr>
              </a:p>
            </p:txBody>
          </p:sp>
          <p:sp>
            <p:nvSpPr>
              <p:cNvPr id="12" name="Rechteck 5"/>
              <p:cNvSpPr/>
              <p:nvPr/>
            </p:nvSpPr>
            <p:spPr>
              <a:xfrm>
                <a:off x="144016" y="4410584"/>
                <a:ext cx="2232248" cy="602592"/>
              </a:xfrm>
              <a:prstGeom prst="rect">
                <a:avLst/>
              </a:prstGeom>
              <a:solidFill>
                <a:srgbClr val="D1D1F0"/>
              </a:solidFill>
              <a:ln>
                <a:solidFill>
                  <a:srgbClr val="1E46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bg1"/>
                  </a:solidFill>
                </a:endParaRPr>
              </a:p>
            </p:txBody>
          </p:sp>
          <p:sp>
            <p:nvSpPr>
              <p:cNvPr id="13" name="Richtungspfeil 20"/>
              <p:cNvSpPr/>
              <p:nvPr/>
            </p:nvSpPr>
            <p:spPr>
              <a:xfrm>
                <a:off x="271414" y="4554600"/>
                <a:ext cx="548369" cy="333511"/>
              </a:xfrm>
              <a:prstGeom prst="homePlate">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cxnSp>
            <p:nvCxnSpPr>
              <p:cNvPr id="14" name="Gerade Verbindung 24"/>
              <p:cNvCxnSpPr>
                <a:stCxn id="13" idx="3"/>
                <a:endCxn id="16" idx="3"/>
              </p:cNvCxnSpPr>
              <p:nvPr/>
            </p:nvCxnSpPr>
            <p:spPr>
              <a:xfrm>
                <a:off x="819783" y="4721356"/>
                <a:ext cx="1456778" cy="0"/>
              </a:xfrm>
              <a:prstGeom prst="lin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cxnSp>
          <p:sp>
            <p:nvSpPr>
              <p:cNvPr id="15" name="Richtungspfeil 21"/>
              <p:cNvSpPr/>
              <p:nvPr/>
            </p:nvSpPr>
            <p:spPr>
              <a:xfrm>
                <a:off x="991494" y="4554600"/>
                <a:ext cx="548369" cy="333511"/>
              </a:xfrm>
              <a:prstGeom prst="homePlate">
                <a:avLst/>
              </a:prstGeom>
              <a:solidFill>
                <a:schemeClr val="accent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sp>
            <p:nvSpPr>
              <p:cNvPr id="16" name="Richtungspfeil 22"/>
              <p:cNvSpPr/>
              <p:nvPr/>
            </p:nvSpPr>
            <p:spPr>
              <a:xfrm>
                <a:off x="1728192" y="4554600"/>
                <a:ext cx="548369" cy="333511"/>
              </a:xfrm>
              <a:prstGeom prst="homePlate">
                <a:avLst/>
              </a:prstGeom>
              <a:solidFill>
                <a:schemeClr val="accent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dirty="0">
                  <a:solidFill>
                    <a:schemeClr val="accent2">
                      <a:lumMod val="75000"/>
                    </a:schemeClr>
                  </a:solidFill>
                </a:endParaRPr>
              </a:p>
            </p:txBody>
          </p:sp>
        </p:grpSp>
        <p:sp>
          <p:nvSpPr>
            <p:cNvPr id="17" name="Textfeld 117"/>
            <p:cNvSpPr txBox="1"/>
            <p:nvPr/>
          </p:nvSpPr>
          <p:spPr>
            <a:xfrm>
              <a:off x="0" y="3759423"/>
              <a:ext cx="1881845" cy="461665"/>
            </a:xfrm>
            <a:prstGeom prst="rect">
              <a:avLst/>
            </a:prstGeom>
            <a:noFill/>
          </p:spPr>
          <p:txBody>
            <a:bodyPr wrap="none" rtlCol="0">
              <a:spAutoFit/>
            </a:bodyPr>
            <a:lstStyle/>
            <a:p>
              <a:r>
                <a:rPr lang="en-AU" sz="1200" b="1" dirty="0" smtClean="0"/>
                <a:t>BUSINESS PLANNING:</a:t>
              </a:r>
            </a:p>
            <a:p>
              <a:r>
                <a:rPr lang="en-AU" sz="1200" b="1" dirty="0" smtClean="0"/>
                <a:t>Value Streams</a:t>
              </a:r>
              <a:endParaRPr lang="en-AU" sz="1200" b="1" dirty="0"/>
            </a:p>
          </p:txBody>
        </p:sp>
      </p:grpSp>
      <p:grpSp>
        <p:nvGrpSpPr>
          <p:cNvPr id="89" name="Group 88"/>
          <p:cNvGrpSpPr/>
          <p:nvPr/>
        </p:nvGrpSpPr>
        <p:grpSpPr>
          <a:xfrm>
            <a:off x="72008" y="1124744"/>
            <a:ext cx="1872208" cy="1656184"/>
            <a:chOff x="72008" y="1124744"/>
            <a:chExt cx="1872208" cy="1656184"/>
          </a:xfrm>
        </p:grpSpPr>
        <p:sp>
          <p:nvSpPr>
            <p:cNvPr id="11" name="Textfeld 119"/>
            <p:cNvSpPr txBox="1"/>
            <p:nvPr/>
          </p:nvSpPr>
          <p:spPr>
            <a:xfrm>
              <a:off x="72008" y="1124744"/>
              <a:ext cx="1869021" cy="461665"/>
            </a:xfrm>
            <a:prstGeom prst="rect">
              <a:avLst/>
            </a:prstGeom>
            <a:noFill/>
          </p:spPr>
          <p:txBody>
            <a:bodyPr wrap="none" rtlCol="0">
              <a:spAutoFit/>
            </a:bodyPr>
            <a:lstStyle/>
            <a:p>
              <a:r>
                <a:rPr lang="en-AU" sz="1200" b="1" dirty="0" smtClean="0"/>
                <a:t>BUSINESS PLANNING:</a:t>
              </a:r>
            </a:p>
            <a:p>
              <a:r>
                <a:rPr lang="en-AU" sz="1200" b="1" dirty="0" smtClean="0"/>
                <a:t>Capability Map</a:t>
              </a:r>
            </a:p>
          </p:txBody>
        </p:sp>
        <p:grpSp>
          <p:nvGrpSpPr>
            <p:cNvPr id="87" name="Group 86"/>
            <p:cNvGrpSpPr/>
            <p:nvPr/>
          </p:nvGrpSpPr>
          <p:grpSpPr>
            <a:xfrm>
              <a:off x="648072" y="1628800"/>
              <a:ext cx="1296144" cy="1152128"/>
              <a:chOff x="648072" y="1628800"/>
              <a:chExt cx="1296144" cy="1152128"/>
            </a:xfrm>
          </p:grpSpPr>
          <p:sp>
            <p:nvSpPr>
              <p:cNvPr id="4" name="Rechteck 4"/>
              <p:cNvSpPr/>
              <p:nvPr/>
            </p:nvSpPr>
            <p:spPr>
              <a:xfrm>
                <a:off x="648072" y="1628800"/>
                <a:ext cx="1296144" cy="1152128"/>
              </a:xfrm>
              <a:prstGeom prst="rect">
                <a:avLst/>
              </a:prstGeom>
              <a:solidFill>
                <a:srgbClr val="D1D1F0"/>
              </a:solidFill>
              <a:ln>
                <a:solidFill>
                  <a:schemeClr val="accent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6" name="Rechteck 11"/>
              <p:cNvSpPr/>
              <p:nvPr/>
            </p:nvSpPr>
            <p:spPr>
              <a:xfrm>
                <a:off x="720080" y="1700808"/>
                <a:ext cx="285032" cy="242553"/>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7" name="Rechteck 15"/>
              <p:cNvSpPr/>
              <p:nvPr/>
            </p:nvSpPr>
            <p:spPr>
              <a:xfrm>
                <a:off x="723080" y="2060848"/>
                <a:ext cx="285032" cy="242553"/>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27" name="Rechteck 15"/>
              <p:cNvSpPr/>
              <p:nvPr/>
            </p:nvSpPr>
            <p:spPr>
              <a:xfrm>
                <a:off x="720080" y="2420888"/>
                <a:ext cx="285032" cy="242553"/>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28" name="Rechteck 11"/>
              <p:cNvSpPr/>
              <p:nvPr/>
            </p:nvSpPr>
            <p:spPr>
              <a:xfrm>
                <a:off x="1152128" y="1700808"/>
                <a:ext cx="285032" cy="242553"/>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29" name="Rechteck 15"/>
              <p:cNvSpPr/>
              <p:nvPr/>
            </p:nvSpPr>
            <p:spPr>
              <a:xfrm>
                <a:off x="1155128" y="2060848"/>
                <a:ext cx="285032" cy="242553"/>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30" name="Rechteck 15"/>
              <p:cNvSpPr/>
              <p:nvPr/>
            </p:nvSpPr>
            <p:spPr>
              <a:xfrm>
                <a:off x="1152128" y="2420888"/>
                <a:ext cx="285032" cy="242553"/>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31" name="Rechteck 11"/>
              <p:cNvSpPr/>
              <p:nvPr/>
            </p:nvSpPr>
            <p:spPr>
              <a:xfrm>
                <a:off x="1584176" y="1700808"/>
                <a:ext cx="285032" cy="242553"/>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32" name="Rechteck 15"/>
              <p:cNvSpPr/>
              <p:nvPr/>
            </p:nvSpPr>
            <p:spPr>
              <a:xfrm>
                <a:off x="1587176" y="2060848"/>
                <a:ext cx="285032" cy="242553"/>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sp>
            <p:nvSpPr>
              <p:cNvPr id="33" name="Rechteck 15"/>
              <p:cNvSpPr/>
              <p:nvPr/>
            </p:nvSpPr>
            <p:spPr>
              <a:xfrm>
                <a:off x="1584176" y="2420888"/>
                <a:ext cx="285032" cy="242553"/>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lumMod val="75000"/>
                    </a:schemeClr>
                  </a:solidFill>
                </a:endParaRPr>
              </a:p>
            </p:txBody>
          </p:sp>
        </p:grpSp>
      </p:grpSp>
      <p:grpSp>
        <p:nvGrpSpPr>
          <p:cNvPr id="91" name="Group 90"/>
          <p:cNvGrpSpPr/>
          <p:nvPr/>
        </p:nvGrpSpPr>
        <p:grpSpPr>
          <a:xfrm>
            <a:off x="2664296" y="1095127"/>
            <a:ext cx="3024336" cy="4566121"/>
            <a:chOff x="2664296" y="1095127"/>
            <a:chExt cx="3024336" cy="4566121"/>
          </a:xfrm>
        </p:grpSpPr>
        <p:sp>
          <p:nvSpPr>
            <p:cNvPr id="22" name="Rectangle 21"/>
            <p:cNvSpPr/>
            <p:nvPr/>
          </p:nvSpPr>
          <p:spPr>
            <a:xfrm>
              <a:off x="2880320" y="1556792"/>
              <a:ext cx="2808312" cy="3960440"/>
            </a:xfrm>
            <a:prstGeom prst="rect">
              <a:avLst/>
            </a:prstGeom>
            <a:solidFill>
              <a:schemeClr val="accent2">
                <a:lumMod val="20000"/>
                <a:lumOff val="80000"/>
              </a:schemeClr>
            </a:solidFill>
            <a:ln>
              <a:solidFill>
                <a:schemeClr val="accent1">
                  <a:lumMod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2736304" y="1700808"/>
              <a:ext cx="2808312" cy="3960440"/>
            </a:xfrm>
            <a:prstGeom prst="rect">
              <a:avLst/>
            </a:prstGeom>
            <a:solidFill>
              <a:schemeClr val="accent2">
                <a:lumMod val="20000"/>
                <a:lumOff val="80000"/>
              </a:schemeClr>
            </a:solidFill>
            <a:ln>
              <a:solidFill>
                <a:schemeClr val="accent1">
                  <a:lumMod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0320" y="1772816"/>
              <a:ext cx="2592288" cy="3888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6" name="Textfeld 119"/>
            <p:cNvSpPr txBox="1"/>
            <p:nvPr/>
          </p:nvSpPr>
          <p:spPr>
            <a:xfrm>
              <a:off x="2664296" y="1095127"/>
              <a:ext cx="2141156" cy="461665"/>
            </a:xfrm>
            <a:prstGeom prst="rect">
              <a:avLst/>
            </a:prstGeom>
            <a:noFill/>
          </p:spPr>
          <p:txBody>
            <a:bodyPr wrap="none" rtlCol="0">
              <a:spAutoFit/>
            </a:bodyPr>
            <a:lstStyle/>
            <a:p>
              <a:r>
                <a:rPr lang="en-AU" sz="1200" b="1" dirty="0" smtClean="0"/>
                <a:t>EA Business-to-IT Models:</a:t>
              </a:r>
            </a:p>
            <a:p>
              <a:r>
                <a:rPr lang="en-AU" sz="1200" b="1" dirty="0" err="1" smtClean="0"/>
                <a:t>Archimate</a:t>
              </a:r>
              <a:endParaRPr lang="en-AU" sz="1200" b="1" dirty="0" smtClean="0"/>
            </a:p>
          </p:txBody>
        </p:sp>
        <p:cxnSp>
          <p:nvCxnSpPr>
            <p:cNvPr id="43" name="Straight Connector 42"/>
            <p:cNvCxnSpPr/>
            <p:nvPr/>
          </p:nvCxnSpPr>
          <p:spPr>
            <a:xfrm>
              <a:off x="2736304" y="3212976"/>
              <a:ext cx="2808312" cy="0"/>
            </a:xfrm>
            <a:prstGeom prst="line">
              <a:avLst/>
            </a:prstGeom>
            <a:ln>
              <a:solidFill>
                <a:srgbClr val="1E4649"/>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736304" y="4437112"/>
              <a:ext cx="2808312" cy="0"/>
            </a:xfrm>
            <a:prstGeom prst="line">
              <a:avLst/>
            </a:prstGeom>
            <a:ln>
              <a:solidFill>
                <a:srgbClr val="1E4649"/>
              </a:solidFill>
            </a:ln>
          </p:spPr>
          <p:style>
            <a:lnRef idx="2">
              <a:schemeClr val="accent1"/>
            </a:lnRef>
            <a:fillRef idx="0">
              <a:schemeClr val="accent1"/>
            </a:fillRef>
            <a:effectRef idx="1">
              <a:schemeClr val="accent1"/>
            </a:effectRef>
            <a:fontRef idx="minor">
              <a:schemeClr val="tx1"/>
            </a:fontRef>
          </p:style>
        </p:cxnSp>
      </p:grpSp>
      <p:grpSp>
        <p:nvGrpSpPr>
          <p:cNvPr id="99" name="Group 98"/>
          <p:cNvGrpSpPr/>
          <p:nvPr/>
        </p:nvGrpSpPr>
        <p:grpSpPr>
          <a:xfrm>
            <a:off x="6300193" y="1556792"/>
            <a:ext cx="2808311" cy="3672408"/>
            <a:chOff x="6300193" y="1556792"/>
            <a:chExt cx="2808311" cy="3672408"/>
          </a:xfrm>
        </p:grpSpPr>
        <p:sp>
          <p:nvSpPr>
            <p:cNvPr id="41" name="Rechteck 5"/>
            <p:cNvSpPr/>
            <p:nvPr/>
          </p:nvSpPr>
          <p:spPr>
            <a:xfrm>
              <a:off x="6444208" y="1556792"/>
              <a:ext cx="2664296" cy="3456384"/>
            </a:xfrm>
            <a:prstGeom prst="rect">
              <a:avLst/>
            </a:prstGeom>
            <a:solidFill>
              <a:srgbClr val="DDF0CB"/>
            </a:solidFill>
            <a:ln>
              <a:solidFill>
                <a:srgbClr val="1E46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bg1"/>
                </a:solidFill>
              </a:endParaRPr>
            </a:p>
          </p:txBody>
        </p:sp>
        <p:sp>
          <p:nvSpPr>
            <p:cNvPr id="39" name="Rechteck 5"/>
            <p:cNvSpPr/>
            <p:nvPr/>
          </p:nvSpPr>
          <p:spPr>
            <a:xfrm>
              <a:off x="6300193" y="1700808"/>
              <a:ext cx="2664295" cy="3528392"/>
            </a:xfrm>
            <a:prstGeom prst="rect">
              <a:avLst/>
            </a:prstGeom>
            <a:solidFill>
              <a:srgbClr val="DDF0CB"/>
            </a:solidFill>
            <a:ln>
              <a:solidFill>
                <a:srgbClr val="1E46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bg1"/>
                </a:solidFill>
              </a:endParaRPr>
            </a:p>
          </p:txBody>
        </p:sp>
        <p:sp>
          <p:nvSpPr>
            <p:cNvPr id="47" name="Textfeld 117"/>
            <p:cNvSpPr txBox="1"/>
            <p:nvPr/>
          </p:nvSpPr>
          <p:spPr>
            <a:xfrm>
              <a:off x="6408713" y="1700808"/>
              <a:ext cx="1826116" cy="276999"/>
            </a:xfrm>
            <a:prstGeom prst="rect">
              <a:avLst/>
            </a:prstGeom>
            <a:noFill/>
          </p:spPr>
          <p:txBody>
            <a:bodyPr wrap="none" rtlCol="0">
              <a:spAutoFit/>
            </a:bodyPr>
            <a:lstStyle/>
            <a:p>
              <a:r>
                <a:rPr lang="en-AU" sz="1200" b="1" dirty="0" smtClean="0"/>
                <a:t>SOLUTION PLANNING</a:t>
              </a:r>
            </a:p>
          </p:txBody>
        </p:sp>
      </p:grpSp>
      <p:grpSp>
        <p:nvGrpSpPr>
          <p:cNvPr id="96" name="Group 95"/>
          <p:cNvGrpSpPr/>
          <p:nvPr/>
        </p:nvGrpSpPr>
        <p:grpSpPr>
          <a:xfrm>
            <a:off x="6317095" y="2060848"/>
            <a:ext cx="1581067" cy="1357119"/>
            <a:chOff x="6317095" y="2060848"/>
            <a:chExt cx="1581067" cy="1357119"/>
          </a:xfrm>
        </p:grpSpPr>
        <p:pic>
          <p:nvPicPr>
            <p:cNvPr id="37" name="Picture 36" descr="images-3.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8712" y="2060848"/>
              <a:ext cx="1489450" cy="1080120"/>
            </a:xfrm>
            <a:prstGeom prst="rect">
              <a:avLst/>
            </a:prstGeom>
          </p:spPr>
        </p:pic>
        <p:sp>
          <p:nvSpPr>
            <p:cNvPr id="48" name="Textfeld 117"/>
            <p:cNvSpPr txBox="1"/>
            <p:nvPr/>
          </p:nvSpPr>
          <p:spPr>
            <a:xfrm>
              <a:off x="6317095" y="3140968"/>
              <a:ext cx="1099730" cy="276999"/>
            </a:xfrm>
            <a:prstGeom prst="rect">
              <a:avLst/>
            </a:prstGeom>
            <a:noFill/>
          </p:spPr>
          <p:txBody>
            <a:bodyPr wrap="none" rtlCol="0">
              <a:spAutoFit/>
            </a:bodyPr>
            <a:lstStyle/>
            <a:p>
              <a:r>
                <a:rPr lang="en-AU" sz="1200" b="1" dirty="0" smtClean="0"/>
                <a:t>Data models</a:t>
              </a:r>
            </a:p>
          </p:txBody>
        </p:sp>
      </p:grpSp>
      <p:grpSp>
        <p:nvGrpSpPr>
          <p:cNvPr id="97" name="Group 96"/>
          <p:cNvGrpSpPr/>
          <p:nvPr/>
        </p:nvGrpSpPr>
        <p:grpSpPr>
          <a:xfrm>
            <a:off x="6264697" y="4149080"/>
            <a:ext cx="1872207" cy="997079"/>
            <a:chOff x="6264697" y="4149080"/>
            <a:chExt cx="1872207" cy="997079"/>
          </a:xfrm>
        </p:grpSpPr>
        <p:pic>
          <p:nvPicPr>
            <p:cNvPr id="38" name="Picture 37" descr="images-7.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3961" y="4149080"/>
              <a:ext cx="1802943" cy="792088"/>
            </a:xfrm>
            <a:prstGeom prst="rect">
              <a:avLst/>
            </a:prstGeom>
          </p:spPr>
        </p:pic>
        <p:sp>
          <p:nvSpPr>
            <p:cNvPr id="49" name="Textfeld 117"/>
            <p:cNvSpPr txBox="1"/>
            <p:nvPr/>
          </p:nvSpPr>
          <p:spPr>
            <a:xfrm>
              <a:off x="6264697" y="4869160"/>
              <a:ext cx="1365052" cy="276999"/>
            </a:xfrm>
            <a:prstGeom prst="rect">
              <a:avLst/>
            </a:prstGeom>
            <a:noFill/>
          </p:spPr>
          <p:txBody>
            <a:bodyPr wrap="none" rtlCol="0">
              <a:spAutoFit/>
            </a:bodyPr>
            <a:lstStyle/>
            <a:p>
              <a:r>
                <a:rPr lang="en-AU" sz="1200" b="1" dirty="0" smtClean="0"/>
                <a:t>Process models</a:t>
              </a:r>
            </a:p>
          </p:txBody>
        </p:sp>
      </p:grpSp>
      <p:grpSp>
        <p:nvGrpSpPr>
          <p:cNvPr id="98" name="Group 97"/>
          <p:cNvGrpSpPr/>
          <p:nvPr/>
        </p:nvGrpSpPr>
        <p:grpSpPr>
          <a:xfrm>
            <a:off x="7781379" y="2564904"/>
            <a:ext cx="1327125" cy="1446852"/>
            <a:chOff x="7781379" y="2564904"/>
            <a:chExt cx="1327125" cy="1446852"/>
          </a:xfrm>
        </p:grpSpPr>
        <p:pic>
          <p:nvPicPr>
            <p:cNvPr id="40" name="Picture 39" descr="images-8.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1379" y="3212976"/>
              <a:ext cx="1075606" cy="798780"/>
            </a:xfrm>
            <a:prstGeom prst="rect">
              <a:avLst/>
            </a:prstGeom>
          </p:spPr>
        </p:pic>
        <p:sp>
          <p:nvSpPr>
            <p:cNvPr id="50" name="Textfeld 117"/>
            <p:cNvSpPr txBox="1"/>
            <p:nvPr/>
          </p:nvSpPr>
          <p:spPr>
            <a:xfrm>
              <a:off x="7937991" y="2564904"/>
              <a:ext cx="1170513" cy="646331"/>
            </a:xfrm>
            <a:prstGeom prst="rect">
              <a:avLst/>
            </a:prstGeom>
            <a:noFill/>
          </p:spPr>
          <p:txBody>
            <a:bodyPr wrap="none" rtlCol="0">
              <a:spAutoFit/>
            </a:bodyPr>
            <a:lstStyle/>
            <a:p>
              <a:r>
                <a:rPr lang="en-AU" sz="1200" b="1" dirty="0" smtClean="0"/>
                <a:t>Software</a:t>
              </a:r>
            </a:p>
            <a:p>
              <a:r>
                <a:rPr lang="en-AU" sz="1200" b="1" dirty="0" smtClean="0"/>
                <a:t>Design/</a:t>
              </a:r>
            </a:p>
            <a:p>
              <a:r>
                <a:rPr lang="en-AU" sz="1200" b="1" dirty="0" smtClean="0"/>
                <a:t>configuration</a:t>
              </a:r>
            </a:p>
          </p:txBody>
        </p:sp>
      </p:grpSp>
      <p:sp>
        <p:nvSpPr>
          <p:cNvPr id="52" name="TextBox 51"/>
          <p:cNvSpPr txBox="1"/>
          <p:nvPr/>
        </p:nvSpPr>
        <p:spPr>
          <a:xfrm>
            <a:off x="1678416" y="620688"/>
            <a:ext cx="2173504" cy="307777"/>
          </a:xfrm>
          <a:prstGeom prst="rect">
            <a:avLst/>
          </a:prstGeom>
          <a:noFill/>
        </p:spPr>
        <p:txBody>
          <a:bodyPr wrap="none" rtlCol="0">
            <a:spAutoFit/>
          </a:bodyPr>
          <a:lstStyle/>
          <a:p>
            <a:r>
              <a:rPr lang="en-US" sz="1400" b="1" dirty="0" smtClean="0"/>
              <a:t>Enterprise Architecture</a:t>
            </a:r>
            <a:endParaRPr lang="en-US" sz="1400" b="1" dirty="0"/>
          </a:p>
        </p:txBody>
      </p:sp>
      <p:sp>
        <p:nvSpPr>
          <p:cNvPr id="53" name="TextBox 52"/>
          <p:cNvSpPr txBox="1"/>
          <p:nvPr/>
        </p:nvSpPr>
        <p:spPr>
          <a:xfrm>
            <a:off x="6502952" y="620688"/>
            <a:ext cx="2103285" cy="307777"/>
          </a:xfrm>
          <a:prstGeom prst="rect">
            <a:avLst/>
          </a:prstGeom>
          <a:noFill/>
        </p:spPr>
        <p:txBody>
          <a:bodyPr wrap="none" rtlCol="0">
            <a:spAutoFit/>
          </a:bodyPr>
          <a:lstStyle/>
          <a:p>
            <a:r>
              <a:rPr lang="en-US" sz="1400" b="1" dirty="0" smtClean="0">
                <a:solidFill>
                  <a:srgbClr val="000000"/>
                </a:solidFill>
              </a:rPr>
              <a:t>Solution Architectures</a:t>
            </a:r>
            <a:endParaRPr lang="en-US" sz="1400" b="1" dirty="0">
              <a:solidFill>
                <a:srgbClr val="000000"/>
              </a:solidFill>
            </a:endParaRPr>
          </a:p>
        </p:txBody>
      </p:sp>
      <p:sp>
        <p:nvSpPr>
          <p:cNvPr id="56" name="Right Arrow 43"/>
          <p:cNvSpPr/>
          <p:nvPr/>
        </p:nvSpPr>
        <p:spPr>
          <a:xfrm>
            <a:off x="5580112" y="764704"/>
            <a:ext cx="653038" cy="288032"/>
          </a:xfrm>
          <a:prstGeom prst="rightArrow">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8" name="Right Arrow 43"/>
          <p:cNvSpPr/>
          <p:nvPr/>
        </p:nvSpPr>
        <p:spPr>
          <a:xfrm>
            <a:off x="5796136" y="1052736"/>
            <a:ext cx="437014" cy="258432"/>
          </a:xfrm>
          <a:prstGeom prst="rightArrow">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nvGrpSpPr>
          <p:cNvPr id="92" name="Group 91"/>
          <p:cNvGrpSpPr/>
          <p:nvPr/>
        </p:nvGrpSpPr>
        <p:grpSpPr>
          <a:xfrm>
            <a:off x="827584" y="2852936"/>
            <a:ext cx="864096" cy="864096"/>
            <a:chOff x="827584" y="2852936"/>
            <a:chExt cx="864096" cy="864096"/>
          </a:xfrm>
        </p:grpSpPr>
        <p:cxnSp>
          <p:nvCxnSpPr>
            <p:cNvPr id="54" name="Straight Arrow Connector 53"/>
            <p:cNvCxnSpPr/>
            <p:nvPr/>
          </p:nvCxnSpPr>
          <p:spPr>
            <a:xfrm>
              <a:off x="827584" y="2852936"/>
              <a:ext cx="0" cy="864096"/>
            </a:xfrm>
            <a:prstGeom prst="straightConnector1">
              <a:avLst/>
            </a:prstGeom>
            <a:ln w="1905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79802" y="3068960"/>
              <a:ext cx="811878" cy="600164"/>
            </a:xfrm>
            <a:prstGeom prst="rect">
              <a:avLst/>
            </a:prstGeom>
            <a:noFill/>
          </p:spPr>
          <p:txBody>
            <a:bodyPr wrap="none" rtlCol="0">
              <a:spAutoFit/>
            </a:bodyPr>
            <a:lstStyle/>
            <a:p>
              <a:r>
                <a:rPr lang="en-US" sz="1100" dirty="0" smtClean="0">
                  <a:solidFill>
                    <a:schemeClr val="bg1">
                      <a:lumMod val="50000"/>
                    </a:schemeClr>
                  </a:solidFill>
                </a:rPr>
                <a:t>High-level</a:t>
              </a:r>
            </a:p>
            <a:p>
              <a:r>
                <a:rPr lang="en-US" sz="1100" dirty="0" smtClean="0">
                  <a:solidFill>
                    <a:schemeClr val="bg1">
                      <a:lumMod val="50000"/>
                    </a:schemeClr>
                  </a:solidFill>
                </a:rPr>
                <a:t>Process</a:t>
              </a:r>
            </a:p>
            <a:p>
              <a:r>
                <a:rPr lang="en-US" sz="1100" dirty="0" smtClean="0">
                  <a:solidFill>
                    <a:schemeClr val="bg1">
                      <a:lumMod val="50000"/>
                    </a:schemeClr>
                  </a:solidFill>
                </a:rPr>
                <a:t>map</a:t>
              </a:r>
              <a:endParaRPr lang="en-US" sz="1100" dirty="0">
                <a:solidFill>
                  <a:schemeClr val="bg1">
                    <a:lumMod val="50000"/>
                  </a:schemeClr>
                </a:solidFill>
              </a:endParaRPr>
            </a:p>
          </p:txBody>
        </p:sp>
      </p:grpSp>
      <p:grpSp>
        <p:nvGrpSpPr>
          <p:cNvPr id="93" name="Group 92"/>
          <p:cNvGrpSpPr/>
          <p:nvPr/>
        </p:nvGrpSpPr>
        <p:grpSpPr>
          <a:xfrm>
            <a:off x="1907704" y="3068960"/>
            <a:ext cx="819937" cy="1080120"/>
            <a:chOff x="1907704" y="3068960"/>
            <a:chExt cx="819937" cy="1080120"/>
          </a:xfrm>
        </p:grpSpPr>
        <p:cxnSp>
          <p:nvCxnSpPr>
            <p:cNvPr id="60" name="Straight Arrow Connector 59"/>
            <p:cNvCxnSpPr/>
            <p:nvPr/>
          </p:nvCxnSpPr>
          <p:spPr>
            <a:xfrm flipV="1">
              <a:off x="1907704" y="3068960"/>
              <a:ext cx="0" cy="1080120"/>
            </a:xfrm>
            <a:prstGeom prst="straightConnector1">
              <a:avLst/>
            </a:prstGeom>
            <a:ln w="19050">
              <a:solidFill>
                <a:schemeClr val="bg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907704" y="3212976"/>
              <a:ext cx="819937" cy="430887"/>
            </a:xfrm>
            <a:prstGeom prst="rect">
              <a:avLst/>
            </a:prstGeom>
            <a:noFill/>
          </p:spPr>
          <p:txBody>
            <a:bodyPr wrap="none" rtlCol="0">
              <a:spAutoFit/>
            </a:bodyPr>
            <a:lstStyle/>
            <a:p>
              <a:r>
                <a:rPr lang="en-US" sz="1100" dirty="0">
                  <a:solidFill>
                    <a:schemeClr val="bg1">
                      <a:lumMod val="50000"/>
                    </a:schemeClr>
                  </a:solidFill>
                </a:rPr>
                <a:t>I</a:t>
              </a:r>
              <a:r>
                <a:rPr lang="en-US" sz="1100" dirty="0" smtClean="0">
                  <a:solidFill>
                    <a:schemeClr val="bg1">
                      <a:lumMod val="50000"/>
                    </a:schemeClr>
                  </a:solidFill>
                </a:rPr>
                <a:t>ntegrated</a:t>
              </a:r>
            </a:p>
            <a:p>
              <a:r>
                <a:rPr lang="en-US" sz="1100" dirty="0" smtClean="0">
                  <a:solidFill>
                    <a:schemeClr val="bg1">
                      <a:lumMod val="50000"/>
                    </a:schemeClr>
                  </a:solidFill>
                </a:rPr>
                <a:t>scenarios</a:t>
              </a:r>
              <a:endParaRPr lang="en-US" sz="1100" dirty="0">
                <a:solidFill>
                  <a:schemeClr val="bg1">
                    <a:lumMod val="50000"/>
                  </a:schemeClr>
                </a:solidFill>
              </a:endParaRPr>
            </a:p>
          </p:txBody>
        </p:sp>
        <p:cxnSp>
          <p:nvCxnSpPr>
            <p:cNvPr id="66" name="Straight Arrow Connector 65"/>
            <p:cNvCxnSpPr/>
            <p:nvPr/>
          </p:nvCxnSpPr>
          <p:spPr>
            <a:xfrm>
              <a:off x="1907704" y="3068960"/>
              <a:ext cx="648072" cy="0"/>
            </a:xfrm>
            <a:prstGeom prst="straightConnector1">
              <a:avLst/>
            </a:prstGeom>
            <a:ln w="1905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5580112" y="1844824"/>
            <a:ext cx="792088" cy="720080"/>
            <a:chOff x="5580112" y="1844824"/>
            <a:chExt cx="792088" cy="720080"/>
          </a:xfrm>
        </p:grpSpPr>
        <p:cxnSp>
          <p:nvCxnSpPr>
            <p:cNvPr id="72" name="Straight Arrow Connector 71"/>
            <p:cNvCxnSpPr/>
            <p:nvPr/>
          </p:nvCxnSpPr>
          <p:spPr>
            <a:xfrm flipV="1">
              <a:off x="5580112" y="2492896"/>
              <a:ext cx="648072" cy="72008"/>
            </a:xfrm>
            <a:prstGeom prst="straightConnector1">
              <a:avLst/>
            </a:prstGeom>
            <a:ln w="1905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669977" y="1844824"/>
              <a:ext cx="702223" cy="600164"/>
            </a:xfrm>
            <a:prstGeom prst="rect">
              <a:avLst/>
            </a:prstGeom>
            <a:noFill/>
          </p:spPr>
          <p:txBody>
            <a:bodyPr wrap="none" rtlCol="0">
              <a:spAutoFit/>
            </a:bodyPr>
            <a:lstStyle/>
            <a:p>
              <a:r>
                <a:rPr lang="en-US" sz="1100" dirty="0" smtClean="0">
                  <a:solidFill>
                    <a:schemeClr val="bg1">
                      <a:lumMod val="50000"/>
                    </a:schemeClr>
                  </a:solidFill>
                </a:rPr>
                <a:t>Detailed</a:t>
              </a:r>
            </a:p>
            <a:p>
              <a:r>
                <a:rPr lang="en-US" sz="1100" dirty="0">
                  <a:solidFill>
                    <a:schemeClr val="bg1">
                      <a:lumMod val="50000"/>
                    </a:schemeClr>
                  </a:solidFill>
                </a:rPr>
                <a:t>d</a:t>
              </a:r>
              <a:r>
                <a:rPr lang="en-US" sz="1100" dirty="0" smtClean="0">
                  <a:solidFill>
                    <a:schemeClr val="bg1">
                      <a:lumMod val="50000"/>
                    </a:schemeClr>
                  </a:solidFill>
                </a:rPr>
                <a:t>ata</a:t>
              </a:r>
            </a:p>
            <a:p>
              <a:r>
                <a:rPr lang="en-US" sz="1100" dirty="0" smtClean="0">
                  <a:solidFill>
                    <a:schemeClr val="bg1">
                      <a:lumMod val="50000"/>
                    </a:schemeClr>
                  </a:solidFill>
                </a:rPr>
                <a:t>analysis</a:t>
              </a:r>
            </a:p>
          </p:txBody>
        </p:sp>
      </p:grpSp>
      <p:grpSp>
        <p:nvGrpSpPr>
          <p:cNvPr id="95" name="Group 94"/>
          <p:cNvGrpSpPr/>
          <p:nvPr/>
        </p:nvGrpSpPr>
        <p:grpSpPr>
          <a:xfrm>
            <a:off x="5580112" y="3836948"/>
            <a:ext cx="792088" cy="816188"/>
            <a:chOff x="5580112" y="3836948"/>
            <a:chExt cx="792088" cy="816188"/>
          </a:xfrm>
        </p:grpSpPr>
        <p:cxnSp>
          <p:nvCxnSpPr>
            <p:cNvPr id="74" name="Straight Arrow Connector 73"/>
            <p:cNvCxnSpPr/>
            <p:nvPr/>
          </p:nvCxnSpPr>
          <p:spPr>
            <a:xfrm>
              <a:off x="5580112" y="4365104"/>
              <a:ext cx="648072" cy="288032"/>
            </a:xfrm>
            <a:prstGeom prst="straightConnector1">
              <a:avLst/>
            </a:prstGeom>
            <a:ln w="1905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669977" y="3836948"/>
              <a:ext cx="702223" cy="600164"/>
            </a:xfrm>
            <a:prstGeom prst="rect">
              <a:avLst/>
            </a:prstGeom>
            <a:noFill/>
          </p:spPr>
          <p:txBody>
            <a:bodyPr wrap="none" rtlCol="0">
              <a:spAutoFit/>
            </a:bodyPr>
            <a:lstStyle/>
            <a:p>
              <a:r>
                <a:rPr lang="en-US" sz="1100" dirty="0" smtClean="0">
                  <a:solidFill>
                    <a:schemeClr val="bg1">
                      <a:lumMod val="50000"/>
                    </a:schemeClr>
                  </a:solidFill>
                </a:rPr>
                <a:t>Detailed</a:t>
              </a:r>
            </a:p>
            <a:p>
              <a:r>
                <a:rPr lang="en-US" sz="1100" dirty="0" smtClean="0">
                  <a:solidFill>
                    <a:schemeClr val="bg1">
                      <a:lumMod val="50000"/>
                    </a:schemeClr>
                  </a:solidFill>
                </a:rPr>
                <a:t>process</a:t>
              </a:r>
            </a:p>
            <a:p>
              <a:r>
                <a:rPr lang="en-US" sz="1100" dirty="0" smtClean="0">
                  <a:solidFill>
                    <a:schemeClr val="bg1">
                      <a:lumMod val="50000"/>
                    </a:schemeClr>
                  </a:solidFill>
                </a:rPr>
                <a:t>analysis</a:t>
              </a:r>
            </a:p>
          </p:txBody>
        </p:sp>
      </p:grpSp>
      <p:grpSp>
        <p:nvGrpSpPr>
          <p:cNvPr id="100" name="Group 99"/>
          <p:cNvGrpSpPr/>
          <p:nvPr/>
        </p:nvGrpSpPr>
        <p:grpSpPr>
          <a:xfrm>
            <a:off x="6967597" y="3212976"/>
            <a:ext cx="772755" cy="864096"/>
            <a:chOff x="6967597" y="3212976"/>
            <a:chExt cx="772755" cy="864096"/>
          </a:xfrm>
        </p:grpSpPr>
        <p:cxnSp>
          <p:nvCxnSpPr>
            <p:cNvPr id="78" name="Straight Arrow Connector 77"/>
            <p:cNvCxnSpPr/>
            <p:nvPr/>
          </p:nvCxnSpPr>
          <p:spPr>
            <a:xfrm flipV="1">
              <a:off x="7452320" y="3789040"/>
              <a:ext cx="288032" cy="288032"/>
            </a:xfrm>
            <a:prstGeom prst="straightConnector1">
              <a:avLst/>
            </a:prstGeom>
            <a:ln w="1905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7452320" y="3212976"/>
              <a:ext cx="288032" cy="216024"/>
            </a:xfrm>
            <a:prstGeom prst="straightConnector1">
              <a:avLst/>
            </a:prstGeom>
            <a:ln w="1905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967597" y="3404900"/>
              <a:ext cx="772755" cy="430887"/>
            </a:xfrm>
            <a:prstGeom prst="rect">
              <a:avLst/>
            </a:prstGeom>
            <a:noFill/>
          </p:spPr>
          <p:txBody>
            <a:bodyPr wrap="none" rtlCol="0">
              <a:spAutoFit/>
            </a:bodyPr>
            <a:lstStyle/>
            <a:p>
              <a:r>
                <a:rPr lang="en-US" sz="1100" dirty="0" smtClean="0">
                  <a:solidFill>
                    <a:schemeClr val="bg1">
                      <a:lumMod val="50000"/>
                    </a:schemeClr>
                  </a:solidFill>
                </a:rPr>
                <a:t>Technical</a:t>
              </a:r>
            </a:p>
            <a:p>
              <a:r>
                <a:rPr lang="en-US" sz="1100" dirty="0" smtClean="0">
                  <a:solidFill>
                    <a:schemeClr val="bg1">
                      <a:lumMod val="50000"/>
                    </a:schemeClr>
                  </a:solidFill>
                </a:rPr>
                <a:t>analysis</a:t>
              </a:r>
            </a:p>
          </p:txBody>
        </p:sp>
      </p:grpSp>
      <p:sp>
        <p:nvSpPr>
          <p:cNvPr id="101" name="Title 1"/>
          <p:cNvSpPr>
            <a:spLocks noGrp="1"/>
          </p:cNvSpPr>
          <p:nvPr>
            <p:ph type="title"/>
          </p:nvPr>
        </p:nvSpPr>
        <p:spPr>
          <a:xfrm>
            <a:off x="457200" y="-315416"/>
            <a:ext cx="8229600" cy="1143001"/>
          </a:xfrm>
        </p:spPr>
        <p:txBody>
          <a:bodyPr/>
          <a:lstStyle/>
          <a:p>
            <a:r>
              <a:rPr lang="en-AU" dirty="0" smtClean="0">
                <a:latin typeface="Arial" charset="0"/>
              </a:rPr>
              <a:t>Recap: </a:t>
            </a:r>
            <a:r>
              <a:rPr lang="en-AU" dirty="0">
                <a:latin typeface="Arial" charset="0"/>
              </a:rPr>
              <a:t>EA </a:t>
            </a:r>
            <a:r>
              <a:rPr lang="en-AU" dirty="0" smtClean="0">
                <a:latin typeface="Arial" charset="0"/>
              </a:rPr>
              <a:t>to Solutions</a:t>
            </a:r>
            <a:endParaRPr lang="en-AU" dirty="0">
              <a:latin typeface="Arial" charset="0"/>
            </a:endParaRPr>
          </a:p>
        </p:txBody>
      </p:sp>
      <p:sp>
        <p:nvSpPr>
          <p:cNvPr id="102" name="Oval 101"/>
          <p:cNvSpPr/>
          <p:nvPr/>
        </p:nvSpPr>
        <p:spPr>
          <a:xfrm>
            <a:off x="5436096" y="1484784"/>
            <a:ext cx="2736304" cy="194421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451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dissolve">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dissolve">
                                      <p:cBhvr>
                                        <p:cTn id="12" dur="500"/>
                                        <p:tgtEl>
                                          <p:spTgt spid="92"/>
                                        </p:tgtEl>
                                      </p:cBhvr>
                                    </p:animEffect>
                                  </p:childTnLst>
                                </p:cTn>
                              </p:par>
                              <p:par>
                                <p:cTn id="13" presetID="9" presetClass="entr" presetSubtype="0" fill="hold" nodeType="with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dissolve">
                                      <p:cBhvr>
                                        <p:cTn id="15" dur="500"/>
                                        <p:tgtEl>
                                          <p:spTgt spid="9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3"/>
                                        </p:tgtEl>
                                        <p:attrNameLst>
                                          <p:attrName>style.visibility</p:attrName>
                                        </p:attrNameLst>
                                      </p:cBhvr>
                                      <p:to>
                                        <p:strVal val="visible"/>
                                      </p:to>
                                    </p:set>
                                    <p:animEffect transition="in" filter="dissolve">
                                      <p:cBhvr>
                                        <p:cTn id="20" dur="500"/>
                                        <p:tgtEl>
                                          <p:spTgt spid="93"/>
                                        </p:tgtEl>
                                      </p:cBhvr>
                                    </p:animEffect>
                                  </p:childTnLst>
                                </p:cTn>
                              </p:par>
                              <p:par>
                                <p:cTn id="21" presetID="9" presetClass="entr" presetSubtype="0" fill="hold" nodeType="with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dissolve">
                                      <p:cBhvr>
                                        <p:cTn id="23" dur="500"/>
                                        <p:tgtEl>
                                          <p:spTgt spid="9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dissolve">
                                      <p:cBhvr>
                                        <p:cTn id="28" dur="500"/>
                                        <p:tgtEl>
                                          <p:spTgt spid="94"/>
                                        </p:tgtEl>
                                      </p:cBhvr>
                                    </p:animEffect>
                                  </p:childTnLst>
                                </p:cTn>
                              </p:par>
                              <p:par>
                                <p:cTn id="29" presetID="9" presetClass="entr" presetSubtype="0" fill="hold" nodeType="withEffect">
                                  <p:stCondLst>
                                    <p:cond delay="0"/>
                                  </p:stCondLst>
                                  <p:childTnLst>
                                    <p:set>
                                      <p:cBhvr>
                                        <p:cTn id="30" dur="1" fill="hold">
                                          <p:stCondLst>
                                            <p:cond delay="0"/>
                                          </p:stCondLst>
                                        </p:cTn>
                                        <p:tgtEl>
                                          <p:spTgt spid="99"/>
                                        </p:tgtEl>
                                        <p:attrNameLst>
                                          <p:attrName>style.visibility</p:attrName>
                                        </p:attrNameLst>
                                      </p:cBhvr>
                                      <p:to>
                                        <p:strVal val="visible"/>
                                      </p:to>
                                    </p:set>
                                    <p:animEffect transition="in" filter="dissolve">
                                      <p:cBhvr>
                                        <p:cTn id="31" dur="500"/>
                                        <p:tgtEl>
                                          <p:spTgt spid="99"/>
                                        </p:tgtEl>
                                      </p:cBhvr>
                                    </p:animEffect>
                                  </p:childTnLst>
                                </p:cTn>
                              </p:par>
                              <p:par>
                                <p:cTn id="32" presetID="9" presetClass="entr" presetSubtype="0" fill="hold" nodeType="withEffect">
                                  <p:stCondLst>
                                    <p:cond delay="0"/>
                                  </p:stCondLst>
                                  <p:childTnLst>
                                    <p:set>
                                      <p:cBhvr>
                                        <p:cTn id="33" dur="1" fill="hold">
                                          <p:stCondLst>
                                            <p:cond delay="0"/>
                                          </p:stCondLst>
                                        </p:cTn>
                                        <p:tgtEl>
                                          <p:spTgt spid="96"/>
                                        </p:tgtEl>
                                        <p:attrNameLst>
                                          <p:attrName>style.visibility</p:attrName>
                                        </p:attrNameLst>
                                      </p:cBhvr>
                                      <p:to>
                                        <p:strVal val="visible"/>
                                      </p:to>
                                    </p:set>
                                    <p:animEffect transition="in" filter="dissolve">
                                      <p:cBhvr>
                                        <p:cTn id="34" dur="500"/>
                                        <p:tgtEl>
                                          <p:spTgt spid="9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dissolve">
                                      <p:cBhvr>
                                        <p:cTn id="39" dur="500"/>
                                        <p:tgtEl>
                                          <p:spTgt spid="95"/>
                                        </p:tgtEl>
                                      </p:cBhvr>
                                    </p:animEffect>
                                  </p:childTnLst>
                                </p:cTn>
                              </p:par>
                              <p:par>
                                <p:cTn id="40" presetID="9" presetClass="entr" presetSubtype="0" fill="hold" nodeType="with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dissolve">
                                      <p:cBhvr>
                                        <p:cTn id="42" dur="500"/>
                                        <p:tgtEl>
                                          <p:spTgt spid="9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dissolve">
                                      <p:cBhvr>
                                        <p:cTn id="47" dur="500"/>
                                        <p:tgtEl>
                                          <p:spTgt spid="100"/>
                                        </p:tgtEl>
                                      </p:cBhvr>
                                    </p:animEffect>
                                  </p:childTnLst>
                                </p:cTn>
                              </p:par>
                              <p:par>
                                <p:cTn id="48" presetID="9" presetClass="entr" presetSubtype="0" fill="hold" nodeType="with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dissolve">
                                      <p:cBhvr>
                                        <p:cTn id="50" dur="500"/>
                                        <p:tgtEl>
                                          <p:spTgt spid="9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02"/>
                                        </p:tgtEl>
                                        <p:attrNameLst>
                                          <p:attrName>style.visibility</p:attrName>
                                        </p:attrNameLst>
                                      </p:cBhvr>
                                      <p:to>
                                        <p:strVal val="visible"/>
                                      </p:to>
                                    </p:set>
                                    <p:animEffect transition="in" filter="dissolve">
                                      <p:cBhvr>
                                        <p:cTn id="55"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Lst>
  </p:timing>
</p:sld>
</file>

<file path=ppt/theme/theme1.xml><?xml version="1.0" encoding="utf-8"?>
<a:theme xmlns:a="http://schemas.openxmlformats.org/drawingml/2006/main" name="SEF PPT Template new">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SEF PPT Template new</Template>
  <TotalTime>2439</TotalTime>
  <Words>3055</Words>
  <Application>Microsoft Office PowerPoint</Application>
  <PresentationFormat>On-screen Show (4:3)</PresentationFormat>
  <Paragraphs>492</Paragraphs>
  <Slides>53</Slides>
  <Notes>32</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SEF PPT Template new</vt:lpstr>
      <vt:lpstr>    INB/N 222 Enterprise Architecture    Lectures 7 and 8   Modelling Business Objects in UML</vt:lpstr>
      <vt:lpstr>Reflect on the Pulse Survey</vt:lpstr>
      <vt:lpstr>PowerPoint Presentation</vt:lpstr>
      <vt:lpstr>Agenda</vt:lpstr>
      <vt:lpstr>What is a business object?</vt:lpstr>
      <vt:lpstr>What is a business object?</vt:lpstr>
      <vt:lpstr>What is a business object?</vt:lpstr>
      <vt:lpstr>What is a business object?</vt:lpstr>
      <vt:lpstr>Recap: EA to Solutions</vt:lpstr>
      <vt:lpstr>Agenda</vt:lpstr>
      <vt:lpstr>Abstracting objects</vt:lpstr>
      <vt:lpstr>Key Business Objects in the SAP ERP Procurement Process</vt:lpstr>
      <vt:lpstr>Key Business Objects in the SAP ERP Procurement Process</vt:lpstr>
      <vt:lpstr>UML Classes: Representing Business Objects</vt:lpstr>
      <vt:lpstr>Attributes - Signature</vt:lpstr>
      <vt:lpstr>Attributes - Examples</vt:lpstr>
      <vt:lpstr>Operations – Signature</vt:lpstr>
      <vt:lpstr>Operations - Examples</vt:lpstr>
      <vt:lpstr>Visibility</vt:lpstr>
      <vt:lpstr>UML Object Diagram</vt:lpstr>
      <vt:lpstr>Agenda</vt:lpstr>
      <vt:lpstr>Relationships</vt:lpstr>
      <vt:lpstr>Relationships</vt:lpstr>
      <vt:lpstr>UML Relationships</vt:lpstr>
      <vt:lpstr>Key Business Objects and their relationships in the SAP ERP Procurement Process</vt:lpstr>
      <vt:lpstr>Associations</vt:lpstr>
      <vt:lpstr>Navigation</vt:lpstr>
      <vt:lpstr>Association Classes</vt:lpstr>
      <vt:lpstr>Relations &amp; Attributes</vt:lpstr>
      <vt:lpstr>Role Names</vt:lpstr>
      <vt:lpstr>Ternary Associations</vt:lpstr>
      <vt:lpstr>Aggregation</vt:lpstr>
      <vt:lpstr>Composition</vt:lpstr>
      <vt:lpstr>Composition vs. Aggregation</vt:lpstr>
      <vt:lpstr>Agenda</vt:lpstr>
      <vt:lpstr>UML Generalisation</vt:lpstr>
      <vt:lpstr>Generalisation – advantages</vt:lpstr>
      <vt:lpstr>Agenda</vt:lpstr>
      <vt:lpstr>Guidelines</vt:lpstr>
      <vt:lpstr>Top-Down Methodology</vt:lpstr>
      <vt:lpstr>The Data Modelling Approach – Noun Extraction</vt:lpstr>
      <vt:lpstr>Guidelines – Modelling Actors</vt:lpstr>
      <vt:lpstr>Designing Business Objects in Databases</vt:lpstr>
      <vt:lpstr>First Normal Form</vt:lpstr>
      <vt:lpstr>Second Normal Form</vt:lpstr>
      <vt:lpstr>Third Normal Form</vt:lpstr>
      <vt:lpstr>Key concepts recap</vt:lpstr>
      <vt:lpstr>Sample exam questions</vt:lpstr>
      <vt:lpstr>Sample exam questions</vt:lpstr>
      <vt:lpstr>Sample exam questions</vt:lpstr>
      <vt:lpstr>Sample exam questions</vt:lpstr>
      <vt:lpstr>Questions, reflections, follow-ups</vt:lpstr>
      <vt:lpstr>PowerPoint Presentation</vt:lpstr>
    </vt:vector>
  </TitlesOfParts>
  <Company>QUT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XX   Enterprise Architecture Layers</dc:title>
  <dc:creator>Sophie Wilhelmine Schaper</dc:creator>
  <cp:lastModifiedBy>anirut yaiyua</cp:lastModifiedBy>
  <cp:revision>155</cp:revision>
  <dcterms:created xsi:type="dcterms:W3CDTF">2012-06-22T08:13:17Z</dcterms:created>
  <dcterms:modified xsi:type="dcterms:W3CDTF">2015-09-14T18:06:31Z</dcterms:modified>
</cp:coreProperties>
</file>