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A9AD31-C638-4248-9AC7-8F0FA04ADE0E}" v="212" dt="2022-03-10T15:46:08.213"/>
    <p1510:client id="{49A8243A-6942-484B-9DC9-A12F7AC67AF6}" v="34" dt="2022-03-10T15:55:15.772"/>
    <p1510:client id="{4DA42D8B-7488-466C-9A67-65271CAD1482}" v="555" dt="2022-03-10T17:45:34.6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7534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729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7642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1163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1612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1909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0314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00719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689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509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087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661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595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27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60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936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518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2988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A590341C-978F-447C-9944-9DA6B294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21" y="796374"/>
            <a:ext cx="10583158" cy="88002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Bahloul </a:t>
            </a:r>
            <a:r>
              <a:rPr lang="en-US" b="1" dirty="0" err="1">
                <a:solidFill>
                  <a:schemeClr val="bg2">
                    <a:lumMod val="75000"/>
                  </a:schemeClr>
                </a:solidFill>
              </a:rPr>
              <a:t>Oubeydallah</a:t>
            </a:r>
            <a:endParaRPr lang="en-US" b="1">
              <a:solidFill>
                <a:schemeClr val="bg2">
                  <a:lumMod val="75000"/>
                </a:schemeClr>
              </a:solidFill>
              <a:cs typeface="Calibri Light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C6B21B6-846C-4319-81F4-88195813BFAD}"/>
              </a:ext>
            </a:extLst>
          </p:cNvPr>
          <p:cNvSpPr txBox="1"/>
          <p:nvPr/>
        </p:nvSpPr>
        <p:spPr>
          <a:xfrm>
            <a:off x="1295401" y="2612256"/>
            <a:ext cx="11096441" cy="496014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4999"/>
            </a:pPr>
            <a:r>
              <a:rPr lang="en-US" sz="9600" dirty="0" err="1">
                <a:solidFill>
                  <a:srgbClr val="00B050"/>
                </a:solidFill>
              </a:rPr>
              <a:t>Présentation</a:t>
            </a:r>
            <a:r>
              <a:rPr lang="en-US" sz="9600" dirty="0">
                <a:solidFill>
                  <a:srgbClr val="00B050"/>
                </a:solidFill>
              </a:rPr>
              <a:t> E.P.I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8229110-875B-48A0-8C5B-D817A0CA8CDE}"/>
              </a:ext>
            </a:extLst>
          </p:cNvPr>
          <p:cNvSpPr txBox="1"/>
          <p:nvPr/>
        </p:nvSpPr>
        <p:spPr>
          <a:xfrm>
            <a:off x="1301690" y="4953539"/>
            <a:ext cx="11844067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5400" b="1" dirty="0">
                <a:solidFill>
                  <a:schemeClr val="accent6">
                    <a:lumMod val="50000"/>
                  </a:schemeClr>
                </a:solidFill>
              </a:rPr>
              <a:t>L'informatique et son histoire</a:t>
            </a:r>
            <a:endParaRPr lang="fr-FR" sz="5400" b="1" dirty="0">
              <a:solidFill>
                <a:schemeClr val="accent6">
                  <a:lumMod val="50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29527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1EB41F2-E181-4D4D-9131-A30F6B0AE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D63CC92-C517-4C71-9222-4579252CD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70839"/>
          </a:xfrm>
          <a:custGeom>
            <a:avLst/>
            <a:gdLst>
              <a:gd name="connsiteX0" fmla="*/ 0 w 12192000"/>
              <a:gd name="connsiteY0" fmla="*/ 0 h 2270839"/>
              <a:gd name="connsiteX1" fmla="*/ 12192000 w 12192000"/>
              <a:gd name="connsiteY1" fmla="*/ 0 h 2270839"/>
              <a:gd name="connsiteX2" fmla="*/ 12192000 w 12192000"/>
              <a:gd name="connsiteY2" fmla="*/ 213719 h 2270839"/>
              <a:gd name="connsiteX3" fmla="*/ 12192000 w 12192000"/>
              <a:gd name="connsiteY3" fmla="*/ 471948 h 2270839"/>
              <a:gd name="connsiteX4" fmla="*/ 12192000 w 12192000"/>
              <a:gd name="connsiteY4" fmla="*/ 519830 h 2270839"/>
              <a:gd name="connsiteX5" fmla="*/ 12192000 w 12192000"/>
              <a:gd name="connsiteY5" fmla="*/ 744793 h 2270839"/>
              <a:gd name="connsiteX6" fmla="*/ 12192000 w 12192000"/>
              <a:gd name="connsiteY6" fmla="*/ 1754021 h 2270839"/>
              <a:gd name="connsiteX7" fmla="*/ 11957522 w 12192000"/>
              <a:gd name="connsiteY7" fmla="*/ 1797923 h 2270839"/>
              <a:gd name="connsiteX8" fmla="*/ 11679973 w 12192000"/>
              <a:gd name="connsiteY8" fmla="*/ 1847667 h 2270839"/>
              <a:gd name="connsiteX9" fmla="*/ 11401197 w 12192000"/>
              <a:gd name="connsiteY9" fmla="*/ 1896360 h 2270839"/>
              <a:gd name="connsiteX10" fmla="*/ 11121192 w 12192000"/>
              <a:gd name="connsiteY10" fmla="*/ 1938046 h 2270839"/>
              <a:gd name="connsiteX11" fmla="*/ 10842416 w 12192000"/>
              <a:gd name="connsiteY11" fmla="*/ 1980083 h 2270839"/>
              <a:gd name="connsiteX12" fmla="*/ 10562411 w 12192000"/>
              <a:gd name="connsiteY12" fmla="*/ 2019318 h 2270839"/>
              <a:gd name="connsiteX13" fmla="*/ 10286091 w 12192000"/>
              <a:gd name="connsiteY13" fmla="*/ 2052947 h 2270839"/>
              <a:gd name="connsiteX14" fmla="*/ 10006086 w 12192000"/>
              <a:gd name="connsiteY14" fmla="*/ 2084825 h 2270839"/>
              <a:gd name="connsiteX15" fmla="*/ 9727310 w 12192000"/>
              <a:gd name="connsiteY15" fmla="*/ 2113901 h 2270839"/>
              <a:gd name="connsiteX16" fmla="*/ 9453445 w 12192000"/>
              <a:gd name="connsiteY16" fmla="*/ 2139123 h 2270839"/>
              <a:gd name="connsiteX17" fmla="*/ 9175897 w 12192000"/>
              <a:gd name="connsiteY17" fmla="*/ 2164345 h 2270839"/>
              <a:gd name="connsiteX18" fmla="*/ 8902033 w 12192000"/>
              <a:gd name="connsiteY18" fmla="*/ 2185364 h 2270839"/>
              <a:gd name="connsiteX19" fmla="*/ 8628169 w 12192000"/>
              <a:gd name="connsiteY19" fmla="*/ 2201828 h 2270839"/>
              <a:gd name="connsiteX20" fmla="*/ 8355533 w 12192000"/>
              <a:gd name="connsiteY20" fmla="*/ 2218994 h 2270839"/>
              <a:gd name="connsiteX21" fmla="*/ 8085353 w 12192000"/>
              <a:gd name="connsiteY21" fmla="*/ 2233356 h 2270839"/>
              <a:gd name="connsiteX22" fmla="*/ 7817629 w 12192000"/>
              <a:gd name="connsiteY22" fmla="*/ 2243515 h 2270839"/>
              <a:gd name="connsiteX23" fmla="*/ 7549905 w 12192000"/>
              <a:gd name="connsiteY23" fmla="*/ 2252273 h 2270839"/>
              <a:gd name="connsiteX24" fmla="*/ 7284638 w 12192000"/>
              <a:gd name="connsiteY24" fmla="*/ 2260680 h 2270839"/>
              <a:gd name="connsiteX25" fmla="*/ 7023055 w 12192000"/>
              <a:gd name="connsiteY25" fmla="*/ 2264534 h 2270839"/>
              <a:gd name="connsiteX26" fmla="*/ 6761472 w 12192000"/>
              <a:gd name="connsiteY26" fmla="*/ 2268737 h 2270839"/>
              <a:gd name="connsiteX27" fmla="*/ 6503573 w 12192000"/>
              <a:gd name="connsiteY27" fmla="*/ 2270839 h 2270839"/>
              <a:gd name="connsiteX28" fmla="*/ 6248130 w 12192000"/>
              <a:gd name="connsiteY28" fmla="*/ 2268737 h 2270839"/>
              <a:gd name="connsiteX29" fmla="*/ 5995144 w 12192000"/>
              <a:gd name="connsiteY29" fmla="*/ 2268737 h 2270839"/>
              <a:gd name="connsiteX30" fmla="*/ 5744613 w 12192000"/>
              <a:gd name="connsiteY30" fmla="*/ 2264534 h 2270839"/>
              <a:gd name="connsiteX31" fmla="*/ 5498995 w 12192000"/>
              <a:gd name="connsiteY31" fmla="*/ 2258228 h 2270839"/>
              <a:gd name="connsiteX32" fmla="*/ 5255834 w 12192000"/>
              <a:gd name="connsiteY32" fmla="*/ 2252273 h 2270839"/>
              <a:gd name="connsiteX33" fmla="*/ 5017584 w 12192000"/>
              <a:gd name="connsiteY33" fmla="*/ 2245617 h 2270839"/>
              <a:gd name="connsiteX34" fmla="*/ 4780562 w 12192000"/>
              <a:gd name="connsiteY34" fmla="*/ 2235458 h 2270839"/>
              <a:gd name="connsiteX35" fmla="*/ 4547227 w 12192000"/>
              <a:gd name="connsiteY35" fmla="*/ 2224598 h 2270839"/>
              <a:gd name="connsiteX36" fmla="*/ 4318800 w 12192000"/>
              <a:gd name="connsiteY36" fmla="*/ 2214790 h 2270839"/>
              <a:gd name="connsiteX37" fmla="*/ 3873004 w 12192000"/>
              <a:gd name="connsiteY37" fmla="*/ 2187115 h 2270839"/>
              <a:gd name="connsiteX38" fmla="*/ 3445628 w 12192000"/>
              <a:gd name="connsiteY38" fmla="*/ 2157690 h 2270839"/>
              <a:gd name="connsiteX39" fmla="*/ 3035446 w 12192000"/>
              <a:gd name="connsiteY39" fmla="*/ 2126862 h 2270839"/>
              <a:gd name="connsiteX40" fmla="*/ 2647370 w 12192000"/>
              <a:gd name="connsiteY40" fmla="*/ 2092883 h 2270839"/>
              <a:gd name="connsiteX41" fmla="*/ 2276487 w 12192000"/>
              <a:gd name="connsiteY41" fmla="*/ 2057501 h 2270839"/>
              <a:gd name="connsiteX42" fmla="*/ 1932621 w 12192000"/>
              <a:gd name="connsiteY42" fmla="*/ 2019318 h 2270839"/>
              <a:gd name="connsiteX43" fmla="*/ 1609634 w 12192000"/>
              <a:gd name="connsiteY43" fmla="*/ 1981835 h 2270839"/>
              <a:gd name="connsiteX44" fmla="*/ 1312435 w 12192000"/>
              <a:gd name="connsiteY44" fmla="*/ 1944352 h 2270839"/>
              <a:gd name="connsiteX45" fmla="*/ 1039799 w 12192000"/>
              <a:gd name="connsiteY45" fmla="*/ 1908971 h 2270839"/>
              <a:gd name="connsiteX46" fmla="*/ 797865 w 12192000"/>
              <a:gd name="connsiteY46" fmla="*/ 1875341 h 2270839"/>
              <a:gd name="connsiteX47" fmla="*/ 579265 w 12192000"/>
              <a:gd name="connsiteY47" fmla="*/ 1843463 h 2270839"/>
              <a:gd name="connsiteX48" fmla="*/ 395052 w 12192000"/>
              <a:gd name="connsiteY48" fmla="*/ 1816840 h 2270839"/>
              <a:gd name="connsiteX49" fmla="*/ 240312 w 12192000"/>
              <a:gd name="connsiteY49" fmla="*/ 1791617 h 2270839"/>
              <a:gd name="connsiteX50" fmla="*/ 27853 w 12192000"/>
              <a:gd name="connsiteY50" fmla="*/ 1755536 h 2270839"/>
              <a:gd name="connsiteX51" fmla="*/ 0 w 12192000"/>
              <a:gd name="connsiteY51" fmla="*/ 1750823 h 2270839"/>
              <a:gd name="connsiteX52" fmla="*/ 0 w 12192000"/>
              <a:gd name="connsiteY52" fmla="*/ 744793 h 2270839"/>
              <a:gd name="connsiteX53" fmla="*/ 0 w 12192000"/>
              <a:gd name="connsiteY53" fmla="*/ 519830 h 2270839"/>
              <a:gd name="connsiteX54" fmla="*/ 0 w 12192000"/>
              <a:gd name="connsiteY54" fmla="*/ 471948 h 2270839"/>
              <a:gd name="connsiteX55" fmla="*/ 0 w 12192000"/>
              <a:gd name="connsiteY55" fmla="*/ 213719 h 2270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000" h="2270839">
                <a:moveTo>
                  <a:pt x="0" y="0"/>
                </a:moveTo>
                <a:lnTo>
                  <a:pt x="12192000" y="0"/>
                </a:lnTo>
                <a:lnTo>
                  <a:pt x="12192000" y="213719"/>
                </a:lnTo>
                <a:lnTo>
                  <a:pt x="12192000" y="471948"/>
                </a:lnTo>
                <a:lnTo>
                  <a:pt x="12192000" y="519830"/>
                </a:lnTo>
                <a:lnTo>
                  <a:pt x="12192000" y="744793"/>
                </a:lnTo>
                <a:lnTo>
                  <a:pt x="12192000" y="1754021"/>
                </a:lnTo>
                <a:lnTo>
                  <a:pt x="11957522" y="1797923"/>
                </a:lnTo>
                <a:lnTo>
                  <a:pt x="11679973" y="1847667"/>
                </a:lnTo>
                <a:lnTo>
                  <a:pt x="11401197" y="1896360"/>
                </a:lnTo>
                <a:lnTo>
                  <a:pt x="11121192" y="1938046"/>
                </a:lnTo>
                <a:lnTo>
                  <a:pt x="10842416" y="1980083"/>
                </a:lnTo>
                <a:lnTo>
                  <a:pt x="10562411" y="2019318"/>
                </a:lnTo>
                <a:lnTo>
                  <a:pt x="10286091" y="2052947"/>
                </a:lnTo>
                <a:lnTo>
                  <a:pt x="10006086" y="2084825"/>
                </a:lnTo>
                <a:lnTo>
                  <a:pt x="9727310" y="2113901"/>
                </a:lnTo>
                <a:lnTo>
                  <a:pt x="9453445" y="2139123"/>
                </a:lnTo>
                <a:lnTo>
                  <a:pt x="9175897" y="2164345"/>
                </a:lnTo>
                <a:lnTo>
                  <a:pt x="8902033" y="2185364"/>
                </a:lnTo>
                <a:lnTo>
                  <a:pt x="8628169" y="2201828"/>
                </a:lnTo>
                <a:lnTo>
                  <a:pt x="8355533" y="2218994"/>
                </a:lnTo>
                <a:lnTo>
                  <a:pt x="8085353" y="2233356"/>
                </a:lnTo>
                <a:lnTo>
                  <a:pt x="7817629" y="2243515"/>
                </a:lnTo>
                <a:lnTo>
                  <a:pt x="7549905" y="2252273"/>
                </a:lnTo>
                <a:lnTo>
                  <a:pt x="7284638" y="2260680"/>
                </a:lnTo>
                <a:lnTo>
                  <a:pt x="7023055" y="2264534"/>
                </a:lnTo>
                <a:lnTo>
                  <a:pt x="6761472" y="2268737"/>
                </a:lnTo>
                <a:lnTo>
                  <a:pt x="6503573" y="2270839"/>
                </a:lnTo>
                <a:lnTo>
                  <a:pt x="6248130" y="2268737"/>
                </a:lnTo>
                <a:lnTo>
                  <a:pt x="5995144" y="2268737"/>
                </a:lnTo>
                <a:lnTo>
                  <a:pt x="5744613" y="2264534"/>
                </a:lnTo>
                <a:lnTo>
                  <a:pt x="5498995" y="2258228"/>
                </a:lnTo>
                <a:lnTo>
                  <a:pt x="5255834" y="2252273"/>
                </a:lnTo>
                <a:lnTo>
                  <a:pt x="5017584" y="2245617"/>
                </a:lnTo>
                <a:lnTo>
                  <a:pt x="4780562" y="2235458"/>
                </a:lnTo>
                <a:lnTo>
                  <a:pt x="4547227" y="2224598"/>
                </a:lnTo>
                <a:lnTo>
                  <a:pt x="4318800" y="2214790"/>
                </a:lnTo>
                <a:lnTo>
                  <a:pt x="3873004" y="2187115"/>
                </a:lnTo>
                <a:lnTo>
                  <a:pt x="3445628" y="2157690"/>
                </a:lnTo>
                <a:lnTo>
                  <a:pt x="3035446" y="2126862"/>
                </a:lnTo>
                <a:lnTo>
                  <a:pt x="2647370" y="2092883"/>
                </a:lnTo>
                <a:lnTo>
                  <a:pt x="2276487" y="2057501"/>
                </a:lnTo>
                <a:lnTo>
                  <a:pt x="1932621" y="2019318"/>
                </a:lnTo>
                <a:lnTo>
                  <a:pt x="1609634" y="1981835"/>
                </a:lnTo>
                <a:lnTo>
                  <a:pt x="1312435" y="1944352"/>
                </a:lnTo>
                <a:lnTo>
                  <a:pt x="1039799" y="1908971"/>
                </a:lnTo>
                <a:lnTo>
                  <a:pt x="797865" y="1875341"/>
                </a:lnTo>
                <a:lnTo>
                  <a:pt x="579265" y="1843463"/>
                </a:lnTo>
                <a:lnTo>
                  <a:pt x="395052" y="1816840"/>
                </a:lnTo>
                <a:lnTo>
                  <a:pt x="240312" y="1791617"/>
                </a:lnTo>
                <a:lnTo>
                  <a:pt x="27853" y="1755536"/>
                </a:lnTo>
                <a:lnTo>
                  <a:pt x="0" y="1750823"/>
                </a:lnTo>
                <a:lnTo>
                  <a:pt x="0" y="744793"/>
                </a:lnTo>
                <a:lnTo>
                  <a:pt x="0" y="519830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  <a:solidFill>
            <a:schemeClr val="tx2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0A39FDC-39F4-4CB7-873B-8D786EC02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00" b="63148"/>
          <a:stretch/>
        </p:blipFill>
        <p:spPr>
          <a:xfrm>
            <a:off x="4071257" y="1"/>
            <a:ext cx="8117568" cy="2270839"/>
          </a:xfrm>
          <a:custGeom>
            <a:avLst/>
            <a:gdLst>
              <a:gd name="connsiteX0" fmla="*/ 0 w 8117568"/>
              <a:gd name="connsiteY0" fmla="*/ 0 h 2270839"/>
              <a:gd name="connsiteX1" fmla="*/ 8117568 w 8117568"/>
              <a:gd name="connsiteY1" fmla="*/ 0 h 2270839"/>
              <a:gd name="connsiteX2" fmla="*/ 8117568 w 8117568"/>
              <a:gd name="connsiteY2" fmla="*/ 1754616 h 2270839"/>
              <a:gd name="connsiteX3" fmla="*/ 7886265 w 8117568"/>
              <a:gd name="connsiteY3" fmla="*/ 1797923 h 2270839"/>
              <a:gd name="connsiteX4" fmla="*/ 7608716 w 8117568"/>
              <a:gd name="connsiteY4" fmla="*/ 1847667 h 2270839"/>
              <a:gd name="connsiteX5" fmla="*/ 7329940 w 8117568"/>
              <a:gd name="connsiteY5" fmla="*/ 1896360 h 2270839"/>
              <a:gd name="connsiteX6" fmla="*/ 7049935 w 8117568"/>
              <a:gd name="connsiteY6" fmla="*/ 1938046 h 2270839"/>
              <a:gd name="connsiteX7" fmla="*/ 6771159 w 8117568"/>
              <a:gd name="connsiteY7" fmla="*/ 1980083 h 2270839"/>
              <a:gd name="connsiteX8" fmla="*/ 6491154 w 8117568"/>
              <a:gd name="connsiteY8" fmla="*/ 2019318 h 2270839"/>
              <a:gd name="connsiteX9" fmla="*/ 6214834 w 8117568"/>
              <a:gd name="connsiteY9" fmla="*/ 2052947 h 2270839"/>
              <a:gd name="connsiteX10" fmla="*/ 5934829 w 8117568"/>
              <a:gd name="connsiteY10" fmla="*/ 2084825 h 2270839"/>
              <a:gd name="connsiteX11" fmla="*/ 5656053 w 8117568"/>
              <a:gd name="connsiteY11" fmla="*/ 2113901 h 2270839"/>
              <a:gd name="connsiteX12" fmla="*/ 5382188 w 8117568"/>
              <a:gd name="connsiteY12" fmla="*/ 2139123 h 2270839"/>
              <a:gd name="connsiteX13" fmla="*/ 5104640 w 8117568"/>
              <a:gd name="connsiteY13" fmla="*/ 2164345 h 2270839"/>
              <a:gd name="connsiteX14" fmla="*/ 4830776 w 8117568"/>
              <a:gd name="connsiteY14" fmla="*/ 2185364 h 2270839"/>
              <a:gd name="connsiteX15" fmla="*/ 4556912 w 8117568"/>
              <a:gd name="connsiteY15" fmla="*/ 2201828 h 2270839"/>
              <a:gd name="connsiteX16" fmla="*/ 4284276 w 8117568"/>
              <a:gd name="connsiteY16" fmla="*/ 2218994 h 2270839"/>
              <a:gd name="connsiteX17" fmla="*/ 4014096 w 8117568"/>
              <a:gd name="connsiteY17" fmla="*/ 2233356 h 2270839"/>
              <a:gd name="connsiteX18" fmla="*/ 3746372 w 8117568"/>
              <a:gd name="connsiteY18" fmla="*/ 2243515 h 2270839"/>
              <a:gd name="connsiteX19" fmla="*/ 3478648 w 8117568"/>
              <a:gd name="connsiteY19" fmla="*/ 2252273 h 2270839"/>
              <a:gd name="connsiteX20" fmla="*/ 3213381 w 8117568"/>
              <a:gd name="connsiteY20" fmla="*/ 2260680 h 2270839"/>
              <a:gd name="connsiteX21" fmla="*/ 2951798 w 8117568"/>
              <a:gd name="connsiteY21" fmla="*/ 2264534 h 2270839"/>
              <a:gd name="connsiteX22" fmla="*/ 2690215 w 8117568"/>
              <a:gd name="connsiteY22" fmla="*/ 2268737 h 2270839"/>
              <a:gd name="connsiteX23" fmla="*/ 2432316 w 8117568"/>
              <a:gd name="connsiteY23" fmla="*/ 2270839 h 2270839"/>
              <a:gd name="connsiteX24" fmla="*/ 2176873 w 8117568"/>
              <a:gd name="connsiteY24" fmla="*/ 2268737 h 2270839"/>
              <a:gd name="connsiteX25" fmla="*/ 1923887 w 8117568"/>
              <a:gd name="connsiteY25" fmla="*/ 2268737 h 2270839"/>
              <a:gd name="connsiteX26" fmla="*/ 1673356 w 8117568"/>
              <a:gd name="connsiteY26" fmla="*/ 2264534 h 2270839"/>
              <a:gd name="connsiteX27" fmla="*/ 1427738 w 8117568"/>
              <a:gd name="connsiteY27" fmla="*/ 2258228 h 2270839"/>
              <a:gd name="connsiteX28" fmla="*/ 1184577 w 8117568"/>
              <a:gd name="connsiteY28" fmla="*/ 2252273 h 2270839"/>
              <a:gd name="connsiteX29" fmla="*/ 946327 w 8117568"/>
              <a:gd name="connsiteY29" fmla="*/ 2245617 h 2270839"/>
              <a:gd name="connsiteX30" fmla="*/ 709305 w 8117568"/>
              <a:gd name="connsiteY30" fmla="*/ 2235458 h 2270839"/>
              <a:gd name="connsiteX31" fmla="*/ 475970 w 8117568"/>
              <a:gd name="connsiteY31" fmla="*/ 2224598 h 2270839"/>
              <a:gd name="connsiteX32" fmla="*/ 247543 w 8117568"/>
              <a:gd name="connsiteY32" fmla="*/ 2214790 h 2270839"/>
              <a:gd name="connsiteX33" fmla="*/ 0 w 8117568"/>
              <a:gd name="connsiteY33" fmla="*/ 2199423 h 2270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8117568" h="2270839">
                <a:moveTo>
                  <a:pt x="0" y="0"/>
                </a:moveTo>
                <a:lnTo>
                  <a:pt x="8117568" y="0"/>
                </a:lnTo>
                <a:lnTo>
                  <a:pt x="8117568" y="1754616"/>
                </a:lnTo>
                <a:lnTo>
                  <a:pt x="7886265" y="1797923"/>
                </a:lnTo>
                <a:lnTo>
                  <a:pt x="7608716" y="1847667"/>
                </a:lnTo>
                <a:lnTo>
                  <a:pt x="7329940" y="1896360"/>
                </a:lnTo>
                <a:lnTo>
                  <a:pt x="7049935" y="1938046"/>
                </a:lnTo>
                <a:lnTo>
                  <a:pt x="6771159" y="1980083"/>
                </a:lnTo>
                <a:lnTo>
                  <a:pt x="6491154" y="2019318"/>
                </a:lnTo>
                <a:lnTo>
                  <a:pt x="6214834" y="2052947"/>
                </a:lnTo>
                <a:lnTo>
                  <a:pt x="5934829" y="2084825"/>
                </a:lnTo>
                <a:lnTo>
                  <a:pt x="5656053" y="2113901"/>
                </a:lnTo>
                <a:lnTo>
                  <a:pt x="5382188" y="2139123"/>
                </a:lnTo>
                <a:lnTo>
                  <a:pt x="5104640" y="2164345"/>
                </a:lnTo>
                <a:lnTo>
                  <a:pt x="4830776" y="2185364"/>
                </a:lnTo>
                <a:lnTo>
                  <a:pt x="4556912" y="2201828"/>
                </a:lnTo>
                <a:lnTo>
                  <a:pt x="4284276" y="2218994"/>
                </a:lnTo>
                <a:lnTo>
                  <a:pt x="4014096" y="2233356"/>
                </a:lnTo>
                <a:lnTo>
                  <a:pt x="3746372" y="2243515"/>
                </a:lnTo>
                <a:lnTo>
                  <a:pt x="3478648" y="2252273"/>
                </a:lnTo>
                <a:lnTo>
                  <a:pt x="3213381" y="2260680"/>
                </a:lnTo>
                <a:lnTo>
                  <a:pt x="2951798" y="2264534"/>
                </a:lnTo>
                <a:lnTo>
                  <a:pt x="2690215" y="2268737"/>
                </a:lnTo>
                <a:lnTo>
                  <a:pt x="2432316" y="2270839"/>
                </a:lnTo>
                <a:lnTo>
                  <a:pt x="2176873" y="2268737"/>
                </a:lnTo>
                <a:lnTo>
                  <a:pt x="1923887" y="2268737"/>
                </a:lnTo>
                <a:lnTo>
                  <a:pt x="1673356" y="2264534"/>
                </a:lnTo>
                <a:lnTo>
                  <a:pt x="1427738" y="2258228"/>
                </a:lnTo>
                <a:lnTo>
                  <a:pt x="1184577" y="2252273"/>
                </a:lnTo>
                <a:lnTo>
                  <a:pt x="946327" y="2245617"/>
                </a:lnTo>
                <a:lnTo>
                  <a:pt x="709305" y="2235458"/>
                </a:lnTo>
                <a:lnTo>
                  <a:pt x="475970" y="2224598"/>
                </a:lnTo>
                <a:lnTo>
                  <a:pt x="247543" y="2214790"/>
                </a:lnTo>
                <a:lnTo>
                  <a:pt x="0" y="2199423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F6AAACE-63F0-43BC-A1CC-B3B239CEA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8" y="609600"/>
            <a:ext cx="10131425" cy="1110343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dirty="0" err="1">
                <a:solidFill>
                  <a:schemeClr val="bg1"/>
                </a:solidFill>
                <a:cs typeface="Calibri Light"/>
              </a:rPr>
              <a:t>Sommaire</a:t>
            </a:r>
            <a:br>
              <a:rPr lang="en-US">
                <a:solidFill>
                  <a:schemeClr val="bg1"/>
                </a:solidFill>
                <a:cs typeface="Calibri Light"/>
              </a:rPr>
            </a:br>
            <a:r>
              <a:rPr lang="en-US" dirty="0" err="1">
                <a:solidFill>
                  <a:schemeClr val="bg1"/>
                </a:solidFill>
                <a:cs typeface="Calibri Light"/>
              </a:rPr>
              <a:t>Aujourd'hui</a:t>
            </a:r>
            <a:r>
              <a:rPr lang="en-US" dirty="0">
                <a:solidFill>
                  <a:schemeClr val="bg1"/>
                </a:solidFill>
                <a:cs typeface="Calibri Light"/>
              </a:rPr>
              <a:t> je </a:t>
            </a:r>
            <a:r>
              <a:rPr lang="en-US" dirty="0" err="1">
                <a:solidFill>
                  <a:schemeClr val="bg1"/>
                </a:solidFill>
                <a:cs typeface="Calibri Light"/>
              </a:rPr>
              <a:t>vais</a:t>
            </a:r>
            <a:r>
              <a:rPr lang="en-US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dirty="0" err="1">
                <a:solidFill>
                  <a:schemeClr val="bg1"/>
                </a:solidFill>
                <a:cs typeface="Calibri Light"/>
              </a:rPr>
              <a:t>vous</a:t>
            </a:r>
            <a:r>
              <a:rPr lang="en-US" dirty="0">
                <a:solidFill>
                  <a:schemeClr val="bg1"/>
                </a:solidFill>
                <a:cs typeface="Calibri Light"/>
              </a:rPr>
              <a:t> faire </a:t>
            </a:r>
            <a:r>
              <a:rPr lang="en-US" dirty="0" err="1">
                <a:solidFill>
                  <a:schemeClr val="bg1"/>
                </a:solidFill>
                <a:cs typeface="Calibri Light"/>
              </a:rPr>
              <a:t>découvrir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19D45-DFBA-483F-A828-C45243512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592572"/>
            <a:ext cx="10820400" cy="319862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err="1">
                <a:cs typeface="Calibri"/>
              </a:rPr>
              <a:t>Qu'est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ce</a:t>
            </a:r>
            <a:r>
              <a:rPr lang="en-US" dirty="0">
                <a:cs typeface="Calibri"/>
              </a:rPr>
              <a:t> que la </a:t>
            </a:r>
            <a:r>
              <a:rPr lang="en-US" dirty="0" err="1">
                <a:cs typeface="Calibri"/>
              </a:rPr>
              <a:t>programation</a:t>
            </a:r>
            <a:r>
              <a:rPr lang="en-US" dirty="0">
                <a:cs typeface="Calibri"/>
              </a:rPr>
              <a:t> ?</a:t>
            </a:r>
          </a:p>
          <a:p>
            <a:pPr>
              <a:buClr>
                <a:srgbClr val="000000"/>
              </a:buClr>
            </a:pPr>
            <a:r>
              <a:rPr lang="en-US" dirty="0">
                <a:cs typeface="Calibri"/>
              </a:rPr>
              <a:t>Quels </a:t>
            </a:r>
            <a:r>
              <a:rPr lang="en-US" dirty="0" err="1">
                <a:cs typeface="Calibri"/>
              </a:rPr>
              <a:t>sont</a:t>
            </a:r>
            <a:r>
              <a:rPr lang="en-US" dirty="0">
                <a:cs typeface="Calibri"/>
              </a:rPr>
              <a:t> les </a:t>
            </a:r>
            <a:r>
              <a:rPr lang="en-US" dirty="0" err="1">
                <a:cs typeface="Calibri"/>
              </a:rPr>
              <a:t>langages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programations</a:t>
            </a:r>
            <a:r>
              <a:rPr lang="en-US" dirty="0">
                <a:cs typeface="Calibri"/>
              </a:rPr>
              <a:t> ?</a:t>
            </a:r>
          </a:p>
          <a:p>
            <a:pPr>
              <a:buClr>
                <a:srgbClr val="000000"/>
              </a:buClr>
            </a:pPr>
            <a:r>
              <a:rPr lang="en-US" dirty="0">
                <a:cs typeface="Calibri"/>
              </a:rPr>
              <a:t>Comment </a:t>
            </a:r>
            <a:r>
              <a:rPr lang="en-US" dirty="0" err="1">
                <a:cs typeface="Calibri"/>
              </a:rPr>
              <a:t>fonctionne</a:t>
            </a:r>
            <a:r>
              <a:rPr lang="en-US" dirty="0">
                <a:cs typeface="Calibri"/>
              </a:rPr>
              <a:t> un </a:t>
            </a:r>
            <a:r>
              <a:rPr lang="en-US" dirty="0" err="1">
                <a:cs typeface="Calibri"/>
              </a:rPr>
              <a:t>programme</a:t>
            </a:r>
            <a:r>
              <a:rPr lang="en-US" dirty="0">
                <a:cs typeface="Calibri"/>
              </a:rPr>
              <a:t> ?</a:t>
            </a:r>
          </a:p>
          <a:p>
            <a:pPr>
              <a:buClr>
                <a:srgbClr val="000000"/>
              </a:buClr>
            </a:pPr>
            <a:r>
              <a:rPr lang="en-US" dirty="0">
                <a:cs typeface="Calibri"/>
              </a:rPr>
              <a:t>Comment </a:t>
            </a:r>
            <a:r>
              <a:rPr lang="en-US" dirty="0" err="1">
                <a:cs typeface="Calibri"/>
              </a:rPr>
              <a:t>l'ordinateur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comprend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programme</a:t>
            </a:r>
            <a:r>
              <a:rPr lang="en-US" dirty="0">
                <a:cs typeface="Calibri"/>
              </a:rPr>
              <a:t> ?</a:t>
            </a:r>
          </a:p>
          <a:p>
            <a:pPr>
              <a:buClr>
                <a:srgbClr val="000000"/>
              </a:buClr>
            </a:pPr>
            <a:r>
              <a:rPr lang="en-US" dirty="0" err="1">
                <a:cs typeface="Calibri"/>
              </a:rPr>
              <a:t>Liste</a:t>
            </a:r>
            <a:r>
              <a:rPr lang="en-US" dirty="0">
                <a:cs typeface="Calibri"/>
              </a:rPr>
              <a:t> des OS</a:t>
            </a:r>
          </a:p>
        </p:txBody>
      </p:sp>
    </p:spTree>
    <p:extLst>
      <p:ext uri="{BB962C8B-B14F-4D97-AF65-F5344CB8AC3E}">
        <p14:creationId xmlns:p14="http://schemas.microsoft.com/office/powerpoint/2010/main" val="19421734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D315CB-6564-4DD6-90B1-62D342EC8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7424" y="7812657"/>
            <a:ext cx="10131425" cy="1456267"/>
          </a:xfrm>
        </p:spPr>
        <p:txBody>
          <a:bodyPr/>
          <a:lstStyle/>
          <a:p>
            <a:endParaRPr lang="fr-FR"/>
          </a:p>
        </p:txBody>
      </p:sp>
      <p:pic>
        <p:nvPicPr>
          <p:cNvPr id="9" name="Image 9">
            <a:extLst>
              <a:ext uri="{FF2B5EF4-FFF2-40B4-BE49-F238E27FC236}">
                <a16:creationId xmlns:a16="http://schemas.microsoft.com/office/drawing/2014/main" id="{46625B03-E37D-4D93-B8CB-99118A8EC4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1" y="991879"/>
            <a:ext cx="5057125" cy="3649133"/>
          </a:xfrm>
        </p:spPr>
      </p:pic>
      <p:sp>
        <p:nvSpPr>
          <p:cNvPr id="11" name="Ellipse 10">
            <a:extLst>
              <a:ext uri="{FF2B5EF4-FFF2-40B4-BE49-F238E27FC236}">
                <a16:creationId xmlns:a16="http://schemas.microsoft.com/office/drawing/2014/main" id="{DF81A9FE-853F-4CC3-BB03-26A932AA641F}"/>
              </a:ext>
            </a:extLst>
          </p:cNvPr>
          <p:cNvSpPr/>
          <p:nvPr/>
        </p:nvSpPr>
        <p:spPr>
          <a:xfrm>
            <a:off x="346134" y="1244721"/>
            <a:ext cx="4370715" cy="2602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1F55FDF-3459-465A-AE38-07F1DBBF57B5}"/>
              </a:ext>
            </a:extLst>
          </p:cNvPr>
          <p:cNvSpPr txBox="1"/>
          <p:nvPr/>
        </p:nvSpPr>
        <p:spPr>
          <a:xfrm>
            <a:off x="956633" y="1891162"/>
            <a:ext cx="3490822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3200" dirty="0">
                <a:cs typeface="Calibri"/>
              </a:rPr>
              <a:t>Qu'est-ce que la </a:t>
            </a:r>
            <a:r>
              <a:rPr lang="fr-FR" sz="3200" dirty="0" err="1">
                <a:cs typeface="Calibri"/>
              </a:rPr>
              <a:t>programation</a:t>
            </a:r>
            <a:r>
              <a:rPr lang="fr-FR" sz="3200" dirty="0">
                <a:cs typeface="Calibri"/>
              </a:rPr>
              <a:t> ? 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8614554-F06B-4073-8DE4-990F0C714E91}"/>
              </a:ext>
            </a:extLst>
          </p:cNvPr>
          <p:cNvSpPr txBox="1"/>
          <p:nvPr/>
        </p:nvSpPr>
        <p:spPr>
          <a:xfrm>
            <a:off x="523516" y="408497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sz="2800" dirty="0"/>
              <a:t>Question</a:t>
            </a:r>
            <a:endParaRPr lang="fr-FR" sz="2800" dirty="0">
              <a:cs typeface="Calibri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BE2E064-C66D-461E-8937-1B5FB067772F}"/>
              </a:ext>
            </a:extLst>
          </p:cNvPr>
          <p:cNvSpPr txBox="1"/>
          <p:nvPr/>
        </p:nvSpPr>
        <p:spPr>
          <a:xfrm>
            <a:off x="5032" y="4519523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sz="2400" dirty="0"/>
              <a:t>Réponse:</a:t>
            </a:r>
            <a:endParaRPr lang="fr-FR" sz="2400" dirty="0">
              <a:cs typeface="Calibri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BCF9176-3104-4D01-AE2C-4A2F625D04E3}"/>
              </a:ext>
            </a:extLst>
          </p:cNvPr>
          <p:cNvSpPr txBox="1"/>
          <p:nvPr/>
        </p:nvSpPr>
        <p:spPr>
          <a:xfrm>
            <a:off x="4134" y="4978700"/>
            <a:ext cx="12016595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800" dirty="0">
                <a:solidFill>
                  <a:srgbClr val="FFFF00"/>
                </a:solidFill>
              </a:rPr>
              <a:t>La </a:t>
            </a:r>
            <a:r>
              <a:rPr lang="fr-FR" sz="2800" dirty="0" err="1">
                <a:solidFill>
                  <a:srgbClr val="FFFF00"/>
                </a:solidFill>
              </a:rPr>
              <a:t>programation</a:t>
            </a:r>
            <a:r>
              <a:rPr lang="fr-FR" sz="2800" dirty="0">
                <a:solidFill>
                  <a:srgbClr val="FFFF00"/>
                </a:solidFill>
              </a:rPr>
              <a:t> désigne l'ensemble </a:t>
            </a:r>
            <a:r>
              <a:rPr lang="fr-FR" sz="2800">
                <a:solidFill>
                  <a:srgbClr val="FFFF00"/>
                </a:solidFill>
              </a:rPr>
              <a:t>des activités </a:t>
            </a:r>
            <a:r>
              <a:rPr lang="fr-FR" sz="2800" dirty="0">
                <a:solidFill>
                  <a:srgbClr val="FFFF00"/>
                </a:solidFill>
              </a:rPr>
              <a:t>permettant l'écriture des programmes informatiques.</a:t>
            </a:r>
            <a:endParaRPr lang="fr-FR" sz="2800" dirty="0">
              <a:solidFill>
                <a:srgbClr val="FFFF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39108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D315CB-6564-4DD6-90B1-62D342EC8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7424" y="7812657"/>
            <a:ext cx="10131425" cy="1456267"/>
          </a:xfrm>
        </p:spPr>
        <p:txBody>
          <a:bodyPr/>
          <a:lstStyle/>
          <a:p>
            <a:endParaRPr lang="fr-FR"/>
          </a:p>
        </p:txBody>
      </p:sp>
      <p:pic>
        <p:nvPicPr>
          <p:cNvPr id="9" name="Image 9">
            <a:extLst>
              <a:ext uri="{FF2B5EF4-FFF2-40B4-BE49-F238E27FC236}">
                <a16:creationId xmlns:a16="http://schemas.microsoft.com/office/drawing/2014/main" id="{46625B03-E37D-4D93-B8CB-99118A8EC4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1" y="991879"/>
            <a:ext cx="5057125" cy="3649133"/>
          </a:xfrm>
        </p:spPr>
      </p:pic>
      <p:sp>
        <p:nvSpPr>
          <p:cNvPr id="11" name="Ellipse 10">
            <a:extLst>
              <a:ext uri="{FF2B5EF4-FFF2-40B4-BE49-F238E27FC236}">
                <a16:creationId xmlns:a16="http://schemas.microsoft.com/office/drawing/2014/main" id="{DF81A9FE-853F-4CC3-BB03-26A932AA641F}"/>
              </a:ext>
            </a:extLst>
          </p:cNvPr>
          <p:cNvSpPr/>
          <p:nvPr/>
        </p:nvSpPr>
        <p:spPr>
          <a:xfrm>
            <a:off x="346134" y="1244721"/>
            <a:ext cx="4370715" cy="2602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1F55FDF-3459-465A-AE38-07F1DBBF57B5}"/>
              </a:ext>
            </a:extLst>
          </p:cNvPr>
          <p:cNvSpPr txBox="1"/>
          <p:nvPr/>
        </p:nvSpPr>
        <p:spPr>
          <a:xfrm>
            <a:off x="956633" y="1891162"/>
            <a:ext cx="3490822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3200" dirty="0">
                <a:cs typeface="Calibri"/>
              </a:rPr>
              <a:t>Qu'est-ce que la </a:t>
            </a:r>
            <a:r>
              <a:rPr lang="fr-FR" sz="3200" dirty="0" err="1">
                <a:cs typeface="Calibri"/>
              </a:rPr>
              <a:t>programation</a:t>
            </a:r>
            <a:r>
              <a:rPr lang="fr-FR" sz="3200" dirty="0">
                <a:cs typeface="Calibri"/>
              </a:rPr>
              <a:t> ?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8614554-F06B-4073-8DE4-990F0C714E91}"/>
              </a:ext>
            </a:extLst>
          </p:cNvPr>
          <p:cNvSpPr txBox="1"/>
          <p:nvPr/>
        </p:nvSpPr>
        <p:spPr>
          <a:xfrm>
            <a:off x="523516" y="408497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sz="2800" dirty="0"/>
              <a:t>Question</a:t>
            </a:r>
            <a:endParaRPr lang="fr-FR" sz="2800" dirty="0">
              <a:cs typeface="Calibri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BE2E064-C66D-461E-8937-1B5FB067772F}"/>
              </a:ext>
            </a:extLst>
          </p:cNvPr>
          <p:cNvSpPr txBox="1"/>
          <p:nvPr/>
        </p:nvSpPr>
        <p:spPr>
          <a:xfrm>
            <a:off x="8243258" y="177561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sz="2400" dirty="0"/>
              <a:t>Réponse:</a:t>
            </a:r>
            <a:endParaRPr lang="fr-FR" sz="2400" dirty="0">
              <a:cs typeface="Calibri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BCF9176-3104-4D01-AE2C-4A2F625D04E3}"/>
              </a:ext>
            </a:extLst>
          </p:cNvPr>
          <p:cNvSpPr txBox="1"/>
          <p:nvPr/>
        </p:nvSpPr>
        <p:spPr>
          <a:xfrm>
            <a:off x="4134" y="4978700"/>
            <a:ext cx="1201659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fr-FR" sz="2800" dirty="0">
              <a:solidFill>
                <a:srgbClr val="FFFF00"/>
              </a:solidFill>
              <a:cs typeface="Calibri"/>
            </a:endParaRPr>
          </a:p>
        </p:txBody>
      </p:sp>
      <p:pic>
        <p:nvPicPr>
          <p:cNvPr id="4" name="Image 9">
            <a:extLst>
              <a:ext uri="{FF2B5EF4-FFF2-40B4-BE49-F238E27FC236}">
                <a16:creationId xmlns:a16="http://schemas.microsoft.com/office/drawing/2014/main" id="{2922209D-F0BA-4421-96D1-F657F491E4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7052248" y="813601"/>
            <a:ext cx="5136422" cy="3663510"/>
          </a:xfrm>
          <a:prstGeom prst="rect">
            <a:avLst/>
          </a:prstGeom>
        </p:spPr>
      </p:pic>
      <p:sp>
        <p:nvSpPr>
          <p:cNvPr id="16" name="Ellipse 15">
            <a:extLst>
              <a:ext uri="{FF2B5EF4-FFF2-40B4-BE49-F238E27FC236}">
                <a16:creationId xmlns:a16="http://schemas.microsoft.com/office/drawing/2014/main" id="{F68305A1-3988-4F1D-AC1B-821F32ABF560}"/>
              </a:ext>
            </a:extLst>
          </p:cNvPr>
          <p:cNvSpPr/>
          <p:nvPr/>
        </p:nvSpPr>
        <p:spPr>
          <a:xfrm>
            <a:off x="7448549" y="1043437"/>
            <a:ext cx="4370715" cy="2602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7CB7422-F471-4E4C-9B40-11A1FE792B1B}"/>
              </a:ext>
            </a:extLst>
          </p:cNvPr>
          <p:cNvSpPr txBox="1"/>
          <p:nvPr/>
        </p:nvSpPr>
        <p:spPr>
          <a:xfrm>
            <a:off x="8160588" y="1561381"/>
            <a:ext cx="2743200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/>
              <a:t>La </a:t>
            </a:r>
            <a:r>
              <a:rPr lang="fr-FR" dirty="0" err="1"/>
              <a:t>programation</a:t>
            </a:r>
            <a:r>
              <a:rPr lang="fr-FR" dirty="0"/>
              <a:t> désigne l'ensemble des </a:t>
            </a:r>
            <a:r>
              <a:rPr lang="fr-FR" dirty="0" err="1"/>
              <a:t>activitées</a:t>
            </a:r>
            <a:r>
              <a:rPr lang="fr-FR" dirty="0"/>
              <a:t> permettant l'écriture des programmes informatiques.​</a:t>
            </a:r>
            <a:endParaRPr lang="fr-F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847142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88</Words>
  <Application>Microsoft Office PowerPoint</Application>
  <PresentationFormat>Grand écran</PresentationFormat>
  <Paragraphs>17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Celestial</vt:lpstr>
      <vt:lpstr>Bahloul Oubeydallah</vt:lpstr>
      <vt:lpstr>Sommaire Aujourd'hui je vais vous faire découvrir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User</cp:lastModifiedBy>
  <cp:revision>234</cp:revision>
  <dcterms:created xsi:type="dcterms:W3CDTF">2022-03-10T15:31:41Z</dcterms:created>
  <dcterms:modified xsi:type="dcterms:W3CDTF">2022-03-10T17:53:58Z</dcterms:modified>
</cp:coreProperties>
</file>