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
  </p:notesMasterIdLst>
  <p:sldIdLst>
    <p:sldId id="263" r:id="rId2"/>
  </p:sldIdLst>
  <p:sldSz cx="9144000" cy="5143500" type="screen16x9"/>
  <p:notesSz cx="6858000" cy="9144000"/>
  <p:photoAlbum/>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orient="horz" pos="84">
          <p15:clr>
            <a:srgbClr val="A4A3A4"/>
          </p15:clr>
        </p15:guide>
        <p15:guide id="3" orient="horz" pos="3012">
          <p15:clr>
            <a:srgbClr val="A4A3A4"/>
          </p15:clr>
        </p15:guide>
        <p15:guide id="4" orient="horz" pos="432">
          <p15:clr>
            <a:srgbClr val="A4A3A4"/>
          </p15:clr>
        </p15:guide>
        <p15:guide id="5" orient="horz" pos="2664">
          <p15:clr>
            <a:srgbClr val="A4A3A4"/>
          </p15:clr>
        </p15:guide>
        <p15:guide id="6" pos="5617">
          <p15:clr>
            <a:srgbClr val="A4A3A4"/>
          </p15:clr>
        </p15:guide>
        <p15:guide id="7" pos="144">
          <p15:clr>
            <a:srgbClr val="A4A3A4"/>
          </p15:clr>
        </p15:guide>
        <p15:guide id="8"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15A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14" autoAdjust="0"/>
    <p:restoredTop sz="92718" autoAdjust="0"/>
  </p:normalViewPr>
  <p:slideViewPr>
    <p:cSldViewPr showGuides="1">
      <p:cViewPr varScale="1">
        <p:scale>
          <a:sx n="81" d="100"/>
          <a:sy n="81" d="100"/>
        </p:scale>
        <p:origin x="820" y="60"/>
      </p:cViewPr>
      <p:guideLst>
        <p:guide orient="horz"/>
        <p:guide orient="horz" pos="84"/>
        <p:guide orient="horz" pos="3012"/>
        <p:guide orient="horz" pos="432"/>
        <p:guide orient="horz" pos="2664"/>
        <p:guide pos="5617"/>
        <p:guide pos="144"/>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343FDDB0-466A-40D5-A46B-8421CF049DAE}" type="datetimeFigureOut">
              <a:rPr lang="en-US" smtClean="0"/>
              <a:pPr/>
              <a:t>5/26/2023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44935FE3-9F03-4B44-A7B9-5DEB1C022EAA}" type="slidenum">
              <a:rPr lang="en-US" smtClean="0"/>
              <a:pPr/>
              <a:t>‹#›</a:t>
            </a:fld>
            <a:endParaRPr lang="en-US" dirty="0"/>
          </a:p>
        </p:txBody>
      </p:sp>
    </p:spTree>
    <p:extLst>
      <p:ext uri="{BB962C8B-B14F-4D97-AF65-F5344CB8AC3E}">
        <p14:creationId xmlns:p14="http://schemas.microsoft.com/office/powerpoint/2010/main" val="3529767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stretch>
            <a:fillRect/>
          </a:stretch>
        </p:blipFill>
        <p:spPr>
          <a:xfrm>
            <a:off x="20" y="5357"/>
            <a:ext cx="9143959" cy="5132784"/>
          </a:xfrm>
          <a:prstGeom prst="rect">
            <a:avLst/>
          </a:prstGeom>
        </p:spPr>
      </p:pic>
      <p:sp>
        <p:nvSpPr>
          <p:cNvPr id="2" name="Title 1"/>
          <p:cNvSpPr>
            <a:spLocks noGrp="1"/>
          </p:cNvSpPr>
          <p:nvPr>
            <p:ph type="ctrTitle"/>
          </p:nvPr>
        </p:nvSpPr>
        <p:spPr>
          <a:xfrm>
            <a:off x="281070" y="79635"/>
            <a:ext cx="8552223" cy="968115"/>
          </a:xfrm>
        </p:spPr>
        <p:txBody>
          <a:bodyPr anchor="b">
            <a:normAutofit/>
          </a:bodyPr>
          <a:lstStyle>
            <a:lvl1pPr algn="l">
              <a:defRPr sz="4000" b="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281069" y="4410075"/>
            <a:ext cx="4290931" cy="571500"/>
          </a:xfrm>
        </p:spPr>
        <p:txBody>
          <a:bodyPr>
            <a:noAutofit/>
          </a:bodyPr>
          <a:lstStyle>
            <a:lvl1pPr marL="0" indent="0" algn="l">
              <a:lnSpc>
                <a:spcPct val="100000"/>
              </a:lnSpc>
              <a:spcBef>
                <a:spcPts val="0"/>
              </a:spcBef>
              <a:spcAft>
                <a:spcPts val="0"/>
              </a:spcAft>
              <a:buNone/>
              <a:defRPr sz="1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0592" y="4568096"/>
            <a:ext cx="2514600" cy="308745"/>
          </a:xfrm>
          <a:prstGeom prst="rect">
            <a:avLst/>
          </a:prstGeom>
        </p:spPr>
      </p:pic>
    </p:spTree>
    <p:extLst>
      <p:ext uri="{BB962C8B-B14F-4D97-AF65-F5344CB8AC3E}">
        <p14:creationId xmlns:p14="http://schemas.microsoft.com/office/powerpoint/2010/main" val="1351093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F49C79-A2E7-49B7-BAD2-CDA14EE16AD4}" type="datetime1">
              <a:rPr lang="en-US" smtClean="0"/>
              <a:pPr/>
              <a:t>5/26/2023</a:t>
            </a:fld>
            <a:endParaRPr lang="en-US"/>
          </a:p>
        </p:txBody>
      </p:sp>
    </p:spTree>
    <p:extLst>
      <p:ext uri="{BB962C8B-B14F-4D97-AF65-F5344CB8AC3E}">
        <p14:creationId xmlns:p14="http://schemas.microsoft.com/office/powerpoint/2010/main" val="1772274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stretch>
            <a:fillRect/>
          </a:stretch>
        </p:blipFill>
        <p:spPr>
          <a:xfrm>
            <a:off x="20" y="5358"/>
            <a:ext cx="9143959" cy="5132784"/>
          </a:xfrm>
          <a:prstGeom prst="rect">
            <a:avLst/>
          </a:prstGeom>
        </p:spPr>
      </p:pic>
      <p:sp>
        <p:nvSpPr>
          <p:cNvPr id="2" name="Title 1"/>
          <p:cNvSpPr>
            <a:spLocks noGrp="1"/>
          </p:cNvSpPr>
          <p:nvPr>
            <p:ph type="title" hasCustomPrompt="1"/>
          </p:nvPr>
        </p:nvSpPr>
        <p:spPr>
          <a:xfrm>
            <a:off x="228601" y="709223"/>
            <a:ext cx="8688387" cy="1021556"/>
          </a:xfrm>
        </p:spPr>
        <p:txBody>
          <a:bodyPr anchor="ctr">
            <a:normAutofit/>
          </a:bodyPr>
          <a:lstStyle>
            <a:lvl1pPr algn="ctr">
              <a:defRPr sz="4000" b="0" cap="none">
                <a:solidFill>
                  <a:schemeClr val="bg1"/>
                </a:solidFill>
              </a:defRPr>
            </a:lvl1pPr>
          </a:lstStyle>
          <a:p>
            <a:r>
              <a:rPr lang="en-US" dirty="0"/>
              <a:t>Click To Edit Master Title Style</a:t>
            </a:r>
          </a:p>
        </p:txBody>
      </p:sp>
      <p:sp>
        <p:nvSpPr>
          <p:cNvPr id="6" name="Text Placeholder 2"/>
          <p:cNvSpPr txBox="1">
            <a:spLocks/>
          </p:cNvSpPr>
          <p:nvPr userDrawn="1"/>
        </p:nvSpPr>
        <p:spPr>
          <a:xfrm>
            <a:off x="356657" y="4328160"/>
            <a:ext cx="5510743" cy="47244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en-US" dirty="0"/>
              <a:t>© 2013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endParaRPr lang="en-US" dirty="0"/>
          </a:p>
          <a:p>
            <a:endParaRPr lang="en-US"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63157" y="4394200"/>
            <a:ext cx="2514600" cy="308745"/>
          </a:xfrm>
          <a:prstGeom prst="rect">
            <a:avLst/>
          </a:prstGeom>
        </p:spPr>
      </p:pic>
    </p:spTree>
    <p:extLst>
      <p:ext uri="{BB962C8B-B14F-4D97-AF65-F5344CB8AC3E}">
        <p14:creationId xmlns:p14="http://schemas.microsoft.com/office/powerpoint/2010/main" val="2983393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0" y="0"/>
            <a:ext cx="6629400" cy="3562350"/>
          </a:xfrm>
        </p:spPr>
        <p:txBody>
          <a:bodyPr anchor="ctr">
            <a:normAutofit/>
          </a:bodyPr>
          <a:lstStyle>
            <a:lvl1pPr algn="ctr">
              <a:defRPr sz="4000" b="0" cap="none">
                <a:solidFill>
                  <a:srgbClr val="0070C0"/>
                </a:solidFill>
              </a:defRPr>
            </a:lvl1pPr>
          </a:lstStyle>
          <a:p>
            <a:r>
              <a:rPr lang="en-US" dirty="0"/>
              <a:t>Click To Edit Master Title Style</a:t>
            </a:r>
          </a:p>
        </p:txBody>
      </p:sp>
      <p:grpSp>
        <p:nvGrpSpPr>
          <p:cNvPr id="9" name="Group 8"/>
          <p:cNvGrpSpPr/>
          <p:nvPr userDrawn="1"/>
        </p:nvGrpSpPr>
        <p:grpSpPr>
          <a:xfrm>
            <a:off x="0" y="-334"/>
            <a:ext cx="9156701" cy="5143753"/>
            <a:chOff x="0" y="-334"/>
            <a:chExt cx="9156701" cy="5143753"/>
          </a:xfrm>
        </p:grpSpPr>
        <p:grpSp>
          <p:nvGrpSpPr>
            <p:cNvPr id="10" name="Group 9"/>
            <p:cNvGrpSpPr>
              <a:grpSpLocks/>
            </p:cNvGrpSpPr>
            <p:nvPr/>
          </p:nvGrpSpPr>
          <p:grpSpPr bwMode="auto">
            <a:xfrm rot="10800000">
              <a:off x="0" y="-334"/>
              <a:ext cx="9143785" cy="5143753"/>
              <a:chOff x="-3280" y="1493"/>
              <a:chExt cx="19120" cy="10749"/>
            </a:xfrm>
          </p:grpSpPr>
          <p:pic>
            <p:nvPicPr>
              <p:cNvPr id="14" name="Picture 13"/>
              <p:cNvPicPr>
                <a:picLocks noChangeAspect="1" noChangeArrowheads="1"/>
              </p:cNvPicPr>
              <p:nvPr/>
            </p:nvPicPr>
            <p:blipFill>
              <a:blip r:embed="rId2" cstate="print"/>
              <a:srcRect/>
              <a:stretch>
                <a:fillRect/>
              </a:stretch>
            </p:blipFill>
            <p:spPr bwMode="auto">
              <a:xfrm>
                <a:off x="12569" y="10263"/>
                <a:ext cx="2048" cy="1977"/>
              </a:xfrm>
              <a:prstGeom prst="rect">
                <a:avLst/>
              </a:prstGeom>
              <a:noFill/>
            </p:spPr>
          </p:pic>
          <p:pic>
            <p:nvPicPr>
              <p:cNvPr id="15" name="Picture 14"/>
              <p:cNvPicPr>
                <a:picLocks noChangeAspect="1" noChangeArrowheads="1"/>
              </p:cNvPicPr>
              <p:nvPr/>
            </p:nvPicPr>
            <p:blipFill>
              <a:blip r:embed="rId3" cstate="print"/>
              <a:srcRect/>
              <a:stretch>
                <a:fillRect/>
              </a:stretch>
            </p:blipFill>
            <p:spPr bwMode="auto">
              <a:xfrm>
                <a:off x="14617" y="8216"/>
                <a:ext cx="1223" cy="2048"/>
              </a:xfrm>
              <a:prstGeom prst="rect">
                <a:avLst/>
              </a:prstGeom>
              <a:noFill/>
            </p:spPr>
          </p:pic>
          <p:pic>
            <p:nvPicPr>
              <p:cNvPr id="16" name="Picture 15"/>
              <p:cNvPicPr>
                <a:picLocks noChangeAspect="1" noChangeArrowheads="1"/>
              </p:cNvPicPr>
              <p:nvPr/>
            </p:nvPicPr>
            <p:blipFill>
              <a:blip r:embed="rId4" cstate="print"/>
              <a:srcRect/>
              <a:stretch>
                <a:fillRect/>
              </a:stretch>
            </p:blipFill>
            <p:spPr bwMode="auto">
              <a:xfrm>
                <a:off x="12569" y="6168"/>
                <a:ext cx="2048" cy="2048"/>
              </a:xfrm>
              <a:prstGeom prst="rect">
                <a:avLst/>
              </a:prstGeom>
              <a:noFill/>
            </p:spPr>
          </p:pic>
          <p:pic>
            <p:nvPicPr>
              <p:cNvPr id="17" name="Picture 16"/>
              <p:cNvPicPr>
                <a:picLocks noChangeAspect="1" noChangeArrowheads="1"/>
              </p:cNvPicPr>
              <p:nvPr/>
            </p:nvPicPr>
            <p:blipFill>
              <a:blip r:embed="rId5" cstate="print"/>
              <a:srcRect t="4661"/>
              <a:stretch>
                <a:fillRect/>
              </a:stretch>
            </p:blipFill>
            <p:spPr bwMode="auto">
              <a:xfrm>
                <a:off x="14617" y="4269"/>
                <a:ext cx="1223" cy="1900"/>
              </a:xfrm>
              <a:prstGeom prst="rect">
                <a:avLst/>
              </a:prstGeom>
              <a:noFill/>
            </p:spPr>
          </p:pic>
          <p:pic>
            <p:nvPicPr>
              <p:cNvPr id="18" name="Picture 17"/>
              <p:cNvPicPr>
                <a:picLocks noChangeAspect="1" noChangeArrowheads="1"/>
              </p:cNvPicPr>
              <p:nvPr/>
            </p:nvPicPr>
            <p:blipFill>
              <a:blip r:embed="rId4" cstate="print"/>
              <a:srcRect/>
              <a:stretch>
                <a:fillRect/>
              </a:stretch>
            </p:blipFill>
            <p:spPr bwMode="auto">
              <a:xfrm>
                <a:off x="-3280" y="10259"/>
                <a:ext cx="2048" cy="1983"/>
              </a:xfrm>
              <a:prstGeom prst="rect">
                <a:avLst/>
              </a:prstGeom>
              <a:noFill/>
            </p:spPr>
          </p:pic>
          <p:pic>
            <p:nvPicPr>
              <p:cNvPr id="19" name="Picture 18"/>
              <p:cNvPicPr>
                <a:picLocks noChangeAspect="1" noChangeArrowheads="1"/>
              </p:cNvPicPr>
              <p:nvPr/>
            </p:nvPicPr>
            <p:blipFill>
              <a:blip r:embed="rId5" cstate="print"/>
              <a:srcRect t="4661"/>
              <a:stretch>
                <a:fillRect/>
              </a:stretch>
            </p:blipFill>
            <p:spPr bwMode="auto">
              <a:xfrm>
                <a:off x="14617" y="1493"/>
                <a:ext cx="1223" cy="1552"/>
              </a:xfrm>
              <a:prstGeom prst="rect">
                <a:avLst/>
              </a:prstGeom>
              <a:noFill/>
            </p:spPr>
          </p:pic>
          <p:pic>
            <p:nvPicPr>
              <p:cNvPr id="20" name="Picture 19"/>
              <p:cNvPicPr>
                <a:picLocks noChangeAspect="1" noChangeArrowheads="1"/>
              </p:cNvPicPr>
              <p:nvPr/>
            </p:nvPicPr>
            <p:blipFill>
              <a:blip r:embed="rId4" cstate="print"/>
              <a:srcRect/>
              <a:stretch>
                <a:fillRect/>
              </a:stretch>
            </p:blipFill>
            <p:spPr bwMode="auto">
              <a:xfrm>
                <a:off x="-3280" y="1493"/>
                <a:ext cx="2048" cy="1552"/>
              </a:xfrm>
              <a:prstGeom prst="rect">
                <a:avLst/>
              </a:prstGeom>
              <a:noFill/>
            </p:spPr>
          </p:pic>
          <p:pic>
            <p:nvPicPr>
              <p:cNvPr id="21" name="Picture 20"/>
              <p:cNvPicPr>
                <a:picLocks noChangeAspect="1" noChangeArrowheads="1"/>
              </p:cNvPicPr>
              <p:nvPr/>
            </p:nvPicPr>
            <p:blipFill>
              <a:blip r:embed="rId4" cstate="print"/>
              <a:srcRect/>
              <a:stretch>
                <a:fillRect/>
              </a:stretch>
            </p:blipFill>
            <p:spPr bwMode="auto">
              <a:xfrm>
                <a:off x="885" y="1493"/>
                <a:ext cx="2048" cy="1552"/>
              </a:xfrm>
              <a:prstGeom prst="rect">
                <a:avLst/>
              </a:prstGeom>
              <a:noFill/>
            </p:spPr>
          </p:pic>
          <p:pic>
            <p:nvPicPr>
              <p:cNvPr id="22" name="Picture 21"/>
              <p:cNvPicPr>
                <a:picLocks noChangeAspect="1" noChangeArrowheads="1"/>
              </p:cNvPicPr>
              <p:nvPr/>
            </p:nvPicPr>
            <p:blipFill>
              <a:blip r:embed="rId5" cstate="print"/>
              <a:srcRect t="4661"/>
              <a:stretch>
                <a:fillRect/>
              </a:stretch>
            </p:blipFill>
            <p:spPr bwMode="auto">
              <a:xfrm>
                <a:off x="8116" y="1493"/>
                <a:ext cx="1223" cy="1552"/>
              </a:xfrm>
              <a:prstGeom prst="rect">
                <a:avLst/>
              </a:prstGeom>
              <a:noFill/>
            </p:spPr>
          </p:pic>
        </p:grpSp>
        <p:pic>
          <p:nvPicPr>
            <p:cNvPr id="11" name="Picture 10" descr="1.jpg"/>
            <p:cNvPicPr>
              <a:picLocks noChangeAspect="1"/>
            </p:cNvPicPr>
            <p:nvPr/>
          </p:nvPicPr>
          <p:blipFill>
            <a:blip r:embed="rId6" cstate="print"/>
            <a:stretch>
              <a:fillRect/>
            </a:stretch>
          </p:blipFill>
          <p:spPr>
            <a:xfrm>
              <a:off x="8166101" y="946150"/>
              <a:ext cx="990600" cy="1614126"/>
            </a:xfrm>
            <a:prstGeom prst="rect">
              <a:avLst/>
            </a:prstGeom>
          </p:spPr>
        </p:pic>
        <p:pic>
          <p:nvPicPr>
            <p:cNvPr id="12" name="Picture 11" descr="2.jpg"/>
            <p:cNvPicPr>
              <a:picLocks noChangeAspect="1"/>
            </p:cNvPicPr>
            <p:nvPr/>
          </p:nvPicPr>
          <p:blipFill>
            <a:blip r:embed="rId7" cstate="print"/>
            <a:srcRect t="8182" r="39937"/>
            <a:stretch>
              <a:fillRect/>
            </a:stretch>
          </p:blipFill>
          <p:spPr>
            <a:xfrm>
              <a:off x="7155544" y="2571750"/>
              <a:ext cx="1019175" cy="1039764"/>
            </a:xfrm>
            <a:prstGeom prst="rect">
              <a:avLst/>
            </a:prstGeom>
          </p:spPr>
        </p:pic>
        <p:pic>
          <p:nvPicPr>
            <p:cNvPr id="13" name="Picture 12" descr="3.jpg"/>
            <p:cNvPicPr>
              <a:picLocks noChangeAspect="1"/>
            </p:cNvPicPr>
            <p:nvPr/>
          </p:nvPicPr>
          <p:blipFill>
            <a:blip r:embed="rId8" cstate="print"/>
            <a:srcRect l="3822" t="2724" b="11021"/>
            <a:stretch>
              <a:fillRect/>
            </a:stretch>
          </p:blipFill>
          <p:spPr>
            <a:xfrm>
              <a:off x="586740" y="2899410"/>
              <a:ext cx="2514302" cy="1501140"/>
            </a:xfrm>
            <a:prstGeom prst="rect">
              <a:avLst/>
            </a:prstGeom>
          </p:spPr>
        </p:pic>
      </p:grpSp>
    </p:spTree>
    <p:extLst>
      <p:ext uri="{BB962C8B-B14F-4D97-AF65-F5344CB8AC3E}">
        <p14:creationId xmlns:p14="http://schemas.microsoft.com/office/powerpoint/2010/main" val="4132705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358"/>
            <a:ext cx="9144000" cy="5132784"/>
          </a:xfrm>
          <a:prstGeom prst="rect">
            <a:avLst/>
          </a:prstGeom>
        </p:spPr>
      </p:pic>
      <p:sp>
        <p:nvSpPr>
          <p:cNvPr id="2" name="Title 1"/>
          <p:cNvSpPr>
            <a:spLocks noGrp="1"/>
          </p:cNvSpPr>
          <p:nvPr>
            <p:ph type="title" hasCustomPrompt="1"/>
          </p:nvPr>
        </p:nvSpPr>
        <p:spPr>
          <a:xfrm>
            <a:off x="228601" y="2060972"/>
            <a:ext cx="8688387" cy="1021556"/>
          </a:xfrm>
        </p:spPr>
        <p:txBody>
          <a:bodyPr anchor="ctr">
            <a:normAutofit/>
          </a:bodyPr>
          <a:lstStyle>
            <a:lvl1pPr algn="ctr">
              <a:defRPr sz="4000" b="0" cap="none">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4132705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228599" y="839449"/>
            <a:ext cx="4283439" cy="3732551"/>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4467" y="839449"/>
            <a:ext cx="4283439" cy="3732551"/>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FE22236-2660-4F9E-8CA2-A419AF9C98BF}" type="datetime1">
              <a:rPr lang="en-US" smtClean="0"/>
              <a:pPr/>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D65173-87C9-47C0-A890-7AD8E2754265}" type="slidenum">
              <a:rPr lang="en-US" smtClean="0"/>
              <a:pPr/>
              <a:t>‹#›</a:t>
            </a:fld>
            <a:endParaRPr lang="en-US"/>
          </a:p>
        </p:txBody>
      </p:sp>
    </p:spTree>
    <p:extLst>
      <p:ext uri="{BB962C8B-B14F-4D97-AF65-F5344CB8AC3E}">
        <p14:creationId xmlns:p14="http://schemas.microsoft.com/office/powerpoint/2010/main" val="4150794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28598" y="839449"/>
            <a:ext cx="4268788" cy="479822"/>
          </a:xfrm>
        </p:spPr>
        <p:txBody>
          <a:bodyPr anchor="b">
            <a:normAutofit/>
          </a:bodyPr>
          <a:lstStyle>
            <a:lvl1pPr marL="0" indent="0">
              <a:buNone/>
              <a:defRPr sz="20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28600" y="1371601"/>
            <a:ext cx="4268788" cy="3200400"/>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839449"/>
            <a:ext cx="4271961" cy="479822"/>
          </a:xfrm>
        </p:spPr>
        <p:txBody>
          <a:bodyPr anchor="b">
            <a:normAutofit/>
          </a:bodyPr>
          <a:lstStyle>
            <a:lvl1pPr marL="0" indent="0">
              <a:buNone/>
              <a:defRPr sz="20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8" y="1371601"/>
            <a:ext cx="4271961" cy="3200400"/>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287BA3-E354-41B6-8162-5C6FA26A68A7}" type="datetime1">
              <a:rPr lang="en-US" smtClean="0"/>
              <a:pPr/>
              <a:t>5/26/2023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D65173-87C9-47C0-A890-7AD8E2754265}" type="slidenum">
              <a:rPr lang="en-US" smtClean="0"/>
              <a:pPr/>
              <a:t>‹#›</a:t>
            </a:fld>
            <a:endParaRPr lang="en-US"/>
          </a:p>
        </p:txBody>
      </p:sp>
    </p:spTree>
    <p:extLst>
      <p:ext uri="{BB962C8B-B14F-4D97-AF65-F5344CB8AC3E}">
        <p14:creationId xmlns:p14="http://schemas.microsoft.com/office/powerpoint/2010/main" val="917455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732071EE-5F13-4D36-AFDC-117B7655062C}" type="datetime1">
              <a:rPr lang="en-US" smtClean="0"/>
              <a:pPr/>
              <a:t>5/26/2023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D65173-87C9-47C0-A890-7AD8E2754265}" type="slidenum">
              <a:rPr lang="en-US" smtClean="0"/>
              <a:pPr/>
              <a:t>‹#›</a:t>
            </a:fld>
            <a:endParaRPr lang="en-US"/>
          </a:p>
        </p:txBody>
      </p:sp>
    </p:spTree>
    <p:extLst>
      <p:ext uri="{BB962C8B-B14F-4D97-AF65-F5344CB8AC3E}">
        <p14:creationId xmlns:p14="http://schemas.microsoft.com/office/powerpoint/2010/main" val="3610514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D5BB88-A578-43E7-9EF3-24B9AFD949A5}" type="datetime1">
              <a:rPr lang="en-US" smtClean="0"/>
              <a:pPr/>
              <a:t>5/26/2023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D65173-87C9-47C0-A890-7AD8E2754265}" type="slidenum">
              <a:rPr lang="en-US" smtClean="0"/>
              <a:pPr/>
              <a:t>‹#›</a:t>
            </a:fld>
            <a:endParaRPr lang="en-US"/>
          </a:p>
        </p:txBody>
      </p:sp>
    </p:spTree>
    <p:extLst>
      <p:ext uri="{BB962C8B-B14F-4D97-AF65-F5344CB8AC3E}">
        <p14:creationId xmlns:p14="http://schemas.microsoft.com/office/powerpoint/2010/main" val="598532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11" cstate="print">
            <a:extLst>
              <a:ext uri="{28A0092B-C50C-407E-A947-70E740481C1C}">
                <a14:useLocalDpi xmlns:a14="http://schemas.microsoft.com/office/drawing/2010/main" val="0"/>
              </a:ext>
            </a:extLst>
          </a:blip>
          <a:srcRect t="91913"/>
          <a:stretch/>
        </p:blipFill>
        <p:spPr>
          <a:xfrm>
            <a:off x="1" y="4686300"/>
            <a:ext cx="9143999" cy="457200"/>
          </a:xfrm>
          <a:prstGeom prst="rect">
            <a:avLst/>
          </a:prstGeom>
        </p:spPr>
      </p:pic>
      <p:sp>
        <p:nvSpPr>
          <p:cNvPr id="2" name="Title Placeholder 1"/>
          <p:cNvSpPr>
            <a:spLocks noGrp="1"/>
          </p:cNvSpPr>
          <p:nvPr>
            <p:ph type="title"/>
          </p:nvPr>
        </p:nvSpPr>
        <p:spPr>
          <a:xfrm>
            <a:off x="232350" y="146018"/>
            <a:ext cx="8684638" cy="53135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232350" y="830081"/>
            <a:ext cx="8684638" cy="37419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429000" y="4818128"/>
            <a:ext cx="2133600" cy="273844"/>
          </a:xfrm>
          <a:prstGeom prst="rect">
            <a:avLst/>
          </a:prstGeom>
        </p:spPr>
        <p:txBody>
          <a:bodyPr vert="horz" lIns="91440" tIns="45720" rIns="91440" bIns="45720" rtlCol="0" anchor="ctr"/>
          <a:lstStyle>
            <a:lvl1pPr algn="ctr">
              <a:defRPr sz="1000">
                <a:solidFill>
                  <a:schemeClr val="bg1"/>
                </a:solidFill>
                <a:latin typeface="Arial" pitchFamily="34" charset="0"/>
                <a:cs typeface="Arial" pitchFamily="34" charset="0"/>
              </a:defRPr>
            </a:lvl1pPr>
          </a:lstStyle>
          <a:p>
            <a:fld id="{18AB25E1-DB68-4E03-AE0C-D593F90802A8}" type="datetime1">
              <a:rPr lang="en-US" smtClean="0"/>
              <a:pPr/>
              <a:t>5/26/2023</a:t>
            </a:fld>
            <a:endParaRPr lang="en-US" dirty="0"/>
          </a:p>
        </p:txBody>
      </p:sp>
      <p:sp>
        <p:nvSpPr>
          <p:cNvPr id="5" name="Footer Placeholder 4"/>
          <p:cNvSpPr>
            <a:spLocks noGrp="1"/>
          </p:cNvSpPr>
          <p:nvPr>
            <p:ph type="ftr" sz="quarter" idx="3"/>
          </p:nvPr>
        </p:nvSpPr>
        <p:spPr>
          <a:xfrm>
            <a:off x="5562601" y="34850"/>
            <a:ext cx="2667065" cy="190821"/>
          </a:xfrm>
          <a:prstGeom prst="rect">
            <a:avLst/>
          </a:prstGeom>
        </p:spPr>
        <p:txBody>
          <a:bodyPr vert="horz" wrap="square" lIns="18288" tIns="18288" rIns="18288" bIns="18288" rtlCol="0" anchor="ctr">
            <a:spAutoFit/>
          </a:bodyPr>
          <a:lstStyle>
            <a:lvl1pPr algn="r">
              <a:defRPr sz="1000" b="1">
                <a:solidFill>
                  <a:schemeClr val="tx1"/>
                </a:solidFill>
                <a:latin typeface="Arial" pitchFamily="34" charset="0"/>
                <a:cs typeface="Arial" pitchFamily="34" charset="0"/>
              </a:defRPr>
            </a:lvl1pPr>
          </a:lstStyle>
          <a:p>
            <a:endParaRPr lang="en-US" dirty="0"/>
          </a:p>
        </p:txBody>
      </p:sp>
      <p:sp>
        <p:nvSpPr>
          <p:cNvPr id="6" name="Slide Number Placeholder 5"/>
          <p:cNvSpPr>
            <a:spLocks noGrp="1"/>
          </p:cNvSpPr>
          <p:nvPr>
            <p:ph type="sldNum" sz="quarter" idx="4"/>
          </p:nvPr>
        </p:nvSpPr>
        <p:spPr>
          <a:xfrm>
            <a:off x="8578728" y="34850"/>
            <a:ext cx="194027" cy="190821"/>
          </a:xfrm>
          <a:prstGeom prst="rect">
            <a:avLst/>
          </a:prstGeom>
        </p:spPr>
        <p:txBody>
          <a:bodyPr vert="horz" wrap="none" lIns="18288" tIns="18288" rIns="18288" bIns="18288" rtlCol="0" anchor="ctr">
            <a:spAutoFit/>
          </a:bodyPr>
          <a:lstStyle>
            <a:lvl1pPr algn="ctr">
              <a:defRPr sz="1000" b="1">
                <a:solidFill>
                  <a:schemeClr val="tx1"/>
                </a:solidFill>
                <a:latin typeface="Arial" pitchFamily="34" charset="0"/>
                <a:cs typeface="Arial" pitchFamily="34" charset="0"/>
              </a:defRPr>
            </a:lvl1pPr>
          </a:lstStyle>
          <a:p>
            <a:fld id="{14D65173-87C9-47C0-A890-7AD8E2754265}" type="slidenum">
              <a:rPr lang="en-US" smtClean="0"/>
              <a:pPr/>
              <a:t>‹#›</a:t>
            </a:fld>
            <a:endParaRPr lang="en-US" dirty="0"/>
          </a:p>
        </p:txBody>
      </p:sp>
      <p:sp>
        <p:nvSpPr>
          <p:cNvPr id="8" name="Rectangle 7"/>
          <p:cNvSpPr/>
          <p:nvPr userDrawn="1"/>
        </p:nvSpPr>
        <p:spPr>
          <a:xfrm>
            <a:off x="373063" y="1"/>
            <a:ext cx="1101725" cy="1460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endParaRPr>
          </a:p>
        </p:txBody>
      </p:sp>
      <p:pic>
        <p:nvPicPr>
          <p:cNvPr id="13" name="Picture 12"/>
          <p:cNvPicPr>
            <a:picLocks noChangeAspect="1"/>
          </p:cNvPicPr>
          <p:nvPr userDrawn="1"/>
        </p:nvPicPr>
        <p:blipFill rotWithShape="1">
          <a:blip r:embed="rId12" cstate="print">
            <a:extLst>
              <a:ext uri="{28A0092B-C50C-407E-A947-70E740481C1C}">
                <a14:useLocalDpi xmlns:a14="http://schemas.microsoft.com/office/drawing/2010/main" val="0"/>
              </a:ext>
            </a:extLst>
          </a:blip>
          <a:srcRect r="65796" b="3831"/>
          <a:stretch/>
        </p:blipFill>
        <p:spPr>
          <a:xfrm>
            <a:off x="8153400" y="4796993"/>
            <a:ext cx="838200" cy="289357"/>
          </a:xfrm>
          <a:prstGeom prst="rect">
            <a:avLst/>
          </a:prstGeom>
        </p:spPr>
      </p:pic>
    </p:spTree>
    <p:extLst>
      <p:ext uri="{BB962C8B-B14F-4D97-AF65-F5344CB8AC3E}">
        <p14:creationId xmlns:p14="http://schemas.microsoft.com/office/powerpoint/2010/main" val="2823533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52" r:id="rId6"/>
    <p:sldLayoutId id="2147483653" r:id="rId7"/>
    <p:sldLayoutId id="2147483654" r:id="rId8"/>
    <p:sldLayoutId id="2147483655" r:id="rId9"/>
  </p:sldLayoutIdLst>
  <p:hf hdr="0" dt="0"/>
  <p:txStyles>
    <p:titleStyle>
      <a:lvl1pPr algn="l" defTabSz="914400" rtl="0" eaLnBrk="1" latinLnBrk="0" hangingPunct="1">
        <a:lnSpc>
          <a:spcPct val="90000"/>
        </a:lnSpc>
        <a:spcBef>
          <a:spcPct val="0"/>
        </a:spcBef>
        <a:buNone/>
        <a:defRPr sz="2500" b="1" kern="1200">
          <a:solidFill>
            <a:schemeClr val="accent1"/>
          </a:solidFill>
          <a:latin typeface="Arial" pitchFamily="34" charset="0"/>
          <a:ea typeface="+mj-ea"/>
          <a:cs typeface="Arial" pitchFamily="34" charset="0"/>
        </a:defRPr>
      </a:lvl1pPr>
    </p:titleStyle>
    <p:bodyStyle>
      <a:lvl1pPr marL="231775" indent="-231775" algn="l" defTabSz="914400" rtl="0" eaLnBrk="1" latinLnBrk="0" hangingPunct="1">
        <a:lnSpc>
          <a:spcPct val="110000"/>
        </a:lnSpc>
        <a:spcBef>
          <a:spcPts val="600"/>
        </a:spcBef>
        <a:spcAft>
          <a:spcPts val="600"/>
        </a:spcAft>
        <a:buClr>
          <a:schemeClr val="accent1"/>
        </a:buClr>
        <a:buFont typeface="Arial" pitchFamily="34" charset="0"/>
        <a:buChar char="•"/>
        <a:defRPr sz="1800" kern="1200">
          <a:solidFill>
            <a:schemeClr val="tx1"/>
          </a:solidFill>
          <a:latin typeface="Arial" pitchFamily="34" charset="0"/>
          <a:ea typeface="+mn-ea"/>
          <a:cs typeface="Arial" pitchFamily="34" charset="0"/>
        </a:defRPr>
      </a:lvl1pPr>
      <a:lvl2pPr marL="457200" indent="-225425" algn="l" defTabSz="914400" rtl="0" eaLnBrk="1" latinLnBrk="0" hangingPunct="1">
        <a:lnSpc>
          <a:spcPct val="110000"/>
        </a:lnSpc>
        <a:spcBef>
          <a:spcPts val="600"/>
        </a:spcBef>
        <a:spcAft>
          <a:spcPts val="6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2pPr>
      <a:lvl3pPr marL="688975" indent="-231775" algn="l" defTabSz="914400" rtl="0" eaLnBrk="1" latinLnBrk="0" hangingPunct="1">
        <a:lnSpc>
          <a:spcPct val="110000"/>
        </a:lnSpc>
        <a:spcBef>
          <a:spcPts val="600"/>
        </a:spcBef>
        <a:spcAft>
          <a:spcPts val="600"/>
        </a:spcAft>
        <a:buClr>
          <a:schemeClr val="accent1"/>
        </a:buClr>
        <a:buFont typeface="Arial" pitchFamily="34" charset="0"/>
        <a:buChar char="•"/>
        <a:defRPr sz="1400" kern="1200">
          <a:solidFill>
            <a:schemeClr val="tx1"/>
          </a:solidFill>
          <a:latin typeface="Arial" pitchFamily="34" charset="0"/>
          <a:ea typeface="+mn-ea"/>
          <a:cs typeface="Arial" pitchFamily="34" charset="0"/>
        </a:defRPr>
      </a:lvl3pPr>
      <a:lvl4pPr marL="914400"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4pPr>
      <a:lvl5pPr marL="1087438"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3276600" cy="930024"/>
          </a:xfrm>
        </p:spPr>
        <p:txBody>
          <a:bodyPr>
            <a:normAutofit/>
          </a:bodyPr>
          <a:lstStyle/>
          <a:p>
            <a:r>
              <a:rPr lang="en-US" sz="1800" dirty="0">
                <a:latin typeface="+mj-lt"/>
                <a:sym typeface="Calibri"/>
              </a:rPr>
              <a:t> </a:t>
            </a:r>
            <a:br>
              <a:rPr lang="en-US" sz="1800" dirty="0">
                <a:latin typeface="+mj-lt"/>
                <a:sym typeface="Calibri"/>
              </a:rPr>
            </a:br>
            <a:r>
              <a:rPr lang="en-US" sz="1800" dirty="0">
                <a:latin typeface="+mj-lt"/>
                <a:sym typeface="Calibri"/>
              </a:rPr>
              <a:t> Magesh</a:t>
            </a:r>
            <a:br>
              <a:rPr lang="en-US" altLang="en-US" sz="1200" dirty="0"/>
            </a:br>
            <a:br>
              <a:rPr lang="en-US" altLang="en-US" sz="1200" dirty="0">
                <a:solidFill>
                  <a:schemeClr val="accent1">
                    <a:lumMod val="50000"/>
                  </a:schemeClr>
                </a:solidFill>
                <a:latin typeface="+mj-lt"/>
              </a:rPr>
            </a:br>
            <a:r>
              <a:rPr lang="en-US" altLang="en-US" sz="1200" dirty="0">
                <a:solidFill>
                  <a:schemeClr val="accent1">
                    <a:lumMod val="50000"/>
                  </a:schemeClr>
                </a:solidFill>
                <a:latin typeface="+mj-lt"/>
              </a:rPr>
              <a:t>   </a:t>
            </a:r>
            <a:endParaRPr lang="en-US" sz="1000" b="0" dirty="0">
              <a:solidFill>
                <a:schemeClr val="accent1">
                  <a:lumMod val="50000"/>
                </a:schemeClr>
              </a:solidFill>
              <a:latin typeface="+mn-lt"/>
            </a:endParaRPr>
          </a:p>
        </p:txBody>
      </p:sp>
      <p:sp>
        <p:nvSpPr>
          <p:cNvPr id="9" name="Rectangle 6"/>
          <p:cNvSpPr>
            <a:spLocks noChangeArrowheads="1"/>
          </p:cNvSpPr>
          <p:nvPr/>
        </p:nvSpPr>
        <p:spPr bwMode="auto">
          <a:xfrm>
            <a:off x="3276601" y="133350"/>
            <a:ext cx="5867399" cy="4648201"/>
          </a:xfrm>
          <a:prstGeom prst="rect">
            <a:avLst/>
          </a:prstGeom>
          <a:solidFill>
            <a:schemeClr val="bg1">
              <a:lumMod val="95000"/>
            </a:schemeClr>
          </a:solidFill>
          <a:ln w="12700" algn="ctr">
            <a:noFill/>
            <a:miter lim="800000"/>
            <a:headEnd/>
            <a:tailEnd/>
          </a:ln>
        </p:spPr>
        <p:txBody>
          <a:bodyPr lIns="92075" tIns="46038" rIns="92075" bIns="46038"/>
          <a:lstStyle/>
          <a:p>
            <a:pPr algn="just" eaLnBrk="0" fontAlgn="auto" hangingPunct="0">
              <a:spcBef>
                <a:spcPts val="0"/>
              </a:spcBef>
              <a:spcAft>
                <a:spcPts val="0"/>
              </a:spcAft>
              <a:buFont typeface="Wingdings" pitchFamily="2" charset="2"/>
              <a:buNone/>
              <a:defRPr/>
            </a:pPr>
            <a:r>
              <a:rPr lang="en-US" sz="850" b="1" u="sng" dirty="0">
                <a:solidFill>
                  <a:srgbClr val="002060"/>
                </a:solidFill>
                <a:cs typeface="Arial" pitchFamily="34" charset="0"/>
              </a:rPr>
              <a:t>Projects Summary</a:t>
            </a:r>
          </a:p>
          <a:p>
            <a:pPr algn="just" eaLnBrk="0" fontAlgn="auto" hangingPunct="0">
              <a:spcBef>
                <a:spcPts val="0"/>
              </a:spcBef>
              <a:spcAft>
                <a:spcPts val="0"/>
              </a:spcAft>
              <a:buFont typeface="Wingdings" pitchFamily="2" charset="2"/>
              <a:buNone/>
              <a:defRPr/>
            </a:pPr>
            <a:r>
              <a:rPr lang="en-US" sz="850" b="1" dirty="0">
                <a:solidFill>
                  <a:srgbClr val="002060"/>
                </a:solidFill>
                <a:cs typeface="Arial" pitchFamily="34" charset="0"/>
              </a:rPr>
              <a:t>Client: National Australia Bank  - NAB</a:t>
            </a:r>
            <a:endParaRPr lang="en-US" sz="850" dirty="0">
              <a:solidFill>
                <a:srgbClr val="002060"/>
              </a:solidFill>
              <a:cs typeface="Arial" pitchFamily="34" charset="0"/>
            </a:endParaRPr>
          </a:p>
          <a:p>
            <a:pPr marL="0" marR="0" algn="just">
              <a:spcBef>
                <a:spcPts val="0"/>
              </a:spcBef>
              <a:spcAft>
                <a:spcPts val="0"/>
              </a:spcAft>
            </a:pPr>
            <a:r>
              <a:rPr lang="en-US" sz="850" b="1" dirty="0">
                <a:solidFill>
                  <a:srgbClr val="002060"/>
                </a:solidFill>
              </a:rPr>
              <a:t>Description : </a:t>
            </a:r>
            <a:r>
              <a:rPr lang="en-US" sz="850" dirty="0">
                <a:solidFill>
                  <a:srgbClr val="002060"/>
                </a:solidFill>
              </a:rPr>
              <a:t>Provided Data engineering Support for TEOAI team.</a:t>
            </a:r>
            <a:endParaRPr lang="en-US" sz="850" dirty="0">
              <a:solidFill>
                <a:srgbClr val="002060"/>
              </a:solidFill>
              <a:cs typeface="Arial" pitchFamily="34" charset="0"/>
            </a:endParaRPr>
          </a:p>
          <a:p>
            <a:pPr algn="just" eaLnBrk="0" hangingPunct="0">
              <a:defRPr/>
            </a:pPr>
            <a:r>
              <a:rPr lang="en-US" altLang="zh-CN" sz="850" b="1" dirty="0">
                <a:solidFill>
                  <a:srgbClr val="002060"/>
                </a:solidFill>
              </a:rPr>
              <a:t>Key Responsibilities : </a:t>
            </a:r>
          </a:p>
          <a:p>
            <a:pPr marL="171450" indent="-171450" algn="just" eaLnBrk="0" hangingPunct="0">
              <a:buFont typeface="Wingdings" panose="05000000000000000000" pitchFamily="2" charset="2"/>
              <a:buChar char="Ø"/>
              <a:defRPr/>
            </a:pPr>
            <a:r>
              <a:rPr lang="en-US" altLang="zh-CN" sz="850" dirty="0">
                <a:solidFill>
                  <a:srgbClr val="002060"/>
                </a:solidFill>
              </a:rPr>
              <a:t>Provided day-to-day data engineering support by monitoring pipelines and sending status reports.</a:t>
            </a:r>
          </a:p>
          <a:p>
            <a:pPr marL="171450" indent="-171450" algn="just" eaLnBrk="0" hangingPunct="0">
              <a:buFont typeface="Wingdings" panose="05000000000000000000" pitchFamily="2" charset="2"/>
              <a:buChar char="Ø"/>
              <a:defRPr/>
            </a:pPr>
            <a:r>
              <a:rPr lang="en-US" altLang="zh-CN" sz="850" dirty="0">
                <a:solidFill>
                  <a:srgbClr val="002060"/>
                </a:solidFill>
              </a:rPr>
              <a:t>Worked on enhancement and performed unit testing on pipelines based on business use cases (User stories).</a:t>
            </a:r>
          </a:p>
          <a:p>
            <a:pPr marL="171450" indent="-171450" algn="just" eaLnBrk="0" hangingPunct="0">
              <a:buFont typeface="Wingdings" panose="05000000000000000000" pitchFamily="2" charset="2"/>
              <a:buChar char="Ø"/>
              <a:defRPr/>
            </a:pPr>
            <a:r>
              <a:rPr lang="en-US" altLang="zh-CN" sz="850" dirty="0">
                <a:solidFill>
                  <a:srgbClr val="002060"/>
                </a:solidFill>
              </a:rPr>
              <a:t>Analyzed and Optimized data pipelines written in hive, reducing pipeline execution time. </a:t>
            </a:r>
          </a:p>
          <a:p>
            <a:pPr algn="just" eaLnBrk="0" hangingPunct="0">
              <a:defRPr/>
            </a:pPr>
            <a:r>
              <a:rPr lang="en-US" sz="850" b="1" dirty="0">
                <a:solidFill>
                  <a:srgbClr val="002060"/>
                </a:solidFill>
              </a:rPr>
              <a:t>Technologies involved </a:t>
            </a:r>
            <a:r>
              <a:rPr lang="en-US" sz="850" dirty="0">
                <a:solidFill>
                  <a:srgbClr val="002060"/>
                </a:solidFill>
                <a:cs typeface="Arial" pitchFamily="34" charset="0"/>
              </a:rPr>
              <a:t>: AWS EMR, S3, Hive, Redshift Spectrum, Oozie ,  Rally for Agile , Git , GitHub</a:t>
            </a:r>
            <a:endParaRPr lang="en-US" altLang="zh-CN" sz="850" b="1" dirty="0">
              <a:solidFill>
                <a:srgbClr val="002060"/>
              </a:solidFill>
            </a:endParaRPr>
          </a:p>
          <a:p>
            <a:pPr algn="just" eaLnBrk="0" fontAlgn="auto" hangingPunct="0">
              <a:spcBef>
                <a:spcPts val="0"/>
              </a:spcBef>
              <a:spcAft>
                <a:spcPts val="0"/>
              </a:spcAft>
              <a:buFont typeface="Wingdings" pitchFamily="2" charset="2"/>
              <a:buNone/>
              <a:defRPr/>
            </a:pPr>
            <a:endParaRPr lang="en-US" sz="850" b="1" dirty="0">
              <a:solidFill>
                <a:srgbClr val="002060"/>
              </a:solidFill>
              <a:cs typeface="Arial" pitchFamily="34" charset="0"/>
            </a:endParaRPr>
          </a:p>
          <a:p>
            <a:pPr algn="just" eaLnBrk="0" fontAlgn="auto" hangingPunct="0">
              <a:spcBef>
                <a:spcPts val="0"/>
              </a:spcBef>
              <a:spcAft>
                <a:spcPts val="0"/>
              </a:spcAft>
              <a:buFont typeface="Wingdings" pitchFamily="2" charset="2"/>
              <a:buNone/>
              <a:defRPr/>
            </a:pPr>
            <a:r>
              <a:rPr lang="en-US" sz="850" b="1" dirty="0">
                <a:solidFill>
                  <a:srgbClr val="002060"/>
                </a:solidFill>
                <a:cs typeface="Arial" pitchFamily="34" charset="0"/>
              </a:rPr>
              <a:t>Client: Infosys Information Grid - IIG</a:t>
            </a:r>
            <a:endParaRPr lang="en-US" sz="850" dirty="0">
              <a:solidFill>
                <a:srgbClr val="002060"/>
              </a:solidFill>
              <a:cs typeface="Arial" pitchFamily="34" charset="0"/>
            </a:endParaRPr>
          </a:p>
          <a:p>
            <a:pPr marL="0" marR="0" algn="just">
              <a:spcBef>
                <a:spcPts val="0"/>
              </a:spcBef>
              <a:spcAft>
                <a:spcPts val="0"/>
              </a:spcAft>
            </a:pPr>
            <a:r>
              <a:rPr lang="en-US" sz="850" b="1" dirty="0">
                <a:solidFill>
                  <a:srgbClr val="002060"/>
                </a:solidFill>
              </a:rPr>
              <a:t>Description :</a:t>
            </a:r>
            <a:r>
              <a:rPr lang="en-US" sz="850" dirty="0">
                <a:solidFill>
                  <a:srgbClr val="002060"/>
                </a:solidFill>
              </a:rPr>
              <a:t> </a:t>
            </a:r>
            <a:r>
              <a:rPr lang="en-GB" sz="850" dirty="0">
                <a:solidFill>
                  <a:srgbClr val="002060"/>
                </a:solidFill>
                <a:cs typeface="Arial" pitchFamily="34" charset="0"/>
              </a:rPr>
              <a:t>Performed Data Profiling, Data mappings, Data Integration, performance tuning for Infosys Information Grid Framework</a:t>
            </a:r>
            <a:endParaRPr lang="en-US" sz="850" dirty="0">
              <a:solidFill>
                <a:srgbClr val="002060"/>
              </a:solidFill>
              <a:cs typeface="Arial" pitchFamily="34" charset="0"/>
            </a:endParaRPr>
          </a:p>
          <a:p>
            <a:pPr algn="just" eaLnBrk="0" hangingPunct="0">
              <a:defRPr/>
            </a:pPr>
            <a:r>
              <a:rPr lang="en-US" altLang="zh-CN" sz="850" b="1" dirty="0">
                <a:solidFill>
                  <a:srgbClr val="002060"/>
                </a:solidFill>
              </a:rPr>
              <a:t>Key Responsibilities : </a:t>
            </a:r>
          </a:p>
          <a:p>
            <a:pPr marL="171450" marR="161290" lvl="0" indent="-171450" algn="just">
              <a:lnSpc>
                <a:spcPct val="115000"/>
              </a:lnSpc>
              <a:spcBef>
                <a:spcPts val="170"/>
              </a:spcBef>
              <a:spcAft>
                <a:spcPts val="0"/>
              </a:spcAft>
              <a:buSzPts val="1000"/>
              <a:buFont typeface="Wingdings" panose="05000000000000000000" pitchFamily="2" charset="2"/>
              <a:buChar char="Ø"/>
              <a:tabLst>
                <a:tab pos="541655" algn="l"/>
                <a:tab pos="542290" algn="l"/>
              </a:tabLst>
            </a:pPr>
            <a:r>
              <a:rPr lang="en-US" sz="850" dirty="0">
                <a:solidFill>
                  <a:srgbClr val="002060"/>
                </a:solidFill>
                <a:cs typeface="Arial" pitchFamily="34" charset="0"/>
              </a:rPr>
              <a:t>Developed data pipeline for Integration of different data sources such as different Files types (CSV, Excel, Parquet, ORC) from ADLS storage and database like Azure SQL.</a:t>
            </a:r>
          </a:p>
          <a:p>
            <a:pPr marL="171450" marR="161290" lvl="0" indent="-171450" algn="just">
              <a:lnSpc>
                <a:spcPct val="115000"/>
              </a:lnSpc>
              <a:spcBef>
                <a:spcPts val="170"/>
              </a:spcBef>
              <a:spcAft>
                <a:spcPts val="0"/>
              </a:spcAft>
              <a:buSzPts val="1000"/>
              <a:buFont typeface="Wingdings" panose="05000000000000000000" pitchFamily="2" charset="2"/>
              <a:buChar char="Ø"/>
              <a:tabLst>
                <a:tab pos="541655" algn="l"/>
                <a:tab pos="542290" algn="l"/>
              </a:tabLst>
            </a:pPr>
            <a:r>
              <a:rPr lang="en-US" sz="850" dirty="0">
                <a:solidFill>
                  <a:srgbClr val="002060"/>
                </a:solidFill>
                <a:cs typeface="Arial" pitchFamily="34" charset="0"/>
              </a:rPr>
              <a:t>Developed Schema enforcement, Data Quality and standardization scripts to validate input data based on business requirements.</a:t>
            </a:r>
          </a:p>
          <a:p>
            <a:pPr marL="171450" marR="161290" lvl="0" indent="-171450" algn="just">
              <a:lnSpc>
                <a:spcPct val="115000"/>
              </a:lnSpc>
              <a:spcBef>
                <a:spcPts val="170"/>
              </a:spcBef>
              <a:spcAft>
                <a:spcPts val="0"/>
              </a:spcAft>
              <a:buSzPts val="1000"/>
              <a:buFont typeface="Wingdings" panose="05000000000000000000" pitchFamily="2" charset="2"/>
              <a:buChar char="Ø"/>
              <a:tabLst>
                <a:tab pos="541655" algn="l"/>
                <a:tab pos="542290" algn="l"/>
              </a:tabLst>
            </a:pPr>
            <a:r>
              <a:rPr lang="en-US" sz="850" dirty="0">
                <a:solidFill>
                  <a:srgbClr val="002060"/>
                </a:solidFill>
                <a:cs typeface="Arial" pitchFamily="34" charset="0"/>
              </a:rPr>
              <a:t>Developed pipeline with multithreading process for handling sequential and Parallel pipeline executions in databricks for optimized execution.</a:t>
            </a:r>
          </a:p>
          <a:p>
            <a:pPr marR="161290" lvl="0" algn="just">
              <a:lnSpc>
                <a:spcPct val="115000"/>
              </a:lnSpc>
              <a:spcBef>
                <a:spcPts val="170"/>
              </a:spcBef>
              <a:spcAft>
                <a:spcPts val="0"/>
              </a:spcAft>
              <a:buSzPts val="1000"/>
              <a:tabLst>
                <a:tab pos="541655" algn="l"/>
                <a:tab pos="542290" algn="l"/>
              </a:tabLst>
            </a:pPr>
            <a:r>
              <a:rPr lang="en-US" sz="850" b="1" dirty="0">
                <a:solidFill>
                  <a:srgbClr val="002060"/>
                </a:solidFill>
              </a:rPr>
              <a:t>Technologies involved </a:t>
            </a:r>
            <a:r>
              <a:rPr lang="en-US" sz="850" dirty="0">
                <a:solidFill>
                  <a:srgbClr val="002060"/>
                </a:solidFill>
                <a:cs typeface="Arial" pitchFamily="34" charset="0"/>
              </a:rPr>
              <a:t>: </a:t>
            </a:r>
            <a:r>
              <a:rPr lang="en-GB" sz="850" dirty="0">
                <a:solidFill>
                  <a:srgbClr val="002060"/>
                </a:solidFill>
                <a:cs typeface="Arial" pitchFamily="34" charset="0"/>
              </a:rPr>
              <a:t>Azure Data Factory (ADF), </a:t>
            </a:r>
            <a:r>
              <a:rPr lang="it-IT" sz="850" dirty="0">
                <a:solidFill>
                  <a:srgbClr val="002060"/>
                </a:solidFill>
                <a:cs typeface="Arial" pitchFamily="34" charset="0"/>
              </a:rPr>
              <a:t>Azure Data Lake Storage – GEN2, Azure Database SQL, Azure Databricks (ADB)(PySpark), Azure Keyvaults</a:t>
            </a:r>
          </a:p>
          <a:p>
            <a:pPr marL="0" marR="0" algn="just">
              <a:spcBef>
                <a:spcPts val="0"/>
              </a:spcBef>
              <a:spcAft>
                <a:spcPts val="0"/>
              </a:spcAft>
            </a:pPr>
            <a:r>
              <a:rPr lang="en-US" sz="850" b="1" dirty="0">
                <a:solidFill>
                  <a:srgbClr val="002060"/>
                </a:solidFill>
                <a:cs typeface="Arial" pitchFamily="34" charset="0"/>
              </a:rPr>
              <a:t>Client: Education Training and Assessment - ETA </a:t>
            </a:r>
            <a:endParaRPr lang="en-US" sz="850" dirty="0">
              <a:solidFill>
                <a:srgbClr val="002060"/>
              </a:solidFill>
              <a:cs typeface="Arial" pitchFamily="34" charset="0"/>
            </a:endParaRPr>
          </a:p>
          <a:p>
            <a:pPr marL="0" marR="0" algn="just">
              <a:spcBef>
                <a:spcPts val="0"/>
              </a:spcBef>
              <a:spcAft>
                <a:spcPts val="0"/>
              </a:spcAft>
            </a:pPr>
            <a:r>
              <a:rPr lang="en-US" sz="850" b="1" dirty="0">
                <a:solidFill>
                  <a:srgbClr val="002060"/>
                </a:solidFill>
              </a:rPr>
              <a:t>Description :</a:t>
            </a:r>
            <a:r>
              <a:rPr lang="en-US" sz="850" dirty="0">
                <a:solidFill>
                  <a:srgbClr val="002060"/>
                </a:solidFill>
              </a:rPr>
              <a:t> </a:t>
            </a:r>
            <a:r>
              <a:rPr lang="en-GB" sz="850" dirty="0">
                <a:solidFill>
                  <a:srgbClr val="002060"/>
                </a:solidFill>
                <a:cs typeface="Arial" pitchFamily="34" charset="0"/>
              </a:rPr>
              <a:t>Performed Data Integration, performance tuning , Report generation</a:t>
            </a:r>
            <a:endParaRPr lang="en-US" sz="850" dirty="0">
              <a:solidFill>
                <a:srgbClr val="002060"/>
              </a:solidFill>
              <a:cs typeface="Arial" pitchFamily="34" charset="0"/>
            </a:endParaRPr>
          </a:p>
          <a:p>
            <a:pPr algn="just" eaLnBrk="0" hangingPunct="0">
              <a:defRPr/>
            </a:pPr>
            <a:r>
              <a:rPr lang="en-US" altLang="zh-CN" sz="850" b="1" dirty="0">
                <a:solidFill>
                  <a:srgbClr val="002060"/>
                </a:solidFill>
              </a:rPr>
              <a:t>Key Responsibilities : </a:t>
            </a:r>
          </a:p>
          <a:p>
            <a:pPr marL="171450" marR="161290" lvl="0" indent="-171450" algn="just">
              <a:lnSpc>
                <a:spcPct val="115000"/>
              </a:lnSpc>
              <a:spcBef>
                <a:spcPts val="170"/>
              </a:spcBef>
              <a:spcAft>
                <a:spcPts val="0"/>
              </a:spcAft>
              <a:buSzPts val="1000"/>
              <a:buFont typeface="Wingdings" panose="05000000000000000000" pitchFamily="2" charset="2"/>
              <a:buChar char="Ø"/>
              <a:tabLst>
                <a:tab pos="541655" algn="l"/>
                <a:tab pos="542290" algn="l"/>
              </a:tabLst>
            </a:pPr>
            <a:r>
              <a:rPr lang="en-US" sz="850" dirty="0">
                <a:solidFill>
                  <a:srgbClr val="002060"/>
                </a:solidFill>
                <a:cs typeface="Arial" pitchFamily="34" charset="0"/>
              </a:rPr>
              <a:t>Implemented CI practices such as Build, Unit test, Code coverage, Code Quality and Automation for Map-Reduce programs , Hive UDF and PIG UDF.</a:t>
            </a:r>
          </a:p>
          <a:p>
            <a:pPr marL="171450" marR="161290" lvl="0" indent="-171450" algn="just">
              <a:lnSpc>
                <a:spcPct val="115000"/>
              </a:lnSpc>
              <a:spcBef>
                <a:spcPts val="170"/>
              </a:spcBef>
              <a:spcAft>
                <a:spcPts val="0"/>
              </a:spcAft>
              <a:buSzPts val="1000"/>
              <a:buFont typeface="Wingdings" panose="05000000000000000000" pitchFamily="2" charset="2"/>
              <a:buChar char="Ø"/>
              <a:tabLst>
                <a:tab pos="541655" algn="l"/>
                <a:tab pos="542290" algn="l"/>
              </a:tabLst>
            </a:pPr>
            <a:r>
              <a:rPr lang="en-US" sz="850" dirty="0">
                <a:solidFill>
                  <a:srgbClr val="002060"/>
                </a:solidFill>
                <a:cs typeface="Arial" pitchFamily="34" charset="0"/>
              </a:rPr>
              <a:t>Built end to end analytics using Sqoop for data migration, Spark and Pig for Data Transformation (Aggregation and Data cleansing) and Hive for Datawarehouse.</a:t>
            </a:r>
          </a:p>
          <a:p>
            <a:pPr marL="171450" marR="161290" lvl="0" indent="-171450" algn="just">
              <a:lnSpc>
                <a:spcPct val="115000"/>
              </a:lnSpc>
              <a:spcBef>
                <a:spcPts val="170"/>
              </a:spcBef>
              <a:spcAft>
                <a:spcPts val="0"/>
              </a:spcAft>
              <a:buSzPts val="1000"/>
              <a:buFont typeface="Wingdings" panose="05000000000000000000" pitchFamily="2" charset="2"/>
              <a:buChar char="Ø"/>
              <a:tabLst>
                <a:tab pos="541655" algn="l"/>
                <a:tab pos="542290" algn="l"/>
              </a:tabLst>
            </a:pPr>
            <a:r>
              <a:rPr lang="en-US" sz="850" dirty="0">
                <a:solidFill>
                  <a:srgbClr val="002060"/>
                </a:solidFill>
                <a:cs typeface="Arial" pitchFamily="34" charset="0"/>
              </a:rPr>
              <a:t>Developed Reports and Dashboards for Foundation Program training from trainees' performance data to get valuable insights to support business decisions using Power BI Desktop.</a:t>
            </a:r>
          </a:p>
          <a:p>
            <a:pPr marR="161290" lvl="0" algn="just">
              <a:lnSpc>
                <a:spcPct val="115000"/>
              </a:lnSpc>
              <a:spcBef>
                <a:spcPts val="170"/>
              </a:spcBef>
              <a:spcAft>
                <a:spcPts val="0"/>
              </a:spcAft>
              <a:buSzPts val="1000"/>
              <a:tabLst>
                <a:tab pos="541655" algn="l"/>
                <a:tab pos="542290" algn="l"/>
              </a:tabLst>
            </a:pPr>
            <a:r>
              <a:rPr lang="en-US" sz="850" b="1" dirty="0">
                <a:solidFill>
                  <a:srgbClr val="002060"/>
                </a:solidFill>
              </a:rPr>
              <a:t>Technologies involved </a:t>
            </a:r>
            <a:r>
              <a:rPr lang="en-US" sz="850" dirty="0">
                <a:solidFill>
                  <a:srgbClr val="002060"/>
                </a:solidFill>
                <a:cs typeface="Arial" pitchFamily="34" charset="0"/>
              </a:rPr>
              <a:t>: Hadoop , Map-Reduce, Hive, Pig, Sqoop, Power BI , Maven, SonarQube , Junit, </a:t>
            </a:r>
            <a:r>
              <a:rPr lang="en-US" sz="850" dirty="0" err="1">
                <a:solidFill>
                  <a:srgbClr val="002060"/>
                </a:solidFill>
                <a:cs typeface="Arial" pitchFamily="34" charset="0"/>
              </a:rPr>
              <a:t>JaCoCo</a:t>
            </a:r>
            <a:r>
              <a:rPr lang="en-US" sz="850" dirty="0">
                <a:solidFill>
                  <a:srgbClr val="002060"/>
                </a:solidFill>
                <a:cs typeface="Arial" pitchFamily="34" charset="0"/>
              </a:rPr>
              <a:t>, Jenkins</a:t>
            </a:r>
          </a:p>
          <a:p>
            <a:pPr marR="161290" lvl="0" algn="just">
              <a:lnSpc>
                <a:spcPct val="115000"/>
              </a:lnSpc>
              <a:spcBef>
                <a:spcPts val="170"/>
              </a:spcBef>
              <a:spcAft>
                <a:spcPts val="0"/>
              </a:spcAft>
              <a:buSzPts val="1000"/>
              <a:tabLst>
                <a:tab pos="541655" algn="l"/>
                <a:tab pos="542290" algn="l"/>
              </a:tabLst>
            </a:pPr>
            <a:endParaRPr lang="en-US" sz="850" dirty="0">
              <a:solidFill>
                <a:srgbClr val="002060"/>
              </a:solidFill>
              <a:cs typeface="Arial" pitchFamily="34" charset="0"/>
            </a:endParaRPr>
          </a:p>
          <a:p>
            <a:pPr algn="just">
              <a:buSzPts val="700"/>
            </a:pPr>
            <a:endParaRPr lang="en-US" sz="850" dirty="0">
              <a:solidFill>
                <a:srgbClr val="002060"/>
              </a:solidFill>
              <a:cs typeface="Arial" pitchFamily="34" charset="0"/>
            </a:endParaRPr>
          </a:p>
          <a:p>
            <a:pPr marL="342900" marR="0" lvl="0" indent="-342900" algn="just">
              <a:spcBef>
                <a:spcPts val="0"/>
              </a:spcBef>
              <a:spcAft>
                <a:spcPts val="0"/>
              </a:spcAft>
              <a:buSzPts val="700"/>
              <a:buFont typeface="Wingdings" panose="05000000000000000000" pitchFamily="2" charset="2"/>
              <a:buChar char=""/>
            </a:pPr>
            <a:endParaRPr lang="en-US" sz="850" dirty="0">
              <a:solidFill>
                <a:srgbClr val="002060"/>
              </a:solidFill>
              <a:cs typeface="Arial" pitchFamily="34" charset="0"/>
            </a:endParaRPr>
          </a:p>
          <a:p>
            <a:pPr algn="just" eaLnBrk="0" fontAlgn="auto" hangingPunct="0">
              <a:spcBef>
                <a:spcPts val="0"/>
              </a:spcBef>
              <a:spcAft>
                <a:spcPts val="0"/>
              </a:spcAft>
              <a:buFont typeface="Wingdings" pitchFamily="2" charset="2"/>
              <a:buNone/>
              <a:defRPr/>
            </a:pPr>
            <a:endParaRPr lang="en-US" sz="850" b="1" dirty="0">
              <a:solidFill>
                <a:srgbClr val="002060"/>
              </a:solidFill>
              <a:cs typeface="Arial" pitchFamily="34" charset="0"/>
            </a:endParaRPr>
          </a:p>
          <a:p>
            <a:pPr algn="just" eaLnBrk="0" hangingPunct="0">
              <a:defRPr/>
            </a:pPr>
            <a:endParaRPr lang="en-US" sz="850" dirty="0">
              <a:solidFill>
                <a:srgbClr val="002060"/>
              </a:solidFill>
            </a:endParaRPr>
          </a:p>
          <a:p>
            <a:pPr algn="just" eaLnBrk="0" hangingPunct="0">
              <a:defRPr/>
            </a:pPr>
            <a:endParaRPr lang="en-US" sz="850" dirty="0">
              <a:solidFill>
                <a:srgbClr val="002060"/>
              </a:solidFill>
            </a:endParaRPr>
          </a:p>
          <a:p>
            <a:pPr algn="just">
              <a:defRPr/>
            </a:pPr>
            <a:endParaRPr lang="en-US" sz="850" dirty="0">
              <a:solidFill>
                <a:srgbClr val="002060"/>
              </a:solidFill>
            </a:endParaRPr>
          </a:p>
          <a:p>
            <a:pPr algn="just">
              <a:defRPr/>
            </a:pPr>
            <a:endParaRPr lang="en-US" sz="850" dirty="0">
              <a:solidFill>
                <a:srgbClr val="002060"/>
              </a:solidFill>
            </a:endParaRPr>
          </a:p>
          <a:p>
            <a:pPr algn="just">
              <a:defRPr/>
            </a:pPr>
            <a:endParaRPr lang="en-US" sz="850" dirty="0">
              <a:solidFill>
                <a:srgbClr val="000000"/>
              </a:solidFill>
              <a:ea typeface="Segoe UI" pitchFamily="34" charset="0"/>
              <a:cs typeface="Arial" panose="020B0604020202020204" pitchFamily="34" charset="0"/>
            </a:endParaRPr>
          </a:p>
          <a:p>
            <a:pPr algn="just">
              <a:defRPr/>
            </a:pPr>
            <a:endParaRPr lang="en-US" sz="850" dirty="0">
              <a:solidFill>
                <a:srgbClr val="000000"/>
              </a:solidFill>
            </a:endParaRPr>
          </a:p>
          <a:p>
            <a:pPr algn="just">
              <a:defRPr/>
            </a:pPr>
            <a:endParaRPr lang="en-US" sz="850" dirty="0">
              <a:ea typeface="Segoe UI" pitchFamily="34" charset="0"/>
              <a:cs typeface="Arial" panose="020B0604020202020204" pitchFamily="34" charset="0"/>
            </a:endParaRPr>
          </a:p>
        </p:txBody>
      </p:sp>
      <p:sp>
        <p:nvSpPr>
          <p:cNvPr id="6" name="Rectangle 7"/>
          <p:cNvSpPr>
            <a:spLocks noChangeArrowheads="1"/>
          </p:cNvSpPr>
          <p:nvPr/>
        </p:nvSpPr>
        <p:spPr bwMode="auto">
          <a:xfrm>
            <a:off x="-1" y="930025"/>
            <a:ext cx="3276601" cy="3851526"/>
          </a:xfrm>
          <a:prstGeom prst="rect">
            <a:avLst/>
          </a:prstGeom>
          <a:solidFill>
            <a:srgbClr val="0079BD"/>
          </a:solidFill>
          <a:ln w="12700" algn="ctr">
            <a:noFill/>
            <a:miter lim="800000"/>
            <a:headEnd/>
            <a:tailEnd/>
          </a:ln>
        </p:spPr>
        <p:txBody>
          <a:bodyPr lIns="137160" tIns="91440" rIns="137160" bIns="91440"/>
          <a:lstStyle/>
          <a:p>
            <a:pPr algn="just" eaLnBrk="0" hangingPunct="0"/>
            <a:r>
              <a:rPr lang="en-US" sz="1000" b="1" u="sng" dirty="0">
                <a:solidFill>
                  <a:schemeClr val="bg1"/>
                </a:solidFill>
                <a:latin typeface="Calibri" panose="020F0502020204030204" pitchFamily="34" charset="0"/>
                <a:cs typeface="Arial" pitchFamily="34" charset="0"/>
              </a:rPr>
              <a:t>Summary: </a:t>
            </a:r>
          </a:p>
          <a:p>
            <a:pPr algn="just" eaLnBrk="0" hangingPunct="0"/>
            <a:r>
              <a:rPr lang="en-US" sz="900" dirty="0">
                <a:solidFill>
                  <a:schemeClr val="bg1"/>
                </a:solidFill>
              </a:rPr>
              <a:t>Magesh has 3+ years of experience in the IT industry as Big Data Engineer. Trained in Business Intelligence and Big-Data technologies in Infosys. Certified in BIG DATA PROFESSIONAL, CLOUD DATA PROFESSIONAL and DATA CONSULTING PROFESSIONAL </a:t>
            </a:r>
          </a:p>
          <a:p>
            <a:pPr algn="just" eaLnBrk="0" hangingPunct="0"/>
            <a:endParaRPr lang="en-US" sz="900" b="1" u="sng" dirty="0">
              <a:solidFill>
                <a:schemeClr val="bg1"/>
              </a:solidFill>
              <a:latin typeface="Calibri Light" panose="020F0302020204030204"/>
            </a:endParaRPr>
          </a:p>
          <a:p>
            <a:pPr algn="just" eaLnBrk="0" hangingPunct="0"/>
            <a:r>
              <a:rPr lang="en-US" sz="1000" b="1" u="sng" dirty="0">
                <a:solidFill>
                  <a:schemeClr val="bg1"/>
                </a:solidFill>
                <a:latin typeface="Calibri" panose="020F0502020204030204" pitchFamily="34" charset="0"/>
                <a:cs typeface="Arial" pitchFamily="34" charset="0"/>
              </a:rPr>
              <a:t>Technical expertise : </a:t>
            </a:r>
          </a:p>
          <a:p>
            <a:pPr algn="just" eaLnBrk="0" hangingPunct="0"/>
            <a:r>
              <a:rPr lang="en-US" sz="900" b="1" dirty="0">
                <a:solidFill>
                  <a:schemeClr val="bg1"/>
                </a:solidFill>
              </a:rPr>
              <a:t>Databases and Storage   : </a:t>
            </a:r>
            <a:r>
              <a:rPr lang="en-US" sz="900" dirty="0">
                <a:solidFill>
                  <a:schemeClr val="bg1"/>
                </a:solidFill>
              </a:rPr>
              <a:t>SQL Server, HDFS, Azure SQL ,AWS S3</a:t>
            </a:r>
          </a:p>
          <a:p>
            <a:pPr algn="just" eaLnBrk="0" hangingPunct="0"/>
            <a:r>
              <a:rPr lang="en-US" sz="900" b="1" dirty="0">
                <a:solidFill>
                  <a:schemeClr val="bg1"/>
                </a:solidFill>
              </a:rPr>
              <a:t>Tools: </a:t>
            </a:r>
            <a:r>
              <a:rPr lang="en-US" sz="900" dirty="0">
                <a:solidFill>
                  <a:schemeClr val="bg1"/>
                </a:solidFill>
              </a:rPr>
              <a:t>Hadoop, Hive, Pig , Sqoop, Pyspark, Databricks, AWS EMR</a:t>
            </a:r>
          </a:p>
          <a:p>
            <a:pPr algn="just" eaLnBrk="0" hangingPunct="0"/>
            <a:r>
              <a:rPr lang="en-US" sz="900" b="1" dirty="0">
                <a:solidFill>
                  <a:schemeClr val="bg1"/>
                </a:solidFill>
              </a:rPr>
              <a:t>Scripts &amp; Languages : </a:t>
            </a:r>
            <a:r>
              <a:rPr lang="en-US" sz="900" dirty="0">
                <a:solidFill>
                  <a:schemeClr val="bg1"/>
                </a:solidFill>
              </a:rPr>
              <a:t>SQL, Python, UNIX  </a:t>
            </a:r>
          </a:p>
          <a:p>
            <a:pPr algn="just" eaLnBrk="0" hangingPunct="0"/>
            <a:endParaRPr lang="en-US" sz="800" dirty="0">
              <a:solidFill>
                <a:schemeClr val="bg1"/>
              </a:solidFill>
              <a:latin typeface="Calibri Light" panose="020F0302020204030204"/>
            </a:endParaRPr>
          </a:p>
          <a:p>
            <a:pPr algn="just" eaLnBrk="0" hangingPunct="0"/>
            <a:r>
              <a:rPr lang="en-US" sz="1000" b="1" u="sng" dirty="0">
                <a:solidFill>
                  <a:schemeClr val="bg1"/>
                </a:solidFill>
                <a:latin typeface="Calibri" panose="020F0502020204030204" pitchFamily="34" charset="0"/>
                <a:cs typeface="Arial" pitchFamily="34" charset="0"/>
              </a:rPr>
              <a:t>Certifications: </a:t>
            </a:r>
          </a:p>
          <a:p>
            <a:pPr marL="171450" indent="-171450" algn="just" eaLnBrk="0" hangingPunct="0">
              <a:buFont typeface="Arial" panose="020B0604020202020204" pitchFamily="34" charset="0"/>
              <a:buChar char="•"/>
            </a:pPr>
            <a:r>
              <a:rPr lang="en-US" sz="900" dirty="0">
                <a:solidFill>
                  <a:schemeClr val="bg1"/>
                </a:solidFill>
                <a:cs typeface="Arial" pitchFamily="34" charset="0"/>
              </a:rPr>
              <a:t>Databricks Certified Associate Developer – Spark (Pyspark)</a:t>
            </a:r>
          </a:p>
          <a:p>
            <a:pPr marL="171450" indent="-171450" algn="just" eaLnBrk="0" hangingPunct="0">
              <a:buFont typeface="Arial" panose="020B0604020202020204" pitchFamily="34" charset="0"/>
              <a:buChar char="•"/>
            </a:pPr>
            <a:r>
              <a:rPr lang="en-US" sz="900" dirty="0">
                <a:solidFill>
                  <a:schemeClr val="bg1"/>
                </a:solidFill>
                <a:cs typeface="Arial" pitchFamily="34" charset="0"/>
              </a:rPr>
              <a:t>Databricks Certified Data Engineer Associate</a:t>
            </a:r>
          </a:p>
          <a:p>
            <a:pPr marL="171450" indent="-171450" algn="just" eaLnBrk="0" hangingPunct="0">
              <a:buFont typeface="Arial" panose="020B0604020202020204" pitchFamily="34" charset="0"/>
              <a:buChar char="•"/>
            </a:pPr>
            <a:r>
              <a:rPr lang="en-US" sz="900" dirty="0">
                <a:solidFill>
                  <a:schemeClr val="bg1"/>
                </a:solidFill>
                <a:cs typeface="Arial" pitchFamily="34" charset="0"/>
              </a:rPr>
              <a:t>Associate SQL Analyst Accreditation - Databricks</a:t>
            </a:r>
          </a:p>
          <a:p>
            <a:pPr marL="171450" indent="-171450" algn="just" eaLnBrk="0" hangingPunct="0">
              <a:buFont typeface="Arial" panose="020B0604020202020204" pitchFamily="34" charset="0"/>
              <a:buChar char="•"/>
            </a:pPr>
            <a:r>
              <a:rPr lang="en-US" sz="900" dirty="0">
                <a:solidFill>
                  <a:schemeClr val="bg1"/>
                </a:solidFill>
                <a:cs typeface="Arial" pitchFamily="34" charset="0"/>
              </a:rPr>
              <a:t>Infosys Certified Business Intelligence Associate</a:t>
            </a:r>
          </a:p>
          <a:p>
            <a:pPr marL="171450" indent="-171450" algn="just" eaLnBrk="0" hangingPunct="0">
              <a:buFont typeface="Arial" panose="020B0604020202020204" pitchFamily="34" charset="0"/>
              <a:buChar char="•"/>
            </a:pPr>
            <a:r>
              <a:rPr lang="en-US" sz="900" dirty="0">
                <a:solidFill>
                  <a:schemeClr val="bg1"/>
                </a:solidFill>
                <a:cs typeface="Arial" pitchFamily="34" charset="0"/>
              </a:rPr>
              <a:t>Infosys Certified Bigdata Developer</a:t>
            </a:r>
          </a:p>
          <a:p>
            <a:pPr marL="171450" indent="-171450" algn="just" eaLnBrk="0" hangingPunct="0">
              <a:buFont typeface="Arial" panose="020B0604020202020204" pitchFamily="34" charset="0"/>
              <a:buChar char="•"/>
            </a:pPr>
            <a:r>
              <a:rPr lang="en-US" sz="900" dirty="0">
                <a:solidFill>
                  <a:schemeClr val="bg1"/>
                </a:solidFill>
                <a:cs typeface="Arial" pitchFamily="34" charset="0"/>
              </a:rPr>
              <a:t>Infosys Certified Spark Professional</a:t>
            </a:r>
          </a:p>
          <a:p>
            <a:pPr marL="171450" indent="-171450" algn="just" eaLnBrk="0" hangingPunct="0">
              <a:buFont typeface="Arial" panose="020B0604020202020204" pitchFamily="34" charset="0"/>
              <a:buChar char="•"/>
            </a:pPr>
            <a:r>
              <a:rPr lang="en-US" sz="900" dirty="0">
                <a:solidFill>
                  <a:schemeClr val="bg1"/>
                </a:solidFill>
                <a:cs typeface="Arial" pitchFamily="34" charset="0"/>
              </a:rPr>
              <a:t>Infosys Certified AWS Cloud Data Associate</a:t>
            </a:r>
          </a:p>
          <a:p>
            <a:pPr marL="171450" indent="-171450" algn="just" eaLnBrk="0" hangingPunct="0">
              <a:buFont typeface="Arial" panose="020B0604020202020204" pitchFamily="34" charset="0"/>
              <a:buChar char="•"/>
            </a:pPr>
            <a:r>
              <a:rPr lang="en-US" sz="900" dirty="0">
                <a:solidFill>
                  <a:schemeClr val="bg1"/>
                </a:solidFill>
                <a:cs typeface="Arial" pitchFamily="34" charset="0"/>
              </a:rPr>
              <a:t>Infosys Certified Python Programmer</a:t>
            </a:r>
          </a:p>
          <a:p>
            <a:pPr marL="171450" indent="-171450" algn="just" eaLnBrk="0" hangingPunct="0">
              <a:buFont typeface="Arial" panose="020B0604020202020204" pitchFamily="34" charset="0"/>
              <a:buChar char="•"/>
            </a:pPr>
            <a:r>
              <a:rPr lang="en-US" sz="900" dirty="0">
                <a:solidFill>
                  <a:schemeClr val="bg1"/>
                </a:solidFill>
                <a:cs typeface="Arial" pitchFamily="34" charset="0"/>
              </a:rPr>
              <a:t>Infosys Certified Data Management Associate</a:t>
            </a:r>
          </a:p>
          <a:p>
            <a:pPr marL="171450" indent="-171450" algn="just" eaLnBrk="0" hangingPunct="0">
              <a:buFont typeface="Arial" panose="020B0604020202020204" pitchFamily="34" charset="0"/>
              <a:buChar char="•"/>
            </a:pPr>
            <a:r>
              <a:rPr lang="en-US" sz="900" dirty="0">
                <a:solidFill>
                  <a:schemeClr val="bg1"/>
                </a:solidFill>
                <a:cs typeface="Arial" pitchFamily="34" charset="0"/>
              </a:rPr>
              <a:t>Infosys Certified Database and SQL Professional</a:t>
            </a:r>
          </a:p>
          <a:p>
            <a:pPr marL="171450" indent="-171450" algn="just" eaLnBrk="0" hangingPunct="0">
              <a:buFont typeface="Arial" panose="020B0604020202020204" pitchFamily="34" charset="0"/>
              <a:buChar char="•"/>
            </a:pPr>
            <a:r>
              <a:rPr lang="en-US" sz="900" dirty="0">
                <a:solidFill>
                  <a:schemeClr val="bg1"/>
                </a:solidFill>
                <a:cs typeface="Arial" pitchFamily="34" charset="0"/>
              </a:rPr>
              <a:t>Infosys Certified Hadoop Data Platform Administrator</a:t>
            </a:r>
          </a:p>
          <a:p>
            <a:pPr marL="171450" indent="-171450" algn="just" eaLnBrk="0" hangingPunct="0">
              <a:buFont typeface="Arial" panose="020B0604020202020204" pitchFamily="34" charset="0"/>
              <a:buChar char="•"/>
            </a:pPr>
            <a:r>
              <a:rPr lang="en-US" sz="900" dirty="0">
                <a:solidFill>
                  <a:schemeClr val="bg1"/>
                </a:solidFill>
                <a:cs typeface="Arial" pitchFamily="34" charset="0"/>
              </a:rPr>
              <a:t>Infosys Certified Talend Open Studio for Data Integration Developer</a:t>
            </a:r>
          </a:p>
          <a:p>
            <a:pPr marL="171450" indent="-171450" algn="just" eaLnBrk="0" hangingPunct="0">
              <a:buFont typeface="Arial" panose="020B0604020202020204" pitchFamily="34" charset="0"/>
              <a:buChar char="•"/>
            </a:pPr>
            <a:r>
              <a:rPr lang="en-US" sz="900" dirty="0">
                <a:solidFill>
                  <a:schemeClr val="bg1"/>
                </a:solidFill>
                <a:cs typeface="Arial" pitchFamily="34" charset="0"/>
              </a:rPr>
              <a:t>Infosys Certified Microsoft SSIS Developer</a:t>
            </a:r>
            <a:endParaRPr lang="en-US" sz="800" dirty="0">
              <a:solidFill>
                <a:schemeClr val="bg1"/>
              </a:solidFill>
              <a:latin typeface="Calibri" panose="020F0502020204030204" pitchFamily="34" charset="0"/>
              <a:cs typeface="Arial" pitchFamily="34" charset="0"/>
            </a:endParaRPr>
          </a:p>
          <a:p>
            <a:pPr algn="just" eaLnBrk="0" hangingPunct="0"/>
            <a:endParaRPr lang="en-US" sz="1000" b="1" dirty="0">
              <a:solidFill>
                <a:schemeClr val="bg1"/>
              </a:solidFill>
              <a:latin typeface="Calibri" panose="020F0502020204030204" pitchFamily="34" charset="0"/>
              <a:cs typeface="Arial" pitchFamily="34" charset="0"/>
            </a:endParaRPr>
          </a:p>
        </p:txBody>
      </p:sp>
    </p:spTree>
    <p:extLst>
      <p:ext uri="{BB962C8B-B14F-4D97-AF65-F5344CB8AC3E}">
        <p14:creationId xmlns:p14="http://schemas.microsoft.com/office/powerpoint/2010/main" val="193609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Accent 7">
      <a:dk1>
        <a:srgbClr val="6D6E71"/>
      </a:dk1>
      <a:lt1>
        <a:sysClr val="window" lastClr="FFFFFF"/>
      </a:lt1>
      <a:dk2>
        <a:srgbClr val="1F9CD7"/>
      </a:dk2>
      <a:lt2>
        <a:srgbClr val="A7A9AC"/>
      </a:lt2>
      <a:accent1>
        <a:srgbClr val="007CC3"/>
      </a:accent1>
      <a:accent2>
        <a:srgbClr val="F15A29"/>
      </a:accent2>
      <a:accent3>
        <a:srgbClr val="6D6E71"/>
      </a:accent3>
      <a:accent4>
        <a:srgbClr val="47BAEB"/>
      </a:accent4>
      <a:accent5>
        <a:srgbClr val="FAA41A"/>
      </a:accent5>
      <a:accent6>
        <a:srgbClr val="3E7D32"/>
      </a:accent6>
      <a:hlink>
        <a:srgbClr val="D2232A"/>
      </a:hlink>
      <a:folHlink>
        <a:srgbClr val="F9DFA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6465</TotalTime>
  <Words>509</Words>
  <Application>Microsoft Office PowerPoint</Application>
  <PresentationFormat>On-screen Show (16:9)</PresentationFormat>
  <Paragraphs>55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Wingdings</vt:lpstr>
      <vt:lpstr>Office Theme</vt:lpstr>
      <vt:lpstr>   Magesh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Infosys</dc:creator>
  <cp:lastModifiedBy>Sheng Lu</cp:lastModifiedBy>
  <cp:revision>377</cp:revision>
  <dcterms:created xsi:type="dcterms:W3CDTF">2013-05-05T14:52:23Z</dcterms:created>
  <dcterms:modified xsi:type="dcterms:W3CDTF">2023-05-26T01:30:53Z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vysakh.indrasenan@ad.infosys.com</vt:lpwstr>
  </property>
  <property fmtid="{D5CDD505-2E9C-101B-9397-08002B2CF9AE}" pid="5" name="MSIP_Label_be4b3411-284d-4d31-bd4f-bc13ef7f1fd6_SetDate">
    <vt:lpwstr>2019-05-08T06:42:27.7425336Z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Extended_MSFT_Method">
    <vt:lpwstr>Automatic</vt:lpwstr>
  </property>
  <property fmtid="{D5CDD505-2E9C-101B-9397-08002B2CF9AE}" pid="9" name="MSIP_Label_a0819fa7-4367-4500-ba88-dd630d977609_Enabled">
    <vt:lpwstr>true</vt:lpwstr>
  </property>
  <property fmtid="{D5CDD505-2E9C-101B-9397-08002B2CF9AE}" pid="10" name="MSIP_Label_a0819fa7-4367-4500-ba88-dd630d977609_SetDate">
    <vt:lpwstr>2021-11-18T09:52:29Z</vt:lpwstr>
  </property>
  <property fmtid="{D5CDD505-2E9C-101B-9397-08002B2CF9AE}" pid="11" name="MSIP_Label_a0819fa7-4367-4500-ba88-dd630d977609_Method">
    <vt:lpwstr>Standard</vt:lpwstr>
  </property>
  <property fmtid="{D5CDD505-2E9C-101B-9397-08002B2CF9AE}" pid="12" name="MSIP_Label_a0819fa7-4367-4500-ba88-dd630d977609_Name">
    <vt:lpwstr>a0819fa7-4367-4500-ba88-dd630d977609</vt:lpwstr>
  </property>
  <property fmtid="{D5CDD505-2E9C-101B-9397-08002B2CF9AE}" pid="13" name="MSIP_Label_a0819fa7-4367-4500-ba88-dd630d977609_SiteId">
    <vt:lpwstr>63ce7d59-2f3e-42cd-a8cc-be764cff5eb6</vt:lpwstr>
  </property>
  <property fmtid="{D5CDD505-2E9C-101B-9397-08002B2CF9AE}" pid="14" name="MSIP_Label_a0819fa7-4367-4500-ba88-dd630d977609_ContentBits">
    <vt:lpwstr>0</vt:lpwstr>
  </property>
</Properties>
</file>