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27" r:id="rId3"/>
    <p:sldId id="304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A3A3A3"/>
    <a:srgbClr val="A6A9AB"/>
    <a:srgbClr val="F5F5F5"/>
    <a:srgbClr val="ECB12E"/>
    <a:srgbClr val="90909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" autoAdjust="0"/>
    <p:restoredTop sz="95035" autoAdjust="0"/>
  </p:normalViewPr>
  <p:slideViewPr>
    <p:cSldViewPr>
      <p:cViewPr varScale="1">
        <p:scale>
          <a:sx n="149" d="100"/>
          <a:sy n="149" d="100"/>
        </p:scale>
        <p:origin x="216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AA284-825F-4886-9A11-F48E5CF22948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1AC5F-4E76-4648-8541-1D97BADEB2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C5F-2A47-4155-8A24-93E4578DD726}" type="datetime1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F0CD-C325-45B2-84F0-EC7EE2C11FF8}" type="datetime1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88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1D7F-EDF9-4AF0-AA91-65D7B548FB29}" type="datetime1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5D52-20DE-4354-9C16-36FEBE25E686}" type="datetime1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8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DC3-0B49-45DC-995E-D94736C3FACA}" type="datetime1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7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F60-CD2F-4A29-B225-C68BEA969866}" type="datetime1">
              <a:rPr lang="de-DE" smtClean="0"/>
              <a:t>16.09.2016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8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D2E-C96F-45B3-BC0A-156A354E3A19}" type="datetime1">
              <a:rPr lang="de-DE" smtClean="0"/>
              <a:t>16.09.2016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20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8498-BFF7-4DD2-AB1B-D3ACA3638E74}" type="datetime1">
              <a:rPr lang="de-DE" smtClean="0"/>
              <a:t>16.09.2016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0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7196-2DAF-45A0-B938-B243C63B9C3A}" type="datetime1">
              <a:rPr lang="de-DE" smtClean="0"/>
              <a:t>16.09.2016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A3D-8E51-4295-BEAC-4D2495FBAF92}" type="datetime1">
              <a:rPr lang="de-DE" smtClean="0"/>
              <a:t>16.09.2016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4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36F-C5C3-4B22-9F81-E0B6E31B69F0}" type="datetime1">
              <a:rPr lang="de-DE" smtClean="0"/>
              <a:t>16.09.2016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18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1343" y="6323428"/>
            <a:ext cx="9144000" cy="54430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09090"/>
                </a:solidFill>
                <a:latin typeface="Textra LT Book" panose="02000503080000020004" pitchFamily="2" charset="0"/>
              </a:defRPr>
            </a:lvl1pPr>
          </a:lstStyle>
          <a:p>
            <a:fld id="{3EA40879-1D4E-4B48-87F7-898D964442F8}" type="datetime1">
              <a:rPr lang="de-DE" smtClean="0"/>
              <a:t>16.09.2016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09090"/>
                </a:solidFill>
                <a:latin typeface="Textra LT Book" panose="02000503080000020004" pitchFamily="2" charset="0"/>
              </a:defRPr>
            </a:lvl1pPr>
          </a:lstStyle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09090"/>
                </a:solidFill>
                <a:latin typeface="Textra LT Book" panose="02000503080000020004" pitchFamily="2" charset="0"/>
              </a:defRPr>
            </a:lvl1pPr>
          </a:lstStyle>
          <a:p>
            <a:fld id="{1EC80B17-0255-4FEF-A7E8-10FE22C1DB7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2130" y="6251868"/>
            <a:ext cx="9144000" cy="72008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" descr="C:\Users\Ingo\AppData\Local\Microsoft\Windows\INetCache\Content.Word\thinktectureNewRaster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8" y="104762"/>
            <a:ext cx="1728192" cy="55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3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Textra LT Book" panose="0200050308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nktecture/hackschool-crossplatfor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/>
              <a:t>Hackschool</a:t>
            </a:r>
            <a:r>
              <a:rPr lang="en-US" sz="2800" dirty="0"/>
              <a:t> - </a:t>
            </a:r>
            <a:r>
              <a:rPr lang="en-US" sz="2800" dirty="0" err="1"/>
              <a:t>Crossplattform</a:t>
            </a:r>
            <a:endParaRPr lang="en-US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Steffen Jahr &amp; Sebastian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Gingter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Thinktecture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0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Direktiven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Strukturdirektiven</a:t>
            </a:r>
            <a:endParaRPr lang="en-US" dirty="0"/>
          </a:p>
          <a:p>
            <a:pPr lvl="1"/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 err="1"/>
              <a:t>ngIf</a:t>
            </a:r>
            <a:endParaRPr lang="en-US" dirty="0"/>
          </a:p>
          <a:p>
            <a:r>
              <a:rPr lang="en-US" dirty="0" err="1"/>
              <a:t>Attribut-Direktiven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0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Event: (click)=“</a:t>
            </a:r>
            <a:r>
              <a:rPr lang="en-US" dirty="0" err="1"/>
              <a:t>myEvent</a:t>
            </a:r>
            <a:r>
              <a:rPr lang="en-US" dirty="0"/>
              <a:t>()” </a:t>
            </a:r>
          </a:p>
          <a:p>
            <a:r>
              <a:rPr lang="en-US" dirty="0"/>
              <a:t>One-Way: [</a:t>
            </a:r>
            <a:r>
              <a:rPr lang="en-US" dirty="0" err="1"/>
              <a:t>myProperty</a:t>
            </a:r>
            <a:r>
              <a:rPr lang="en-US" dirty="0"/>
              <a:t>]=“</a:t>
            </a:r>
            <a:r>
              <a:rPr lang="en-US" dirty="0" err="1"/>
              <a:t>myValue</a:t>
            </a:r>
            <a:r>
              <a:rPr lang="en-US" dirty="0"/>
              <a:t>”</a:t>
            </a:r>
          </a:p>
          <a:p>
            <a:r>
              <a:rPr lang="en-US" dirty="0"/>
              <a:t>Two-Way: [(</a:t>
            </a:r>
            <a:r>
              <a:rPr lang="en-US" dirty="0" err="1"/>
              <a:t>myProperty</a:t>
            </a:r>
            <a:r>
              <a:rPr lang="en-US" dirty="0"/>
              <a:t>)]=“</a:t>
            </a:r>
            <a:r>
              <a:rPr lang="en-US" dirty="0" err="1"/>
              <a:t>myValue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58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err="1"/>
              <a:t>innerhalb</a:t>
            </a:r>
            <a:r>
              <a:rPr lang="en-US" dirty="0"/>
              <a:t> der </a:t>
            </a:r>
            <a:r>
              <a:rPr lang="en-US" dirty="0" err="1"/>
              <a:t>Applikation</a:t>
            </a:r>
            <a:endParaRPr lang="en-US" dirty="0"/>
          </a:p>
          <a:p>
            <a:r>
              <a:rPr lang="en-US" dirty="0" err="1"/>
              <a:t>Austausch</a:t>
            </a:r>
            <a:r>
              <a:rPr lang="en-US" dirty="0"/>
              <a:t> der </a:t>
            </a:r>
            <a:r>
              <a:rPr lang="en-US" dirty="0" err="1"/>
              <a:t>Inhalte</a:t>
            </a:r>
            <a:r>
              <a:rPr lang="en-US" dirty="0"/>
              <a:t> </a:t>
            </a:r>
            <a:r>
              <a:rPr lang="en-US" dirty="0" err="1"/>
              <a:t>definierter</a:t>
            </a:r>
            <a:r>
              <a:rPr lang="en-US" dirty="0"/>
              <a:t> </a:t>
            </a:r>
            <a:r>
              <a:rPr lang="en-US" dirty="0" err="1"/>
              <a:t>Bereiche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3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Gulp?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Task-Runner</a:t>
            </a:r>
          </a:p>
          <a:p>
            <a:endParaRPr lang="en-US" dirty="0"/>
          </a:p>
          <a:p>
            <a:r>
              <a:rPr lang="en-US" dirty="0" err="1"/>
              <a:t>Basiert</a:t>
            </a:r>
            <a:r>
              <a:rPr lang="en-US" dirty="0"/>
              <a:t> auf Node.js</a:t>
            </a:r>
          </a:p>
          <a:p>
            <a:endParaRPr lang="en-US" dirty="0"/>
          </a:p>
          <a:p>
            <a:r>
              <a:rPr lang="en-US" dirty="0"/>
              <a:t>Gulp-Tasks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, </a:t>
            </a:r>
            <a:r>
              <a:rPr lang="en-US" dirty="0" err="1"/>
              <a:t>Eigentständige</a:t>
            </a:r>
            <a:r>
              <a:rPr lang="en-US" dirty="0"/>
              <a:t> JavaScript-</a:t>
            </a:r>
            <a:r>
              <a:rPr lang="en-US" dirty="0" err="1"/>
              <a:t>Funktionen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Erlaubt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Build-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bequem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automatisieren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2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Cordova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hybrider</a:t>
            </a:r>
            <a:r>
              <a:rPr lang="en-US" dirty="0"/>
              <a:t> </a:t>
            </a:r>
            <a:r>
              <a:rPr lang="en-US" dirty="0" err="1"/>
              <a:t>Applikationen</a:t>
            </a:r>
            <a:r>
              <a:rPr lang="en-US" dirty="0"/>
              <a:t> auf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Erweiterbar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Plugins</a:t>
            </a:r>
          </a:p>
          <a:p>
            <a:endParaRPr lang="en-US" dirty="0"/>
          </a:p>
          <a:p>
            <a:r>
              <a:rPr lang="en-US" dirty="0" err="1"/>
              <a:t>Ermöglicht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native </a:t>
            </a:r>
            <a:r>
              <a:rPr lang="en-US" dirty="0" err="1"/>
              <a:t>Funktionen</a:t>
            </a:r>
            <a:r>
              <a:rPr lang="en-US" dirty="0"/>
              <a:t> und Hardware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2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Antworten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76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r>
              <a:rPr lang="en-US" dirty="0"/>
              <a:t>/Links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35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Steffen Jahr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Software Developer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Fokus</a:t>
            </a:r>
            <a:r>
              <a:rPr lang="en-US" dirty="0"/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Frontend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Angular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Apache Cordova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Twitter:      @</a:t>
            </a:r>
            <a:r>
              <a:rPr lang="en-US" dirty="0" err="1"/>
              <a:t>SteffenJahr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7112" y="1600200"/>
            <a:ext cx="4906888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Sebastian P.R. </a:t>
            </a:r>
            <a:r>
              <a:rPr lang="en-US" b="1" dirty="0" err="1"/>
              <a:t>Gingter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Software Engineer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dirty="0" err="1"/>
              <a:t>Fokus</a:t>
            </a:r>
            <a:r>
              <a:rPr lang="en-US" dirty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- Backend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- </a:t>
            </a:r>
            <a:r>
              <a:rPr lang="en-US" dirty="0" err="1"/>
              <a:t>TypeScript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      	- C# / .NET Core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@</a:t>
            </a:r>
            <a:r>
              <a:rPr lang="en-US" dirty="0" err="1"/>
              <a:t>PhoenixHawk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2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should run on any device and platform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Thinktecture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490059" y="1976970"/>
            <a:ext cx="28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xtra LT Book" panose="02000503080000020004" pitchFamily="2" charset="0"/>
              </a:rPr>
              <a:t>Support all devices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57200" y="3299409"/>
            <a:ext cx="28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xtra LT Book" panose="02000503080000020004" pitchFamily="2" charset="0"/>
              </a:rPr>
              <a:t>Support any platform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57200" y="4572161"/>
            <a:ext cx="34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xtra LT Book" panose="02000503080000020004" pitchFamily="2" charset="0"/>
              </a:rPr>
              <a:t>Support apps and websites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259632" y="5421965"/>
            <a:ext cx="6624736" cy="523220"/>
          </a:xfrm>
          <a:prstGeom prst="rect">
            <a:avLst/>
          </a:prstGeom>
          <a:solidFill>
            <a:srgbClr val="558E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extra LT Book" panose="02000503080000020004" pitchFamily="2" charset="0"/>
              </a:rPr>
              <a:t>Multi platform + multi channel approach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73"/>
          <a:stretch/>
        </p:blipFill>
        <p:spPr>
          <a:xfrm>
            <a:off x="5399707" y="1593034"/>
            <a:ext cx="2306986" cy="1137203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5690641" y="4796827"/>
            <a:ext cx="470757" cy="470757"/>
            <a:chOff x="6693069" y="4514011"/>
            <a:chExt cx="639425" cy="639425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155" y="4596097"/>
              <a:ext cx="475253" cy="475253"/>
            </a:xfrm>
            <a:prstGeom prst="rect">
              <a:avLst/>
            </a:prstGeom>
          </p:spPr>
        </p:pic>
        <p:sp>
          <p:nvSpPr>
            <p:cNvPr id="31" name="Ellipse 30"/>
            <p:cNvSpPr/>
            <p:nvPr/>
          </p:nvSpPr>
          <p:spPr>
            <a:xfrm>
              <a:off x="6693069" y="4514011"/>
              <a:ext cx="639425" cy="639425"/>
            </a:xfrm>
            <a:prstGeom prst="ellipse">
              <a:avLst/>
            </a:prstGeom>
            <a:noFill/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42267" y="4811280"/>
            <a:ext cx="470757" cy="470757"/>
            <a:chOff x="7546406" y="4528464"/>
            <a:chExt cx="639425" cy="63942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184" y="4543382"/>
              <a:ext cx="603868" cy="603868"/>
            </a:xfrm>
            <a:prstGeom prst="rect">
              <a:avLst/>
            </a:prstGeom>
          </p:spPr>
        </p:pic>
        <p:sp>
          <p:nvSpPr>
            <p:cNvPr id="32" name="Ellipse 31"/>
            <p:cNvSpPr/>
            <p:nvPr/>
          </p:nvSpPr>
          <p:spPr>
            <a:xfrm>
              <a:off x="7546406" y="4528464"/>
              <a:ext cx="639425" cy="639425"/>
            </a:xfrm>
            <a:prstGeom prst="ellipse">
              <a:avLst/>
            </a:prstGeom>
            <a:noFill/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7125579" y="4830451"/>
            <a:ext cx="470757" cy="470757"/>
            <a:chOff x="8348075" y="4547635"/>
            <a:chExt cx="639425" cy="639425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39" r="21000"/>
            <a:stretch/>
          </p:blipFill>
          <p:spPr>
            <a:xfrm>
              <a:off x="8450507" y="4615840"/>
              <a:ext cx="434559" cy="464671"/>
            </a:xfrm>
            <a:prstGeom prst="rect">
              <a:avLst/>
            </a:prstGeom>
          </p:spPr>
        </p:pic>
        <p:sp>
          <p:nvSpPr>
            <p:cNvPr id="33" name="Ellipse 32"/>
            <p:cNvSpPr/>
            <p:nvPr/>
          </p:nvSpPr>
          <p:spPr>
            <a:xfrm>
              <a:off x="8348075" y="4547635"/>
              <a:ext cx="639425" cy="639425"/>
            </a:xfrm>
            <a:prstGeom prst="ellipse">
              <a:avLst/>
            </a:prstGeom>
            <a:noFill/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7147761" y="3518076"/>
            <a:ext cx="426393" cy="414980"/>
            <a:chOff x="7280300" y="3546024"/>
            <a:chExt cx="426393" cy="414980"/>
          </a:xfrm>
        </p:grpSpPr>
        <p:sp>
          <p:nvSpPr>
            <p:cNvPr id="55" name="Ellipse 54"/>
            <p:cNvSpPr/>
            <p:nvPr/>
          </p:nvSpPr>
          <p:spPr>
            <a:xfrm>
              <a:off x="7280300" y="3546024"/>
              <a:ext cx="426393" cy="414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33" y="3625494"/>
              <a:ext cx="231878" cy="255453"/>
            </a:xfrm>
            <a:prstGeom prst="rect">
              <a:avLst/>
            </a:prstGeom>
          </p:spPr>
        </p:pic>
      </p:grpSp>
      <p:grpSp>
        <p:nvGrpSpPr>
          <p:cNvPr id="80" name="Gruppieren 79"/>
          <p:cNvGrpSpPr/>
          <p:nvPr/>
        </p:nvGrpSpPr>
        <p:grpSpPr>
          <a:xfrm>
            <a:off x="5712823" y="2996952"/>
            <a:ext cx="426393" cy="414980"/>
            <a:chOff x="5709617" y="2996952"/>
            <a:chExt cx="426393" cy="414980"/>
          </a:xfrm>
        </p:grpSpPr>
        <p:sp>
          <p:nvSpPr>
            <p:cNvPr id="57" name="Ellipse 56"/>
            <p:cNvSpPr/>
            <p:nvPr/>
          </p:nvSpPr>
          <p:spPr>
            <a:xfrm>
              <a:off x="5709617" y="2996952"/>
              <a:ext cx="426393" cy="414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fik 5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826" b="4651"/>
            <a:stretch/>
          </p:blipFill>
          <p:spPr>
            <a:xfrm>
              <a:off x="5798357" y="3048045"/>
              <a:ext cx="248910" cy="292041"/>
            </a:xfrm>
            <a:prstGeom prst="rect">
              <a:avLst/>
            </a:prstGeom>
          </p:spPr>
        </p:pic>
      </p:grpSp>
      <p:grpSp>
        <p:nvGrpSpPr>
          <p:cNvPr id="81" name="Gruppieren 80"/>
          <p:cNvGrpSpPr/>
          <p:nvPr/>
        </p:nvGrpSpPr>
        <p:grpSpPr>
          <a:xfrm>
            <a:off x="6464449" y="2996952"/>
            <a:ext cx="426393" cy="414980"/>
            <a:chOff x="6497813" y="2996952"/>
            <a:chExt cx="426393" cy="414980"/>
          </a:xfrm>
        </p:grpSpPr>
        <p:sp>
          <p:nvSpPr>
            <p:cNvPr id="59" name="Ellipse 58"/>
            <p:cNvSpPr/>
            <p:nvPr/>
          </p:nvSpPr>
          <p:spPr>
            <a:xfrm>
              <a:off x="6497813" y="2996952"/>
              <a:ext cx="426393" cy="414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Grafik 5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5" t="19768" r="57765" b="19767"/>
            <a:stretch/>
          </p:blipFill>
          <p:spPr>
            <a:xfrm>
              <a:off x="6541050" y="3099647"/>
              <a:ext cx="370673" cy="185197"/>
            </a:xfrm>
            <a:prstGeom prst="rect">
              <a:avLst/>
            </a:prstGeom>
          </p:spPr>
        </p:pic>
      </p:grpSp>
      <p:grpSp>
        <p:nvGrpSpPr>
          <p:cNvPr id="83" name="Gruppieren 82"/>
          <p:cNvGrpSpPr/>
          <p:nvPr/>
        </p:nvGrpSpPr>
        <p:grpSpPr>
          <a:xfrm>
            <a:off x="5712823" y="3515133"/>
            <a:ext cx="426393" cy="417923"/>
            <a:chOff x="5709617" y="3543081"/>
            <a:chExt cx="426393" cy="417923"/>
          </a:xfrm>
        </p:grpSpPr>
        <p:sp>
          <p:nvSpPr>
            <p:cNvPr id="54" name="Ellipse 53"/>
            <p:cNvSpPr/>
            <p:nvPr/>
          </p:nvSpPr>
          <p:spPr>
            <a:xfrm>
              <a:off x="5709617" y="3543081"/>
              <a:ext cx="426393" cy="414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5743803" y="3611085"/>
              <a:ext cx="358019" cy="349919"/>
              <a:chOff x="6735421" y="5000613"/>
              <a:chExt cx="358019" cy="349919"/>
            </a:xfrm>
          </p:grpSpPr>
          <p:pic>
            <p:nvPicPr>
              <p:cNvPr id="62" name="Grafik 61"/>
              <p:cNvPicPr>
                <a:picLocks noChangeAspect="1"/>
              </p:cNvPicPr>
              <p:nvPr/>
            </p:nvPicPr>
            <p:blipFill rotWithShape="1">
              <a:blip r:embed="rId8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85" t="59521" r="71503" b="16959"/>
              <a:stretch/>
            </p:blipFill>
            <p:spPr>
              <a:xfrm>
                <a:off x="6791359" y="5000613"/>
                <a:ext cx="231927" cy="217267"/>
              </a:xfrm>
              <a:prstGeom prst="rect">
                <a:avLst/>
              </a:prstGeom>
            </p:spPr>
          </p:pic>
          <p:sp>
            <p:nvSpPr>
              <p:cNvPr id="63" name="Textfeld 62"/>
              <p:cNvSpPr txBox="1"/>
              <p:nvPr/>
            </p:nvSpPr>
            <p:spPr>
              <a:xfrm>
                <a:off x="6735421" y="5165866"/>
                <a:ext cx="35801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Store</a:t>
                </a:r>
              </a:p>
            </p:txBody>
          </p:sp>
        </p:grpSp>
      </p:grpSp>
      <p:grpSp>
        <p:nvGrpSpPr>
          <p:cNvPr id="82" name="Gruppieren 81"/>
          <p:cNvGrpSpPr/>
          <p:nvPr/>
        </p:nvGrpSpPr>
        <p:grpSpPr>
          <a:xfrm>
            <a:off x="7147761" y="2996952"/>
            <a:ext cx="426393" cy="414980"/>
            <a:chOff x="7280300" y="2996952"/>
            <a:chExt cx="426393" cy="414980"/>
          </a:xfrm>
        </p:grpSpPr>
        <p:sp>
          <p:nvSpPr>
            <p:cNvPr id="64" name="Ellipse 63"/>
            <p:cNvSpPr/>
            <p:nvPr/>
          </p:nvSpPr>
          <p:spPr>
            <a:xfrm>
              <a:off x="7280300" y="2996952"/>
              <a:ext cx="426393" cy="414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7310468" y="3054844"/>
              <a:ext cx="366055" cy="356257"/>
              <a:chOff x="8274693" y="4443004"/>
              <a:chExt cx="366055" cy="356257"/>
            </a:xfrm>
          </p:grpSpPr>
          <p:pic>
            <p:nvPicPr>
              <p:cNvPr id="66" name="Grafik 65"/>
              <p:cNvPicPr>
                <a:picLocks noChangeAspect="1"/>
              </p:cNvPicPr>
              <p:nvPr/>
            </p:nvPicPr>
            <p:blipFill rotWithShape="1">
              <a:blip r:embed="rId8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85" t="59521" r="71503" b="16959"/>
              <a:stretch/>
            </p:blipFill>
            <p:spPr>
              <a:xfrm>
                <a:off x="8341758" y="4443004"/>
                <a:ext cx="231927" cy="217267"/>
              </a:xfrm>
              <a:prstGeom prst="rect">
                <a:avLst/>
              </a:prstGeom>
            </p:spPr>
          </p:pic>
          <p:sp>
            <p:nvSpPr>
              <p:cNvPr id="67" name="Textfeld 66"/>
              <p:cNvSpPr txBox="1"/>
              <p:nvPr/>
            </p:nvSpPr>
            <p:spPr>
              <a:xfrm>
                <a:off x="8274693" y="4614595"/>
                <a:ext cx="3660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Phone</a:t>
                </a:r>
              </a:p>
            </p:txBody>
          </p:sp>
        </p:grpSp>
      </p:grpSp>
      <p:grpSp>
        <p:nvGrpSpPr>
          <p:cNvPr id="84" name="Gruppieren 83"/>
          <p:cNvGrpSpPr/>
          <p:nvPr/>
        </p:nvGrpSpPr>
        <p:grpSpPr>
          <a:xfrm>
            <a:off x="6464449" y="3515133"/>
            <a:ext cx="426393" cy="414980"/>
            <a:chOff x="6494675" y="3543081"/>
            <a:chExt cx="426393" cy="414980"/>
          </a:xfrm>
        </p:grpSpPr>
        <p:sp>
          <p:nvSpPr>
            <p:cNvPr id="68" name="Ellipse 67"/>
            <p:cNvSpPr/>
            <p:nvPr/>
          </p:nvSpPr>
          <p:spPr>
            <a:xfrm>
              <a:off x="6494675" y="3543081"/>
              <a:ext cx="426393" cy="414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022" y="3562634"/>
              <a:ext cx="378267" cy="375873"/>
            </a:xfrm>
            <a:prstGeom prst="rect">
              <a:avLst/>
            </a:prstGeom>
          </p:spPr>
        </p:pic>
      </p:grpSp>
      <p:grpSp>
        <p:nvGrpSpPr>
          <p:cNvPr id="71" name="Gruppieren 70"/>
          <p:cNvGrpSpPr/>
          <p:nvPr/>
        </p:nvGrpSpPr>
        <p:grpSpPr>
          <a:xfrm>
            <a:off x="5690641" y="4258989"/>
            <a:ext cx="470757" cy="470757"/>
            <a:chOff x="3923928" y="4514013"/>
            <a:chExt cx="639425" cy="639425"/>
          </a:xfrm>
        </p:grpSpPr>
        <p:pic>
          <p:nvPicPr>
            <p:cNvPr id="72" name="Grafik 71"/>
            <p:cNvPicPr>
              <a:picLocks noChangeAspect="1"/>
            </p:cNvPicPr>
            <p:nvPr/>
          </p:nvPicPr>
          <p:blipFill rotWithShape="1">
            <a:blip r:embed="rId10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76" t="10817" r="13179" b="9996"/>
            <a:stretch/>
          </p:blipFill>
          <p:spPr>
            <a:xfrm>
              <a:off x="4082198" y="4605188"/>
              <a:ext cx="401758" cy="436693"/>
            </a:xfrm>
            <a:prstGeom prst="rect">
              <a:avLst/>
            </a:prstGeom>
          </p:spPr>
        </p:pic>
        <p:sp>
          <p:nvSpPr>
            <p:cNvPr id="73" name="Ellipse 72"/>
            <p:cNvSpPr/>
            <p:nvPr/>
          </p:nvSpPr>
          <p:spPr>
            <a:xfrm>
              <a:off x="3923928" y="4514013"/>
              <a:ext cx="639425" cy="639425"/>
            </a:xfrm>
            <a:prstGeom prst="ellipse">
              <a:avLst/>
            </a:prstGeom>
            <a:noFill/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442267" y="4258989"/>
            <a:ext cx="470757" cy="470757"/>
            <a:chOff x="4846975" y="4514013"/>
            <a:chExt cx="639425" cy="639425"/>
          </a:xfrm>
        </p:grpSpPr>
        <p:pic>
          <p:nvPicPr>
            <p:cNvPr id="75" name="Grafik 74"/>
            <p:cNvPicPr>
              <a:picLocks noChangeAspect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390" y="4638428"/>
              <a:ext cx="390594" cy="390594"/>
            </a:xfrm>
            <a:prstGeom prst="rect">
              <a:avLst/>
            </a:prstGeom>
          </p:spPr>
        </p:pic>
        <p:sp>
          <p:nvSpPr>
            <p:cNvPr id="76" name="Ellipse 75"/>
            <p:cNvSpPr/>
            <p:nvPr/>
          </p:nvSpPr>
          <p:spPr>
            <a:xfrm>
              <a:off x="4846975" y="4514013"/>
              <a:ext cx="639425" cy="639425"/>
            </a:xfrm>
            <a:prstGeom prst="ellipse">
              <a:avLst/>
            </a:prstGeom>
            <a:noFill/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4938707" y="4258989"/>
            <a:ext cx="470757" cy="470757"/>
            <a:chOff x="5770022" y="4517767"/>
            <a:chExt cx="639425" cy="639425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1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95802" y="4539793"/>
              <a:ext cx="587863" cy="587863"/>
            </a:xfrm>
            <a:prstGeom prst="rect">
              <a:avLst/>
            </a:prstGeom>
          </p:spPr>
        </p:pic>
        <p:sp>
          <p:nvSpPr>
            <p:cNvPr id="79" name="Ellipse 78"/>
            <p:cNvSpPr/>
            <p:nvPr/>
          </p:nvSpPr>
          <p:spPr>
            <a:xfrm>
              <a:off x="5770022" y="4517767"/>
              <a:ext cx="639425" cy="639425"/>
            </a:xfrm>
            <a:prstGeom prst="ellipse">
              <a:avLst/>
            </a:prstGeom>
            <a:noFill/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7125579" y="4258989"/>
            <a:ext cx="470757" cy="470757"/>
            <a:chOff x="7944453" y="4014508"/>
            <a:chExt cx="470757" cy="470757"/>
          </a:xfrm>
        </p:grpSpPr>
        <p:sp>
          <p:nvSpPr>
            <p:cNvPr id="51" name="Ellipse 50"/>
            <p:cNvSpPr/>
            <p:nvPr/>
          </p:nvSpPr>
          <p:spPr>
            <a:xfrm>
              <a:off x="7944453" y="4014508"/>
              <a:ext cx="470757" cy="470757"/>
            </a:xfrm>
            <a:prstGeom prst="ellipse">
              <a:avLst/>
            </a:prstGeom>
            <a:noFill/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Grafik 5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0" t="7766" r="29091" b="20886"/>
            <a:stretch/>
          </p:blipFill>
          <p:spPr>
            <a:xfrm>
              <a:off x="8022067" y="4074331"/>
              <a:ext cx="315527" cy="35111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619672" y="1381118"/>
            <a:ext cx="423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halkduster" charset="0"/>
                <a:ea typeface="Chalkduster" charset="0"/>
                <a:cs typeface="Chalkduster" charset="0"/>
              </a:rPr>
              <a:t>Including websites + browsers!</a:t>
            </a:r>
          </a:p>
        </p:txBody>
      </p:sp>
    </p:spTree>
    <p:extLst>
      <p:ext uri="{BB962C8B-B14F-4D97-AF65-F5344CB8AC3E}">
        <p14:creationId xmlns:p14="http://schemas.microsoft.com/office/powerpoint/2010/main" val="70230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Block 1: Intro &amp; Setup</a:t>
            </a:r>
          </a:p>
          <a:p>
            <a:r>
              <a:rPr lang="en-US" sz="3200" dirty="0"/>
              <a:t>Block 2: Angular</a:t>
            </a:r>
          </a:p>
          <a:p>
            <a:r>
              <a:rPr lang="en-US" sz="3200" dirty="0"/>
              <a:t>Block 3: Angular &amp; Cordova</a:t>
            </a:r>
          </a:p>
          <a:p>
            <a:r>
              <a:rPr lang="en-US" sz="3200" dirty="0"/>
              <a:t>Block 4: Cordova &amp; FAQ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51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Repository:</a:t>
            </a:r>
            <a:br>
              <a:rPr lang="de-DE" dirty="0"/>
            </a:br>
            <a:r>
              <a:rPr lang="de-DE" dirty="0">
                <a:hlinkClick r:id="rId2"/>
              </a:rPr>
              <a:t>https://github.com/thinktecture/hackschool-crossplatform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1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 Pokémon API</a:t>
            </a:r>
          </a:p>
          <a:p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Ordner</a:t>
            </a:r>
            <a:r>
              <a:rPr lang="en-US" dirty="0"/>
              <a:t> </a:t>
            </a:r>
            <a:r>
              <a:rPr lang="en-US" i="1" dirty="0" err="1"/>
              <a:t>api</a:t>
            </a:r>
            <a:endParaRPr lang="en-US" i="1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  <a:p>
            <a:r>
              <a:rPr lang="en-US" dirty="0"/>
              <a:t>GET http://localhost:8090/pokemon		</a:t>
            </a:r>
            <a:r>
              <a:rPr lang="en-US" dirty="0" err="1"/>
              <a:t>LiefertListe</a:t>
            </a:r>
            <a:endParaRPr lang="en-US" dirty="0"/>
          </a:p>
          <a:p>
            <a:r>
              <a:rPr lang="en-US" dirty="0"/>
              <a:t>GET http://localhost:8090/pokemon/{id}	</a:t>
            </a:r>
            <a:r>
              <a:rPr lang="en-US" dirty="0" err="1"/>
              <a:t>Liefert</a:t>
            </a:r>
            <a:r>
              <a:rPr lang="en-US" dirty="0"/>
              <a:t> Details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32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Angular?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8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und </a:t>
            </a:r>
            <a:r>
              <a:rPr lang="en-US" dirty="0" err="1"/>
              <a:t>Direktiven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neues</a:t>
            </a:r>
            <a:r>
              <a:rPr lang="en-US" dirty="0"/>
              <a:t> HTML</a:t>
            </a:r>
          </a:p>
          <a:p>
            <a:r>
              <a:rPr lang="en-US" dirty="0"/>
              <a:t>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Direktiven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Nehmen</a:t>
            </a:r>
            <a:r>
              <a:rPr lang="en-US" dirty="0"/>
              <a:t> </a:t>
            </a:r>
            <a:r>
              <a:rPr lang="en-US" dirty="0" err="1"/>
              <a:t>Einfluss</a:t>
            </a:r>
            <a:r>
              <a:rPr lang="en-US" dirty="0"/>
              <a:t> auf den DOM </a:t>
            </a:r>
            <a:r>
              <a:rPr lang="en-US" dirty="0" err="1"/>
              <a:t>innerhalb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auf </a:t>
            </a:r>
            <a:r>
              <a:rPr lang="en-US" dirty="0" err="1"/>
              <a:t>einem</a:t>
            </a:r>
            <a:r>
              <a:rPr lang="en-US" dirty="0"/>
              <a:t> HTML-Tag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056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Chalkduster</vt:lpstr>
      <vt:lpstr>Textra LT Book</vt:lpstr>
      <vt:lpstr>Larissa</vt:lpstr>
      <vt:lpstr>Hackschool - Crossplattform</vt:lpstr>
      <vt:lpstr>Speaker</vt:lpstr>
      <vt:lpstr>Apps should run on any device and platform</vt:lpstr>
      <vt:lpstr>Agenda</vt:lpstr>
      <vt:lpstr>Intro</vt:lpstr>
      <vt:lpstr>Setup</vt:lpstr>
      <vt:lpstr>API</vt:lpstr>
      <vt:lpstr>Angular 2</vt:lpstr>
      <vt:lpstr>Komponenten und Direktiven</vt:lpstr>
      <vt:lpstr>Direktiven</vt:lpstr>
      <vt:lpstr>Bindings</vt:lpstr>
      <vt:lpstr>Routing</vt:lpstr>
      <vt:lpstr>Was ist Gulp?</vt:lpstr>
      <vt:lpstr>Apache Cordova</vt:lpstr>
      <vt:lpstr>Fragen?</vt:lpstr>
      <vt:lpstr>Quellen/Links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Frodl</dc:creator>
  <cp:lastModifiedBy>Sebastian Gingter</cp:lastModifiedBy>
  <cp:revision>159</cp:revision>
  <dcterms:created xsi:type="dcterms:W3CDTF">2013-09-19T16:40:10Z</dcterms:created>
  <dcterms:modified xsi:type="dcterms:W3CDTF">2016-09-16T13:30:04Z</dcterms:modified>
</cp:coreProperties>
</file>