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charts/chart17.xml" ContentType="application/vnd.openxmlformats-officedocument.drawingml.chart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3.xml" ContentType="application/vnd.openxmlformats-officedocument.drawingml.chart+xml"/>
  <Override PartName="/ppt/charts/chart24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charts/chart25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4.xml" ContentType="application/vnd.openxmlformats-officedocument.drawingml.chart+xml"/>
  <Override PartName="/ppt/notesSlides/notesSlide44.xml" ContentType="application/vnd.openxmlformats-officedocument.presentationml.notesSlide+xml"/>
  <Override PartName="/ppt/charts/chart23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notesSlides/notesSlide42.xml" ContentType="application/vnd.openxmlformats-officedocument.presentationml.notesSlide+xml"/>
  <Override PartName="/ppt/charts/chart21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26.xml" ContentType="application/vnd.openxmlformats-officedocument.drawingml.char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charts/chart15.xml" ContentType="application/vnd.openxmlformats-officedocument.drawingml.chart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charts/chart1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7" r:id="rId2"/>
    <p:sldId id="386" r:id="rId3"/>
    <p:sldId id="345" r:id="rId4"/>
    <p:sldId id="346" r:id="rId5"/>
    <p:sldId id="347" r:id="rId6"/>
    <p:sldId id="348" r:id="rId7"/>
    <p:sldId id="349" r:id="rId8"/>
    <p:sldId id="350" r:id="rId9"/>
    <p:sldId id="387" r:id="rId10"/>
    <p:sldId id="361" r:id="rId11"/>
    <p:sldId id="362" r:id="rId12"/>
    <p:sldId id="270" r:id="rId13"/>
    <p:sldId id="363" r:id="rId14"/>
    <p:sldId id="364" r:id="rId15"/>
    <p:sldId id="312" r:id="rId16"/>
    <p:sldId id="365" r:id="rId17"/>
    <p:sldId id="402" r:id="rId18"/>
    <p:sldId id="353" r:id="rId19"/>
    <p:sldId id="354" r:id="rId20"/>
    <p:sldId id="425" r:id="rId21"/>
    <p:sldId id="397" r:id="rId22"/>
    <p:sldId id="319" r:id="rId23"/>
    <p:sldId id="414" r:id="rId24"/>
    <p:sldId id="320" r:id="rId25"/>
    <p:sldId id="421" r:id="rId26"/>
    <p:sldId id="321" r:id="rId27"/>
    <p:sldId id="422" r:id="rId28"/>
    <p:sldId id="323" r:id="rId29"/>
    <p:sldId id="423" r:id="rId30"/>
    <p:sldId id="424" r:id="rId31"/>
    <p:sldId id="419" r:id="rId32"/>
    <p:sldId id="388" r:id="rId33"/>
    <p:sldId id="281" r:id="rId34"/>
    <p:sldId id="404" r:id="rId35"/>
    <p:sldId id="405" r:id="rId36"/>
    <p:sldId id="389" r:id="rId37"/>
    <p:sldId id="356" r:id="rId38"/>
    <p:sldId id="374" r:id="rId39"/>
    <p:sldId id="382" r:id="rId40"/>
    <p:sldId id="383" r:id="rId41"/>
    <p:sldId id="384" r:id="rId42"/>
    <p:sldId id="390" r:id="rId43"/>
    <p:sldId id="381" r:id="rId44"/>
    <p:sldId id="329" r:id="rId45"/>
    <p:sldId id="380" r:id="rId46"/>
    <p:sldId id="332" r:id="rId47"/>
    <p:sldId id="391" r:id="rId48"/>
    <p:sldId id="289" r:id="rId49"/>
    <p:sldId id="360" r:id="rId50"/>
    <p:sldId id="392" r:id="rId51"/>
    <p:sldId id="395" r:id="rId52"/>
    <p:sldId id="393" r:id="rId53"/>
    <p:sldId id="394" r:id="rId54"/>
    <p:sldId id="373" r:id="rId55"/>
    <p:sldId id="300" r:id="rId56"/>
    <p:sldId id="359" r:id="rId57"/>
    <p:sldId id="378" r:id="rId58"/>
  </p:sldIdLst>
  <p:sldSz cx="9144000" cy="6858000" type="screen4x3"/>
  <p:notesSz cx="6858000" cy="9144000"/>
  <p:defaultTextStyle>
    <a:defPPr>
      <a:defRPr lang="zh-Han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0000"/>
    <a:srgbClr val="4A7E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2" autoAdjust="0"/>
    <p:restoredTop sz="77023" autoAdjust="0"/>
  </p:normalViewPr>
  <p:slideViewPr>
    <p:cSldViewPr>
      <p:cViewPr varScale="1">
        <p:scale>
          <a:sx n="55" d="100"/>
          <a:sy n="55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70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ropbox\current-project\a-drm\ADRM-results-final\A-DRM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ropbox\current-project\a-drm\ADRM-results-final\A-DRM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ropbox\current-project\a-drm\ADRM-results-final\A-DRM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ropbox\current-project\a-drm\ADRM-results-final\A-DRM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ropbox\current-project\a-drm\ADRM-results-final\A-DRM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huiwang\Dropbox\current-project\a-drm\ADRM-results-final\A-DRM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huiwang\Dropbox\current-project\a-drm\ADRM-results-final\A-DRM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esktop\A-DRM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ropbox\current-project\a-drm\ADRM-results-final\A-DRM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ropbox\shared\A-DRM\data\2node-14vm-intensity-improve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ropbox\shared\A-DRM\data\2node-14vm-intensity-improvements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esktop\A-DRM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esktop\A-DRM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esktop\A-DRM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esktop\A-DRM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huiwang\Dropbox\current-project\a-drm\ADRM-results-final\A-DRM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huiwang\Dropbox\current-project\a-drm\ADRM-results-final\A-DR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ropbox\current-project\a-drm\ADRM-results-final\A-DRM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ropbox\current-project\a-drm\ADRM-results-final\A-DRM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ropbox\current-project\a-drm\ADRM-results-final\A-DRM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ropbox\current-project\a-drm\ADRM-results-final\A-DRM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ropbox\current-project\a-drm\ADRM-results-final\A-DRM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ropbox\current-project\a-drm\ADRM-results-final\A-DRM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i%20Wang\Dropbox\current-project\a-drm\ADRM-results-final\A-DR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v>Conventional DRM</c:v>
          </c:tx>
          <c:cat>
            <c:strRef>
              <c:f>Sheet1!$A$16</c:f>
              <c:strCache>
                <c:ptCount val="1"/>
                <c:pt idx="0">
                  <c:v>IPC (Harmonic Mean)</c:v>
                </c:pt>
              </c:strCache>
            </c:strRef>
          </c:cat>
          <c:val>
            <c:numRef>
              <c:f>Sheet1!$B$16</c:f>
              <c:numCache>
                <c:formatCode>General</c:formatCode>
                <c:ptCount val="1"/>
                <c:pt idx="0">
                  <c:v>0.3078840000000001</c:v>
                </c:pt>
              </c:numCache>
            </c:numRef>
          </c:val>
        </c:ser>
        <c:ser>
          <c:idx val="1"/>
          <c:order val="1"/>
          <c:tx>
            <c:v>with Microarchitecture Awareness</c:v>
          </c:tx>
          <c:spPr>
            <a:noFill/>
          </c:spPr>
          <c:cat>
            <c:strRef>
              <c:f>Sheet1!$A$16</c:f>
              <c:strCache>
                <c:ptCount val="1"/>
                <c:pt idx="0">
                  <c:v>IPC (Harmonic Mean)</c:v>
                </c:pt>
              </c:strCache>
            </c:strRef>
          </c:cat>
          <c:val>
            <c:numRef>
              <c:f>Sheet1!$C$16</c:f>
              <c:numCache>
                <c:formatCode>General</c:formatCode>
                <c:ptCount val="1"/>
                <c:pt idx="0">
                  <c:v>0.45936800000000005</c:v>
                </c:pt>
              </c:numCache>
            </c:numRef>
          </c:val>
        </c:ser>
        <c:dLbls/>
        <c:axId val="183111680"/>
        <c:axId val="168034688"/>
      </c:barChart>
      <c:catAx>
        <c:axId val="183111680"/>
        <c:scaling>
          <c:orientation val="minMax"/>
        </c:scaling>
        <c:delete val="1"/>
        <c:axPos val="b"/>
        <c:numFmt formatCode="General" sourceLinked="0"/>
        <c:tickLblPos val="none"/>
        <c:crossAx val="168034688"/>
        <c:crosses val="autoZero"/>
        <c:auto val="1"/>
        <c:lblAlgn val="ctr"/>
        <c:lblOffset val="100"/>
      </c:catAx>
      <c:valAx>
        <c:axId val="16803468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altLang="zh-Hans" sz="1600" dirty="0"/>
                  <a:t>IPC </a:t>
                </a:r>
                <a:endParaRPr lang="en-US" altLang="zh-Hans" sz="1600" dirty="0" smtClean="0"/>
              </a:p>
              <a:p>
                <a:pPr>
                  <a:defRPr/>
                </a:pPr>
                <a:r>
                  <a:rPr lang="en-US" altLang="zh-Hans" sz="1600" dirty="0" smtClean="0"/>
                  <a:t>(Harmonic Mean</a:t>
                </a:r>
                <a:r>
                  <a:rPr lang="en-US" altLang="zh-Hans" sz="1600" dirty="0"/>
                  <a:t>)</a:t>
                </a:r>
                <a:endParaRPr lang="zh-Hans" altLang="en-US" sz="1600" dirty="0"/>
              </a:p>
            </c:rich>
          </c:tx>
          <c:layout>
            <c:manualLayout>
              <c:xMode val="edge"/>
              <c:yMode val="edge"/>
              <c:x val="1.1134692654343602E-2"/>
              <c:y val="0.179097621631784"/>
            </c:manualLayout>
          </c:layout>
        </c:title>
        <c:numFmt formatCode="#,##0.0" sourceLinked="0"/>
        <c:tickLblPos val="nextTo"/>
        <c:txPr>
          <a:bodyPr/>
          <a:lstStyle/>
          <a:p>
            <a:pPr>
              <a:defRPr sz="1400">
                <a:latin typeface="+mn-lt"/>
              </a:defRPr>
            </a:pPr>
            <a:endParaRPr lang="en-US"/>
          </a:p>
        </c:txPr>
        <c:crossAx val="183111680"/>
        <c:crosses val="autoZero"/>
        <c:crossBetween val="between"/>
      </c:valAx>
    </c:plotArea>
    <c:legend>
      <c:legendPos val="b"/>
      <c:legendEntry>
        <c:idx val="1"/>
        <c:txPr>
          <a:bodyPr/>
          <a:lstStyle/>
          <a:p>
            <a:pPr>
              <a:defRPr sz="1600">
                <a:solidFill>
                  <a:schemeClr val="bg1"/>
                </a:solidFill>
                <a:latin typeface="+mn-lt"/>
              </a:defRPr>
            </a:pPr>
            <a:endParaRPr lang="en-US"/>
          </a:p>
        </c:txPr>
      </c:legendEntry>
      <c:layout>
        <c:manualLayout>
          <c:xMode val="edge"/>
          <c:yMode val="edge"/>
          <c:x val="0.20243328958880105"/>
          <c:y val="0.86998651210265399"/>
          <c:w val="0.79513320209973704"/>
          <c:h val="8.3717191601049915E-2"/>
        </c:manualLayout>
      </c:layout>
      <c:txPr>
        <a:bodyPr/>
        <a:lstStyle/>
        <a:p>
          <a:pPr>
            <a:defRPr sz="1600">
              <a:latin typeface="+mn-lt"/>
            </a:defRPr>
          </a:pPr>
          <a:endParaRPr lang="en-US"/>
        </a:p>
      </c:txPr>
    </c:legend>
    <c:plotVisOnly val="1"/>
    <c:dispBlanksAs val="gap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3368594077255507E-2"/>
          <c:y val="0.16044270689940004"/>
          <c:w val="0.543578700389724"/>
          <c:h val="0.43292109465337802"/>
        </c:manualLayout>
      </c:layout>
      <c:lineChart>
        <c:grouping val="standard"/>
        <c:ser>
          <c:idx val="0"/>
          <c:order val="0"/>
          <c:tx>
            <c:v>MEM_ALL(A)</c:v>
          </c:tx>
          <c:marker>
            <c:symbol val="none"/>
          </c:marker>
          <c:cat>
            <c:numRef>
              <c:f>'case study (2)'!$A$5:$A$310</c:f>
              <c:numCache>
                <c:formatCode>General</c:formatCode>
                <c:ptCount val="30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  <c:pt idx="296">
                  <c:v>1480</c:v>
                </c:pt>
                <c:pt idx="297">
                  <c:v>1485</c:v>
                </c:pt>
                <c:pt idx="298">
                  <c:v>1490</c:v>
                </c:pt>
                <c:pt idx="299">
                  <c:v>1495</c:v>
                </c:pt>
                <c:pt idx="300">
                  <c:v>1500</c:v>
                </c:pt>
                <c:pt idx="301">
                  <c:v>1505</c:v>
                </c:pt>
                <c:pt idx="302">
                  <c:v>1510</c:v>
                </c:pt>
                <c:pt idx="303">
                  <c:v>1515</c:v>
                </c:pt>
                <c:pt idx="304">
                  <c:v>1520</c:v>
                </c:pt>
                <c:pt idx="305">
                  <c:v>1525</c:v>
                </c:pt>
              </c:numCache>
            </c:numRef>
          </c:cat>
          <c:val>
            <c:numRef>
              <c:f>'case study (2)'!$G$5:$G$186</c:f>
              <c:numCache>
                <c:formatCode>General</c:formatCode>
                <c:ptCount val="182"/>
                <c:pt idx="0">
                  <c:v>9.1300000000000008</c:v>
                </c:pt>
                <c:pt idx="1">
                  <c:v>16.87</c:v>
                </c:pt>
                <c:pt idx="2">
                  <c:v>19.16</c:v>
                </c:pt>
                <c:pt idx="3">
                  <c:v>19.16</c:v>
                </c:pt>
                <c:pt idx="4">
                  <c:v>19.170000000000012</c:v>
                </c:pt>
                <c:pt idx="5">
                  <c:v>19.170000000000012</c:v>
                </c:pt>
                <c:pt idx="6">
                  <c:v>19.170000000000012</c:v>
                </c:pt>
                <c:pt idx="7">
                  <c:v>19.170000000000012</c:v>
                </c:pt>
                <c:pt idx="8">
                  <c:v>19.170000000000012</c:v>
                </c:pt>
                <c:pt idx="9">
                  <c:v>19.170000000000012</c:v>
                </c:pt>
                <c:pt idx="10">
                  <c:v>19.170000000000012</c:v>
                </c:pt>
                <c:pt idx="11">
                  <c:v>19.170000000000012</c:v>
                </c:pt>
                <c:pt idx="12">
                  <c:v>19.170000000000012</c:v>
                </c:pt>
                <c:pt idx="13">
                  <c:v>19.170000000000012</c:v>
                </c:pt>
                <c:pt idx="14">
                  <c:v>19.170000000000012</c:v>
                </c:pt>
                <c:pt idx="15">
                  <c:v>19.170000000000012</c:v>
                </c:pt>
                <c:pt idx="16">
                  <c:v>19.170000000000012</c:v>
                </c:pt>
                <c:pt idx="17">
                  <c:v>19.170000000000012</c:v>
                </c:pt>
                <c:pt idx="18">
                  <c:v>19.170000000000012</c:v>
                </c:pt>
                <c:pt idx="19">
                  <c:v>19.170000000000012</c:v>
                </c:pt>
                <c:pt idx="20">
                  <c:v>19.170000000000012</c:v>
                </c:pt>
                <c:pt idx="21">
                  <c:v>19.170000000000012</c:v>
                </c:pt>
                <c:pt idx="22">
                  <c:v>19.170000000000012</c:v>
                </c:pt>
                <c:pt idx="23">
                  <c:v>19.170000000000012</c:v>
                </c:pt>
                <c:pt idx="24">
                  <c:v>19.170000000000012</c:v>
                </c:pt>
                <c:pt idx="25">
                  <c:v>19.170000000000012</c:v>
                </c:pt>
                <c:pt idx="26">
                  <c:v>19.170000000000012</c:v>
                </c:pt>
                <c:pt idx="27">
                  <c:v>19.170000000000012</c:v>
                </c:pt>
                <c:pt idx="28">
                  <c:v>19.170000000000012</c:v>
                </c:pt>
                <c:pt idx="29">
                  <c:v>19.170000000000012</c:v>
                </c:pt>
                <c:pt idx="30">
                  <c:v>19.170000000000012</c:v>
                </c:pt>
                <c:pt idx="31">
                  <c:v>19.170000000000012</c:v>
                </c:pt>
                <c:pt idx="32">
                  <c:v>19.170000000000012</c:v>
                </c:pt>
                <c:pt idx="33">
                  <c:v>19.170000000000012</c:v>
                </c:pt>
                <c:pt idx="34">
                  <c:v>19.170000000000012</c:v>
                </c:pt>
                <c:pt idx="35">
                  <c:v>19.170000000000012</c:v>
                </c:pt>
                <c:pt idx="36">
                  <c:v>19.170000000000012</c:v>
                </c:pt>
                <c:pt idx="37">
                  <c:v>19.170000000000012</c:v>
                </c:pt>
                <c:pt idx="38">
                  <c:v>19.170000000000012</c:v>
                </c:pt>
                <c:pt idx="39">
                  <c:v>19.170000000000012</c:v>
                </c:pt>
                <c:pt idx="40">
                  <c:v>19.170000000000012</c:v>
                </c:pt>
                <c:pt idx="41">
                  <c:v>19.170000000000012</c:v>
                </c:pt>
                <c:pt idx="42">
                  <c:v>19.170000000000012</c:v>
                </c:pt>
                <c:pt idx="43">
                  <c:v>19.170000000000012</c:v>
                </c:pt>
                <c:pt idx="44">
                  <c:v>19.170000000000012</c:v>
                </c:pt>
                <c:pt idx="45">
                  <c:v>19.170000000000012</c:v>
                </c:pt>
                <c:pt idx="46">
                  <c:v>19.170000000000012</c:v>
                </c:pt>
                <c:pt idx="47">
                  <c:v>19.170000000000012</c:v>
                </c:pt>
                <c:pt idx="48">
                  <c:v>19.170000000000012</c:v>
                </c:pt>
                <c:pt idx="49">
                  <c:v>19.170000000000012</c:v>
                </c:pt>
                <c:pt idx="50">
                  <c:v>19.170000000000012</c:v>
                </c:pt>
                <c:pt idx="51">
                  <c:v>19.170000000000012</c:v>
                </c:pt>
                <c:pt idx="52">
                  <c:v>19.170000000000012</c:v>
                </c:pt>
                <c:pt idx="53">
                  <c:v>19.170000000000012</c:v>
                </c:pt>
                <c:pt idx="54">
                  <c:v>19.170000000000012</c:v>
                </c:pt>
                <c:pt idx="55">
                  <c:v>19.170000000000012</c:v>
                </c:pt>
                <c:pt idx="56">
                  <c:v>19.170000000000012</c:v>
                </c:pt>
                <c:pt idx="57">
                  <c:v>19.170000000000012</c:v>
                </c:pt>
                <c:pt idx="58">
                  <c:v>19.170000000000012</c:v>
                </c:pt>
                <c:pt idx="59">
                  <c:v>19.170000000000012</c:v>
                </c:pt>
                <c:pt idx="60">
                  <c:v>19.170000000000012</c:v>
                </c:pt>
                <c:pt idx="61">
                  <c:v>19.170000000000012</c:v>
                </c:pt>
                <c:pt idx="62">
                  <c:v>19.170000000000012</c:v>
                </c:pt>
                <c:pt idx="63">
                  <c:v>16.459999999999997</c:v>
                </c:pt>
                <c:pt idx="64">
                  <c:v>27.01</c:v>
                </c:pt>
                <c:pt idx="65">
                  <c:v>18.350000000000001</c:v>
                </c:pt>
                <c:pt idx="66">
                  <c:v>18.350000000000001</c:v>
                </c:pt>
                <c:pt idx="67">
                  <c:v>18.350000000000001</c:v>
                </c:pt>
                <c:pt idx="68">
                  <c:v>18.350000000000001</c:v>
                </c:pt>
                <c:pt idx="69">
                  <c:v>18.350000000000001</c:v>
                </c:pt>
                <c:pt idx="70">
                  <c:v>18.350000000000001</c:v>
                </c:pt>
                <c:pt idx="71">
                  <c:v>18.350000000000001</c:v>
                </c:pt>
                <c:pt idx="72">
                  <c:v>18.350000000000001</c:v>
                </c:pt>
                <c:pt idx="73">
                  <c:v>18.350000000000001</c:v>
                </c:pt>
                <c:pt idx="74">
                  <c:v>18.350000000000001</c:v>
                </c:pt>
                <c:pt idx="75">
                  <c:v>18.350000000000001</c:v>
                </c:pt>
                <c:pt idx="76">
                  <c:v>18.350000000000001</c:v>
                </c:pt>
                <c:pt idx="77">
                  <c:v>18.350000000000001</c:v>
                </c:pt>
                <c:pt idx="78">
                  <c:v>18.350000000000001</c:v>
                </c:pt>
                <c:pt idx="79">
                  <c:v>18.350000000000001</c:v>
                </c:pt>
                <c:pt idx="80">
                  <c:v>18.350000000000001</c:v>
                </c:pt>
                <c:pt idx="81">
                  <c:v>18.350000000000001</c:v>
                </c:pt>
                <c:pt idx="82">
                  <c:v>18.350000000000001</c:v>
                </c:pt>
                <c:pt idx="83">
                  <c:v>18.350000000000001</c:v>
                </c:pt>
                <c:pt idx="84">
                  <c:v>18.350000000000001</c:v>
                </c:pt>
                <c:pt idx="85">
                  <c:v>18.350000000000001</c:v>
                </c:pt>
                <c:pt idx="86">
                  <c:v>18.350000000000001</c:v>
                </c:pt>
                <c:pt idx="87">
                  <c:v>18.350000000000001</c:v>
                </c:pt>
                <c:pt idx="88">
                  <c:v>18.350000000000001</c:v>
                </c:pt>
                <c:pt idx="89">
                  <c:v>18.350000000000001</c:v>
                </c:pt>
                <c:pt idx="90">
                  <c:v>18.350000000000001</c:v>
                </c:pt>
                <c:pt idx="91">
                  <c:v>18.350000000000001</c:v>
                </c:pt>
                <c:pt idx="92">
                  <c:v>18.350000000000001</c:v>
                </c:pt>
                <c:pt idx="93">
                  <c:v>18.350000000000001</c:v>
                </c:pt>
                <c:pt idx="94">
                  <c:v>18.350000000000001</c:v>
                </c:pt>
                <c:pt idx="95">
                  <c:v>18.350000000000001</c:v>
                </c:pt>
                <c:pt idx="96">
                  <c:v>18.350000000000001</c:v>
                </c:pt>
                <c:pt idx="97">
                  <c:v>18.350000000000001</c:v>
                </c:pt>
                <c:pt idx="98">
                  <c:v>18.350000000000001</c:v>
                </c:pt>
                <c:pt idx="99">
                  <c:v>18.350000000000001</c:v>
                </c:pt>
                <c:pt idx="100">
                  <c:v>18.350000000000001</c:v>
                </c:pt>
                <c:pt idx="101">
                  <c:v>18.350000000000001</c:v>
                </c:pt>
                <c:pt idx="102">
                  <c:v>18.350000000000001</c:v>
                </c:pt>
                <c:pt idx="103">
                  <c:v>18.350000000000001</c:v>
                </c:pt>
                <c:pt idx="104">
                  <c:v>18.350000000000001</c:v>
                </c:pt>
                <c:pt idx="105">
                  <c:v>18.350000000000001</c:v>
                </c:pt>
                <c:pt idx="106">
                  <c:v>18.350000000000001</c:v>
                </c:pt>
                <c:pt idx="107">
                  <c:v>18.350000000000001</c:v>
                </c:pt>
                <c:pt idx="108">
                  <c:v>18.350000000000001</c:v>
                </c:pt>
                <c:pt idx="109">
                  <c:v>18.350000000000001</c:v>
                </c:pt>
                <c:pt idx="110">
                  <c:v>18.350000000000001</c:v>
                </c:pt>
                <c:pt idx="111">
                  <c:v>18.350000000000001</c:v>
                </c:pt>
                <c:pt idx="112">
                  <c:v>18.350000000000001</c:v>
                </c:pt>
                <c:pt idx="113">
                  <c:v>18.350000000000001</c:v>
                </c:pt>
                <c:pt idx="114">
                  <c:v>18.350000000000001</c:v>
                </c:pt>
                <c:pt idx="115">
                  <c:v>18.350000000000001</c:v>
                </c:pt>
                <c:pt idx="116">
                  <c:v>18.350000000000001</c:v>
                </c:pt>
                <c:pt idx="117">
                  <c:v>18.350000000000001</c:v>
                </c:pt>
                <c:pt idx="118">
                  <c:v>18.350000000000001</c:v>
                </c:pt>
                <c:pt idx="119">
                  <c:v>15.03</c:v>
                </c:pt>
                <c:pt idx="120">
                  <c:v>15.03</c:v>
                </c:pt>
                <c:pt idx="121">
                  <c:v>25.51</c:v>
                </c:pt>
                <c:pt idx="122">
                  <c:v>16.82</c:v>
                </c:pt>
                <c:pt idx="123">
                  <c:v>16.82</c:v>
                </c:pt>
                <c:pt idx="124">
                  <c:v>16.82</c:v>
                </c:pt>
                <c:pt idx="125">
                  <c:v>16.82</c:v>
                </c:pt>
                <c:pt idx="126">
                  <c:v>16.82</c:v>
                </c:pt>
                <c:pt idx="127">
                  <c:v>16.82</c:v>
                </c:pt>
                <c:pt idx="128">
                  <c:v>16.82</c:v>
                </c:pt>
                <c:pt idx="129">
                  <c:v>16.82</c:v>
                </c:pt>
                <c:pt idx="130">
                  <c:v>16.82</c:v>
                </c:pt>
                <c:pt idx="131">
                  <c:v>16.82</c:v>
                </c:pt>
                <c:pt idx="132">
                  <c:v>16.82</c:v>
                </c:pt>
                <c:pt idx="133">
                  <c:v>16.82</c:v>
                </c:pt>
                <c:pt idx="134">
                  <c:v>16.82</c:v>
                </c:pt>
                <c:pt idx="135">
                  <c:v>16.82</c:v>
                </c:pt>
                <c:pt idx="136">
                  <c:v>16.82</c:v>
                </c:pt>
                <c:pt idx="137">
                  <c:v>16.82</c:v>
                </c:pt>
                <c:pt idx="138">
                  <c:v>16.82</c:v>
                </c:pt>
                <c:pt idx="139">
                  <c:v>16.82</c:v>
                </c:pt>
                <c:pt idx="140">
                  <c:v>16.82</c:v>
                </c:pt>
                <c:pt idx="141">
                  <c:v>16.82</c:v>
                </c:pt>
                <c:pt idx="142">
                  <c:v>16.82</c:v>
                </c:pt>
                <c:pt idx="143">
                  <c:v>16.82</c:v>
                </c:pt>
                <c:pt idx="144">
                  <c:v>16.82</c:v>
                </c:pt>
                <c:pt idx="145">
                  <c:v>16.82</c:v>
                </c:pt>
                <c:pt idx="146">
                  <c:v>16.82</c:v>
                </c:pt>
                <c:pt idx="147">
                  <c:v>16.82</c:v>
                </c:pt>
                <c:pt idx="148">
                  <c:v>16.82</c:v>
                </c:pt>
                <c:pt idx="149">
                  <c:v>16.82</c:v>
                </c:pt>
                <c:pt idx="150">
                  <c:v>16.82</c:v>
                </c:pt>
                <c:pt idx="151">
                  <c:v>16.82</c:v>
                </c:pt>
                <c:pt idx="152">
                  <c:v>16.82</c:v>
                </c:pt>
                <c:pt idx="153">
                  <c:v>16.82</c:v>
                </c:pt>
                <c:pt idx="154">
                  <c:v>16.82</c:v>
                </c:pt>
                <c:pt idx="155">
                  <c:v>16.82</c:v>
                </c:pt>
                <c:pt idx="156">
                  <c:v>16.82</c:v>
                </c:pt>
                <c:pt idx="157">
                  <c:v>16.82</c:v>
                </c:pt>
                <c:pt idx="158">
                  <c:v>16.82</c:v>
                </c:pt>
                <c:pt idx="159">
                  <c:v>16.82</c:v>
                </c:pt>
                <c:pt idx="160">
                  <c:v>16.82</c:v>
                </c:pt>
                <c:pt idx="161">
                  <c:v>16.82</c:v>
                </c:pt>
                <c:pt idx="162">
                  <c:v>16.82</c:v>
                </c:pt>
                <c:pt idx="163">
                  <c:v>16.82</c:v>
                </c:pt>
                <c:pt idx="164">
                  <c:v>16.82</c:v>
                </c:pt>
                <c:pt idx="165">
                  <c:v>16.82</c:v>
                </c:pt>
                <c:pt idx="166">
                  <c:v>16.82</c:v>
                </c:pt>
                <c:pt idx="167">
                  <c:v>16.82</c:v>
                </c:pt>
                <c:pt idx="168">
                  <c:v>16.82</c:v>
                </c:pt>
                <c:pt idx="169">
                  <c:v>16.82</c:v>
                </c:pt>
                <c:pt idx="170">
                  <c:v>16.82</c:v>
                </c:pt>
                <c:pt idx="171">
                  <c:v>27.37</c:v>
                </c:pt>
                <c:pt idx="172">
                  <c:v>18.459999999999997</c:v>
                </c:pt>
                <c:pt idx="173">
                  <c:v>18.54</c:v>
                </c:pt>
                <c:pt idx="174">
                  <c:v>18.57</c:v>
                </c:pt>
                <c:pt idx="175">
                  <c:v>18.559999999999999</c:v>
                </c:pt>
                <c:pt idx="176">
                  <c:v>18.47</c:v>
                </c:pt>
                <c:pt idx="177">
                  <c:v>15.860000000000001</c:v>
                </c:pt>
                <c:pt idx="178">
                  <c:v>15.870000000000001</c:v>
                </c:pt>
                <c:pt idx="179">
                  <c:v>15.870000000000001</c:v>
                </c:pt>
                <c:pt idx="180">
                  <c:v>15.870000000000001</c:v>
                </c:pt>
                <c:pt idx="181">
                  <c:v>15.870000000000001</c:v>
                </c:pt>
              </c:numCache>
            </c:numRef>
          </c:val>
        </c:ser>
        <c:ser>
          <c:idx val="1"/>
          <c:order val="1"/>
          <c:tx>
            <c:v>MEM_ALL(B)</c:v>
          </c:tx>
          <c:marker>
            <c:symbol val="none"/>
          </c:marker>
          <c:cat>
            <c:numRef>
              <c:f>'case study (2)'!$A$5:$A$310</c:f>
              <c:numCache>
                <c:formatCode>General</c:formatCode>
                <c:ptCount val="30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  <c:pt idx="296">
                  <c:v>1480</c:v>
                </c:pt>
                <c:pt idx="297">
                  <c:v>1485</c:v>
                </c:pt>
                <c:pt idx="298">
                  <c:v>1490</c:v>
                </c:pt>
                <c:pt idx="299">
                  <c:v>1495</c:v>
                </c:pt>
                <c:pt idx="300">
                  <c:v>1500</c:v>
                </c:pt>
                <c:pt idx="301">
                  <c:v>1505</c:v>
                </c:pt>
                <c:pt idx="302">
                  <c:v>1510</c:v>
                </c:pt>
                <c:pt idx="303">
                  <c:v>1515</c:v>
                </c:pt>
                <c:pt idx="304">
                  <c:v>1520</c:v>
                </c:pt>
                <c:pt idx="305">
                  <c:v>1525</c:v>
                </c:pt>
              </c:numCache>
            </c:numRef>
          </c:cat>
          <c:val>
            <c:numRef>
              <c:f>'case study (2)'!$Q$5:$Q$186</c:f>
              <c:numCache>
                <c:formatCode>General</c:formatCode>
                <c:ptCount val="182"/>
                <c:pt idx="0">
                  <c:v>9.7200000000000006</c:v>
                </c:pt>
                <c:pt idx="1">
                  <c:v>10.49</c:v>
                </c:pt>
                <c:pt idx="2">
                  <c:v>11.25</c:v>
                </c:pt>
                <c:pt idx="3">
                  <c:v>12.89</c:v>
                </c:pt>
                <c:pt idx="4">
                  <c:v>12.89</c:v>
                </c:pt>
                <c:pt idx="5">
                  <c:v>12.89</c:v>
                </c:pt>
                <c:pt idx="6">
                  <c:v>12.89</c:v>
                </c:pt>
                <c:pt idx="7">
                  <c:v>12.89</c:v>
                </c:pt>
                <c:pt idx="8">
                  <c:v>12.89</c:v>
                </c:pt>
                <c:pt idx="9">
                  <c:v>12.9</c:v>
                </c:pt>
                <c:pt idx="10">
                  <c:v>12.94</c:v>
                </c:pt>
                <c:pt idx="11">
                  <c:v>12.94</c:v>
                </c:pt>
                <c:pt idx="12">
                  <c:v>12.94</c:v>
                </c:pt>
                <c:pt idx="13">
                  <c:v>12.94</c:v>
                </c:pt>
                <c:pt idx="14">
                  <c:v>12.950000000000001</c:v>
                </c:pt>
                <c:pt idx="15">
                  <c:v>12.950000000000001</c:v>
                </c:pt>
                <c:pt idx="16">
                  <c:v>12.950000000000001</c:v>
                </c:pt>
                <c:pt idx="17">
                  <c:v>12.96</c:v>
                </c:pt>
                <c:pt idx="18">
                  <c:v>12.96</c:v>
                </c:pt>
                <c:pt idx="19">
                  <c:v>12.97</c:v>
                </c:pt>
                <c:pt idx="20">
                  <c:v>12.97</c:v>
                </c:pt>
                <c:pt idx="21">
                  <c:v>12.97</c:v>
                </c:pt>
                <c:pt idx="22">
                  <c:v>12.97</c:v>
                </c:pt>
                <c:pt idx="23">
                  <c:v>12.97</c:v>
                </c:pt>
                <c:pt idx="24">
                  <c:v>12.97</c:v>
                </c:pt>
                <c:pt idx="25">
                  <c:v>12.97</c:v>
                </c:pt>
                <c:pt idx="26">
                  <c:v>12.97</c:v>
                </c:pt>
                <c:pt idx="27">
                  <c:v>12.97</c:v>
                </c:pt>
                <c:pt idx="28">
                  <c:v>12.97</c:v>
                </c:pt>
                <c:pt idx="29">
                  <c:v>12.97</c:v>
                </c:pt>
                <c:pt idx="30">
                  <c:v>12.97</c:v>
                </c:pt>
                <c:pt idx="31">
                  <c:v>12.97</c:v>
                </c:pt>
                <c:pt idx="32">
                  <c:v>12.97</c:v>
                </c:pt>
                <c:pt idx="33">
                  <c:v>12.97</c:v>
                </c:pt>
                <c:pt idx="34">
                  <c:v>12.97</c:v>
                </c:pt>
                <c:pt idx="35">
                  <c:v>12.97</c:v>
                </c:pt>
                <c:pt idx="36">
                  <c:v>12.97</c:v>
                </c:pt>
                <c:pt idx="37">
                  <c:v>12.97</c:v>
                </c:pt>
                <c:pt idx="38">
                  <c:v>12.97</c:v>
                </c:pt>
                <c:pt idx="39">
                  <c:v>12.97</c:v>
                </c:pt>
                <c:pt idx="40">
                  <c:v>12.97</c:v>
                </c:pt>
                <c:pt idx="41">
                  <c:v>12.97</c:v>
                </c:pt>
                <c:pt idx="42">
                  <c:v>12.97</c:v>
                </c:pt>
                <c:pt idx="43">
                  <c:v>12.97</c:v>
                </c:pt>
                <c:pt idx="44">
                  <c:v>12.97</c:v>
                </c:pt>
                <c:pt idx="45">
                  <c:v>12.97</c:v>
                </c:pt>
                <c:pt idx="46">
                  <c:v>12.97</c:v>
                </c:pt>
                <c:pt idx="47">
                  <c:v>12.97</c:v>
                </c:pt>
                <c:pt idx="48">
                  <c:v>12.97</c:v>
                </c:pt>
                <c:pt idx="49">
                  <c:v>12.97</c:v>
                </c:pt>
                <c:pt idx="50">
                  <c:v>12.97</c:v>
                </c:pt>
                <c:pt idx="51">
                  <c:v>12.97</c:v>
                </c:pt>
                <c:pt idx="52">
                  <c:v>12.97</c:v>
                </c:pt>
                <c:pt idx="53">
                  <c:v>12.97</c:v>
                </c:pt>
                <c:pt idx="54">
                  <c:v>12.97</c:v>
                </c:pt>
                <c:pt idx="55">
                  <c:v>12.97</c:v>
                </c:pt>
                <c:pt idx="56">
                  <c:v>12.97</c:v>
                </c:pt>
                <c:pt idx="57">
                  <c:v>12.97</c:v>
                </c:pt>
                <c:pt idx="58">
                  <c:v>12.97</c:v>
                </c:pt>
                <c:pt idx="59">
                  <c:v>12.97</c:v>
                </c:pt>
                <c:pt idx="60">
                  <c:v>12.97</c:v>
                </c:pt>
                <c:pt idx="61">
                  <c:v>12.97</c:v>
                </c:pt>
                <c:pt idx="62">
                  <c:v>12.97</c:v>
                </c:pt>
                <c:pt idx="63">
                  <c:v>12.97</c:v>
                </c:pt>
                <c:pt idx="64">
                  <c:v>22.66</c:v>
                </c:pt>
                <c:pt idx="65">
                  <c:v>13.78</c:v>
                </c:pt>
                <c:pt idx="66">
                  <c:v>13.78</c:v>
                </c:pt>
                <c:pt idx="67">
                  <c:v>13.78</c:v>
                </c:pt>
                <c:pt idx="68">
                  <c:v>13.78</c:v>
                </c:pt>
                <c:pt idx="69">
                  <c:v>13.78</c:v>
                </c:pt>
                <c:pt idx="70">
                  <c:v>13.78</c:v>
                </c:pt>
                <c:pt idx="71">
                  <c:v>13.78</c:v>
                </c:pt>
                <c:pt idx="72">
                  <c:v>13.78</c:v>
                </c:pt>
                <c:pt idx="73">
                  <c:v>13.78</c:v>
                </c:pt>
                <c:pt idx="74">
                  <c:v>13.78</c:v>
                </c:pt>
                <c:pt idx="75">
                  <c:v>13.78</c:v>
                </c:pt>
                <c:pt idx="76">
                  <c:v>13.78</c:v>
                </c:pt>
                <c:pt idx="77">
                  <c:v>13.78</c:v>
                </c:pt>
                <c:pt idx="78">
                  <c:v>13.78</c:v>
                </c:pt>
                <c:pt idx="79">
                  <c:v>13.78</c:v>
                </c:pt>
                <c:pt idx="80">
                  <c:v>13.78</c:v>
                </c:pt>
                <c:pt idx="81">
                  <c:v>13.78</c:v>
                </c:pt>
                <c:pt idx="82">
                  <c:v>13.78</c:v>
                </c:pt>
                <c:pt idx="83">
                  <c:v>13.78</c:v>
                </c:pt>
                <c:pt idx="84">
                  <c:v>13.78</c:v>
                </c:pt>
                <c:pt idx="85">
                  <c:v>13.78</c:v>
                </c:pt>
                <c:pt idx="86">
                  <c:v>13.78</c:v>
                </c:pt>
                <c:pt idx="87">
                  <c:v>13.78</c:v>
                </c:pt>
                <c:pt idx="88">
                  <c:v>13.78</c:v>
                </c:pt>
                <c:pt idx="89">
                  <c:v>13.78</c:v>
                </c:pt>
                <c:pt idx="90">
                  <c:v>13.78</c:v>
                </c:pt>
                <c:pt idx="91">
                  <c:v>13.78</c:v>
                </c:pt>
                <c:pt idx="92">
                  <c:v>13.78</c:v>
                </c:pt>
                <c:pt idx="93">
                  <c:v>13.78</c:v>
                </c:pt>
                <c:pt idx="94">
                  <c:v>13.78</c:v>
                </c:pt>
                <c:pt idx="95">
                  <c:v>13.78</c:v>
                </c:pt>
                <c:pt idx="96">
                  <c:v>13.78</c:v>
                </c:pt>
                <c:pt idx="97">
                  <c:v>13.78</c:v>
                </c:pt>
                <c:pt idx="98">
                  <c:v>13.78</c:v>
                </c:pt>
                <c:pt idx="99">
                  <c:v>13.78</c:v>
                </c:pt>
                <c:pt idx="100">
                  <c:v>13.78</c:v>
                </c:pt>
                <c:pt idx="101">
                  <c:v>13.78</c:v>
                </c:pt>
                <c:pt idx="102">
                  <c:v>13.78</c:v>
                </c:pt>
                <c:pt idx="103">
                  <c:v>13.78</c:v>
                </c:pt>
                <c:pt idx="104">
                  <c:v>13.78</c:v>
                </c:pt>
                <c:pt idx="105">
                  <c:v>13.78</c:v>
                </c:pt>
                <c:pt idx="106">
                  <c:v>13.78</c:v>
                </c:pt>
                <c:pt idx="107">
                  <c:v>13.78</c:v>
                </c:pt>
                <c:pt idx="108">
                  <c:v>13.78</c:v>
                </c:pt>
                <c:pt idx="109">
                  <c:v>13.78</c:v>
                </c:pt>
                <c:pt idx="110">
                  <c:v>13.78</c:v>
                </c:pt>
                <c:pt idx="111">
                  <c:v>13.78</c:v>
                </c:pt>
                <c:pt idx="112">
                  <c:v>13.78</c:v>
                </c:pt>
                <c:pt idx="113">
                  <c:v>13.78</c:v>
                </c:pt>
                <c:pt idx="114">
                  <c:v>13.78</c:v>
                </c:pt>
                <c:pt idx="115">
                  <c:v>13.78</c:v>
                </c:pt>
                <c:pt idx="116">
                  <c:v>13.78</c:v>
                </c:pt>
                <c:pt idx="117">
                  <c:v>13.78</c:v>
                </c:pt>
                <c:pt idx="118">
                  <c:v>13.78</c:v>
                </c:pt>
                <c:pt idx="119">
                  <c:v>13.78</c:v>
                </c:pt>
                <c:pt idx="120">
                  <c:v>13.78</c:v>
                </c:pt>
                <c:pt idx="121">
                  <c:v>22.93</c:v>
                </c:pt>
                <c:pt idx="122">
                  <c:v>15.31</c:v>
                </c:pt>
                <c:pt idx="123">
                  <c:v>15.31</c:v>
                </c:pt>
                <c:pt idx="124">
                  <c:v>15.31</c:v>
                </c:pt>
                <c:pt idx="125">
                  <c:v>15.31</c:v>
                </c:pt>
                <c:pt idx="126">
                  <c:v>15.31</c:v>
                </c:pt>
                <c:pt idx="127">
                  <c:v>15.31</c:v>
                </c:pt>
                <c:pt idx="128">
                  <c:v>15.31</c:v>
                </c:pt>
                <c:pt idx="129">
                  <c:v>15.31</c:v>
                </c:pt>
                <c:pt idx="130">
                  <c:v>15.31</c:v>
                </c:pt>
                <c:pt idx="131">
                  <c:v>15.31</c:v>
                </c:pt>
                <c:pt idx="132">
                  <c:v>15.31</c:v>
                </c:pt>
                <c:pt idx="133">
                  <c:v>15.31</c:v>
                </c:pt>
                <c:pt idx="134">
                  <c:v>15.31</c:v>
                </c:pt>
                <c:pt idx="135">
                  <c:v>15.31</c:v>
                </c:pt>
                <c:pt idx="136">
                  <c:v>15.31</c:v>
                </c:pt>
                <c:pt idx="137">
                  <c:v>15.31</c:v>
                </c:pt>
                <c:pt idx="138">
                  <c:v>15.31</c:v>
                </c:pt>
                <c:pt idx="139">
                  <c:v>15.31</c:v>
                </c:pt>
                <c:pt idx="140">
                  <c:v>15.31</c:v>
                </c:pt>
                <c:pt idx="141">
                  <c:v>15.31</c:v>
                </c:pt>
                <c:pt idx="142">
                  <c:v>15.31</c:v>
                </c:pt>
                <c:pt idx="143">
                  <c:v>15.31</c:v>
                </c:pt>
                <c:pt idx="144">
                  <c:v>15.31</c:v>
                </c:pt>
                <c:pt idx="145">
                  <c:v>15.31</c:v>
                </c:pt>
                <c:pt idx="146">
                  <c:v>15.31</c:v>
                </c:pt>
                <c:pt idx="147">
                  <c:v>15.31</c:v>
                </c:pt>
                <c:pt idx="148">
                  <c:v>15.31</c:v>
                </c:pt>
                <c:pt idx="149">
                  <c:v>15.31</c:v>
                </c:pt>
                <c:pt idx="150">
                  <c:v>15.31</c:v>
                </c:pt>
                <c:pt idx="151">
                  <c:v>15.31</c:v>
                </c:pt>
                <c:pt idx="152">
                  <c:v>15.31</c:v>
                </c:pt>
                <c:pt idx="153">
                  <c:v>15.31</c:v>
                </c:pt>
                <c:pt idx="154">
                  <c:v>15.31</c:v>
                </c:pt>
                <c:pt idx="155">
                  <c:v>15.31</c:v>
                </c:pt>
                <c:pt idx="156">
                  <c:v>15.31</c:v>
                </c:pt>
                <c:pt idx="157">
                  <c:v>15.31</c:v>
                </c:pt>
                <c:pt idx="158">
                  <c:v>15.31</c:v>
                </c:pt>
                <c:pt idx="159">
                  <c:v>15.31</c:v>
                </c:pt>
                <c:pt idx="160">
                  <c:v>15.31</c:v>
                </c:pt>
                <c:pt idx="161">
                  <c:v>15.31</c:v>
                </c:pt>
                <c:pt idx="162">
                  <c:v>15.31</c:v>
                </c:pt>
                <c:pt idx="163">
                  <c:v>15.31</c:v>
                </c:pt>
                <c:pt idx="164">
                  <c:v>15.31</c:v>
                </c:pt>
                <c:pt idx="165">
                  <c:v>15.31</c:v>
                </c:pt>
                <c:pt idx="166">
                  <c:v>15.31</c:v>
                </c:pt>
                <c:pt idx="167">
                  <c:v>15.31</c:v>
                </c:pt>
                <c:pt idx="168">
                  <c:v>15.31</c:v>
                </c:pt>
                <c:pt idx="169">
                  <c:v>15.139999999999999</c:v>
                </c:pt>
                <c:pt idx="170">
                  <c:v>15.139999999999999</c:v>
                </c:pt>
                <c:pt idx="171">
                  <c:v>15.3</c:v>
                </c:pt>
                <c:pt idx="172">
                  <c:v>15.3</c:v>
                </c:pt>
                <c:pt idx="173">
                  <c:v>13.55</c:v>
                </c:pt>
                <c:pt idx="174">
                  <c:v>13.56</c:v>
                </c:pt>
                <c:pt idx="175">
                  <c:v>13.57</c:v>
                </c:pt>
                <c:pt idx="176">
                  <c:v>13.57</c:v>
                </c:pt>
                <c:pt idx="177">
                  <c:v>13.57</c:v>
                </c:pt>
                <c:pt idx="178">
                  <c:v>23.279999999999998</c:v>
                </c:pt>
                <c:pt idx="179">
                  <c:v>16.259999999999998</c:v>
                </c:pt>
                <c:pt idx="180">
                  <c:v>16.259999999999998</c:v>
                </c:pt>
                <c:pt idx="181">
                  <c:v>16.27</c:v>
                </c:pt>
              </c:numCache>
            </c:numRef>
          </c:val>
        </c:ser>
        <c:dLbls/>
        <c:marker val="1"/>
        <c:axId val="188825984"/>
        <c:axId val="188827520"/>
      </c:lineChart>
      <c:catAx>
        <c:axId val="188825984"/>
        <c:scaling>
          <c:orientation val="minMax"/>
        </c:scaling>
        <c:axPos val="b"/>
        <c:numFmt formatCode="General" sourceLinked="1"/>
        <c:tickLblPos val="nextTo"/>
        <c:crossAx val="188827520"/>
        <c:crosses val="autoZero"/>
        <c:auto val="1"/>
        <c:lblAlgn val="ctr"/>
        <c:lblOffset val="100"/>
        <c:tickLblSkip val="60"/>
        <c:tickMarkSkip val="60"/>
      </c:catAx>
      <c:valAx>
        <c:axId val="188827520"/>
        <c:scaling>
          <c:orientation val="minMax"/>
          <c:max val="120"/>
          <c:min val="0"/>
        </c:scaling>
        <c:axPos val="l"/>
        <c:majorGridlines>
          <c:spPr>
            <a:ln>
              <a:prstDash val="dash"/>
            </a:ln>
          </c:spPr>
        </c:majorGridlines>
        <c:numFmt formatCode="General" sourceLinked="1"/>
        <c:tickLblPos val="nextTo"/>
        <c:crossAx val="188825984"/>
        <c:crosses val="autoZero"/>
        <c:crossBetween val="between"/>
        <c:majorUnit val="50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3368594077255507E-2"/>
          <c:y val="0.15932852143482101"/>
          <c:w val="0.54387404225986913"/>
          <c:h val="0.43685914260717401"/>
        </c:manualLayout>
      </c:layout>
      <c:lineChart>
        <c:grouping val="standard"/>
        <c:ser>
          <c:idx val="0"/>
          <c:order val="0"/>
          <c:tx>
            <c:v>MBW_ALL(A)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(2)'!$K$5:$K$186</c:f>
              <c:numCache>
                <c:formatCode>General</c:formatCode>
                <c:ptCount val="182"/>
                <c:pt idx="0">
                  <c:v>18.155000000000001</c:v>
                </c:pt>
                <c:pt idx="1">
                  <c:v>70.274999999999991</c:v>
                </c:pt>
                <c:pt idx="2">
                  <c:v>69.745000000000005</c:v>
                </c:pt>
                <c:pt idx="3">
                  <c:v>69.97999999999999</c:v>
                </c:pt>
                <c:pt idx="4">
                  <c:v>68.440000000000012</c:v>
                </c:pt>
                <c:pt idx="5">
                  <c:v>70.074999999999989</c:v>
                </c:pt>
                <c:pt idx="6">
                  <c:v>71.38</c:v>
                </c:pt>
                <c:pt idx="7">
                  <c:v>70.634999999999991</c:v>
                </c:pt>
                <c:pt idx="8">
                  <c:v>70.710000000000022</c:v>
                </c:pt>
                <c:pt idx="9">
                  <c:v>68.099999999999994</c:v>
                </c:pt>
                <c:pt idx="10">
                  <c:v>68.974999999999994</c:v>
                </c:pt>
                <c:pt idx="11">
                  <c:v>70.47999999999999</c:v>
                </c:pt>
                <c:pt idx="12">
                  <c:v>67.38</c:v>
                </c:pt>
                <c:pt idx="13">
                  <c:v>65.510000000000005</c:v>
                </c:pt>
                <c:pt idx="14">
                  <c:v>65.649999999999991</c:v>
                </c:pt>
                <c:pt idx="15">
                  <c:v>69.284999999999997</c:v>
                </c:pt>
                <c:pt idx="16">
                  <c:v>68.284999999999997</c:v>
                </c:pt>
                <c:pt idx="17">
                  <c:v>70.834999999999994</c:v>
                </c:pt>
                <c:pt idx="18">
                  <c:v>71.09</c:v>
                </c:pt>
                <c:pt idx="19">
                  <c:v>70.679999999999978</c:v>
                </c:pt>
                <c:pt idx="20">
                  <c:v>70.10499999999999</c:v>
                </c:pt>
                <c:pt idx="21">
                  <c:v>71.36</c:v>
                </c:pt>
                <c:pt idx="22">
                  <c:v>71.149999999999991</c:v>
                </c:pt>
                <c:pt idx="23">
                  <c:v>70.66</c:v>
                </c:pt>
                <c:pt idx="24">
                  <c:v>69.02000000000001</c:v>
                </c:pt>
                <c:pt idx="25">
                  <c:v>70.254999999999995</c:v>
                </c:pt>
                <c:pt idx="26">
                  <c:v>69.85499999999999</c:v>
                </c:pt>
                <c:pt idx="27">
                  <c:v>70.56</c:v>
                </c:pt>
                <c:pt idx="28">
                  <c:v>70.614999999999995</c:v>
                </c:pt>
                <c:pt idx="29">
                  <c:v>70.515000000000001</c:v>
                </c:pt>
                <c:pt idx="30">
                  <c:v>70.935000000000002</c:v>
                </c:pt>
                <c:pt idx="31">
                  <c:v>70.53</c:v>
                </c:pt>
                <c:pt idx="32">
                  <c:v>71.194999999999993</c:v>
                </c:pt>
                <c:pt idx="33">
                  <c:v>70.284999999999997</c:v>
                </c:pt>
                <c:pt idx="34">
                  <c:v>68.63</c:v>
                </c:pt>
                <c:pt idx="35">
                  <c:v>69.985000000000014</c:v>
                </c:pt>
                <c:pt idx="36">
                  <c:v>69.679999999999978</c:v>
                </c:pt>
                <c:pt idx="37">
                  <c:v>70.374999999999986</c:v>
                </c:pt>
                <c:pt idx="38">
                  <c:v>70.164999999999992</c:v>
                </c:pt>
                <c:pt idx="39">
                  <c:v>70.760000000000005</c:v>
                </c:pt>
                <c:pt idx="40">
                  <c:v>70.894999999999996</c:v>
                </c:pt>
                <c:pt idx="41">
                  <c:v>70.98</c:v>
                </c:pt>
                <c:pt idx="42">
                  <c:v>69.995000000000005</c:v>
                </c:pt>
                <c:pt idx="43">
                  <c:v>70.324999999999989</c:v>
                </c:pt>
                <c:pt idx="44">
                  <c:v>70.254999999999995</c:v>
                </c:pt>
                <c:pt idx="45">
                  <c:v>70.015000000000001</c:v>
                </c:pt>
                <c:pt idx="46">
                  <c:v>69.924999999999997</c:v>
                </c:pt>
                <c:pt idx="47">
                  <c:v>70.22</c:v>
                </c:pt>
                <c:pt idx="48">
                  <c:v>70.679999999999978</c:v>
                </c:pt>
                <c:pt idx="49">
                  <c:v>70.760000000000005</c:v>
                </c:pt>
                <c:pt idx="50">
                  <c:v>69.349999999999994</c:v>
                </c:pt>
                <c:pt idx="51">
                  <c:v>70.995000000000005</c:v>
                </c:pt>
                <c:pt idx="52">
                  <c:v>70.784999999999997</c:v>
                </c:pt>
                <c:pt idx="53">
                  <c:v>69.815000000000012</c:v>
                </c:pt>
                <c:pt idx="54">
                  <c:v>69.800000000000011</c:v>
                </c:pt>
                <c:pt idx="55">
                  <c:v>70.85499999999999</c:v>
                </c:pt>
                <c:pt idx="56">
                  <c:v>70.210000000000022</c:v>
                </c:pt>
                <c:pt idx="57">
                  <c:v>70.25</c:v>
                </c:pt>
                <c:pt idx="58">
                  <c:v>69.955000000000013</c:v>
                </c:pt>
                <c:pt idx="59">
                  <c:v>69.36999999999999</c:v>
                </c:pt>
                <c:pt idx="60">
                  <c:v>68.715000000000003</c:v>
                </c:pt>
                <c:pt idx="61">
                  <c:v>70.684999999999988</c:v>
                </c:pt>
                <c:pt idx="62">
                  <c:v>67.545000000000002</c:v>
                </c:pt>
                <c:pt idx="63">
                  <c:v>62.75</c:v>
                </c:pt>
                <c:pt idx="64">
                  <c:v>64.440000000000012</c:v>
                </c:pt>
                <c:pt idx="65">
                  <c:v>69.34</c:v>
                </c:pt>
                <c:pt idx="66">
                  <c:v>71.910000000000011</c:v>
                </c:pt>
                <c:pt idx="67">
                  <c:v>66.010000000000005</c:v>
                </c:pt>
                <c:pt idx="68">
                  <c:v>66.154999999999987</c:v>
                </c:pt>
                <c:pt idx="69">
                  <c:v>67.184999999999988</c:v>
                </c:pt>
                <c:pt idx="70">
                  <c:v>68.53</c:v>
                </c:pt>
                <c:pt idx="71">
                  <c:v>64.364999999999995</c:v>
                </c:pt>
                <c:pt idx="72">
                  <c:v>64.274999999999991</c:v>
                </c:pt>
                <c:pt idx="73">
                  <c:v>67.69</c:v>
                </c:pt>
                <c:pt idx="74">
                  <c:v>68.19</c:v>
                </c:pt>
                <c:pt idx="75">
                  <c:v>67.394999999999996</c:v>
                </c:pt>
                <c:pt idx="76">
                  <c:v>69.095000000000013</c:v>
                </c:pt>
                <c:pt idx="77">
                  <c:v>69.34</c:v>
                </c:pt>
                <c:pt idx="78">
                  <c:v>69.824999999999989</c:v>
                </c:pt>
                <c:pt idx="79">
                  <c:v>66.034999999999997</c:v>
                </c:pt>
                <c:pt idx="80">
                  <c:v>68.5</c:v>
                </c:pt>
                <c:pt idx="81">
                  <c:v>70.35499999999999</c:v>
                </c:pt>
                <c:pt idx="82">
                  <c:v>68.389999999999986</c:v>
                </c:pt>
                <c:pt idx="83">
                  <c:v>64.884999999999991</c:v>
                </c:pt>
                <c:pt idx="84">
                  <c:v>68.88</c:v>
                </c:pt>
                <c:pt idx="85">
                  <c:v>70.040000000000006</c:v>
                </c:pt>
                <c:pt idx="86">
                  <c:v>69.335000000000008</c:v>
                </c:pt>
                <c:pt idx="87">
                  <c:v>67.674999999999983</c:v>
                </c:pt>
                <c:pt idx="88">
                  <c:v>68.740000000000023</c:v>
                </c:pt>
                <c:pt idx="89">
                  <c:v>65.5</c:v>
                </c:pt>
                <c:pt idx="90">
                  <c:v>69.5</c:v>
                </c:pt>
                <c:pt idx="91">
                  <c:v>67.86</c:v>
                </c:pt>
                <c:pt idx="92">
                  <c:v>67.935000000000002</c:v>
                </c:pt>
                <c:pt idx="93">
                  <c:v>69.889999999999986</c:v>
                </c:pt>
                <c:pt idx="94">
                  <c:v>66.7</c:v>
                </c:pt>
                <c:pt idx="95">
                  <c:v>66.224999999999994</c:v>
                </c:pt>
                <c:pt idx="96">
                  <c:v>62.995000000000012</c:v>
                </c:pt>
                <c:pt idx="97">
                  <c:v>70.974999999999994</c:v>
                </c:pt>
                <c:pt idx="98">
                  <c:v>69.965000000000003</c:v>
                </c:pt>
                <c:pt idx="99">
                  <c:v>70.415000000000006</c:v>
                </c:pt>
                <c:pt idx="100">
                  <c:v>70.664999999999992</c:v>
                </c:pt>
                <c:pt idx="101">
                  <c:v>69.03</c:v>
                </c:pt>
                <c:pt idx="102">
                  <c:v>70.115000000000009</c:v>
                </c:pt>
                <c:pt idx="103">
                  <c:v>69.510000000000005</c:v>
                </c:pt>
                <c:pt idx="104">
                  <c:v>70.59</c:v>
                </c:pt>
                <c:pt idx="105">
                  <c:v>70</c:v>
                </c:pt>
                <c:pt idx="106">
                  <c:v>69.430000000000007</c:v>
                </c:pt>
                <c:pt idx="107">
                  <c:v>67.05</c:v>
                </c:pt>
                <c:pt idx="108">
                  <c:v>68.27</c:v>
                </c:pt>
                <c:pt idx="109">
                  <c:v>65.774999999999991</c:v>
                </c:pt>
                <c:pt idx="110">
                  <c:v>68.724999999999994</c:v>
                </c:pt>
                <c:pt idx="111">
                  <c:v>71.345000000000013</c:v>
                </c:pt>
                <c:pt idx="112">
                  <c:v>71.905000000000001</c:v>
                </c:pt>
                <c:pt idx="113">
                  <c:v>71.935000000000002</c:v>
                </c:pt>
                <c:pt idx="114">
                  <c:v>72.2</c:v>
                </c:pt>
                <c:pt idx="115">
                  <c:v>72.134999999999991</c:v>
                </c:pt>
                <c:pt idx="116">
                  <c:v>70.565000000000012</c:v>
                </c:pt>
                <c:pt idx="117">
                  <c:v>71.465000000000003</c:v>
                </c:pt>
                <c:pt idx="118">
                  <c:v>72.03</c:v>
                </c:pt>
                <c:pt idx="119">
                  <c:v>72.53</c:v>
                </c:pt>
                <c:pt idx="120">
                  <c:v>72.800000000000011</c:v>
                </c:pt>
                <c:pt idx="121">
                  <c:v>71.945000000000007</c:v>
                </c:pt>
                <c:pt idx="122">
                  <c:v>71.985000000000014</c:v>
                </c:pt>
                <c:pt idx="123">
                  <c:v>67.48</c:v>
                </c:pt>
                <c:pt idx="124">
                  <c:v>69.64</c:v>
                </c:pt>
                <c:pt idx="125">
                  <c:v>72.569999999999993</c:v>
                </c:pt>
                <c:pt idx="126">
                  <c:v>71.634999999999991</c:v>
                </c:pt>
                <c:pt idx="127">
                  <c:v>68.58</c:v>
                </c:pt>
                <c:pt idx="128">
                  <c:v>69.405000000000001</c:v>
                </c:pt>
                <c:pt idx="129">
                  <c:v>71.22999999999999</c:v>
                </c:pt>
                <c:pt idx="130">
                  <c:v>72.39</c:v>
                </c:pt>
                <c:pt idx="131">
                  <c:v>71.184999999999988</c:v>
                </c:pt>
                <c:pt idx="132">
                  <c:v>70.69</c:v>
                </c:pt>
                <c:pt idx="133">
                  <c:v>71.910000000000011</c:v>
                </c:pt>
                <c:pt idx="134">
                  <c:v>70.415000000000006</c:v>
                </c:pt>
                <c:pt idx="135">
                  <c:v>72.19</c:v>
                </c:pt>
                <c:pt idx="136">
                  <c:v>68.124999999999986</c:v>
                </c:pt>
                <c:pt idx="137">
                  <c:v>70.86999999999999</c:v>
                </c:pt>
                <c:pt idx="138">
                  <c:v>70.88</c:v>
                </c:pt>
                <c:pt idx="139">
                  <c:v>69.19</c:v>
                </c:pt>
                <c:pt idx="140">
                  <c:v>68.154999999999987</c:v>
                </c:pt>
                <c:pt idx="141">
                  <c:v>69.19</c:v>
                </c:pt>
                <c:pt idx="142">
                  <c:v>70.569999999999993</c:v>
                </c:pt>
                <c:pt idx="143">
                  <c:v>70.63</c:v>
                </c:pt>
                <c:pt idx="144">
                  <c:v>72.69</c:v>
                </c:pt>
                <c:pt idx="145">
                  <c:v>71.664999999999992</c:v>
                </c:pt>
                <c:pt idx="146">
                  <c:v>71.985000000000014</c:v>
                </c:pt>
                <c:pt idx="147">
                  <c:v>71.77</c:v>
                </c:pt>
                <c:pt idx="148">
                  <c:v>70.5</c:v>
                </c:pt>
                <c:pt idx="149">
                  <c:v>71.149999999999991</c:v>
                </c:pt>
                <c:pt idx="150">
                  <c:v>68.924999999999997</c:v>
                </c:pt>
                <c:pt idx="151">
                  <c:v>71.154999999999987</c:v>
                </c:pt>
                <c:pt idx="152">
                  <c:v>68.81</c:v>
                </c:pt>
                <c:pt idx="153">
                  <c:v>71.599999999999994</c:v>
                </c:pt>
                <c:pt idx="154">
                  <c:v>68.874999999999986</c:v>
                </c:pt>
                <c:pt idx="155">
                  <c:v>72.034999999999997</c:v>
                </c:pt>
                <c:pt idx="156">
                  <c:v>68.245000000000005</c:v>
                </c:pt>
                <c:pt idx="157">
                  <c:v>71.365000000000009</c:v>
                </c:pt>
                <c:pt idx="158">
                  <c:v>67.02000000000001</c:v>
                </c:pt>
                <c:pt idx="159">
                  <c:v>69.39500000000001</c:v>
                </c:pt>
                <c:pt idx="160">
                  <c:v>67.03</c:v>
                </c:pt>
                <c:pt idx="161">
                  <c:v>72.034999999999997</c:v>
                </c:pt>
                <c:pt idx="162">
                  <c:v>69.63</c:v>
                </c:pt>
                <c:pt idx="163">
                  <c:v>69.410000000000011</c:v>
                </c:pt>
                <c:pt idx="164">
                  <c:v>69.865000000000009</c:v>
                </c:pt>
                <c:pt idx="165">
                  <c:v>67.05</c:v>
                </c:pt>
                <c:pt idx="166">
                  <c:v>66.774999999999991</c:v>
                </c:pt>
                <c:pt idx="167">
                  <c:v>72.315000000000012</c:v>
                </c:pt>
                <c:pt idx="168">
                  <c:v>69.069999999999993</c:v>
                </c:pt>
                <c:pt idx="169">
                  <c:v>70.474999999999994</c:v>
                </c:pt>
                <c:pt idx="170">
                  <c:v>73.095000000000013</c:v>
                </c:pt>
                <c:pt idx="171">
                  <c:v>72.400000000000006</c:v>
                </c:pt>
                <c:pt idx="172">
                  <c:v>68.60499999999999</c:v>
                </c:pt>
                <c:pt idx="173">
                  <c:v>65.88</c:v>
                </c:pt>
                <c:pt idx="174">
                  <c:v>69.490000000000023</c:v>
                </c:pt>
                <c:pt idx="175">
                  <c:v>65.430000000000007</c:v>
                </c:pt>
                <c:pt idx="176">
                  <c:v>69.485000000000014</c:v>
                </c:pt>
                <c:pt idx="177">
                  <c:v>67.915000000000006</c:v>
                </c:pt>
                <c:pt idx="178">
                  <c:v>65.774999999999991</c:v>
                </c:pt>
                <c:pt idx="179">
                  <c:v>56.814999999999998</c:v>
                </c:pt>
                <c:pt idx="180">
                  <c:v>56.42</c:v>
                </c:pt>
                <c:pt idx="181">
                  <c:v>65.5</c:v>
                </c:pt>
              </c:numCache>
            </c:numRef>
          </c:val>
        </c:ser>
        <c:ser>
          <c:idx val="1"/>
          <c:order val="1"/>
          <c:tx>
            <c:v>MBW_ALL(B)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(2)'!$U$5:$U$186</c:f>
              <c:numCache>
                <c:formatCode>General</c:formatCode>
                <c:ptCount val="182"/>
                <c:pt idx="0">
                  <c:v>1.825</c:v>
                </c:pt>
                <c:pt idx="1">
                  <c:v>1.62</c:v>
                </c:pt>
                <c:pt idx="2">
                  <c:v>3.4899999999999998</c:v>
                </c:pt>
                <c:pt idx="3">
                  <c:v>3.3249999999999997</c:v>
                </c:pt>
                <c:pt idx="4">
                  <c:v>3.46</c:v>
                </c:pt>
                <c:pt idx="5">
                  <c:v>3</c:v>
                </c:pt>
                <c:pt idx="6">
                  <c:v>3.2749999999999999</c:v>
                </c:pt>
                <c:pt idx="7">
                  <c:v>3.3149999999999986</c:v>
                </c:pt>
                <c:pt idx="8">
                  <c:v>3.2250000000000001</c:v>
                </c:pt>
                <c:pt idx="9">
                  <c:v>3.3349999999999986</c:v>
                </c:pt>
                <c:pt idx="10">
                  <c:v>3.02</c:v>
                </c:pt>
                <c:pt idx="11">
                  <c:v>3.22</c:v>
                </c:pt>
                <c:pt idx="12">
                  <c:v>3.22</c:v>
                </c:pt>
                <c:pt idx="13">
                  <c:v>3.11</c:v>
                </c:pt>
                <c:pt idx="14">
                  <c:v>3.13</c:v>
                </c:pt>
                <c:pt idx="15">
                  <c:v>3.12</c:v>
                </c:pt>
                <c:pt idx="16">
                  <c:v>3.085</c:v>
                </c:pt>
                <c:pt idx="17">
                  <c:v>3.2</c:v>
                </c:pt>
                <c:pt idx="18">
                  <c:v>3.08</c:v>
                </c:pt>
                <c:pt idx="19">
                  <c:v>2.98</c:v>
                </c:pt>
                <c:pt idx="20">
                  <c:v>3.17</c:v>
                </c:pt>
                <c:pt idx="21">
                  <c:v>3.13</c:v>
                </c:pt>
                <c:pt idx="22">
                  <c:v>3.21</c:v>
                </c:pt>
                <c:pt idx="23">
                  <c:v>2.9149999999999996</c:v>
                </c:pt>
                <c:pt idx="24">
                  <c:v>3.0249999999999999</c:v>
                </c:pt>
                <c:pt idx="25">
                  <c:v>2.9949999999999997</c:v>
                </c:pt>
                <c:pt idx="26">
                  <c:v>3.0249999999999999</c:v>
                </c:pt>
                <c:pt idx="27">
                  <c:v>3.0749999999999997</c:v>
                </c:pt>
                <c:pt idx="28">
                  <c:v>3.0349999999999997</c:v>
                </c:pt>
                <c:pt idx="29">
                  <c:v>3</c:v>
                </c:pt>
                <c:pt idx="30">
                  <c:v>3.07</c:v>
                </c:pt>
                <c:pt idx="31">
                  <c:v>2.9849999999999999</c:v>
                </c:pt>
                <c:pt idx="32">
                  <c:v>2.9699999999999998</c:v>
                </c:pt>
                <c:pt idx="33">
                  <c:v>2.96</c:v>
                </c:pt>
                <c:pt idx="34">
                  <c:v>2.96</c:v>
                </c:pt>
                <c:pt idx="35">
                  <c:v>3.0049999999999999</c:v>
                </c:pt>
                <c:pt idx="36">
                  <c:v>3.0349999999999997</c:v>
                </c:pt>
                <c:pt idx="37">
                  <c:v>3.0549999999999997</c:v>
                </c:pt>
                <c:pt idx="38">
                  <c:v>3.0249999999999999</c:v>
                </c:pt>
                <c:pt idx="39">
                  <c:v>2.9899999999999998</c:v>
                </c:pt>
                <c:pt idx="40">
                  <c:v>3.0549999999999997</c:v>
                </c:pt>
                <c:pt idx="41">
                  <c:v>3.085</c:v>
                </c:pt>
                <c:pt idx="42">
                  <c:v>3.0549999999999997</c:v>
                </c:pt>
                <c:pt idx="43">
                  <c:v>2.9899999999999998</c:v>
                </c:pt>
                <c:pt idx="44">
                  <c:v>3.12</c:v>
                </c:pt>
                <c:pt idx="45">
                  <c:v>2.9949999999999997</c:v>
                </c:pt>
                <c:pt idx="46">
                  <c:v>3.0549999999999997</c:v>
                </c:pt>
                <c:pt idx="47">
                  <c:v>3.08</c:v>
                </c:pt>
                <c:pt idx="48">
                  <c:v>3.1349999999999998</c:v>
                </c:pt>
                <c:pt idx="49">
                  <c:v>3.0449999999999999</c:v>
                </c:pt>
                <c:pt idx="50">
                  <c:v>3.0599999999999987</c:v>
                </c:pt>
                <c:pt idx="51">
                  <c:v>3.11</c:v>
                </c:pt>
                <c:pt idx="52">
                  <c:v>3.14</c:v>
                </c:pt>
                <c:pt idx="53">
                  <c:v>3.1749999999999998</c:v>
                </c:pt>
                <c:pt idx="54">
                  <c:v>3.02</c:v>
                </c:pt>
                <c:pt idx="55">
                  <c:v>3</c:v>
                </c:pt>
                <c:pt idx="56">
                  <c:v>3.0749999999999997</c:v>
                </c:pt>
                <c:pt idx="57">
                  <c:v>4.83</c:v>
                </c:pt>
                <c:pt idx="58">
                  <c:v>5.8699999999999957</c:v>
                </c:pt>
                <c:pt idx="59">
                  <c:v>5.98</c:v>
                </c:pt>
                <c:pt idx="60">
                  <c:v>6.24</c:v>
                </c:pt>
                <c:pt idx="61">
                  <c:v>6.0449999999999946</c:v>
                </c:pt>
                <c:pt idx="62">
                  <c:v>6.0549999999999846</c:v>
                </c:pt>
                <c:pt idx="63">
                  <c:v>15.02</c:v>
                </c:pt>
                <c:pt idx="64">
                  <c:v>33.354999999999997</c:v>
                </c:pt>
                <c:pt idx="65">
                  <c:v>30.43</c:v>
                </c:pt>
                <c:pt idx="66">
                  <c:v>34.33</c:v>
                </c:pt>
                <c:pt idx="67">
                  <c:v>34.520000000000003</c:v>
                </c:pt>
                <c:pt idx="68">
                  <c:v>34.730000000000011</c:v>
                </c:pt>
                <c:pt idx="69">
                  <c:v>34.145000000000003</c:v>
                </c:pt>
                <c:pt idx="70">
                  <c:v>33.96</c:v>
                </c:pt>
                <c:pt idx="71">
                  <c:v>32.145000000000003</c:v>
                </c:pt>
                <c:pt idx="72">
                  <c:v>34.33</c:v>
                </c:pt>
                <c:pt idx="73">
                  <c:v>34.07</c:v>
                </c:pt>
                <c:pt idx="74">
                  <c:v>34.295000000000009</c:v>
                </c:pt>
                <c:pt idx="75">
                  <c:v>34.14</c:v>
                </c:pt>
                <c:pt idx="76">
                  <c:v>34.020000000000003</c:v>
                </c:pt>
                <c:pt idx="77">
                  <c:v>33.245000000000005</c:v>
                </c:pt>
                <c:pt idx="78">
                  <c:v>31.914999999999999</c:v>
                </c:pt>
                <c:pt idx="79">
                  <c:v>33.49</c:v>
                </c:pt>
                <c:pt idx="80">
                  <c:v>33.54</c:v>
                </c:pt>
                <c:pt idx="81">
                  <c:v>33.1</c:v>
                </c:pt>
                <c:pt idx="82">
                  <c:v>33.725000000000009</c:v>
                </c:pt>
                <c:pt idx="83">
                  <c:v>34.28</c:v>
                </c:pt>
                <c:pt idx="84">
                  <c:v>33.675000000000004</c:v>
                </c:pt>
                <c:pt idx="85">
                  <c:v>34.375</c:v>
                </c:pt>
                <c:pt idx="86">
                  <c:v>30.630000000000003</c:v>
                </c:pt>
                <c:pt idx="87">
                  <c:v>34.605000000000004</c:v>
                </c:pt>
                <c:pt idx="88">
                  <c:v>34.475000000000001</c:v>
                </c:pt>
                <c:pt idx="89">
                  <c:v>34.145000000000003</c:v>
                </c:pt>
                <c:pt idx="90">
                  <c:v>34.645000000000003</c:v>
                </c:pt>
                <c:pt idx="91">
                  <c:v>34.325000000000003</c:v>
                </c:pt>
                <c:pt idx="92">
                  <c:v>34.4</c:v>
                </c:pt>
                <c:pt idx="93">
                  <c:v>34.53</c:v>
                </c:pt>
                <c:pt idx="94">
                  <c:v>32.305</c:v>
                </c:pt>
                <c:pt idx="95">
                  <c:v>32.835000000000001</c:v>
                </c:pt>
                <c:pt idx="96">
                  <c:v>32.11</c:v>
                </c:pt>
                <c:pt idx="97">
                  <c:v>34.409999999999997</c:v>
                </c:pt>
                <c:pt idx="98">
                  <c:v>33.615000000000002</c:v>
                </c:pt>
                <c:pt idx="99">
                  <c:v>34.5</c:v>
                </c:pt>
                <c:pt idx="100">
                  <c:v>34.67</c:v>
                </c:pt>
                <c:pt idx="101">
                  <c:v>33.869999999999997</c:v>
                </c:pt>
                <c:pt idx="102">
                  <c:v>34.5</c:v>
                </c:pt>
                <c:pt idx="103">
                  <c:v>33.9</c:v>
                </c:pt>
                <c:pt idx="104">
                  <c:v>34.120000000000005</c:v>
                </c:pt>
                <c:pt idx="105">
                  <c:v>33.979999999999997</c:v>
                </c:pt>
                <c:pt idx="106">
                  <c:v>34.010000000000005</c:v>
                </c:pt>
                <c:pt idx="107">
                  <c:v>34.11</c:v>
                </c:pt>
                <c:pt idx="108">
                  <c:v>34.075000000000003</c:v>
                </c:pt>
                <c:pt idx="109">
                  <c:v>33.965000000000003</c:v>
                </c:pt>
                <c:pt idx="110">
                  <c:v>33.14</c:v>
                </c:pt>
                <c:pt idx="111">
                  <c:v>34.530000000000008</c:v>
                </c:pt>
                <c:pt idx="112">
                  <c:v>34.485000000000007</c:v>
                </c:pt>
                <c:pt idx="113">
                  <c:v>34.354999999999997</c:v>
                </c:pt>
                <c:pt idx="114">
                  <c:v>34.520000000000003</c:v>
                </c:pt>
                <c:pt idx="115">
                  <c:v>35.770000000000003</c:v>
                </c:pt>
                <c:pt idx="116">
                  <c:v>34.799999999999997</c:v>
                </c:pt>
                <c:pt idx="117">
                  <c:v>35.175000000000011</c:v>
                </c:pt>
                <c:pt idx="118">
                  <c:v>32.33</c:v>
                </c:pt>
                <c:pt idx="119">
                  <c:v>34.905000000000001</c:v>
                </c:pt>
                <c:pt idx="120">
                  <c:v>35.505000000000003</c:v>
                </c:pt>
                <c:pt idx="121">
                  <c:v>39.94</c:v>
                </c:pt>
                <c:pt idx="122">
                  <c:v>38.215000000000003</c:v>
                </c:pt>
                <c:pt idx="123">
                  <c:v>39.155000000000001</c:v>
                </c:pt>
                <c:pt idx="124">
                  <c:v>38.575000000000003</c:v>
                </c:pt>
                <c:pt idx="125">
                  <c:v>38.020000000000003</c:v>
                </c:pt>
                <c:pt idx="126">
                  <c:v>38.86</c:v>
                </c:pt>
                <c:pt idx="127">
                  <c:v>38.020000000000003</c:v>
                </c:pt>
                <c:pt idx="128">
                  <c:v>37.805</c:v>
                </c:pt>
                <c:pt idx="129">
                  <c:v>38.475000000000001</c:v>
                </c:pt>
                <c:pt idx="130">
                  <c:v>37.995000000000005</c:v>
                </c:pt>
                <c:pt idx="131">
                  <c:v>37.914999999999999</c:v>
                </c:pt>
                <c:pt idx="132">
                  <c:v>38.285000000000011</c:v>
                </c:pt>
                <c:pt idx="133">
                  <c:v>37.825000000000003</c:v>
                </c:pt>
                <c:pt idx="134">
                  <c:v>37.83</c:v>
                </c:pt>
                <c:pt idx="135">
                  <c:v>37.925000000000004</c:v>
                </c:pt>
                <c:pt idx="136">
                  <c:v>37.575000000000003</c:v>
                </c:pt>
                <c:pt idx="137">
                  <c:v>37.795000000000009</c:v>
                </c:pt>
                <c:pt idx="138">
                  <c:v>38.57</c:v>
                </c:pt>
                <c:pt idx="139">
                  <c:v>38.14</c:v>
                </c:pt>
                <c:pt idx="140">
                  <c:v>37.795000000000009</c:v>
                </c:pt>
                <c:pt idx="141">
                  <c:v>37.955000000000005</c:v>
                </c:pt>
                <c:pt idx="142">
                  <c:v>38.285000000000011</c:v>
                </c:pt>
                <c:pt idx="143">
                  <c:v>42.005000000000003</c:v>
                </c:pt>
                <c:pt idx="144">
                  <c:v>40.795000000000009</c:v>
                </c:pt>
                <c:pt idx="145">
                  <c:v>40.995000000000012</c:v>
                </c:pt>
                <c:pt idx="146">
                  <c:v>41.005000000000003</c:v>
                </c:pt>
                <c:pt idx="147">
                  <c:v>40.775000000000006</c:v>
                </c:pt>
                <c:pt idx="148">
                  <c:v>41.854999999999997</c:v>
                </c:pt>
                <c:pt idx="149">
                  <c:v>46.155000000000001</c:v>
                </c:pt>
                <c:pt idx="150">
                  <c:v>45.94</c:v>
                </c:pt>
                <c:pt idx="151">
                  <c:v>46.02</c:v>
                </c:pt>
                <c:pt idx="152">
                  <c:v>45.720000000000006</c:v>
                </c:pt>
                <c:pt idx="153">
                  <c:v>46.935000000000002</c:v>
                </c:pt>
                <c:pt idx="154">
                  <c:v>45.680000000000007</c:v>
                </c:pt>
                <c:pt idx="155">
                  <c:v>46.844999999999999</c:v>
                </c:pt>
                <c:pt idx="156">
                  <c:v>45.785000000000011</c:v>
                </c:pt>
                <c:pt idx="157">
                  <c:v>45.825000000000003</c:v>
                </c:pt>
                <c:pt idx="158">
                  <c:v>46.809999999999995</c:v>
                </c:pt>
                <c:pt idx="159">
                  <c:v>46.879999999999995</c:v>
                </c:pt>
                <c:pt idx="160">
                  <c:v>45.92</c:v>
                </c:pt>
                <c:pt idx="161">
                  <c:v>45.635000000000012</c:v>
                </c:pt>
                <c:pt idx="162">
                  <c:v>45.849999999999994</c:v>
                </c:pt>
                <c:pt idx="163">
                  <c:v>44.795000000000009</c:v>
                </c:pt>
                <c:pt idx="164">
                  <c:v>46.52</c:v>
                </c:pt>
                <c:pt idx="165">
                  <c:v>45.67</c:v>
                </c:pt>
                <c:pt idx="166">
                  <c:v>45.275000000000006</c:v>
                </c:pt>
                <c:pt idx="167">
                  <c:v>44.879999999999995</c:v>
                </c:pt>
                <c:pt idx="168">
                  <c:v>44.945</c:v>
                </c:pt>
                <c:pt idx="169">
                  <c:v>45.25</c:v>
                </c:pt>
                <c:pt idx="170">
                  <c:v>45.005000000000003</c:v>
                </c:pt>
                <c:pt idx="171">
                  <c:v>45.01</c:v>
                </c:pt>
                <c:pt idx="172">
                  <c:v>46.384999999999998</c:v>
                </c:pt>
                <c:pt idx="173">
                  <c:v>44.449999999999996</c:v>
                </c:pt>
                <c:pt idx="174">
                  <c:v>44.265000000000008</c:v>
                </c:pt>
                <c:pt idx="175">
                  <c:v>46.135000000000005</c:v>
                </c:pt>
                <c:pt idx="176">
                  <c:v>45.844999999999999</c:v>
                </c:pt>
                <c:pt idx="177">
                  <c:v>43.71</c:v>
                </c:pt>
                <c:pt idx="178">
                  <c:v>43.08</c:v>
                </c:pt>
                <c:pt idx="179">
                  <c:v>43.914999999999999</c:v>
                </c:pt>
                <c:pt idx="180">
                  <c:v>43.93</c:v>
                </c:pt>
                <c:pt idx="181">
                  <c:v>46.415000000000006</c:v>
                </c:pt>
              </c:numCache>
            </c:numRef>
          </c:val>
        </c:ser>
        <c:dLbls/>
        <c:marker val="1"/>
        <c:axId val="188840576"/>
        <c:axId val="188854656"/>
      </c:lineChart>
      <c:catAx>
        <c:axId val="188840576"/>
        <c:scaling>
          <c:orientation val="minMax"/>
        </c:scaling>
        <c:axPos val="b"/>
        <c:numFmt formatCode="General" sourceLinked="1"/>
        <c:tickLblPos val="nextTo"/>
        <c:crossAx val="188854656"/>
        <c:crosses val="autoZero"/>
        <c:auto val="1"/>
        <c:lblAlgn val="ctr"/>
        <c:lblOffset val="100"/>
        <c:tickLblSkip val="60"/>
        <c:tickMarkSkip val="60"/>
      </c:catAx>
      <c:valAx>
        <c:axId val="188854656"/>
        <c:scaling>
          <c:orientation val="minMax"/>
          <c:max val="120"/>
          <c:min val="0"/>
        </c:scaling>
        <c:axPos val="l"/>
        <c:majorGridlines>
          <c:spPr>
            <a:ln>
              <a:prstDash val="dash"/>
            </a:ln>
          </c:spPr>
        </c:majorGridlines>
        <c:numFmt formatCode="General" sourceLinked="1"/>
        <c:tickLblPos val="nextTo"/>
        <c:crossAx val="188840576"/>
        <c:crosses val="autoZero"/>
        <c:crossBetween val="between"/>
        <c:majorUnit val="50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3368581700392195E-2"/>
          <c:y val="0.15932852143482101"/>
          <c:w val="0.63317775747265903"/>
          <c:h val="0.43685914260717401"/>
        </c:manualLayout>
      </c:layout>
      <c:lineChart>
        <c:grouping val="standard"/>
        <c:ser>
          <c:idx val="0"/>
          <c:order val="0"/>
          <c:tx>
            <c:v>CPU_ALL(A)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(2)'!$D$5:$D$216</c:f>
              <c:numCache>
                <c:formatCode>General</c:formatCode>
                <c:ptCount val="212"/>
                <c:pt idx="0">
                  <c:v>3.0000000000000002E-2</c:v>
                </c:pt>
                <c:pt idx="1">
                  <c:v>23.979999999999997</c:v>
                </c:pt>
                <c:pt idx="2">
                  <c:v>85.53</c:v>
                </c:pt>
                <c:pt idx="3">
                  <c:v>85.51</c:v>
                </c:pt>
                <c:pt idx="4">
                  <c:v>85.56</c:v>
                </c:pt>
                <c:pt idx="5">
                  <c:v>85.45</c:v>
                </c:pt>
                <c:pt idx="6">
                  <c:v>85.5</c:v>
                </c:pt>
                <c:pt idx="7">
                  <c:v>85.52</c:v>
                </c:pt>
                <c:pt idx="8">
                  <c:v>85.5</c:v>
                </c:pt>
                <c:pt idx="9">
                  <c:v>85.5</c:v>
                </c:pt>
                <c:pt idx="10">
                  <c:v>85.440000000000012</c:v>
                </c:pt>
                <c:pt idx="11">
                  <c:v>85.48</c:v>
                </c:pt>
                <c:pt idx="12">
                  <c:v>85.61999999999999</c:v>
                </c:pt>
                <c:pt idx="13">
                  <c:v>85.52</c:v>
                </c:pt>
                <c:pt idx="14">
                  <c:v>85.410000000000011</c:v>
                </c:pt>
                <c:pt idx="15">
                  <c:v>85.4</c:v>
                </c:pt>
                <c:pt idx="16">
                  <c:v>85.5</c:v>
                </c:pt>
                <c:pt idx="17">
                  <c:v>85.51</c:v>
                </c:pt>
                <c:pt idx="18">
                  <c:v>85.53</c:v>
                </c:pt>
                <c:pt idx="19">
                  <c:v>85.53</c:v>
                </c:pt>
                <c:pt idx="20">
                  <c:v>85.51</c:v>
                </c:pt>
                <c:pt idx="21">
                  <c:v>85.52</c:v>
                </c:pt>
                <c:pt idx="22">
                  <c:v>85.51</c:v>
                </c:pt>
                <c:pt idx="23">
                  <c:v>85.53</c:v>
                </c:pt>
                <c:pt idx="24">
                  <c:v>85.52</c:v>
                </c:pt>
                <c:pt idx="25">
                  <c:v>85.61</c:v>
                </c:pt>
                <c:pt idx="26">
                  <c:v>85.56</c:v>
                </c:pt>
                <c:pt idx="27">
                  <c:v>85.55</c:v>
                </c:pt>
                <c:pt idx="28">
                  <c:v>85.58</c:v>
                </c:pt>
                <c:pt idx="29">
                  <c:v>85.5</c:v>
                </c:pt>
                <c:pt idx="30">
                  <c:v>85.56</c:v>
                </c:pt>
                <c:pt idx="31">
                  <c:v>85.53</c:v>
                </c:pt>
                <c:pt idx="32">
                  <c:v>85.55</c:v>
                </c:pt>
                <c:pt idx="33">
                  <c:v>85.53</c:v>
                </c:pt>
                <c:pt idx="34">
                  <c:v>85.52</c:v>
                </c:pt>
                <c:pt idx="35">
                  <c:v>85.5</c:v>
                </c:pt>
                <c:pt idx="36">
                  <c:v>85.51</c:v>
                </c:pt>
                <c:pt idx="37">
                  <c:v>85.53</c:v>
                </c:pt>
                <c:pt idx="38">
                  <c:v>85.5</c:v>
                </c:pt>
                <c:pt idx="39">
                  <c:v>85.47</c:v>
                </c:pt>
                <c:pt idx="40">
                  <c:v>85.5</c:v>
                </c:pt>
                <c:pt idx="41">
                  <c:v>85.54</c:v>
                </c:pt>
                <c:pt idx="42">
                  <c:v>85.5</c:v>
                </c:pt>
                <c:pt idx="43">
                  <c:v>85.460000000000008</c:v>
                </c:pt>
                <c:pt idx="44">
                  <c:v>85.53</c:v>
                </c:pt>
                <c:pt idx="45">
                  <c:v>85.48</c:v>
                </c:pt>
                <c:pt idx="46">
                  <c:v>85.47</c:v>
                </c:pt>
                <c:pt idx="47">
                  <c:v>85.48</c:v>
                </c:pt>
                <c:pt idx="48">
                  <c:v>85.5</c:v>
                </c:pt>
                <c:pt idx="49">
                  <c:v>85.61</c:v>
                </c:pt>
                <c:pt idx="50">
                  <c:v>85.54</c:v>
                </c:pt>
                <c:pt idx="51">
                  <c:v>85.55</c:v>
                </c:pt>
                <c:pt idx="52">
                  <c:v>85.55</c:v>
                </c:pt>
                <c:pt idx="53">
                  <c:v>85.53</c:v>
                </c:pt>
                <c:pt idx="54">
                  <c:v>85.51</c:v>
                </c:pt>
                <c:pt idx="55">
                  <c:v>85.54</c:v>
                </c:pt>
                <c:pt idx="56">
                  <c:v>85.53</c:v>
                </c:pt>
                <c:pt idx="57">
                  <c:v>85.34</c:v>
                </c:pt>
                <c:pt idx="58">
                  <c:v>84.39</c:v>
                </c:pt>
                <c:pt idx="59">
                  <c:v>84.64</c:v>
                </c:pt>
                <c:pt idx="60">
                  <c:v>84.14</c:v>
                </c:pt>
                <c:pt idx="61">
                  <c:v>83.8</c:v>
                </c:pt>
                <c:pt idx="62">
                  <c:v>84.58</c:v>
                </c:pt>
                <c:pt idx="63">
                  <c:v>72.95</c:v>
                </c:pt>
                <c:pt idx="64">
                  <c:v>72.179999999999978</c:v>
                </c:pt>
                <c:pt idx="65">
                  <c:v>85.54</c:v>
                </c:pt>
                <c:pt idx="66">
                  <c:v>85.57</c:v>
                </c:pt>
                <c:pt idx="67">
                  <c:v>85.55</c:v>
                </c:pt>
                <c:pt idx="68">
                  <c:v>85.59</c:v>
                </c:pt>
                <c:pt idx="69">
                  <c:v>85.58</c:v>
                </c:pt>
                <c:pt idx="70">
                  <c:v>85.59</c:v>
                </c:pt>
                <c:pt idx="71">
                  <c:v>85.59</c:v>
                </c:pt>
                <c:pt idx="72">
                  <c:v>85.53</c:v>
                </c:pt>
                <c:pt idx="73">
                  <c:v>85.55</c:v>
                </c:pt>
                <c:pt idx="74">
                  <c:v>85.57</c:v>
                </c:pt>
                <c:pt idx="75">
                  <c:v>85.56</c:v>
                </c:pt>
                <c:pt idx="76">
                  <c:v>85.57</c:v>
                </c:pt>
                <c:pt idx="77">
                  <c:v>85.61</c:v>
                </c:pt>
                <c:pt idx="78">
                  <c:v>85.52</c:v>
                </c:pt>
                <c:pt idx="79">
                  <c:v>85.61999999999999</c:v>
                </c:pt>
                <c:pt idx="80">
                  <c:v>85.64</c:v>
                </c:pt>
                <c:pt idx="81">
                  <c:v>85.6</c:v>
                </c:pt>
                <c:pt idx="82">
                  <c:v>85.61</c:v>
                </c:pt>
                <c:pt idx="83">
                  <c:v>85.59</c:v>
                </c:pt>
                <c:pt idx="84">
                  <c:v>85.54</c:v>
                </c:pt>
                <c:pt idx="85">
                  <c:v>85.53</c:v>
                </c:pt>
                <c:pt idx="86">
                  <c:v>85.59</c:v>
                </c:pt>
                <c:pt idx="87">
                  <c:v>85.57</c:v>
                </c:pt>
                <c:pt idx="88">
                  <c:v>85.53</c:v>
                </c:pt>
                <c:pt idx="89">
                  <c:v>85.61</c:v>
                </c:pt>
                <c:pt idx="90">
                  <c:v>85.57</c:v>
                </c:pt>
                <c:pt idx="91">
                  <c:v>85.57</c:v>
                </c:pt>
                <c:pt idx="92">
                  <c:v>85.6</c:v>
                </c:pt>
                <c:pt idx="93">
                  <c:v>85.6</c:v>
                </c:pt>
                <c:pt idx="94">
                  <c:v>85.55</c:v>
                </c:pt>
                <c:pt idx="95">
                  <c:v>85.6</c:v>
                </c:pt>
                <c:pt idx="96">
                  <c:v>85.58</c:v>
                </c:pt>
                <c:pt idx="97">
                  <c:v>85.53</c:v>
                </c:pt>
                <c:pt idx="98">
                  <c:v>85.51</c:v>
                </c:pt>
                <c:pt idx="99">
                  <c:v>85.58</c:v>
                </c:pt>
                <c:pt idx="100">
                  <c:v>85.56</c:v>
                </c:pt>
                <c:pt idx="101">
                  <c:v>85.57</c:v>
                </c:pt>
                <c:pt idx="102">
                  <c:v>85.54</c:v>
                </c:pt>
                <c:pt idx="103">
                  <c:v>85.56</c:v>
                </c:pt>
                <c:pt idx="104">
                  <c:v>85.58</c:v>
                </c:pt>
                <c:pt idx="105">
                  <c:v>85.54</c:v>
                </c:pt>
                <c:pt idx="106">
                  <c:v>85.55</c:v>
                </c:pt>
                <c:pt idx="107">
                  <c:v>85.59</c:v>
                </c:pt>
                <c:pt idx="108">
                  <c:v>85.53</c:v>
                </c:pt>
                <c:pt idx="109">
                  <c:v>85.58</c:v>
                </c:pt>
                <c:pt idx="110">
                  <c:v>85.54</c:v>
                </c:pt>
                <c:pt idx="111">
                  <c:v>85.58</c:v>
                </c:pt>
                <c:pt idx="112">
                  <c:v>85.54</c:v>
                </c:pt>
                <c:pt idx="113">
                  <c:v>85.61</c:v>
                </c:pt>
                <c:pt idx="114">
                  <c:v>84.97</c:v>
                </c:pt>
                <c:pt idx="115">
                  <c:v>84.52</c:v>
                </c:pt>
                <c:pt idx="116">
                  <c:v>84.33</c:v>
                </c:pt>
                <c:pt idx="117">
                  <c:v>84.3</c:v>
                </c:pt>
                <c:pt idx="118">
                  <c:v>84.28</c:v>
                </c:pt>
                <c:pt idx="119">
                  <c:v>72.22</c:v>
                </c:pt>
                <c:pt idx="120">
                  <c:v>73.349999999999994</c:v>
                </c:pt>
                <c:pt idx="121">
                  <c:v>73.430000000000007</c:v>
                </c:pt>
                <c:pt idx="122">
                  <c:v>85.7</c:v>
                </c:pt>
                <c:pt idx="123">
                  <c:v>85.669999999999987</c:v>
                </c:pt>
                <c:pt idx="124">
                  <c:v>85.56</c:v>
                </c:pt>
                <c:pt idx="125">
                  <c:v>85.63</c:v>
                </c:pt>
                <c:pt idx="126">
                  <c:v>85.64</c:v>
                </c:pt>
                <c:pt idx="127">
                  <c:v>85.63</c:v>
                </c:pt>
                <c:pt idx="128">
                  <c:v>85.66</c:v>
                </c:pt>
                <c:pt idx="129">
                  <c:v>85.64</c:v>
                </c:pt>
                <c:pt idx="130">
                  <c:v>85.679999999999978</c:v>
                </c:pt>
                <c:pt idx="131">
                  <c:v>85.66</c:v>
                </c:pt>
                <c:pt idx="132">
                  <c:v>85.63</c:v>
                </c:pt>
                <c:pt idx="133">
                  <c:v>85.63</c:v>
                </c:pt>
                <c:pt idx="134">
                  <c:v>85.66</c:v>
                </c:pt>
                <c:pt idx="135">
                  <c:v>85.63</c:v>
                </c:pt>
                <c:pt idx="136">
                  <c:v>85.63</c:v>
                </c:pt>
                <c:pt idx="137">
                  <c:v>85.63</c:v>
                </c:pt>
                <c:pt idx="138">
                  <c:v>85.649999999999991</c:v>
                </c:pt>
                <c:pt idx="139">
                  <c:v>85.66</c:v>
                </c:pt>
                <c:pt idx="140">
                  <c:v>85.61</c:v>
                </c:pt>
                <c:pt idx="141">
                  <c:v>85.61999999999999</c:v>
                </c:pt>
                <c:pt idx="142">
                  <c:v>85.61999999999999</c:v>
                </c:pt>
                <c:pt idx="143">
                  <c:v>85.63</c:v>
                </c:pt>
                <c:pt idx="144">
                  <c:v>85.64</c:v>
                </c:pt>
                <c:pt idx="145">
                  <c:v>85.679999999999978</c:v>
                </c:pt>
                <c:pt idx="146">
                  <c:v>85.649999999999991</c:v>
                </c:pt>
                <c:pt idx="147">
                  <c:v>85.649999999999991</c:v>
                </c:pt>
                <c:pt idx="148">
                  <c:v>85.66</c:v>
                </c:pt>
                <c:pt idx="149">
                  <c:v>85.669999999999987</c:v>
                </c:pt>
                <c:pt idx="150">
                  <c:v>85.63</c:v>
                </c:pt>
                <c:pt idx="151">
                  <c:v>85.61999999999999</c:v>
                </c:pt>
                <c:pt idx="152">
                  <c:v>85.61999999999999</c:v>
                </c:pt>
                <c:pt idx="153">
                  <c:v>85.66</c:v>
                </c:pt>
                <c:pt idx="154">
                  <c:v>85.64</c:v>
                </c:pt>
                <c:pt idx="155">
                  <c:v>85.61</c:v>
                </c:pt>
                <c:pt idx="156">
                  <c:v>85.63</c:v>
                </c:pt>
                <c:pt idx="157">
                  <c:v>85.649999999999991</c:v>
                </c:pt>
                <c:pt idx="158">
                  <c:v>85.649999999999991</c:v>
                </c:pt>
                <c:pt idx="159">
                  <c:v>85.59</c:v>
                </c:pt>
                <c:pt idx="160">
                  <c:v>85.63</c:v>
                </c:pt>
                <c:pt idx="161">
                  <c:v>85.61999999999999</c:v>
                </c:pt>
                <c:pt idx="162">
                  <c:v>85.649999999999991</c:v>
                </c:pt>
                <c:pt idx="163">
                  <c:v>85.6</c:v>
                </c:pt>
                <c:pt idx="164">
                  <c:v>85.69</c:v>
                </c:pt>
                <c:pt idx="165">
                  <c:v>85.61</c:v>
                </c:pt>
                <c:pt idx="166">
                  <c:v>85.61</c:v>
                </c:pt>
                <c:pt idx="167">
                  <c:v>85.6</c:v>
                </c:pt>
                <c:pt idx="168">
                  <c:v>85.66</c:v>
                </c:pt>
                <c:pt idx="169">
                  <c:v>85.61</c:v>
                </c:pt>
                <c:pt idx="170">
                  <c:v>85.61</c:v>
                </c:pt>
                <c:pt idx="171">
                  <c:v>75.61</c:v>
                </c:pt>
                <c:pt idx="172">
                  <c:v>85.22</c:v>
                </c:pt>
                <c:pt idx="173">
                  <c:v>95.56</c:v>
                </c:pt>
                <c:pt idx="174">
                  <c:v>96.52</c:v>
                </c:pt>
                <c:pt idx="175">
                  <c:v>89.31</c:v>
                </c:pt>
                <c:pt idx="176">
                  <c:v>84.7</c:v>
                </c:pt>
                <c:pt idx="177">
                  <c:v>81.14</c:v>
                </c:pt>
                <c:pt idx="178">
                  <c:v>85.740000000000009</c:v>
                </c:pt>
                <c:pt idx="179">
                  <c:v>85.669999999999987</c:v>
                </c:pt>
                <c:pt idx="180">
                  <c:v>85.64</c:v>
                </c:pt>
                <c:pt idx="181">
                  <c:v>85.649999999999991</c:v>
                </c:pt>
                <c:pt idx="182">
                  <c:v>85.66</c:v>
                </c:pt>
                <c:pt idx="183">
                  <c:v>85.69</c:v>
                </c:pt>
                <c:pt idx="184">
                  <c:v>85.669999999999987</c:v>
                </c:pt>
                <c:pt idx="185">
                  <c:v>85.69</c:v>
                </c:pt>
                <c:pt idx="186">
                  <c:v>85.7</c:v>
                </c:pt>
                <c:pt idx="187">
                  <c:v>85.679999999999978</c:v>
                </c:pt>
                <c:pt idx="188">
                  <c:v>85.669999999999987</c:v>
                </c:pt>
                <c:pt idx="189">
                  <c:v>85.669999999999987</c:v>
                </c:pt>
                <c:pt idx="190">
                  <c:v>85.69</c:v>
                </c:pt>
                <c:pt idx="191">
                  <c:v>85.649999999999991</c:v>
                </c:pt>
                <c:pt idx="192">
                  <c:v>85.7</c:v>
                </c:pt>
                <c:pt idx="193">
                  <c:v>85.679999999999978</c:v>
                </c:pt>
                <c:pt idx="194">
                  <c:v>85.69</c:v>
                </c:pt>
                <c:pt idx="195">
                  <c:v>85.710000000000008</c:v>
                </c:pt>
                <c:pt idx="196">
                  <c:v>85.75</c:v>
                </c:pt>
                <c:pt idx="197">
                  <c:v>85.64</c:v>
                </c:pt>
                <c:pt idx="198">
                  <c:v>85.710000000000008</c:v>
                </c:pt>
                <c:pt idx="199">
                  <c:v>85.669999999999987</c:v>
                </c:pt>
                <c:pt idx="200">
                  <c:v>85.679999999999978</c:v>
                </c:pt>
                <c:pt idx="201">
                  <c:v>85.669999999999987</c:v>
                </c:pt>
                <c:pt idx="202">
                  <c:v>85.669999999999987</c:v>
                </c:pt>
                <c:pt idx="203">
                  <c:v>85.710000000000008</c:v>
                </c:pt>
                <c:pt idx="204">
                  <c:v>85.72</c:v>
                </c:pt>
                <c:pt idx="205">
                  <c:v>85.7</c:v>
                </c:pt>
                <c:pt idx="206">
                  <c:v>85.669999999999987</c:v>
                </c:pt>
                <c:pt idx="207">
                  <c:v>85.73</c:v>
                </c:pt>
                <c:pt idx="208">
                  <c:v>85.7</c:v>
                </c:pt>
                <c:pt idx="209">
                  <c:v>85.72</c:v>
                </c:pt>
                <c:pt idx="210">
                  <c:v>85.69</c:v>
                </c:pt>
                <c:pt idx="211">
                  <c:v>85.710000000000008</c:v>
                </c:pt>
              </c:numCache>
            </c:numRef>
          </c:val>
        </c:ser>
        <c:ser>
          <c:idx val="1"/>
          <c:order val="1"/>
          <c:tx>
            <c:v>CPU_ALL(B)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(2)'!$N$5:$N$216</c:f>
              <c:numCache>
                <c:formatCode>General</c:formatCode>
                <c:ptCount val="212"/>
                <c:pt idx="0">
                  <c:v>0</c:v>
                </c:pt>
                <c:pt idx="1">
                  <c:v>57.02</c:v>
                </c:pt>
                <c:pt idx="2">
                  <c:v>85.42</c:v>
                </c:pt>
                <c:pt idx="3">
                  <c:v>85.83</c:v>
                </c:pt>
                <c:pt idx="4">
                  <c:v>85.85</c:v>
                </c:pt>
                <c:pt idx="5">
                  <c:v>85.84</c:v>
                </c:pt>
                <c:pt idx="6">
                  <c:v>85.84</c:v>
                </c:pt>
                <c:pt idx="7">
                  <c:v>85.84</c:v>
                </c:pt>
                <c:pt idx="8">
                  <c:v>85.83</c:v>
                </c:pt>
                <c:pt idx="9">
                  <c:v>85.78</c:v>
                </c:pt>
                <c:pt idx="10">
                  <c:v>85.81</c:v>
                </c:pt>
                <c:pt idx="11">
                  <c:v>85.83</c:v>
                </c:pt>
                <c:pt idx="12">
                  <c:v>85.82</c:v>
                </c:pt>
                <c:pt idx="13">
                  <c:v>85.81</c:v>
                </c:pt>
                <c:pt idx="14">
                  <c:v>85.8</c:v>
                </c:pt>
                <c:pt idx="15">
                  <c:v>85.75</c:v>
                </c:pt>
                <c:pt idx="16">
                  <c:v>85.83</c:v>
                </c:pt>
                <c:pt idx="17">
                  <c:v>85.82</c:v>
                </c:pt>
                <c:pt idx="18">
                  <c:v>85.77</c:v>
                </c:pt>
                <c:pt idx="19">
                  <c:v>85.79</c:v>
                </c:pt>
                <c:pt idx="20">
                  <c:v>85.8</c:v>
                </c:pt>
                <c:pt idx="21">
                  <c:v>85.78</c:v>
                </c:pt>
                <c:pt idx="22">
                  <c:v>85.81</c:v>
                </c:pt>
                <c:pt idx="23">
                  <c:v>85.82</c:v>
                </c:pt>
                <c:pt idx="24">
                  <c:v>85.79</c:v>
                </c:pt>
                <c:pt idx="25">
                  <c:v>85.81</c:v>
                </c:pt>
                <c:pt idx="26">
                  <c:v>85.81</c:v>
                </c:pt>
                <c:pt idx="27">
                  <c:v>85.81</c:v>
                </c:pt>
                <c:pt idx="28">
                  <c:v>85.81</c:v>
                </c:pt>
                <c:pt idx="29">
                  <c:v>85.82</c:v>
                </c:pt>
                <c:pt idx="30">
                  <c:v>85.82</c:v>
                </c:pt>
                <c:pt idx="31">
                  <c:v>85.77</c:v>
                </c:pt>
                <c:pt idx="32">
                  <c:v>85.8</c:v>
                </c:pt>
                <c:pt idx="33">
                  <c:v>85.82</c:v>
                </c:pt>
                <c:pt idx="34">
                  <c:v>85.82</c:v>
                </c:pt>
                <c:pt idx="35">
                  <c:v>85.84</c:v>
                </c:pt>
                <c:pt idx="36">
                  <c:v>85.8</c:v>
                </c:pt>
                <c:pt idx="37">
                  <c:v>85.79</c:v>
                </c:pt>
                <c:pt idx="38">
                  <c:v>85.79</c:v>
                </c:pt>
                <c:pt idx="39">
                  <c:v>85.81</c:v>
                </c:pt>
                <c:pt idx="40">
                  <c:v>85.81</c:v>
                </c:pt>
                <c:pt idx="41">
                  <c:v>85.81</c:v>
                </c:pt>
                <c:pt idx="42">
                  <c:v>85.82</c:v>
                </c:pt>
                <c:pt idx="43">
                  <c:v>85.8</c:v>
                </c:pt>
                <c:pt idx="44">
                  <c:v>85.81</c:v>
                </c:pt>
                <c:pt idx="45">
                  <c:v>85.82</c:v>
                </c:pt>
                <c:pt idx="46">
                  <c:v>85.81</c:v>
                </c:pt>
                <c:pt idx="47">
                  <c:v>85.81</c:v>
                </c:pt>
                <c:pt idx="48">
                  <c:v>85.81</c:v>
                </c:pt>
                <c:pt idx="49">
                  <c:v>85.79</c:v>
                </c:pt>
                <c:pt idx="50">
                  <c:v>85.82</c:v>
                </c:pt>
                <c:pt idx="51">
                  <c:v>85.83</c:v>
                </c:pt>
                <c:pt idx="52">
                  <c:v>85.83</c:v>
                </c:pt>
                <c:pt idx="53">
                  <c:v>85.8</c:v>
                </c:pt>
                <c:pt idx="54">
                  <c:v>85.78</c:v>
                </c:pt>
                <c:pt idx="55">
                  <c:v>85.77</c:v>
                </c:pt>
                <c:pt idx="56">
                  <c:v>85.83</c:v>
                </c:pt>
                <c:pt idx="57">
                  <c:v>85.83</c:v>
                </c:pt>
                <c:pt idx="58">
                  <c:v>85.75</c:v>
                </c:pt>
                <c:pt idx="59">
                  <c:v>85.740000000000009</c:v>
                </c:pt>
                <c:pt idx="60">
                  <c:v>85.82</c:v>
                </c:pt>
                <c:pt idx="61">
                  <c:v>84.910000000000011</c:v>
                </c:pt>
                <c:pt idx="62">
                  <c:v>85.8</c:v>
                </c:pt>
                <c:pt idx="63">
                  <c:v>85.83</c:v>
                </c:pt>
                <c:pt idx="64">
                  <c:v>85.88</c:v>
                </c:pt>
                <c:pt idx="65">
                  <c:v>85.490000000000009</c:v>
                </c:pt>
                <c:pt idx="66">
                  <c:v>85.81</c:v>
                </c:pt>
                <c:pt idx="67">
                  <c:v>85.78</c:v>
                </c:pt>
                <c:pt idx="68">
                  <c:v>85.79</c:v>
                </c:pt>
                <c:pt idx="69">
                  <c:v>85.81</c:v>
                </c:pt>
                <c:pt idx="70">
                  <c:v>85.81</c:v>
                </c:pt>
                <c:pt idx="71">
                  <c:v>85.8</c:v>
                </c:pt>
                <c:pt idx="72">
                  <c:v>85.8</c:v>
                </c:pt>
                <c:pt idx="73">
                  <c:v>85.76</c:v>
                </c:pt>
                <c:pt idx="74">
                  <c:v>85.79</c:v>
                </c:pt>
                <c:pt idx="75">
                  <c:v>85.740000000000009</c:v>
                </c:pt>
                <c:pt idx="76">
                  <c:v>85.81</c:v>
                </c:pt>
                <c:pt idx="77">
                  <c:v>85.8</c:v>
                </c:pt>
                <c:pt idx="78">
                  <c:v>85.81</c:v>
                </c:pt>
                <c:pt idx="79">
                  <c:v>85.8</c:v>
                </c:pt>
                <c:pt idx="80">
                  <c:v>85.8</c:v>
                </c:pt>
                <c:pt idx="81">
                  <c:v>85.81</c:v>
                </c:pt>
                <c:pt idx="82">
                  <c:v>85.78</c:v>
                </c:pt>
                <c:pt idx="83">
                  <c:v>85.81</c:v>
                </c:pt>
                <c:pt idx="84">
                  <c:v>85.78</c:v>
                </c:pt>
                <c:pt idx="85">
                  <c:v>85.79</c:v>
                </c:pt>
                <c:pt idx="86">
                  <c:v>85.8</c:v>
                </c:pt>
                <c:pt idx="87">
                  <c:v>85.81</c:v>
                </c:pt>
                <c:pt idx="88">
                  <c:v>85.83</c:v>
                </c:pt>
                <c:pt idx="89">
                  <c:v>85.81</c:v>
                </c:pt>
                <c:pt idx="90">
                  <c:v>85.77</c:v>
                </c:pt>
                <c:pt idx="91">
                  <c:v>85.81</c:v>
                </c:pt>
                <c:pt idx="92">
                  <c:v>85.8</c:v>
                </c:pt>
                <c:pt idx="93">
                  <c:v>85.79</c:v>
                </c:pt>
                <c:pt idx="94">
                  <c:v>85.8</c:v>
                </c:pt>
                <c:pt idx="95">
                  <c:v>85.79</c:v>
                </c:pt>
                <c:pt idx="96">
                  <c:v>85.79</c:v>
                </c:pt>
                <c:pt idx="97">
                  <c:v>85.78</c:v>
                </c:pt>
                <c:pt idx="98">
                  <c:v>85.76</c:v>
                </c:pt>
                <c:pt idx="99">
                  <c:v>85.78</c:v>
                </c:pt>
                <c:pt idx="100">
                  <c:v>85.77</c:v>
                </c:pt>
                <c:pt idx="101">
                  <c:v>85.79</c:v>
                </c:pt>
                <c:pt idx="102">
                  <c:v>85.8</c:v>
                </c:pt>
                <c:pt idx="103">
                  <c:v>85.81</c:v>
                </c:pt>
                <c:pt idx="104">
                  <c:v>85.76</c:v>
                </c:pt>
                <c:pt idx="105">
                  <c:v>85.77</c:v>
                </c:pt>
                <c:pt idx="106">
                  <c:v>85.79</c:v>
                </c:pt>
                <c:pt idx="107">
                  <c:v>85.75</c:v>
                </c:pt>
                <c:pt idx="108">
                  <c:v>85.8</c:v>
                </c:pt>
                <c:pt idx="109">
                  <c:v>85.75</c:v>
                </c:pt>
                <c:pt idx="110">
                  <c:v>85.79</c:v>
                </c:pt>
                <c:pt idx="111">
                  <c:v>85.81</c:v>
                </c:pt>
                <c:pt idx="112">
                  <c:v>85.8</c:v>
                </c:pt>
                <c:pt idx="113">
                  <c:v>85.79</c:v>
                </c:pt>
                <c:pt idx="114">
                  <c:v>85.79</c:v>
                </c:pt>
                <c:pt idx="115">
                  <c:v>85.679999999999978</c:v>
                </c:pt>
                <c:pt idx="116">
                  <c:v>84.58</c:v>
                </c:pt>
                <c:pt idx="117">
                  <c:v>85</c:v>
                </c:pt>
                <c:pt idx="118">
                  <c:v>85.56</c:v>
                </c:pt>
                <c:pt idx="119">
                  <c:v>85.56</c:v>
                </c:pt>
                <c:pt idx="120">
                  <c:v>84.960000000000008</c:v>
                </c:pt>
                <c:pt idx="121">
                  <c:v>85.05</c:v>
                </c:pt>
                <c:pt idx="122">
                  <c:v>85.26</c:v>
                </c:pt>
                <c:pt idx="123">
                  <c:v>85.77</c:v>
                </c:pt>
                <c:pt idx="124">
                  <c:v>85.73</c:v>
                </c:pt>
                <c:pt idx="125">
                  <c:v>85.679999999999978</c:v>
                </c:pt>
                <c:pt idx="126">
                  <c:v>85.75</c:v>
                </c:pt>
                <c:pt idx="127">
                  <c:v>85.76</c:v>
                </c:pt>
                <c:pt idx="128">
                  <c:v>85.76</c:v>
                </c:pt>
                <c:pt idx="129">
                  <c:v>85.77</c:v>
                </c:pt>
                <c:pt idx="130">
                  <c:v>85.75</c:v>
                </c:pt>
                <c:pt idx="131">
                  <c:v>85.740000000000009</c:v>
                </c:pt>
                <c:pt idx="132">
                  <c:v>85.73</c:v>
                </c:pt>
                <c:pt idx="133">
                  <c:v>85.75</c:v>
                </c:pt>
                <c:pt idx="134">
                  <c:v>85.73</c:v>
                </c:pt>
                <c:pt idx="135">
                  <c:v>85.78</c:v>
                </c:pt>
                <c:pt idx="136">
                  <c:v>85.76</c:v>
                </c:pt>
                <c:pt idx="137">
                  <c:v>85.740000000000009</c:v>
                </c:pt>
                <c:pt idx="138">
                  <c:v>85.73</c:v>
                </c:pt>
                <c:pt idx="139">
                  <c:v>85.740000000000009</c:v>
                </c:pt>
                <c:pt idx="140">
                  <c:v>85.73</c:v>
                </c:pt>
                <c:pt idx="141">
                  <c:v>85.76</c:v>
                </c:pt>
                <c:pt idx="142">
                  <c:v>85.77</c:v>
                </c:pt>
                <c:pt idx="143">
                  <c:v>85.72</c:v>
                </c:pt>
                <c:pt idx="144">
                  <c:v>85.73</c:v>
                </c:pt>
                <c:pt idx="145">
                  <c:v>85.710000000000008</c:v>
                </c:pt>
                <c:pt idx="146">
                  <c:v>85.76</c:v>
                </c:pt>
                <c:pt idx="147">
                  <c:v>85.77</c:v>
                </c:pt>
                <c:pt idx="148">
                  <c:v>85.740000000000009</c:v>
                </c:pt>
                <c:pt idx="149">
                  <c:v>85.73</c:v>
                </c:pt>
                <c:pt idx="150">
                  <c:v>85.76</c:v>
                </c:pt>
                <c:pt idx="151">
                  <c:v>85.72</c:v>
                </c:pt>
                <c:pt idx="152">
                  <c:v>85.75</c:v>
                </c:pt>
                <c:pt idx="153">
                  <c:v>85.75</c:v>
                </c:pt>
                <c:pt idx="154">
                  <c:v>85.76</c:v>
                </c:pt>
                <c:pt idx="155">
                  <c:v>85.75</c:v>
                </c:pt>
                <c:pt idx="156">
                  <c:v>85.73</c:v>
                </c:pt>
                <c:pt idx="157">
                  <c:v>85.72</c:v>
                </c:pt>
                <c:pt idx="158">
                  <c:v>85.72</c:v>
                </c:pt>
                <c:pt idx="159">
                  <c:v>85.740000000000009</c:v>
                </c:pt>
                <c:pt idx="160">
                  <c:v>85.75</c:v>
                </c:pt>
                <c:pt idx="161">
                  <c:v>85.77</c:v>
                </c:pt>
                <c:pt idx="162">
                  <c:v>85.75</c:v>
                </c:pt>
                <c:pt idx="163">
                  <c:v>85.73</c:v>
                </c:pt>
                <c:pt idx="164">
                  <c:v>85.76</c:v>
                </c:pt>
                <c:pt idx="165">
                  <c:v>85.72</c:v>
                </c:pt>
                <c:pt idx="166">
                  <c:v>85.72</c:v>
                </c:pt>
                <c:pt idx="167">
                  <c:v>85.76</c:v>
                </c:pt>
                <c:pt idx="168">
                  <c:v>81.25</c:v>
                </c:pt>
                <c:pt idx="169">
                  <c:v>63.78</c:v>
                </c:pt>
                <c:pt idx="170">
                  <c:v>66.98</c:v>
                </c:pt>
                <c:pt idx="171">
                  <c:v>83.92</c:v>
                </c:pt>
                <c:pt idx="172">
                  <c:v>85.73</c:v>
                </c:pt>
                <c:pt idx="173">
                  <c:v>70.45</c:v>
                </c:pt>
                <c:pt idx="174">
                  <c:v>72.84</c:v>
                </c:pt>
                <c:pt idx="175">
                  <c:v>72.63</c:v>
                </c:pt>
                <c:pt idx="176">
                  <c:v>71.8</c:v>
                </c:pt>
                <c:pt idx="177">
                  <c:v>71.900000000000006</c:v>
                </c:pt>
                <c:pt idx="178">
                  <c:v>73.39</c:v>
                </c:pt>
                <c:pt idx="179">
                  <c:v>85.669999999999987</c:v>
                </c:pt>
                <c:pt idx="180">
                  <c:v>85.64</c:v>
                </c:pt>
                <c:pt idx="181">
                  <c:v>85.61</c:v>
                </c:pt>
                <c:pt idx="182">
                  <c:v>85.669999999999987</c:v>
                </c:pt>
                <c:pt idx="183">
                  <c:v>85.710000000000008</c:v>
                </c:pt>
                <c:pt idx="184">
                  <c:v>85.710000000000008</c:v>
                </c:pt>
                <c:pt idx="185">
                  <c:v>85.7</c:v>
                </c:pt>
                <c:pt idx="186">
                  <c:v>85.7</c:v>
                </c:pt>
                <c:pt idx="187">
                  <c:v>85.7</c:v>
                </c:pt>
                <c:pt idx="188">
                  <c:v>85.7</c:v>
                </c:pt>
                <c:pt idx="189">
                  <c:v>85.72</c:v>
                </c:pt>
                <c:pt idx="190">
                  <c:v>85.72</c:v>
                </c:pt>
                <c:pt idx="191">
                  <c:v>85.73</c:v>
                </c:pt>
                <c:pt idx="192">
                  <c:v>85.75</c:v>
                </c:pt>
                <c:pt idx="193">
                  <c:v>85.710000000000008</c:v>
                </c:pt>
                <c:pt idx="194">
                  <c:v>85.73</c:v>
                </c:pt>
                <c:pt idx="195">
                  <c:v>85.72</c:v>
                </c:pt>
                <c:pt idx="196">
                  <c:v>85.7</c:v>
                </c:pt>
                <c:pt idx="197">
                  <c:v>85.69</c:v>
                </c:pt>
                <c:pt idx="198">
                  <c:v>85.73</c:v>
                </c:pt>
                <c:pt idx="199">
                  <c:v>85.740000000000009</c:v>
                </c:pt>
                <c:pt idx="200">
                  <c:v>85.75</c:v>
                </c:pt>
                <c:pt idx="201">
                  <c:v>85.740000000000009</c:v>
                </c:pt>
                <c:pt idx="202">
                  <c:v>85.710000000000008</c:v>
                </c:pt>
                <c:pt idx="203">
                  <c:v>85.679999999999978</c:v>
                </c:pt>
                <c:pt idx="204">
                  <c:v>85.69</c:v>
                </c:pt>
                <c:pt idx="205">
                  <c:v>85.710000000000008</c:v>
                </c:pt>
                <c:pt idx="206">
                  <c:v>85.73</c:v>
                </c:pt>
                <c:pt idx="207">
                  <c:v>85.710000000000008</c:v>
                </c:pt>
                <c:pt idx="208">
                  <c:v>85.69</c:v>
                </c:pt>
                <c:pt idx="209">
                  <c:v>85.7</c:v>
                </c:pt>
                <c:pt idx="210">
                  <c:v>85.69</c:v>
                </c:pt>
                <c:pt idx="211">
                  <c:v>85.7</c:v>
                </c:pt>
              </c:numCache>
            </c:numRef>
          </c:val>
        </c:ser>
        <c:dLbls/>
        <c:marker val="1"/>
        <c:axId val="189045376"/>
        <c:axId val="189051264"/>
      </c:lineChart>
      <c:catAx>
        <c:axId val="189045376"/>
        <c:scaling>
          <c:orientation val="minMax"/>
        </c:scaling>
        <c:axPos val="b"/>
        <c:numFmt formatCode="General" sourceLinked="1"/>
        <c:tickLblPos val="nextTo"/>
        <c:crossAx val="189051264"/>
        <c:crosses val="autoZero"/>
        <c:auto val="1"/>
        <c:lblAlgn val="ctr"/>
        <c:lblOffset val="100"/>
        <c:tickLblSkip val="60"/>
        <c:tickMarkSkip val="60"/>
      </c:catAx>
      <c:valAx>
        <c:axId val="189051264"/>
        <c:scaling>
          <c:orientation val="minMax"/>
          <c:max val="120"/>
          <c:min val="0"/>
        </c:scaling>
        <c:axPos val="l"/>
        <c:majorGridlines>
          <c:spPr>
            <a:ln>
              <a:prstDash val="dash"/>
            </a:ln>
          </c:spPr>
        </c:majorGridlines>
        <c:numFmt formatCode="General" sourceLinked="1"/>
        <c:tickLblPos val="nextTo"/>
        <c:crossAx val="189045376"/>
        <c:crosses val="autoZero"/>
        <c:crossBetween val="between"/>
        <c:majorUnit val="50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3368594077255507E-2"/>
          <c:y val="0.16044270689940004"/>
          <c:w val="0.63448779129881505"/>
          <c:h val="0.43292109465337802"/>
        </c:manualLayout>
      </c:layout>
      <c:lineChart>
        <c:grouping val="standard"/>
        <c:ser>
          <c:idx val="0"/>
          <c:order val="0"/>
          <c:tx>
            <c:v>MEM_ALL(A)</c:v>
          </c:tx>
          <c:marker>
            <c:symbol val="none"/>
          </c:marker>
          <c:cat>
            <c:numRef>
              <c:f>'case study (2)'!$A$5:$A$310</c:f>
              <c:numCache>
                <c:formatCode>General</c:formatCode>
                <c:ptCount val="30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  <c:pt idx="296">
                  <c:v>1480</c:v>
                </c:pt>
                <c:pt idx="297">
                  <c:v>1485</c:v>
                </c:pt>
                <c:pt idx="298">
                  <c:v>1490</c:v>
                </c:pt>
                <c:pt idx="299">
                  <c:v>1495</c:v>
                </c:pt>
                <c:pt idx="300">
                  <c:v>1500</c:v>
                </c:pt>
                <c:pt idx="301">
                  <c:v>1505</c:v>
                </c:pt>
                <c:pt idx="302">
                  <c:v>1510</c:v>
                </c:pt>
                <c:pt idx="303">
                  <c:v>1515</c:v>
                </c:pt>
                <c:pt idx="304">
                  <c:v>1520</c:v>
                </c:pt>
                <c:pt idx="305">
                  <c:v>1525</c:v>
                </c:pt>
              </c:numCache>
            </c:numRef>
          </c:cat>
          <c:val>
            <c:numRef>
              <c:f>'case study (2)'!$G$5:$G$216</c:f>
              <c:numCache>
                <c:formatCode>General</c:formatCode>
                <c:ptCount val="212"/>
                <c:pt idx="0">
                  <c:v>9.1300000000000008</c:v>
                </c:pt>
                <c:pt idx="1">
                  <c:v>16.87</c:v>
                </c:pt>
                <c:pt idx="2">
                  <c:v>19.16</c:v>
                </c:pt>
                <c:pt idx="3">
                  <c:v>19.16</c:v>
                </c:pt>
                <c:pt idx="4">
                  <c:v>19.170000000000012</c:v>
                </c:pt>
                <c:pt idx="5">
                  <c:v>19.170000000000012</c:v>
                </c:pt>
                <c:pt idx="6">
                  <c:v>19.170000000000012</c:v>
                </c:pt>
                <c:pt idx="7">
                  <c:v>19.170000000000012</c:v>
                </c:pt>
                <c:pt idx="8">
                  <c:v>19.170000000000012</c:v>
                </c:pt>
                <c:pt idx="9">
                  <c:v>19.170000000000012</c:v>
                </c:pt>
                <c:pt idx="10">
                  <c:v>19.170000000000012</c:v>
                </c:pt>
                <c:pt idx="11">
                  <c:v>19.170000000000012</c:v>
                </c:pt>
                <c:pt idx="12">
                  <c:v>19.170000000000012</c:v>
                </c:pt>
                <c:pt idx="13">
                  <c:v>19.170000000000012</c:v>
                </c:pt>
                <c:pt idx="14">
                  <c:v>19.170000000000012</c:v>
                </c:pt>
                <c:pt idx="15">
                  <c:v>19.170000000000012</c:v>
                </c:pt>
                <c:pt idx="16">
                  <c:v>19.170000000000012</c:v>
                </c:pt>
                <c:pt idx="17">
                  <c:v>19.170000000000012</c:v>
                </c:pt>
                <c:pt idx="18">
                  <c:v>19.170000000000012</c:v>
                </c:pt>
                <c:pt idx="19">
                  <c:v>19.170000000000012</c:v>
                </c:pt>
                <c:pt idx="20">
                  <c:v>19.170000000000012</c:v>
                </c:pt>
                <c:pt idx="21">
                  <c:v>19.170000000000012</c:v>
                </c:pt>
                <c:pt idx="22">
                  <c:v>19.170000000000012</c:v>
                </c:pt>
                <c:pt idx="23">
                  <c:v>19.170000000000012</c:v>
                </c:pt>
                <c:pt idx="24">
                  <c:v>19.170000000000012</c:v>
                </c:pt>
                <c:pt idx="25">
                  <c:v>19.170000000000012</c:v>
                </c:pt>
                <c:pt idx="26">
                  <c:v>19.170000000000012</c:v>
                </c:pt>
                <c:pt idx="27">
                  <c:v>19.170000000000012</c:v>
                </c:pt>
                <c:pt idx="28">
                  <c:v>19.170000000000012</c:v>
                </c:pt>
                <c:pt idx="29">
                  <c:v>19.170000000000012</c:v>
                </c:pt>
                <c:pt idx="30">
                  <c:v>19.170000000000012</c:v>
                </c:pt>
                <c:pt idx="31">
                  <c:v>19.170000000000012</c:v>
                </c:pt>
                <c:pt idx="32">
                  <c:v>19.170000000000012</c:v>
                </c:pt>
                <c:pt idx="33">
                  <c:v>19.170000000000012</c:v>
                </c:pt>
                <c:pt idx="34">
                  <c:v>19.170000000000012</c:v>
                </c:pt>
                <c:pt idx="35">
                  <c:v>19.170000000000012</c:v>
                </c:pt>
                <c:pt idx="36">
                  <c:v>19.170000000000012</c:v>
                </c:pt>
                <c:pt idx="37">
                  <c:v>19.170000000000012</c:v>
                </c:pt>
                <c:pt idx="38">
                  <c:v>19.170000000000012</c:v>
                </c:pt>
                <c:pt idx="39">
                  <c:v>19.170000000000012</c:v>
                </c:pt>
                <c:pt idx="40">
                  <c:v>19.170000000000012</c:v>
                </c:pt>
                <c:pt idx="41">
                  <c:v>19.170000000000012</c:v>
                </c:pt>
                <c:pt idx="42">
                  <c:v>19.170000000000012</c:v>
                </c:pt>
                <c:pt idx="43">
                  <c:v>19.170000000000012</c:v>
                </c:pt>
                <c:pt idx="44">
                  <c:v>19.170000000000012</c:v>
                </c:pt>
                <c:pt idx="45">
                  <c:v>19.170000000000012</c:v>
                </c:pt>
                <c:pt idx="46">
                  <c:v>19.170000000000012</c:v>
                </c:pt>
                <c:pt idx="47">
                  <c:v>19.170000000000012</c:v>
                </c:pt>
                <c:pt idx="48">
                  <c:v>19.170000000000012</c:v>
                </c:pt>
                <c:pt idx="49">
                  <c:v>19.170000000000012</c:v>
                </c:pt>
                <c:pt idx="50">
                  <c:v>19.170000000000012</c:v>
                </c:pt>
                <c:pt idx="51">
                  <c:v>19.170000000000012</c:v>
                </c:pt>
                <c:pt idx="52">
                  <c:v>19.170000000000012</c:v>
                </c:pt>
                <c:pt idx="53">
                  <c:v>19.170000000000012</c:v>
                </c:pt>
                <c:pt idx="54">
                  <c:v>19.170000000000012</c:v>
                </c:pt>
                <c:pt idx="55">
                  <c:v>19.170000000000012</c:v>
                </c:pt>
                <c:pt idx="56">
                  <c:v>19.170000000000012</c:v>
                </c:pt>
                <c:pt idx="57">
                  <c:v>19.170000000000012</c:v>
                </c:pt>
                <c:pt idx="58">
                  <c:v>19.170000000000012</c:v>
                </c:pt>
                <c:pt idx="59">
                  <c:v>19.170000000000012</c:v>
                </c:pt>
                <c:pt idx="60">
                  <c:v>19.170000000000012</c:v>
                </c:pt>
                <c:pt idx="61">
                  <c:v>19.170000000000012</c:v>
                </c:pt>
                <c:pt idx="62">
                  <c:v>19.170000000000012</c:v>
                </c:pt>
                <c:pt idx="63">
                  <c:v>16.459999999999997</c:v>
                </c:pt>
                <c:pt idx="64">
                  <c:v>27.01</c:v>
                </c:pt>
                <c:pt idx="65">
                  <c:v>18.350000000000001</c:v>
                </c:pt>
                <c:pt idx="66">
                  <c:v>18.350000000000001</c:v>
                </c:pt>
                <c:pt idx="67">
                  <c:v>18.350000000000001</c:v>
                </c:pt>
                <c:pt idx="68">
                  <c:v>18.350000000000001</c:v>
                </c:pt>
                <c:pt idx="69">
                  <c:v>18.350000000000001</c:v>
                </c:pt>
                <c:pt idx="70">
                  <c:v>18.350000000000001</c:v>
                </c:pt>
                <c:pt idx="71">
                  <c:v>18.350000000000001</c:v>
                </c:pt>
                <c:pt idx="72">
                  <c:v>18.350000000000001</c:v>
                </c:pt>
                <c:pt idx="73">
                  <c:v>18.350000000000001</c:v>
                </c:pt>
                <c:pt idx="74">
                  <c:v>18.350000000000001</c:v>
                </c:pt>
                <c:pt idx="75">
                  <c:v>18.350000000000001</c:v>
                </c:pt>
                <c:pt idx="76">
                  <c:v>18.350000000000001</c:v>
                </c:pt>
                <c:pt idx="77">
                  <c:v>18.350000000000001</c:v>
                </c:pt>
                <c:pt idx="78">
                  <c:v>18.350000000000001</c:v>
                </c:pt>
                <c:pt idx="79">
                  <c:v>18.350000000000001</c:v>
                </c:pt>
                <c:pt idx="80">
                  <c:v>18.350000000000001</c:v>
                </c:pt>
                <c:pt idx="81">
                  <c:v>18.350000000000001</c:v>
                </c:pt>
                <c:pt idx="82">
                  <c:v>18.350000000000001</c:v>
                </c:pt>
                <c:pt idx="83">
                  <c:v>18.350000000000001</c:v>
                </c:pt>
                <c:pt idx="84">
                  <c:v>18.350000000000001</c:v>
                </c:pt>
                <c:pt idx="85">
                  <c:v>18.350000000000001</c:v>
                </c:pt>
                <c:pt idx="86">
                  <c:v>18.350000000000001</c:v>
                </c:pt>
                <c:pt idx="87">
                  <c:v>18.350000000000001</c:v>
                </c:pt>
                <c:pt idx="88">
                  <c:v>18.350000000000001</c:v>
                </c:pt>
                <c:pt idx="89">
                  <c:v>18.350000000000001</c:v>
                </c:pt>
                <c:pt idx="90">
                  <c:v>18.350000000000001</c:v>
                </c:pt>
                <c:pt idx="91">
                  <c:v>18.350000000000001</c:v>
                </c:pt>
                <c:pt idx="92">
                  <c:v>18.350000000000001</c:v>
                </c:pt>
                <c:pt idx="93">
                  <c:v>18.350000000000001</c:v>
                </c:pt>
                <c:pt idx="94">
                  <c:v>18.350000000000001</c:v>
                </c:pt>
                <c:pt idx="95">
                  <c:v>18.350000000000001</c:v>
                </c:pt>
                <c:pt idx="96">
                  <c:v>18.350000000000001</c:v>
                </c:pt>
                <c:pt idx="97">
                  <c:v>18.350000000000001</c:v>
                </c:pt>
                <c:pt idx="98">
                  <c:v>18.350000000000001</c:v>
                </c:pt>
                <c:pt idx="99">
                  <c:v>18.350000000000001</c:v>
                </c:pt>
                <c:pt idx="100">
                  <c:v>18.350000000000001</c:v>
                </c:pt>
                <c:pt idx="101">
                  <c:v>18.350000000000001</c:v>
                </c:pt>
                <c:pt idx="102">
                  <c:v>18.350000000000001</c:v>
                </c:pt>
                <c:pt idx="103">
                  <c:v>18.350000000000001</c:v>
                </c:pt>
                <c:pt idx="104">
                  <c:v>18.350000000000001</c:v>
                </c:pt>
                <c:pt idx="105">
                  <c:v>18.350000000000001</c:v>
                </c:pt>
                <c:pt idx="106">
                  <c:v>18.350000000000001</c:v>
                </c:pt>
                <c:pt idx="107">
                  <c:v>18.350000000000001</c:v>
                </c:pt>
                <c:pt idx="108">
                  <c:v>18.350000000000001</c:v>
                </c:pt>
                <c:pt idx="109">
                  <c:v>18.350000000000001</c:v>
                </c:pt>
                <c:pt idx="110">
                  <c:v>18.350000000000001</c:v>
                </c:pt>
                <c:pt idx="111">
                  <c:v>18.350000000000001</c:v>
                </c:pt>
                <c:pt idx="112">
                  <c:v>18.350000000000001</c:v>
                </c:pt>
                <c:pt idx="113">
                  <c:v>18.350000000000001</c:v>
                </c:pt>
                <c:pt idx="114">
                  <c:v>18.350000000000001</c:v>
                </c:pt>
                <c:pt idx="115">
                  <c:v>18.350000000000001</c:v>
                </c:pt>
                <c:pt idx="116">
                  <c:v>18.350000000000001</c:v>
                </c:pt>
                <c:pt idx="117">
                  <c:v>18.350000000000001</c:v>
                </c:pt>
                <c:pt idx="118">
                  <c:v>18.350000000000001</c:v>
                </c:pt>
                <c:pt idx="119">
                  <c:v>15.03</c:v>
                </c:pt>
                <c:pt idx="120">
                  <c:v>15.03</c:v>
                </c:pt>
                <c:pt idx="121">
                  <c:v>25.51</c:v>
                </c:pt>
                <c:pt idx="122">
                  <c:v>16.82</c:v>
                </c:pt>
                <c:pt idx="123">
                  <c:v>16.82</c:v>
                </c:pt>
                <c:pt idx="124">
                  <c:v>16.82</c:v>
                </c:pt>
                <c:pt idx="125">
                  <c:v>16.82</c:v>
                </c:pt>
                <c:pt idx="126">
                  <c:v>16.82</c:v>
                </c:pt>
                <c:pt idx="127">
                  <c:v>16.82</c:v>
                </c:pt>
                <c:pt idx="128">
                  <c:v>16.82</c:v>
                </c:pt>
                <c:pt idx="129">
                  <c:v>16.82</c:v>
                </c:pt>
                <c:pt idx="130">
                  <c:v>16.82</c:v>
                </c:pt>
                <c:pt idx="131">
                  <c:v>16.82</c:v>
                </c:pt>
                <c:pt idx="132">
                  <c:v>16.82</c:v>
                </c:pt>
                <c:pt idx="133">
                  <c:v>16.82</c:v>
                </c:pt>
                <c:pt idx="134">
                  <c:v>16.82</c:v>
                </c:pt>
                <c:pt idx="135">
                  <c:v>16.82</c:v>
                </c:pt>
                <c:pt idx="136">
                  <c:v>16.82</c:v>
                </c:pt>
                <c:pt idx="137">
                  <c:v>16.82</c:v>
                </c:pt>
                <c:pt idx="138">
                  <c:v>16.82</c:v>
                </c:pt>
                <c:pt idx="139">
                  <c:v>16.82</c:v>
                </c:pt>
                <c:pt idx="140">
                  <c:v>16.82</c:v>
                </c:pt>
                <c:pt idx="141">
                  <c:v>16.82</c:v>
                </c:pt>
                <c:pt idx="142">
                  <c:v>16.82</c:v>
                </c:pt>
                <c:pt idx="143">
                  <c:v>16.82</c:v>
                </c:pt>
                <c:pt idx="144">
                  <c:v>16.82</c:v>
                </c:pt>
                <c:pt idx="145">
                  <c:v>16.82</c:v>
                </c:pt>
                <c:pt idx="146">
                  <c:v>16.82</c:v>
                </c:pt>
                <c:pt idx="147">
                  <c:v>16.82</c:v>
                </c:pt>
                <c:pt idx="148">
                  <c:v>16.82</c:v>
                </c:pt>
                <c:pt idx="149">
                  <c:v>16.82</c:v>
                </c:pt>
                <c:pt idx="150">
                  <c:v>16.82</c:v>
                </c:pt>
                <c:pt idx="151">
                  <c:v>16.82</c:v>
                </c:pt>
                <c:pt idx="152">
                  <c:v>16.82</c:v>
                </c:pt>
                <c:pt idx="153">
                  <c:v>16.82</c:v>
                </c:pt>
                <c:pt idx="154">
                  <c:v>16.82</c:v>
                </c:pt>
                <c:pt idx="155">
                  <c:v>16.82</c:v>
                </c:pt>
                <c:pt idx="156">
                  <c:v>16.82</c:v>
                </c:pt>
                <c:pt idx="157">
                  <c:v>16.82</c:v>
                </c:pt>
                <c:pt idx="158">
                  <c:v>16.82</c:v>
                </c:pt>
                <c:pt idx="159">
                  <c:v>16.82</c:v>
                </c:pt>
                <c:pt idx="160">
                  <c:v>16.82</c:v>
                </c:pt>
                <c:pt idx="161">
                  <c:v>16.82</c:v>
                </c:pt>
                <c:pt idx="162">
                  <c:v>16.82</c:v>
                </c:pt>
                <c:pt idx="163">
                  <c:v>16.82</c:v>
                </c:pt>
                <c:pt idx="164">
                  <c:v>16.82</c:v>
                </c:pt>
                <c:pt idx="165">
                  <c:v>16.82</c:v>
                </c:pt>
                <c:pt idx="166">
                  <c:v>16.82</c:v>
                </c:pt>
                <c:pt idx="167">
                  <c:v>16.82</c:v>
                </c:pt>
                <c:pt idx="168">
                  <c:v>16.82</c:v>
                </c:pt>
                <c:pt idx="169">
                  <c:v>16.82</c:v>
                </c:pt>
                <c:pt idx="170">
                  <c:v>16.82</c:v>
                </c:pt>
                <c:pt idx="171">
                  <c:v>27.37</c:v>
                </c:pt>
                <c:pt idx="172">
                  <c:v>18.459999999999997</c:v>
                </c:pt>
                <c:pt idx="173">
                  <c:v>18.54</c:v>
                </c:pt>
                <c:pt idx="174">
                  <c:v>18.57</c:v>
                </c:pt>
                <c:pt idx="175">
                  <c:v>18.559999999999999</c:v>
                </c:pt>
                <c:pt idx="176">
                  <c:v>18.47</c:v>
                </c:pt>
                <c:pt idx="177">
                  <c:v>15.860000000000001</c:v>
                </c:pt>
                <c:pt idx="178">
                  <c:v>15.870000000000001</c:v>
                </c:pt>
                <c:pt idx="179">
                  <c:v>15.870000000000001</c:v>
                </c:pt>
                <c:pt idx="180">
                  <c:v>15.870000000000001</c:v>
                </c:pt>
                <c:pt idx="181">
                  <c:v>15.870000000000001</c:v>
                </c:pt>
                <c:pt idx="182">
                  <c:v>15.870000000000001</c:v>
                </c:pt>
                <c:pt idx="183">
                  <c:v>15.870000000000001</c:v>
                </c:pt>
                <c:pt idx="184">
                  <c:v>15.870000000000001</c:v>
                </c:pt>
                <c:pt idx="185">
                  <c:v>15.870000000000001</c:v>
                </c:pt>
                <c:pt idx="186">
                  <c:v>15.88</c:v>
                </c:pt>
                <c:pt idx="187">
                  <c:v>15.88</c:v>
                </c:pt>
                <c:pt idx="188">
                  <c:v>15.88</c:v>
                </c:pt>
                <c:pt idx="189">
                  <c:v>15.88</c:v>
                </c:pt>
                <c:pt idx="190">
                  <c:v>15.88</c:v>
                </c:pt>
                <c:pt idx="191">
                  <c:v>15.88</c:v>
                </c:pt>
                <c:pt idx="192">
                  <c:v>15.88</c:v>
                </c:pt>
                <c:pt idx="193">
                  <c:v>15.88</c:v>
                </c:pt>
                <c:pt idx="194">
                  <c:v>15.88</c:v>
                </c:pt>
                <c:pt idx="195">
                  <c:v>15.88</c:v>
                </c:pt>
                <c:pt idx="196">
                  <c:v>15.88</c:v>
                </c:pt>
                <c:pt idx="197">
                  <c:v>15.88</c:v>
                </c:pt>
                <c:pt idx="198">
                  <c:v>15.88</c:v>
                </c:pt>
                <c:pt idx="199">
                  <c:v>15.88</c:v>
                </c:pt>
                <c:pt idx="200">
                  <c:v>15.88</c:v>
                </c:pt>
                <c:pt idx="201">
                  <c:v>15.88</c:v>
                </c:pt>
                <c:pt idx="202">
                  <c:v>15.88</c:v>
                </c:pt>
                <c:pt idx="203">
                  <c:v>15.88</c:v>
                </c:pt>
                <c:pt idx="204">
                  <c:v>15.88</c:v>
                </c:pt>
                <c:pt idx="205">
                  <c:v>15.88</c:v>
                </c:pt>
                <c:pt idx="206">
                  <c:v>15.88</c:v>
                </c:pt>
                <c:pt idx="207">
                  <c:v>15.88</c:v>
                </c:pt>
                <c:pt idx="208">
                  <c:v>15.88</c:v>
                </c:pt>
                <c:pt idx="209">
                  <c:v>15.88</c:v>
                </c:pt>
                <c:pt idx="210">
                  <c:v>15.88</c:v>
                </c:pt>
                <c:pt idx="211">
                  <c:v>15.88</c:v>
                </c:pt>
              </c:numCache>
            </c:numRef>
          </c:val>
        </c:ser>
        <c:ser>
          <c:idx val="1"/>
          <c:order val="1"/>
          <c:tx>
            <c:v>MEM_ALL(B)</c:v>
          </c:tx>
          <c:marker>
            <c:symbol val="none"/>
          </c:marker>
          <c:cat>
            <c:numRef>
              <c:f>'case study (2)'!$A$5:$A$310</c:f>
              <c:numCache>
                <c:formatCode>General</c:formatCode>
                <c:ptCount val="30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  <c:pt idx="296">
                  <c:v>1480</c:v>
                </c:pt>
                <c:pt idx="297">
                  <c:v>1485</c:v>
                </c:pt>
                <c:pt idx="298">
                  <c:v>1490</c:v>
                </c:pt>
                <c:pt idx="299">
                  <c:v>1495</c:v>
                </c:pt>
                <c:pt idx="300">
                  <c:v>1500</c:v>
                </c:pt>
                <c:pt idx="301">
                  <c:v>1505</c:v>
                </c:pt>
                <c:pt idx="302">
                  <c:v>1510</c:v>
                </c:pt>
                <c:pt idx="303">
                  <c:v>1515</c:v>
                </c:pt>
                <c:pt idx="304">
                  <c:v>1520</c:v>
                </c:pt>
                <c:pt idx="305">
                  <c:v>1525</c:v>
                </c:pt>
              </c:numCache>
            </c:numRef>
          </c:cat>
          <c:val>
            <c:numRef>
              <c:f>'case study (2)'!$Q$5:$Q$216</c:f>
              <c:numCache>
                <c:formatCode>General</c:formatCode>
                <c:ptCount val="212"/>
                <c:pt idx="0">
                  <c:v>9.7200000000000006</c:v>
                </c:pt>
                <c:pt idx="1">
                  <c:v>10.49</c:v>
                </c:pt>
                <c:pt idx="2">
                  <c:v>11.25</c:v>
                </c:pt>
                <c:pt idx="3">
                  <c:v>12.89</c:v>
                </c:pt>
                <c:pt idx="4">
                  <c:v>12.89</c:v>
                </c:pt>
                <c:pt idx="5">
                  <c:v>12.89</c:v>
                </c:pt>
                <c:pt idx="6">
                  <c:v>12.89</c:v>
                </c:pt>
                <c:pt idx="7">
                  <c:v>12.89</c:v>
                </c:pt>
                <c:pt idx="8">
                  <c:v>12.89</c:v>
                </c:pt>
                <c:pt idx="9">
                  <c:v>12.9</c:v>
                </c:pt>
                <c:pt idx="10">
                  <c:v>12.94</c:v>
                </c:pt>
                <c:pt idx="11">
                  <c:v>12.94</c:v>
                </c:pt>
                <c:pt idx="12">
                  <c:v>12.94</c:v>
                </c:pt>
                <c:pt idx="13">
                  <c:v>12.94</c:v>
                </c:pt>
                <c:pt idx="14">
                  <c:v>12.950000000000001</c:v>
                </c:pt>
                <c:pt idx="15">
                  <c:v>12.950000000000001</c:v>
                </c:pt>
                <c:pt idx="16">
                  <c:v>12.950000000000001</c:v>
                </c:pt>
                <c:pt idx="17">
                  <c:v>12.96</c:v>
                </c:pt>
                <c:pt idx="18">
                  <c:v>12.96</c:v>
                </c:pt>
                <c:pt idx="19">
                  <c:v>12.97</c:v>
                </c:pt>
                <c:pt idx="20">
                  <c:v>12.97</c:v>
                </c:pt>
                <c:pt idx="21">
                  <c:v>12.97</c:v>
                </c:pt>
                <c:pt idx="22">
                  <c:v>12.97</c:v>
                </c:pt>
                <c:pt idx="23">
                  <c:v>12.97</c:v>
                </c:pt>
                <c:pt idx="24">
                  <c:v>12.97</c:v>
                </c:pt>
                <c:pt idx="25">
                  <c:v>12.97</c:v>
                </c:pt>
                <c:pt idx="26">
                  <c:v>12.97</c:v>
                </c:pt>
                <c:pt idx="27">
                  <c:v>12.97</c:v>
                </c:pt>
                <c:pt idx="28">
                  <c:v>12.97</c:v>
                </c:pt>
                <c:pt idx="29">
                  <c:v>12.97</c:v>
                </c:pt>
                <c:pt idx="30">
                  <c:v>12.97</c:v>
                </c:pt>
                <c:pt idx="31">
                  <c:v>12.97</c:v>
                </c:pt>
                <c:pt idx="32">
                  <c:v>12.97</c:v>
                </c:pt>
                <c:pt idx="33">
                  <c:v>12.97</c:v>
                </c:pt>
                <c:pt idx="34">
                  <c:v>12.97</c:v>
                </c:pt>
                <c:pt idx="35">
                  <c:v>12.97</c:v>
                </c:pt>
                <c:pt idx="36">
                  <c:v>12.97</c:v>
                </c:pt>
                <c:pt idx="37">
                  <c:v>12.97</c:v>
                </c:pt>
                <c:pt idx="38">
                  <c:v>12.97</c:v>
                </c:pt>
                <c:pt idx="39">
                  <c:v>12.97</c:v>
                </c:pt>
                <c:pt idx="40">
                  <c:v>12.97</c:v>
                </c:pt>
                <c:pt idx="41">
                  <c:v>12.97</c:v>
                </c:pt>
                <c:pt idx="42">
                  <c:v>12.97</c:v>
                </c:pt>
                <c:pt idx="43">
                  <c:v>12.97</c:v>
                </c:pt>
                <c:pt idx="44">
                  <c:v>12.97</c:v>
                </c:pt>
                <c:pt idx="45">
                  <c:v>12.97</c:v>
                </c:pt>
                <c:pt idx="46">
                  <c:v>12.97</c:v>
                </c:pt>
                <c:pt idx="47">
                  <c:v>12.97</c:v>
                </c:pt>
                <c:pt idx="48">
                  <c:v>12.97</c:v>
                </c:pt>
                <c:pt idx="49">
                  <c:v>12.97</c:v>
                </c:pt>
                <c:pt idx="50">
                  <c:v>12.97</c:v>
                </c:pt>
                <c:pt idx="51">
                  <c:v>12.97</c:v>
                </c:pt>
                <c:pt idx="52">
                  <c:v>12.97</c:v>
                </c:pt>
                <c:pt idx="53">
                  <c:v>12.97</c:v>
                </c:pt>
                <c:pt idx="54">
                  <c:v>12.97</c:v>
                </c:pt>
                <c:pt idx="55">
                  <c:v>12.97</c:v>
                </c:pt>
                <c:pt idx="56">
                  <c:v>12.97</c:v>
                </c:pt>
                <c:pt idx="57">
                  <c:v>12.97</c:v>
                </c:pt>
                <c:pt idx="58">
                  <c:v>12.97</c:v>
                </c:pt>
                <c:pt idx="59">
                  <c:v>12.97</c:v>
                </c:pt>
                <c:pt idx="60">
                  <c:v>12.97</c:v>
                </c:pt>
                <c:pt idx="61">
                  <c:v>12.97</c:v>
                </c:pt>
                <c:pt idx="62">
                  <c:v>12.97</c:v>
                </c:pt>
                <c:pt idx="63">
                  <c:v>12.97</c:v>
                </c:pt>
                <c:pt idx="64">
                  <c:v>22.66</c:v>
                </c:pt>
                <c:pt idx="65">
                  <c:v>13.78</c:v>
                </c:pt>
                <c:pt idx="66">
                  <c:v>13.78</c:v>
                </c:pt>
                <c:pt idx="67">
                  <c:v>13.78</c:v>
                </c:pt>
                <c:pt idx="68">
                  <c:v>13.78</c:v>
                </c:pt>
                <c:pt idx="69">
                  <c:v>13.78</c:v>
                </c:pt>
                <c:pt idx="70">
                  <c:v>13.78</c:v>
                </c:pt>
                <c:pt idx="71">
                  <c:v>13.78</c:v>
                </c:pt>
                <c:pt idx="72">
                  <c:v>13.78</c:v>
                </c:pt>
                <c:pt idx="73">
                  <c:v>13.78</c:v>
                </c:pt>
                <c:pt idx="74">
                  <c:v>13.78</c:v>
                </c:pt>
                <c:pt idx="75">
                  <c:v>13.78</c:v>
                </c:pt>
                <c:pt idx="76">
                  <c:v>13.78</c:v>
                </c:pt>
                <c:pt idx="77">
                  <c:v>13.78</c:v>
                </c:pt>
                <c:pt idx="78">
                  <c:v>13.78</c:v>
                </c:pt>
                <c:pt idx="79">
                  <c:v>13.78</c:v>
                </c:pt>
                <c:pt idx="80">
                  <c:v>13.78</c:v>
                </c:pt>
                <c:pt idx="81">
                  <c:v>13.78</c:v>
                </c:pt>
                <c:pt idx="82">
                  <c:v>13.78</c:v>
                </c:pt>
                <c:pt idx="83">
                  <c:v>13.78</c:v>
                </c:pt>
                <c:pt idx="84">
                  <c:v>13.78</c:v>
                </c:pt>
                <c:pt idx="85">
                  <c:v>13.78</c:v>
                </c:pt>
                <c:pt idx="86">
                  <c:v>13.78</c:v>
                </c:pt>
                <c:pt idx="87">
                  <c:v>13.78</c:v>
                </c:pt>
                <c:pt idx="88">
                  <c:v>13.78</c:v>
                </c:pt>
                <c:pt idx="89">
                  <c:v>13.78</c:v>
                </c:pt>
                <c:pt idx="90">
                  <c:v>13.78</c:v>
                </c:pt>
                <c:pt idx="91">
                  <c:v>13.78</c:v>
                </c:pt>
                <c:pt idx="92">
                  <c:v>13.78</c:v>
                </c:pt>
                <c:pt idx="93">
                  <c:v>13.78</c:v>
                </c:pt>
                <c:pt idx="94">
                  <c:v>13.78</c:v>
                </c:pt>
                <c:pt idx="95">
                  <c:v>13.78</c:v>
                </c:pt>
                <c:pt idx="96">
                  <c:v>13.78</c:v>
                </c:pt>
                <c:pt idx="97">
                  <c:v>13.78</c:v>
                </c:pt>
                <c:pt idx="98">
                  <c:v>13.78</c:v>
                </c:pt>
                <c:pt idx="99">
                  <c:v>13.78</c:v>
                </c:pt>
                <c:pt idx="100">
                  <c:v>13.78</c:v>
                </c:pt>
                <c:pt idx="101">
                  <c:v>13.78</c:v>
                </c:pt>
                <c:pt idx="102">
                  <c:v>13.78</c:v>
                </c:pt>
                <c:pt idx="103">
                  <c:v>13.78</c:v>
                </c:pt>
                <c:pt idx="104">
                  <c:v>13.78</c:v>
                </c:pt>
                <c:pt idx="105">
                  <c:v>13.78</c:v>
                </c:pt>
                <c:pt idx="106">
                  <c:v>13.78</c:v>
                </c:pt>
                <c:pt idx="107">
                  <c:v>13.78</c:v>
                </c:pt>
                <c:pt idx="108">
                  <c:v>13.78</c:v>
                </c:pt>
                <c:pt idx="109">
                  <c:v>13.78</c:v>
                </c:pt>
                <c:pt idx="110">
                  <c:v>13.78</c:v>
                </c:pt>
                <c:pt idx="111">
                  <c:v>13.78</c:v>
                </c:pt>
                <c:pt idx="112">
                  <c:v>13.78</c:v>
                </c:pt>
                <c:pt idx="113">
                  <c:v>13.78</c:v>
                </c:pt>
                <c:pt idx="114">
                  <c:v>13.78</c:v>
                </c:pt>
                <c:pt idx="115">
                  <c:v>13.78</c:v>
                </c:pt>
                <c:pt idx="116">
                  <c:v>13.78</c:v>
                </c:pt>
                <c:pt idx="117">
                  <c:v>13.78</c:v>
                </c:pt>
                <c:pt idx="118">
                  <c:v>13.78</c:v>
                </c:pt>
                <c:pt idx="119">
                  <c:v>13.78</c:v>
                </c:pt>
                <c:pt idx="120">
                  <c:v>13.78</c:v>
                </c:pt>
                <c:pt idx="121">
                  <c:v>22.93</c:v>
                </c:pt>
                <c:pt idx="122">
                  <c:v>15.31</c:v>
                </c:pt>
                <c:pt idx="123">
                  <c:v>15.31</c:v>
                </c:pt>
                <c:pt idx="124">
                  <c:v>15.31</c:v>
                </c:pt>
                <c:pt idx="125">
                  <c:v>15.31</c:v>
                </c:pt>
                <c:pt idx="126">
                  <c:v>15.31</c:v>
                </c:pt>
                <c:pt idx="127">
                  <c:v>15.31</c:v>
                </c:pt>
                <c:pt idx="128">
                  <c:v>15.31</c:v>
                </c:pt>
                <c:pt idx="129">
                  <c:v>15.31</c:v>
                </c:pt>
                <c:pt idx="130">
                  <c:v>15.31</c:v>
                </c:pt>
                <c:pt idx="131">
                  <c:v>15.31</c:v>
                </c:pt>
                <c:pt idx="132">
                  <c:v>15.31</c:v>
                </c:pt>
                <c:pt idx="133">
                  <c:v>15.31</c:v>
                </c:pt>
                <c:pt idx="134">
                  <c:v>15.31</c:v>
                </c:pt>
                <c:pt idx="135">
                  <c:v>15.31</c:v>
                </c:pt>
                <c:pt idx="136">
                  <c:v>15.31</c:v>
                </c:pt>
                <c:pt idx="137">
                  <c:v>15.31</c:v>
                </c:pt>
                <c:pt idx="138">
                  <c:v>15.31</c:v>
                </c:pt>
                <c:pt idx="139">
                  <c:v>15.31</c:v>
                </c:pt>
                <c:pt idx="140">
                  <c:v>15.31</c:v>
                </c:pt>
                <c:pt idx="141">
                  <c:v>15.31</c:v>
                </c:pt>
                <c:pt idx="142">
                  <c:v>15.31</c:v>
                </c:pt>
                <c:pt idx="143">
                  <c:v>15.31</c:v>
                </c:pt>
                <c:pt idx="144">
                  <c:v>15.31</c:v>
                </c:pt>
                <c:pt idx="145">
                  <c:v>15.31</c:v>
                </c:pt>
                <c:pt idx="146">
                  <c:v>15.31</c:v>
                </c:pt>
                <c:pt idx="147">
                  <c:v>15.31</c:v>
                </c:pt>
                <c:pt idx="148">
                  <c:v>15.31</c:v>
                </c:pt>
                <c:pt idx="149">
                  <c:v>15.31</c:v>
                </c:pt>
                <c:pt idx="150">
                  <c:v>15.31</c:v>
                </c:pt>
                <c:pt idx="151">
                  <c:v>15.31</c:v>
                </c:pt>
                <c:pt idx="152">
                  <c:v>15.31</c:v>
                </c:pt>
                <c:pt idx="153">
                  <c:v>15.31</c:v>
                </c:pt>
                <c:pt idx="154">
                  <c:v>15.31</c:v>
                </c:pt>
                <c:pt idx="155">
                  <c:v>15.31</c:v>
                </c:pt>
                <c:pt idx="156">
                  <c:v>15.31</c:v>
                </c:pt>
                <c:pt idx="157">
                  <c:v>15.31</c:v>
                </c:pt>
                <c:pt idx="158">
                  <c:v>15.31</c:v>
                </c:pt>
                <c:pt idx="159">
                  <c:v>15.31</c:v>
                </c:pt>
                <c:pt idx="160">
                  <c:v>15.31</c:v>
                </c:pt>
                <c:pt idx="161">
                  <c:v>15.31</c:v>
                </c:pt>
                <c:pt idx="162">
                  <c:v>15.31</c:v>
                </c:pt>
                <c:pt idx="163">
                  <c:v>15.31</c:v>
                </c:pt>
                <c:pt idx="164">
                  <c:v>15.31</c:v>
                </c:pt>
                <c:pt idx="165">
                  <c:v>15.31</c:v>
                </c:pt>
                <c:pt idx="166">
                  <c:v>15.31</c:v>
                </c:pt>
                <c:pt idx="167">
                  <c:v>15.31</c:v>
                </c:pt>
                <c:pt idx="168">
                  <c:v>15.31</c:v>
                </c:pt>
                <c:pt idx="169">
                  <c:v>15.139999999999999</c:v>
                </c:pt>
                <c:pt idx="170">
                  <c:v>15.139999999999999</c:v>
                </c:pt>
                <c:pt idx="171">
                  <c:v>15.3</c:v>
                </c:pt>
                <c:pt idx="172">
                  <c:v>15.3</c:v>
                </c:pt>
                <c:pt idx="173">
                  <c:v>13.55</c:v>
                </c:pt>
                <c:pt idx="174">
                  <c:v>13.56</c:v>
                </c:pt>
                <c:pt idx="175">
                  <c:v>13.57</c:v>
                </c:pt>
                <c:pt idx="176">
                  <c:v>13.57</c:v>
                </c:pt>
                <c:pt idx="177">
                  <c:v>13.57</c:v>
                </c:pt>
                <c:pt idx="178">
                  <c:v>23.279999999999998</c:v>
                </c:pt>
                <c:pt idx="179">
                  <c:v>16.259999999999998</c:v>
                </c:pt>
                <c:pt idx="180">
                  <c:v>16.259999999999998</c:v>
                </c:pt>
                <c:pt idx="181">
                  <c:v>16.27</c:v>
                </c:pt>
                <c:pt idx="182">
                  <c:v>16.27</c:v>
                </c:pt>
                <c:pt idx="183">
                  <c:v>16.27</c:v>
                </c:pt>
                <c:pt idx="184">
                  <c:v>16.279999999999998</c:v>
                </c:pt>
                <c:pt idx="185">
                  <c:v>16.279999999999998</c:v>
                </c:pt>
                <c:pt idx="186">
                  <c:v>16.279999999999998</c:v>
                </c:pt>
                <c:pt idx="187">
                  <c:v>16.279999999999998</c:v>
                </c:pt>
                <c:pt idx="188">
                  <c:v>16.279999999999998</c:v>
                </c:pt>
                <c:pt idx="189">
                  <c:v>16.279999999999998</c:v>
                </c:pt>
                <c:pt idx="190">
                  <c:v>16.279999999999998</c:v>
                </c:pt>
                <c:pt idx="191">
                  <c:v>16.279999999999998</c:v>
                </c:pt>
                <c:pt idx="192">
                  <c:v>16.279999999999998</c:v>
                </c:pt>
                <c:pt idx="193">
                  <c:v>16.279999999999998</c:v>
                </c:pt>
                <c:pt idx="194">
                  <c:v>16.279999999999998</c:v>
                </c:pt>
                <c:pt idx="195">
                  <c:v>16.279999999999998</c:v>
                </c:pt>
                <c:pt idx="196">
                  <c:v>16.279999999999998</c:v>
                </c:pt>
                <c:pt idx="197">
                  <c:v>16.279999999999998</c:v>
                </c:pt>
                <c:pt idx="198">
                  <c:v>16.279999999999998</c:v>
                </c:pt>
                <c:pt idx="199">
                  <c:v>16.279999999999998</c:v>
                </c:pt>
                <c:pt idx="200">
                  <c:v>16.279999999999998</c:v>
                </c:pt>
                <c:pt idx="201">
                  <c:v>16.279999999999998</c:v>
                </c:pt>
                <c:pt idx="202">
                  <c:v>16.279999999999998</c:v>
                </c:pt>
                <c:pt idx="203">
                  <c:v>16.279999999999998</c:v>
                </c:pt>
                <c:pt idx="204">
                  <c:v>16.279999999999998</c:v>
                </c:pt>
                <c:pt idx="205">
                  <c:v>16.279999999999998</c:v>
                </c:pt>
                <c:pt idx="206">
                  <c:v>16.279999999999998</c:v>
                </c:pt>
                <c:pt idx="207">
                  <c:v>16.279999999999998</c:v>
                </c:pt>
                <c:pt idx="208">
                  <c:v>16.279999999999998</c:v>
                </c:pt>
                <c:pt idx="209">
                  <c:v>16.279999999999998</c:v>
                </c:pt>
                <c:pt idx="210">
                  <c:v>16.279999999999998</c:v>
                </c:pt>
                <c:pt idx="211">
                  <c:v>16.279999999999998</c:v>
                </c:pt>
              </c:numCache>
            </c:numRef>
          </c:val>
        </c:ser>
        <c:dLbls/>
        <c:marker val="1"/>
        <c:axId val="189088896"/>
        <c:axId val="189090432"/>
      </c:lineChart>
      <c:catAx>
        <c:axId val="189088896"/>
        <c:scaling>
          <c:orientation val="minMax"/>
        </c:scaling>
        <c:axPos val="b"/>
        <c:numFmt formatCode="General" sourceLinked="1"/>
        <c:tickLblPos val="nextTo"/>
        <c:crossAx val="189090432"/>
        <c:crosses val="autoZero"/>
        <c:auto val="1"/>
        <c:lblAlgn val="ctr"/>
        <c:lblOffset val="100"/>
        <c:tickLblSkip val="60"/>
        <c:tickMarkSkip val="60"/>
      </c:catAx>
      <c:valAx>
        <c:axId val="189090432"/>
        <c:scaling>
          <c:orientation val="minMax"/>
          <c:max val="120"/>
          <c:min val="0"/>
        </c:scaling>
        <c:axPos val="l"/>
        <c:majorGridlines>
          <c:spPr>
            <a:ln>
              <a:prstDash val="dash"/>
            </a:ln>
          </c:spPr>
        </c:majorGridlines>
        <c:numFmt formatCode="General" sourceLinked="1"/>
        <c:tickLblPos val="nextTo"/>
        <c:crossAx val="189088896"/>
        <c:crosses val="autoZero"/>
        <c:crossBetween val="between"/>
        <c:majorUnit val="50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3368594077255507E-2"/>
          <c:y val="0.15932852143482101"/>
          <c:w val="0.63309963148545823"/>
          <c:h val="0.43685914260717401"/>
        </c:manualLayout>
      </c:layout>
      <c:lineChart>
        <c:grouping val="standard"/>
        <c:ser>
          <c:idx val="0"/>
          <c:order val="0"/>
          <c:tx>
            <c:v>MBW_ALL(A)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(2)'!$K$5:$K$216</c:f>
              <c:numCache>
                <c:formatCode>General</c:formatCode>
                <c:ptCount val="212"/>
                <c:pt idx="0">
                  <c:v>18.155000000000001</c:v>
                </c:pt>
                <c:pt idx="1">
                  <c:v>70.274999999999991</c:v>
                </c:pt>
                <c:pt idx="2">
                  <c:v>69.745000000000005</c:v>
                </c:pt>
                <c:pt idx="3">
                  <c:v>69.97999999999999</c:v>
                </c:pt>
                <c:pt idx="4">
                  <c:v>68.440000000000012</c:v>
                </c:pt>
                <c:pt idx="5">
                  <c:v>70.074999999999989</c:v>
                </c:pt>
                <c:pt idx="6">
                  <c:v>71.38</c:v>
                </c:pt>
                <c:pt idx="7">
                  <c:v>70.634999999999991</c:v>
                </c:pt>
                <c:pt idx="8">
                  <c:v>70.710000000000022</c:v>
                </c:pt>
                <c:pt idx="9">
                  <c:v>68.099999999999994</c:v>
                </c:pt>
                <c:pt idx="10">
                  <c:v>68.974999999999994</c:v>
                </c:pt>
                <c:pt idx="11">
                  <c:v>70.47999999999999</c:v>
                </c:pt>
                <c:pt idx="12">
                  <c:v>67.38</c:v>
                </c:pt>
                <c:pt idx="13">
                  <c:v>65.510000000000005</c:v>
                </c:pt>
                <c:pt idx="14">
                  <c:v>65.649999999999991</c:v>
                </c:pt>
                <c:pt idx="15">
                  <c:v>69.284999999999997</c:v>
                </c:pt>
                <c:pt idx="16">
                  <c:v>68.284999999999997</c:v>
                </c:pt>
                <c:pt idx="17">
                  <c:v>70.834999999999994</c:v>
                </c:pt>
                <c:pt idx="18">
                  <c:v>71.09</c:v>
                </c:pt>
                <c:pt idx="19">
                  <c:v>70.679999999999978</c:v>
                </c:pt>
                <c:pt idx="20">
                  <c:v>70.10499999999999</c:v>
                </c:pt>
                <c:pt idx="21">
                  <c:v>71.36</c:v>
                </c:pt>
                <c:pt idx="22">
                  <c:v>71.149999999999991</c:v>
                </c:pt>
                <c:pt idx="23">
                  <c:v>70.66</c:v>
                </c:pt>
                <c:pt idx="24">
                  <c:v>69.02000000000001</c:v>
                </c:pt>
                <c:pt idx="25">
                  <c:v>70.254999999999995</c:v>
                </c:pt>
                <c:pt idx="26">
                  <c:v>69.85499999999999</c:v>
                </c:pt>
                <c:pt idx="27">
                  <c:v>70.56</c:v>
                </c:pt>
                <c:pt idx="28">
                  <c:v>70.614999999999995</c:v>
                </c:pt>
                <c:pt idx="29">
                  <c:v>70.515000000000001</c:v>
                </c:pt>
                <c:pt idx="30">
                  <c:v>70.935000000000002</c:v>
                </c:pt>
                <c:pt idx="31">
                  <c:v>70.53</c:v>
                </c:pt>
                <c:pt idx="32">
                  <c:v>71.194999999999993</c:v>
                </c:pt>
                <c:pt idx="33">
                  <c:v>70.284999999999997</c:v>
                </c:pt>
                <c:pt idx="34">
                  <c:v>68.63</c:v>
                </c:pt>
                <c:pt idx="35">
                  <c:v>69.985000000000014</c:v>
                </c:pt>
                <c:pt idx="36">
                  <c:v>69.679999999999978</c:v>
                </c:pt>
                <c:pt idx="37">
                  <c:v>70.374999999999986</c:v>
                </c:pt>
                <c:pt idx="38">
                  <c:v>70.164999999999992</c:v>
                </c:pt>
                <c:pt idx="39">
                  <c:v>70.760000000000005</c:v>
                </c:pt>
                <c:pt idx="40">
                  <c:v>70.894999999999996</c:v>
                </c:pt>
                <c:pt idx="41">
                  <c:v>70.98</c:v>
                </c:pt>
                <c:pt idx="42">
                  <c:v>69.995000000000005</c:v>
                </c:pt>
                <c:pt idx="43">
                  <c:v>70.324999999999989</c:v>
                </c:pt>
                <c:pt idx="44">
                  <c:v>70.254999999999995</c:v>
                </c:pt>
                <c:pt idx="45">
                  <c:v>70.015000000000001</c:v>
                </c:pt>
                <c:pt idx="46">
                  <c:v>69.924999999999997</c:v>
                </c:pt>
                <c:pt idx="47">
                  <c:v>70.22</c:v>
                </c:pt>
                <c:pt idx="48">
                  <c:v>70.679999999999978</c:v>
                </c:pt>
                <c:pt idx="49">
                  <c:v>70.760000000000005</c:v>
                </c:pt>
                <c:pt idx="50">
                  <c:v>69.349999999999994</c:v>
                </c:pt>
                <c:pt idx="51">
                  <c:v>70.995000000000005</c:v>
                </c:pt>
                <c:pt idx="52">
                  <c:v>70.784999999999997</c:v>
                </c:pt>
                <c:pt idx="53">
                  <c:v>69.815000000000012</c:v>
                </c:pt>
                <c:pt idx="54">
                  <c:v>69.800000000000011</c:v>
                </c:pt>
                <c:pt idx="55">
                  <c:v>70.85499999999999</c:v>
                </c:pt>
                <c:pt idx="56">
                  <c:v>70.210000000000022</c:v>
                </c:pt>
                <c:pt idx="57">
                  <c:v>70.25</c:v>
                </c:pt>
                <c:pt idx="58">
                  <c:v>69.955000000000013</c:v>
                </c:pt>
                <c:pt idx="59">
                  <c:v>69.36999999999999</c:v>
                </c:pt>
                <c:pt idx="60">
                  <c:v>68.715000000000003</c:v>
                </c:pt>
                <c:pt idx="61">
                  <c:v>70.684999999999988</c:v>
                </c:pt>
                <c:pt idx="62">
                  <c:v>67.545000000000002</c:v>
                </c:pt>
                <c:pt idx="63">
                  <c:v>62.75</c:v>
                </c:pt>
                <c:pt idx="64">
                  <c:v>64.440000000000012</c:v>
                </c:pt>
                <c:pt idx="65">
                  <c:v>69.34</c:v>
                </c:pt>
                <c:pt idx="66">
                  <c:v>71.910000000000011</c:v>
                </c:pt>
                <c:pt idx="67">
                  <c:v>66.010000000000005</c:v>
                </c:pt>
                <c:pt idx="68">
                  <c:v>66.154999999999987</c:v>
                </c:pt>
                <c:pt idx="69">
                  <c:v>67.184999999999988</c:v>
                </c:pt>
                <c:pt idx="70">
                  <c:v>68.53</c:v>
                </c:pt>
                <c:pt idx="71">
                  <c:v>64.364999999999995</c:v>
                </c:pt>
                <c:pt idx="72">
                  <c:v>64.274999999999991</c:v>
                </c:pt>
                <c:pt idx="73">
                  <c:v>67.69</c:v>
                </c:pt>
                <c:pt idx="74">
                  <c:v>68.19</c:v>
                </c:pt>
                <c:pt idx="75">
                  <c:v>67.394999999999996</c:v>
                </c:pt>
                <c:pt idx="76">
                  <c:v>69.095000000000013</c:v>
                </c:pt>
                <c:pt idx="77">
                  <c:v>69.34</c:v>
                </c:pt>
                <c:pt idx="78">
                  <c:v>69.824999999999989</c:v>
                </c:pt>
                <c:pt idx="79">
                  <c:v>66.034999999999997</c:v>
                </c:pt>
                <c:pt idx="80">
                  <c:v>68.5</c:v>
                </c:pt>
                <c:pt idx="81">
                  <c:v>70.35499999999999</c:v>
                </c:pt>
                <c:pt idx="82">
                  <c:v>68.389999999999986</c:v>
                </c:pt>
                <c:pt idx="83">
                  <c:v>64.884999999999991</c:v>
                </c:pt>
                <c:pt idx="84">
                  <c:v>68.88</c:v>
                </c:pt>
                <c:pt idx="85">
                  <c:v>70.040000000000006</c:v>
                </c:pt>
                <c:pt idx="86">
                  <c:v>69.335000000000008</c:v>
                </c:pt>
                <c:pt idx="87">
                  <c:v>67.674999999999983</c:v>
                </c:pt>
                <c:pt idx="88">
                  <c:v>68.740000000000023</c:v>
                </c:pt>
                <c:pt idx="89">
                  <c:v>65.5</c:v>
                </c:pt>
                <c:pt idx="90">
                  <c:v>69.5</c:v>
                </c:pt>
                <c:pt idx="91">
                  <c:v>67.86</c:v>
                </c:pt>
                <c:pt idx="92">
                  <c:v>67.935000000000002</c:v>
                </c:pt>
                <c:pt idx="93">
                  <c:v>69.889999999999986</c:v>
                </c:pt>
                <c:pt idx="94">
                  <c:v>66.7</c:v>
                </c:pt>
                <c:pt idx="95">
                  <c:v>66.224999999999994</c:v>
                </c:pt>
                <c:pt idx="96">
                  <c:v>62.995000000000012</c:v>
                </c:pt>
                <c:pt idx="97">
                  <c:v>70.974999999999994</c:v>
                </c:pt>
                <c:pt idx="98">
                  <c:v>69.965000000000003</c:v>
                </c:pt>
                <c:pt idx="99">
                  <c:v>70.415000000000006</c:v>
                </c:pt>
                <c:pt idx="100">
                  <c:v>70.664999999999992</c:v>
                </c:pt>
                <c:pt idx="101">
                  <c:v>69.03</c:v>
                </c:pt>
                <c:pt idx="102">
                  <c:v>70.115000000000009</c:v>
                </c:pt>
                <c:pt idx="103">
                  <c:v>69.510000000000005</c:v>
                </c:pt>
                <c:pt idx="104">
                  <c:v>70.59</c:v>
                </c:pt>
                <c:pt idx="105">
                  <c:v>70</c:v>
                </c:pt>
                <c:pt idx="106">
                  <c:v>69.430000000000007</c:v>
                </c:pt>
                <c:pt idx="107">
                  <c:v>67.05</c:v>
                </c:pt>
                <c:pt idx="108">
                  <c:v>68.27</c:v>
                </c:pt>
                <c:pt idx="109">
                  <c:v>65.774999999999991</c:v>
                </c:pt>
                <c:pt idx="110">
                  <c:v>68.724999999999994</c:v>
                </c:pt>
                <c:pt idx="111">
                  <c:v>71.345000000000013</c:v>
                </c:pt>
                <c:pt idx="112">
                  <c:v>71.905000000000001</c:v>
                </c:pt>
                <c:pt idx="113">
                  <c:v>71.935000000000002</c:v>
                </c:pt>
                <c:pt idx="114">
                  <c:v>72.2</c:v>
                </c:pt>
                <c:pt idx="115">
                  <c:v>72.134999999999991</c:v>
                </c:pt>
                <c:pt idx="116">
                  <c:v>70.565000000000012</c:v>
                </c:pt>
                <c:pt idx="117">
                  <c:v>71.465000000000003</c:v>
                </c:pt>
                <c:pt idx="118">
                  <c:v>72.03</c:v>
                </c:pt>
                <c:pt idx="119">
                  <c:v>72.53</c:v>
                </c:pt>
                <c:pt idx="120">
                  <c:v>72.800000000000011</c:v>
                </c:pt>
                <c:pt idx="121">
                  <c:v>71.945000000000007</c:v>
                </c:pt>
                <c:pt idx="122">
                  <c:v>71.985000000000014</c:v>
                </c:pt>
                <c:pt idx="123">
                  <c:v>67.48</c:v>
                </c:pt>
                <c:pt idx="124">
                  <c:v>69.64</c:v>
                </c:pt>
                <c:pt idx="125">
                  <c:v>72.569999999999993</c:v>
                </c:pt>
                <c:pt idx="126">
                  <c:v>71.634999999999991</c:v>
                </c:pt>
                <c:pt idx="127">
                  <c:v>68.58</c:v>
                </c:pt>
                <c:pt idx="128">
                  <c:v>69.405000000000001</c:v>
                </c:pt>
                <c:pt idx="129">
                  <c:v>71.22999999999999</c:v>
                </c:pt>
                <c:pt idx="130">
                  <c:v>72.39</c:v>
                </c:pt>
                <c:pt idx="131">
                  <c:v>71.184999999999988</c:v>
                </c:pt>
                <c:pt idx="132">
                  <c:v>70.69</c:v>
                </c:pt>
                <c:pt idx="133">
                  <c:v>71.910000000000011</c:v>
                </c:pt>
                <c:pt idx="134">
                  <c:v>70.415000000000006</c:v>
                </c:pt>
                <c:pt idx="135">
                  <c:v>72.19</c:v>
                </c:pt>
                <c:pt idx="136">
                  <c:v>68.124999999999986</c:v>
                </c:pt>
                <c:pt idx="137">
                  <c:v>70.86999999999999</c:v>
                </c:pt>
                <c:pt idx="138">
                  <c:v>70.88</c:v>
                </c:pt>
                <c:pt idx="139">
                  <c:v>69.19</c:v>
                </c:pt>
                <c:pt idx="140">
                  <c:v>68.154999999999987</c:v>
                </c:pt>
                <c:pt idx="141">
                  <c:v>69.19</c:v>
                </c:pt>
                <c:pt idx="142">
                  <c:v>70.569999999999993</c:v>
                </c:pt>
                <c:pt idx="143">
                  <c:v>70.63</c:v>
                </c:pt>
                <c:pt idx="144">
                  <c:v>72.69</c:v>
                </c:pt>
                <c:pt idx="145">
                  <c:v>71.664999999999992</c:v>
                </c:pt>
                <c:pt idx="146">
                  <c:v>71.985000000000014</c:v>
                </c:pt>
                <c:pt idx="147">
                  <c:v>71.77</c:v>
                </c:pt>
                <c:pt idx="148">
                  <c:v>70.5</c:v>
                </c:pt>
                <c:pt idx="149">
                  <c:v>71.149999999999991</c:v>
                </c:pt>
                <c:pt idx="150">
                  <c:v>68.924999999999997</c:v>
                </c:pt>
                <c:pt idx="151">
                  <c:v>71.154999999999987</c:v>
                </c:pt>
                <c:pt idx="152">
                  <c:v>68.81</c:v>
                </c:pt>
                <c:pt idx="153">
                  <c:v>71.599999999999994</c:v>
                </c:pt>
                <c:pt idx="154">
                  <c:v>68.874999999999986</c:v>
                </c:pt>
                <c:pt idx="155">
                  <c:v>72.034999999999997</c:v>
                </c:pt>
                <c:pt idx="156">
                  <c:v>68.245000000000005</c:v>
                </c:pt>
                <c:pt idx="157">
                  <c:v>71.365000000000009</c:v>
                </c:pt>
                <c:pt idx="158">
                  <c:v>67.02000000000001</c:v>
                </c:pt>
                <c:pt idx="159">
                  <c:v>69.39500000000001</c:v>
                </c:pt>
                <c:pt idx="160">
                  <c:v>67.03</c:v>
                </c:pt>
                <c:pt idx="161">
                  <c:v>72.034999999999997</c:v>
                </c:pt>
                <c:pt idx="162">
                  <c:v>69.63</c:v>
                </c:pt>
                <c:pt idx="163">
                  <c:v>69.410000000000011</c:v>
                </c:pt>
                <c:pt idx="164">
                  <c:v>69.865000000000009</c:v>
                </c:pt>
                <c:pt idx="165">
                  <c:v>67.05</c:v>
                </c:pt>
                <c:pt idx="166">
                  <c:v>66.774999999999991</c:v>
                </c:pt>
                <c:pt idx="167">
                  <c:v>72.315000000000012</c:v>
                </c:pt>
                <c:pt idx="168">
                  <c:v>69.069999999999993</c:v>
                </c:pt>
                <c:pt idx="169">
                  <c:v>70.474999999999994</c:v>
                </c:pt>
                <c:pt idx="170">
                  <c:v>73.095000000000013</c:v>
                </c:pt>
                <c:pt idx="171">
                  <c:v>72.400000000000006</c:v>
                </c:pt>
                <c:pt idx="172">
                  <c:v>68.60499999999999</c:v>
                </c:pt>
                <c:pt idx="173">
                  <c:v>65.88</c:v>
                </c:pt>
                <c:pt idx="174">
                  <c:v>69.490000000000023</c:v>
                </c:pt>
                <c:pt idx="175">
                  <c:v>65.430000000000007</c:v>
                </c:pt>
                <c:pt idx="176">
                  <c:v>69.485000000000014</c:v>
                </c:pt>
                <c:pt idx="177">
                  <c:v>67.915000000000006</c:v>
                </c:pt>
                <c:pt idx="178">
                  <c:v>65.774999999999991</c:v>
                </c:pt>
                <c:pt idx="179">
                  <c:v>56.814999999999998</c:v>
                </c:pt>
                <c:pt idx="180">
                  <c:v>56.42</c:v>
                </c:pt>
                <c:pt idx="181">
                  <c:v>65.5</c:v>
                </c:pt>
                <c:pt idx="182">
                  <c:v>65.260000000000005</c:v>
                </c:pt>
                <c:pt idx="183">
                  <c:v>62.365000000000002</c:v>
                </c:pt>
                <c:pt idx="184">
                  <c:v>63.515000000000001</c:v>
                </c:pt>
                <c:pt idx="185">
                  <c:v>65.7</c:v>
                </c:pt>
                <c:pt idx="186">
                  <c:v>65.83</c:v>
                </c:pt>
                <c:pt idx="187">
                  <c:v>63.55</c:v>
                </c:pt>
                <c:pt idx="188">
                  <c:v>64.295000000000002</c:v>
                </c:pt>
                <c:pt idx="189">
                  <c:v>64.649999999999991</c:v>
                </c:pt>
                <c:pt idx="190">
                  <c:v>64.115000000000009</c:v>
                </c:pt>
                <c:pt idx="191">
                  <c:v>66.84</c:v>
                </c:pt>
                <c:pt idx="192">
                  <c:v>66.11</c:v>
                </c:pt>
                <c:pt idx="193">
                  <c:v>67.52</c:v>
                </c:pt>
                <c:pt idx="194">
                  <c:v>66.410000000000011</c:v>
                </c:pt>
                <c:pt idx="195">
                  <c:v>66.095000000000013</c:v>
                </c:pt>
                <c:pt idx="196">
                  <c:v>60.205000000000005</c:v>
                </c:pt>
                <c:pt idx="197">
                  <c:v>66.63</c:v>
                </c:pt>
                <c:pt idx="198">
                  <c:v>66.88</c:v>
                </c:pt>
                <c:pt idx="199">
                  <c:v>60.705000000000005</c:v>
                </c:pt>
                <c:pt idx="200">
                  <c:v>59.795000000000009</c:v>
                </c:pt>
                <c:pt idx="201">
                  <c:v>60.854999999999997</c:v>
                </c:pt>
                <c:pt idx="202">
                  <c:v>65.345000000000013</c:v>
                </c:pt>
                <c:pt idx="203">
                  <c:v>65.965000000000003</c:v>
                </c:pt>
                <c:pt idx="204">
                  <c:v>65.995000000000005</c:v>
                </c:pt>
                <c:pt idx="205">
                  <c:v>61.309999999999995</c:v>
                </c:pt>
                <c:pt idx="206">
                  <c:v>66.644999999999996</c:v>
                </c:pt>
                <c:pt idx="207">
                  <c:v>63.320000000000007</c:v>
                </c:pt>
                <c:pt idx="208">
                  <c:v>66.474999999999994</c:v>
                </c:pt>
                <c:pt idx="209">
                  <c:v>63.285000000000004</c:v>
                </c:pt>
                <c:pt idx="210">
                  <c:v>65.28</c:v>
                </c:pt>
                <c:pt idx="211">
                  <c:v>57.615000000000002</c:v>
                </c:pt>
              </c:numCache>
            </c:numRef>
          </c:val>
        </c:ser>
        <c:ser>
          <c:idx val="1"/>
          <c:order val="1"/>
          <c:tx>
            <c:v>MBW_ALL(B)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(2)'!$U$5:$U$216</c:f>
              <c:numCache>
                <c:formatCode>General</c:formatCode>
                <c:ptCount val="212"/>
                <c:pt idx="0">
                  <c:v>1.825</c:v>
                </c:pt>
                <c:pt idx="1">
                  <c:v>1.62</c:v>
                </c:pt>
                <c:pt idx="2">
                  <c:v>3.4899999999999998</c:v>
                </c:pt>
                <c:pt idx="3">
                  <c:v>3.3249999999999997</c:v>
                </c:pt>
                <c:pt idx="4">
                  <c:v>3.46</c:v>
                </c:pt>
                <c:pt idx="5">
                  <c:v>3</c:v>
                </c:pt>
                <c:pt idx="6">
                  <c:v>3.2749999999999999</c:v>
                </c:pt>
                <c:pt idx="7">
                  <c:v>3.3149999999999986</c:v>
                </c:pt>
                <c:pt idx="8">
                  <c:v>3.2250000000000001</c:v>
                </c:pt>
                <c:pt idx="9">
                  <c:v>3.3349999999999986</c:v>
                </c:pt>
                <c:pt idx="10">
                  <c:v>3.02</c:v>
                </c:pt>
                <c:pt idx="11">
                  <c:v>3.22</c:v>
                </c:pt>
                <c:pt idx="12">
                  <c:v>3.22</c:v>
                </c:pt>
                <c:pt idx="13">
                  <c:v>3.11</c:v>
                </c:pt>
                <c:pt idx="14">
                  <c:v>3.13</c:v>
                </c:pt>
                <c:pt idx="15">
                  <c:v>3.12</c:v>
                </c:pt>
                <c:pt idx="16">
                  <c:v>3.085</c:v>
                </c:pt>
                <c:pt idx="17">
                  <c:v>3.2</c:v>
                </c:pt>
                <c:pt idx="18">
                  <c:v>3.08</c:v>
                </c:pt>
                <c:pt idx="19">
                  <c:v>2.98</c:v>
                </c:pt>
                <c:pt idx="20">
                  <c:v>3.17</c:v>
                </c:pt>
                <c:pt idx="21">
                  <c:v>3.13</c:v>
                </c:pt>
                <c:pt idx="22">
                  <c:v>3.21</c:v>
                </c:pt>
                <c:pt idx="23">
                  <c:v>2.9149999999999996</c:v>
                </c:pt>
                <c:pt idx="24">
                  <c:v>3.0249999999999999</c:v>
                </c:pt>
                <c:pt idx="25">
                  <c:v>2.9949999999999997</c:v>
                </c:pt>
                <c:pt idx="26">
                  <c:v>3.0249999999999999</c:v>
                </c:pt>
                <c:pt idx="27">
                  <c:v>3.0749999999999997</c:v>
                </c:pt>
                <c:pt idx="28">
                  <c:v>3.0349999999999997</c:v>
                </c:pt>
                <c:pt idx="29">
                  <c:v>3</c:v>
                </c:pt>
                <c:pt idx="30">
                  <c:v>3.07</c:v>
                </c:pt>
                <c:pt idx="31">
                  <c:v>2.9849999999999999</c:v>
                </c:pt>
                <c:pt idx="32">
                  <c:v>2.9699999999999998</c:v>
                </c:pt>
                <c:pt idx="33">
                  <c:v>2.96</c:v>
                </c:pt>
                <c:pt idx="34">
                  <c:v>2.96</c:v>
                </c:pt>
                <c:pt idx="35">
                  <c:v>3.0049999999999999</c:v>
                </c:pt>
                <c:pt idx="36">
                  <c:v>3.0349999999999997</c:v>
                </c:pt>
                <c:pt idx="37">
                  <c:v>3.0549999999999997</c:v>
                </c:pt>
                <c:pt idx="38">
                  <c:v>3.0249999999999999</c:v>
                </c:pt>
                <c:pt idx="39">
                  <c:v>2.9899999999999998</c:v>
                </c:pt>
                <c:pt idx="40">
                  <c:v>3.0549999999999997</c:v>
                </c:pt>
                <c:pt idx="41">
                  <c:v>3.085</c:v>
                </c:pt>
                <c:pt idx="42">
                  <c:v>3.0549999999999997</c:v>
                </c:pt>
                <c:pt idx="43">
                  <c:v>2.9899999999999998</c:v>
                </c:pt>
                <c:pt idx="44">
                  <c:v>3.12</c:v>
                </c:pt>
                <c:pt idx="45">
                  <c:v>2.9949999999999997</c:v>
                </c:pt>
                <c:pt idx="46">
                  <c:v>3.0549999999999997</c:v>
                </c:pt>
                <c:pt idx="47">
                  <c:v>3.08</c:v>
                </c:pt>
                <c:pt idx="48">
                  <c:v>3.1349999999999998</c:v>
                </c:pt>
                <c:pt idx="49">
                  <c:v>3.0449999999999999</c:v>
                </c:pt>
                <c:pt idx="50">
                  <c:v>3.0599999999999987</c:v>
                </c:pt>
                <c:pt idx="51">
                  <c:v>3.11</c:v>
                </c:pt>
                <c:pt idx="52">
                  <c:v>3.14</c:v>
                </c:pt>
                <c:pt idx="53">
                  <c:v>3.1749999999999998</c:v>
                </c:pt>
                <c:pt idx="54">
                  <c:v>3.02</c:v>
                </c:pt>
                <c:pt idx="55">
                  <c:v>3</c:v>
                </c:pt>
                <c:pt idx="56">
                  <c:v>3.0749999999999997</c:v>
                </c:pt>
                <c:pt idx="57">
                  <c:v>4.83</c:v>
                </c:pt>
                <c:pt idx="58">
                  <c:v>5.8699999999999957</c:v>
                </c:pt>
                <c:pt idx="59">
                  <c:v>5.98</c:v>
                </c:pt>
                <c:pt idx="60">
                  <c:v>6.24</c:v>
                </c:pt>
                <c:pt idx="61">
                  <c:v>6.0449999999999946</c:v>
                </c:pt>
                <c:pt idx="62">
                  <c:v>6.0549999999999846</c:v>
                </c:pt>
                <c:pt idx="63">
                  <c:v>15.02</c:v>
                </c:pt>
                <c:pt idx="64">
                  <c:v>33.354999999999997</c:v>
                </c:pt>
                <c:pt idx="65">
                  <c:v>30.43</c:v>
                </c:pt>
                <c:pt idx="66">
                  <c:v>34.33</c:v>
                </c:pt>
                <c:pt idx="67">
                  <c:v>34.520000000000003</c:v>
                </c:pt>
                <c:pt idx="68">
                  <c:v>34.730000000000011</c:v>
                </c:pt>
                <c:pt idx="69">
                  <c:v>34.145000000000003</c:v>
                </c:pt>
                <c:pt idx="70">
                  <c:v>33.96</c:v>
                </c:pt>
                <c:pt idx="71">
                  <c:v>32.145000000000003</c:v>
                </c:pt>
                <c:pt idx="72">
                  <c:v>34.33</c:v>
                </c:pt>
                <c:pt idx="73">
                  <c:v>34.07</c:v>
                </c:pt>
                <c:pt idx="74">
                  <c:v>34.295000000000009</c:v>
                </c:pt>
                <c:pt idx="75">
                  <c:v>34.14</c:v>
                </c:pt>
                <c:pt idx="76">
                  <c:v>34.020000000000003</c:v>
                </c:pt>
                <c:pt idx="77">
                  <c:v>33.245000000000005</c:v>
                </c:pt>
                <c:pt idx="78">
                  <c:v>31.914999999999999</c:v>
                </c:pt>
                <c:pt idx="79">
                  <c:v>33.49</c:v>
                </c:pt>
                <c:pt idx="80">
                  <c:v>33.54</c:v>
                </c:pt>
                <c:pt idx="81">
                  <c:v>33.1</c:v>
                </c:pt>
                <c:pt idx="82">
                  <c:v>33.725000000000009</c:v>
                </c:pt>
                <c:pt idx="83">
                  <c:v>34.28</c:v>
                </c:pt>
                <c:pt idx="84">
                  <c:v>33.675000000000004</c:v>
                </c:pt>
                <c:pt idx="85">
                  <c:v>34.375</c:v>
                </c:pt>
                <c:pt idx="86">
                  <c:v>30.630000000000003</c:v>
                </c:pt>
                <c:pt idx="87">
                  <c:v>34.605000000000004</c:v>
                </c:pt>
                <c:pt idx="88">
                  <c:v>34.475000000000001</c:v>
                </c:pt>
                <c:pt idx="89">
                  <c:v>34.145000000000003</c:v>
                </c:pt>
                <c:pt idx="90">
                  <c:v>34.645000000000003</c:v>
                </c:pt>
                <c:pt idx="91">
                  <c:v>34.325000000000003</c:v>
                </c:pt>
                <c:pt idx="92">
                  <c:v>34.4</c:v>
                </c:pt>
                <c:pt idx="93">
                  <c:v>34.53</c:v>
                </c:pt>
                <c:pt idx="94">
                  <c:v>32.305</c:v>
                </c:pt>
                <c:pt idx="95">
                  <c:v>32.835000000000001</c:v>
                </c:pt>
                <c:pt idx="96">
                  <c:v>32.11</c:v>
                </c:pt>
                <c:pt idx="97">
                  <c:v>34.409999999999997</c:v>
                </c:pt>
                <c:pt idx="98">
                  <c:v>33.615000000000002</c:v>
                </c:pt>
                <c:pt idx="99">
                  <c:v>34.5</c:v>
                </c:pt>
                <c:pt idx="100">
                  <c:v>34.67</c:v>
                </c:pt>
                <c:pt idx="101">
                  <c:v>33.869999999999997</c:v>
                </c:pt>
                <c:pt idx="102">
                  <c:v>34.5</c:v>
                </c:pt>
                <c:pt idx="103">
                  <c:v>33.9</c:v>
                </c:pt>
                <c:pt idx="104">
                  <c:v>34.120000000000005</c:v>
                </c:pt>
                <c:pt idx="105">
                  <c:v>33.979999999999997</c:v>
                </c:pt>
                <c:pt idx="106">
                  <c:v>34.010000000000005</c:v>
                </c:pt>
                <c:pt idx="107">
                  <c:v>34.11</c:v>
                </c:pt>
                <c:pt idx="108">
                  <c:v>34.075000000000003</c:v>
                </c:pt>
                <c:pt idx="109">
                  <c:v>33.965000000000003</c:v>
                </c:pt>
                <c:pt idx="110">
                  <c:v>33.14</c:v>
                </c:pt>
                <c:pt idx="111">
                  <c:v>34.530000000000008</c:v>
                </c:pt>
                <c:pt idx="112">
                  <c:v>34.485000000000007</c:v>
                </c:pt>
                <c:pt idx="113">
                  <c:v>34.354999999999997</c:v>
                </c:pt>
                <c:pt idx="114">
                  <c:v>34.520000000000003</c:v>
                </c:pt>
                <c:pt idx="115">
                  <c:v>35.770000000000003</c:v>
                </c:pt>
                <c:pt idx="116">
                  <c:v>34.799999999999997</c:v>
                </c:pt>
                <c:pt idx="117">
                  <c:v>35.175000000000011</c:v>
                </c:pt>
                <c:pt idx="118">
                  <c:v>32.33</c:v>
                </c:pt>
                <c:pt idx="119">
                  <c:v>34.905000000000001</c:v>
                </c:pt>
                <c:pt idx="120">
                  <c:v>35.505000000000003</c:v>
                </c:pt>
                <c:pt idx="121">
                  <c:v>39.94</c:v>
                </c:pt>
                <c:pt idx="122">
                  <c:v>38.215000000000003</c:v>
                </c:pt>
                <c:pt idx="123">
                  <c:v>39.155000000000001</c:v>
                </c:pt>
                <c:pt idx="124">
                  <c:v>38.575000000000003</c:v>
                </c:pt>
                <c:pt idx="125">
                  <c:v>38.020000000000003</c:v>
                </c:pt>
                <c:pt idx="126">
                  <c:v>38.86</c:v>
                </c:pt>
                <c:pt idx="127">
                  <c:v>38.020000000000003</c:v>
                </c:pt>
                <c:pt idx="128">
                  <c:v>37.805</c:v>
                </c:pt>
                <c:pt idx="129">
                  <c:v>38.475000000000001</c:v>
                </c:pt>
                <c:pt idx="130">
                  <c:v>37.995000000000005</c:v>
                </c:pt>
                <c:pt idx="131">
                  <c:v>37.914999999999999</c:v>
                </c:pt>
                <c:pt idx="132">
                  <c:v>38.285000000000011</c:v>
                </c:pt>
                <c:pt idx="133">
                  <c:v>37.825000000000003</c:v>
                </c:pt>
                <c:pt idx="134">
                  <c:v>37.83</c:v>
                </c:pt>
                <c:pt idx="135">
                  <c:v>37.925000000000004</c:v>
                </c:pt>
                <c:pt idx="136">
                  <c:v>37.575000000000003</c:v>
                </c:pt>
                <c:pt idx="137">
                  <c:v>37.795000000000009</c:v>
                </c:pt>
                <c:pt idx="138">
                  <c:v>38.57</c:v>
                </c:pt>
                <c:pt idx="139">
                  <c:v>38.14</c:v>
                </c:pt>
                <c:pt idx="140">
                  <c:v>37.795000000000009</c:v>
                </c:pt>
                <c:pt idx="141">
                  <c:v>37.955000000000005</c:v>
                </c:pt>
                <c:pt idx="142">
                  <c:v>38.285000000000011</c:v>
                </c:pt>
                <c:pt idx="143">
                  <c:v>42.005000000000003</c:v>
                </c:pt>
                <c:pt idx="144">
                  <c:v>40.795000000000009</c:v>
                </c:pt>
                <c:pt idx="145">
                  <c:v>40.995000000000012</c:v>
                </c:pt>
                <c:pt idx="146">
                  <c:v>41.005000000000003</c:v>
                </c:pt>
                <c:pt idx="147">
                  <c:v>40.775000000000006</c:v>
                </c:pt>
                <c:pt idx="148">
                  <c:v>41.854999999999997</c:v>
                </c:pt>
                <c:pt idx="149">
                  <c:v>46.155000000000001</c:v>
                </c:pt>
                <c:pt idx="150">
                  <c:v>45.94</c:v>
                </c:pt>
                <c:pt idx="151">
                  <c:v>46.02</c:v>
                </c:pt>
                <c:pt idx="152">
                  <c:v>45.720000000000006</c:v>
                </c:pt>
                <c:pt idx="153">
                  <c:v>46.935000000000002</c:v>
                </c:pt>
                <c:pt idx="154">
                  <c:v>45.680000000000007</c:v>
                </c:pt>
                <c:pt idx="155">
                  <c:v>46.844999999999999</c:v>
                </c:pt>
                <c:pt idx="156">
                  <c:v>45.785000000000011</c:v>
                </c:pt>
                <c:pt idx="157">
                  <c:v>45.825000000000003</c:v>
                </c:pt>
                <c:pt idx="158">
                  <c:v>46.809999999999995</c:v>
                </c:pt>
                <c:pt idx="159">
                  <c:v>46.879999999999995</c:v>
                </c:pt>
                <c:pt idx="160">
                  <c:v>45.92</c:v>
                </c:pt>
                <c:pt idx="161">
                  <c:v>45.635000000000012</c:v>
                </c:pt>
                <c:pt idx="162">
                  <c:v>45.849999999999994</c:v>
                </c:pt>
                <c:pt idx="163">
                  <c:v>44.795000000000009</c:v>
                </c:pt>
                <c:pt idx="164">
                  <c:v>46.52</c:v>
                </c:pt>
                <c:pt idx="165">
                  <c:v>45.67</c:v>
                </c:pt>
                <c:pt idx="166">
                  <c:v>45.275000000000006</c:v>
                </c:pt>
                <c:pt idx="167">
                  <c:v>44.879999999999995</c:v>
                </c:pt>
                <c:pt idx="168">
                  <c:v>44.945</c:v>
                </c:pt>
                <c:pt idx="169">
                  <c:v>45.25</c:v>
                </c:pt>
                <c:pt idx="170">
                  <c:v>45.005000000000003</c:v>
                </c:pt>
                <c:pt idx="171">
                  <c:v>45.01</c:v>
                </c:pt>
                <c:pt idx="172">
                  <c:v>46.384999999999998</c:v>
                </c:pt>
                <c:pt idx="173">
                  <c:v>44.449999999999996</c:v>
                </c:pt>
                <c:pt idx="174">
                  <c:v>44.265000000000008</c:v>
                </c:pt>
                <c:pt idx="175">
                  <c:v>46.135000000000005</c:v>
                </c:pt>
                <c:pt idx="176">
                  <c:v>45.844999999999999</c:v>
                </c:pt>
                <c:pt idx="177">
                  <c:v>43.71</c:v>
                </c:pt>
                <c:pt idx="178">
                  <c:v>43.08</c:v>
                </c:pt>
                <c:pt idx="179">
                  <c:v>43.914999999999999</c:v>
                </c:pt>
                <c:pt idx="180">
                  <c:v>43.93</c:v>
                </c:pt>
                <c:pt idx="181">
                  <c:v>46.415000000000006</c:v>
                </c:pt>
                <c:pt idx="182">
                  <c:v>56</c:v>
                </c:pt>
                <c:pt idx="183">
                  <c:v>63.854999999999997</c:v>
                </c:pt>
                <c:pt idx="184">
                  <c:v>62.78</c:v>
                </c:pt>
                <c:pt idx="185">
                  <c:v>63.83</c:v>
                </c:pt>
                <c:pt idx="186">
                  <c:v>64.554999999999993</c:v>
                </c:pt>
                <c:pt idx="187">
                  <c:v>67.28</c:v>
                </c:pt>
                <c:pt idx="188">
                  <c:v>66.59</c:v>
                </c:pt>
                <c:pt idx="189">
                  <c:v>64.335000000000008</c:v>
                </c:pt>
                <c:pt idx="190">
                  <c:v>63.205000000000005</c:v>
                </c:pt>
                <c:pt idx="191">
                  <c:v>62.395000000000003</c:v>
                </c:pt>
                <c:pt idx="192">
                  <c:v>62.354999999999997</c:v>
                </c:pt>
                <c:pt idx="193">
                  <c:v>66.05</c:v>
                </c:pt>
                <c:pt idx="194">
                  <c:v>67.034999999999997</c:v>
                </c:pt>
                <c:pt idx="195">
                  <c:v>68.39</c:v>
                </c:pt>
                <c:pt idx="196">
                  <c:v>66.384999999999991</c:v>
                </c:pt>
                <c:pt idx="197">
                  <c:v>64.179999999999978</c:v>
                </c:pt>
                <c:pt idx="198">
                  <c:v>62.21</c:v>
                </c:pt>
                <c:pt idx="199">
                  <c:v>61.585000000000001</c:v>
                </c:pt>
                <c:pt idx="200">
                  <c:v>59.984999999999999</c:v>
                </c:pt>
                <c:pt idx="201">
                  <c:v>59.995000000000012</c:v>
                </c:pt>
                <c:pt idx="202">
                  <c:v>59.545000000000002</c:v>
                </c:pt>
                <c:pt idx="203">
                  <c:v>60.685000000000002</c:v>
                </c:pt>
                <c:pt idx="204">
                  <c:v>61.05</c:v>
                </c:pt>
                <c:pt idx="205">
                  <c:v>60.37</c:v>
                </c:pt>
                <c:pt idx="206">
                  <c:v>58.54</c:v>
                </c:pt>
                <c:pt idx="207">
                  <c:v>58.96</c:v>
                </c:pt>
                <c:pt idx="208">
                  <c:v>60.245000000000005</c:v>
                </c:pt>
                <c:pt idx="209">
                  <c:v>58.290000000000006</c:v>
                </c:pt>
                <c:pt idx="210">
                  <c:v>59.04</c:v>
                </c:pt>
                <c:pt idx="211">
                  <c:v>59.445000000000007</c:v>
                </c:pt>
              </c:numCache>
            </c:numRef>
          </c:val>
        </c:ser>
        <c:dLbls/>
        <c:marker val="1"/>
        <c:axId val="189103488"/>
        <c:axId val="189125760"/>
      </c:lineChart>
      <c:catAx>
        <c:axId val="189103488"/>
        <c:scaling>
          <c:orientation val="minMax"/>
        </c:scaling>
        <c:axPos val="b"/>
        <c:numFmt formatCode="General" sourceLinked="1"/>
        <c:tickLblPos val="nextTo"/>
        <c:crossAx val="189125760"/>
        <c:crosses val="autoZero"/>
        <c:auto val="1"/>
        <c:lblAlgn val="ctr"/>
        <c:lblOffset val="100"/>
        <c:tickLblSkip val="60"/>
        <c:tickMarkSkip val="60"/>
      </c:catAx>
      <c:valAx>
        <c:axId val="189125760"/>
        <c:scaling>
          <c:orientation val="minMax"/>
          <c:max val="120"/>
          <c:min val="0"/>
        </c:scaling>
        <c:axPos val="l"/>
        <c:majorGridlines>
          <c:spPr>
            <a:ln>
              <a:prstDash val="dash"/>
            </a:ln>
          </c:spPr>
        </c:majorGridlines>
        <c:numFmt formatCode="General" sourceLinked="1"/>
        <c:tickLblPos val="nextTo"/>
        <c:crossAx val="189103488"/>
        <c:crosses val="autoZero"/>
        <c:crossBetween val="between"/>
        <c:majorUnit val="50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22438648293963"/>
          <c:y val="8.6360271564029131E-2"/>
          <c:w val="0.86228357392825894"/>
          <c:h val="0.66801635567062601"/>
        </c:manualLayout>
      </c:layout>
      <c:barChart>
        <c:barDir val="col"/>
        <c:grouping val="clustered"/>
        <c:ser>
          <c:idx val="1"/>
          <c:order val="0"/>
          <c:tx>
            <c:strRef>
              <c:f>'4-Node Random (3)'!$U$1</c:f>
              <c:strCache>
                <c:ptCount val="1"/>
                <c:pt idx="0">
                  <c:v>A-DRM</c:v>
                </c:pt>
              </c:strCache>
            </c:strRef>
          </c:tx>
          <c:dLbls>
            <c:delete val="1"/>
          </c:dLbls>
          <c:cat>
            <c:strRef>
              <c:f>'4-Node Random (3)'!$S$2:$S$32</c:f>
              <c:strCache>
                <c:ptCount val="31"/>
                <c:pt idx="0">
                  <c:v>i07n21-1</c:v>
                </c:pt>
                <c:pt idx="1">
                  <c:v>i07n21-2</c:v>
                </c:pt>
                <c:pt idx="2">
                  <c:v>i08n20-1</c:v>
                </c:pt>
                <c:pt idx="3">
                  <c:v>i08n20-2</c:v>
                </c:pt>
                <c:pt idx="4">
                  <c:v>i09n19-1</c:v>
                </c:pt>
                <c:pt idx="5">
                  <c:v>i09n19-2</c:v>
                </c:pt>
                <c:pt idx="6">
                  <c:v>i10n18-1</c:v>
                </c:pt>
                <c:pt idx="7">
                  <c:v>i10n18-2</c:v>
                </c:pt>
                <c:pt idx="8">
                  <c:v>i11n17-1</c:v>
                </c:pt>
                <c:pt idx="9">
                  <c:v>i11n17-2</c:v>
                </c:pt>
                <c:pt idx="10">
                  <c:v>i12n16-1</c:v>
                </c:pt>
                <c:pt idx="11">
                  <c:v>i12n16-2</c:v>
                </c:pt>
                <c:pt idx="12">
                  <c:v>i13n15-1</c:v>
                </c:pt>
                <c:pt idx="13">
                  <c:v>i13n15-2</c:v>
                </c:pt>
                <c:pt idx="14">
                  <c:v>i14n14-1</c:v>
                </c:pt>
                <c:pt idx="15">
                  <c:v>i14n14-2</c:v>
                </c:pt>
                <c:pt idx="16">
                  <c:v>i15n13-1</c:v>
                </c:pt>
                <c:pt idx="17">
                  <c:v>i15n13-2</c:v>
                </c:pt>
                <c:pt idx="18">
                  <c:v>i16n12-1</c:v>
                </c:pt>
                <c:pt idx="19">
                  <c:v>i16n12-2</c:v>
                </c:pt>
                <c:pt idx="20">
                  <c:v>i17n11-1</c:v>
                </c:pt>
                <c:pt idx="21">
                  <c:v>i17n11-2</c:v>
                </c:pt>
                <c:pt idx="22">
                  <c:v>i18n10-1</c:v>
                </c:pt>
                <c:pt idx="23">
                  <c:v>i18n10-2</c:v>
                </c:pt>
                <c:pt idx="24">
                  <c:v>i19n09-1</c:v>
                </c:pt>
                <c:pt idx="25">
                  <c:v>i19n09-2</c:v>
                </c:pt>
                <c:pt idx="26">
                  <c:v>i20n08-1</c:v>
                </c:pt>
                <c:pt idx="27">
                  <c:v>i20n08-2</c:v>
                </c:pt>
                <c:pt idx="28">
                  <c:v>i21n07-1</c:v>
                </c:pt>
                <c:pt idx="29">
                  <c:v>i21n07-2</c:v>
                </c:pt>
                <c:pt idx="30">
                  <c:v>average</c:v>
                </c:pt>
              </c:strCache>
            </c:strRef>
          </c:cat>
          <c:val>
            <c:numRef>
              <c:f>'4-Node Random (3)'!$AD$2:$AD$32</c:f>
              <c:numCache>
                <c:formatCode>0.00%</c:formatCode>
                <c:ptCount val="31"/>
                <c:pt idx="0">
                  <c:v>8.7398606192162803E-2</c:v>
                </c:pt>
                <c:pt idx="1">
                  <c:v>0.147661158948103</c:v>
                </c:pt>
                <c:pt idx="2">
                  <c:v>8.6471408647140702E-2</c:v>
                </c:pt>
                <c:pt idx="3">
                  <c:v>5.4640069384215312E-2</c:v>
                </c:pt>
                <c:pt idx="4">
                  <c:v>0.10595785904577398</c:v>
                </c:pt>
                <c:pt idx="5">
                  <c:v>8.8030133928571438E-2</c:v>
                </c:pt>
                <c:pt idx="6">
                  <c:v>4.1000155303618509E-2</c:v>
                </c:pt>
                <c:pt idx="7">
                  <c:v>6.5965196276811119E-2</c:v>
                </c:pt>
                <c:pt idx="8">
                  <c:v>0.26545908806995605</c:v>
                </c:pt>
                <c:pt idx="9">
                  <c:v>3.2687105500451001E-2</c:v>
                </c:pt>
                <c:pt idx="10">
                  <c:v>4.2456091826856605E-2</c:v>
                </c:pt>
                <c:pt idx="11">
                  <c:v>2.5667967577304208E-2</c:v>
                </c:pt>
                <c:pt idx="12">
                  <c:v>0.19552694002033202</c:v>
                </c:pt>
                <c:pt idx="13">
                  <c:v>0.11533242876526401</c:v>
                </c:pt>
                <c:pt idx="14">
                  <c:v>8.2736244423414748E-2</c:v>
                </c:pt>
                <c:pt idx="15">
                  <c:v>0.15229450327786204</c:v>
                </c:pt>
                <c:pt idx="16">
                  <c:v>0.18855997533148303</c:v>
                </c:pt>
                <c:pt idx="17">
                  <c:v>0.13760617760617799</c:v>
                </c:pt>
                <c:pt idx="18">
                  <c:v>7.2293324109304696E-2</c:v>
                </c:pt>
                <c:pt idx="19">
                  <c:v>0.11426071741032401</c:v>
                </c:pt>
                <c:pt idx="20">
                  <c:v>0.15023741690408401</c:v>
                </c:pt>
                <c:pt idx="21">
                  <c:v>9.5089633671083612E-2</c:v>
                </c:pt>
                <c:pt idx="22">
                  <c:v>0.12256586483390601</c:v>
                </c:pt>
                <c:pt idx="23">
                  <c:v>9.3456112852664697E-2</c:v>
                </c:pt>
                <c:pt idx="24">
                  <c:v>6.6309956048156093E-2</c:v>
                </c:pt>
                <c:pt idx="25">
                  <c:v>3.5344827586206912E-2</c:v>
                </c:pt>
                <c:pt idx="26">
                  <c:v>1.7669425184522407E-2</c:v>
                </c:pt>
                <c:pt idx="27">
                  <c:v>5.8171165515798415E-2</c:v>
                </c:pt>
                <c:pt idx="28">
                  <c:v>7.8716008996115222E-2</c:v>
                </c:pt>
                <c:pt idx="29">
                  <c:v>8.1472027228249227E-2</c:v>
                </c:pt>
                <c:pt idx="30">
                  <c:v>9.655369136218632E-2</c:v>
                </c:pt>
              </c:numCache>
            </c:numRef>
          </c:val>
        </c:ser>
        <c:dLbls>
          <c:showVal val="1"/>
        </c:dLbls>
        <c:axId val="189162624"/>
        <c:axId val="189164160"/>
      </c:barChart>
      <c:catAx>
        <c:axId val="189162624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9164160"/>
        <c:crosses val="autoZero"/>
        <c:auto val="1"/>
        <c:lblAlgn val="ctr"/>
        <c:lblOffset val="100"/>
      </c:catAx>
      <c:valAx>
        <c:axId val="189164160"/>
        <c:scaling>
          <c:orientation val="minMax"/>
          <c:max val="0.30000000000000004"/>
          <c:min val="0"/>
        </c:scaling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dirty="0"/>
                  <a:t>IPC Improvement [%]</a:t>
                </a:r>
              </a:p>
            </c:rich>
          </c:tx>
          <c:layout>
            <c:manualLayout>
              <c:xMode val="edge"/>
              <c:yMode val="edge"/>
              <c:x val="1.0246500437445303E-2"/>
              <c:y val="7.4051856557000903E-2"/>
            </c:manualLayout>
          </c:layout>
        </c:title>
        <c:numFmt formatCode="0%" sourceLinked="0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89162624"/>
        <c:crosses val="autoZero"/>
        <c:crossBetween val="between"/>
        <c:majorUnit val="0.05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chart>
    <c:autoTitleDeleted val="1"/>
    <c:plotArea>
      <c:layout/>
      <c:barChart>
        <c:barDir val="col"/>
        <c:grouping val="clustered"/>
        <c:ser>
          <c:idx val="0"/>
          <c:order val="0"/>
          <c:tx>
            <c:v>Num.Migration</c:v>
          </c:tx>
          <c:cat>
            <c:strRef>
              <c:f>'4-Node Random (3)'!$S$2:$S$32</c:f>
              <c:strCache>
                <c:ptCount val="31"/>
                <c:pt idx="0">
                  <c:v>i07n21-1</c:v>
                </c:pt>
                <c:pt idx="1">
                  <c:v>i07n21-2</c:v>
                </c:pt>
                <c:pt idx="2">
                  <c:v>i08n20-1</c:v>
                </c:pt>
                <c:pt idx="3">
                  <c:v>i08n20-2</c:v>
                </c:pt>
                <c:pt idx="4">
                  <c:v>i09n19-1</c:v>
                </c:pt>
                <c:pt idx="5">
                  <c:v>i09n19-2</c:v>
                </c:pt>
                <c:pt idx="6">
                  <c:v>i10n18-1</c:v>
                </c:pt>
                <c:pt idx="7">
                  <c:v>i10n18-2</c:v>
                </c:pt>
                <c:pt idx="8">
                  <c:v>i11n17-1</c:v>
                </c:pt>
                <c:pt idx="9">
                  <c:v>i11n17-2</c:v>
                </c:pt>
                <c:pt idx="10">
                  <c:v>i12n16-1</c:v>
                </c:pt>
                <c:pt idx="11">
                  <c:v>i12n16-2</c:v>
                </c:pt>
                <c:pt idx="12">
                  <c:v>i13n15-1</c:v>
                </c:pt>
                <c:pt idx="13">
                  <c:v>i13n15-2</c:v>
                </c:pt>
                <c:pt idx="14">
                  <c:v>i14n14-1</c:v>
                </c:pt>
                <c:pt idx="15">
                  <c:v>i14n14-2</c:v>
                </c:pt>
                <c:pt idx="16">
                  <c:v>i15n13-1</c:v>
                </c:pt>
                <c:pt idx="17">
                  <c:v>i15n13-2</c:v>
                </c:pt>
                <c:pt idx="18">
                  <c:v>i16n12-1</c:v>
                </c:pt>
                <c:pt idx="19">
                  <c:v>i16n12-2</c:v>
                </c:pt>
                <c:pt idx="20">
                  <c:v>i17n11-1</c:v>
                </c:pt>
                <c:pt idx="21">
                  <c:v>i17n11-2</c:v>
                </c:pt>
                <c:pt idx="22">
                  <c:v>i18n10-1</c:v>
                </c:pt>
                <c:pt idx="23">
                  <c:v>i18n10-2</c:v>
                </c:pt>
                <c:pt idx="24">
                  <c:v>i19n09-1</c:v>
                </c:pt>
                <c:pt idx="25">
                  <c:v>i19n09-2</c:v>
                </c:pt>
                <c:pt idx="26">
                  <c:v>i20n08-1</c:v>
                </c:pt>
                <c:pt idx="27">
                  <c:v>i20n08-2</c:v>
                </c:pt>
                <c:pt idx="28">
                  <c:v>i21n07-1</c:v>
                </c:pt>
                <c:pt idx="29">
                  <c:v>i21n07-2</c:v>
                </c:pt>
                <c:pt idx="30">
                  <c:v>average</c:v>
                </c:pt>
              </c:strCache>
            </c:strRef>
          </c:cat>
          <c:val>
            <c:numRef>
              <c:f>'4-Node Random (3)'!$Y$2:$Y$32</c:f>
              <c:numCache>
                <c:formatCode>General</c:formatCode>
                <c:ptCount val="31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2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4</c:v>
                </c:pt>
                <c:pt idx="12">
                  <c:v>6</c:v>
                </c:pt>
                <c:pt idx="13">
                  <c:v>10</c:v>
                </c:pt>
                <c:pt idx="14">
                  <c:v>8</c:v>
                </c:pt>
                <c:pt idx="15">
                  <c:v>12</c:v>
                </c:pt>
                <c:pt idx="16">
                  <c:v>8</c:v>
                </c:pt>
                <c:pt idx="17">
                  <c:v>8</c:v>
                </c:pt>
                <c:pt idx="18">
                  <c:v>4</c:v>
                </c:pt>
                <c:pt idx="19">
                  <c:v>8</c:v>
                </c:pt>
                <c:pt idx="20">
                  <c:v>8</c:v>
                </c:pt>
                <c:pt idx="21">
                  <c:v>4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14</c:v>
                </c:pt>
                <c:pt idx="26">
                  <c:v>4</c:v>
                </c:pt>
                <c:pt idx="27">
                  <c:v>4</c:v>
                </c:pt>
                <c:pt idx="28">
                  <c:v>8</c:v>
                </c:pt>
                <c:pt idx="29">
                  <c:v>11</c:v>
                </c:pt>
                <c:pt idx="30">
                  <c:v>6.166666666666667</c:v>
                </c:pt>
              </c:numCache>
            </c:numRef>
          </c:val>
        </c:ser>
        <c:dLbls/>
        <c:axId val="168415616"/>
        <c:axId val="168417152"/>
      </c:barChart>
      <c:catAx>
        <c:axId val="168415616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8417152"/>
        <c:crosses val="autoZero"/>
        <c:auto val="1"/>
        <c:lblAlgn val="ctr"/>
        <c:lblOffset val="100"/>
      </c:catAx>
      <c:valAx>
        <c:axId val="168417152"/>
        <c:scaling>
          <c:orientation val="minMax"/>
        </c:scaling>
        <c:axPos val="l"/>
        <c:majorGridlines>
          <c:spPr>
            <a:ln>
              <a:prstDash val="dash"/>
            </a:ln>
          </c:spPr>
        </c:majorGridlines>
        <c:numFmt formatCode="General" sourceLinked="1"/>
        <c:tickLblPos val="nextTo"/>
        <c:crossAx val="168415616"/>
        <c:crosses val="autoZero"/>
        <c:crossBetween val="between"/>
        <c:majorUnit val="4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1712796487959002"/>
          <c:y val="0.24712160979877498"/>
          <c:w val="0.76366349833516811"/>
          <c:h val="0.54171296296296279"/>
        </c:manualLayout>
      </c:layout>
      <c:barChart>
        <c:barDir val="col"/>
        <c:grouping val="clustered"/>
        <c:ser>
          <c:idx val="0"/>
          <c:order val="0"/>
          <c:tx>
            <c:strRef>
              <c:f>Sheet2!$T$36</c:f>
              <c:strCache>
                <c:ptCount val="1"/>
                <c:pt idx="0">
                  <c:v>Traditional DRM</c:v>
                </c:pt>
              </c:strCache>
            </c:strRef>
          </c:tx>
          <c:cat>
            <c:strRef>
              <c:f>Sheet2!$U$35:$W$35</c:f>
              <c:strCache>
                <c:ptCount val="3"/>
                <c:pt idx="0">
                  <c:v>CPU</c:v>
                </c:pt>
                <c:pt idx="1">
                  <c:v>MEM</c:v>
                </c:pt>
                <c:pt idx="2">
                  <c:v>MBW</c:v>
                </c:pt>
              </c:strCache>
            </c:strRef>
          </c:cat>
          <c:val>
            <c:numRef>
              <c:f>Sheet2!$U$36:$W$36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Sheet2!$T$37</c:f>
              <c:strCache>
                <c:ptCount val="1"/>
                <c:pt idx="0">
                  <c:v>A-DRM</c:v>
                </c:pt>
              </c:strCache>
            </c:strRef>
          </c:tx>
          <c:cat>
            <c:strRef>
              <c:f>Sheet2!$U$35:$W$35</c:f>
              <c:strCache>
                <c:ptCount val="3"/>
                <c:pt idx="0">
                  <c:v>CPU</c:v>
                </c:pt>
                <c:pt idx="1">
                  <c:v>MEM</c:v>
                </c:pt>
                <c:pt idx="2">
                  <c:v>MBW</c:v>
                </c:pt>
              </c:strCache>
            </c:strRef>
          </c:cat>
          <c:val>
            <c:numRef>
              <c:f>Sheet2!$U$37:$W$37</c:f>
              <c:numCache>
                <c:formatCode>General</c:formatCode>
                <c:ptCount val="3"/>
                <c:pt idx="0">
                  <c:v>0.99964367816092004</c:v>
                </c:pt>
                <c:pt idx="1">
                  <c:v>1.0146436781609198</c:v>
                </c:pt>
                <c:pt idx="2">
                  <c:v>1.1647701149425302</c:v>
                </c:pt>
              </c:numCache>
            </c:numRef>
          </c:val>
        </c:ser>
        <c:dLbls/>
        <c:axId val="189527168"/>
        <c:axId val="189528704"/>
      </c:barChart>
      <c:catAx>
        <c:axId val="189527168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89528704"/>
        <c:crosses val="autoZero"/>
        <c:auto val="1"/>
        <c:lblAlgn val="ctr"/>
        <c:lblOffset val="100"/>
      </c:catAx>
      <c:valAx>
        <c:axId val="189528704"/>
        <c:scaling>
          <c:orientation val="minMax"/>
        </c:scaling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dirty="0"/>
                  <a:t>Normalized Resource Utilization</a:t>
                </a:r>
                <a:endParaRPr lang="zh-Hans" sz="2000" dirty="0"/>
              </a:p>
            </c:rich>
          </c:tx>
          <c:layout>
            <c:manualLayout>
              <c:xMode val="edge"/>
              <c:yMode val="edge"/>
              <c:x val="1.57160755515614E-2"/>
              <c:y val="0.117491980169146"/>
            </c:manualLayout>
          </c:layout>
        </c:title>
        <c:numFmt formatCode="#,##0.00" sourceLinked="0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8952716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9404626108650206"/>
          <c:y val="8.3333333333333315E-2"/>
          <c:w val="0.48952855003591206"/>
          <c:h val="0.10610637212015202"/>
        </c:manualLayout>
      </c:layout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'[A-DRM.xlsx]Slide-per-host-per-socket'!$B$2</c:f>
              <c:strCache>
                <c:ptCount val="1"/>
                <c:pt idx="0">
                  <c:v>Per-Host Detection</c:v>
                </c:pt>
              </c:strCache>
            </c:strRef>
          </c:tx>
          <c:cat>
            <c:strRef>
              <c:f>'[A-DRM.xlsx]Slide-per-host-per-socket'!$A$3:$A$18</c:f>
              <c:strCache>
                <c:ptCount val="16"/>
                <c:pt idx="0">
                  <c:v>i00n14</c:v>
                </c:pt>
                <c:pt idx="1">
                  <c:v>i01n13</c:v>
                </c:pt>
                <c:pt idx="2">
                  <c:v>i02n12</c:v>
                </c:pt>
                <c:pt idx="3">
                  <c:v>i03n11</c:v>
                </c:pt>
                <c:pt idx="4">
                  <c:v>i04n10</c:v>
                </c:pt>
                <c:pt idx="5">
                  <c:v>i05n09</c:v>
                </c:pt>
                <c:pt idx="6">
                  <c:v>i06n08</c:v>
                </c:pt>
                <c:pt idx="7">
                  <c:v>i07n07</c:v>
                </c:pt>
                <c:pt idx="8">
                  <c:v>i08n06</c:v>
                </c:pt>
                <c:pt idx="9">
                  <c:v>i09n05</c:v>
                </c:pt>
                <c:pt idx="10">
                  <c:v>i10n04</c:v>
                </c:pt>
                <c:pt idx="11">
                  <c:v>i11n03</c:v>
                </c:pt>
                <c:pt idx="12">
                  <c:v>i12n02</c:v>
                </c:pt>
                <c:pt idx="13">
                  <c:v>i13n01</c:v>
                </c:pt>
                <c:pt idx="14">
                  <c:v>i14n00</c:v>
                </c:pt>
                <c:pt idx="15">
                  <c:v>average</c:v>
                </c:pt>
              </c:strCache>
            </c:strRef>
          </c:cat>
          <c:val>
            <c:numRef>
              <c:f>'[A-DRM.xlsx]Slide-per-host-per-socket'!$B$3:$B$18</c:f>
              <c:numCache>
                <c:formatCode>0.00%</c:formatCode>
                <c:ptCount val="16"/>
                <c:pt idx="0">
                  <c:v>2.0000000000000004E-4</c:v>
                </c:pt>
                <c:pt idx="1">
                  <c:v>7.000000000000001E-4</c:v>
                </c:pt>
                <c:pt idx="2">
                  <c:v>-3.1000000000000003E-3</c:v>
                </c:pt>
                <c:pt idx="3">
                  <c:v>-5.3000000000000009E-3</c:v>
                </c:pt>
                <c:pt idx="4" formatCode="0%">
                  <c:v>0</c:v>
                </c:pt>
                <c:pt idx="5">
                  <c:v>4.2900000000000008E-2</c:v>
                </c:pt>
                <c:pt idx="6">
                  <c:v>0.1283</c:v>
                </c:pt>
                <c:pt idx="7">
                  <c:v>0.11860000000000001</c:v>
                </c:pt>
                <c:pt idx="8">
                  <c:v>0.15440000000000004</c:v>
                </c:pt>
                <c:pt idx="9">
                  <c:v>0.12909999999999999</c:v>
                </c:pt>
                <c:pt idx="10">
                  <c:v>5.5300000000000002E-2</c:v>
                </c:pt>
                <c:pt idx="11">
                  <c:v>-4.1000000000000012E-3</c:v>
                </c:pt>
                <c:pt idx="12">
                  <c:v>-1.3000000000000004E-3</c:v>
                </c:pt>
                <c:pt idx="13">
                  <c:v>4.5000000000000014E-3</c:v>
                </c:pt>
                <c:pt idx="14">
                  <c:v>7.000000000000001E-4</c:v>
                </c:pt>
                <c:pt idx="15">
                  <c:v>4.1393330000000013E-2</c:v>
                </c:pt>
              </c:numCache>
            </c:numRef>
          </c:val>
        </c:ser>
        <c:ser>
          <c:idx val="1"/>
          <c:order val="1"/>
          <c:tx>
            <c:strRef>
              <c:f>'[A-DRM.xlsx]Slide-per-host-per-socket'!$E$2</c:f>
              <c:strCache>
                <c:ptCount val="1"/>
                <c:pt idx="0">
                  <c:v>Per-Socket Detection</c:v>
                </c:pt>
              </c:strCache>
            </c:strRef>
          </c:tx>
          <c:val>
            <c:numRef>
              <c:f>'[A-DRM.xlsx]Slide-per-host-per-socket'!$E$3:$E$18</c:f>
              <c:numCache>
                <c:formatCode>0.00%</c:formatCode>
                <c:ptCount val="16"/>
                <c:pt idx="0">
                  <c:v>6.0000000000000016E-4</c:v>
                </c:pt>
                <c:pt idx="1">
                  <c:v>-8.0000000000000015E-4</c:v>
                </c:pt>
                <c:pt idx="2">
                  <c:v>1.7000000000000003E-3</c:v>
                </c:pt>
                <c:pt idx="3">
                  <c:v>1.5200000000000003E-2</c:v>
                </c:pt>
                <c:pt idx="4">
                  <c:v>6.6000000000000003E-2</c:v>
                </c:pt>
                <c:pt idx="5">
                  <c:v>0.12670000000000001</c:v>
                </c:pt>
                <c:pt idx="6">
                  <c:v>0.14760000000000001</c:v>
                </c:pt>
                <c:pt idx="7" formatCode="0%">
                  <c:v>0.23</c:v>
                </c:pt>
                <c:pt idx="8">
                  <c:v>0.19240000000000002</c:v>
                </c:pt>
                <c:pt idx="9">
                  <c:v>0.1716</c:v>
                </c:pt>
                <c:pt idx="10">
                  <c:v>7.1400000000000005E-2</c:v>
                </c:pt>
                <c:pt idx="11">
                  <c:v>5.7200000000000001E-2</c:v>
                </c:pt>
                <c:pt idx="12">
                  <c:v>2.4500000000000004E-2</c:v>
                </c:pt>
                <c:pt idx="13">
                  <c:v>1.0500000000000002E-2</c:v>
                </c:pt>
                <c:pt idx="14">
                  <c:v>2.0500000000000004E-2</c:v>
                </c:pt>
                <c:pt idx="15">
                  <c:v>7.5673330000000011E-2</c:v>
                </c:pt>
              </c:numCache>
            </c:numRef>
          </c:val>
        </c:ser>
        <c:dLbls/>
        <c:axId val="189588224"/>
        <c:axId val="189589760"/>
      </c:barChart>
      <c:catAx>
        <c:axId val="189588224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800">
                <a:latin typeface="+mn-lt"/>
              </a:defRPr>
            </a:pPr>
            <a:endParaRPr lang="en-US"/>
          </a:p>
        </c:txPr>
        <c:crossAx val="189589760"/>
        <c:crosses val="autoZero"/>
        <c:auto val="1"/>
        <c:lblAlgn val="ctr"/>
        <c:lblOffset val="100"/>
      </c:catAx>
      <c:valAx>
        <c:axId val="189589760"/>
        <c:scaling>
          <c:orientation val="minMax"/>
          <c:min val="0"/>
        </c:scaling>
        <c:axPos val="l"/>
        <c:majorGridlines>
          <c:spPr>
            <a:ln>
              <a:solidFill>
                <a:schemeClr val="tx1">
                  <a:tint val="75000"/>
                  <a:shade val="95000"/>
                  <a:satMod val="105000"/>
                  <a:alpha val="50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zh-Hans" sz="2000" dirty="0"/>
                  <a:t>Relative</a:t>
                </a:r>
                <a:r>
                  <a:rPr lang="en-US" altLang="zh-Hans" sz="2000" baseline="0" dirty="0"/>
                  <a:t> IPC </a:t>
                </a:r>
                <a:r>
                  <a:rPr lang="en-US" altLang="zh-Hans" sz="2000" baseline="0" dirty="0" smtClean="0"/>
                  <a:t>Improvement</a:t>
                </a:r>
                <a:endParaRPr lang="zh-Hans" altLang="en-US" sz="2000" dirty="0"/>
              </a:p>
            </c:rich>
          </c:tx>
          <c:layout>
            <c:manualLayout>
              <c:xMode val="edge"/>
              <c:yMode val="edge"/>
              <c:x val="1.3227696922564203E-2"/>
              <c:y val="0.12627485834907198"/>
            </c:manualLayout>
          </c:layout>
        </c:title>
        <c:numFmt formatCode="0%" sourceLinked="0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89588224"/>
        <c:crosses val="autoZero"/>
        <c:crossBetween val="between"/>
      </c:valAx>
    </c:plotArea>
    <c:legend>
      <c:legendPos val="t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</c:chart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EXETIME!$B$1</c:f>
              <c:strCache>
                <c:ptCount val="1"/>
                <c:pt idx="0">
                  <c:v>Execution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EXETIME!$A$2:$A$17</c:f>
              <c:strCache>
                <c:ptCount val="16"/>
                <c:pt idx="0">
                  <c:v>i00n14</c:v>
                </c:pt>
                <c:pt idx="1">
                  <c:v>i01n13</c:v>
                </c:pt>
                <c:pt idx="2">
                  <c:v>i02n12</c:v>
                </c:pt>
                <c:pt idx="3">
                  <c:v>i03n11</c:v>
                </c:pt>
                <c:pt idx="4">
                  <c:v>i04n10</c:v>
                </c:pt>
                <c:pt idx="5">
                  <c:v>i05n09</c:v>
                </c:pt>
                <c:pt idx="6">
                  <c:v>i06n08</c:v>
                </c:pt>
                <c:pt idx="7">
                  <c:v>i07n07</c:v>
                </c:pt>
                <c:pt idx="8">
                  <c:v>i08n06</c:v>
                </c:pt>
                <c:pt idx="9">
                  <c:v>i09n05</c:v>
                </c:pt>
                <c:pt idx="10">
                  <c:v>i10n04</c:v>
                </c:pt>
                <c:pt idx="11">
                  <c:v>i11n03</c:v>
                </c:pt>
                <c:pt idx="12">
                  <c:v>i12n02</c:v>
                </c:pt>
                <c:pt idx="13">
                  <c:v>i13n01</c:v>
                </c:pt>
                <c:pt idx="14">
                  <c:v>i14n00</c:v>
                </c:pt>
                <c:pt idx="15">
                  <c:v>average</c:v>
                </c:pt>
              </c:strCache>
            </c:strRef>
          </c:cat>
          <c:val>
            <c:numRef>
              <c:f>EXETIME!$B$2:$B$17</c:f>
              <c:numCache>
                <c:formatCode>0.00%</c:formatCode>
                <c:ptCount val="16"/>
                <c:pt idx="0">
                  <c:v>-9.0000000000000019E-4</c:v>
                </c:pt>
                <c:pt idx="1">
                  <c:v>-2.0000000000000005E-3</c:v>
                </c:pt>
                <c:pt idx="2">
                  <c:v>1.3000000000000004E-3</c:v>
                </c:pt>
                <c:pt idx="3">
                  <c:v>-1.7000000000000003E-3</c:v>
                </c:pt>
                <c:pt idx="4">
                  <c:v>4.2900000000000008E-2</c:v>
                </c:pt>
                <c:pt idx="5">
                  <c:v>8.0000000000000016E-2</c:v>
                </c:pt>
                <c:pt idx="6">
                  <c:v>9.4900000000000012E-2</c:v>
                </c:pt>
                <c:pt idx="7">
                  <c:v>0.17300000000000001</c:v>
                </c:pt>
                <c:pt idx="8">
                  <c:v>0.13750000000000001</c:v>
                </c:pt>
                <c:pt idx="9">
                  <c:v>0.14910000000000001</c:v>
                </c:pt>
                <c:pt idx="10">
                  <c:v>6.2200000000000005E-2</c:v>
                </c:pt>
                <c:pt idx="11">
                  <c:v>4.8400000000000006E-2</c:v>
                </c:pt>
                <c:pt idx="12">
                  <c:v>2.5200000000000004E-2</c:v>
                </c:pt>
                <c:pt idx="13">
                  <c:v>1.6300000000000005E-2</c:v>
                </c:pt>
                <c:pt idx="14">
                  <c:v>3.2399999999999998E-2</c:v>
                </c:pt>
                <c:pt idx="15">
                  <c:v>5.7239999999999999E-2</c:v>
                </c:pt>
              </c:numCache>
            </c:numRef>
          </c:val>
        </c:ser>
        <c:dLbls/>
        <c:gapWidth val="219"/>
        <c:overlap val="-27"/>
        <c:axId val="189670144"/>
        <c:axId val="189671680"/>
      </c:barChart>
      <c:catAx>
        <c:axId val="1896701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89671680"/>
        <c:crosses val="autoZero"/>
        <c:auto val="1"/>
        <c:lblAlgn val="ctr"/>
        <c:lblOffset val="100"/>
      </c:catAx>
      <c:valAx>
        <c:axId val="189671680"/>
        <c:scaling>
          <c:orientation val="minMax"/>
          <c:min val="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8967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v>Conventional DRM</c:v>
          </c:tx>
          <c:cat>
            <c:strRef>
              <c:f>Sheet1!$A$16</c:f>
              <c:strCache>
                <c:ptCount val="1"/>
                <c:pt idx="0">
                  <c:v>IPC (Harmonic Mean)</c:v>
                </c:pt>
              </c:strCache>
            </c:strRef>
          </c:cat>
          <c:val>
            <c:numRef>
              <c:f>Sheet1!$B$16</c:f>
              <c:numCache>
                <c:formatCode>General</c:formatCode>
                <c:ptCount val="1"/>
                <c:pt idx="0">
                  <c:v>0.3078840000000001</c:v>
                </c:pt>
              </c:numCache>
            </c:numRef>
          </c:val>
        </c:ser>
        <c:ser>
          <c:idx val="1"/>
          <c:order val="1"/>
          <c:tx>
            <c:v>with Microarchitecture Awareness</c:v>
          </c:tx>
          <c:spPr>
            <a:solidFill>
              <a:schemeClr val="accent2"/>
            </a:solidFill>
          </c:spPr>
          <c:cat>
            <c:strRef>
              <c:f>Sheet1!$A$16</c:f>
              <c:strCache>
                <c:ptCount val="1"/>
                <c:pt idx="0">
                  <c:v>IPC (Harmonic Mean)</c:v>
                </c:pt>
              </c:strCache>
            </c:strRef>
          </c:cat>
          <c:val>
            <c:numRef>
              <c:f>Sheet1!$C$16</c:f>
              <c:numCache>
                <c:formatCode>General</c:formatCode>
                <c:ptCount val="1"/>
                <c:pt idx="0">
                  <c:v>0.45936800000000005</c:v>
                </c:pt>
              </c:numCache>
            </c:numRef>
          </c:val>
        </c:ser>
        <c:dLbls/>
        <c:axId val="167988608"/>
        <c:axId val="167994496"/>
      </c:barChart>
      <c:catAx>
        <c:axId val="167988608"/>
        <c:scaling>
          <c:orientation val="minMax"/>
        </c:scaling>
        <c:delete val="1"/>
        <c:axPos val="b"/>
        <c:numFmt formatCode="General" sourceLinked="0"/>
        <c:tickLblPos val="none"/>
        <c:crossAx val="167994496"/>
        <c:crosses val="autoZero"/>
        <c:auto val="1"/>
        <c:lblAlgn val="ctr"/>
        <c:lblOffset val="100"/>
      </c:catAx>
      <c:valAx>
        <c:axId val="16799449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altLang="zh-Hans" sz="1600" dirty="0"/>
                  <a:t>IPC </a:t>
                </a:r>
                <a:endParaRPr lang="en-US" altLang="zh-Hans" sz="1600" dirty="0" smtClean="0"/>
              </a:p>
              <a:p>
                <a:pPr>
                  <a:defRPr/>
                </a:pPr>
                <a:r>
                  <a:rPr lang="en-US" altLang="zh-Hans" sz="1600" dirty="0" smtClean="0"/>
                  <a:t>(Harmonic Mean</a:t>
                </a:r>
                <a:r>
                  <a:rPr lang="en-US" altLang="zh-Hans" sz="1600" dirty="0"/>
                  <a:t>)</a:t>
                </a:r>
                <a:endParaRPr lang="zh-Hans" altLang="en-US" sz="1600" dirty="0"/>
              </a:p>
            </c:rich>
          </c:tx>
          <c:layout>
            <c:manualLayout>
              <c:xMode val="edge"/>
              <c:yMode val="edge"/>
              <c:x val="1.1134692654343602E-2"/>
              <c:y val="0.179097621631784"/>
            </c:manualLayout>
          </c:layout>
        </c:title>
        <c:numFmt formatCode="#,##0.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7988608"/>
        <c:crosses val="autoZero"/>
        <c:crossBetween val="between"/>
      </c:valAx>
    </c:plotArea>
    <c:legend>
      <c:legendPos val="b"/>
      <c:legendEntry>
        <c:idx val="1"/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20243328958880105"/>
          <c:y val="0.86998651210265399"/>
          <c:w val="0.79513320209973704"/>
          <c:h val="8.3717191601049915E-2"/>
        </c:manualLayout>
      </c:layout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IPC!$B$1</c:f>
              <c:strCache>
                <c:ptCount val="1"/>
                <c:pt idx="0">
                  <c:v>IPC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IPC!$A$2:$A$17</c:f>
              <c:strCache>
                <c:ptCount val="16"/>
                <c:pt idx="0">
                  <c:v>i00n14</c:v>
                </c:pt>
                <c:pt idx="1">
                  <c:v>i01n13</c:v>
                </c:pt>
                <c:pt idx="2">
                  <c:v>i02n12</c:v>
                </c:pt>
                <c:pt idx="3">
                  <c:v>i03n11</c:v>
                </c:pt>
                <c:pt idx="4">
                  <c:v>i04n10</c:v>
                </c:pt>
                <c:pt idx="5">
                  <c:v>i05n09</c:v>
                </c:pt>
                <c:pt idx="6">
                  <c:v>i06n08</c:v>
                </c:pt>
                <c:pt idx="7">
                  <c:v>i07n07</c:v>
                </c:pt>
                <c:pt idx="8">
                  <c:v>i08n06</c:v>
                </c:pt>
                <c:pt idx="9">
                  <c:v>i09n05</c:v>
                </c:pt>
                <c:pt idx="10">
                  <c:v>i10n04</c:v>
                </c:pt>
                <c:pt idx="11">
                  <c:v>i11n03</c:v>
                </c:pt>
                <c:pt idx="12">
                  <c:v>i12n02</c:v>
                </c:pt>
                <c:pt idx="13">
                  <c:v>i13n01</c:v>
                </c:pt>
                <c:pt idx="14">
                  <c:v>i14n00</c:v>
                </c:pt>
                <c:pt idx="15">
                  <c:v>average</c:v>
                </c:pt>
              </c:strCache>
            </c:strRef>
          </c:cat>
          <c:val>
            <c:numRef>
              <c:f>IPC!$B$2:$B$17</c:f>
              <c:numCache>
                <c:formatCode>0.00%</c:formatCode>
                <c:ptCount val="16"/>
                <c:pt idx="0">
                  <c:v>6.0000000000000016E-4</c:v>
                </c:pt>
                <c:pt idx="1">
                  <c:v>-8.0000000000000015E-4</c:v>
                </c:pt>
                <c:pt idx="2">
                  <c:v>1.7000000000000003E-3</c:v>
                </c:pt>
                <c:pt idx="3">
                  <c:v>1.5200000000000003E-2</c:v>
                </c:pt>
                <c:pt idx="4">
                  <c:v>6.6000000000000003E-2</c:v>
                </c:pt>
                <c:pt idx="5">
                  <c:v>0.12670000000000001</c:v>
                </c:pt>
                <c:pt idx="6">
                  <c:v>0.14760000000000001</c:v>
                </c:pt>
                <c:pt idx="7">
                  <c:v>0.23</c:v>
                </c:pt>
                <c:pt idx="8">
                  <c:v>0.19240000000000002</c:v>
                </c:pt>
                <c:pt idx="9">
                  <c:v>0.1716</c:v>
                </c:pt>
                <c:pt idx="10">
                  <c:v>7.1400000000000005E-2</c:v>
                </c:pt>
                <c:pt idx="11">
                  <c:v>5.7200000000000001E-2</c:v>
                </c:pt>
                <c:pt idx="12">
                  <c:v>2.4500000000000004E-2</c:v>
                </c:pt>
                <c:pt idx="13">
                  <c:v>1.0500000000000002E-2</c:v>
                </c:pt>
                <c:pt idx="14">
                  <c:v>2.0500000000000004E-2</c:v>
                </c:pt>
                <c:pt idx="15">
                  <c:v>7.5673333333333315E-2</c:v>
                </c:pt>
              </c:numCache>
            </c:numRef>
          </c:val>
        </c:ser>
        <c:dLbls/>
        <c:gapWidth val="219"/>
        <c:overlap val="-27"/>
        <c:axId val="189708160"/>
        <c:axId val="189709696"/>
      </c:barChart>
      <c:catAx>
        <c:axId val="18970816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89709696"/>
        <c:crosses val="autoZero"/>
        <c:auto val="1"/>
        <c:lblAlgn val="ctr"/>
        <c:lblOffset val="100"/>
      </c:catAx>
      <c:valAx>
        <c:axId val="189709696"/>
        <c:scaling>
          <c:orientation val="minMax"/>
          <c:min val="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8970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plotArea>
      <c:layout/>
      <c:barChart>
        <c:barDir val="col"/>
        <c:grouping val="clustered"/>
        <c:ser>
          <c:idx val="0"/>
          <c:order val="0"/>
          <c:cat>
            <c:numRef>
              <c:f>Sensitivity!$B$17:$E$17</c:f>
              <c:numCache>
                <c:formatCode>0%</c:formatCode>
                <c:ptCount val="4"/>
                <c:pt idx="0">
                  <c:v>0.5</c:v>
                </c:pt>
                <c:pt idx="1">
                  <c:v>0.60000000000000009</c:v>
                </c:pt>
                <c:pt idx="2">
                  <c:v>0.70000000000000007</c:v>
                </c:pt>
                <c:pt idx="3">
                  <c:v>0.8</c:v>
                </c:pt>
              </c:numCache>
            </c:numRef>
          </c:cat>
          <c:val>
            <c:numRef>
              <c:f>Sensitivity!$B$16:$E$16</c:f>
              <c:numCache>
                <c:formatCode>General</c:formatCode>
                <c:ptCount val="4"/>
                <c:pt idx="0">
                  <c:v>0.37000000000000005</c:v>
                </c:pt>
                <c:pt idx="1">
                  <c:v>0.46</c:v>
                </c:pt>
                <c:pt idx="2">
                  <c:v>0.31000000000000005</c:v>
                </c:pt>
                <c:pt idx="3">
                  <c:v>0.31000000000000005</c:v>
                </c:pt>
              </c:numCache>
            </c:numRef>
          </c:val>
        </c:ser>
        <c:dLbls/>
        <c:axId val="189745024"/>
        <c:axId val="189746560"/>
      </c:barChart>
      <c:catAx>
        <c:axId val="189745024"/>
        <c:scaling>
          <c:orientation val="minMax"/>
        </c:scaling>
        <c:axPos val="b"/>
        <c:numFmt formatCode="0%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9746560"/>
        <c:crosses val="autoZero"/>
        <c:auto val="1"/>
        <c:lblAlgn val="ctr"/>
        <c:lblOffset val="100"/>
      </c:catAx>
      <c:valAx>
        <c:axId val="189746560"/>
        <c:scaling>
          <c:orientation val="minMax"/>
        </c:scaling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altLang="zh-Hans" sz="1400" dirty="0" smtClean="0"/>
                  <a:t>IPC</a:t>
                </a:r>
                <a:r>
                  <a:rPr lang="en-US" altLang="zh-Hans" sz="1400" baseline="0" dirty="0" smtClean="0"/>
                  <a:t> (</a:t>
                </a:r>
                <a:r>
                  <a:rPr lang="en-US" altLang="zh-Hans" sz="1400" dirty="0" smtClean="0"/>
                  <a:t>Harmonic Mean)</a:t>
                </a:r>
                <a:endParaRPr lang="zh-Hans" altLang="en-US" sz="14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9745024"/>
        <c:crosses val="autoZero"/>
        <c:crossBetween val="between"/>
      </c:valAx>
      <c:spPr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</c:chart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autoTitleDeleted val="1"/>
    <c:plotArea>
      <c:layout/>
      <c:barChart>
        <c:barDir val="col"/>
        <c:grouping val="clustered"/>
        <c:ser>
          <c:idx val="0"/>
          <c:order val="0"/>
          <c:tx>
            <c:v>Number of Migrations</c:v>
          </c:tx>
          <c:cat>
            <c:numRef>
              <c:f>Sensitivity!$B$17:$E$17</c:f>
              <c:numCache>
                <c:formatCode>0%</c:formatCode>
                <c:ptCount val="4"/>
                <c:pt idx="0">
                  <c:v>0.5</c:v>
                </c:pt>
                <c:pt idx="1">
                  <c:v>0.60000000000000009</c:v>
                </c:pt>
                <c:pt idx="2">
                  <c:v>0.70000000000000007</c:v>
                </c:pt>
                <c:pt idx="3">
                  <c:v>0.8</c:v>
                </c:pt>
              </c:numCache>
            </c:numRef>
          </c:cat>
          <c:val>
            <c:numRef>
              <c:f>Sensitivity!$B$19:$B$22</c:f>
              <c:numCache>
                <c:formatCode>General</c:formatCode>
                <c:ptCount val="4"/>
                <c:pt idx="0">
                  <c:v>14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/>
        <c:axId val="189940480"/>
        <c:axId val="189942016"/>
      </c:barChart>
      <c:catAx>
        <c:axId val="189940480"/>
        <c:scaling>
          <c:orientation val="minMax"/>
        </c:scaling>
        <c:axPos val="b"/>
        <c:numFmt formatCode="0%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9942016"/>
        <c:crosses val="autoZero"/>
        <c:auto val="1"/>
        <c:lblAlgn val="ctr"/>
        <c:lblOffset val="100"/>
      </c:catAx>
      <c:valAx>
        <c:axId val="189942016"/>
        <c:scaling>
          <c:orientation val="minMax"/>
          <c:max val="16"/>
          <c:min val="0"/>
        </c:scaling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altLang="zh-Hans" sz="1400"/>
                  <a:t>Number of Migration</a:t>
                </a:r>
                <a:endParaRPr lang="zh-Hans" altLang="en-US" sz="14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9940480"/>
        <c:crosses val="autoZero"/>
        <c:crossBetween val="between"/>
        <c:majorUnit val="4"/>
      </c:valAx>
      <c:spPr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</c:chart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plotArea>
      <c:layout/>
      <c:barChart>
        <c:barDir val="col"/>
        <c:grouping val="clustered"/>
        <c:ser>
          <c:idx val="0"/>
          <c:order val="0"/>
          <c:cat>
            <c:strRef>
              <c:f>Sensitivity!$M$17:$O$17</c:f>
              <c:strCache>
                <c:ptCount val="3"/>
                <c:pt idx="0">
                  <c:v>5s</c:v>
                </c:pt>
                <c:pt idx="1">
                  <c:v>30s</c:v>
                </c:pt>
                <c:pt idx="2">
                  <c:v>60s</c:v>
                </c:pt>
              </c:strCache>
            </c:strRef>
          </c:cat>
          <c:val>
            <c:numRef>
              <c:f>Sensitivity!$M$16:$O$16</c:f>
              <c:numCache>
                <c:formatCode>General</c:formatCode>
                <c:ptCount val="3"/>
                <c:pt idx="0">
                  <c:v>0.46</c:v>
                </c:pt>
                <c:pt idx="1">
                  <c:v>0.45</c:v>
                </c:pt>
                <c:pt idx="2">
                  <c:v>0.36000000000000004</c:v>
                </c:pt>
              </c:numCache>
            </c:numRef>
          </c:val>
        </c:ser>
        <c:dLbls/>
        <c:axId val="189966208"/>
        <c:axId val="189967744"/>
      </c:barChart>
      <c:catAx>
        <c:axId val="18996620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9967744"/>
        <c:crosses val="autoZero"/>
        <c:auto val="1"/>
        <c:lblAlgn val="ctr"/>
        <c:lblOffset val="100"/>
      </c:catAx>
      <c:valAx>
        <c:axId val="189967744"/>
        <c:scaling>
          <c:orientation val="minMax"/>
        </c:scaling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altLang="zh-Hans" sz="1400" dirty="0" smtClean="0"/>
                  <a:t>IPC (Harmonic Mean)</a:t>
                </a:r>
                <a:endParaRPr lang="zh-Hans" altLang="en-US" sz="14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9966208"/>
        <c:crosses val="autoZero"/>
        <c:crossBetween val="between"/>
      </c:valAx>
      <c:spPr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</c:chart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plotArea>
      <c:layout/>
      <c:barChart>
        <c:barDir val="col"/>
        <c:grouping val="clustered"/>
        <c:ser>
          <c:idx val="0"/>
          <c:order val="0"/>
          <c:cat>
            <c:numRef>
              <c:f>Sensitivity!$W$17:$Z$17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cat>
          <c:val>
            <c:numRef>
              <c:f>Sensitivity!$W$16:$Z$16</c:f>
              <c:numCache>
                <c:formatCode>General</c:formatCode>
                <c:ptCount val="4"/>
                <c:pt idx="0">
                  <c:v>0.41000000000000003</c:v>
                </c:pt>
                <c:pt idx="1">
                  <c:v>0.42000000000000004</c:v>
                </c:pt>
                <c:pt idx="2">
                  <c:v>0.42000000000000004</c:v>
                </c:pt>
                <c:pt idx="3">
                  <c:v>0.46</c:v>
                </c:pt>
              </c:numCache>
            </c:numRef>
          </c:val>
        </c:ser>
        <c:dLbls/>
        <c:axId val="189344768"/>
        <c:axId val="189346560"/>
      </c:barChart>
      <c:catAx>
        <c:axId val="18934476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9346560"/>
        <c:crosses val="autoZero"/>
        <c:auto val="1"/>
        <c:lblAlgn val="ctr"/>
        <c:lblOffset val="100"/>
      </c:catAx>
      <c:valAx>
        <c:axId val="189346560"/>
        <c:scaling>
          <c:orientation val="minMax"/>
          <c:max val="0.5"/>
          <c:min val="0"/>
        </c:scaling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altLang="zh-Hans" sz="1400" dirty="0" smtClean="0"/>
                  <a:t>IPC (Harmonic</a:t>
                </a:r>
                <a:r>
                  <a:rPr lang="en-US" altLang="zh-Hans" sz="1400" baseline="0" dirty="0" smtClean="0"/>
                  <a:t> Mean)</a:t>
                </a:r>
                <a:endParaRPr lang="en-US" altLang="zh-Hans" sz="14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9344768"/>
        <c:crosses val="autoZero"/>
        <c:crossBetween val="between"/>
        <c:majorUnit val="0.1"/>
      </c:valAx>
      <c:spPr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</c:chart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3837773403324599"/>
          <c:y val="0.21978224641706506"/>
          <c:w val="0.85026585739282612"/>
          <c:h val="0.34027913565159396"/>
        </c:manualLayout>
      </c:layout>
      <c:barChart>
        <c:barDir val="col"/>
        <c:grouping val="clustered"/>
        <c:ser>
          <c:idx val="5"/>
          <c:order val="0"/>
          <c:tx>
            <c:strRef>
              <c:f>Sheet1!$G$1</c:f>
              <c:strCache>
                <c:ptCount val="1"/>
                <c:pt idx="0">
                  <c:v>Normalized Maxium Slowdown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c:spPr>
          <c:cat>
            <c:strRef>
              <c:f>Sheet1!$A$2:$A$32</c:f>
              <c:strCache>
                <c:ptCount val="31"/>
                <c:pt idx="0">
                  <c:v>i07n21-1</c:v>
                </c:pt>
                <c:pt idx="1">
                  <c:v>i07n21-2</c:v>
                </c:pt>
                <c:pt idx="2">
                  <c:v>i08n20-1</c:v>
                </c:pt>
                <c:pt idx="3">
                  <c:v>i08n20-2</c:v>
                </c:pt>
                <c:pt idx="4">
                  <c:v>i09n19-1</c:v>
                </c:pt>
                <c:pt idx="5">
                  <c:v>i09n19-2</c:v>
                </c:pt>
                <c:pt idx="6">
                  <c:v>i10n18-1</c:v>
                </c:pt>
                <c:pt idx="7">
                  <c:v>i10n18-2</c:v>
                </c:pt>
                <c:pt idx="8">
                  <c:v>i11n17-1</c:v>
                </c:pt>
                <c:pt idx="9">
                  <c:v>i11n17-2</c:v>
                </c:pt>
                <c:pt idx="10">
                  <c:v>i12n16-1</c:v>
                </c:pt>
                <c:pt idx="11">
                  <c:v>i12n16-2</c:v>
                </c:pt>
                <c:pt idx="12">
                  <c:v>i13n15-1</c:v>
                </c:pt>
                <c:pt idx="13">
                  <c:v>i13n15-2</c:v>
                </c:pt>
                <c:pt idx="14">
                  <c:v>i14n14-1</c:v>
                </c:pt>
                <c:pt idx="15">
                  <c:v>i14n14-2</c:v>
                </c:pt>
                <c:pt idx="16">
                  <c:v>i15n13-1</c:v>
                </c:pt>
                <c:pt idx="17">
                  <c:v>i15n13-2</c:v>
                </c:pt>
                <c:pt idx="18">
                  <c:v>i16n12-1</c:v>
                </c:pt>
                <c:pt idx="19">
                  <c:v>i16n12-2</c:v>
                </c:pt>
                <c:pt idx="20">
                  <c:v>i17n11-1</c:v>
                </c:pt>
                <c:pt idx="21">
                  <c:v>i17n11-2</c:v>
                </c:pt>
                <c:pt idx="22">
                  <c:v>i18n10-1</c:v>
                </c:pt>
                <c:pt idx="23">
                  <c:v>i18n10-2</c:v>
                </c:pt>
                <c:pt idx="24">
                  <c:v>i19n09-1</c:v>
                </c:pt>
                <c:pt idx="25">
                  <c:v>i19n09-2</c:v>
                </c:pt>
                <c:pt idx="26">
                  <c:v>i20n08-1</c:v>
                </c:pt>
                <c:pt idx="27">
                  <c:v>i20n08-2</c:v>
                </c:pt>
                <c:pt idx="28">
                  <c:v>i21n07-1</c:v>
                </c:pt>
                <c:pt idx="29">
                  <c:v>i21n07-2</c:v>
                </c:pt>
                <c:pt idx="30">
                  <c:v>average</c:v>
                </c:pt>
              </c:strCache>
            </c:strRef>
          </c:cat>
          <c:val>
            <c:numRef>
              <c:f>Sheet1!$H$2:$H$32</c:f>
              <c:numCache>
                <c:formatCode>0.00%</c:formatCode>
                <c:ptCount val="31"/>
                <c:pt idx="0">
                  <c:v>0.14570000000000002</c:v>
                </c:pt>
                <c:pt idx="1">
                  <c:v>0.42760000000000004</c:v>
                </c:pt>
                <c:pt idx="2">
                  <c:v>0.2366</c:v>
                </c:pt>
                <c:pt idx="3">
                  <c:v>7.690000000000001E-2</c:v>
                </c:pt>
                <c:pt idx="4">
                  <c:v>0.33650000000000008</c:v>
                </c:pt>
                <c:pt idx="5">
                  <c:v>0.25</c:v>
                </c:pt>
                <c:pt idx="6">
                  <c:v>6.4899999999999999E-2</c:v>
                </c:pt>
                <c:pt idx="7">
                  <c:v>0.11760000000000001</c:v>
                </c:pt>
                <c:pt idx="8">
                  <c:v>0.48330000000000006</c:v>
                </c:pt>
                <c:pt idx="9">
                  <c:v>-3.33000000000001E-2</c:v>
                </c:pt>
                <c:pt idx="10">
                  <c:v>5.8800000000000005E-2</c:v>
                </c:pt>
                <c:pt idx="11">
                  <c:v>3.3300000000000003E-2</c:v>
                </c:pt>
                <c:pt idx="12">
                  <c:v>0.31580000000000008</c:v>
                </c:pt>
                <c:pt idx="13">
                  <c:v>7.3900000000000007E-2</c:v>
                </c:pt>
                <c:pt idx="14">
                  <c:v>8.5700000000000026E-2</c:v>
                </c:pt>
                <c:pt idx="15">
                  <c:v>0.20690000000000003</c:v>
                </c:pt>
                <c:pt idx="16">
                  <c:v>0.22270000000000001</c:v>
                </c:pt>
                <c:pt idx="17">
                  <c:v>0.1169</c:v>
                </c:pt>
                <c:pt idx="18">
                  <c:v>-5.8800000000000005E-2</c:v>
                </c:pt>
                <c:pt idx="19">
                  <c:v>8.7000000000000022E-2</c:v>
                </c:pt>
                <c:pt idx="20">
                  <c:v>0.14290000000000003</c:v>
                </c:pt>
                <c:pt idx="21">
                  <c:v>3.2300000000000002E-2</c:v>
                </c:pt>
                <c:pt idx="22">
                  <c:v>0.14290000000000003</c:v>
                </c:pt>
                <c:pt idx="23">
                  <c:v>3.2300000000000002E-2</c:v>
                </c:pt>
                <c:pt idx="24">
                  <c:v>6.25E-2</c:v>
                </c:pt>
                <c:pt idx="25">
                  <c:v>0.125</c:v>
                </c:pt>
                <c:pt idx="26">
                  <c:v>0</c:v>
                </c:pt>
                <c:pt idx="27">
                  <c:v>0</c:v>
                </c:pt>
                <c:pt idx="28">
                  <c:v>4.0500000000000008E-2</c:v>
                </c:pt>
                <c:pt idx="29">
                  <c:v>9.5200000000000021E-2</c:v>
                </c:pt>
                <c:pt idx="30">
                  <c:v>0.13070000000000001</c:v>
                </c:pt>
              </c:numCache>
            </c:numRef>
          </c:val>
        </c:ser>
        <c:dLbls/>
        <c:axId val="190132992"/>
        <c:axId val="190134528"/>
      </c:barChart>
      <c:catAx>
        <c:axId val="190132992"/>
        <c:scaling>
          <c:orientation val="minMax"/>
        </c:scaling>
        <c:delete val="1"/>
        <c:axPos val="t"/>
        <c:numFmt formatCode="General" sourceLinked="0"/>
        <c:tickLblPos val="none"/>
        <c:crossAx val="190134528"/>
        <c:crosses val="autoZero"/>
        <c:auto val="1"/>
        <c:lblAlgn val="ctr"/>
        <c:lblOffset val="100"/>
      </c:catAx>
      <c:valAx>
        <c:axId val="190134528"/>
        <c:scaling>
          <c:orientation val="maxMin"/>
          <c:max val="0.5"/>
          <c:min val="0"/>
        </c:scaling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1" i="0" baseline="0" dirty="0" smtClean="0">
                    <a:effectLst/>
                  </a:rPr>
                  <a:t>Reduction in </a:t>
                </a:r>
              </a:p>
              <a:p>
                <a:pPr>
                  <a:defRPr sz="1200"/>
                </a:pPr>
                <a:r>
                  <a:rPr lang="en-US" sz="1200" b="1" i="0" baseline="0" dirty="0" smtClean="0">
                    <a:effectLst/>
                  </a:rPr>
                  <a:t>Maximum </a:t>
                </a:r>
                <a:endParaRPr lang="en-US" sz="1200" dirty="0" smtClean="0">
                  <a:effectLst/>
                </a:endParaRPr>
              </a:p>
              <a:p>
                <a:pPr>
                  <a:defRPr sz="1200"/>
                </a:pPr>
                <a:r>
                  <a:rPr lang="en-US" sz="1200" b="1" i="0" baseline="0" dirty="0" smtClean="0">
                    <a:effectLst/>
                  </a:rPr>
                  <a:t>Slowdown [%] </a:t>
                </a:r>
                <a:endParaRPr lang="en-US" sz="1200" dirty="0" smtClean="0">
                  <a:effectLst/>
                </a:endParaRPr>
              </a:p>
            </c:rich>
          </c:tx>
          <c:layout>
            <c:manualLayout>
              <c:xMode val="edge"/>
              <c:yMode val="edge"/>
              <c:x val="1.9444444444444403E-2"/>
              <c:y val="0.16446755916009304"/>
            </c:manualLayout>
          </c:layout>
        </c:title>
        <c:numFmt formatCode="0%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90132992"/>
        <c:crosses val="autoZero"/>
        <c:crossBetween val="between"/>
        <c:majorUnit val="0.1"/>
      </c:valAx>
      <c:spPr>
        <a:ln>
          <a:solidFill>
            <a:schemeClr val="bg1">
              <a:lumMod val="50000"/>
            </a:schemeClr>
          </a:solidFill>
        </a:ln>
      </c:spPr>
    </c:plotArea>
    <c:plotVisOnly val="1"/>
    <c:dispBlanksAs val="gap"/>
  </c:chart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6236860162165598"/>
          <c:y val="0.39208765018531805"/>
          <c:w val="0.82349724184871298"/>
          <c:h val="0.37974520480958601"/>
        </c:manualLayout>
      </c:layout>
      <c:barChart>
        <c:barDir val="col"/>
        <c:grouping val="clustered"/>
        <c:ser>
          <c:idx val="4"/>
          <c:order val="0"/>
          <c:tx>
            <c:strRef>
              <c:f>Sheet1!$F$1</c:f>
              <c:strCache>
                <c:ptCount val="1"/>
                <c:pt idx="0">
                  <c:v>Normalized WightedSpeedup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c:spPr>
          <c:cat>
            <c:strRef>
              <c:f>Sheet1!$A$2:$A$32</c:f>
              <c:strCache>
                <c:ptCount val="31"/>
                <c:pt idx="0">
                  <c:v>i07n21-1</c:v>
                </c:pt>
                <c:pt idx="1">
                  <c:v>i07n21-2</c:v>
                </c:pt>
                <c:pt idx="2">
                  <c:v>i08n20-1</c:v>
                </c:pt>
                <c:pt idx="3">
                  <c:v>i08n20-2</c:v>
                </c:pt>
                <c:pt idx="4">
                  <c:v>i09n19-1</c:v>
                </c:pt>
                <c:pt idx="5">
                  <c:v>i09n19-2</c:v>
                </c:pt>
                <c:pt idx="6">
                  <c:v>i10n18-1</c:v>
                </c:pt>
                <c:pt idx="7">
                  <c:v>i10n18-2</c:v>
                </c:pt>
                <c:pt idx="8">
                  <c:v>i11n17-1</c:v>
                </c:pt>
                <c:pt idx="9">
                  <c:v>i11n17-2</c:v>
                </c:pt>
                <c:pt idx="10">
                  <c:v>i12n16-1</c:v>
                </c:pt>
                <c:pt idx="11">
                  <c:v>i12n16-2</c:v>
                </c:pt>
                <c:pt idx="12">
                  <c:v>i13n15-1</c:v>
                </c:pt>
                <c:pt idx="13">
                  <c:v>i13n15-2</c:v>
                </c:pt>
                <c:pt idx="14">
                  <c:v>i14n14-1</c:v>
                </c:pt>
                <c:pt idx="15">
                  <c:v>i14n14-2</c:v>
                </c:pt>
                <c:pt idx="16">
                  <c:v>i15n13-1</c:v>
                </c:pt>
                <c:pt idx="17">
                  <c:v>i15n13-2</c:v>
                </c:pt>
                <c:pt idx="18">
                  <c:v>i16n12-1</c:v>
                </c:pt>
                <c:pt idx="19">
                  <c:v>i16n12-2</c:v>
                </c:pt>
                <c:pt idx="20">
                  <c:v>i17n11-1</c:v>
                </c:pt>
                <c:pt idx="21">
                  <c:v>i17n11-2</c:v>
                </c:pt>
                <c:pt idx="22">
                  <c:v>i18n10-1</c:v>
                </c:pt>
                <c:pt idx="23">
                  <c:v>i18n10-2</c:v>
                </c:pt>
                <c:pt idx="24">
                  <c:v>i19n09-1</c:v>
                </c:pt>
                <c:pt idx="25">
                  <c:v>i19n09-2</c:v>
                </c:pt>
                <c:pt idx="26">
                  <c:v>i20n08-1</c:v>
                </c:pt>
                <c:pt idx="27">
                  <c:v>i20n08-2</c:v>
                </c:pt>
                <c:pt idx="28">
                  <c:v>i21n07-1</c:v>
                </c:pt>
                <c:pt idx="29">
                  <c:v>i21n07-2</c:v>
                </c:pt>
                <c:pt idx="30">
                  <c:v>average</c:v>
                </c:pt>
              </c:strCache>
            </c:strRef>
          </c:cat>
          <c:val>
            <c:numRef>
              <c:f>Sheet1!$I$2:$I$32</c:f>
              <c:numCache>
                <c:formatCode>0.00%</c:formatCode>
                <c:ptCount val="31"/>
                <c:pt idx="0">
                  <c:v>4.0700000000000007E-2</c:v>
                </c:pt>
                <c:pt idx="1">
                  <c:v>5.2200000000000003E-2</c:v>
                </c:pt>
                <c:pt idx="2">
                  <c:v>3.0400000000000003E-2</c:v>
                </c:pt>
                <c:pt idx="3">
                  <c:v>1.0400000000000001E-2</c:v>
                </c:pt>
                <c:pt idx="4">
                  <c:v>2.1400000000000106E-2</c:v>
                </c:pt>
                <c:pt idx="5">
                  <c:v>1.4899999999999903E-2</c:v>
                </c:pt>
                <c:pt idx="6">
                  <c:v>1.6899999999999901E-2</c:v>
                </c:pt>
                <c:pt idx="7">
                  <c:v>2.1400000000000106E-2</c:v>
                </c:pt>
                <c:pt idx="8">
                  <c:v>6.0100000000000008E-2</c:v>
                </c:pt>
                <c:pt idx="9">
                  <c:v>2.4699999999999903E-2</c:v>
                </c:pt>
                <c:pt idx="10">
                  <c:v>1.4500000000000002E-2</c:v>
                </c:pt>
                <c:pt idx="11">
                  <c:v>9.1000000000001115E-3</c:v>
                </c:pt>
                <c:pt idx="12">
                  <c:v>6.4500000000000002E-2</c:v>
                </c:pt>
                <c:pt idx="13">
                  <c:v>4.1900000000000007E-2</c:v>
                </c:pt>
                <c:pt idx="14">
                  <c:v>3.6500000000000005E-2</c:v>
                </c:pt>
                <c:pt idx="15">
                  <c:v>3.9800000000000106E-2</c:v>
                </c:pt>
                <c:pt idx="16">
                  <c:v>5.75000000000001E-2</c:v>
                </c:pt>
                <c:pt idx="17">
                  <c:v>5.6600000000000004E-2</c:v>
                </c:pt>
                <c:pt idx="18">
                  <c:v>3.2000000000000001E-2</c:v>
                </c:pt>
                <c:pt idx="19">
                  <c:v>5.5500000000000098E-2</c:v>
                </c:pt>
                <c:pt idx="20">
                  <c:v>5.5099999999999906E-2</c:v>
                </c:pt>
                <c:pt idx="21">
                  <c:v>4.6899999999999914E-2</c:v>
                </c:pt>
                <c:pt idx="22">
                  <c:v>4.9199999999999917E-2</c:v>
                </c:pt>
                <c:pt idx="23">
                  <c:v>6.7099999999999896E-2</c:v>
                </c:pt>
                <c:pt idx="24">
                  <c:v>2.9900000000000006E-2</c:v>
                </c:pt>
                <c:pt idx="25">
                  <c:v>5.9000000000000215E-3</c:v>
                </c:pt>
                <c:pt idx="26">
                  <c:v>1.8500000000000003E-2</c:v>
                </c:pt>
                <c:pt idx="27">
                  <c:v>1.8500000000000003E-2</c:v>
                </c:pt>
                <c:pt idx="28">
                  <c:v>3.16000000000001E-2</c:v>
                </c:pt>
                <c:pt idx="29">
                  <c:v>1.7800000000000003E-2</c:v>
                </c:pt>
                <c:pt idx="30">
                  <c:v>3.4700000000000002E-2</c:v>
                </c:pt>
              </c:numCache>
            </c:numRef>
          </c:val>
        </c:ser>
        <c:dLbls/>
        <c:axId val="190158720"/>
        <c:axId val="190160256"/>
      </c:barChart>
      <c:catAx>
        <c:axId val="190158720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90160256"/>
        <c:crosses val="autoZero"/>
        <c:auto val="1"/>
        <c:lblAlgn val="ctr"/>
        <c:lblOffset val="100"/>
      </c:catAx>
      <c:valAx>
        <c:axId val="190160256"/>
        <c:scaling>
          <c:orientation val="minMax"/>
          <c:max val="7.0000000000000007E-2"/>
          <c:min val="0"/>
        </c:scaling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altLang="zh-Hans" sz="1200" dirty="0" smtClean="0"/>
                  <a:t>Weighted Speedup </a:t>
                </a:r>
              </a:p>
              <a:p>
                <a:pPr>
                  <a:defRPr sz="1200"/>
                </a:pPr>
                <a:r>
                  <a:rPr lang="en-US" altLang="zh-Hans" sz="1200" dirty="0" smtClean="0"/>
                  <a:t>Improvement [%]</a:t>
                </a:r>
                <a:endParaRPr lang="zh-Hans" altLang="en-US" sz="1200" dirty="0"/>
              </a:p>
            </c:rich>
          </c:tx>
          <c:layout>
            <c:manualLayout>
              <c:xMode val="edge"/>
              <c:yMode val="edge"/>
              <c:x val="7.4748951141289724E-2"/>
              <c:y val="0.49365839781000209"/>
            </c:manualLayout>
          </c:layout>
        </c:title>
        <c:numFmt formatCode="0%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90158720"/>
        <c:crosses val="autoZero"/>
        <c:crossBetween val="between"/>
        <c:majorUnit val="1.0000000000000002E-2"/>
      </c:valAx>
      <c:spPr>
        <a:ln>
          <a:solidFill>
            <a:schemeClr val="bg1">
              <a:lumMod val="50000"/>
            </a:schemeClr>
          </a:solidFill>
        </a:ln>
      </c:spPr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3368581700392195E-2"/>
          <c:y val="0.15932852143482101"/>
          <c:w val="0.18031586464171001"/>
          <c:h val="0.43685914260717401"/>
        </c:manualLayout>
      </c:layout>
      <c:lineChart>
        <c:grouping val="standard"/>
        <c:ser>
          <c:idx val="0"/>
          <c:order val="0"/>
          <c:tx>
            <c:v>CPU_ALL(A)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(2)'!$D$5:$D$66</c:f>
              <c:numCache>
                <c:formatCode>General</c:formatCode>
                <c:ptCount val="62"/>
                <c:pt idx="0">
                  <c:v>3.0000000000000002E-2</c:v>
                </c:pt>
                <c:pt idx="1">
                  <c:v>23.979999999999997</c:v>
                </c:pt>
                <c:pt idx="2">
                  <c:v>85.53</c:v>
                </c:pt>
                <c:pt idx="3">
                  <c:v>85.51</c:v>
                </c:pt>
                <c:pt idx="4">
                  <c:v>85.56</c:v>
                </c:pt>
                <c:pt idx="5">
                  <c:v>85.45</c:v>
                </c:pt>
                <c:pt idx="6">
                  <c:v>85.5</c:v>
                </c:pt>
                <c:pt idx="7">
                  <c:v>85.52</c:v>
                </c:pt>
                <c:pt idx="8">
                  <c:v>85.5</c:v>
                </c:pt>
                <c:pt idx="9">
                  <c:v>85.5</c:v>
                </c:pt>
                <c:pt idx="10">
                  <c:v>85.440000000000012</c:v>
                </c:pt>
                <c:pt idx="11">
                  <c:v>85.48</c:v>
                </c:pt>
                <c:pt idx="12">
                  <c:v>85.61999999999999</c:v>
                </c:pt>
                <c:pt idx="13">
                  <c:v>85.52</c:v>
                </c:pt>
                <c:pt idx="14">
                  <c:v>85.410000000000011</c:v>
                </c:pt>
                <c:pt idx="15">
                  <c:v>85.4</c:v>
                </c:pt>
                <c:pt idx="16">
                  <c:v>85.5</c:v>
                </c:pt>
                <c:pt idx="17">
                  <c:v>85.51</c:v>
                </c:pt>
                <c:pt idx="18">
                  <c:v>85.53</c:v>
                </c:pt>
                <c:pt idx="19">
                  <c:v>85.53</c:v>
                </c:pt>
                <c:pt idx="20">
                  <c:v>85.51</c:v>
                </c:pt>
                <c:pt idx="21">
                  <c:v>85.52</c:v>
                </c:pt>
                <c:pt idx="22">
                  <c:v>85.51</c:v>
                </c:pt>
                <c:pt idx="23">
                  <c:v>85.53</c:v>
                </c:pt>
                <c:pt idx="24">
                  <c:v>85.52</c:v>
                </c:pt>
                <c:pt idx="25">
                  <c:v>85.61</c:v>
                </c:pt>
                <c:pt idx="26">
                  <c:v>85.56</c:v>
                </c:pt>
                <c:pt idx="27">
                  <c:v>85.55</c:v>
                </c:pt>
                <c:pt idx="28">
                  <c:v>85.58</c:v>
                </c:pt>
                <c:pt idx="29">
                  <c:v>85.5</c:v>
                </c:pt>
                <c:pt idx="30">
                  <c:v>85.56</c:v>
                </c:pt>
                <c:pt idx="31">
                  <c:v>85.53</c:v>
                </c:pt>
                <c:pt idx="32">
                  <c:v>85.55</c:v>
                </c:pt>
                <c:pt idx="33">
                  <c:v>85.53</c:v>
                </c:pt>
                <c:pt idx="34">
                  <c:v>85.52</c:v>
                </c:pt>
                <c:pt idx="35">
                  <c:v>85.5</c:v>
                </c:pt>
                <c:pt idx="36">
                  <c:v>85.51</c:v>
                </c:pt>
                <c:pt idx="37">
                  <c:v>85.53</c:v>
                </c:pt>
                <c:pt idx="38">
                  <c:v>85.5</c:v>
                </c:pt>
                <c:pt idx="39">
                  <c:v>85.47</c:v>
                </c:pt>
                <c:pt idx="40">
                  <c:v>85.5</c:v>
                </c:pt>
                <c:pt idx="41">
                  <c:v>85.54</c:v>
                </c:pt>
                <c:pt idx="42">
                  <c:v>85.5</c:v>
                </c:pt>
                <c:pt idx="43">
                  <c:v>85.460000000000008</c:v>
                </c:pt>
                <c:pt idx="44">
                  <c:v>85.53</c:v>
                </c:pt>
                <c:pt idx="45">
                  <c:v>85.48</c:v>
                </c:pt>
                <c:pt idx="46">
                  <c:v>85.47</c:v>
                </c:pt>
                <c:pt idx="47">
                  <c:v>85.48</c:v>
                </c:pt>
                <c:pt idx="48">
                  <c:v>85.5</c:v>
                </c:pt>
                <c:pt idx="49">
                  <c:v>85.61</c:v>
                </c:pt>
                <c:pt idx="50">
                  <c:v>85.54</c:v>
                </c:pt>
                <c:pt idx="51">
                  <c:v>85.55</c:v>
                </c:pt>
                <c:pt idx="52">
                  <c:v>85.55</c:v>
                </c:pt>
                <c:pt idx="53">
                  <c:v>85.53</c:v>
                </c:pt>
                <c:pt idx="54">
                  <c:v>85.51</c:v>
                </c:pt>
                <c:pt idx="55">
                  <c:v>85.54</c:v>
                </c:pt>
                <c:pt idx="56">
                  <c:v>85.53</c:v>
                </c:pt>
                <c:pt idx="57">
                  <c:v>85.34</c:v>
                </c:pt>
                <c:pt idx="58">
                  <c:v>84.39</c:v>
                </c:pt>
                <c:pt idx="59">
                  <c:v>84.64</c:v>
                </c:pt>
                <c:pt idx="60">
                  <c:v>84.14</c:v>
                </c:pt>
                <c:pt idx="61">
                  <c:v>83.8</c:v>
                </c:pt>
              </c:numCache>
            </c:numRef>
          </c:val>
        </c:ser>
        <c:ser>
          <c:idx val="1"/>
          <c:order val="1"/>
          <c:tx>
            <c:v>CPU_ALL(B)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(2)'!$N$5:$N$66</c:f>
              <c:numCache>
                <c:formatCode>General</c:formatCode>
                <c:ptCount val="62"/>
                <c:pt idx="0">
                  <c:v>0</c:v>
                </c:pt>
                <c:pt idx="1">
                  <c:v>57.02</c:v>
                </c:pt>
                <c:pt idx="2">
                  <c:v>85.42</c:v>
                </c:pt>
                <c:pt idx="3">
                  <c:v>85.83</c:v>
                </c:pt>
                <c:pt idx="4">
                  <c:v>85.85</c:v>
                </c:pt>
                <c:pt idx="5">
                  <c:v>85.84</c:v>
                </c:pt>
                <c:pt idx="6">
                  <c:v>85.84</c:v>
                </c:pt>
                <c:pt idx="7">
                  <c:v>85.84</c:v>
                </c:pt>
                <c:pt idx="8">
                  <c:v>85.83</c:v>
                </c:pt>
                <c:pt idx="9">
                  <c:v>85.78</c:v>
                </c:pt>
                <c:pt idx="10">
                  <c:v>85.81</c:v>
                </c:pt>
                <c:pt idx="11">
                  <c:v>85.83</c:v>
                </c:pt>
                <c:pt idx="12">
                  <c:v>85.82</c:v>
                </c:pt>
                <c:pt idx="13">
                  <c:v>85.81</c:v>
                </c:pt>
                <c:pt idx="14">
                  <c:v>85.8</c:v>
                </c:pt>
                <c:pt idx="15">
                  <c:v>85.75</c:v>
                </c:pt>
                <c:pt idx="16">
                  <c:v>85.83</c:v>
                </c:pt>
                <c:pt idx="17">
                  <c:v>85.82</c:v>
                </c:pt>
                <c:pt idx="18">
                  <c:v>85.77</c:v>
                </c:pt>
                <c:pt idx="19">
                  <c:v>85.79</c:v>
                </c:pt>
                <c:pt idx="20">
                  <c:v>85.8</c:v>
                </c:pt>
                <c:pt idx="21">
                  <c:v>85.78</c:v>
                </c:pt>
                <c:pt idx="22">
                  <c:v>85.81</c:v>
                </c:pt>
                <c:pt idx="23">
                  <c:v>85.82</c:v>
                </c:pt>
                <c:pt idx="24">
                  <c:v>85.79</c:v>
                </c:pt>
                <c:pt idx="25">
                  <c:v>85.81</c:v>
                </c:pt>
                <c:pt idx="26">
                  <c:v>85.81</c:v>
                </c:pt>
                <c:pt idx="27">
                  <c:v>85.81</c:v>
                </c:pt>
                <c:pt idx="28">
                  <c:v>85.81</c:v>
                </c:pt>
                <c:pt idx="29">
                  <c:v>85.82</c:v>
                </c:pt>
                <c:pt idx="30">
                  <c:v>85.82</c:v>
                </c:pt>
                <c:pt idx="31">
                  <c:v>85.77</c:v>
                </c:pt>
                <c:pt idx="32">
                  <c:v>85.8</c:v>
                </c:pt>
                <c:pt idx="33">
                  <c:v>85.82</c:v>
                </c:pt>
                <c:pt idx="34">
                  <c:v>85.82</c:v>
                </c:pt>
                <c:pt idx="35">
                  <c:v>85.84</c:v>
                </c:pt>
                <c:pt idx="36">
                  <c:v>85.8</c:v>
                </c:pt>
                <c:pt idx="37">
                  <c:v>85.79</c:v>
                </c:pt>
                <c:pt idx="38">
                  <c:v>85.79</c:v>
                </c:pt>
                <c:pt idx="39">
                  <c:v>85.81</c:v>
                </c:pt>
                <c:pt idx="40">
                  <c:v>85.81</c:v>
                </c:pt>
                <c:pt idx="41">
                  <c:v>85.81</c:v>
                </c:pt>
                <c:pt idx="42">
                  <c:v>85.82</c:v>
                </c:pt>
                <c:pt idx="43">
                  <c:v>85.8</c:v>
                </c:pt>
                <c:pt idx="44">
                  <c:v>85.81</c:v>
                </c:pt>
                <c:pt idx="45">
                  <c:v>85.82</c:v>
                </c:pt>
                <c:pt idx="46">
                  <c:v>85.81</c:v>
                </c:pt>
                <c:pt idx="47">
                  <c:v>85.81</c:v>
                </c:pt>
                <c:pt idx="48">
                  <c:v>85.81</c:v>
                </c:pt>
                <c:pt idx="49">
                  <c:v>85.79</c:v>
                </c:pt>
                <c:pt idx="50">
                  <c:v>85.82</c:v>
                </c:pt>
                <c:pt idx="51">
                  <c:v>85.83</c:v>
                </c:pt>
                <c:pt idx="52">
                  <c:v>85.83</c:v>
                </c:pt>
                <c:pt idx="53">
                  <c:v>85.8</c:v>
                </c:pt>
                <c:pt idx="54">
                  <c:v>85.78</c:v>
                </c:pt>
                <c:pt idx="55">
                  <c:v>85.77</c:v>
                </c:pt>
                <c:pt idx="56">
                  <c:v>85.83</c:v>
                </c:pt>
                <c:pt idx="57">
                  <c:v>85.83</c:v>
                </c:pt>
                <c:pt idx="58">
                  <c:v>85.75</c:v>
                </c:pt>
                <c:pt idx="59">
                  <c:v>85.740000000000009</c:v>
                </c:pt>
                <c:pt idx="60">
                  <c:v>85.82</c:v>
                </c:pt>
                <c:pt idx="61">
                  <c:v>84.910000000000011</c:v>
                </c:pt>
              </c:numCache>
            </c:numRef>
          </c:val>
        </c:ser>
        <c:dLbls/>
        <c:marker val="1"/>
        <c:axId val="168474112"/>
        <c:axId val="168475648"/>
      </c:lineChart>
      <c:catAx>
        <c:axId val="168474112"/>
        <c:scaling>
          <c:orientation val="minMax"/>
        </c:scaling>
        <c:axPos val="b"/>
        <c:numFmt formatCode="General" sourceLinked="1"/>
        <c:tickLblPos val="nextTo"/>
        <c:crossAx val="168475648"/>
        <c:crosses val="autoZero"/>
        <c:auto val="1"/>
        <c:lblAlgn val="ctr"/>
        <c:lblOffset val="100"/>
        <c:tickLblSkip val="60"/>
        <c:tickMarkSkip val="60"/>
      </c:catAx>
      <c:valAx>
        <c:axId val="168475648"/>
        <c:scaling>
          <c:orientation val="minMax"/>
          <c:max val="120"/>
          <c:min val="0"/>
        </c:scaling>
        <c:axPos val="l"/>
        <c:majorGridlines>
          <c:spPr>
            <a:ln>
              <a:prstDash val="dash"/>
            </a:ln>
          </c:spPr>
        </c:majorGridlines>
        <c:numFmt formatCode="General" sourceLinked="1"/>
        <c:tickLblPos val="nextTo"/>
        <c:crossAx val="168474112"/>
        <c:crosses val="autoZero"/>
        <c:crossBetween val="between"/>
        <c:majorUnit val="50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3368594077255507E-2"/>
          <c:y val="0.16044270689940004"/>
          <c:w val="0.17994233675336008"/>
          <c:h val="0.43292109465337802"/>
        </c:manualLayout>
      </c:layout>
      <c:lineChart>
        <c:grouping val="standard"/>
        <c:ser>
          <c:idx val="0"/>
          <c:order val="0"/>
          <c:tx>
            <c:v>MEM_ALL(A)</c:v>
          </c:tx>
          <c:marker>
            <c:symbol val="none"/>
          </c:marker>
          <c:cat>
            <c:numRef>
              <c:f>'case study (2)'!$A$5:$A$310</c:f>
              <c:numCache>
                <c:formatCode>General</c:formatCode>
                <c:ptCount val="30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  <c:pt idx="296">
                  <c:v>1480</c:v>
                </c:pt>
                <c:pt idx="297">
                  <c:v>1485</c:v>
                </c:pt>
                <c:pt idx="298">
                  <c:v>1490</c:v>
                </c:pt>
                <c:pt idx="299">
                  <c:v>1495</c:v>
                </c:pt>
                <c:pt idx="300">
                  <c:v>1500</c:v>
                </c:pt>
                <c:pt idx="301">
                  <c:v>1505</c:v>
                </c:pt>
                <c:pt idx="302">
                  <c:v>1510</c:v>
                </c:pt>
                <c:pt idx="303">
                  <c:v>1515</c:v>
                </c:pt>
                <c:pt idx="304">
                  <c:v>1520</c:v>
                </c:pt>
                <c:pt idx="305">
                  <c:v>1525</c:v>
                </c:pt>
              </c:numCache>
            </c:numRef>
          </c:cat>
          <c:val>
            <c:numRef>
              <c:f>'case study (2)'!$G$5:$G$66</c:f>
              <c:numCache>
                <c:formatCode>General</c:formatCode>
                <c:ptCount val="62"/>
                <c:pt idx="0">
                  <c:v>9.1300000000000008</c:v>
                </c:pt>
                <c:pt idx="1">
                  <c:v>16.87</c:v>
                </c:pt>
                <c:pt idx="2">
                  <c:v>19.16</c:v>
                </c:pt>
                <c:pt idx="3">
                  <c:v>19.16</c:v>
                </c:pt>
                <c:pt idx="4">
                  <c:v>19.170000000000012</c:v>
                </c:pt>
                <c:pt idx="5">
                  <c:v>19.170000000000012</c:v>
                </c:pt>
                <c:pt idx="6">
                  <c:v>19.170000000000012</c:v>
                </c:pt>
                <c:pt idx="7">
                  <c:v>19.170000000000012</c:v>
                </c:pt>
                <c:pt idx="8">
                  <c:v>19.170000000000012</c:v>
                </c:pt>
                <c:pt idx="9">
                  <c:v>19.170000000000012</c:v>
                </c:pt>
                <c:pt idx="10">
                  <c:v>19.170000000000012</c:v>
                </c:pt>
                <c:pt idx="11">
                  <c:v>19.170000000000012</c:v>
                </c:pt>
                <c:pt idx="12">
                  <c:v>19.170000000000012</c:v>
                </c:pt>
                <c:pt idx="13">
                  <c:v>19.170000000000012</c:v>
                </c:pt>
                <c:pt idx="14">
                  <c:v>19.170000000000012</c:v>
                </c:pt>
                <c:pt idx="15">
                  <c:v>19.170000000000012</c:v>
                </c:pt>
                <c:pt idx="16">
                  <c:v>19.170000000000012</c:v>
                </c:pt>
                <c:pt idx="17">
                  <c:v>19.170000000000012</c:v>
                </c:pt>
                <c:pt idx="18">
                  <c:v>19.170000000000012</c:v>
                </c:pt>
                <c:pt idx="19">
                  <c:v>19.170000000000012</c:v>
                </c:pt>
                <c:pt idx="20">
                  <c:v>19.170000000000012</c:v>
                </c:pt>
                <c:pt idx="21">
                  <c:v>19.170000000000012</c:v>
                </c:pt>
                <c:pt idx="22">
                  <c:v>19.170000000000012</c:v>
                </c:pt>
                <c:pt idx="23">
                  <c:v>19.170000000000012</c:v>
                </c:pt>
                <c:pt idx="24">
                  <c:v>19.170000000000012</c:v>
                </c:pt>
                <c:pt idx="25">
                  <c:v>19.170000000000012</c:v>
                </c:pt>
                <c:pt idx="26">
                  <c:v>19.170000000000012</c:v>
                </c:pt>
                <c:pt idx="27">
                  <c:v>19.170000000000012</c:v>
                </c:pt>
                <c:pt idx="28">
                  <c:v>19.170000000000012</c:v>
                </c:pt>
                <c:pt idx="29">
                  <c:v>19.170000000000012</c:v>
                </c:pt>
                <c:pt idx="30">
                  <c:v>19.170000000000012</c:v>
                </c:pt>
                <c:pt idx="31">
                  <c:v>19.170000000000012</c:v>
                </c:pt>
                <c:pt idx="32">
                  <c:v>19.170000000000012</c:v>
                </c:pt>
                <c:pt idx="33">
                  <c:v>19.170000000000012</c:v>
                </c:pt>
                <c:pt idx="34">
                  <c:v>19.170000000000012</c:v>
                </c:pt>
                <c:pt idx="35">
                  <c:v>19.170000000000012</c:v>
                </c:pt>
                <c:pt idx="36">
                  <c:v>19.170000000000012</c:v>
                </c:pt>
                <c:pt idx="37">
                  <c:v>19.170000000000012</c:v>
                </c:pt>
                <c:pt idx="38">
                  <c:v>19.170000000000012</c:v>
                </c:pt>
                <c:pt idx="39">
                  <c:v>19.170000000000012</c:v>
                </c:pt>
                <c:pt idx="40">
                  <c:v>19.170000000000012</c:v>
                </c:pt>
                <c:pt idx="41">
                  <c:v>19.170000000000012</c:v>
                </c:pt>
                <c:pt idx="42">
                  <c:v>19.170000000000012</c:v>
                </c:pt>
                <c:pt idx="43">
                  <c:v>19.170000000000012</c:v>
                </c:pt>
                <c:pt idx="44">
                  <c:v>19.170000000000012</c:v>
                </c:pt>
                <c:pt idx="45">
                  <c:v>19.170000000000012</c:v>
                </c:pt>
                <c:pt idx="46">
                  <c:v>19.170000000000012</c:v>
                </c:pt>
                <c:pt idx="47">
                  <c:v>19.170000000000012</c:v>
                </c:pt>
                <c:pt idx="48">
                  <c:v>19.170000000000012</c:v>
                </c:pt>
                <c:pt idx="49">
                  <c:v>19.170000000000012</c:v>
                </c:pt>
                <c:pt idx="50">
                  <c:v>19.170000000000012</c:v>
                </c:pt>
                <c:pt idx="51">
                  <c:v>19.170000000000012</c:v>
                </c:pt>
                <c:pt idx="52">
                  <c:v>19.170000000000012</c:v>
                </c:pt>
                <c:pt idx="53">
                  <c:v>19.170000000000012</c:v>
                </c:pt>
                <c:pt idx="54">
                  <c:v>19.170000000000012</c:v>
                </c:pt>
                <c:pt idx="55">
                  <c:v>19.170000000000012</c:v>
                </c:pt>
                <c:pt idx="56">
                  <c:v>19.170000000000012</c:v>
                </c:pt>
                <c:pt idx="57">
                  <c:v>19.170000000000012</c:v>
                </c:pt>
                <c:pt idx="58">
                  <c:v>19.170000000000012</c:v>
                </c:pt>
                <c:pt idx="59">
                  <c:v>19.170000000000012</c:v>
                </c:pt>
                <c:pt idx="60">
                  <c:v>19.170000000000012</c:v>
                </c:pt>
                <c:pt idx="61">
                  <c:v>19.170000000000012</c:v>
                </c:pt>
              </c:numCache>
            </c:numRef>
          </c:val>
        </c:ser>
        <c:ser>
          <c:idx val="1"/>
          <c:order val="1"/>
          <c:tx>
            <c:v>MEM_ALL(B)</c:v>
          </c:tx>
          <c:marker>
            <c:symbol val="none"/>
          </c:marker>
          <c:cat>
            <c:numRef>
              <c:f>'case study (2)'!$A$5:$A$310</c:f>
              <c:numCache>
                <c:formatCode>General</c:formatCode>
                <c:ptCount val="30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  <c:pt idx="296">
                  <c:v>1480</c:v>
                </c:pt>
                <c:pt idx="297">
                  <c:v>1485</c:v>
                </c:pt>
                <c:pt idx="298">
                  <c:v>1490</c:v>
                </c:pt>
                <c:pt idx="299">
                  <c:v>1495</c:v>
                </c:pt>
                <c:pt idx="300">
                  <c:v>1500</c:v>
                </c:pt>
                <c:pt idx="301">
                  <c:v>1505</c:v>
                </c:pt>
                <c:pt idx="302">
                  <c:v>1510</c:v>
                </c:pt>
                <c:pt idx="303">
                  <c:v>1515</c:v>
                </c:pt>
                <c:pt idx="304">
                  <c:v>1520</c:v>
                </c:pt>
                <c:pt idx="305">
                  <c:v>1525</c:v>
                </c:pt>
              </c:numCache>
            </c:numRef>
          </c:cat>
          <c:val>
            <c:numRef>
              <c:f>'case study (2)'!$Q$5:$Q$66</c:f>
              <c:numCache>
                <c:formatCode>General</c:formatCode>
                <c:ptCount val="62"/>
                <c:pt idx="0">
                  <c:v>9.7200000000000006</c:v>
                </c:pt>
                <c:pt idx="1">
                  <c:v>10.49</c:v>
                </c:pt>
                <c:pt idx="2">
                  <c:v>11.25</c:v>
                </c:pt>
                <c:pt idx="3">
                  <c:v>12.89</c:v>
                </c:pt>
                <c:pt idx="4">
                  <c:v>12.89</c:v>
                </c:pt>
                <c:pt idx="5">
                  <c:v>12.89</c:v>
                </c:pt>
                <c:pt idx="6">
                  <c:v>12.89</c:v>
                </c:pt>
                <c:pt idx="7">
                  <c:v>12.89</c:v>
                </c:pt>
                <c:pt idx="8">
                  <c:v>12.89</c:v>
                </c:pt>
                <c:pt idx="9">
                  <c:v>12.9</c:v>
                </c:pt>
                <c:pt idx="10">
                  <c:v>12.94</c:v>
                </c:pt>
                <c:pt idx="11">
                  <c:v>12.94</c:v>
                </c:pt>
                <c:pt idx="12">
                  <c:v>12.94</c:v>
                </c:pt>
                <c:pt idx="13">
                  <c:v>12.94</c:v>
                </c:pt>
                <c:pt idx="14">
                  <c:v>12.950000000000001</c:v>
                </c:pt>
                <c:pt idx="15">
                  <c:v>12.950000000000001</c:v>
                </c:pt>
                <c:pt idx="16">
                  <c:v>12.950000000000001</c:v>
                </c:pt>
                <c:pt idx="17">
                  <c:v>12.96</c:v>
                </c:pt>
                <c:pt idx="18">
                  <c:v>12.96</c:v>
                </c:pt>
                <c:pt idx="19">
                  <c:v>12.97</c:v>
                </c:pt>
                <c:pt idx="20">
                  <c:v>12.97</c:v>
                </c:pt>
                <c:pt idx="21">
                  <c:v>12.97</c:v>
                </c:pt>
                <c:pt idx="22">
                  <c:v>12.97</c:v>
                </c:pt>
                <c:pt idx="23">
                  <c:v>12.97</c:v>
                </c:pt>
                <c:pt idx="24">
                  <c:v>12.97</c:v>
                </c:pt>
                <c:pt idx="25">
                  <c:v>12.97</c:v>
                </c:pt>
                <c:pt idx="26">
                  <c:v>12.97</c:v>
                </c:pt>
                <c:pt idx="27">
                  <c:v>12.97</c:v>
                </c:pt>
                <c:pt idx="28">
                  <c:v>12.97</c:v>
                </c:pt>
                <c:pt idx="29">
                  <c:v>12.97</c:v>
                </c:pt>
                <c:pt idx="30">
                  <c:v>12.97</c:v>
                </c:pt>
                <c:pt idx="31">
                  <c:v>12.97</c:v>
                </c:pt>
                <c:pt idx="32">
                  <c:v>12.97</c:v>
                </c:pt>
                <c:pt idx="33">
                  <c:v>12.97</c:v>
                </c:pt>
                <c:pt idx="34">
                  <c:v>12.97</c:v>
                </c:pt>
                <c:pt idx="35">
                  <c:v>12.97</c:v>
                </c:pt>
                <c:pt idx="36">
                  <c:v>12.97</c:v>
                </c:pt>
                <c:pt idx="37">
                  <c:v>12.97</c:v>
                </c:pt>
                <c:pt idx="38">
                  <c:v>12.97</c:v>
                </c:pt>
                <c:pt idx="39">
                  <c:v>12.97</c:v>
                </c:pt>
                <c:pt idx="40">
                  <c:v>12.97</c:v>
                </c:pt>
                <c:pt idx="41">
                  <c:v>12.97</c:v>
                </c:pt>
                <c:pt idx="42">
                  <c:v>12.97</c:v>
                </c:pt>
                <c:pt idx="43">
                  <c:v>12.97</c:v>
                </c:pt>
                <c:pt idx="44">
                  <c:v>12.97</c:v>
                </c:pt>
                <c:pt idx="45">
                  <c:v>12.97</c:v>
                </c:pt>
                <c:pt idx="46">
                  <c:v>12.97</c:v>
                </c:pt>
                <c:pt idx="47">
                  <c:v>12.97</c:v>
                </c:pt>
                <c:pt idx="48">
                  <c:v>12.97</c:v>
                </c:pt>
                <c:pt idx="49">
                  <c:v>12.97</c:v>
                </c:pt>
                <c:pt idx="50">
                  <c:v>12.97</c:v>
                </c:pt>
                <c:pt idx="51">
                  <c:v>12.97</c:v>
                </c:pt>
                <c:pt idx="52">
                  <c:v>12.97</c:v>
                </c:pt>
                <c:pt idx="53">
                  <c:v>12.97</c:v>
                </c:pt>
                <c:pt idx="54">
                  <c:v>12.97</c:v>
                </c:pt>
                <c:pt idx="55">
                  <c:v>12.97</c:v>
                </c:pt>
                <c:pt idx="56">
                  <c:v>12.97</c:v>
                </c:pt>
                <c:pt idx="57">
                  <c:v>12.97</c:v>
                </c:pt>
                <c:pt idx="58">
                  <c:v>12.97</c:v>
                </c:pt>
                <c:pt idx="59">
                  <c:v>12.97</c:v>
                </c:pt>
                <c:pt idx="60">
                  <c:v>12.97</c:v>
                </c:pt>
                <c:pt idx="61">
                  <c:v>12.97</c:v>
                </c:pt>
              </c:numCache>
            </c:numRef>
          </c:val>
        </c:ser>
        <c:dLbls/>
        <c:marker val="1"/>
        <c:axId val="168984576"/>
        <c:axId val="168986112"/>
      </c:lineChart>
      <c:catAx>
        <c:axId val="168984576"/>
        <c:scaling>
          <c:orientation val="minMax"/>
        </c:scaling>
        <c:axPos val="b"/>
        <c:numFmt formatCode="General" sourceLinked="1"/>
        <c:tickLblPos val="nextTo"/>
        <c:crossAx val="168986112"/>
        <c:crosses val="autoZero"/>
        <c:auto val="1"/>
        <c:lblAlgn val="ctr"/>
        <c:lblOffset val="100"/>
        <c:tickLblSkip val="60"/>
        <c:tickMarkSkip val="60"/>
      </c:catAx>
      <c:valAx>
        <c:axId val="168986112"/>
        <c:scaling>
          <c:orientation val="minMax"/>
          <c:max val="120"/>
          <c:min val="0"/>
        </c:scaling>
        <c:axPos val="l"/>
        <c:majorGridlines>
          <c:spPr>
            <a:ln>
              <a:prstDash val="dash"/>
            </a:ln>
          </c:spPr>
        </c:majorGridlines>
        <c:numFmt formatCode="General" sourceLinked="1"/>
        <c:tickLblPos val="nextTo"/>
        <c:crossAx val="168984576"/>
        <c:crosses val="autoZero"/>
        <c:crossBetween val="between"/>
        <c:majorUnit val="50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3368594077255507E-2"/>
          <c:y val="0.15932852143482101"/>
          <c:w val="0.178554176940004"/>
          <c:h val="0.43685914260717401"/>
        </c:manualLayout>
      </c:layout>
      <c:lineChart>
        <c:grouping val="standard"/>
        <c:ser>
          <c:idx val="0"/>
          <c:order val="0"/>
          <c:tx>
            <c:v>MBW_ALL(A)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(2)'!$K$5:$K$66</c:f>
              <c:numCache>
                <c:formatCode>General</c:formatCode>
                <c:ptCount val="62"/>
                <c:pt idx="0">
                  <c:v>18.155000000000001</c:v>
                </c:pt>
                <c:pt idx="1">
                  <c:v>70.274999999999991</c:v>
                </c:pt>
                <c:pt idx="2">
                  <c:v>69.745000000000005</c:v>
                </c:pt>
                <c:pt idx="3">
                  <c:v>69.97999999999999</c:v>
                </c:pt>
                <c:pt idx="4">
                  <c:v>68.440000000000012</c:v>
                </c:pt>
                <c:pt idx="5">
                  <c:v>70.074999999999989</c:v>
                </c:pt>
                <c:pt idx="6">
                  <c:v>71.38</c:v>
                </c:pt>
                <c:pt idx="7">
                  <c:v>70.634999999999991</c:v>
                </c:pt>
                <c:pt idx="8">
                  <c:v>70.710000000000022</c:v>
                </c:pt>
                <c:pt idx="9">
                  <c:v>68.099999999999994</c:v>
                </c:pt>
                <c:pt idx="10">
                  <c:v>68.974999999999994</c:v>
                </c:pt>
                <c:pt idx="11">
                  <c:v>70.47999999999999</c:v>
                </c:pt>
                <c:pt idx="12">
                  <c:v>67.38</c:v>
                </c:pt>
                <c:pt idx="13">
                  <c:v>65.510000000000005</c:v>
                </c:pt>
                <c:pt idx="14">
                  <c:v>65.649999999999991</c:v>
                </c:pt>
                <c:pt idx="15">
                  <c:v>69.284999999999997</c:v>
                </c:pt>
                <c:pt idx="16">
                  <c:v>68.284999999999997</c:v>
                </c:pt>
                <c:pt idx="17">
                  <c:v>70.834999999999994</c:v>
                </c:pt>
                <c:pt idx="18">
                  <c:v>71.09</c:v>
                </c:pt>
                <c:pt idx="19">
                  <c:v>70.679999999999978</c:v>
                </c:pt>
                <c:pt idx="20">
                  <c:v>70.10499999999999</c:v>
                </c:pt>
                <c:pt idx="21">
                  <c:v>71.36</c:v>
                </c:pt>
                <c:pt idx="22">
                  <c:v>71.149999999999991</c:v>
                </c:pt>
                <c:pt idx="23">
                  <c:v>70.66</c:v>
                </c:pt>
                <c:pt idx="24">
                  <c:v>69.02000000000001</c:v>
                </c:pt>
                <c:pt idx="25">
                  <c:v>70.254999999999995</c:v>
                </c:pt>
                <c:pt idx="26">
                  <c:v>69.85499999999999</c:v>
                </c:pt>
                <c:pt idx="27">
                  <c:v>70.56</c:v>
                </c:pt>
                <c:pt idx="28">
                  <c:v>70.614999999999995</c:v>
                </c:pt>
                <c:pt idx="29">
                  <c:v>70.515000000000001</c:v>
                </c:pt>
                <c:pt idx="30">
                  <c:v>70.935000000000002</c:v>
                </c:pt>
                <c:pt idx="31">
                  <c:v>70.53</c:v>
                </c:pt>
                <c:pt idx="32">
                  <c:v>71.194999999999993</c:v>
                </c:pt>
                <c:pt idx="33">
                  <c:v>70.284999999999997</c:v>
                </c:pt>
                <c:pt idx="34">
                  <c:v>68.63</c:v>
                </c:pt>
                <c:pt idx="35">
                  <c:v>69.985000000000014</c:v>
                </c:pt>
                <c:pt idx="36">
                  <c:v>69.679999999999978</c:v>
                </c:pt>
                <c:pt idx="37">
                  <c:v>70.374999999999986</c:v>
                </c:pt>
                <c:pt idx="38">
                  <c:v>70.164999999999992</c:v>
                </c:pt>
                <c:pt idx="39">
                  <c:v>70.760000000000005</c:v>
                </c:pt>
                <c:pt idx="40">
                  <c:v>70.894999999999996</c:v>
                </c:pt>
                <c:pt idx="41">
                  <c:v>70.98</c:v>
                </c:pt>
                <c:pt idx="42">
                  <c:v>69.995000000000005</c:v>
                </c:pt>
                <c:pt idx="43">
                  <c:v>70.324999999999989</c:v>
                </c:pt>
                <c:pt idx="44">
                  <c:v>70.254999999999995</c:v>
                </c:pt>
                <c:pt idx="45">
                  <c:v>70.015000000000001</c:v>
                </c:pt>
                <c:pt idx="46">
                  <c:v>69.924999999999997</c:v>
                </c:pt>
                <c:pt idx="47">
                  <c:v>70.22</c:v>
                </c:pt>
                <c:pt idx="48">
                  <c:v>70.679999999999978</c:v>
                </c:pt>
                <c:pt idx="49">
                  <c:v>70.760000000000005</c:v>
                </c:pt>
                <c:pt idx="50">
                  <c:v>69.349999999999994</c:v>
                </c:pt>
                <c:pt idx="51">
                  <c:v>70.995000000000005</c:v>
                </c:pt>
                <c:pt idx="52">
                  <c:v>70.784999999999997</c:v>
                </c:pt>
                <c:pt idx="53">
                  <c:v>69.815000000000012</c:v>
                </c:pt>
                <c:pt idx="54">
                  <c:v>69.800000000000011</c:v>
                </c:pt>
                <c:pt idx="55">
                  <c:v>70.85499999999999</c:v>
                </c:pt>
                <c:pt idx="56">
                  <c:v>70.210000000000022</c:v>
                </c:pt>
                <c:pt idx="57">
                  <c:v>70.25</c:v>
                </c:pt>
                <c:pt idx="58">
                  <c:v>69.955000000000013</c:v>
                </c:pt>
                <c:pt idx="59">
                  <c:v>69.36999999999999</c:v>
                </c:pt>
                <c:pt idx="60">
                  <c:v>68.715000000000003</c:v>
                </c:pt>
                <c:pt idx="61">
                  <c:v>70.684999999999988</c:v>
                </c:pt>
              </c:numCache>
            </c:numRef>
          </c:val>
        </c:ser>
        <c:ser>
          <c:idx val="1"/>
          <c:order val="1"/>
          <c:tx>
            <c:v>MBW_ALL(B)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(2)'!$U$5:$U$66</c:f>
              <c:numCache>
                <c:formatCode>General</c:formatCode>
                <c:ptCount val="62"/>
                <c:pt idx="0">
                  <c:v>1.825</c:v>
                </c:pt>
                <c:pt idx="1">
                  <c:v>1.62</c:v>
                </c:pt>
                <c:pt idx="2">
                  <c:v>3.4899999999999998</c:v>
                </c:pt>
                <c:pt idx="3">
                  <c:v>3.3249999999999997</c:v>
                </c:pt>
                <c:pt idx="4">
                  <c:v>3.46</c:v>
                </c:pt>
                <c:pt idx="5">
                  <c:v>3</c:v>
                </c:pt>
                <c:pt idx="6">
                  <c:v>3.2749999999999999</c:v>
                </c:pt>
                <c:pt idx="7">
                  <c:v>3.3149999999999986</c:v>
                </c:pt>
                <c:pt idx="8">
                  <c:v>3.2250000000000001</c:v>
                </c:pt>
                <c:pt idx="9">
                  <c:v>3.3349999999999986</c:v>
                </c:pt>
                <c:pt idx="10">
                  <c:v>3.02</c:v>
                </c:pt>
                <c:pt idx="11">
                  <c:v>3.22</c:v>
                </c:pt>
                <c:pt idx="12">
                  <c:v>3.22</c:v>
                </c:pt>
                <c:pt idx="13">
                  <c:v>3.11</c:v>
                </c:pt>
                <c:pt idx="14">
                  <c:v>3.13</c:v>
                </c:pt>
                <c:pt idx="15">
                  <c:v>3.12</c:v>
                </c:pt>
                <c:pt idx="16">
                  <c:v>3.085</c:v>
                </c:pt>
                <c:pt idx="17">
                  <c:v>3.2</c:v>
                </c:pt>
                <c:pt idx="18">
                  <c:v>3.08</c:v>
                </c:pt>
                <c:pt idx="19">
                  <c:v>2.98</c:v>
                </c:pt>
                <c:pt idx="20">
                  <c:v>3.17</c:v>
                </c:pt>
                <c:pt idx="21">
                  <c:v>3.13</c:v>
                </c:pt>
                <c:pt idx="22">
                  <c:v>3.21</c:v>
                </c:pt>
                <c:pt idx="23">
                  <c:v>2.9149999999999996</c:v>
                </c:pt>
                <c:pt idx="24">
                  <c:v>3.0249999999999999</c:v>
                </c:pt>
                <c:pt idx="25">
                  <c:v>2.9949999999999997</c:v>
                </c:pt>
                <c:pt idx="26">
                  <c:v>3.0249999999999999</c:v>
                </c:pt>
                <c:pt idx="27">
                  <c:v>3.0749999999999997</c:v>
                </c:pt>
                <c:pt idx="28">
                  <c:v>3.0349999999999997</c:v>
                </c:pt>
                <c:pt idx="29">
                  <c:v>3</c:v>
                </c:pt>
                <c:pt idx="30">
                  <c:v>3.07</c:v>
                </c:pt>
                <c:pt idx="31">
                  <c:v>2.9849999999999999</c:v>
                </c:pt>
                <c:pt idx="32">
                  <c:v>2.9699999999999998</c:v>
                </c:pt>
                <c:pt idx="33">
                  <c:v>2.96</c:v>
                </c:pt>
                <c:pt idx="34">
                  <c:v>2.96</c:v>
                </c:pt>
                <c:pt idx="35">
                  <c:v>3.0049999999999999</c:v>
                </c:pt>
                <c:pt idx="36">
                  <c:v>3.0349999999999997</c:v>
                </c:pt>
                <c:pt idx="37">
                  <c:v>3.0549999999999997</c:v>
                </c:pt>
                <c:pt idx="38">
                  <c:v>3.0249999999999999</c:v>
                </c:pt>
                <c:pt idx="39">
                  <c:v>2.9899999999999998</c:v>
                </c:pt>
                <c:pt idx="40">
                  <c:v>3.0549999999999997</c:v>
                </c:pt>
                <c:pt idx="41">
                  <c:v>3.085</c:v>
                </c:pt>
                <c:pt idx="42">
                  <c:v>3.0549999999999997</c:v>
                </c:pt>
                <c:pt idx="43">
                  <c:v>2.9899999999999998</c:v>
                </c:pt>
                <c:pt idx="44">
                  <c:v>3.12</c:v>
                </c:pt>
                <c:pt idx="45">
                  <c:v>2.9949999999999997</c:v>
                </c:pt>
                <c:pt idx="46">
                  <c:v>3.0549999999999997</c:v>
                </c:pt>
                <c:pt idx="47">
                  <c:v>3.08</c:v>
                </c:pt>
                <c:pt idx="48">
                  <c:v>3.1349999999999998</c:v>
                </c:pt>
                <c:pt idx="49">
                  <c:v>3.0449999999999999</c:v>
                </c:pt>
                <c:pt idx="50">
                  <c:v>3.0599999999999987</c:v>
                </c:pt>
                <c:pt idx="51">
                  <c:v>3.11</c:v>
                </c:pt>
                <c:pt idx="52">
                  <c:v>3.14</c:v>
                </c:pt>
                <c:pt idx="53">
                  <c:v>3.1749999999999998</c:v>
                </c:pt>
                <c:pt idx="54">
                  <c:v>3.02</c:v>
                </c:pt>
                <c:pt idx="55">
                  <c:v>3</c:v>
                </c:pt>
                <c:pt idx="56">
                  <c:v>3.0749999999999997</c:v>
                </c:pt>
                <c:pt idx="57">
                  <c:v>4.83</c:v>
                </c:pt>
                <c:pt idx="58">
                  <c:v>5.8699999999999957</c:v>
                </c:pt>
                <c:pt idx="59">
                  <c:v>5.98</c:v>
                </c:pt>
                <c:pt idx="60">
                  <c:v>6.24</c:v>
                </c:pt>
                <c:pt idx="61">
                  <c:v>6.0449999999999946</c:v>
                </c:pt>
              </c:numCache>
            </c:numRef>
          </c:val>
        </c:ser>
        <c:dLbls/>
        <c:marker val="1"/>
        <c:axId val="169019648"/>
        <c:axId val="169025536"/>
      </c:lineChart>
      <c:catAx>
        <c:axId val="169019648"/>
        <c:scaling>
          <c:orientation val="minMax"/>
        </c:scaling>
        <c:axPos val="b"/>
        <c:numFmt formatCode="General" sourceLinked="1"/>
        <c:tickLblPos val="nextTo"/>
        <c:crossAx val="169025536"/>
        <c:crosses val="autoZero"/>
        <c:auto val="1"/>
        <c:lblAlgn val="ctr"/>
        <c:lblOffset val="100"/>
        <c:tickLblSkip val="60"/>
        <c:tickMarkSkip val="60"/>
      </c:catAx>
      <c:valAx>
        <c:axId val="169025536"/>
        <c:scaling>
          <c:orientation val="minMax"/>
          <c:max val="120"/>
          <c:min val="0"/>
        </c:scaling>
        <c:axPos val="l"/>
        <c:majorGridlines>
          <c:spPr>
            <a:ln>
              <a:prstDash val="dash"/>
            </a:ln>
          </c:spPr>
        </c:majorGridlines>
        <c:numFmt formatCode="General" sourceLinked="1"/>
        <c:tickLblPos val="nextTo"/>
        <c:crossAx val="169019648"/>
        <c:crosses val="autoZero"/>
        <c:crossBetween val="between"/>
        <c:majorUnit val="50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3368581700392195E-2"/>
          <c:y val="0.15932852143482101"/>
          <c:w val="0.36045052089788709"/>
          <c:h val="0.43685914260717401"/>
        </c:manualLayout>
      </c:layout>
      <c:lineChart>
        <c:grouping val="standard"/>
        <c:ser>
          <c:idx val="0"/>
          <c:order val="0"/>
          <c:tx>
            <c:v>CPU_ALL(A)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(2)'!$D$5:$D$126</c:f>
              <c:numCache>
                <c:formatCode>General</c:formatCode>
                <c:ptCount val="122"/>
                <c:pt idx="0">
                  <c:v>3.0000000000000002E-2</c:v>
                </c:pt>
                <c:pt idx="1">
                  <c:v>23.979999999999997</c:v>
                </c:pt>
                <c:pt idx="2">
                  <c:v>85.53</c:v>
                </c:pt>
                <c:pt idx="3">
                  <c:v>85.51</c:v>
                </c:pt>
                <c:pt idx="4">
                  <c:v>85.56</c:v>
                </c:pt>
                <c:pt idx="5">
                  <c:v>85.45</c:v>
                </c:pt>
                <c:pt idx="6">
                  <c:v>85.5</c:v>
                </c:pt>
                <c:pt idx="7">
                  <c:v>85.52</c:v>
                </c:pt>
                <c:pt idx="8">
                  <c:v>85.5</c:v>
                </c:pt>
                <c:pt idx="9">
                  <c:v>85.5</c:v>
                </c:pt>
                <c:pt idx="10">
                  <c:v>85.440000000000012</c:v>
                </c:pt>
                <c:pt idx="11">
                  <c:v>85.48</c:v>
                </c:pt>
                <c:pt idx="12">
                  <c:v>85.61999999999999</c:v>
                </c:pt>
                <c:pt idx="13">
                  <c:v>85.52</c:v>
                </c:pt>
                <c:pt idx="14">
                  <c:v>85.410000000000011</c:v>
                </c:pt>
                <c:pt idx="15">
                  <c:v>85.4</c:v>
                </c:pt>
                <c:pt idx="16">
                  <c:v>85.5</c:v>
                </c:pt>
                <c:pt idx="17">
                  <c:v>85.51</c:v>
                </c:pt>
                <c:pt idx="18">
                  <c:v>85.53</c:v>
                </c:pt>
                <c:pt idx="19">
                  <c:v>85.53</c:v>
                </c:pt>
                <c:pt idx="20">
                  <c:v>85.51</c:v>
                </c:pt>
                <c:pt idx="21">
                  <c:v>85.52</c:v>
                </c:pt>
                <c:pt idx="22">
                  <c:v>85.51</c:v>
                </c:pt>
                <c:pt idx="23">
                  <c:v>85.53</c:v>
                </c:pt>
                <c:pt idx="24">
                  <c:v>85.52</c:v>
                </c:pt>
                <c:pt idx="25">
                  <c:v>85.61</c:v>
                </c:pt>
                <c:pt idx="26">
                  <c:v>85.56</c:v>
                </c:pt>
                <c:pt idx="27">
                  <c:v>85.55</c:v>
                </c:pt>
                <c:pt idx="28">
                  <c:v>85.58</c:v>
                </c:pt>
                <c:pt idx="29">
                  <c:v>85.5</c:v>
                </c:pt>
                <c:pt idx="30">
                  <c:v>85.56</c:v>
                </c:pt>
                <c:pt idx="31">
                  <c:v>85.53</c:v>
                </c:pt>
                <c:pt idx="32">
                  <c:v>85.55</c:v>
                </c:pt>
                <c:pt idx="33">
                  <c:v>85.53</c:v>
                </c:pt>
                <c:pt idx="34">
                  <c:v>85.52</c:v>
                </c:pt>
                <c:pt idx="35">
                  <c:v>85.5</c:v>
                </c:pt>
                <c:pt idx="36">
                  <c:v>85.51</c:v>
                </c:pt>
                <c:pt idx="37">
                  <c:v>85.53</c:v>
                </c:pt>
                <c:pt idx="38">
                  <c:v>85.5</c:v>
                </c:pt>
                <c:pt idx="39">
                  <c:v>85.47</c:v>
                </c:pt>
                <c:pt idx="40">
                  <c:v>85.5</c:v>
                </c:pt>
                <c:pt idx="41">
                  <c:v>85.54</c:v>
                </c:pt>
                <c:pt idx="42">
                  <c:v>85.5</c:v>
                </c:pt>
                <c:pt idx="43">
                  <c:v>85.460000000000008</c:v>
                </c:pt>
                <c:pt idx="44">
                  <c:v>85.53</c:v>
                </c:pt>
                <c:pt idx="45">
                  <c:v>85.48</c:v>
                </c:pt>
                <c:pt idx="46">
                  <c:v>85.47</c:v>
                </c:pt>
                <c:pt idx="47">
                  <c:v>85.48</c:v>
                </c:pt>
                <c:pt idx="48">
                  <c:v>85.5</c:v>
                </c:pt>
                <c:pt idx="49">
                  <c:v>85.61</c:v>
                </c:pt>
                <c:pt idx="50">
                  <c:v>85.54</c:v>
                </c:pt>
                <c:pt idx="51">
                  <c:v>85.55</c:v>
                </c:pt>
                <c:pt idx="52">
                  <c:v>85.55</c:v>
                </c:pt>
                <c:pt idx="53">
                  <c:v>85.53</c:v>
                </c:pt>
                <c:pt idx="54">
                  <c:v>85.51</c:v>
                </c:pt>
                <c:pt idx="55">
                  <c:v>85.54</c:v>
                </c:pt>
                <c:pt idx="56">
                  <c:v>85.53</c:v>
                </c:pt>
                <c:pt idx="57">
                  <c:v>85.34</c:v>
                </c:pt>
                <c:pt idx="58">
                  <c:v>84.39</c:v>
                </c:pt>
                <c:pt idx="59">
                  <c:v>84.64</c:v>
                </c:pt>
                <c:pt idx="60">
                  <c:v>84.14</c:v>
                </c:pt>
                <c:pt idx="61">
                  <c:v>83.8</c:v>
                </c:pt>
                <c:pt idx="62">
                  <c:v>84.58</c:v>
                </c:pt>
                <c:pt idx="63">
                  <c:v>72.95</c:v>
                </c:pt>
                <c:pt idx="64">
                  <c:v>72.179999999999978</c:v>
                </c:pt>
                <c:pt idx="65">
                  <c:v>85.54</c:v>
                </c:pt>
                <c:pt idx="66">
                  <c:v>85.57</c:v>
                </c:pt>
                <c:pt idx="67">
                  <c:v>85.55</c:v>
                </c:pt>
                <c:pt idx="68">
                  <c:v>85.59</c:v>
                </c:pt>
                <c:pt idx="69">
                  <c:v>85.58</c:v>
                </c:pt>
                <c:pt idx="70">
                  <c:v>85.59</c:v>
                </c:pt>
                <c:pt idx="71">
                  <c:v>85.59</c:v>
                </c:pt>
                <c:pt idx="72">
                  <c:v>85.53</c:v>
                </c:pt>
                <c:pt idx="73">
                  <c:v>85.55</c:v>
                </c:pt>
                <c:pt idx="74">
                  <c:v>85.57</c:v>
                </c:pt>
                <c:pt idx="75">
                  <c:v>85.56</c:v>
                </c:pt>
                <c:pt idx="76">
                  <c:v>85.57</c:v>
                </c:pt>
                <c:pt idx="77">
                  <c:v>85.61</c:v>
                </c:pt>
                <c:pt idx="78">
                  <c:v>85.52</c:v>
                </c:pt>
                <c:pt idx="79">
                  <c:v>85.61999999999999</c:v>
                </c:pt>
                <c:pt idx="80">
                  <c:v>85.64</c:v>
                </c:pt>
                <c:pt idx="81">
                  <c:v>85.6</c:v>
                </c:pt>
                <c:pt idx="82">
                  <c:v>85.61</c:v>
                </c:pt>
                <c:pt idx="83">
                  <c:v>85.59</c:v>
                </c:pt>
                <c:pt idx="84">
                  <c:v>85.54</c:v>
                </c:pt>
                <c:pt idx="85">
                  <c:v>85.53</c:v>
                </c:pt>
                <c:pt idx="86">
                  <c:v>85.59</c:v>
                </c:pt>
                <c:pt idx="87">
                  <c:v>85.57</c:v>
                </c:pt>
                <c:pt idx="88">
                  <c:v>85.53</c:v>
                </c:pt>
                <c:pt idx="89">
                  <c:v>85.61</c:v>
                </c:pt>
                <c:pt idx="90">
                  <c:v>85.57</c:v>
                </c:pt>
                <c:pt idx="91">
                  <c:v>85.57</c:v>
                </c:pt>
                <c:pt idx="92">
                  <c:v>85.6</c:v>
                </c:pt>
                <c:pt idx="93">
                  <c:v>85.6</c:v>
                </c:pt>
                <c:pt idx="94">
                  <c:v>85.55</c:v>
                </c:pt>
                <c:pt idx="95">
                  <c:v>85.6</c:v>
                </c:pt>
                <c:pt idx="96">
                  <c:v>85.58</c:v>
                </c:pt>
                <c:pt idx="97">
                  <c:v>85.53</c:v>
                </c:pt>
                <c:pt idx="98">
                  <c:v>85.51</c:v>
                </c:pt>
                <c:pt idx="99">
                  <c:v>85.58</c:v>
                </c:pt>
                <c:pt idx="100">
                  <c:v>85.56</c:v>
                </c:pt>
                <c:pt idx="101">
                  <c:v>85.57</c:v>
                </c:pt>
                <c:pt idx="102">
                  <c:v>85.54</c:v>
                </c:pt>
                <c:pt idx="103">
                  <c:v>85.56</c:v>
                </c:pt>
                <c:pt idx="104">
                  <c:v>85.58</c:v>
                </c:pt>
                <c:pt idx="105">
                  <c:v>85.54</c:v>
                </c:pt>
                <c:pt idx="106">
                  <c:v>85.55</c:v>
                </c:pt>
                <c:pt idx="107">
                  <c:v>85.59</c:v>
                </c:pt>
                <c:pt idx="108">
                  <c:v>85.53</c:v>
                </c:pt>
                <c:pt idx="109">
                  <c:v>85.58</c:v>
                </c:pt>
                <c:pt idx="110">
                  <c:v>85.54</c:v>
                </c:pt>
                <c:pt idx="111">
                  <c:v>85.58</c:v>
                </c:pt>
                <c:pt idx="112">
                  <c:v>85.54</c:v>
                </c:pt>
                <c:pt idx="113">
                  <c:v>85.61</c:v>
                </c:pt>
                <c:pt idx="114">
                  <c:v>84.97</c:v>
                </c:pt>
                <c:pt idx="115">
                  <c:v>84.52</c:v>
                </c:pt>
                <c:pt idx="116">
                  <c:v>84.33</c:v>
                </c:pt>
                <c:pt idx="117">
                  <c:v>84.3</c:v>
                </c:pt>
                <c:pt idx="118">
                  <c:v>84.28</c:v>
                </c:pt>
                <c:pt idx="119">
                  <c:v>72.22</c:v>
                </c:pt>
                <c:pt idx="120">
                  <c:v>73.349999999999994</c:v>
                </c:pt>
                <c:pt idx="121">
                  <c:v>73.430000000000007</c:v>
                </c:pt>
              </c:numCache>
            </c:numRef>
          </c:val>
        </c:ser>
        <c:ser>
          <c:idx val="1"/>
          <c:order val="1"/>
          <c:tx>
            <c:v>CPU_ALL(B)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(2)'!$N$5:$N$126</c:f>
              <c:numCache>
                <c:formatCode>General</c:formatCode>
                <c:ptCount val="122"/>
                <c:pt idx="0">
                  <c:v>0</c:v>
                </c:pt>
                <c:pt idx="1">
                  <c:v>57.02</c:v>
                </c:pt>
                <c:pt idx="2">
                  <c:v>85.42</c:v>
                </c:pt>
                <c:pt idx="3">
                  <c:v>85.83</c:v>
                </c:pt>
                <c:pt idx="4">
                  <c:v>85.85</c:v>
                </c:pt>
                <c:pt idx="5">
                  <c:v>85.84</c:v>
                </c:pt>
                <c:pt idx="6">
                  <c:v>85.84</c:v>
                </c:pt>
                <c:pt idx="7">
                  <c:v>85.84</c:v>
                </c:pt>
                <c:pt idx="8">
                  <c:v>85.83</c:v>
                </c:pt>
                <c:pt idx="9">
                  <c:v>85.78</c:v>
                </c:pt>
                <c:pt idx="10">
                  <c:v>85.81</c:v>
                </c:pt>
                <c:pt idx="11">
                  <c:v>85.83</c:v>
                </c:pt>
                <c:pt idx="12">
                  <c:v>85.82</c:v>
                </c:pt>
                <c:pt idx="13">
                  <c:v>85.81</c:v>
                </c:pt>
                <c:pt idx="14">
                  <c:v>85.8</c:v>
                </c:pt>
                <c:pt idx="15">
                  <c:v>85.75</c:v>
                </c:pt>
                <c:pt idx="16">
                  <c:v>85.83</c:v>
                </c:pt>
                <c:pt idx="17">
                  <c:v>85.82</c:v>
                </c:pt>
                <c:pt idx="18">
                  <c:v>85.77</c:v>
                </c:pt>
                <c:pt idx="19">
                  <c:v>85.79</c:v>
                </c:pt>
                <c:pt idx="20">
                  <c:v>85.8</c:v>
                </c:pt>
                <c:pt idx="21">
                  <c:v>85.78</c:v>
                </c:pt>
                <c:pt idx="22">
                  <c:v>85.81</c:v>
                </c:pt>
                <c:pt idx="23">
                  <c:v>85.82</c:v>
                </c:pt>
                <c:pt idx="24">
                  <c:v>85.79</c:v>
                </c:pt>
                <c:pt idx="25">
                  <c:v>85.81</c:v>
                </c:pt>
                <c:pt idx="26">
                  <c:v>85.81</c:v>
                </c:pt>
                <c:pt idx="27">
                  <c:v>85.81</c:v>
                </c:pt>
                <c:pt idx="28">
                  <c:v>85.81</c:v>
                </c:pt>
                <c:pt idx="29">
                  <c:v>85.82</c:v>
                </c:pt>
                <c:pt idx="30">
                  <c:v>85.82</c:v>
                </c:pt>
                <c:pt idx="31">
                  <c:v>85.77</c:v>
                </c:pt>
                <c:pt idx="32">
                  <c:v>85.8</c:v>
                </c:pt>
                <c:pt idx="33">
                  <c:v>85.82</c:v>
                </c:pt>
                <c:pt idx="34">
                  <c:v>85.82</c:v>
                </c:pt>
                <c:pt idx="35">
                  <c:v>85.84</c:v>
                </c:pt>
                <c:pt idx="36">
                  <c:v>85.8</c:v>
                </c:pt>
                <c:pt idx="37">
                  <c:v>85.79</c:v>
                </c:pt>
                <c:pt idx="38">
                  <c:v>85.79</c:v>
                </c:pt>
                <c:pt idx="39">
                  <c:v>85.81</c:v>
                </c:pt>
                <c:pt idx="40">
                  <c:v>85.81</c:v>
                </c:pt>
                <c:pt idx="41">
                  <c:v>85.81</c:v>
                </c:pt>
                <c:pt idx="42">
                  <c:v>85.82</c:v>
                </c:pt>
                <c:pt idx="43">
                  <c:v>85.8</c:v>
                </c:pt>
                <c:pt idx="44">
                  <c:v>85.81</c:v>
                </c:pt>
                <c:pt idx="45">
                  <c:v>85.82</c:v>
                </c:pt>
                <c:pt idx="46">
                  <c:v>85.81</c:v>
                </c:pt>
                <c:pt idx="47">
                  <c:v>85.81</c:v>
                </c:pt>
                <c:pt idx="48">
                  <c:v>85.81</c:v>
                </c:pt>
                <c:pt idx="49">
                  <c:v>85.79</c:v>
                </c:pt>
                <c:pt idx="50">
                  <c:v>85.82</c:v>
                </c:pt>
                <c:pt idx="51">
                  <c:v>85.83</c:v>
                </c:pt>
                <c:pt idx="52">
                  <c:v>85.83</c:v>
                </c:pt>
                <c:pt idx="53">
                  <c:v>85.8</c:v>
                </c:pt>
                <c:pt idx="54">
                  <c:v>85.78</c:v>
                </c:pt>
                <c:pt idx="55">
                  <c:v>85.77</c:v>
                </c:pt>
                <c:pt idx="56">
                  <c:v>85.83</c:v>
                </c:pt>
                <c:pt idx="57">
                  <c:v>85.83</c:v>
                </c:pt>
                <c:pt idx="58">
                  <c:v>85.75</c:v>
                </c:pt>
                <c:pt idx="59">
                  <c:v>85.740000000000009</c:v>
                </c:pt>
                <c:pt idx="60">
                  <c:v>85.82</c:v>
                </c:pt>
                <c:pt idx="61">
                  <c:v>84.910000000000011</c:v>
                </c:pt>
                <c:pt idx="62">
                  <c:v>85.8</c:v>
                </c:pt>
                <c:pt idx="63">
                  <c:v>85.83</c:v>
                </c:pt>
                <c:pt idx="64">
                  <c:v>85.88</c:v>
                </c:pt>
                <c:pt idx="65">
                  <c:v>85.490000000000009</c:v>
                </c:pt>
                <c:pt idx="66">
                  <c:v>85.81</c:v>
                </c:pt>
                <c:pt idx="67">
                  <c:v>85.78</c:v>
                </c:pt>
                <c:pt idx="68">
                  <c:v>85.79</c:v>
                </c:pt>
                <c:pt idx="69">
                  <c:v>85.81</c:v>
                </c:pt>
                <c:pt idx="70">
                  <c:v>85.81</c:v>
                </c:pt>
                <c:pt idx="71">
                  <c:v>85.8</c:v>
                </c:pt>
                <c:pt idx="72">
                  <c:v>85.8</c:v>
                </c:pt>
                <c:pt idx="73">
                  <c:v>85.76</c:v>
                </c:pt>
                <c:pt idx="74">
                  <c:v>85.79</c:v>
                </c:pt>
                <c:pt idx="75">
                  <c:v>85.740000000000009</c:v>
                </c:pt>
                <c:pt idx="76">
                  <c:v>85.81</c:v>
                </c:pt>
                <c:pt idx="77">
                  <c:v>85.8</c:v>
                </c:pt>
                <c:pt idx="78">
                  <c:v>85.81</c:v>
                </c:pt>
                <c:pt idx="79">
                  <c:v>85.8</c:v>
                </c:pt>
                <c:pt idx="80">
                  <c:v>85.8</c:v>
                </c:pt>
                <c:pt idx="81">
                  <c:v>85.81</c:v>
                </c:pt>
                <c:pt idx="82">
                  <c:v>85.78</c:v>
                </c:pt>
                <c:pt idx="83">
                  <c:v>85.81</c:v>
                </c:pt>
                <c:pt idx="84">
                  <c:v>85.78</c:v>
                </c:pt>
                <c:pt idx="85">
                  <c:v>85.79</c:v>
                </c:pt>
                <c:pt idx="86">
                  <c:v>85.8</c:v>
                </c:pt>
                <c:pt idx="87">
                  <c:v>85.81</c:v>
                </c:pt>
                <c:pt idx="88">
                  <c:v>85.83</c:v>
                </c:pt>
                <c:pt idx="89">
                  <c:v>85.81</c:v>
                </c:pt>
                <c:pt idx="90">
                  <c:v>85.77</c:v>
                </c:pt>
                <c:pt idx="91">
                  <c:v>85.81</c:v>
                </c:pt>
                <c:pt idx="92">
                  <c:v>85.8</c:v>
                </c:pt>
                <c:pt idx="93">
                  <c:v>85.79</c:v>
                </c:pt>
                <c:pt idx="94">
                  <c:v>85.8</c:v>
                </c:pt>
                <c:pt idx="95">
                  <c:v>85.79</c:v>
                </c:pt>
                <c:pt idx="96">
                  <c:v>85.79</c:v>
                </c:pt>
                <c:pt idx="97">
                  <c:v>85.78</c:v>
                </c:pt>
                <c:pt idx="98">
                  <c:v>85.76</c:v>
                </c:pt>
                <c:pt idx="99">
                  <c:v>85.78</c:v>
                </c:pt>
                <c:pt idx="100">
                  <c:v>85.77</c:v>
                </c:pt>
                <c:pt idx="101">
                  <c:v>85.79</c:v>
                </c:pt>
                <c:pt idx="102">
                  <c:v>85.8</c:v>
                </c:pt>
                <c:pt idx="103">
                  <c:v>85.81</c:v>
                </c:pt>
                <c:pt idx="104">
                  <c:v>85.76</c:v>
                </c:pt>
                <c:pt idx="105">
                  <c:v>85.77</c:v>
                </c:pt>
                <c:pt idx="106">
                  <c:v>85.79</c:v>
                </c:pt>
                <c:pt idx="107">
                  <c:v>85.75</c:v>
                </c:pt>
                <c:pt idx="108">
                  <c:v>85.8</c:v>
                </c:pt>
                <c:pt idx="109">
                  <c:v>85.75</c:v>
                </c:pt>
                <c:pt idx="110">
                  <c:v>85.79</c:v>
                </c:pt>
                <c:pt idx="111">
                  <c:v>85.81</c:v>
                </c:pt>
                <c:pt idx="112">
                  <c:v>85.8</c:v>
                </c:pt>
                <c:pt idx="113">
                  <c:v>85.79</c:v>
                </c:pt>
                <c:pt idx="114">
                  <c:v>85.79</c:v>
                </c:pt>
                <c:pt idx="115">
                  <c:v>85.679999999999978</c:v>
                </c:pt>
                <c:pt idx="116">
                  <c:v>84.58</c:v>
                </c:pt>
                <c:pt idx="117">
                  <c:v>85</c:v>
                </c:pt>
                <c:pt idx="118">
                  <c:v>85.56</c:v>
                </c:pt>
                <c:pt idx="119">
                  <c:v>85.56</c:v>
                </c:pt>
                <c:pt idx="120">
                  <c:v>84.960000000000008</c:v>
                </c:pt>
                <c:pt idx="121">
                  <c:v>85.05</c:v>
                </c:pt>
              </c:numCache>
            </c:numRef>
          </c:val>
        </c:ser>
        <c:dLbls/>
        <c:marker val="1"/>
        <c:axId val="188450304"/>
        <c:axId val="188451840"/>
      </c:lineChart>
      <c:catAx>
        <c:axId val="188450304"/>
        <c:scaling>
          <c:orientation val="minMax"/>
        </c:scaling>
        <c:axPos val="b"/>
        <c:numFmt formatCode="General" sourceLinked="1"/>
        <c:tickLblPos val="nextTo"/>
        <c:crossAx val="188451840"/>
        <c:crosses val="autoZero"/>
        <c:auto val="1"/>
        <c:lblAlgn val="ctr"/>
        <c:lblOffset val="100"/>
        <c:tickLblSkip val="60"/>
        <c:tickMarkSkip val="60"/>
      </c:catAx>
      <c:valAx>
        <c:axId val="188451840"/>
        <c:scaling>
          <c:orientation val="minMax"/>
          <c:max val="120"/>
          <c:min val="0"/>
        </c:scaling>
        <c:axPos val="l"/>
        <c:majorGridlines>
          <c:spPr>
            <a:ln>
              <a:prstDash val="dash"/>
            </a:ln>
          </c:spPr>
        </c:majorGridlines>
        <c:numFmt formatCode="General" sourceLinked="1"/>
        <c:tickLblPos val="nextTo"/>
        <c:crossAx val="188450304"/>
        <c:crosses val="autoZero"/>
        <c:crossBetween val="between"/>
        <c:majorUnit val="50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3368594077255507E-2"/>
          <c:y val="0.16044270689940004"/>
          <c:w val="0.36176051857154201"/>
          <c:h val="0.43292109465337802"/>
        </c:manualLayout>
      </c:layout>
      <c:lineChart>
        <c:grouping val="standard"/>
        <c:ser>
          <c:idx val="0"/>
          <c:order val="0"/>
          <c:tx>
            <c:v>MEM_ALL(A)</c:v>
          </c:tx>
          <c:marker>
            <c:symbol val="none"/>
          </c:marker>
          <c:cat>
            <c:numRef>
              <c:f>'case study (2)'!$A$5:$A$310</c:f>
              <c:numCache>
                <c:formatCode>General</c:formatCode>
                <c:ptCount val="30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  <c:pt idx="296">
                  <c:v>1480</c:v>
                </c:pt>
                <c:pt idx="297">
                  <c:v>1485</c:v>
                </c:pt>
                <c:pt idx="298">
                  <c:v>1490</c:v>
                </c:pt>
                <c:pt idx="299">
                  <c:v>1495</c:v>
                </c:pt>
                <c:pt idx="300">
                  <c:v>1500</c:v>
                </c:pt>
                <c:pt idx="301">
                  <c:v>1505</c:v>
                </c:pt>
                <c:pt idx="302">
                  <c:v>1510</c:v>
                </c:pt>
                <c:pt idx="303">
                  <c:v>1515</c:v>
                </c:pt>
                <c:pt idx="304">
                  <c:v>1520</c:v>
                </c:pt>
                <c:pt idx="305">
                  <c:v>1525</c:v>
                </c:pt>
              </c:numCache>
            </c:numRef>
          </c:cat>
          <c:val>
            <c:numRef>
              <c:f>'case study (2)'!$G$5:$G$126</c:f>
              <c:numCache>
                <c:formatCode>General</c:formatCode>
                <c:ptCount val="122"/>
                <c:pt idx="0">
                  <c:v>9.1300000000000008</c:v>
                </c:pt>
                <c:pt idx="1">
                  <c:v>16.87</c:v>
                </c:pt>
                <c:pt idx="2">
                  <c:v>19.16</c:v>
                </c:pt>
                <c:pt idx="3">
                  <c:v>19.16</c:v>
                </c:pt>
                <c:pt idx="4">
                  <c:v>19.170000000000012</c:v>
                </c:pt>
                <c:pt idx="5">
                  <c:v>19.170000000000012</c:v>
                </c:pt>
                <c:pt idx="6">
                  <c:v>19.170000000000012</c:v>
                </c:pt>
                <c:pt idx="7">
                  <c:v>19.170000000000012</c:v>
                </c:pt>
                <c:pt idx="8">
                  <c:v>19.170000000000012</c:v>
                </c:pt>
                <c:pt idx="9">
                  <c:v>19.170000000000012</c:v>
                </c:pt>
                <c:pt idx="10">
                  <c:v>19.170000000000012</c:v>
                </c:pt>
                <c:pt idx="11">
                  <c:v>19.170000000000012</c:v>
                </c:pt>
                <c:pt idx="12">
                  <c:v>19.170000000000012</c:v>
                </c:pt>
                <c:pt idx="13">
                  <c:v>19.170000000000012</c:v>
                </c:pt>
                <c:pt idx="14">
                  <c:v>19.170000000000012</c:v>
                </c:pt>
                <c:pt idx="15">
                  <c:v>19.170000000000012</c:v>
                </c:pt>
                <c:pt idx="16">
                  <c:v>19.170000000000012</c:v>
                </c:pt>
                <c:pt idx="17">
                  <c:v>19.170000000000012</c:v>
                </c:pt>
                <c:pt idx="18">
                  <c:v>19.170000000000012</c:v>
                </c:pt>
                <c:pt idx="19">
                  <c:v>19.170000000000012</c:v>
                </c:pt>
                <c:pt idx="20">
                  <c:v>19.170000000000012</c:v>
                </c:pt>
                <c:pt idx="21">
                  <c:v>19.170000000000012</c:v>
                </c:pt>
                <c:pt idx="22">
                  <c:v>19.170000000000012</c:v>
                </c:pt>
                <c:pt idx="23">
                  <c:v>19.170000000000012</c:v>
                </c:pt>
                <c:pt idx="24">
                  <c:v>19.170000000000012</c:v>
                </c:pt>
                <c:pt idx="25">
                  <c:v>19.170000000000012</c:v>
                </c:pt>
                <c:pt idx="26">
                  <c:v>19.170000000000012</c:v>
                </c:pt>
                <c:pt idx="27">
                  <c:v>19.170000000000012</c:v>
                </c:pt>
                <c:pt idx="28">
                  <c:v>19.170000000000012</c:v>
                </c:pt>
                <c:pt idx="29">
                  <c:v>19.170000000000012</c:v>
                </c:pt>
                <c:pt idx="30">
                  <c:v>19.170000000000012</c:v>
                </c:pt>
                <c:pt idx="31">
                  <c:v>19.170000000000012</c:v>
                </c:pt>
                <c:pt idx="32">
                  <c:v>19.170000000000012</c:v>
                </c:pt>
                <c:pt idx="33">
                  <c:v>19.170000000000012</c:v>
                </c:pt>
                <c:pt idx="34">
                  <c:v>19.170000000000012</c:v>
                </c:pt>
                <c:pt idx="35">
                  <c:v>19.170000000000012</c:v>
                </c:pt>
                <c:pt idx="36">
                  <c:v>19.170000000000012</c:v>
                </c:pt>
                <c:pt idx="37">
                  <c:v>19.170000000000012</c:v>
                </c:pt>
                <c:pt idx="38">
                  <c:v>19.170000000000012</c:v>
                </c:pt>
                <c:pt idx="39">
                  <c:v>19.170000000000012</c:v>
                </c:pt>
                <c:pt idx="40">
                  <c:v>19.170000000000012</c:v>
                </c:pt>
                <c:pt idx="41">
                  <c:v>19.170000000000012</c:v>
                </c:pt>
                <c:pt idx="42">
                  <c:v>19.170000000000012</c:v>
                </c:pt>
                <c:pt idx="43">
                  <c:v>19.170000000000012</c:v>
                </c:pt>
                <c:pt idx="44">
                  <c:v>19.170000000000012</c:v>
                </c:pt>
                <c:pt idx="45">
                  <c:v>19.170000000000012</c:v>
                </c:pt>
                <c:pt idx="46">
                  <c:v>19.170000000000012</c:v>
                </c:pt>
                <c:pt idx="47">
                  <c:v>19.170000000000012</c:v>
                </c:pt>
                <c:pt idx="48">
                  <c:v>19.170000000000012</c:v>
                </c:pt>
                <c:pt idx="49">
                  <c:v>19.170000000000012</c:v>
                </c:pt>
                <c:pt idx="50">
                  <c:v>19.170000000000012</c:v>
                </c:pt>
                <c:pt idx="51">
                  <c:v>19.170000000000012</c:v>
                </c:pt>
                <c:pt idx="52">
                  <c:v>19.170000000000012</c:v>
                </c:pt>
                <c:pt idx="53">
                  <c:v>19.170000000000012</c:v>
                </c:pt>
                <c:pt idx="54">
                  <c:v>19.170000000000012</c:v>
                </c:pt>
                <c:pt idx="55">
                  <c:v>19.170000000000012</c:v>
                </c:pt>
                <c:pt idx="56">
                  <c:v>19.170000000000012</c:v>
                </c:pt>
                <c:pt idx="57">
                  <c:v>19.170000000000012</c:v>
                </c:pt>
                <c:pt idx="58">
                  <c:v>19.170000000000012</c:v>
                </c:pt>
                <c:pt idx="59">
                  <c:v>19.170000000000012</c:v>
                </c:pt>
                <c:pt idx="60">
                  <c:v>19.170000000000012</c:v>
                </c:pt>
                <c:pt idx="61">
                  <c:v>19.170000000000012</c:v>
                </c:pt>
                <c:pt idx="62">
                  <c:v>19.170000000000012</c:v>
                </c:pt>
                <c:pt idx="63">
                  <c:v>16.459999999999997</c:v>
                </c:pt>
                <c:pt idx="64">
                  <c:v>27.01</c:v>
                </c:pt>
                <c:pt idx="65">
                  <c:v>18.350000000000001</c:v>
                </c:pt>
                <c:pt idx="66">
                  <c:v>18.350000000000001</c:v>
                </c:pt>
                <c:pt idx="67">
                  <c:v>18.350000000000001</c:v>
                </c:pt>
                <c:pt idx="68">
                  <c:v>18.350000000000001</c:v>
                </c:pt>
                <c:pt idx="69">
                  <c:v>18.350000000000001</c:v>
                </c:pt>
                <c:pt idx="70">
                  <c:v>18.350000000000001</c:v>
                </c:pt>
                <c:pt idx="71">
                  <c:v>18.350000000000001</c:v>
                </c:pt>
                <c:pt idx="72">
                  <c:v>18.350000000000001</c:v>
                </c:pt>
                <c:pt idx="73">
                  <c:v>18.350000000000001</c:v>
                </c:pt>
                <c:pt idx="74">
                  <c:v>18.350000000000001</c:v>
                </c:pt>
                <c:pt idx="75">
                  <c:v>18.350000000000001</c:v>
                </c:pt>
                <c:pt idx="76">
                  <c:v>18.350000000000001</c:v>
                </c:pt>
                <c:pt idx="77">
                  <c:v>18.350000000000001</c:v>
                </c:pt>
                <c:pt idx="78">
                  <c:v>18.350000000000001</c:v>
                </c:pt>
                <c:pt idx="79">
                  <c:v>18.350000000000001</c:v>
                </c:pt>
                <c:pt idx="80">
                  <c:v>18.350000000000001</c:v>
                </c:pt>
                <c:pt idx="81">
                  <c:v>18.350000000000001</c:v>
                </c:pt>
                <c:pt idx="82">
                  <c:v>18.350000000000001</c:v>
                </c:pt>
                <c:pt idx="83">
                  <c:v>18.350000000000001</c:v>
                </c:pt>
                <c:pt idx="84">
                  <c:v>18.350000000000001</c:v>
                </c:pt>
                <c:pt idx="85">
                  <c:v>18.350000000000001</c:v>
                </c:pt>
                <c:pt idx="86">
                  <c:v>18.350000000000001</c:v>
                </c:pt>
                <c:pt idx="87">
                  <c:v>18.350000000000001</c:v>
                </c:pt>
                <c:pt idx="88">
                  <c:v>18.350000000000001</c:v>
                </c:pt>
                <c:pt idx="89">
                  <c:v>18.350000000000001</c:v>
                </c:pt>
                <c:pt idx="90">
                  <c:v>18.350000000000001</c:v>
                </c:pt>
                <c:pt idx="91">
                  <c:v>18.350000000000001</c:v>
                </c:pt>
                <c:pt idx="92">
                  <c:v>18.350000000000001</c:v>
                </c:pt>
                <c:pt idx="93">
                  <c:v>18.350000000000001</c:v>
                </c:pt>
                <c:pt idx="94">
                  <c:v>18.350000000000001</c:v>
                </c:pt>
                <c:pt idx="95">
                  <c:v>18.350000000000001</c:v>
                </c:pt>
                <c:pt idx="96">
                  <c:v>18.350000000000001</c:v>
                </c:pt>
                <c:pt idx="97">
                  <c:v>18.350000000000001</c:v>
                </c:pt>
                <c:pt idx="98">
                  <c:v>18.350000000000001</c:v>
                </c:pt>
                <c:pt idx="99">
                  <c:v>18.350000000000001</c:v>
                </c:pt>
                <c:pt idx="100">
                  <c:v>18.350000000000001</c:v>
                </c:pt>
                <c:pt idx="101">
                  <c:v>18.350000000000001</c:v>
                </c:pt>
                <c:pt idx="102">
                  <c:v>18.350000000000001</c:v>
                </c:pt>
                <c:pt idx="103">
                  <c:v>18.350000000000001</c:v>
                </c:pt>
                <c:pt idx="104">
                  <c:v>18.350000000000001</c:v>
                </c:pt>
                <c:pt idx="105">
                  <c:v>18.350000000000001</c:v>
                </c:pt>
                <c:pt idx="106">
                  <c:v>18.350000000000001</c:v>
                </c:pt>
                <c:pt idx="107">
                  <c:v>18.350000000000001</c:v>
                </c:pt>
                <c:pt idx="108">
                  <c:v>18.350000000000001</c:v>
                </c:pt>
                <c:pt idx="109">
                  <c:v>18.350000000000001</c:v>
                </c:pt>
                <c:pt idx="110">
                  <c:v>18.350000000000001</c:v>
                </c:pt>
                <c:pt idx="111">
                  <c:v>18.350000000000001</c:v>
                </c:pt>
                <c:pt idx="112">
                  <c:v>18.350000000000001</c:v>
                </c:pt>
                <c:pt idx="113">
                  <c:v>18.350000000000001</c:v>
                </c:pt>
                <c:pt idx="114">
                  <c:v>18.350000000000001</c:v>
                </c:pt>
                <c:pt idx="115">
                  <c:v>18.350000000000001</c:v>
                </c:pt>
                <c:pt idx="116">
                  <c:v>18.350000000000001</c:v>
                </c:pt>
                <c:pt idx="117">
                  <c:v>18.350000000000001</c:v>
                </c:pt>
                <c:pt idx="118">
                  <c:v>18.350000000000001</c:v>
                </c:pt>
                <c:pt idx="119">
                  <c:v>15.03</c:v>
                </c:pt>
                <c:pt idx="120">
                  <c:v>15.03</c:v>
                </c:pt>
                <c:pt idx="121">
                  <c:v>25.51</c:v>
                </c:pt>
              </c:numCache>
            </c:numRef>
          </c:val>
        </c:ser>
        <c:ser>
          <c:idx val="1"/>
          <c:order val="1"/>
          <c:tx>
            <c:v>MEM_ALL(B)</c:v>
          </c:tx>
          <c:marker>
            <c:symbol val="none"/>
          </c:marker>
          <c:cat>
            <c:numRef>
              <c:f>'case study (2)'!$A$5:$A$310</c:f>
              <c:numCache>
                <c:formatCode>General</c:formatCode>
                <c:ptCount val="30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  <c:pt idx="296">
                  <c:v>1480</c:v>
                </c:pt>
                <c:pt idx="297">
                  <c:v>1485</c:v>
                </c:pt>
                <c:pt idx="298">
                  <c:v>1490</c:v>
                </c:pt>
                <c:pt idx="299">
                  <c:v>1495</c:v>
                </c:pt>
                <c:pt idx="300">
                  <c:v>1500</c:v>
                </c:pt>
                <c:pt idx="301">
                  <c:v>1505</c:v>
                </c:pt>
                <c:pt idx="302">
                  <c:v>1510</c:v>
                </c:pt>
                <c:pt idx="303">
                  <c:v>1515</c:v>
                </c:pt>
                <c:pt idx="304">
                  <c:v>1520</c:v>
                </c:pt>
                <c:pt idx="305">
                  <c:v>1525</c:v>
                </c:pt>
              </c:numCache>
            </c:numRef>
          </c:cat>
          <c:val>
            <c:numRef>
              <c:f>'case study (2)'!$Q$5:$Q$126</c:f>
              <c:numCache>
                <c:formatCode>General</c:formatCode>
                <c:ptCount val="122"/>
                <c:pt idx="0">
                  <c:v>9.7200000000000006</c:v>
                </c:pt>
                <c:pt idx="1">
                  <c:v>10.49</c:v>
                </c:pt>
                <c:pt idx="2">
                  <c:v>11.25</c:v>
                </c:pt>
                <c:pt idx="3">
                  <c:v>12.89</c:v>
                </c:pt>
                <c:pt idx="4">
                  <c:v>12.89</c:v>
                </c:pt>
                <c:pt idx="5">
                  <c:v>12.89</c:v>
                </c:pt>
                <c:pt idx="6">
                  <c:v>12.89</c:v>
                </c:pt>
                <c:pt idx="7">
                  <c:v>12.89</c:v>
                </c:pt>
                <c:pt idx="8">
                  <c:v>12.89</c:v>
                </c:pt>
                <c:pt idx="9">
                  <c:v>12.9</c:v>
                </c:pt>
                <c:pt idx="10">
                  <c:v>12.94</c:v>
                </c:pt>
                <c:pt idx="11">
                  <c:v>12.94</c:v>
                </c:pt>
                <c:pt idx="12">
                  <c:v>12.94</c:v>
                </c:pt>
                <c:pt idx="13">
                  <c:v>12.94</c:v>
                </c:pt>
                <c:pt idx="14">
                  <c:v>12.950000000000001</c:v>
                </c:pt>
                <c:pt idx="15">
                  <c:v>12.950000000000001</c:v>
                </c:pt>
                <c:pt idx="16">
                  <c:v>12.950000000000001</c:v>
                </c:pt>
                <c:pt idx="17">
                  <c:v>12.96</c:v>
                </c:pt>
                <c:pt idx="18">
                  <c:v>12.96</c:v>
                </c:pt>
                <c:pt idx="19">
                  <c:v>12.97</c:v>
                </c:pt>
                <c:pt idx="20">
                  <c:v>12.97</c:v>
                </c:pt>
                <c:pt idx="21">
                  <c:v>12.97</c:v>
                </c:pt>
                <c:pt idx="22">
                  <c:v>12.97</c:v>
                </c:pt>
                <c:pt idx="23">
                  <c:v>12.97</c:v>
                </c:pt>
                <c:pt idx="24">
                  <c:v>12.97</c:v>
                </c:pt>
                <c:pt idx="25">
                  <c:v>12.97</c:v>
                </c:pt>
                <c:pt idx="26">
                  <c:v>12.97</c:v>
                </c:pt>
                <c:pt idx="27">
                  <c:v>12.97</c:v>
                </c:pt>
                <c:pt idx="28">
                  <c:v>12.97</c:v>
                </c:pt>
                <c:pt idx="29">
                  <c:v>12.97</c:v>
                </c:pt>
                <c:pt idx="30">
                  <c:v>12.97</c:v>
                </c:pt>
                <c:pt idx="31">
                  <c:v>12.97</c:v>
                </c:pt>
                <c:pt idx="32">
                  <c:v>12.97</c:v>
                </c:pt>
                <c:pt idx="33">
                  <c:v>12.97</c:v>
                </c:pt>
                <c:pt idx="34">
                  <c:v>12.97</c:v>
                </c:pt>
                <c:pt idx="35">
                  <c:v>12.97</c:v>
                </c:pt>
                <c:pt idx="36">
                  <c:v>12.97</c:v>
                </c:pt>
                <c:pt idx="37">
                  <c:v>12.97</c:v>
                </c:pt>
                <c:pt idx="38">
                  <c:v>12.97</c:v>
                </c:pt>
                <c:pt idx="39">
                  <c:v>12.97</c:v>
                </c:pt>
                <c:pt idx="40">
                  <c:v>12.97</c:v>
                </c:pt>
                <c:pt idx="41">
                  <c:v>12.97</c:v>
                </c:pt>
                <c:pt idx="42">
                  <c:v>12.97</c:v>
                </c:pt>
                <c:pt idx="43">
                  <c:v>12.97</c:v>
                </c:pt>
                <c:pt idx="44">
                  <c:v>12.97</c:v>
                </c:pt>
                <c:pt idx="45">
                  <c:v>12.97</c:v>
                </c:pt>
                <c:pt idx="46">
                  <c:v>12.97</c:v>
                </c:pt>
                <c:pt idx="47">
                  <c:v>12.97</c:v>
                </c:pt>
                <c:pt idx="48">
                  <c:v>12.97</c:v>
                </c:pt>
                <c:pt idx="49">
                  <c:v>12.97</c:v>
                </c:pt>
                <c:pt idx="50">
                  <c:v>12.97</c:v>
                </c:pt>
                <c:pt idx="51">
                  <c:v>12.97</c:v>
                </c:pt>
                <c:pt idx="52">
                  <c:v>12.97</c:v>
                </c:pt>
                <c:pt idx="53">
                  <c:v>12.97</c:v>
                </c:pt>
                <c:pt idx="54">
                  <c:v>12.97</c:v>
                </c:pt>
                <c:pt idx="55">
                  <c:v>12.97</c:v>
                </c:pt>
                <c:pt idx="56">
                  <c:v>12.97</c:v>
                </c:pt>
                <c:pt idx="57">
                  <c:v>12.97</c:v>
                </c:pt>
                <c:pt idx="58">
                  <c:v>12.97</c:v>
                </c:pt>
                <c:pt idx="59">
                  <c:v>12.97</c:v>
                </c:pt>
                <c:pt idx="60">
                  <c:v>12.97</c:v>
                </c:pt>
                <c:pt idx="61">
                  <c:v>12.97</c:v>
                </c:pt>
                <c:pt idx="62">
                  <c:v>12.97</c:v>
                </c:pt>
                <c:pt idx="63">
                  <c:v>12.97</c:v>
                </c:pt>
                <c:pt idx="64">
                  <c:v>22.66</c:v>
                </c:pt>
                <c:pt idx="65">
                  <c:v>13.78</c:v>
                </c:pt>
                <c:pt idx="66">
                  <c:v>13.78</c:v>
                </c:pt>
                <c:pt idx="67">
                  <c:v>13.78</c:v>
                </c:pt>
                <c:pt idx="68">
                  <c:v>13.78</c:v>
                </c:pt>
                <c:pt idx="69">
                  <c:v>13.78</c:v>
                </c:pt>
                <c:pt idx="70">
                  <c:v>13.78</c:v>
                </c:pt>
                <c:pt idx="71">
                  <c:v>13.78</c:v>
                </c:pt>
                <c:pt idx="72">
                  <c:v>13.78</c:v>
                </c:pt>
                <c:pt idx="73">
                  <c:v>13.78</c:v>
                </c:pt>
                <c:pt idx="74">
                  <c:v>13.78</c:v>
                </c:pt>
                <c:pt idx="75">
                  <c:v>13.78</c:v>
                </c:pt>
                <c:pt idx="76">
                  <c:v>13.78</c:v>
                </c:pt>
                <c:pt idx="77">
                  <c:v>13.78</c:v>
                </c:pt>
                <c:pt idx="78">
                  <c:v>13.78</c:v>
                </c:pt>
                <c:pt idx="79">
                  <c:v>13.78</c:v>
                </c:pt>
                <c:pt idx="80">
                  <c:v>13.78</c:v>
                </c:pt>
                <c:pt idx="81">
                  <c:v>13.78</c:v>
                </c:pt>
                <c:pt idx="82">
                  <c:v>13.78</c:v>
                </c:pt>
                <c:pt idx="83">
                  <c:v>13.78</c:v>
                </c:pt>
                <c:pt idx="84">
                  <c:v>13.78</c:v>
                </c:pt>
                <c:pt idx="85">
                  <c:v>13.78</c:v>
                </c:pt>
                <c:pt idx="86">
                  <c:v>13.78</c:v>
                </c:pt>
                <c:pt idx="87">
                  <c:v>13.78</c:v>
                </c:pt>
                <c:pt idx="88">
                  <c:v>13.78</c:v>
                </c:pt>
                <c:pt idx="89">
                  <c:v>13.78</c:v>
                </c:pt>
                <c:pt idx="90">
                  <c:v>13.78</c:v>
                </c:pt>
                <c:pt idx="91">
                  <c:v>13.78</c:v>
                </c:pt>
                <c:pt idx="92">
                  <c:v>13.78</c:v>
                </c:pt>
                <c:pt idx="93">
                  <c:v>13.78</c:v>
                </c:pt>
                <c:pt idx="94">
                  <c:v>13.78</c:v>
                </c:pt>
                <c:pt idx="95">
                  <c:v>13.78</c:v>
                </c:pt>
                <c:pt idx="96">
                  <c:v>13.78</c:v>
                </c:pt>
                <c:pt idx="97">
                  <c:v>13.78</c:v>
                </c:pt>
                <c:pt idx="98">
                  <c:v>13.78</c:v>
                </c:pt>
                <c:pt idx="99">
                  <c:v>13.78</c:v>
                </c:pt>
                <c:pt idx="100">
                  <c:v>13.78</c:v>
                </c:pt>
                <c:pt idx="101">
                  <c:v>13.78</c:v>
                </c:pt>
                <c:pt idx="102">
                  <c:v>13.78</c:v>
                </c:pt>
                <c:pt idx="103">
                  <c:v>13.78</c:v>
                </c:pt>
                <c:pt idx="104">
                  <c:v>13.78</c:v>
                </c:pt>
                <c:pt idx="105">
                  <c:v>13.78</c:v>
                </c:pt>
                <c:pt idx="106">
                  <c:v>13.78</c:v>
                </c:pt>
                <c:pt idx="107">
                  <c:v>13.78</c:v>
                </c:pt>
                <c:pt idx="108">
                  <c:v>13.78</c:v>
                </c:pt>
                <c:pt idx="109">
                  <c:v>13.78</c:v>
                </c:pt>
                <c:pt idx="110">
                  <c:v>13.78</c:v>
                </c:pt>
                <c:pt idx="111">
                  <c:v>13.78</c:v>
                </c:pt>
                <c:pt idx="112">
                  <c:v>13.78</c:v>
                </c:pt>
                <c:pt idx="113">
                  <c:v>13.78</c:v>
                </c:pt>
                <c:pt idx="114">
                  <c:v>13.78</c:v>
                </c:pt>
                <c:pt idx="115">
                  <c:v>13.78</c:v>
                </c:pt>
                <c:pt idx="116">
                  <c:v>13.78</c:v>
                </c:pt>
                <c:pt idx="117">
                  <c:v>13.78</c:v>
                </c:pt>
                <c:pt idx="118">
                  <c:v>13.78</c:v>
                </c:pt>
                <c:pt idx="119">
                  <c:v>13.78</c:v>
                </c:pt>
                <c:pt idx="120">
                  <c:v>13.78</c:v>
                </c:pt>
                <c:pt idx="121">
                  <c:v>22.93</c:v>
                </c:pt>
              </c:numCache>
            </c:numRef>
          </c:val>
        </c:ser>
        <c:dLbls/>
        <c:marker val="1"/>
        <c:axId val="188493824"/>
        <c:axId val="188495360"/>
      </c:lineChart>
      <c:catAx>
        <c:axId val="188493824"/>
        <c:scaling>
          <c:orientation val="minMax"/>
        </c:scaling>
        <c:axPos val="b"/>
        <c:numFmt formatCode="General" sourceLinked="1"/>
        <c:tickLblPos val="nextTo"/>
        <c:crossAx val="188495360"/>
        <c:crosses val="autoZero"/>
        <c:auto val="1"/>
        <c:lblAlgn val="ctr"/>
        <c:lblOffset val="100"/>
        <c:tickLblSkip val="60"/>
        <c:tickMarkSkip val="60"/>
      </c:catAx>
      <c:valAx>
        <c:axId val="188495360"/>
        <c:scaling>
          <c:orientation val="minMax"/>
          <c:max val="120"/>
          <c:min val="0"/>
        </c:scaling>
        <c:axPos val="l"/>
        <c:majorGridlines>
          <c:spPr>
            <a:ln>
              <a:prstDash val="dash"/>
            </a:ln>
          </c:spPr>
        </c:majorGridlines>
        <c:numFmt formatCode="General" sourceLinked="1"/>
        <c:tickLblPos val="nextTo"/>
        <c:crossAx val="188493824"/>
        <c:crosses val="autoZero"/>
        <c:crossBetween val="between"/>
        <c:majorUnit val="50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3368594077255507E-2"/>
          <c:y val="0.15932852143482101"/>
          <c:w val="0.36037235875818502"/>
          <c:h val="0.43685914260717401"/>
        </c:manualLayout>
      </c:layout>
      <c:lineChart>
        <c:grouping val="standard"/>
        <c:ser>
          <c:idx val="0"/>
          <c:order val="0"/>
          <c:tx>
            <c:v>MBW_ALL(A)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(2)'!$K$5:$K$126</c:f>
              <c:numCache>
                <c:formatCode>General</c:formatCode>
                <c:ptCount val="122"/>
                <c:pt idx="0">
                  <c:v>18.155000000000001</c:v>
                </c:pt>
                <c:pt idx="1">
                  <c:v>70.274999999999991</c:v>
                </c:pt>
                <c:pt idx="2">
                  <c:v>69.745000000000005</c:v>
                </c:pt>
                <c:pt idx="3">
                  <c:v>69.97999999999999</c:v>
                </c:pt>
                <c:pt idx="4">
                  <c:v>68.440000000000012</c:v>
                </c:pt>
                <c:pt idx="5">
                  <c:v>70.074999999999989</c:v>
                </c:pt>
                <c:pt idx="6">
                  <c:v>71.38</c:v>
                </c:pt>
                <c:pt idx="7">
                  <c:v>70.634999999999991</c:v>
                </c:pt>
                <c:pt idx="8">
                  <c:v>70.710000000000022</c:v>
                </c:pt>
                <c:pt idx="9">
                  <c:v>68.099999999999994</c:v>
                </c:pt>
                <c:pt idx="10">
                  <c:v>68.974999999999994</c:v>
                </c:pt>
                <c:pt idx="11">
                  <c:v>70.47999999999999</c:v>
                </c:pt>
                <c:pt idx="12">
                  <c:v>67.38</c:v>
                </c:pt>
                <c:pt idx="13">
                  <c:v>65.510000000000005</c:v>
                </c:pt>
                <c:pt idx="14">
                  <c:v>65.649999999999991</c:v>
                </c:pt>
                <c:pt idx="15">
                  <c:v>69.284999999999997</c:v>
                </c:pt>
                <c:pt idx="16">
                  <c:v>68.284999999999997</c:v>
                </c:pt>
                <c:pt idx="17">
                  <c:v>70.834999999999994</c:v>
                </c:pt>
                <c:pt idx="18">
                  <c:v>71.09</c:v>
                </c:pt>
                <c:pt idx="19">
                  <c:v>70.679999999999978</c:v>
                </c:pt>
                <c:pt idx="20">
                  <c:v>70.10499999999999</c:v>
                </c:pt>
                <c:pt idx="21">
                  <c:v>71.36</c:v>
                </c:pt>
                <c:pt idx="22">
                  <c:v>71.149999999999991</c:v>
                </c:pt>
                <c:pt idx="23">
                  <c:v>70.66</c:v>
                </c:pt>
                <c:pt idx="24">
                  <c:v>69.02000000000001</c:v>
                </c:pt>
                <c:pt idx="25">
                  <c:v>70.254999999999995</c:v>
                </c:pt>
                <c:pt idx="26">
                  <c:v>69.85499999999999</c:v>
                </c:pt>
                <c:pt idx="27">
                  <c:v>70.56</c:v>
                </c:pt>
                <c:pt idx="28">
                  <c:v>70.614999999999995</c:v>
                </c:pt>
                <c:pt idx="29">
                  <c:v>70.515000000000001</c:v>
                </c:pt>
                <c:pt idx="30">
                  <c:v>70.935000000000002</c:v>
                </c:pt>
                <c:pt idx="31">
                  <c:v>70.53</c:v>
                </c:pt>
                <c:pt idx="32">
                  <c:v>71.194999999999993</c:v>
                </c:pt>
                <c:pt idx="33">
                  <c:v>70.284999999999997</c:v>
                </c:pt>
                <c:pt idx="34">
                  <c:v>68.63</c:v>
                </c:pt>
                <c:pt idx="35">
                  <c:v>69.985000000000014</c:v>
                </c:pt>
                <c:pt idx="36">
                  <c:v>69.679999999999978</c:v>
                </c:pt>
                <c:pt idx="37">
                  <c:v>70.374999999999986</c:v>
                </c:pt>
                <c:pt idx="38">
                  <c:v>70.164999999999992</c:v>
                </c:pt>
                <c:pt idx="39">
                  <c:v>70.760000000000005</c:v>
                </c:pt>
                <c:pt idx="40">
                  <c:v>70.894999999999996</c:v>
                </c:pt>
                <c:pt idx="41">
                  <c:v>70.98</c:v>
                </c:pt>
                <c:pt idx="42">
                  <c:v>69.995000000000005</c:v>
                </c:pt>
                <c:pt idx="43">
                  <c:v>70.324999999999989</c:v>
                </c:pt>
                <c:pt idx="44">
                  <c:v>70.254999999999995</c:v>
                </c:pt>
                <c:pt idx="45">
                  <c:v>70.015000000000001</c:v>
                </c:pt>
                <c:pt idx="46">
                  <c:v>69.924999999999997</c:v>
                </c:pt>
                <c:pt idx="47">
                  <c:v>70.22</c:v>
                </c:pt>
                <c:pt idx="48">
                  <c:v>70.679999999999978</c:v>
                </c:pt>
                <c:pt idx="49">
                  <c:v>70.760000000000005</c:v>
                </c:pt>
                <c:pt idx="50">
                  <c:v>69.349999999999994</c:v>
                </c:pt>
                <c:pt idx="51">
                  <c:v>70.995000000000005</c:v>
                </c:pt>
                <c:pt idx="52">
                  <c:v>70.784999999999997</c:v>
                </c:pt>
                <c:pt idx="53">
                  <c:v>69.815000000000012</c:v>
                </c:pt>
                <c:pt idx="54">
                  <c:v>69.800000000000011</c:v>
                </c:pt>
                <c:pt idx="55">
                  <c:v>70.85499999999999</c:v>
                </c:pt>
                <c:pt idx="56">
                  <c:v>70.210000000000022</c:v>
                </c:pt>
                <c:pt idx="57">
                  <c:v>70.25</c:v>
                </c:pt>
                <c:pt idx="58">
                  <c:v>69.955000000000013</c:v>
                </c:pt>
                <c:pt idx="59">
                  <c:v>69.36999999999999</c:v>
                </c:pt>
                <c:pt idx="60">
                  <c:v>68.715000000000003</c:v>
                </c:pt>
                <c:pt idx="61">
                  <c:v>70.684999999999988</c:v>
                </c:pt>
                <c:pt idx="62">
                  <c:v>67.545000000000002</c:v>
                </c:pt>
                <c:pt idx="63">
                  <c:v>62.75</c:v>
                </c:pt>
                <c:pt idx="64">
                  <c:v>64.440000000000012</c:v>
                </c:pt>
                <c:pt idx="65">
                  <c:v>69.34</c:v>
                </c:pt>
                <c:pt idx="66">
                  <c:v>71.910000000000011</c:v>
                </c:pt>
                <c:pt idx="67">
                  <c:v>66.010000000000005</c:v>
                </c:pt>
                <c:pt idx="68">
                  <c:v>66.154999999999987</c:v>
                </c:pt>
                <c:pt idx="69">
                  <c:v>67.184999999999988</c:v>
                </c:pt>
                <c:pt idx="70">
                  <c:v>68.53</c:v>
                </c:pt>
                <c:pt idx="71">
                  <c:v>64.364999999999995</c:v>
                </c:pt>
                <c:pt idx="72">
                  <c:v>64.274999999999991</c:v>
                </c:pt>
                <c:pt idx="73">
                  <c:v>67.69</c:v>
                </c:pt>
                <c:pt idx="74">
                  <c:v>68.19</c:v>
                </c:pt>
                <c:pt idx="75">
                  <c:v>67.394999999999996</c:v>
                </c:pt>
                <c:pt idx="76">
                  <c:v>69.095000000000013</c:v>
                </c:pt>
                <c:pt idx="77">
                  <c:v>69.34</c:v>
                </c:pt>
                <c:pt idx="78">
                  <c:v>69.824999999999989</c:v>
                </c:pt>
                <c:pt idx="79">
                  <c:v>66.034999999999997</c:v>
                </c:pt>
                <c:pt idx="80">
                  <c:v>68.5</c:v>
                </c:pt>
                <c:pt idx="81">
                  <c:v>70.35499999999999</c:v>
                </c:pt>
                <c:pt idx="82">
                  <c:v>68.389999999999986</c:v>
                </c:pt>
                <c:pt idx="83">
                  <c:v>64.884999999999991</c:v>
                </c:pt>
                <c:pt idx="84">
                  <c:v>68.88</c:v>
                </c:pt>
                <c:pt idx="85">
                  <c:v>70.040000000000006</c:v>
                </c:pt>
                <c:pt idx="86">
                  <c:v>69.335000000000008</c:v>
                </c:pt>
                <c:pt idx="87">
                  <c:v>67.674999999999983</c:v>
                </c:pt>
                <c:pt idx="88">
                  <c:v>68.740000000000023</c:v>
                </c:pt>
                <c:pt idx="89">
                  <c:v>65.5</c:v>
                </c:pt>
                <c:pt idx="90">
                  <c:v>69.5</c:v>
                </c:pt>
                <c:pt idx="91">
                  <c:v>67.86</c:v>
                </c:pt>
                <c:pt idx="92">
                  <c:v>67.935000000000002</c:v>
                </c:pt>
                <c:pt idx="93">
                  <c:v>69.889999999999986</c:v>
                </c:pt>
                <c:pt idx="94">
                  <c:v>66.7</c:v>
                </c:pt>
                <c:pt idx="95">
                  <c:v>66.224999999999994</c:v>
                </c:pt>
                <c:pt idx="96">
                  <c:v>62.995000000000012</c:v>
                </c:pt>
                <c:pt idx="97">
                  <c:v>70.974999999999994</c:v>
                </c:pt>
                <c:pt idx="98">
                  <c:v>69.965000000000003</c:v>
                </c:pt>
                <c:pt idx="99">
                  <c:v>70.415000000000006</c:v>
                </c:pt>
                <c:pt idx="100">
                  <c:v>70.664999999999992</c:v>
                </c:pt>
                <c:pt idx="101">
                  <c:v>69.03</c:v>
                </c:pt>
                <c:pt idx="102">
                  <c:v>70.115000000000009</c:v>
                </c:pt>
                <c:pt idx="103">
                  <c:v>69.510000000000005</c:v>
                </c:pt>
                <c:pt idx="104">
                  <c:v>70.59</c:v>
                </c:pt>
                <c:pt idx="105">
                  <c:v>70</c:v>
                </c:pt>
                <c:pt idx="106">
                  <c:v>69.430000000000007</c:v>
                </c:pt>
                <c:pt idx="107">
                  <c:v>67.05</c:v>
                </c:pt>
                <c:pt idx="108">
                  <c:v>68.27</c:v>
                </c:pt>
                <c:pt idx="109">
                  <c:v>65.774999999999991</c:v>
                </c:pt>
                <c:pt idx="110">
                  <c:v>68.724999999999994</c:v>
                </c:pt>
                <c:pt idx="111">
                  <c:v>71.345000000000013</c:v>
                </c:pt>
                <c:pt idx="112">
                  <c:v>71.905000000000001</c:v>
                </c:pt>
                <c:pt idx="113">
                  <c:v>71.935000000000002</c:v>
                </c:pt>
                <c:pt idx="114">
                  <c:v>72.2</c:v>
                </c:pt>
                <c:pt idx="115">
                  <c:v>72.134999999999991</c:v>
                </c:pt>
                <c:pt idx="116">
                  <c:v>70.565000000000012</c:v>
                </c:pt>
                <c:pt idx="117">
                  <c:v>71.465000000000003</c:v>
                </c:pt>
                <c:pt idx="118">
                  <c:v>72.03</c:v>
                </c:pt>
                <c:pt idx="119">
                  <c:v>72.53</c:v>
                </c:pt>
                <c:pt idx="120">
                  <c:v>72.800000000000011</c:v>
                </c:pt>
                <c:pt idx="121">
                  <c:v>71.945000000000007</c:v>
                </c:pt>
              </c:numCache>
            </c:numRef>
          </c:val>
        </c:ser>
        <c:ser>
          <c:idx val="1"/>
          <c:order val="1"/>
          <c:tx>
            <c:v>MBW_ALL(B)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(2)'!$U$5:$U$126</c:f>
              <c:numCache>
                <c:formatCode>General</c:formatCode>
                <c:ptCount val="122"/>
                <c:pt idx="0">
                  <c:v>1.825</c:v>
                </c:pt>
                <c:pt idx="1">
                  <c:v>1.62</c:v>
                </c:pt>
                <c:pt idx="2">
                  <c:v>3.4899999999999998</c:v>
                </c:pt>
                <c:pt idx="3">
                  <c:v>3.3249999999999997</c:v>
                </c:pt>
                <c:pt idx="4">
                  <c:v>3.46</c:v>
                </c:pt>
                <c:pt idx="5">
                  <c:v>3</c:v>
                </c:pt>
                <c:pt idx="6">
                  <c:v>3.2749999999999999</c:v>
                </c:pt>
                <c:pt idx="7">
                  <c:v>3.3149999999999986</c:v>
                </c:pt>
                <c:pt idx="8">
                  <c:v>3.2250000000000001</c:v>
                </c:pt>
                <c:pt idx="9">
                  <c:v>3.3349999999999986</c:v>
                </c:pt>
                <c:pt idx="10">
                  <c:v>3.02</c:v>
                </c:pt>
                <c:pt idx="11">
                  <c:v>3.22</c:v>
                </c:pt>
                <c:pt idx="12">
                  <c:v>3.22</c:v>
                </c:pt>
                <c:pt idx="13">
                  <c:v>3.11</c:v>
                </c:pt>
                <c:pt idx="14">
                  <c:v>3.13</c:v>
                </c:pt>
                <c:pt idx="15">
                  <c:v>3.12</c:v>
                </c:pt>
                <c:pt idx="16">
                  <c:v>3.085</c:v>
                </c:pt>
                <c:pt idx="17">
                  <c:v>3.2</c:v>
                </c:pt>
                <c:pt idx="18">
                  <c:v>3.08</c:v>
                </c:pt>
                <c:pt idx="19">
                  <c:v>2.98</c:v>
                </c:pt>
                <c:pt idx="20">
                  <c:v>3.17</c:v>
                </c:pt>
                <c:pt idx="21">
                  <c:v>3.13</c:v>
                </c:pt>
                <c:pt idx="22">
                  <c:v>3.21</c:v>
                </c:pt>
                <c:pt idx="23">
                  <c:v>2.9149999999999996</c:v>
                </c:pt>
                <c:pt idx="24">
                  <c:v>3.0249999999999999</c:v>
                </c:pt>
                <c:pt idx="25">
                  <c:v>2.9949999999999997</c:v>
                </c:pt>
                <c:pt idx="26">
                  <c:v>3.0249999999999999</c:v>
                </c:pt>
                <c:pt idx="27">
                  <c:v>3.0749999999999997</c:v>
                </c:pt>
                <c:pt idx="28">
                  <c:v>3.0349999999999997</c:v>
                </c:pt>
                <c:pt idx="29">
                  <c:v>3</c:v>
                </c:pt>
                <c:pt idx="30">
                  <c:v>3.07</c:v>
                </c:pt>
                <c:pt idx="31">
                  <c:v>2.9849999999999999</c:v>
                </c:pt>
                <c:pt idx="32">
                  <c:v>2.9699999999999998</c:v>
                </c:pt>
                <c:pt idx="33">
                  <c:v>2.96</c:v>
                </c:pt>
                <c:pt idx="34">
                  <c:v>2.96</c:v>
                </c:pt>
                <c:pt idx="35">
                  <c:v>3.0049999999999999</c:v>
                </c:pt>
                <c:pt idx="36">
                  <c:v>3.0349999999999997</c:v>
                </c:pt>
                <c:pt idx="37">
                  <c:v>3.0549999999999997</c:v>
                </c:pt>
                <c:pt idx="38">
                  <c:v>3.0249999999999999</c:v>
                </c:pt>
                <c:pt idx="39">
                  <c:v>2.9899999999999998</c:v>
                </c:pt>
                <c:pt idx="40">
                  <c:v>3.0549999999999997</c:v>
                </c:pt>
                <c:pt idx="41">
                  <c:v>3.085</c:v>
                </c:pt>
                <c:pt idx="42">
                  <c:v>3.0549999999999997</c:v>
                </c:pt>
                <c:pt idx="43">
                  <c:v>2.9899999999999998</c:v>
                </c:pt>
                <c:pt idx="44">
                  <c:v>3.12</c:v>
                </c:pt>
                <c:pt idx="45">
                  <c:v>2.9949999999999997</c:v>
                </c:pt>
                <c:pt idx="46">
                  <c:v>3.0549999999999997</c:v>
                </c:pt>
                <c:pt idx="47">
                  <c:v>3.08</c:v>
                </c:pt>
                <c:pt idx="48">
                  <c:v>3.1349999999999998</c:v>
                </c:pt>
                <c:pt idx="49">
                  <c:v>3.0449999999999999</c:v>
                </c:pt>
                <c:pt idx="50">
                  <c:v>3.0599999999999987</c:v>
                </c:pt>
                <c:pt idx="51">
                  <c:v>3.11</c:v>
                </c:pt>
                <c:pt idx="52">
                  <c:v>3.14</c:v>
                </c:pt>
                <c:pt idx="53">
                  <c:v>3.1749999999999998</c:v>
                </c:pt>
                <c:pt idx="54">
                  <c:v>3.02</c:v>
                </c:pt>
                <c:pt idx="55">
                  <c:v>3</c:v>
                </c:pt>
                <c:pt idx="56">
                  <c:v>3.0749999999999997</c:v>
                </c:pt>
                <c:pt idx="57">
                  <c:v>4.83</c:v>
                </c:pt>
                <c:pt idx="58">
                  <c:v>5.8699999999999957</c:v>
                </c:pt>
                <c:pt idx="59">
                  <c:v>5.98</c:v>
                </c:pt>
                <c:pt idx="60">
                  <c:v>6.24</c:v>
                </c:pt>
                <c:pt idx="61">
                  <c:v>6.0449999999999946</c:v>
                </c:pt>
                <c:pt idx="62">
                  <c:v>6.0549999999999846</c:v>
                </c:pt>
                <c:pt idx="63">
                  <c:v>15.02</c:v>
                </c:pt>
                <c:pt idx="64">
                  <c:v>33.354999999999997</c:v>
                </c:pt>
                <c:pt idx="65">
                  <c:v>30.43</c:v>
                </c:pt>
                <c:pt idx="66">
                  <c:v>34.33</c:v>
                </c:pt>
                <c:pt idx="67">
                  <c:v>34.520000000000003</c:v>
                </c:pt>
                <c:pt idx="68">
                  <c:v>34.730000000000011</c:v>
                </c:pt>
                <c:pt idx="69">
                  <c:v>34.145000000000003</c:v>
                </c:pt>
                <c:pt idx="70">
                  <c:v>33.96</c:v>
                </c:pt>
                <c:pt idx="71">
                  <c:v>32.145000000000003</c:v>
                </c:pt>
                <c:pt idx="72">
                  <c:v>34.33</c:v>
                </c:pt>
                <c:pt idx="73">
                  <c:v>34.07</c:v>
                </c:pt>
                <c:pt idx="74">
                  <c:v>34.295000000000009</c:v>
                </c:pt>
                <c:pt idx="75">
                  <c:v>34.14</c:v>
                </c:pt>
                <c:pt idx="76">
                  <c:v>34.020000000000003</c:v>
                </c:pt>
                <c:pt idx="77">
                  <c:v>33.245000000000005</c:v>
                </c:pt>
                <c:pt idx="78">
                  <c:v>31.914999999999999</c:v>
                </c:pt>
                <c:pt idx="79">
                  <c:v>33.49</c:v>
                </c:pt>
                <c:pt idx="80">
                  <c:v>33.54</c:v>
                </c:pt>
                <c:pt idx="81">
                  <c:v>33.1</c:v>
                </c:pt>
                <c:pt idx="82">
                  <c:v>33.725000000000009</c:v>
                </c:pt>
                <c:pt idx="83">
                  <c:v>34.28</c:v>
                </c:pt>
                <c:pt idx="84">
                  <c:v>33.675000000000004</c:v>
                </c:pt>
                <c:pt idx="85">
                  <c:v>34.375</c:v>
                </c:pt>
                <c:pt idx="86">
                  <c:v>30.630000000000003</c:v>
                </c:pt>
                <c:pt idx="87">
                  <c:v>34.605000000000004</c:v>
                </c:pt>
                <c:pt idx="88">
                  <c:v>34.475000000000001</c:v>
                </c:pt>
                <c:pt idx="89">
                  <c:v>34.145000000000003</c:v>
                </c:pt>
                <c:pt idx="90">
                  <c:v>34.645000000000003</c:v>
                </c:pt>
                <c:pt idx="91">
                  <c:v>34.325000000000003</c:v>
                </c:pt>
                <c:pt idx="92">
                  <c:v>34.4</c:v>
                </c:pt>
                <c:pt idx="93">
                  <c:v>34.53</c:v>
                </c:pt>
                <c:pt idx="94">
                  <c:v>32.305</c:v>
                </c:pt>
                <c:pt idx="95">
                  <c:v>32.835000000000001</c:v>
                </c:pt>
                <c:pt idx="96">
                  <c:v>32.11</c:v>
                </c:pt>
                <c:pt idx="97">
                  <c:v>34.409999999999997</c:v>
                </c:pt>
                <c:pt idx="98">
                  <c:v>33.615000000000002</c:v>
                </c:pt>
                <c:pt idx="99">
                  <c:v>34.5</c:v>
                </c:pt>
                <c:pt idx="100">
                  <c:v>34.67</c:v>
                </c:pt>
                <c:pt idx="101">
                  <c:v>33.869999999999997</c:v>
                </c:pt>
                <c:pt idx="102">
                  <c:v>34.5</c:v>
                </c:pt>
                <c:pt idx="103">
                  <c:v>33.9</c:v>
                </c:pt>
                <c:pt idx="104">
                  <c:v>34.120000000000005</c:v>
                </c:pt>
                <c:pt idx="105">
                  <c:v>33.979999999999997</c:v>
                </c:pt>
                <c:pt idx="106">
                  <c:v>34.010000000000005</c:v>
                </c:pt>
                <c:pt idx="107">
                  <c:v>34.11</c:v>
                </c:pt>
                <c:pt idx="108">
                  <c:v>34.075000000000003</c:v>
                </c:pt>
                <c:pt idx="109">
                  <c:v>33.965000000000003</c:v>
                </c:pt>
                <c:pt idx="110">
                  <c:v>33.14</c:v>
                </c:pt>
                <c:pt idx="111">
                  <c:v>34.530000000000008</c:v>
                </c:pt>
                <c:pt idx="112">
                  <c:v>34.485000000000007</c:v>
                </c:pt>
                <c:pt idx="113">
                  <c:v>34.354999999999997</c:v>
                </c:pt>
                <c:pt idx="114">
                  <c:v>34.520000000000003</c:v>
                </c:pt>
                <c:pt idx="115">
                  <c:v>35.770000000000003</c:v>
                </c:pt>
                <c:pt idx="116">
                  <c:v>34.799999999999997</c:v>
                </c:pt>
                <c:pt idx="117">
                  <c:v>35.175000000000011</c:v>
                </c:pt>
                <c:pt idx="118">
                  <c:v>32.33</c:v>
                </c:pt>
                <c:pt idx="119">
                  <c:v>34.905000000000001</c:v>
                </c:pt>
                <c:pt idx="120">
                  <c:v>35.505000000000003</c:v>
                </c:pt>
                <c:pt idx="121">
                  <c:v>39.94</c:v>
                </c:pt>
              </c:numCache>
            </c:numRef>
          </c:val>
        </c:ser>
        <c:dLbls/>
        <c:marker val="1"/>
        <c:axId val="188516608"/>
        <c:axId val="188538880"/>
      </c:lineChart>
      <c:catAx>
        <c:axId val="188516608"/>
        <c:scaling>
          <c:orientation val="minMax"/>
        </c:scaling>
        <c:axPos val="b"/>
        <c:numFmt formatCode="General" sourceLinked="1"/>
        <c:tickLblPos val="nextTo"/>
        <c:crossAx val="188538880"/>
        <c:crosses val="autoZero"/>
        <c:auto val="1"/>
        <c:lblAlgn val="ctr"/>
        <c:lblOffset val="100"/>
        <c:tickLblSkip val="60"/>
        <c:tickMarkSkip val="60"/>
      </c:catAx>
      <c:valAx>
        <c:axId val="188538880"/>
        <c:scaling>
          <c:orientation val="minMax"/>
          <c:max val="120"/>
          <c:min val="0"/>
        </c:scaling>
        <c:axPos val="l"/>
        <c:majorGridlines>
          <c:spPr>
            <a:ln>
              <a:prstDash val="dash"/>
            </a:ln>
          </c:spPr>
        </c:majorGridlines>
        <c:numFmt formatCode="General" sourceLinked="1"/>
        <c:tickLblPos val="nextTo"/>
        <c:crossAx val="188516608"/>
        <c:crosses val="autoZero"/>
        <c:crossBetween val="between"/>
        <c:majorUnit val="50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3368581700392195E-2"/>
          <c:y val="0.15932852143482101"/>
          <c:w val="0.54226867861440209"/>
          <c:h val="0.43685914260717401"/>
        </c:manualLayout>
      </c:layout>
      <c:lineChart>
        <c:grouping val="standard"/>
        <c:ser>
          <c:idx val="0"/>
          <c:order val="0"/>
          <c:tx>
            <c:v>CPU_ALL(A)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(2)'!$D$5:$D$186</c:f>
              <c:numCache>
                <c:formatCode>General</c:formatCode>
                <c:ptCount val="182"/>
                <c:pt idx="0">
                  <c:v>3.0000000000000002E-2</c:v>
                </c:pt>
                <c:pt idx="1">
                  <c:v>23.979999999999997</c:v>
                </c:pt>
                <c:pt idx="2">
                  <c:v>85.53</c:v>
                </c:pt>
                <c:pt idx="3">
                  <c:v>85.51</c:v>
                </c:pt>
                <c:pt idx="4">
                  <c:v>85.56</c:v>
                </c:pt>
                <c:pt idx="5">
                  <c:v>85.45</c:v>
                </c:pt>
                <c:pt idx="6">
                  <c:v>85.5</c:v>
                </c:pt>
                <c:pt idx="7">
                  <c:v>85.52</c:v>
                </c:pt>
                <c:pt idx="8">
                  <c:v>85.5</c:v>
                </c:pt>
                <c:pt idx="9">
                  <c:v>85.5</c:v>
                </c:pt>
                <c:pt idx="10">
                  <c:v>85.440000000000012</c:v>
                </c:pt>
                <c:pt idx="11">
                  <c:v>85.48</c:v>
                </c:pt>
                <c:pt idx="12">
                  <c:v>85.61999999999999</c:v>
                </c:pt>
                <c:pt idx="13">
                  <c:v>85.52</c:v>
                </c:pt>
                <c:pt idx="14">
                  <c:v>85.410000000000011</c:v>
                </c:pt>
                <c:pt idx="15">
                  <c:v>85.4</c:v>
                </c:pt>
                <c:pt idx="16">
                  <c:v>85.5</c:v>
                </c:pt>
                <c:pt idx="17">
                  <c:v>85.51</c:v>
                </c:pt>
                <c:pt idx="18">
                  <c:v>85.53</c:v>
                </c:pt>
                <c:pt idx="19">
                  <c:v>85.53</c:v>
                </c:pt>
                <c:pt idx="20">
                  <c:v>85.51</c:v>
                </c:pt>
                <c:pt idx="21">
                  <c:v>85.52</c:v>
                </c:pt>
                <c:pt idx="22">
                  <c:v>85.51</c:v>
                </c:pt>
                <c:pt idx="23">
                  <c:v>85.53</c:v>
                </c:pt>
                <c:pt idx="24">
                  <c:v>85.52</c:v>
                </c:pt>
                <c:pt idx="25">
                  <c:v>85.61</c:v>
                </c:pt>
                <c:pt idx="26">
                  <c:v>85.56</c:v>
                </c:pt>
                <c:pt idx="27">
                  <c:v>85.55</c:v>
                </c:pt>
                <c:pt idx="28">
                  <c:v>85.58</c:v>
                </c:pt>
                <c:pt idx="29">
                  <c:v>85.5</c:v>
                </c:pt>
                <c:pt idx="30">
                  <c:v>85.56</c:v>
                </c:pt>
                <c:pt idx="31">
                  <c:v>85.53</c:v>
                </c:pt>
                <c:pt idx="32">
                  <c:v>85.55</c:v>
                </c:pt>
                <c:pt idx="33">
                  <c:v>85.53</c:v>
                </c:pt>
                <c:pt idx="34">
                  <c:v>85.52</c:v>
                </c:pt>
                <c:pt idx="35">
                  <c:v>85.5</c:v>
                </c:pt>
                <c:pt idx="36">
                  <c:v>85.51</c:v>
                </c:pt>
                <c:pt idx="37">
                  <c:v>85.53</c:v>
                </c:pt>
                <c:pt idx="38">
                  <c:v>85.5</c:v>
                </c:pt>
                <c:pt idx="39">
                  <c:v>85.47</c:v>
                </c:pt>
                <c:pt idx="40">
                  <c:v>85.5</c:v>
                </c:pt>
                <c:pt idx="41">
                  <c:v>85.54</c:v>
                </c:pt>
                <c:pt idx="42">
                  <c:v>85.5</c:v>
                </c:pt>
                <c:pt idx="43">
                  <c:v>85.460000000000008</c:v>
                </c:pt>
                <c:pt idx="44">
                  <c:v>85.53</c:v>
                </c:pt>
                <c:pt idx="45">
                  <c:v>85.48</c:v>
                </c:pt>
                <c:pt idx="46">
                  <c:v>85.47</c:v>
                </c:pt>
                <c:pt idx="47">
                  <c:v>85.48</c:v>
                </c:pt>
                <c:pt idx="48">
                  <c:v>85.5</c:v>
                </c:pt>
                <c:pt idx="49">
                  <c:v>85.61</c:v>
                </c:pt>
                <c:pt idx="50">
                  <c:v>85.54</c:v>
                </c:pt>
                <c:pt idx="51">
                  <c:v>85.55</c:v>
                </c:pt>
                <c:pt idx="52">
                  <c:v>85.55</c:v>
                </c:pt>
                <c:pt idx="53">
                  <c:v>85.53</c:v>
                </c:pt>
                <c:pt idx="54">
                  <c:v>85.51</c:v>
                </c:pt>
                <c:pt idx="55">
                  <c:v>85.54</c:v>
                </c:pt>
                <c:pt idx="56">
                  <c:v>85.53</c:v>
                </c:pt>
                <c:pt idx="57">
                  <c:v>85.34</c:v>
                </c:pt>
                <c:pt idx="58">
                  <c:v>84.39</c:v>
                </c:pt>
                <c:pt idx="59">
                  <c:v>84.64</c:v>
                </c:pt>
                <c:pt idx="60">
                  <c:v>84.14</c:v>
                </c:pt>
                <c:pt idx="61">
                  <c:v>83.8</c:v>
                </c:pt>
                <c:pt idx="62">
                  <c:v>84.58</c:v>
                </c:pt>
                <c:pt idx="63">
                  <c:v>72.95</c:v>
                </c:pt>
                <c:pt idx="64">
                  <c:v>72.179999999999978</c:v>
                </c:pt>
                <c:pt idx="65">
                  <c:v>85.54</c:v>
                </c:pt>
                <c:pt idx="66">
                  <c:v>85.57</c:v>
                </c:pt>
                <c:pt idx="67">
                  <c:v>85.55</c:v>
                </c:pt>
                <c:pt idx="68">
                  <c:v>85.59</c:v>
                </c:pt>
                <c:pt idx="69">
                  <c:v>85.58</c:v>
                </c:pt>
                <c:pt idx="70">
                  <c:v>85.59</c:v>
                </c:pt>
                <c:pt idx="71">
                  <c:v>85.59</c:v>
                </c:pt>
                <c:pt idx="72">
                  <c:v>85.53</c:v>
                </c:pt>
                <c:pt idx="73">
                  <c:v>85.55</c:v>
                </c:pt>
                <c:pt idx="74">
                  <c:v>85.57</c:v>
                </c:pt>
                <c:pt idx="75">
                  <c:v>85.56</c:v>
                </c:pt>
                <c:pt idx="76">
                  <c:v>85.57</c:v>
                </c:pt>
                <c:pt idx="77">
                  <c:v>85.61</c:v>
                </c:pt>
                <c:pt idx="78">
                  <c:v>85.52</c:v>
                </c:pt>
                <c:pt idx="79">
                  <c:v>85.61999999999999</c:v>
                </c:pt>
                <c:pt idx="80">
                  <c:v>85.64</c:v>
                </c:pt>
                <c:pt idx="81">
                  <c:v>85.6</c:v>
                </c:pt>
                <c:pt idx="82">
                  <c:v>85.61</c:v>
                </c:pt>
                <c:pt idx="83">
                  <c:v>85.59</c:v>
                </c:pt>
                <c:pt idx="84">
                  <c:v>85.54</c:v>
                </c:pt>
                <c:pt idx="85">
                  <c:v>85.53</c:v>
                </c:pt>
                <c:pt idx="86">
                  <c:v>85.59</c:v>
                </c:pt>
                <c:pt idx="87">
                  <c:v>85.57</c:v>
                </c:pt>
                <c:pt idx="88">
                  <c:v>85.53</c:v>
                </c:pt>
                <c:pt idx="89">
                  <c:v>85.61</c:v>
                </c:pt>
                <c:pt idx="90">
                  <c:v>85.57</c:v>
                </c:pt>
                <c:pt idx="91">
                  <c:v>85.57</c:v>
                </c:pt>
                <c:pt idx="92">
                  <c:v>85.6</c:v>
                </c:pt>
                <c:pt idx="93">
                  <c:v>85.6</c:v>
                </c:pt>
                <c:pt idx="94">
                  <c:v>85.55</c:v>
                </c:pt>
                <c:pt idx="95">
                  <c:v>85.6</c:v>
                </c:pt>
                <c:pt idx="96">
                  <c:v>85.58</c:v>
                </c:pt>
                <c:pt idx="97">
                  <c:v>85.53</c:v>
                </c:pt>
                <c:pt idx="98">
                  <c:v>85.51</c:v>
                </c:pt>
                <c:pt idx="99">
                  <c:v>85.58</c:v>
                </c:pt>
                <c:pt idx="100">
                  <c:v>85.56</c:v>
                </c:pt>
                <c:pt idx="101">
                  <c:v>85.57</c:v>
                </c:pt>
                <c:pt idx="102">
                  <c:v>85.54</c:v>
                </c:pt>
                <c:pt idx="103">
                  <c:v>85.56</c:v>
                </c:pt>
                <c:pt idx="104">
                  <c:v>85.58</c:v>
                </c:pt>
                <c:pt idx="105">
                  <c:v>85.54</c:v>
                </c:pt>
                <c:pt idx="106">
                  <c:v>85.55</c:v>
                </c:pt>
                <c:pt idx="107">
                  <c:v>85.59</c:v>
                </c:pt>
                <c:pt idx="108">
                  <c:v>85.53</c:v>
                </c:pt>
                <c:pt idx="109">
                  <c:v>85.58</c:v>
                </c:pt>
                <c:pt idx="110">
                  <c:v>85.54</c:v>
                </c:pt>
                <c:pt idx="111">
                  <c:v>85.58</c:v>
                </c:pt>
                <c:pt idx="112">
                  <c:v>85.54</c:v>
                </c:pt>
                <c:pt idx="113">
                  <c:v>85.61</c:v>
                </c:pt>
                <c:pt idx="114">
                  <c:v>84.97</c:v>
                </c:pt>
                <c:pt idx="115">
                  <c:v>84.52</c:v>
                </c:pt>
                <c:pt idx="116">
                  <c:v>84.33</c:v>
                </c:pt>
                <c:pt idx="117">
                  <c:v>84.3</c:v>
                </c:pt>
                <c:pt idx="118">
                  <c:v>84.28</c:v>
                </c:pt>
                <c:pt idx="119">
                  <c:v>72.22</c:v>
                </c:pt>
                <c:pt idx="120">
                  <c:v>73.349999999999994</c:v>
                </c:pt>
                <c:pt idx="121">
                  <c:v>73.430000000000007</c:v>
                </c:pt>
                <c:pt idx="122">
                  <c:v>85.7</c:v>
                </c:pt>
                <c:pt idx="123">
                  <c:v>85.669999999999987</c:v>
                </c:pt>
                <c:pt idx="124">
                  <c:v>85.56</c:v>
                </c:pt>
                <c:pt idx="125">
                  <c:v>85.63</c:v>
                </c:pt>
                <c:pt idx="126">
                  <c:v>85.64</c:v>
                </c:pt>
                <c:pt idx="127">
                  <c:v>85.63</c:v>
                </c:pt>
                <c:pt idx="128">
                  <c:v>85.66</c:v>
                </c:pt>
                <c:pt idx="129">
                  <c:v>85.64</c:v>
                </c:pt>
                <c:pt idx="130">
                  <c:v>85.679999999999978</c:v>
                </c:pt>
                <c:pt idx="131">
                  <c:v>85.66</c:v>
                </c:pt>
                <c:pt idx="132">
                  <c:v>85.63</c:v>
                </c:pt>
                <c:pt idx="133">
                  <c:v>85.63</c:v>
                </c:pt>
                <c:pt idx="134">
                  <c:v>85.66</c:v>
                </c:pt>
                <c:pt idx="135">
                  <c:v>85.63</c:v>
                </c:pt>
                <c:pt idx="136">
                  <c:v>85.63</c:v>
                </c:pt>
                <c:pt idx="137">
                  <c:v>85.63</c:v>
                </c:pt>
                <c:pt idx="138">
                  <c:v>85.649999999999991</c:v>
                </c:pt>
                <c:pt idx="139">
                  <c:v>85.66</c:v>
                </c:pt>
                <c:pt idx="140">
                  <c:v>85.61</c:v>
                </c:pt>
                <c:pt idx="141">
                  <c:v>85.61999999999999</c:v>
                </c:pt>
                <c:pt idx="142">
                  <c:v>85.61999999999999</c:v>
                </c:pt>
                <c:pt idx="143">
                  <c:v>85.63</c:v>
                </c:pt>
                <c:pt idx="144">
                  <c:v>85.64</c:v>
                </c:pt>
                <c:pt idx="145">
                  <c:v>85.679999999999978</c:v>
                </c:pt>
                <c:pt idx="146">
                  <c:v>85.649999999999991</c:v>
                </c:pt>
                <c:pt idx="147">
                  <c:v>85.649999999999991</c:v>
                </c:pt>
                <c:pt idx="148">
                  <c:v>85.66</c:v>
                </c:pt>
                <c:pt idx="149">
                  <c:v>85.669999999999987</c:v>
                </c:pt>
                <c:pt idx="150">
                  <c:v>85.63</c:v>
                </c:pt>
                <c:pt idx="151">
                  <c:v>85.61999999999999</c:v>
                </c:pt>
                <c:pt idx="152">
                  <c:v>85.61999999999999</c:v>
                </c:pt>
                <c:pt idx="153">
                  <c:v>85.66</c:v>
                </c:pt>
                <c:pt idx="154">
                  <c:v>85.64</c:v>
                </c:pt>
                <c:pt idx="155">
                  <c:v>85.61</c:v>
                </c:pt>
                <c:pt idx="156">
                  <c:v>85.63</c:v>
                </c:pt>
                <c:pt idx="157">
                  <c:v>85.649999999999991</c:v>
                </c:pt>
                <c:pt idx="158">
                  <c:v>85.649999999999991</c:v>
                </c:pt>
                <c:pt idx="159">
                  <c:v>85.59</c:v>
                </c:pt>
                <c:pt idx="160">
                  <c:v>85.63</c:v>
                </c:pt>
                <c:pt idx="161">
                  <c:v>85.61999999999999</c:v>
                </c:pt>
                <c:pt idx="162">
                  <c:v>85.649999999999991</c:v>
                </c:pt>
                <c:pt idx="163">
                  <c:v>85.6</c:v>
                </c:pt>
                <c:pt idx="164">
                  <c:v>85.69</c:v>
                </c:pt>
                <c:pt idx="165">
                  <c:v>85.61</c:v>
                </c:pt>
                <c:pt idx="166">
                  <c:v>85.61</c:v>
                </c:pt>
                <c:pt idx="167">
                  <c:v>85.6</c:v>
                </c:pt>
                <c:pt idx="168">
                  <c:v>85.66</c:v>
                </c:pt>
                <c:pt idx="169">
                  <c:v>85.61</c:v>
                </c:pt>
                <c:pt idx="170">
                  <c:v>85.61</c:v>
                </c:pt>
                <c:pt idx="171">
                  <c:v>75.61</c:v>
                </c:pt>
                <c:pt idx="172">
                  <c:v>85.22</c:v>
                </c:pt>
                <c:pt idx="173">
                  <c:v>95.56</c:v>
                </c:pt>
                <c:pt idx="174">
                  <c:v>96.52</c:v>
                </c:pt>
                <c:pt idx="175">
                  <c:v>89.31</c:v>
                </c:pt>
                <c:pt idx="176">
                  <c:v>84.7</c:v>
                </c:pt>
                <c:pt idx="177">
                  <c:v>81.14</c:v>
                </c:pt>
                <c:pt idx="178">
                  <c:v>85.740000000000009</c:v>
                </c:pt>
                <c:pt idx="179">
                  <c:v>85.669999999999987</c:v>
                </c:pt>
                <c:pt idx="180">
                  <c:v>85.64</c:v>
                </c:pt>
                <c:pt idx="181">
                  <c:v>85.649999999999991</c:v>
                </c:pt>
              </c:numCache>
            </c:numRef>
          </c:val>
        </c:ser>
        <c:ser>
          <c:idx val="1"/>
          <c:order val="1"/>
          <c:tx>
            <c:v>CPU_ALL(B)</c:v>
          </c:tx>
          <c:marker>
            <c:symbol val="none"/>
          </c:marker>
          <c:cat>
            <c:numRef>
              <c:f>'case study (2)'!$A$5:$A$300</c:f>
              <c:numCache>
                <c:formatCode>General</c:formatCode>
                <c:ptCount val="29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  <c:pt idx="76">
                  <c:v>380</c:v>
                </c:pt>
                <c:pt idx="77">
                  <c:v>385</c:v>
                </c:pt>
                <c:pt idx="78">
                  <c:v>390</c:v>
                </c:pt>
                <c:pt idx="79">
                  <c:v>395</c:v>
                </c:pt>
                <c:pt idx="80">
                  <c:v>400</c:v>
                </c:pt>
                <c:pt idx="81">
                  <c:v>405</c:v>
                </c:pt>
                <c:pt idx="82">
                  <c:v>410</c:v>
                </c:pt>
                <c:pt idx="83">
                  <c:v>415</c:v>
                </c:pt>
                <c:pt idx="84">
                  <c:v>420</c:v>
                </c:pt>
                <c:pt idx="85">
                  <c:v>425</c:v>
                </c:pt>
                <c:pt idx="86">
                  <c:v>430</c:v>
                </c:pt>
                <c:pt idx="87">
                  <c:v>435</c:v>
                </c:pt>
                <c:pt idx="88">
                  <c:v>440</c:v>
                </c:pt>
                <c:pt idx="89">
                  <c:v>445</c:v>
                </c:pt>
                <c:pt idx="90">
                  <c:v>450</c:v>
                </c:pt>
                <c:pt idx="91">
                  <c:v>455</c:v>
                </c:pt>
                <c:pt idx="92">
                  <c:v>460</c:v>
                </c:pt>
                <c:pt idx="93">
                  <c:v>465</c:v>
                </c:pt>
                <c:pt idx="94">
                  <c:v>470</c:v>
                </c:pt>
                <c:pt idx="95">
                  <c:v>475</c:v>
                </c:pt>
                <c:pt idx="96">
                  <c:v>480</c:v>
                </c:pt>
                <c:pt idx="97">
                  <c:v>485</c:v>
                </c:pt>
                <c:pt idx="98">
                  <c:v>490</c:v>
                </c:pt>
                <c:pt idx="99">
                  <c:v>495</c:v>
                </c:pt>
                <c:pt idx="100">
                  <c:v>500</c:v>
                </c:pt>
                <c:pt idx="101">
                  <c:v>505</c:v>
                </c:pt>
                <c:pt idx="102">
                  <c:v>510</c:v>
                </c:pt>
                <c:pt idx="103">
                  <c:v>515</c:v>
                </c:pt>
                <c:pt idx="104">
                  <c:v>520</c:v>
                </c:pt>
                <c:pt idx="105">
                  <c:v>525</c:v>
                </c:pt>
                <c:pt idx="106">
                  <c:v>530</c:v>
                </c:pt>
                <c:pt idx="107">
                  <c:v>535</c:v>
                </c:pt>
                <c:pt idx="108">
                  <c:v>540</c:v>
                </c:pt>
                <c:pt idx="109">
                  <c:v>545</c:v>
                </c:pt>
                <c:pt idx="110">
                  <c:v>550</c:v>
                </c:pt>
                <c:pt idx="111">
                  <c:v>555</c:v>
                </c:pt>
                <c:pt idx="112">
                  <c:v>560</c:v>
                </c:pt>
                <c:pt idx="113">
                  <c:v>565</c:v>
                </c:pt>
                <c:pt idx="114">
                  <c:v>570</c:v>
                </c:pt>
                <c:pt idx="115">
                  <c:v>575</c:v>
                </c:pt>
                <c:pt idx="116">
                  <c:v>580</c:v>
                </c:pt>
                <c:pt idx="117">
                  <c:v>585</c:v>
                </c:pt>
                <c:pt idx="118">
                  <c:v>590</c:v>
                </c:pt>
                <c:pt idx="119">
                  <c:v>595</c:v>
                </c:pt>
                <c:pt idx="120">
                  <c:v>600</c:v>
                </c:pt>
                <c:pt idx="121">
                  <c:v>605</c:v>
                </c:pt>
                <c:pt idx="122">
                  <c:v>610</c:v>
                </c:pt>
                <c:pt idx="123">
                  <c:v>615</c:v>
                </c:pt>
                <c:pt idx="124">
                  <c:v>620</c:v>
                </c:pt>
                <c:pt idx="125">
                  <c:v>625</c:v>
                </c:pt>
                <c:pt idx="126">
                  <c:v>630</c:v>
                </c:pt>
                <c:pt idx="127">
                  <c:v>635</c:v>
                </c:pt>
                <c:pt idx="128">
                  <c:v>640</c:v>
                </c:pt>
                <c:pt idx="129">
                  <c:v>645</c:v>
                </c:pt>
                <c:pt idx="130">
                  <c:v>650</c:v>
                </c:pt>
                <c:pt idx="131">
                  <c:v>655</c:v>
                </c:pt>
                <c:pt idx="132">
                  <c:v>660</c:v>
                </c:pt>
                <c:pt idx="133">
                  <c:v>665</c:v>
                </c:pt>
                <c:pt idx="134">
                  <c:v>670</c:v>
                </c:pt>
                <c:pt idx="135">
                  <c:v>675</c:v>
                </c:pt>
                <c:pt idx="136">
                  <c:v>680</c:v>
                </c:pt>
                <c:pt idx="137">
                  <c:v>685</c:v>
                </c:pt>
                <c:pt idx="138">
                  <c:v>690</c:v>
                </c:pt>
                <c:pt idx="139">
                  <c:v>695</c:v>
                </c:pt>
                <c:pt idx="140">
                  <c:v>700</c:v>
                </c:pt>
                <c:pt idx="141">
                  <c:v>705</c:v>
                </c:pt>
                <c:pt idx="142">
                  <c:v>710</c:v>
                </c:pt>
                <c:pt idx="143">
                  <c:v>715</c:v>
                </c:pt>
                <c:pt idx="144">
                  <c:v>720</c:v>
                </c:pt>
                <c:pt idx="145">
                  <c:v>725</c:v>
                </c:pt>
                <c:pt idx="146">
                  <c:v>730</c:v>
                </c:pt>
                <c:pt idx="147">
                  <c:v>735</c:v>
                </c:pt>
                <c:pt idx="148">
                  <c:v>740</c:v>
                </c:pt>
                <c:pt idx="149">
                  <c:v>745</c:v>
                </c:pt>
                <c:pt idx="150">
                  <c:v>750</c:v>
                </c:pt>
                <c:pt idx="151">
                  <c:v>755</c:v>
                </c:pt>
                <c:pt idx="152">
                  <c:v>760</c:v>
                </c:pt>
                <c:pt idx="153">
                  <c:v>765</c:v>
                </c:pt>
                <c:pt idx="154">
                  <c:v>770</c:v>
                </c:pt>
                <c:pt idx="155">
                  <c:v>775</c:v>
                </c:pt>
                <c:pt idx="156">
                  <c:v>780</c:v>
                </c:pt>
                <c:pt idx="157">
                  <c:v>785</c:v>
                </c:pt>
                <c:pt idx="158">
                  <c:v>790</c:v>
                </c:pt>
                <c:pt idx="159">
                  <c:v>795</c:v>
                </c:pt>
                <c:pt idx="160">
                  <c:v>800</c:v>
                </c:pt>
                <c:pt idx="161">
                  <c:v>805</c:v>
                </c:pt>
                <c:pt idx="162">
                  <c:v>810</c:v>
                </c:pt>
                <c:pt idx="163">
                  <c:v>815</c:v>
                </c:pt>
                <c:pt idx="164">
                  <c:v>820</c:v>
                </c:pt>
                <c:pt idx="165">
                  <c:v>825</c:v>
                </c:pt>
                <c:pt idx="166">
                  <c:v>830</c:v>
                </c:pt>
                <c:pt idx="167">
                  <c:v>835</c:v>
                </c:pt>
                <c:pt idx="168">
                  <c:v>840</c:v>
                </c:pt>
                <c:pt idx="169">
                  <c:v>845</c:v>
                </c:pt>
                <c:pt idx="170">
                  <c:v>850</c:v>
                </c:pt>
                <c:pt idx="171">
                  <c:v>855</c:v>
                </c:pt>
                <c:pt idx="172">
                  <c:v>860</c:v>
                </c:pt>
                <c:pt idx="173">
                  <c:v>865</c:v>
                </c:pt>
                <c:pt idx="174">
                  <c:v>870</c:v>
                </c:pt>
                <c:pt idx="175">
                  <c:v>875</c:v>
                </c:pt>
                <c:pt idx="176">
                  <c:v>880</c:v>
                </c:pt>
                <c:pt idx="177">
                  <c:v>885</c:v>
                </c:pt>
                <c:pt idx="178">
                  <c:v>890</c:v>
                </c:pt>
                <c:pt idx="179">
                  <c:v>895</c:v>
                </c:pt>
                <c:pt idx="180">
                  <c:v>900</c:v>
                </c:pt>
                <c:pt idx="181">
                  <c:v>905</c:v>
                </c:pt>
                <c:pt idx="182">
                  <c:v>910</c:v>
                </c:pt>
                <c:pt idx="183">
                  <c:v>915</c:v>
                </c:pt>
                <c:pt idx="184">
                  <c:v>920</c:v>
                </c:pt>
                <c:pt idx="185">
                  <c:v>925</c:v>
                </c:pt>
                <c:pt idx="186">
                  <c:v>930</c:v>
                </c:pt>
                <c:pt idx="187">
                  <c:v>935</c:v>
                </c:pt>
                <c:pt idx="188">
                  <c:v>940</c:v>
                </c:pt>
                <c:pt idx="189">
                  <c:v>945</c:v>
                </c:pt>
                <c:pt idx="190">
                  <c:v>950</c:v>
                </c:pt>
                <c:pt idx="191">
                  <c:v>955</c:v>
                </c:pt>
                <c:pt idx="192">
                  <c:v>960</c:v>
                </c:pt>
                <c:pt idx="193">
                  <c:v>965</c:v>
                </c:pt>
                <c:pt idx="194">
                  <c:v>970</c:v>
                </c:pt>
                <c:pt idx="195">
                  <c:v>975</c:v>
                </c:pt>
                <c:pt idx="196">
                  <c:v>980</c:v>
                </c:pt>
                <c:pt idx="197">
                  <c:v>985</c:v>
                </c:pt>
                <c:pt idx="198">
                  <c:v>990</c:v>
                </c:pt>
                <c:pt idx="199">
                  <c:v>995</c:v>
                </c:pt>
                <c:pt idx="200">
                  <c:v>1000</c:v>
                </c:pt>
                <c:pt idx="201">
                  <c:v>1005</c:v>
                </c:pt>
                <c:pt idx="202">
                  <c:v>1010</c:v>
                </c:pt>
                <c:pt idx="203">
                  <c:v>1015</c:v>
                </c:pt>
                <c:pt idx="204">
                  <c:v>1020</c:v>
                </c:pt>
                <c:pt idx="205">
                  <c:v>1025</c:v>
                </c:pt>
                <c:pt idx="206">
                  <c:v>1030</c:v>
                </c:pt>
                <c:pt idx="207">
                  <c:v>1035</c:v>
                </c:pt>
                <c:pt idx="208">
                  <c:v>1040</c:v>
                </c:pt>
                <c:pt idx="209">
                  <c:v>1045</c:v>
                </c:pt>
                <c:pt idx="210">
                  <c:v>1050</c:v>
                </c:pt>
                <c:pt idx="211">
                  <c:v>1055</c:v>
                </c:pt>
                <c:pt idx="212">
                  <c:v>1060</c:v>
                </c:pt>
                <c:pt idx="213">
                  <c:v>1065</c:v>
                </c:pt>
                <c:pt idx="214">
                  <c:v>1070</c:v>
                </c:pt>
                <c:pt idx="215">
                  <c:v>1075</c:v>
                </c:pt>
                <c:pt idx="216">
                  <c:v>1080</c:v>
                </c:pt>
                <c:pt idx="217">
                  <c:v>1085</c:v>
                </c:pt>
                <c:pt idx="218">
                  <c:v>1090</c:v>
                </c:pt>
                <c:pt idx="219">
                  <c:v>1095</c:v>
                </c:pt>
                <c:pt idx="220">
                  <c:v>1100</c:v>
                </c:pt>
                <c:pt idx="221">
                  <c:v>1105</c:v>
                </c:pt>
                <c:pt idx="222">
                  <c:v>1110</c:v>
                </c:pt>
                <c:pt idx="223">
                  <c:v>1115</c:v>
                </c:pt>
                <c:pt idx="224">
                  <c:v>1120</c:v>
                </c:pt>
                <c:pt idx="225">
                  <c:v>1125</c:v>
                </c:pt>
                <c:pt idx="226">
                  <c:v>1130</c:v>
                </c:pt>
                <c:pt idx="227">
                  <c:v>1135</c:v>
                </c:pt>
                <c:pt idx="228">
                  <c:v>1140</c:v>
                </c:pt>
                <c:pt idx="229">
                  <c:v>1145</c:v>
                </c:pt>
                <c:pt idx="230">
                  <c:v>1150</c:v>
                </c:pt>
                <c:pt idx="231">
                  <c:v>1155</c:v>
                </c:pt>
                <c:pt idx="232">
                  <c:v>1160</c:v>
                </c:pt>
                <c:pt idx="233">
                  <c:v>1165</c:v>
                </c:pt>
                <c:pt idx="234">
                  <c:v>1170</c:v>
                </c:pt>
                <c:pt idx="235">
                  <c:v>1175</c:v>
                </c:pt>
                <c:pt idx="236">
                  <c:v>1180</c:v>
                </c:pt>
                <c:pt idx="237">
                  <c:v>1185</c:v>
                </c:pt>
                <c:pt idx="238">
                  <c:v>1190</c:v>
                </c:pt>
                <c:pt idx="239">
                  <c:v>1195</c:v>
                </c:pt>
                <c:pt idx="240">
                  <c:v>1200</c:v>
                </c:pt>
                <c:pt idx="241">
                  <c:v>1205</c:v>
                </c:pt>
                <c:pt idx="242">
                  <c:v>1210</c:v>
                </c:pt>
                <c:pt idx="243">
                  <c:v>1215</c:v>
                </c:pt>
                <c:pt idx="244">
                  <c:v>1220</c:v>
                </c:pt>
                <c:pt idx="245">
                  <c:v>1225</c:v>
                </c:pt>
                <c:pt idx="246">
                  <c:v>1230</c:v>
                </c:pt>
                <c:pt idx="247">
                  <c:v>1235</c:v>
                </c:pt>
                <c:pt idx="248">
                  <c:v>1240</c:v>
                </c:pt>
                <c:pt idx="249">
                  <c:v>1245</c:v>
                </c:pt>
                <c:pt idx="250">
                  <c:v>1250</c:v>
                </c:pt>
                <c:pt idx="251">
                  <c:v>1255</c:v>
                </c:pt>
                <c:pt idx="252">
                  <c:v>1260</c:v>
                </c:pt>
                <c:pt idx="253">
                  <c:v>1265</c:v>
                </c:pt>
                <c:pt idx="254">
                  <c:v>1270</c:v>
                </c:pt>
                <c:pt idx="255">
                  <c:v>1275</c:v>
                </c:pt>
                <c:pt idx="256">
                  <c:v>1280</c:v>
                </c:pt>
                <c:pt idx="257">
                  <c:v>1285</c:v>
                </c:pt>
                <c:pt idx="258">
                  <c:v>1290</c:v>
                </c:pt>
                <c:pt idx="259">
                  <c:v>1295</c:v>
                </c:pt>
                <c:pt idx="260">
                  <c:v>1300</c:v>
                </c:pt>
                <c:pt idx="261">
                  <c:v>1305</c:v>
                </c:pt>
                <c:pt idx="262">
                  <c:v>1310</c:v>
                </c:pt>
                <c:pt idx="263">
                  <c:v>1315</c:v>
                </c:pt>
                <c:pt idx="264">
                  <c:v>1320</c:v>
                </c:pt>
                <c:pt idx="265">
                  <c:v>1325</c:v>
                </c:pt>
                <c:pt idx="266">
                  <c:v>1330</c:v>
                </c:pt>
                <c:pt idx="267">
                  <c:v>1335</c:v>
                </c:pt>
                <c:pt idx="268">
                  <c:v>1340</c:v>
                </c:pt>
                <c:pt idx="269">
                  <c:v>1345</c:v>
                </c:pt>
                <c:pt idx="270">
                  <c:v>1350</c:v>
                </c:pt>
                <c:pt idx="271">
                  <c:v>1355</c:v>
                </c:pt>
                <c:pt idx="272">
                  <c:v>1360</c:v>
                </c:pt>
                <c:pt idx="273">
                  <c:v>1365</c:v>
                </c:pt>
                <c:pt idx="274">
                  <c:v>1370</c:v>
                </c:pt>
                <c:pt idx="275">
                  <c:v>1375</c:v>
                </c:pt>
                <c:pt idx="276">
                  <c:v>1380</c:v>
                </c:pt>
                <c:pt idx="277">
                  <c:v>1385</c:v>
                </c:pt>
                <c:pt idx="278">
                  <c:v>1390</c:v>
                </c:pt>
                <c:pt idx="279">
                  <c:v>1395</c:v>
                </c:pt>
                <c:pt idx="280">
                  <c:v>1400</c:v>
                </c:pt>
                <c:pt idx="281">
                  <c:v>1405</c:v>
                </c:pt>
                <c:pt idx="282">
                  <c:v>1410</c:v>
                </c:pt>
                <c:pt idx="283">
                  <c:v>1415</c:v>
                </c:pt>
                <c:pt idx="284">
                  <c:v>1420</c:v>
                </c:pt>
                <c:pt idx="285">
                  <c:v>1425</c:v>
                </c:pt>
                <c:pt idx="286">
                  <c:v>1430</c:v>
                </c:pt>
                <c:pt idx="287">
                  <c:v>1435</c:v>
                </c:pt>
                <c:pt idx="288">
                  <c:v>1440</c:v>
                </c:pt>
                <c:pt idx="289">
                  <c:v>1445</c:v>
                </c:pt>
                <c:pt idx="290">
                  <c:v>1450</c:v>
                </c:pt>
                <c:pt idx="291">
                  <c:v>1455</c:v>
                </c:pt>
                <c:pt idx="292">
                  <c:v>1460</c:v>
                </c:pt>
                <c:pt idx="293">
                  <c:v>1465</c:v>
                </c:pt>
                <c:pt idx="294">
                  <c:v>1470</c:v>
                </c:pt>
                <c:pt idx="295">
                  <c:v>1475</c:v>
                </c:pt>
              </c:numCache>
            </c:numRef>
          </c:cat>
          <c:val>
            <c:numRef>
              <c:f>'case study (2)'!$N$5:$N$186</c:f>
              <c:numCache>
                <c:formatCode>General</c:formatCode>
                <c:ptCount val="182"/>
                <c:pt idx="0">
                  <c:v>0</c:v>
                </c:pt>
                <c:pt idx="1">
                  <c:v>57.02</c:v>
                </c:pt>
                <c:pt idx="2">
                  <c:v>85.42</c:v>
                </c:pt>
                <c:pt idx="3">
                  <c:v>85.83</c:v>
                </c:pt>
                <c:pt idx="4">
                  <c:v>85.85</c:v>
                </c:pt>
                <c:pt idx="5">
                  <c:v>85.84</c:v>
                </c:pt>
                <c:pt idx="6">
                  <c:v>85.84</c:v>
                </c:pt>
                <c:pt idx="7">
                  <c:v>85.84</c:v>
                </c:pt>
                <c:pt idx="8">
                  <c:v>85.83</c:v>
                </c:pt>
                <c:pt idx="9">
                  <c:v>85.78</c:v>
                </c:pt>
                <c:pt idx="10">
                  <c:v>85.81</c:v>
                </c:pt>
                <c:pt idx="11">
                  <c:v>85.83</c:v>
                </c:pt>
                <c:pt idx="12">
                  <c:v>85.82</c:v>
                </c:pt>
                <c:pt idx="13">
                  <c:v>85.81</c:v>
                </c:pt>
                <c:pt idx="14">
                  <c:v>85.8</c:v>
                </c:pt>
                <c:pt idx="15">
                  <c:v>85.75</c:v>
                </c:pt>
                <c:pt idx="16">
                  <c:v>85.83</c:v>
                </c:pt>
                <c:pt idx="17">
                  <c:v>85.82</c:v>
                </c:pt>
                <c:pt idx="18">
                  <c:v>85.77</c:v>
                </c:pt>
                <c:pt idx="19">
                  <c:v>85.79</c:v>
                </c:pt>
                <c:pt idx="20">
                  <c:v>85.8</c:v>
                </c:pt>
                <c:pt idx="21">
                  <c:v>85.78</c:v>
                </c:pt>
                <c:pt idx="22">
                  <c:v>85.81</c:v>
                </c:pt>
                <c:pt idx="23">
                  <c:v>85.82</c:v>
                </c:pt>
                <c:pt idx="24">
                  <c:v>85.79</c:v>
                </c:pt>
                <c:pt idx="25">
                  <c:v>85.81</c:v>
                </c:pt>
                <c:pt idx="26">
                  <c:v>85.81</c:v>
                </c:pt>
                <c:pt idx="27">
                  <c:v>85.81</c:v>
                </c:pt>
                <c:pt idx="28">
                  <c:v>85.81</c:v>
                </c:pt>
                <c:pt idx="29">
                  <c:v>85.82</c:v>
                </c:pt>
                <c:pt idx="30">
                  <c:v>85.82</c:v>
                </c:pt>
                <c:pt idx="31">
                  <c:v>85.77</c:v>
                </c:pt>
                <c:pt idx="32">
                  <c:v>85.8</c:v>
                </c:pt>
                <c:pt idx="33">
                  <c:v>85.82</c:v>
                </c:pt>
                <c:pt idx="34">
                  <c:v>85.82</c:v>
                </c:pt>
                <c:pt idx="35">
                  <c:v>85.84</c:v>
                </c:pt>
                <c:pt idx="36">
                  <c:v>85.8</c:v>
                </c:pt>
                <c:pt idx="37">
                  <c:v>85.79</c:v>
                </c:pt>
                <c:pt idx="38">
                  <c:v>85.79</c:v>
                </c:pt>
                <c:pt idx="39">
                  <c:v>85.81</c:v>
                </c:pt>
                <c:pt idx="40">
                  <c:v>85.81</c:v>
                </c:pt>
                <c:pt idx="41">
                  <c:v>85.81</c:v>
                </c:pt>
                <c:pt idx="42">
                  <c:v>85.82</c:v>
                </c:pt>
                <c:pt idx="43">
                  <c:v>85.8</c:v>
                </c:pt>
                <c:pt idx="44">
                  <c:v>85.81</c:v>
                </c:pt>
                <c:pt idx="45">
                  <c:v>85.82</c:v>
                </c:pt>
                <c:pt idx="46">
                  <c:v>85.81</c:v>
                </c:pt>
                <c:pt idx="47">
                  <c:v>85.81</c:v>
                </c:pt>
                <c:pt idx="48">
                  <c:v>85.81</c:v>
                </c:pt>
                <c:pt idx="49">
                  <c:v>85.79</c:v>
                </c:pt>
                <c:pt idx="50">
                  <c:v>85.82</c:v>
                </c:pt>
                <c:pt idx="51">
                  <c:v>85.83</c:v>
                </c:pt>
                <c:pt idx="52">
                  <c:v>85.83</c:v>
                </c:pt>
                <c:pt idx="53">
                  <c:v>85.8</c:v>
                </c:pt>
                <c:pt idx="54">
                  <c:v>85.78</c:v>
                </c:pt>
                <c:pt idx="55">
                  <c:v>85.77</c:v>
                </c:pt>
                <c:pt idx="56">
                  <c:v>85.83</c:v>
                </c:pt>
                <c:pt idx="57">
                  <c:v>85.83</c:v>
                </c:pt>
                <c:pt idx="58">
                  <c:v>85.75</c:v>
                </c:pt>
                <c:pt idx="59">
                  <c:v>85.740000000000009</c:v>
                </c:pt>
                <c:pt idx="60">
                  <c:v>85.82</c:v>
                </c:pt>
                <c:pt idx="61">
                  <c:v>84.910000000000011</c:v>
                </c:pt>
                <c:pt idx="62">
                  <c:v>85.8</c:v>
                </c:pt>
                <c:pt idx="63">
                  <c:v>85.83</c:v>
                </c:pt>
                <c:pt idx="64">
                  <c:v>85.88</c:v>
                </c:pt>
                <c:pt idx="65">
                  <c:v>85.490000000000009</c:v>
                </c:pt>
                <c:pt idx="66">
                  <c:v>85.81</c:v>
                </c:pt>
                <c:pt idx="67">
                  <c:v>85.78</c:v>
                </c:pt>
                <c:pt idx="68">
                  <c:v>85.79</c:v>
                </c:pt>
                <c:pt idx="69">
                  <c:v>85.81</c:v>
                </c:pt>
                <c:pt idx="70">
                  <c:v>85.81</c:v>
                </c:pt>
                <c:pt idx="71">
                  <c:v>85.8</c:v>
                </c:pt>
                <c:pt idx="72">
                  <c:v>85.8</c:v>
                </c:pt>
                <c:pt idx="73">
                  <c:v>85.76</c:v>
                </c:pt>
                <c:pt idx="74">
                  <c:v>85.79</c:v>
                </c:pt>
                <c:pt idx="75">
                  <c:v>85.740000000000009</c:v>
                </c:pt>
                <c:pt idx="76">
                  <c:v>85.81</c:v>
                </c:pt>
                <c:pt idx="77">
                  <c:v>85.8</c:v>
                </c:pt>
                <c:pt idx="78">
                  <c:v>85.81</c:v>
                </c:pt>
                <c:pt idx="79">
                  <c:v>85.8</c:v>
                </c:pt>
                <c:pt idx="80">
                  <c:v>85.8</c:v>
                </c:pt>
                <c:pt idx="81">
                  <c:v>85.81</c:v>
                </c:pt>
                <c:pt idx="82">
                  <c:v>85.78</c:v>
                </c:pt>
                <c:pt idx="83">
                  <c:v>85.81</c:v>
                </c:pt>
                <c:pt idx="84">
                  <c:v>85.78</c:v>
                </c:pt>
                <c:pt idx="85">
                  <c:v>85.79</c:v>
                </c:pt>
                <c:pt idx="86">
                  <c:v>85.8</c:v>
                </c:pt>
                <c:pt idx="87">
                  <c:v>85.81</c:v>
                </c:pt>
                <c:pt idx="88">
                  <c:v>85.83</c:v>
                </c:pt>
                <c:pt idx="89">
                  <c:v>85.81</c:v>
                </c:pt>
                <c:pt idx="90">
                  <c:v>85.77</c:v>
                </c:pt>
                <c:pt idx="91">
                  <c:v>85.81</c:v>
                </c:pt>
                <c:pt idx="92">
                  <c:v>85.8</c:v>
                </c:pt>
                <c:pt idx="93">
                  <c:v>85.79</c:v>
                </c:pt>
                <c:pt idx="94">
                  <c:v>85.8</c:v>
                </c:pt>
                <c:pt idx="95">
                  <c:v>85.79</c:v>
                </c:pt>
                <c:pt idx="96">
                  <c:v>85.79</c:v>
                </c:pt>
                <c:pt idx="97">
                  <c:v>85.78</c:v>
                </c:pt>
                <c:pt idx="98">
                  <c:v>85.76</c:v>
                </c:pt>
                <c:pt idx="99">
                  <c:v>85.78</c:v>
                </c:pt>
                <c:pt idx="100">
                  <c:v>85.77</c:v>
                </c:pt>
                <c:pt idx="101">
                  <c:v>85.79</c:v>
                </c:pt>
                <c:pt idx="102">
                  <c:v>85.8</c:v>
                </c:pt>
                <c:pt idx="103">
                  <c:v>85.81</c:v>
                </c:pt>
                <c:pt idx="104">
                  <c:v>85.76</c:v>
                </c:pt>
                <c:pt idx="105">
                  <c:v>85.77</c:v>
                </c:pt>
                <c:pt idx="106">
                  <c:v>85.79</c:v>
                </c:pt>
                <c:pt idx="107">
                  <c:v>85.75</c:v>
                </c:pt>
                <c:pt idx="108">
                  <c:v>85.8</c:v>
                </c:pt>
                <c:pt idx="109">
                  <c:v>85.75</c:v>
                </c:pt>
                <c:pt idx="110">
                  <c:v>85.79</c:v>
                </c:pt>
                <c:pt idx="111">
                  <c:v>85.81</c:v>
                </c:pt>
                <c:pt idx="112">
                  <c:v>85.8</c:v>
                </c:pt>
                <c:pt idx="113">
                  <c:v>85.79</c:v>
                </c:pt>
                <c:pt idx="114">
                  <c:v>85.79</c:v>
                </c:pt>
                <c:pt idx="115">
                  <c:v>85.679999999999978</c:v>
                </c:pt>
                <c:pt idx="116">
                  <c:v>84.58</c:v>
                </c:pt>
                <c:pt idx="117">
                  <c:v>85</c:v>
                </c:pt>
                <c:pt idx="118">
                  <c:v>85.56</c:v>
                </c:pt>
                <c:pt idx="119">
                  <c:v>85.56</c:v>
                </c:pt>
                <c:pt idx="120">
                  <c:v>84.960000000000008</c:v>
                </c:pt>
                <c:pt idx="121">
                  <c:v>85.05</c:v>
                </c:pt>
                <c:pt idx="122">
                  <c:v>85.26</c:v>
                </c:pt>
                <c:pt idx="123">
                  <c:v>85.77</c:v>
                </c:pt>
                <c:pt idx="124">
                  <c:v>85.73</c:v>
                </c:pt>
                <c:pt idx="125">
                  <c:v>85.679999999999978</c:v>
                </c:pt>
                <c:pt idx="126">
                  <c:v>85.75</c:v>
                </c:pt>
                <c:pt idx="127">
                  <c:v>85.76</c:v>
                </c:pt>
                <c:pt idx="128">
                  <c:v>85.76</c:v>
                </c:pt>
                <c:pt idx="129">
                  <c:v>85.77</c:v>
                </c:pt>
                <c:pt idx="130">
                  <c:v>85.75</c:v>
                </c:pt>
                <c:pt idx="131">
                  <c:v>85.740000000000009</c:v>
                </c:pt>
                <c:pt idx="132">
                  <c:v>85.73</c:v>
                </c:pt>
                <c:pt idx="133">
                  <c:v>85.75</c:v>
                </c:pt>
                <c:pt idx="134">
                  <c:v>85.73</c:v>
                </c:pt>
                <c:pt idx="135">
                  <c:v>85.78</c:v>
                </c:pt>
                <c:pt idx="136">
                  <c:v>85.76</c:v>
                </c:pt>
                <c:pt idx="137">
                  <c:v>85.740000000000009</c:v>
                </c:pt>
                <c:pt idx="138">
                  <c:v>85.73</c:v>
                </c:pt>
                <c:pt idx="139">
                  <c:v>85.740000000000009</c:v>
                </c:pt>
                <c:pt idx="140">
                  <c:v>85.73</c:v>
                </c:pt>
                <c:pt idx="141">
                  <c:v>85.76</c:v>
                </c:pt>
                <c:pt idx="142">
                  <c:v>85.77</c:v>
                </c:pt>
                <c:pt idx="143">
                  <c:v>85.72</c:v>
                </c:pt>
                <c:pt idx="144">
                  <c:v>85.73</c:v>
                </c:pt>
                <c:pt idx="145">
                  <c:v>85.710000000000008</c:v>
                </c:pt>
                <c:pt idx="146">
                  <c:v>85.76</c:v>
                </c:pt>
                <c:pt idx="147">
                  <c:v>85.77</c:v>
                </c:pt>
                <c:pt idx="148">
                  <c:v>85.740000000000009</c:v>
                </c:pt>
                <c:pt idx="149">
                  <c:v>85.73</c:v>
                </c:pt>
                <c:pt idx="150">
                  <c:v>85.76</c:v>
                </c:pt>
                <c:pt idx="151">
                  <c:v>85.72</c:v>
                </c:pt>
                <c:pt idx="152">
                  <c:v>85.75</c:v>
                </c:pt>
                <c:pt idx="153">
                  <c:v>85.75</c:v>
                </c:pt>
                <c:pt idx="154">
                  <c:v>85.76</c:v>
                </c:pt>
                <c:pt idx="155">
                  <c:v>85.75</c:v>
                </c:pt>
                <c:pt idx="156">
                  <c:v>85.73</c:v>
                </c:pt>
                <c:pt idx="157">
                  <c:v>85.72</c:v>
                </c:pt>
                <c:pt idx="158">
                  <c:v>85.72</c:v>
                </c:pt>
                <c:pt idx="159">
                  <c:v>85.740000000000009</c:v>
                </c:pt>
                <c:pt idx="160">
                  <c:v>85.75</c:v>
                </c:pt>
                <c:pt idx="161">
                  <c:v>85.77</c:v>
                </c:pt>
                <c:pt idx="162">
                  <c:v>85.75</c:v>
                </c:pt>
                <c:pt idx="163">
                  <c:v>85.73</c:v>
                </c:pt>
                <c:pt idx="164">
                  <c:v>85.76</c:v>
                </c:pt>
                <c:pt idx="165">
                  <c:v>85.72</c:v>
                </c:pt>
                <c:pt idx="166">
                  <c:v>85.72</c:v>
                </c:pt>
                <c:pt idx="167">
                  <c:v>85.76</c:v>
                </c:pt>
                <c:pt idx="168">
                  <c:v>81.25</c:v>
                </c:pt>
                <c:pt idx="169">
                  <c:v>63.78</c:v>
                </c:pt>
                <c:pt idx="170">
                  <c:v>66.98</c:v>
                </c:pt>
                <c:pt idx="171">
                  <c:v>83.92</c:v>
                </c:pt>
                <c:pt idx="172">
                  <c:v>85.73</c:v>
                </c:pt>
                <c:pt idx="173">
                  <c:v>70.45</c:v>
                </c:pt>
                <c:pt idx="174">
                  <c:v>72.84</c:v>
                </c:pt>
                <c:pt idx="175">
                  <c:v>72.63</c:v>
                </c:pt>
                <c:pt idx="176">
                  <c:v>71.8</c:v>
                </c:pt>
                <c:pt idx="177">
                  <c:v>71.900000000000006</c:v>
                </c:pt>
                <c:pt idx="178">
                  <c:v>73.39</c:v>
                </c:pt>
                <c:pt idx="179">
                  <c:v>85.669999999999987</c:v>
                </c:pt>
                <c:pt idx="180">
                  <c:v>85.64</c:v>
                </c:pt>
                <c:pt idx="181">
                  <c:v>85.61</c:v>
                </c:pt>
              </c:numCache>
            </c:numRef>
          </c:val>
        </c:ser>
        <c:dLbls/>
        <c:marker val="1"/>
        <c:axId val="188786560"/>
        <c:axId val="188788096"/>
      </c:lineChart>
      <c:catAx>
        <c:axId val="188786560"/>
        <c:scaling>
          <c:orientation val="minMax"/>
        </c:scaling>
        <c:axPos val="b"/>
        <c:numFmt formatCode="General" sourceLinked="1"/>
        <c:tickLblPos val="nextTo"/>
        <c:crossAx val="188788096"/>
        <c:crosses val="autoZero"/>
        <c:auto val="1"/>
        <c:lblAlgn val="ctr"/>
        <c:lblOffset val="100"/>
        <c:tickLblSkip val="60"/>
        <c:tickMarkSkip val="60"/>
      </c:catAx>
      <c:valAx>
        <c:axId val="188788096"/>
        <c:scaling>
          <c:orientation val="minMax"/>
          <c:max val="120"/>
          <c:min val="0"/>
        </c:scaling>
        <c:axPos val="l"/>
        <c:majorGridlines>
          <c:spPr>
            <a:ln>
              <a:prstDash val="dash"/>
            </a:ln>
          </c:spPr>
        </c:majorGridlines>
        <c:numFmt formatCode="General" sourceLinked="1"/>
        <c:tickLblPos val="nextTo"/>
        <c:crossAx val="188786560"/>
        <c:crosses val="autoZero"/>
        <c:crossBetween val="between"/>
        <c:majorUnit val="50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7EC09-0870-4C37-AA5C-C5119EC978BF}" type="datetimeFigureOut">
              <a:rPr lang="zh-Hans" altLang="en-US" smtClean="0"/>
              <a:pPr/>
              <a:t>2015/3/27</a:t>
            </a:fld>
            <a:endParaRPr lang="zh-Hans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0FBA4-2C20-4E72-A3AC-CDE6163BD7BC}" type="slidenum">
              <a:rPr lang="zh-Hans" altLang="en-US" smtClean="0"/>
              <a:pPr/>
              <a:t>‹#›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127043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1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402723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10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59348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11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578416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12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578416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Han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13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3593729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14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578416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15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1624193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Han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16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578416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17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18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1968217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19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31925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Han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2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3475733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21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1765434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22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955798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23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107734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24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1514229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25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1250372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26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830816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27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1395405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28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29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915711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30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130253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3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2676834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31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10368695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32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951061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34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561900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36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951061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38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2134113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41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321869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42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951061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43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2057337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an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44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16822928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an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45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168229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Han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4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11710830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46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40109598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47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9510610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48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16028738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49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21373359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50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9510610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Han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51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7019437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52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40272390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53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40272390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56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84941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5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267683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6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2676834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7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267683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8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2676834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FBA4-2C20-4E72-A3AC-CDE6163BD7BC}" type="slidenum">
              <a:rPr lang="zh-Hans" altLang="en-US" smtClean="0"/>
              <a:pPr/>
              <a:t>9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xmlns="" val="95106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Hans" altLang="en-US" smtClean="0"/>
              <a:t>单击此处编辑母版副标题样式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DB42-6B20-488F-8AE0-B4D9747E3508}" type="datetime1">
              <a:rPr lang="zh-Hans" altLang="en-US" smtClean="0"/>
              <a:pPr/>
              <a:t>2015/3/27</a:t>
            </a:fld>
            <a:endParaRPr lang="zh-Han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‹#›</a:t>
            </a:fld>
            <a:endParaRPr lang="zh-Han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7E0E-1BE4-41F9-813F-4C8E88884DCD}" type="datetime1">
              <a:rPr lang="zh-Hans" altLang="en-US" smtClean="0"/>
              <a:pPr/>
              <a:t>2015/3/27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1FDD-7332-41FB-827C-593B1FEF4292}" type="datetime1">
              <a:rPr lang="zh-Hans" altLang="en-US" smtClean="0"/>
              <a:pPr/>
              <a:t>2015/3/27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6776-4CDE-4CAB-9E4C-913149FE3CDB}" type="datetime1">
              <a:rPr lang="zh-Hans" altLang="en-US" smtClean="0"/>
              <a:pPr/>
              <a:t>2015/3/27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Hans" altLang="en-US" smtClean="0"/>
              <a:pPr/>
              <a:t>‹#›</a:t>
            </a:fld>
            <a:endParaRPr lang="zh-Han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1258-80CF-44A2-84E4-92DB87C3BF25}" type="datetime1">
              <a:rPr lang="zh-Hans" altLang="en-US" smtClean="0"/>
              <a:pPr/>
              <a:t>2015/3/27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39AD-89FF-4E8F-A076-FBE3939226E0}" type="datetime1">
              <a:rPr lang="zh-Hans" altLang="en-US" smtClean="0"/>
              <a:pPr/>
              <a:t>2015/3/27</a:t>
            </a:fld>
            <a:endParaRPr lang="zh-Han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8086-A002-44D2-816A-536457BE232E}" type="datetime1">
              <a:rPr lang="zh-Hans" altLang="en-US" smtClean="0"/>
              <a:pPr/>
              <a:t>2015/3/27</a:t>
            </a:fld>
            <a:endParaRPr lang="zh-Han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8A49-A5B1-48C1-9FB5-38B8E3E9339A}" type="datetime1">
              <a:rPr lang="zh-Hans" altLang="en-US" smtClean="0"/>
              <a:pPr/>
              <a:t>2015/3/27</a:t>
            </a:fld>
            <a:endParaRPr lang="zh-Han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09C3-CAFB-4AA9-853F-89BE3B605C04}" type="datetime1">
              <a:rPr lang="zh-Hans" altLang="en-US" smtClean="0"/>
              <a:pPr/>
              <a:t>2015/3/27</a:t>
            </a:fld>
            <a:endParaRPr lang="zh-Han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87C7-8B8F-44E4-9088-0236A5D23C46}" type="datetime1">
              <a:rPr lang="zh-Hans" altLang="en-US" smtClean="0"/>
              <a:pPr/>
              <a:t>2015/3/27</a:t>
            </a:fld>
            <a:endParaRPr lang="zh-Han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44D9-E688-400F-AE3E-9D36779E5E5E}" type="datetime1">
              <a:rPr lang="zh-Hans" altLang="en-US" smtClean="0"/>
              <a:pPr/>
              <a:t>2015/3/27</a:t>
            </a:fld>
            <a:endParaRPr lang="zh-Han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ans" dirty="0" smtClean="0"/>
              <a:t>Hello</a:t>
            </a:r>
            <a:endParaRPr lang="zh-Hans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ans" dirty="0" smtClean="0"/>
              <a:t>1st</a:t>
            </a:r>
            <a:endParaRPr lang="zh-Hans" altLang="en-US" dirty="0" smtClean="0"/>
          </a:p>
          <a:p>
            <a:pPr lvl="1"/>
            <a:r>
              <a:rPr lang="en-US" altLang="zh-Hans" dirty="0" smtClean="0"/>
              <a:t>2cd</a:t>
            </a:r>
            <a:endParaRPr lang="zh-Hans" altLang="en-US" dirty="0" smtClean="0"/>
          </a:p>
          <a:p>
            <a:pPr lvl="2"/>
            <a:r>
              <a:rPr lang="en-US" altLang="zh-Hans" dirty="0" smtClean="0"/>
              <a:t>3rd</a:t>
            </a:r>
            <a:endParaRPr lang="zh-Hans" altLang="en-US" dirty="0" smtClean="0"/>
          </a:p>
          <a:p>
            <a:pPr lvl="3"/>
            <a:r>
              <a:rPr lang="en-US" altLang="zh-Hans" dirty="0" smtClean="0"/>
              <a:t>4th</a:t>
            </a:r>
            <a:endParaRPr lang="zh-Hans" altLang="en-US" dirty="0" smtClean="0"/>
          </a:p>
          <a:p>
            <a:pPr lvl="4"/>
            <a:r>
              <a:rPr lang="en-US" altLang="zh-Hans" dirty="0" smtClean="0"/>
              <a:t>5th</a:t>
            </a:r>
            <a:endParaRPr lang="zh-Hans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0CE9249F-DAB0-446C-8845-3AED4B5D733F}" type="datetime1">
              <a:rPr lang="zh-Hans" altLang="en-US" smtClean="0"/>
              <a:pPr/>
              <a:t>2015/3/27</a:t>
            </a:fld>
            <a:endParaRPr lang="zh-Han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C913308-F349-4B6D-A68A-DD1791B4A57B}" type="slidenum">
              <a:rPr lang="zh-Hans" altLang="en-US" smtClean="0"/>
              <a:pPr/>
              <a:t>‹#›</a:t>
            </a:fld>
            <a:endParaRPr lang="zh-Han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96752"/>
            <a:ext cx="9144000" cy="2002234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Hans" b="1" dirty="0" smtClean="0">
                <a:latin typeface="+mj-lt"/>
              </a:rPr>
              <a:t>A-DRM: Architecture-aware </a:t>
            </a:r>
            <a:br>
              <a:rPr lang="en-US" altLang="zh-Hans" b="1" dirty="0" smtClean="0">
                <a:latin typeface="+mj-lt"/>
              </a:rPr>
            </a:br>
            <a:r>
              <a:rPr lang="en-US" altLang="zh-Hans" b="1" dirty="0" smtClean="0">
                <a:latin typeface="+mj-lt"/>
              </a:rPr>
              <a:t>Distributed Resource Management </a:t>
            </a:r>
            <a:br>
              <a:rPr lang="en-US" altLang="zh-Hans" b="1" dirty="0" smtClean="0">
                <a:latin typeface="+mj-lt"/>
              </a:rPr>
            </a:br>
            <a:r>
              <a:rPr lang="en-US" altLang="zh-Hans" b="1" dirty="0" smtClean="0">
                <a:latin typeface="+mj-lt"/>
              </a:rPr>
              <a:t>of Virtualized Clusters</a:t>
            </a:r>
            <a:endParaRPr lang="zh-Hans" altLang="en-US" b="1" dirty="0">
              <a:latin typeface="+mj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3351386"/>
            <a:ext cx="9144000" cy="1517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zh-Hans" sz="2800" b="1" dirty="0">
                <a:latin typeface="+mn-lt"/>
              </a:rPr>
              <a:t>Hui Wang</a:t>
            </a:r>
            <a:r>
              <a:rPr lang="en-US" altLang="zh-Hans" sz="2800" baseline="30000" dirty="0" smtClean="0">
                <a:latin typeface="+mn-lt"/>
              </a:rPr>
              <a:t>†</a:t>
            </a:r>
            <a:r>
              <a:rPr lang="en-US" altLang="zh-Hans" sz="2800" baseline="30000" dirty="0">
                <a:latin typeface="+mn-lt"/>
              </a:rPr>
              <a:t>*</a:t>
            </a:r>
            <a:r>
              <a:rPr lang="en-US" altLang="zh-Hans" sz="2800" dirty="0" smtClean="0">
                <a:latin typeface="+mn-lt"/>
              </a:rPr>
              <a:t>, </a:t>
            </a:r>
            <a:r>
              <a:rPr lang="en-US" altLang="zh-Hans" sz="2800" dirty="0" err="1" smtClean="0">
                <a:latin typeface="+mn-lt"/>
              </a:rPr>
              <a:t>Canturk</a:t>
            </a:r>
            <a:r>
              <a:rPr lang="en-US" altLang="zh-Hans" sz="2800" dirty="0" smtClean="0">
                <a:latin typeface="+mn-lt"/>
              </a:rPr>
              <a:t> </a:t>
            </a:r>
            <a:r>
              <a:rPr lang="en-US" altLang="zh-Hans" sz="2800" dirty="0" err="1" smtClean="0">
                <a:latin typeface="+mn-lt"/>
              </a:rPr>
              <a:t>Isci</a:t>
            </a:r>
            <a:r>
              <a:rPr lang="en-US" altLang="zh-Hans" sz="2800" baseline="30000" dirty="0">
                <a:latin typeface="+mn-lt"/>
              </a:rPr>
              <a:t>‡</a:t>
            </a:r>
            <a:r>
              <a:rPr lang="en-US" altLang="zh-Hans" sz="2800" dirty="0" smtClean="0">
                <a:latin typeface="+mn-lt"/>
              </a:rPr>
              <a:t>, </a:t>
            </a:r>
            <a:r>
              <a:rPr lang="en-US" altLang="zh-Hans" sz="2800" dirty="0" err="1" smtClean="0">
                <a:latin typeface="+mn-lt"/>
              </a:rPr>
              <a:t>Lavanya</a:t>
            </a:r>
            <a:r>
              <a:rPr lang="en-US" altLang="zh-Hans" sz="2800" dirty="0" smtClean="0">
                <a:latin typeface="+mn-lt"/>
              </a:rPr>
              <a:t> Subramanian</a:t>
            </a:r>
            <a:r>
              <a:rPr lang="en-US" altLang="zh-Hans" sz="2800" baseline="30000" dirty="0" smtClean="0">
                <a:latin typeface="+mn-lt"/>
              </a:rPr>
              <a:t>*</a:t>
            </a:r>
            <a:r>
              <a:rPr lang="en-US" altLang="zh-Hans" sz="2800" dirty="0" smtClean="0">
                <a:latin typeface="+mn-lt"/>
              </a:rPr>
              <a:t>,</a:t>
            </a:r>
          </a:p>
          <a:p>
            <a:r>
              <a:rPr lang="en-US" altLang="zh-Hans" sz="2800" dirty="0" err="1" smtClean="0">
                <a:latin typeface="+mn-lt"/>
              </a:rPr>
              <a:t>Jongmoo</a:t>
            </a:r>
            <a:r>
              <a:rPr lang="en-US" altLang="zh-Hans" sz="2800" dirty="0" smtClean="0">
                <a:latin typeface="+mn-lt"/>
              </a:rPr>
              <a:t> Choi</a:t>
            </a:r>
            <a:r>
              <a:rPr lang="en-US" altLang="zh-Hans" sz="2800" baseline="30000" dirty="0">
                <a:latin typeface="+mn-lt"/>
              </a:rPr>
              <a:t>#</a:t>
            </a:r>
            <a:r>
              <a:rPr lang="en-US" altLang="zh-Hans" sz="2800" baseline="30000" dirty="0" smtClean="0">
                <a:latin typeface="+mn-lt"/>
              </a:rPr>
              <a:t>*</a:t>
            </a:r>
            <a:r>
              <a:rPr lang="en-US" altLang="zh-Hans" sz="2800" dirty="0" smtClean="0">
                <a:latin typeface="+mn-lt"/>
              </a:rPr>
              <a:t>, </a:t>
            </a:r>
            <a:r>
              <a:rPr lang="en-US" altLang="zh-Hans" sz="2800" dirty="0" err="1" smtClean="0">
                <a:latin typeface="+mn-lt"/>
              </a:rPr>
              <a:t>Depei</a:t>
            </a:r>
            <a:r>
              <a:rPr lang="en-US" altLang="zh-Hans" sz="2800" dirty="0" smtClean="0">
                <a:latin typeface="+mn-lt"/>
              </a:rPr>
              <a:t> Qian</a:t>
            </a:r>
            <a:r>
              <a:rPr lang="en-US" altLang="zh-Hans" sz="2800" baseline="30000" dirty="0">
                <a:latin typeface="+mn-lt"/>
              </a:rPr>
              <a:t>†</a:t>
            </a:r>
            <a:r>
              <a:rPr lang="en-US" altLang="zh-Hans" sz="2800" dirty="0" smtClean="0">
                <a:latin typeface="+mn-lt"/>
              </a:rPr>
              <a:t>, </a:t>
            </a:r>
            <a:r>
              <a:rPr lang="en-US" altLang="zh-Hans" sz="2800" dirty="0" err="1" smtClean="0">
                <a:latin typeface="+mn-lt"/>
              </a:rPr>
              <a:t>Onur</a:t>
            </a:r>
            <a:r>
              <a:rPr lang="en-US" altLang="zh-Hans" sz="2800" dirty="0" smtClean="0">
                <a:latin typeface="+mn-lt"/>
              </a:rPr>
              <a:t> </a:t>
            </a:r>
            <a:r>
              <a:rPr lang="en-US" altLang="zh-Hans" sz="2800" dirty="0" err="1" smtClean="0">
                <a:latin typeface="+mn-lt"/>
              </a:rPr>
              <a:t>Mutlu</a:t>
            </a:r>
            <a:r>
              <a:rPr lang="en-US" altLang="zh-Hans" sz="2800" baseline="30000" dirty="0" smtClean="0">
                <a:latin typeface="+mn-lt"/>
              </a:rPr>
              <a:t>*</a:t>
            </a:r>
            <a:endParaRPr lang="zh-Hans" altLang="en-US" sz="2800" baseline="30000" dirty="0">
              <a:latin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4790157"/>
            <a:ext cx="9144000" cy="913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zh-Hans" sz="2700" baseline="30000" dirty="0" smtClean="0">
                <a:latin typeface="+mn-lt"/>
              </a:rPr>
              <a:t>†</a:t>
            </a:r>
            <a:r>
              <a:rPr lang="en-US" altLang="zh-Hans" sz="2500" dirty="0" err="1" smtClean="0">
                <a:latin typeface="+mn-lt"/>
              </a:rPr>
              <a:t>Beihang</a:t>
            </a:r>
            <a:r>
              <a:rPr lang="en-US" altLang="zh-Hans" sz="2500" dirty="0" smtClean="0">
                <a:latin typeface="+mn-lt"/>
              </a:rPr>
              <a:t> University, </a:t>
            </a:r>
            <a:r>
              <a:rPr lang="en-US" altLang="zh-Hans" sz="2500" baseline="30000" dirty="0" smtClean="0">
                <a:latin typeface="+mn-lt"/>
              </a:rPr>
              <a:t>‡</a:t>
            </a:r>
            <a:r>
              <a:rPr lang="en-US" altLang="zh-Hans" sz="2500" dirty="0" smtClean="0">
                <a:latin typeface="+mn-lt"/>
              </a:rPr>
              <a:t>IBM T. J. Watson Research Center,</a:t>
            </a:r>
          </a:p>
          <a:p>
            <a:r>
              <a:rPr lang="en-US" altLang="zh-Hans" sz="2500" baseline="30000" dirty="0" smtClean="0">
                <a:latin typeface="+mn-lt"/>
              </a:rPr>
              <a:t>*</a:t>
            </a:r>
            <a:r>
              <a:rPr lang="en-US" altLang="zh-Hans" sz="2500" dirty="0" smtClean="0">
                <a:latin typeface="+mn-lt"/>
              </a:rPr>
              <a:t>Carnegie Mellon University, </a:t>
            </a:r>
            <a:r>
              <a:rPr lang="en-US" altLang="zh-Hans" sz="2500" baseline="30000" dirty="0" smtClean="0">
                <a:latin typeface="+mn-lt"/>
              </a:rPr>
              <a:t>#</a:t>
            </a:r>
            <a:r>
              <a:rPr lang="en-US" altLang="zh-Hans" sz="2500" dirty="0" err="1" smtClean="0">
                <a:latin typeface="+mn-lt"/>
              </a:rPr>
              <a:t>Dankook</a:t>
            </a:r>
            <a:r>
              <a:rPr lang="en-US" altLang="zh-Hans" sz="2500" dirty="0" smtClean="0">
                <a:latin typeface="+mn-lt"/>
              </a:rPr>
              <a:t> University</a:t>
            </a:r>
            <a:endParaRPr lang="zh-Hans" altLang="en-US" sz="2500" baseline="30000" dirty="0">
              <a:latin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76056" y="5965634"/>
            <a:ext cx="2098848" cy="599986"/>
            <a:chOff x="4731432" y="5978822"/>
            <a:chExt cx="2803512" cy="801425"/>
          </a:xfrm>
        </p:grpSpPr>
        <p:pic>
          <p:nvPicPr>
            <p:cNvPr id="8" name="Picture 6" descr="Burgundy_CMU_JPG_Logo.jpg"/>
            <p:cNvPicPr>
              <a:picLocks noChangeAspect="1"/>
            </p:cNvPicPr>
            <p:nvPr/>
          </p:nvPicPr>
          <p:blipFill rotWithShape="1">
            <a:blip r:embed="rId3" cstate="print"/>
            <a:srcRect t="26333" b="26267"/>
            <a:stretch/>
          </p:blipFill>
          <p:spPr>
            <a:xfrm>
              <a:off x="4731432" y="5978822"/>
              <a:ext cx="2803512" cy="479867"/>
            </a:xfrm>
            <a:prstGeom prst="rect">
              <a:avLst/>
            </a:prstGeom>
          </p:spPr>
        </p:pic>
        <p:pic>
          <p:nvPicPr>
            <p:cNvPr id="9" name="Picture 7" descr="safari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8104" y="6418524"/>
              <a:ext cx="1250168" cy="361723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6044715"/>
            <a:ext cx="1668924" cy="4690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8264" y="5833152"/>
            <a:ext cx="2188471" cy="9082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929146"/>
            <a:ext cx="2987824" cy="6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03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A-DRM: Architecture-aware DRM</a:t>
            </a:r>
            <a:endParaRPr lang="zh-Hans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Hans" sz="3000" b="1" u="sng" dirty="0" smtClean="0"/>
              <a:t>Goal</a:t>
            </a:r>
            <a:r>
              <a:rPr lang="en-US" altLang="zh-Hans" sz="3000" dirty="0" smtClean="0"/>
              <a:t>: Take into account microarchitecture-level </a:t>
            </a:r>
            <a:r>
              <a:rPr lang="en-US" altLang="zh-Hans" sz="3000" dirty="0"/>
              <a:t>shared resource </a:t>
            </a:r>
            <a:r>
              <a:rPr lang="en-US" altLang="zh-Hans" sz="3000" dirty="0" smtClean="0"/>
              <a:t>interference</a:t>
            </a:r>
          </a:p>
          <a:p>
            <a:pPr lvl="1"/>
            <a:r>
              <a:rPr lang="en-US" altLang="zh-Hans" sz="2400" dirty="0" smtClean="0"/>
              <a:t>Shared cache capacity</a:t>
            </a:r>
          </a:p>
          <a:p>
            <a:pPr lvl="1"/>
            <a:r>
              <a:rPr lang="en-US" altLang="zh-Hans" sz="2400" dirty="0" smtClean="0"/>
              <a:t>Shared memory bandwidth</a:t>
            </a:r>
          </a:p>
          <a:p>
            <a:pPr lvl="8"/>
            <a:endParaRPr lang="en-US" altLang="zh-Hans" dirty="0"/>
          </a:p>
          <a:p>
            <a:r>
              <a:rPr lang="en-US" altLang="zh-Hans" sz="3000" b="1" u="sng" dirty="0">
                <a:solidFill>
                  <a:srgbClr val="0000FF"/>
                </a:solidFill>
              </a:rPr>
              <a:t>Key </a:t>
            </a:r>
            <a:r>
              <a:rPr lang="en-US" altLang="zh-Hans" sz="3000" b="1" u="sng" dirty="0" smtClean="0">
                <a:solidFill>
                  <a:srgbClr val="0000FF"/>
                </a:solidFill>
              </a:rPr>
              <a:t>Idea</a:t>
            </a:r>
            <a:r>
              <a:rPr lang="en-US" altLang="zh-Hans" sz="3000" dirty="0" smtClean="0">
                <a:solidFill>
                  <a:srgbClr val="0000FF"/>
                </a:solidFill>
              </a:rPr>
              <a:t>: </a:t>
            </a:r>
          </a:p>
          <a:p>
            <a:pPr lvl="1"/>
            <a:r>
              <a:rPr lang="en-US" altLang="zh-Hans" sz="2600" dirty="0" smtClean="0">
                <a:solidFill>
                  <a:srgbClr val="0000FF"/>
                </a:solidFill>
              </a:rPr>
              <a:t>Monitor and detect microarchitecture</a:t>
            </a:r>
            <a:r>
              <a:rPr lang="en-US" altLang="zh-Hans" sz="2600" dirty="0">
                <a:solidFill>
                  <a:srgbClr val="0000FF"/>
                </a:solidFill>
              </a:rPr>
              <a:t>-level shared resource </a:t>
            </a:r>
            <a:r>
              <a:rPr lang="en-US" altLang="zh-Hans" sz="2600" dirty="0" smtClean="0">
                <a:solidFill>
                  <a:srgbClr val="0000FF"/>
                </a:solidFill>
              </a:rPr>
              <a:t>interference</a:t>
            </a:r>
            <a:endParaRPr lang="en-US" altLang="zh-Hans" sz="2600" dirty="0">
              <a:solidFill>
                <a:srgbClr val="0000FF"/>
              </a:solidFill>
            </a:endParaRPr>
          </a:p>
          <a:p>
            <a:pPr lvl="1"/>
            <a:r>
              <a:rPr lang="en-US" altLang="zh-Hans" sz="2600" dirty="0" smtClean="0">
                <a:solidFill>
                  <a:srgbClr val="0000FF"/>
                </a:solidFill>
              </a:rPr>
              <a:t>Balance microarchitecture</a:t>
            </a:r>
            <a:r>
              <a:rPr lang="en-US" altLang="zh-Hans" sz="2600" dirty="0">
                <a:solidFill>
                  <a:srgbClr val="0000FF"/>
                </a:solidFill>
              </a:rPr>
              <a:t>-level </a:t>
            </a:r>
            <a:r>
              <a:rPr lang="en-US" altLang="zh-Hans" sz="2600" dirty="0" smtClean="0">
                <a:solidFill>
                  <a:srgbClr val="0000FF"/>
                </a:solidFill>
              </a:rPr>
              <a:t>resource usage </a:t>
            </a:r>
            <a:r>
              <a:rPr lang="en-US" altLang="zh-Hans" sz="2600" dirty="0">
                <a:solidFill>
                  <a:srgbClr val="0000FF"/>
                </a:solidFill>
              </a:rPr>
              <a:t>across </a:t>
            </a:r>
            <a:r>
              <a:rPr lang="en-US" altLang="zh-Hans" sz="2600" dirty="0" smtClean="0">
                <a:solidFill>
                  <a:srgbClr val="0000FF"/>
                </a:solidFill>
              </a:rPr>
              <a:t>cluster</a:t>
            </a:r>
            <a:endParaRPr lang="en-US" altLang="zh-Hans" sz="2600" dirty="0">
              <a:solidFill>
                <a:srgbClr val="0000FF"/>
              </a:solidFill>
            </a:endParaRPr>
          </a:p>
          <a:p>
            <a:endParaRPr lang="en-US" altLang="zh-Han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10</a:t>
            </a:fld>
            <a:endParaRPr lang="zh-Hans" altLang="en-US"/>
          </a:p>
        </p:txBody>
      </p:sp>
      <p:pic>
        <p:nvPicPr>
          <p:cNvPr id="5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89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Conventional DRM</a:t>
            </a:r>
            <a:endParaRPr lang="zh-Hans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11</a:t>
            </a:fld>
            <a:endParaRPr lang="zh-Hans" altLang="en-US"/>
          </a:p>
        </p:txBody>
      </p:sp>
      <p:sp>
        <p:nvSpPr>
          <p:cNvPr id="5" name="矩形 4"/>
          <p:cNvSpPr/>
          <p:nvPr/>
        </p:nvSpPr>
        <p:spPr>
          <a:xfrm>
            <a:off x="431540" y="2209746"/>
            <a:ext cx="3528392" cy="31627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556" y="2343295"/>
            <a:ext cx="3528392" cy="31627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9572" y="2492211"/>
            <a:ext cx="3528392" cy="3162785"/>
            <a:chOff x="899592" y="692696"/>
            <a:chExt cx="3528392" cy="3162785"/>
          </a:xfrm>
        </p:grpSpPr>
        <p:sp>
          <p:nvSpPr>
            <p:cNvPr id="8" name="矩形 7"/>
            <p:cNvSpPr/>
            <p:nvPr/>
          </p:nvSpPr>
          <p:spPr>
            <a:xfrm>
              <a:off x="899592" y="692696"/>
              <a:ext cx="3528392" cy="31627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 smtClean="0">
                  <a:solidFill>
                    <a:schemeClr val="tx1"/>
                  </a:solidFill>
                </a:rPr>
                <a:t>OS+Hypervisor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23628" y="1137783"/>
              <a:ext cx="936104" cy="1517701"/>
              <a:chOff x="6071584" y="3273230"/>
              <a:chExt cx="936104" cy="1517701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6071584" y="3273230"/>
                <a:ext cx="936104" cy="1517701"/>
              </a:xfrm>
              <a:prstGeom prst="roundRect">
                <a:avLst/>
              </a:prstGeom>
              <a:solidFill>
                <a:schemeClr val="accent3"/>
              </a:solidFill>
              <a:ln w="381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167014" y="3356992"/>
                <a:ext cx="745245" cy="960354"/>
              </a:xfrm>
              <a:prstGeom prst="roundRect">
                <a:avLst/>
              </a:prstGeom>
              <a:solidFill>
                <a:schemeClr val="accent5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VM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6215600" y="3861048"/>
                <a:ext cx="648072" cy="39957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App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239852" y="1137783"/>
              <a:ext cx="936104" cy="1517701"/>
              <a:chOff x="7079696" y="3273230"/>
              <a:chExt cx="936104" cy="1517701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7079696" y="3273230"/>
                <a:ext cx="936104" cy="1517701"/>
              </a:xfrm>
              <a:prstGeom prst="roundRect">
                <a:avLst/>
              </a:prstGeom>
              <a:solidFill>
                <a:schemeClr val="accent3"/>
              </a:solidFill>
              <a:ln w="381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175126" y="3356992"/>
                <a:ext cx="745245" cy="960354"/>
              </a:xfrm>
              <a:prstGeom prst="roundRect">
                <a:avLst/>
              </a:prstGeom>
              <a:solidFill>
                <a:schemeClr val="accent5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VM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7223712" y="3861048"/>
                <a:ext cx="648072" cy="39957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App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圆角矩形 10"/>
            <p:cNvSpPr/>
            <p:nvPr/>
          </p:nvSpPr>
          <p:spPr>
            <a:xfrm>
              <a:off x="1115616" y="2943517"/>
              <a:ext cx="3168352" cy="74104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肘形连接符 11"/>
            <p:cNvCxnSpPr>
              <a:stCxn id="11" idx="0"/>
              <a:endCxn id="17" idx="2"/>
            </p:cNvCxnSpPr>
            <p:nvPr/>
          </p:nvCxnSpPr>
          <p:spPr>
            <a:xfrm rot="16200000" flipV="1">
              <a:off x="2051720" y="2295445"/>
              <a:ext cx="288033" cy="100811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11" idx="0"/>
              <a:endCxn id="14" idx="2"/>
            </p:cNvCxnSpPr>
            <p:nvPr/>
          </p:nvCxnSpPr>
          <p:spPr>
            <a:xfrm rot="5400000" flipH="1" flipV="1">
              <a:off x="3059832" y="2295445"/>
              <a:ext cx="288033" cy="100811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5184068" y="2189874"/>
            <a:ext cx="3528392" cy="34651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DRM: Global Resource Manager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2870823"/>
            <a:ext cx="3168352" cy="399572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Profiling Engine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365749" y="3475829"/>
            <a:ext cx="3165475" cy="1556276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Distributed Resource Management (Policy)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365750" y="5206166"/>
            <a:ext cx="3165475" cy="399572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Migration Engine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11" idx="3"/>
            <a:endCxn id="21" idx="1"/>
          </p:cNvCxnSpPr>
          <p:nvPr/>
        </p:nvCxnSpPr>
        <p:spPr>
          <a:xfrm flipV="1">
            <a:off x="4103948" y="3070609"/>
            <a:ext cx="1260140" cy="20429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</p:cNvCxnSpPr>
          <p:nvPr/>
        </p:nvCxnSpPr>
        <p:spPr>
          <a:xfrm rot="16200000" flipH="1">
            <a:off x="6845659" y="3373000"/>
            <a:ext cx="205434" cy="2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3" idx="2"/>
            <a:endCxn id="24" idx="0"/>
          </p:cNvCxnSpPr>
          <p:nvPr/>
        </p:nvCxnSpPr>
        <p:spPr>
          <a:xfrm rot="16200000" flipH="1">
            <a:off x="6861457" y="5119134"/>
            <a:ext cx="17406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81638" y="1820542"/>
            <a:ext cx="714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Hosts</a:t>
            </a:r>
            <a:endParaRPr 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5184068" y="1772816"/>
            <a:ext cx="1143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984182" y="4776793"/>
            <a:ext cx="3083321" cy="43548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CPU/Memory Capacity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72983" y="5175079"/>
            <a:ext cx="89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Profiler</a:t>
            </a:r>
            <a:endParaRPr lang="en-US" dirty="0"/>
          </a:p>
        </p:txBody>
      </p:sp>
      <p:sp>
        <p:nvSpPr>
          <p:cNvPr id="34" name="矩形 33"/>
          <p:cNvSpPr/>
          <p:nvPr/>
        </p:nvSpPr>
        <p:spPr>
          <a:xfrm>
            <a:off x="2254314" y="355310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•••</a:t>
            </a:r>
            <a:endParaRPr lang="en-US" dirty="0"/>
          </a:p>
        </p:txBody>
      </p:sp>
      <p:cxnSp>
        <p:nvCxnSpPr>
          <p:cNvPr id="35" name="肘形连接符 34"/>
          <p:cNvCxnSpPr>
            <a:stCxn id="24" idx="1"/>
          </p:cNvCxnSpPr>
          <p:nvPr/>
        </p:nvCxnSpPr>
        <p:spPr>
          <a:xfrm rot="10800000" flipV="1">
            <a:off x="4238626" y="5405951"/>
            <a:ext cx="1127125" cy="8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55576" y="4715853"/>
            <a:ext cx="3528392" cy="801379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55" name="圆角矩形 54"/>
          <p:cNvSpPr/>
          <p:nvPr/>
        </p:nvSpPr>
        <p:spPr>
          <a:xfrm>
            <a:off x="5016008" y="1742039"/>
            <a:ext cx="3876472" cy="420724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56" name="圆角矩形 55"/>
          <p:cNvSpPr/>
          <p:nvPr/>
        </p:nvSpPr>
        <p:spPr>
          <a:xfrm>
            <a:off x="999220" y="4733256"/>
            <a:ext cx="3104727" cy="557269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57" name="圆角矩形 56"/>
          <p:cNvSpPr/>
          <p:nvPr/>
        </p:nvSpPr>
        <p:spPr>
          <a:xfrm>
            <a:off x="5196862" y="2791974"/>
            <a:ext cx="3515598" cy="557269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58" name="圆角矩形 57"/>
          <p:cNvSpPr/>
          <p:nvPr/>
        </p:nvSpPr>
        <p:spPr>
          <a:xfrm>
            <a:off x="5161257" y="5175079"/>
            <a:ext cx="3515598" cy="479917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59" name="圆角矩形 58"/>
          <p:cNvSpPr/>
          <p:nvPr/>
        </p:nvSpPr>
        <p:spPr>
          <a:xfrm>
            <a:off x="5190689" y="3417513"/>
            <a:ext cx="3515598" cy="1696039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pic>
        <p:nvPicPr>
          <p:cNvPr id="38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82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9" grpId="0" animBg="1"/>
      <p:bldP spid="5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A-DRM: Architecture-aware DRM</a:t>
            </a:r>
            <a:endParaRPr lang="zh-Hans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12</a:t>
            </a:fld>
            <a:endParaRPr lang="zh-Hans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1540" y="2209746"/>
            <a:ext cx="3528392" cy="31627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556" y="2343295"/>
            <a:ext cx="3528392" cy="31627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9572" y="2492211"/>
            <a:ext cx="3528392" cy="3162785"/>
            <a:chOff x="899592" y="692696"/>
            <a:chExt cx="3528392" cy="3162785"/>
          </a:xfrm>
        </p:grpSpPr>
        <p:sp>
          <p:nvSpPr>
            <p:cNvPr id="8" name="矩形 7"/>
            <p:cNvSpPr/>
            <p:nvPr/>
          </p:nvSpPr>
          <p:spPr>
            <a:xfrm>
              <a:off x="899592" y="692696"/>
              <a:ext cx="3528392" cy="31627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 smtClean="0">
                  <a:solidFill>
                    <a:schemeClr val="tx1"/>
                  </a:solidFill>
                </a:rPr>
                <a:t>OS+Hypervisor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23628" y="1137783"/>
              <a:ext cx="936104" cy="1517701"/>
              <a:chOff x="6071584" y="3273230"/>
              <a:chExt cx="936104" cy="1517701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6071584" y="3273230"/>
                <a:ext cx="936104" cy="1517701"/>
              </a:xfrm>
              <a:prstGeom prst="roundRect">
                <a:avLst/>
              </a:prstGeom>
              <a:solidFill>
                <a:schemeClr val="accent3"/>
              </a:solidFill>
              <a:ln w="381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167014" y="3356992"/>
                <a:ext cx="745245" cy="960354"/>
              </a:xfrm>
              <a:prstGeom prst="roundRect">
                <a:avLst/>
              </a:prstGeom>
              <a:solidFill>
                <a:schemeClr val="accent5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VM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6215600" y="3861048"/>
                <a:ext cx="648072" cy="39957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App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239852" y="1137783"/>
              <a:ext cx="936104" cy="1517701"/>
              <a:chOff x="7079696" y="3273230"/>
              <a:chExt cx="936104" cy="1517701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7079696" y="3273230"/>
                <a:ext cx="936104" cy="1517701"/>
              </a:xfrm>
              <a:prstGeom prst="roundRect">
                <a:avLst/>
              </a:prstGeom>
              <a:solidFill>
                <a:schemeClr val="accent3"/>
              </a:solidFill>
              <a:ln w="381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175126" y="3356992"/>
                <a:ext cx="745245" cy="960354"/>
              </a:xfrm>
              <a:prstGeom prst="roundRect">
                <a:avLst/>
              </a:prstGeom>
              <a:solidFill>
                <a:schemeClr val="accent5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VM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7223712" y="3861048"/>
                <a:ext cx="648072" cy="39957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App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圆角矩形 10"/>
            <p:cNvSpPr/>
            <p:nvPr/>
          </p:nvSpPr>
          <p:spPr>
            <a:xfrm>
              <a:off x="1115616" y="2943517"/>
              <a:ext cx="3168352" cy="74104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肘形连接符 11"/>
            <p:cNvCxnSpPr>
              <a:stCxn id="11" idx="0"/>
              <a:endCxn id="17" idx="2"/>
            </p:cNvCxnSpPr>
            <p:nvPr/>
          </p:nvCxnSpPr>
          <p:spPr>
            <a:xfrm rot="16200000" flipV="1">
              <a:off x="2051720" y="2295445"/>
              <a:ext cx="288033" cy="100811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11" idx="0"/>
              <a:endCxn id="14" idx="2"/>
            </p:cNvCxnSpPr>
            <p:nvPr/>
          </p:nvCxnSpPr>
          <p:spPr>
            <a:xfrm rot="5400000" flipH="1" flipV="1">
              <a:off x="3059832" y="2295445"/>
              <a:ext cx="288033" cy="100811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5184068" y="2189874"/>
            <a:ext cx="3528392" cy="34651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A-DRM: Global Architecture –aware Resource Manager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2870823"/>
            <a:ext cx="3168352" cy="399572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Profiling Engine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364956" y="3475829"/>
            <a:ext cx="3167063" cy="548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Architecture-aware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Interference Detector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365749" y="4232005"/>
            <a:ext cx="3165475" cy="8001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Architecture-aware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Distributed Resource Management (Policy)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365750" y="5206166"/>
            <a:ext cx="3165475" cy="399572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Migration Engine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11" idx="3"/>
            <a:endCxn id="21" idx="1"/>
          </p:cNvCxnSpPr>
          <p:nvPr/>
        </p:nvCxnSpPr>
        <p:spPr>
          <a:xfrm flipV="1">
            <a:off x="4103948" y="3070609"/>
            <a:ext cx="1260140" cy="20429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22" idx="0"/>
          </p:cNvCxnSpPr>
          <p:nvPr/>
        </p:nvCxnSpPr>
        <p:spPr>
          <a:xfrm rot="16200000" flipH="1">
            <a:off x="6845659" y="3373000"/>
            <a:ext cx="205434" cy="2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2" idx="2"/>
            <a:endCxn id="23" idx="0"/>
          </p:cNvCxnSpPr>
          <p:nvPr/>
        </p:nvCxnSpPr>
        <p:spPr>
          <a:xfrm rot="5400000">
            <a:off x="6844643" y="4128160"/>
            <a:ext cx="20769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3" idx="2"/>
            <a:endCxn id="24" idx="0"/>
          </p:cNvCxnSpPr>
          <p:nvPr/>
        </p:nvCxnSpPr>
        <p:spPr>
          <a:xfrm rot="16200000" flipH="1">
            <a:off x="6861457" y="5119134"/>
            <a:ext cx="17406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81638" y="1820542"/>
            <a:ext cx="714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Hosts</a:t>
            </a:r>
            <a:endParaRPr 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5184068" y="1772816"/>
            <a:ext cx="1143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984183" y="4776793"/>
            <a:ext cx="1535590" cy="43548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CPU/Memory Capacity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72983" y="5175079"/>
            <a:ext cx="89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Profiler</a:t>
            </a:r>
            <a:endParaRPr 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555776" y="4776793"/>
            <a:ext cx="1476164" cy="4354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Architectural Resource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54314" y="355310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•••</a:t>
            </a:r>
            <a:endParaRPr lang="en-US" dirty="0"/>
          </a:p>
        </p:txBody>
      </p:sp>
      <p:cxnSp>
        <p:nvCxnSpPr>
          <p:cNvPr id="35" name="肘形连接符 34"/>
          <p:cNvCxnSpPr>
            <a:stCxn id="24" idx="1"/>
          </p:cNvCxnSpPr>
          <p:nvPr/>
        </p:nvCxnSpPr>
        <p:spPr>
          <a:xfrm rot="10800000" flipV="1">
            <a:off x="4238626" y="5405951"/>
            <a:ext cx="1127125" cy="8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555776" y="4776793"/>
            <a:ext cx="1476164" cy="4354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Architectural Resources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196862" y="3446267"/>
            <a:ext cx="3515598" cy="627336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51" name="圆角矩形 50"/>
          <p:cNvSpPr/>
          <p:nvPr/>
        </p:nvSpPr>
        <p:spPr>
          <a:xfrm>
            <a:off x="5184068" y="4213600"/>
            <a:ext cx="3515598" cy="818506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53" name="圆角矩形 52"/>
          <p:cNvSpPr/>
          <p:nvPr/>
        </p:nvSpPr>
        <p:spPr>
          <a:xfrm>
            <a:off x="2545262" y="4725144"/>
            <a:ext cx="1520552" cy="557269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pic>
        <p:nvPicPr>
          <p:cNvPr id="39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74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Architectural Resource Profiler</a:t>
            </a:r>
            <a:endParaRPr lang="zh-Hans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 smtClean="0"/>
              <a:t>Leverages the Hardware Performance Monitoring Units </a:t>
            </a:r>
            <a:r>
              <a:rPr lang="en-US" altLang="zh-Hans" dirty="0"/>
              <a:t>(PMUs</a:t>
            </a:r>
            <a:r>
              <a:rPr lang="en-US" altLang="zh-Hans" dirty="0" smtClean="0"/>
              <a:t>):</a:t>
            </a:r>
          </a:p>
          <a:p>
            <a:pPr lvl="1"/>
            <a:r>
              <a:rPr lang="en-US" altLang="zh-Hans" dirty="0"/>
              <a:t>L</a:t>
            </a:r>
            <a:r>
              <a:rPr lang="en-US" altLang="zh-Hans" dirty="0" smtClean="0"/>
              <a:t>ast </a:t>
            </a:r>
            <a:r>
              <a:rPr lang="en-US" altLang="zh-Hans" dirty="0"/>
              <a:t>level </a:t>
            </a:r>
            <a:r>
              <a:rPr lang="en-US" altLang="zh-Hans" dirty="0" smtClean="0"/>
              <a:t>cache </a:t>
            </a:r>
            <a:r>
              <a:rPr lang="en-US" altLang="zh-Hans" dirty="0"/>
              <a:t>(LLC</a:t>
            </a:r>
            <a:r>
              <a:rPr lang="en-US" altLang="zh-Hans" dirty="0" smtClean="0"/>
              <a:t>) </a:t>
            </a:r>
          </a:p>
          <a:p>
            <a:pPr lvl="1"/>
            <a:r>
              <a:rPr lang="en-US" altLang="zh-Hans" dirty="0" smtClean="0"/>
              <a:t>Memory bandwidth (</a:t>
            </a:r>
            <a:r>
              <a:rPr lang="en-US" altLang="zh-Hans" dirty="0"/>
              <a:t>MBW</a:t>
            </a:r>
            <a:r>
              <a:rPr lang="en-US" altLang="zh-Hans" dirty="0" smtClean="0"/>
              <a:t>)</a:t>
            </a:r>
          </a:p>
          <a:p>
            <a:pPr lvl="1"/>
            <a:endParaRPr lang="en-US" altLang="zh-Hans" dirty="0"/>
          </a:p>
          <a:p>
            <a:r>
              <a:rPr lang="en-US" altLang="zh-Hans" dirty="0" smtClean="0"/>
              <a:t>Reports to </a:t>
            </a:r>
            <a:r>
              <a:rPr lang="en-US" altLang="zh-Hans" i="1" dirty="0" smtClean="0"/>
              <a:t>Controller </a:t>
            </a:r>
            <a:r>
              <a:rPr lang="en-US" altLang="zh-Hans" dirty="0" smtClean="0"/>
              <a:t>periodically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13</a:t>
            </a:fld>
            <a:endParaRPr lang="zh-Hans" altLang="en-US"/>
          </a:p>
        </p:txBody>
      </p:sp>
      <p:pic>
        <p:nvPicPr>
          <p:cNvPr id="5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570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A-DRM: </a:t>
            </a:r>
            <a:r>
              <a:rPr lang="en-US" altLang="zh-Hans" b="1" dirty="0"/>
              <a:t>Architecture-aware DRM</a:t>
            </a:r>
            <a:endParaRPr lang="zh-Hans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14</a:t>
            </a:fld>
            <a:endParaRPr lang="zh-Hans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1540" y="2209746"/>
            <a:ext cx="3528392" cy="31627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556" y="2343295"/>
            <a:ext cx="3528392" cy="31627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9572" y="2492211"/>
            <a:ext cx="3528392" cy="3162785"/>
            <a:chOff x="899592" y="692696"/>
            <a:chExt cx="3528392" cy="3162785"/>
          </a:xfrm>
        </p:grpSpPr>
        <p:sp>
          <p:nvSpPr>
            <p:cNvPr id="8" name="矩形 7"/>
            <p:cNvSpPr/>
            <p:nvPr/>
          </p:nvSpPr>
          <p:spPr>
            <a:xfrm>
              <a:off x="899592" y="692696"/>
              <a:ext cx="3528392" cy="31627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 smtClean="0">
                  <a:solidFill>
                    <a:schemeClr val="tx1"/>
                  </a:solidFill>
                </a:rPr>
                <a:t>OS+Hypervisor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23628" y="1137783"/>
              <a:ext cx="936104" cy="1517701"/>
              <a:chOff x="6071584" y="3273230"/>
              <a:chExt cx="936104" cy="1517701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6071584" y="3273230"/>
                <a:ext cx="936104" cy="1517701"/>
              </a:xfrm>
              <a:prstGeom prst="roundRect">
                <a:avLst/>
              </a:prstGeom>
              <a:solidFill>
                <a:schemeClr val="accent3"/>
              </a:solidFill>
              <a:ln w="381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167014" y="3356992"/>
                <a:ext cx="745245" cy="960354"/>
              </a:xfrm>
              <a:prstGeom prst="roundRect">
                <a:avLst/>
              </a:prstGeom>
              <a:solidFill>
                <a:schemeClr val="accent5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VM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6215600" y="3861048"/>
                <a:ext cx="648072" cy="39957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App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239852" y="1137783"/>
              <a:ext cx="936104" cy="1517701"/>
              <a:chOff x="7079696" y="3273230"/>
              <a:chExt cx="936104" cy="1517701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7079696" y="3273230"/>
                <a:ext cx="936104" cy="1517701"/>
              </a:xfrm>
              <a:prstGeom prst="roundRect">
                <a:avLst/>
              </a:prstGeom>
              <a:solidFill>
                <a:schemeClr val="accent3"/>
              </a:solidFill>
              <a:ln w="381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175126" y="3356992"/>
                <a:ext cx="745245" cy="960354"/>
              </a:xfrm>
              <a:prstGeom prst="roundRect">
                <a:avLst/>
              </a:prstGeom>
              <a:solidFill>
                <a:schemeClr val="accent5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VM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7223712" y="3861048"/>
                <a:ext cx="648072" cy="39957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App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圆角矩形 10"/>
            <p:cNvSpPr/>
            <p:nvPr/>
          </p:nvSpPr>
          <p:spPr>
            <a:xfrm>
              <a:off x="1115616" y="2943517"/>
              <a:ext cx="3168352" cy="74104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肘形连接符 11"/>
            <p:cNvCxnSpPr>
              <a:stCxn id="11" idx="0"/>
              <a:endCxn id="17" idx="2"/>
            </p:cNvCxnSpPr>
            <p:nvPr/>
          </p:nvCxnSpPr>
          <p:spPr>
            <a:xfrm rot="16200000" flipV="1">
              <a:off x="2051720" y="2295445"/>
              <a:ext cx="288033" cy="100811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11" idx="0"/>
              <a:endCxn id="14" idx="2"/>
            </p:cNvCxnSpPr>
            <p:nvPr/>
          </p:nvCxnSpPr>
          <p:spPr>
            <a:xfrm rot="5400000" flipH="1" flipV="1">
              <a:off x="3059832" y="2295445"/>
              <a:ext cx="288033" cy="100811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5184068" y="2189874"/>
            <a:ext cx="3528392" cy="34651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A-DRM: Global Architecture –aware Resource Manager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2870823"/>
            <a:ext cx="3168352" cy="399572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Profiling Engine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364956" y="3475829"/>
            <a:ext cx="3167063" cy="548486"/>
          </a:xfrm>
          <a:prstGeom prst="round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Architecture-aware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Interference Detector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365749" y="4232005"/>
            <a:ext cx="3165475" cy="8001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Architecture-aware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Distributed Resource Management (Policy)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365750" y="5206166"/>
            <a:ext cx="3165475" cy="399572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Migration Engine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11" idx="3"/>
            <a:endCxn id="21" idx="1"/>
          </p:cNvCxnSpPr>
          <p:nvPr/>
        </p:nvCxnSpPr>
        <p:spPr>
          <a:xfrm flipV="1">
            <a:off x="4103948" y="3070609"/>
            <a:ext cx="1260140" cy="20429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22" idx="0"/>
          </p:cNvCxnSpPr>
          <p:nvPr/>
        </p:nvCxnSpPr>
        <p:spPr>
          <a:xfrm rot="16200000" flipH="1">
            <a:off x="6845659" y="3373000"/>
            <a:ext cx="205434" cy="2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2" idx="2"/>
            <a:endCxn id="23" idx="0"/>
          </p:cNvCxnSpPr>
          <p:nvPr/>
        </p:nvCxnSpPr>
        <p:spPr>
          <a:xfrm rot="5400000">
            <a:off x="6844643" y="4128160"/>
            <a:ext cx="20769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3" idx="2"/>
            <a:endCxn id="24" idx="0"/>
          </p:cNvCxnSpPr>
          <p:nvPr/>
        </p:nvCxnSpPr>
        <p:spPr>
          <a:xfrm rot="16200000" flipH="1">
            <a:off x="6861457" y="5119134"/>
            <a:ext cx="17406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81638" y="1820542"/>
            <a:ext cx="714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Hosts</a:t>
            </a:r>
            <a:endParaRPr 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5184068" y="1772816"/>
            <a:ext cx="1143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984183" y="4776793"/>
            <a:ext cx="1535590" cy="43548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CPU/Memory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72983" y="5175079"/>
            <a:ext cx="89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Profiler</a:t>
            </a:r>
            <a:endParaRPr 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555776" y="4776793"/>
            <a:ext cx="1476164" cy="4354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Architectural Resource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54314" y="355310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•••</a:t>
            </a:r>
            <a:endParaRPr lang="en-US" dirty="0"/>
          </a:p>
        </p:txBody>
      </p:sp>
      <p:cxnSp>
        <p:nvCxnSpPr>
          <p:cNvPr id="35" name="肘形连接符 34"/>
          <p:cNvCxnSpPr>
            <a:stCxn id="24" idx="1"/>
          </p:cNvCxnSpPr>
          <p:nvPr/>
        </p:nvCxnSpPr>
        <p:spPr>
          <a:xfrm rot="10800000" flipV="1">
            <a:off x="4238626" y="5405951"/>
            <a:ext cx="1127125" cy="8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555776" y="4776793"/>
            <a:ext cx="1476164" cy="4354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Architectural Resources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36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04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Hans" b="1" dirty="0" smtClean="0"/>
              <a:t>Architecture-aware Interference Detector</a:t>
            </a:r>
            <a:endParaRPr lang="zh-Hans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15</a:t>
            </a:fld>
            <a:endParaRPr lang="zh-Hans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7544" y="1345571"/>
            <a:ext cx="8355036" cy="1998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" sz="2800" b="1" dirty="0" smtClean="0">
                <a:latin typeface="+mn-lt"/>
              </a:rPr>
              <a:t>Goal</a:t>
            </a:r>
            <a:r>
              <a:rPr lang="en-US" altLang="zh-Hans" sz="2800" dirty="0" smtClean="0">
                <a:latin typeface="+mn-lt"/>
              </a:rPr>
              <a:t>: Detect shared cache capacity and memory bandwidth interference</a:t>
            </a:r>
          </a:p>
          <a:p>
            <a:r>
              <a:rPr lang="en-US" altLang="zh-Hans" sz="2800" dirty="0" smtClean="0">
                <a:latin typeface="+mn-lt"/>
              </a:rPr>
              <a:t>Memory bandwidth utilization (</a:t>
            </a:r>
            <a:r>
              <a:rPr lang="en-US" altLang="zh-Hans" sz="2800" i="1" dirty="0" err="1" smtClean="0">
                <a:latin typeface="+mn-lt"/>
              </a:rPr>
              <a:t>MBW</a:t>
            </a:r>
            <a:r>
              <a:rPr lang="en-US" altLang="zh-Hans" sz="2800" i="1" baseline="-25000" dirty="0" err="1" smtClean="0">
                <a:latin typeface="+mn-lt"/>
              </a:rPr>
              <a:t>util</a:t>
            </a:r>
            <a:r>
              <a:rPr lang="en-US" altLang="zh-Hans" sz="2800" dirty="0" smtClean="0">
                <a:latin typeface="+mn-lt"/>
              </a:rPr>
              <a:t>) captures both:</a:t>
            </a:r>
          </a:p>
          <a:p>
            <a:pPr lvl="1"/>
            <a:r>
              <a:rPr lang="en-US" altLang="zh-Hans" sz="2400" dirty="0" smtClean="0">
                <a:latin typeface="+mn-lt"/>
              </a:rPr>
              <a:t>Shared cache capacity interference</a:t>
            </a:r>
          </a:p>
          <a:p>
            <a:pPr lvl="1"/>
            <a:r>
              <a:rPr lang="en-US" altLang="zh-Hans" sz="2400" dirty="0" smtClean="0">
                <a:latin typeface="+mn-lt"/>
              </a:rPr>
              <a:t>Shared memory bandwidth interference</a:t>
            </a:r>
            <a:endParaRPr lang="en-US" altLang="zh-Hans" dirty="0" smtClean="0">
              <a:latin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331640" y="3516249"/>
            <a:ext cx="2204000" cy="30811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447408" y="3658063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455520" y="3658063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22177" y="3212976"/>
            <a:ext cx="622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25" name="圆角矩形 24"/>
          <p:cNvSpPr/>
          <p:nvPr/>
        </p:nvSpPr>
        <p:spPr>
          <a:xfrm>
            <a:off x="1448388" y="5430882"/>
            <a:ext cx="1943236" cy="30237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447408" y="6047220"/>
            <a:ext cx="1943236" cy="39177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2023472" y="5733256"/>
            <a:ext cx="900100" cy="31396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535464" y="3910371"/>
            <a:ext cx="745245" cy="960354"/>
            <a:chOff x="2818643" y="2821552"/>
            <a:chExt cx="745245" cy="960354"/>
          </a:xfrm>
        </p:grpSpPr>
        <p:sp>
          <p:nvSpPr>
            <p:cNvPr id="29" name="圆角矩形 28"/>
            <p:cNvSpPr/>
            <p:nvPr/>
          </p:nvSpPr>
          <p:spPr>
            <a:xfrm>
              <a:off x="2818643" y="2821552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867229" y="3325608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531999" y="3890493"/>
            <a:ext cx="745245" cy="960354"/>
            <a:chOff x="1982802" y="2828686"/>
            <a:chExt cx="745245" cy="960354"/>
          </a:xfrm>
        </p:grpSpPr>
        <p:sp>
          <p:nvSpPr>
            <p:cNvPr id="43" name="圆角矩形 42"/>
            <p:cNvSpPr/>
            <p:nvPr/>
          </p:nvSpPr>
          <p:spPr>
            <a:xfrm>
              <a:off x="1982802" y="2828686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031388" y="3332742"/>
              <a:ext cx="648072" cy="399572"/>
            </a:xfrm>
            <a:prstGeom prst="roundRect">
              <a:avLst/>
            </a:prstGeom>
            <a:solidFill>
              <a:srgbClr val="FFFF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内容占位符 2"/>
          <p:cNvSpPr>
            <a:spLocks noGrp="1"/>
          </p:cNvSpPr>
          <p:nvPr>
            <p:ph idx="1"/>
          </p:nvPr>
        </p:nvSpPr>
        <p:spPr>
          <a:xfrm>
            <a:off x="3995936" y="3975839"/>
            <a:ext cx="4464496" cy="13973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Hans" dirty="0" smtClean="0">
                <a:solidFill>
                  <a:srgbClr val="0000FF"/>
                </a:solidFill>
              </a:rPr>
              <a:t>Key observation: </a:t>
            </a:r>
            <a:r>
              <a:rPr lang="en-US" altLang="zh-Hans" dirty="0" smtClean="0"/>
              <a:t>If </a:t>
            </a:r>
            <a:r>
              <a:rPr lang="en-US" altLang="zh-Hans" i="1" dirty="0" err="1"/>
              <a:t>MBW</a:t>
            </a:r>
            <a:r>
              <a:rPr lang="en-US" altLang="zh-Hans" i="1" baseline="-25000" dirty="0" err="1"/>
              <a:t>util</a:t>
            </a:r>
            <a:r>
              <a:rPr lang="en-US" altLang="zh-Hans" dirty="0" smtClean="0"/>
              <a:t> is too high, the host is experiencing interference</a:t>
            </a:r>
          </a:p>
        </p:txBody>
      </p:sp>
      <p:pic>
        <p:nvPicPr>
          <p:cNvPr id="19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102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A-DRM: </a:t>
            </a:r>
            <a:r>
              <a:rPr lang="en-US" altLang="zh-Hans" b="1" dirty="0"/>
              <a:t>Architecture-aware DRM</a:t>
            </a:r>
            <a:endParaRPr lang="zh-Hans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16</a:t>
            </a:fld>
            <a:endParaRPr lang="zh-Hans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1540" y="2209746"/>
            <a:ext cx="3528392" cy="31627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556" y="2343295"/>
            <a:ext cx="3528392" cy="31627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9572" y="2492211"/>
            <a:ext cx="3528392" cy="3162785"/>
            <a:chOff x="899592" y="692696"/>
            <a:chExt cx="3528392" cy="3162785"/>
          </a:xfrm>
        </p:grpSpPr>
        <p:sp>
          <p:nvSpPr>
            <p:cNvPr id="8" name="矩形 7"/>
            <p:cNvSpPr/>
            <p:nvPr/>
          </p:nvSpPr>
          <p:spPr>
            <a:xfrm>
              <a:off x="899592" y="692696"/>
              <a:ext cx="3528392" cy="31627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 smtClean="0">
                  <a:solidFill>
                    <a:schemeClr val="tx1"/>
                  </a:solidFill>
                </a:rPr>
                <a:t>OS+Hypervisor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23628" y="1137783"/>
              <a:ext cx="936104" cy="1517701"/>
              <a:chOff x="6071584" y="3273230"/>
              <a:chExt cx="936104" cy="1517701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6071584" y="3273230"/>
                <a:ext cx="936104" cy="1517701"/>
              </a:xfrm>
              <a:prstGeom prst="roundRect">
                <a:avLst/>
              </a:prstGeom>
              <a:solidFill>
                <a:schemeClr val="accent3"/>
              </a:solidFill>
              <a:ln w="381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167014" y="3356992"/>
                <a:ext cx="745245" cy="960354"/>
              </a:xfrm>
              <a:prstGeom prst="roundRect">
                <a:avLst/>
              </a:prstGeom>
              <a:solidFill>
                <a:schemeClr val="accent5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VM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6215600" y="3861048"/>
                <a:ext cx="648072" cy="39957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App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239852" y="1137783"/>
              <a:ext cx="936104" cy="1517701"/>
              <a:chOff x="7079696" y="3273230"/>
              <a:chExt cx="936104" cy="1517701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7079696" y="3273230"/>
                <a:ext cx="936104" cy="1517701"/>
              </a:xfrm>
              <a:prstGeom prst="roundRect">
                <a:avLst/>
              </a:prstGeom>
              <a:solidFill>
                <a:schemeClr val="accent3"/>
              </a:solidFill>
              <a:ln w="381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175126" y="3356992"/>
                <a:ext cx="745245" cy="960354"/>
              </a:xfrm>
              <a:prstGeom prst="roundRect">
                <a:avLst/>
              </a:prstGeom>
              <a:solidFill>
                <a:schemeClr val="accent5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VM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7223712" y="3861048"/>
                <a:ext cx="648072" cy="39957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App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圆角矩形 10"/>
            <p:cNvSpPr/>
            <p:nvPr/>
          </p:nvSpPr>
          <p:spPr>
            <a:xfrm>
              <a:off x="1115616" y="2943517"/>
              <a:ext cx="3168352" cy="74104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肘形连接符 11"/>
            <p:cNvCxnSpPr>
              <a:stCxn id="11" idx="0"/>
              <a:endCxn id="17" idx="2"/>
            </p:cNvCxnSpPr>
            <p:nvPr/>
          </p:nvCxnSpPr>
          <p:spPr>
            <a:xfrm rot="16200000" flipV="1">
              <a:off x="2051720" y="2295445"/>
              <a:ext cx="288033" cy="100811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11" idx="0"/>
              <a:endCxn id="14" idx="2"/>
            </p:cNvCxnSpPr>
            <p:nvPr/>
          </p:nvCxnSpPr>
          <p:spPr>
            <a:xfrm rot="5400000" flipH="1" flipV="1">
              <a:off x="3059832" y="2295445"/>
              <a:ext cx="288033" cy="100811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5184068" y="2189874"/>
            <a:ext cx="3528392" cy="34651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A-DRM: Global Architecture –aware Resource Manager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2870823"/>
            <a:ext cx="3168352" cy="399572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Profiling Engine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364956" y="3475829"/>
            <a:ext cx="3167063" cy="548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Architecture-aware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Interference Detector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365749" y="4232005"/>
            <a:ext cx="3165475" cy="800100"/>
          </a:xfrm>
          <a:prstGeom prst="round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Architecture-aware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Distributed Resource Management (Policy)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365750" y="5206166"/>
            <a:ext cx="3165475" cy="399572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Migration Engine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11" idx="3"/>
            <a:endCxn id="21" idx="1"/>
          </p:cNvCxnSpPr>
          <p:nvPr/>
        </p:nvCxnSpPr>
        <p:spPr>
          <a:xfrm flipV="1">
            <a:off x="4103948" y="3070609"/>
            <a:ext cx="1260140" cy="20429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22" idx="0"/>
          </p:cNvCxnSpPr>
          <p:nvPr/>
        </p:nvCxnSpPr>
        <p:spPr>
          <a:xfrm rot="16200000" flipH="1">
            <a:off x="6845659" y="3373000"/>
            <a:ext cx="205434" cy="2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2" idx="2"/>
            <a:endCxn id="23" idx="0"/>
          </p:cNvCxnSpPr>
          <p:nvPr/>
        </p:nvCxnSpPr>
        <p:spPr>
          <a:xfrm rot="5400000">
            <a:off x="6844643" y="4128160"/>
            <a:ext cx="20769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3" idx="2"/>
            <a:endCxn id="24" idx="0"/>
          </p:cNvCxnSpPr>
          <p:nvPr/>
        </p:nvCxnSpPr>
        <p:spPr>
          <a:xfrm rot="16200000" flipH="1">
            <a:off x="6861457" y="5119134"/>
            <a:ext cx="17406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81638" y="1820542"/>
            <a:ext cx="714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Hosts</a:t>
            </a:r>
            <a:endParaRPr 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5184068" y="1772816"/>
            <a:ext cx="1143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984183" y="4776793"/>
            <a:ext cx="1535590" cy="43548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CPU/Memory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72983" y="5175079"/>
            <a:ext cx="89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Profiler</a:t>
            </a:r>
            <a:endParaRPr 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555776" y="4776793"/>
            <a:ext cx="1476164" cy="4354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Architectural Resource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54314" y="355310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•••</a:t>
            </a:r>
            <a:endParaRPr lang="en-US" dirty="0"/>
          </a:p>
        </p:txBody>
      </p:sp>
      <p:cxnSp>
        <p:nvCxnSpPr>
          <p:cNvPr id="35" name="肘形连接符 34"/>
          <p:cNvCxnSpPr>
            <a:stCxn id="24" idx="1"/>
          </p:cNvCxnSpPr>
          <p:nvPr/>
        </p:nvCxnSpPr>
        <p:spPr>
          <a:xfrm rot="10800000" flipV="1">
            <a:off x="4238626" y="5405951"/>
            <a:ext cx="1127125" cy="8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555776" y="4776793"/>
            <a:ext cx="1476164" cy="4354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Architectural Resources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36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07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A-DRM Policy</a:t>
            </a:r>
            <a:endParaRPr lang="zh-Hans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7500" lnSpcReduction="20000"/>
          </a:bodyPr>
          <a:lstStyle/>
          <a:p>
            <a:r>
              <a:rPr lang="en-US" altLang="zh-Hans" sz="3900" dirty="0" smtClean="0"/>
              <a:t>Two-phase algorithm</a:t>
            </a:r>
          </a:p>
          <a:p>
            <a:pPr lvl="1"/>
            <a:endParaRPr lang="en-US" altLang="zh-Hans" dirty="0" smtClean="0"/>
          </a:p>
          <a:p>
            <a:r>
              <a:rPr lang="en-US" altLang="zh-Hans" sz="3900" dirty="0" smtClean="0"/>
              <a:t>Phase One: </a:t>
            </a:r>
          </a:p>
          <a:p>
            <a:pPr lvl="1"/>
            <a:r>
              <a:rPr lang="en-US" altLang="zh-Hans" sz="3400" dirty="0" smtClean="0"/>
              <a:t>Goal: </a:t>
            </a:r>
            <a:r>
              <a:rPr lang="en-US" altLang="zh-Hans" sz="3400" dirty="0" smtClean="0">
                <a:solidFill>
                  <a:srgbClr val="FF0000"/>
                </a:solidFill>
              </a:rPr>
              <a:t>Mitigate microarchitecture-level resource interference</a:t>
            </a:r>
          </a:p>
          <a:p>
            <a:pPr lvl="1"/>
            <a:r>
              <a:rPr lang="en-US" altLang="zh-Hans" sz="3400" dirty="0" smtClean="0"/>
              <a:t>Key Idea:  </a:t>
            </a:r>
            <a:r>
              <a:rPr lang="en-US" altLang="zh-Hans" sz="3400" dirty="0" smtClean="0">
                <a:solidFill>
                  <a:srgbClr val="FF0000"/>
                </a:solidFill>
              </a:rPr>
              <a:t>Suggest migrations to balance memory </a:t>
            </a:r>
            <a:r>
              <a:rPr lang="en-US" altLang="zh-Hans" sz="3400" dirty="0">
                <a:solidFill>
                  <a:srgbClr val="FF0000"/>
                </a:solidFill>
              </a:rPr>
              <a:t>bandwidth utilization</a:t>
            </a:r>
            <a:r>
              <a:rPr lang="en-US" altLang="zh-Hans" sz="3400" dirty="0"/>
              <a:t> across </a:t>
            </a:r>
            <a:r>
              <a:rPr lang="en-US" altLang="zh-Hans" sz="3400" dirty="0" smtClean="0"/>
              <a:t>cluster using a </a:t>
            </a:r>
            <a:r>
              <a:rPr lang="en-US" altLang="zh-Hans" sz="3400" dirty="0" smtClean="0">
                <a:solidFill>
                  <a:srgbClr val="0000FF"/>
                </a:solidFill>
              </a:rPr>
              <a:t>new cost-benefit analysis</a:t>
            </a:r>
          </a:p>
          <a:p>
            <a:pPr lvl="1"/>
            <a:endParaRPr lang="en-US" altLang="zh-Hans" dirty="0"/>
          </a:p>
          <a:p>
            <a:r>
              <a:rPr lang="en-US" altLang="zh-Hans" sz="3900" dirty="0" smtClean="0"/>
              <a:t>Phase Two:</a:t>
            </a:r>
          </a:p>
          <a:p>
            <a:pPr lvl="1"/>
            <a:r>
              <a:rPr lang="en-US" altLang="zh-Hans" sz="3400" dirty="0" smtClean="0"/>
              <a:t>Goal: </a:t>
            </a:r>
            <a:r>
              <a:rPr lang="en-US" altLang="zh-Hans" sz="3400" dirty="0" smtClean="0">
                <a:solidFill>
                  <a:srgbClr val="FF0000"/>
                </a:solidFill>
              </a:rPr>
              <a:t>Finalize migration decisions</a:t>
            </a:r>
            <a:r>
              <a:rPr lang="en-US" altLang="zh-Hans" sz="3400" dirty="0" smtClean="0"/>
              <a:t> by also taking into account OS-level metrics (</a:t>
            </a:r>
            <a:r>
              <a:rPr lang="en-US" altLang="zh-Hans" sz="3400" dirty="0"/>
              <a:t>similar to conventional DRM</a:t>
            </a:r>
            <a:r>
              <a:rPr lang="en-US" altLang="zh-Hans" sz="3400" dirty="0" smtClean="0"/>
              <a:t>)</a:t>
            </a:r>
            <a:endParaRPr lang="en-US" altLang="zh-Han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17</a:t>
            </a:fld>
            <a:endParaRPr lang="zh-Hans" altLang="en-US"/>
          </a:p>
        </p:txBody>
      </p:sp>
      <p:pic>
        <p:nvPicPr>
          <p:cNvPr id="5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522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Hans" sz="4000" b="1" dirty="0" smtClean="0"/>
              <a:t>A-DRM Policy: Phase One</a:t>
            </a:r>
            <a:endParaRPr lang="en-US" altLang="zh-Han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364" y="1272119"/>
            <a:ext cx="8219256" cy="2388146"/>
          </a:xfrm>
        </p:spPr>
        <p:txBody>
          <a:bodyPr>
            <a:normAutofit/>
          </a:bodyPr>
          <a:lstStyle/>
          <a:p>
            <a:r>
              <a:rPr lang="en-US" altLang="zh-Hans" sz="2400" b="1" dirty="0" smtClean="0"/>
              <a:t>Goal</a:t>
            </a:r>
            <a:r>
              <a:rPr lang="en-US" altLang="zh-Hans" sz="2400" dirty="0" smtClean="0"/>
              <a:t>: Mitigate microarchitecture-level shared resource interference</a:t>
            </a:r>
            <a:endParaRPr lang="en-US" altLang="zh-Hans" sz="2400" dirty="0"/>
          </a:p>
          <a:p>
            <a:pPr lvl="1"/>
            <a:r>
              <a:rPr lang="en-US" altLang="zh-Hans" sz="2000" dirty="0" smtClean="0"/>
              <a:t>Employ a new </a:t>
            </a:r>
            <a:r>
              <a:rPr lang="en-US" altLang="zh-Hans" sz="2000" b="1" dirty="0" smtClean="0">
                <a:solidFill>
                  <a:srgbClr val="0000FF"/>
                </a:solidFill>
              </a:rPr>
              <a:t>cost-benefit </a:t>
            </a:r>
            <a:r>
              <a:rPr lang="en-US" altLang="zh-Hans" sz="2000" b="1" dirty="0">
                <a:solidFill>
                  <a:srgbClr val="0000FF"/>
                </a:solidFill>
              </a:rPr>
              <a:t>analysis</a:t>
            </a:r>
            <a:r>
              <a:rPr lang="en-US" altLang="zh-Hans" sz="2000" b="1" dirty="0"/>
              <a:t> </a:t>
            </a:r>
            <a:r>
              <a:rPr lang="en-US" altLang="zh-Hans" sz="2000" dirty="0"/>
              <a:t>to filter out migrations that cannot provide enough </a:t>
            </a:r>
            <a:r>
              <a:rPr lang="en-US" altLang="zh-Hans" sz="2000" dirty="0" smtClean="0"/>
              <a:t>benefit</a:t>
            </a:r>
            <a:endParaRPr lang="en-US" altLang="zh-Hans" sz="2000" dirty="0"/>
          </a:p>
          <a:p>
            <a:pPr lvl="1"/>
            <a:r>
              <a:rPr lang="en-US" altLang="zh-Hans" sz="2000" dirty="0" smtClean="0"/>
              <a:t>Only migrate the least number of VMs required to bring the </a:t>
            </a:r>
            <a:r>
              <a:rPr lang="en-US" altLang="zh-Hans" sz="2000" i="1" dirty="0" err="1"/>
              <a:t>MBW</a:t>
            </a:r>
            <a:r>
              <a:rPr lang="en-US" altLang="zh-Hans" sz="2000" i="1" baseline="-25000" dirty="0" err="1"/>
              <a:t>util</a:t>
            </a:r>
            <a:r>
              <a:rPr lang="en-US" altLang="zh-Hans" sz="2000" i="1" dirty="0"/>
              <a:t> </a:t>
            </a:r>
            <a:r>
              <a:rPr lang="en-US" altLang="zh-Hans" sz="2000" dirty="0" smtClean="0"/>
              <a:t>below a threshold (</a:t>
            </a:r>
            <a:r>
              <a:rPr lang="en-US" altLang="zh-Hans" sz="2000" i="1" dirty="0" err="1" smtClean="0"/>
              <a:t>MBW</a:t>
            </a:r>
            <a:r>
              <a:rPr lang="en-US" altLang="zh-Hans" sz="2000" i="1" baseline="-25000" dirty="0" err="1" smtClean="0"/>
              <a:t>Threshold</a:t>
            </a:r>
            <a:r>
              <a:rPr lang="en-US" altLang="zh-Hans" sz="2000" dirty="0" smtClean="0"/>
              <a:t>)</a:t>
            </a:r>
          </a:p>
          <a:p>
            <a:endParaRPr lang="en-US" altLang="zh-Han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18</a:t>
            </a:fld>
            <a:endParaRPr lang="zh-Hans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39164" y="5373216"/>
            <a:ext cx="1871632" cy="919827"/>
            <a:chOff x="32830" y="5574898"/>
            <a:chExt cx="1871632" cy="919827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0" y="5574898"/>
              <a:ext cx="669925" cy="493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圆角矩形 35"/>
            <p:cNvSpPr/>
            <p:nvPr/>
          </p:nvSpPr>
          <p:spPr>
            <a:xfrm>
              <a:off x="32830" y="6095153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4200" y="5637088"/>
              <a:ext cx="1190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dirty="0" smtClean="0"/>
                <a:t>High MBW</a:t>
              </a:r>
              <a:endParaRPr lang="zh-Hans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4200" y="6110273"/>
              <a:ext cx="11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dirty="0" smtClean="0"/>
                <a:t>Low MBW</a:t>
              </a:r>
              <a:endParaRPr lang="zh-Hans" altLang="en-US" dirty="0"/>
            </a:p>
          </p:txBody>
        </p:sp>
      </p:grpSp>
      <p:pic>
        <p:nvPicPr>
          <p:cNvPr id="51" name="Picture 7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  <p:sp>
        <p:nvSpPr>
          <p:cNvPr id="50" name="圆角矩形 5"/>
          <p:cNvSpPr/>
          <p:nvPr/>
        </p:nvSpPr>
        <p:spPr>
          <a:xfrm>
            <a:off x="2304228" y="3660265"/>
            <a:ext cx="2204000" cy="30811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52" name="圆角矩形 6"/>
          <p:cNvSpPr/>
          <p:nvPr/>
        </p:nvSpPr>
        <p:spPr>
          <a:xfrm>
            <a:off x="2419996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圆角矩形 7"/>
          <p:cNvSpPr/>
          <p:nvPr/>
        </p:nvSpPr>
        <p:spPr>
          <a:xfrm>
            <a:off x="3428108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圆角矩形 9"/>
          <p:cNvSpPr/>
          <p:nvPr/>
        </p:nvSpPr>
        <p:spPr>
          <a:xfrm>
            <a:off x="2420976" y="5574898"/>
            <a:ext cx="1943236" cy="30237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圆角矩形 10"/>
          <p:cNvSpPr/>
          <p:nvPr/>
        </p:nvSpPr>
        <p:spPr>
          <a:xfrm>
            <a:off x="2419996" y="6191236"/>
            <a:ext cx="1943236" cy="39177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下箭头 11"/>
          <p:cNvSpPr/>
          <p:nvPr/>
        </p:nvSpPr>
        <p:spPr>
          <a:xfrm>
            <a:off x="2996060" y="5877272"/>
            <a:ext cx="900100" cy="31396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组合 15"/>
          <p:cNvGrpSpPr/>
          <p:nvPr/>
        </p:nvGrpSpPr>
        <p:grpSpPr>
          <a:xfrm>
            <a:off x="6108484" y="3933056"/>
            <a:ext cx="745245" cy="960354"/>
            <a:chOff x="5940152" y="1641327"/>
            <a:chExt cx="745245" cy="960354"/>
          </a:xfrm>
        </p:grpSpPr>
        <p:sp>
          <p:nvSpPr>
            <p:cNvPr id="58" name="圆角矩形 16"/>
            <p:cNvSpPr/>
            <p:nvPr/>
          </p:nvSpPr>
          <p:spPr>
            <a:xfrm>
              <a:off x="5940152" y="1641327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圆角矩形 17"/>
            <p:cNvSpPr/>
            <p:nvPr/>
          </p:nvSpPr>
          <p:spPr>
            <a:xfrm>
              <a:off x="5988738" y="2145383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圆角矩形 19"/>
          <p:cNvSpPr/>
          <p:nvPr/>
        </p:nvSpPr>
        <p:spPr>
          <a:xfrm>
            <a:off x="5896392" y="3660265"/>
            <a:ext cx="2204000" cy="30811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61" name="圆角矩形 20"/>
          <p:cNvSpPr/>
          <p:nvPr/>
        </p:nvSpPr>
        <p:spPr>
          <a:xfrm>
            <a:off x="6012160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圆角矩形 21"/>
          <p:cNvSpPr/>
          <p:nvPr/>
        </p:nvSpPr>
        <p:spPr>
          <a:xfrm>
            <a:off x="7020272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圆角矩形 23"/>
          <p:cNvSpPr/>
          <p:nvPr/>
        </p:nvSpPr>
        <p:spPr>
          <a:xfrm>
            <a:off x="6013140" y="5574898"/>
            <a:ext cx="1943236" cy="30237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圆角矩形 24"/>
          <p:cNvSpPr/>
          <p:nvPr/>
        </p:nvSpPr>
        <p:spPr>
          <a:xfrm>
            <a:off x="6012160" y="6191236"/>
            <a:ext cx="1943236" cy="39177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下箭头 25"/>
          <p:cNvSpPr/>
          <p:nvPr/>
        </p:nvSpPr>
        <p:spPr>
          <a:xfrm>
            <a:off x="6588224" y="5877272"/>
            <a:ext cx="900100" cy="31396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组合 26"/>
          <p:cNvGrpSpPr/>
          <p:nvPr/>
        </p:nvGrpSpPr>
        <p:grpSpPr>
          <a:xfrm>
            <a:off x="2532632" y="3980814"/>
            <a:ext cx="745245" cy="960354"/>
            <a:chOff x="1982802" y="2828686"/>
            <a:chExt cx="745245" cy="960354"/>
          </a:xfrm>
        </p:grpSpPr>
        <p:sp>
          <p:nvSpPr>
            <p:cNvPr id="67" name="圆角矩形 27"/>
            <p:cNvSpPr/>
            <p:nvPr/>
          </p:nvSpPr>
          <p:spPr>
            <a:xfrm>
              <a:off x="1982802" y="2828686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圆角矩形 28"/>
            <p:cNvSpPr/>
            <p:nvPr/>
          </p:nvSpPr>
          <p:spPr>
            <a:xfrm>
              <a:off x="2031388" y="3332742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29"/>
          <p:cNvGrpSpPr/>
          <p:nvPr/>
        </p:nvGrpSpPr>
        <p:grpSpPr>
          <a:xfrm>
            <a:off x="7115701" y="3909332"/>
            <a:ext cx="745245" cy="960354"/>
            <a:chOff x="6800013" y="1648461"/>
            <a:chExt cx="745245" cy="960354"/>
          </a:xfrm>
        </p:grpSpPr>
        <p:sp>
          <p:nvSpPr>
            <p:cNvPr id="70" name="圆角矩形 30"/>
            <p:cNvSpPr/>
            <p:nvPr/>
          </p:nvSpPr>
          <p:spPr>
            <a:xfrm>
              <a:off x="6800013" y="1648461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圆角矩形 31"/>
            <p:cNvSpPr/>
            <p:nvPr/>
          </p:nvSpPr>
          <p:spPr>
            <a:xfrm>
              <a:off x="6848599" y="2152517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38"/>
          <p:cNvGrpSpPr/>
          <p:nvPr/>
        </p:nvGrpSpPr>
        <p:grpSpPr>
          <a:xfrm>
            <a:off x="3516218" y="3980814"/>
            <a:ext cx="745245" cy="960354"/>
            <a:chOff x="3516218" y="3980814"/>
            <a:chExt cx="745245" cy="960354"/>
          </a:xfrm>
        </p:grpSpPr>
        <p:sp>
          <p:nvSpPr>
            <p:cNvPr id="73" name="圆角矩形 13"/>
            <p:cNvSpPr/>
            <p:nvPr/>
          </p:nvSpPr>
          <p:spPr>
            <a:xfrm>
              <a:off x="3516218" y="3980814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圆角矩形 14"/>
            <p:cNvSpPr/>
            <p:nvPr/>
          </p:nvSpPr>
          <p:spPr>
            <a:xfrm>
              <a:off x="3564804" y="4484870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5" name="直接箭头连接符 39"/>
          <p:cNvCxnSpPr/>
          <p:nvPr/>
        </p:nvCxnSpPr>
        <p:spPr>
          <a:xfrm>
            <a:off x="2572982" y="5461733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40"/>
          <p:cNvCxnSpPr/>
          <p:nvPr/>
        </p:nvCxnSpPr>
        <p:spPr>
          <a:xfrm>
            <a:off x="2742070" y="5471195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41"/>
          <p:cNvCxnSpPr/>
          <p:nvPr/>
        </p:nvCxnSpPr>
        <p:spPr>
          <a:xfrm>
            <a:off x="2915816" y="5461732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42"/>
          <p:cNvCxnSpPr/>
          <p:nvPr/>
        </p:nvCxnSpPr>
        <p:spPr>
          <a:xfrm>
            <a:off x="3086529" y="5480784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4"/>
          <p:cNvGrpSpPr/>
          <p:nvPr/>
        </p:nvGrpSpPr>
        <p:grpSpPr>
          <a:xfrm>
            <a:off x="3699329" y="5459679"/>
            <a:ext cx="513547" cy="739093"/>
            <a:chOff x="3699329" y="5459679"/>
            <a:chExt cx="513547" cy="739093"/>
          </a:xfrm>
        </p:grpSpPr>
        <p:cxnSp>
          <p:nvCxnSpPr>
            <p:cNvPr id="80" name="直接箭头连接符 43"/>
            <p:cNvCxnSpPr/>
            <p:nvPr/>
          </p:nvCxnSpPr>
          <p:spPr>
            <a:xfrm>
              <a:off x="3699329" y="5459680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44"/>
            <p:cNvCxnSpPr/>
            <p:nvPr/>
          </p:nvCxnSpPr>
          <p:spPr>
            <a:xfrm>
              <a:off x="3868417" y="5469142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45"/>
            <p:cNvCxnSpPr/>
            <p:nvPr/>
          </p:nvCxnSpPr>
          <p:spPr>
            <a:xfrm>
              <a:off x="4042163" y="5459679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46"/>
            <p:cNvCxnSpPr/>
            <p:nvPr/>
          </p:nvCxnSpPr>
          <p:spPr>
            <a:xfrm>
              <a:off x="4212876" y="5478731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接箭头连接符 47"/>
          <p:cNvCxnSpPr/>
          <p:nvPr/>
        </p:nvCxnSpPr>
        <p:spPr>
          <a:xfrm>
            <a:off x="6300192" y="5471195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48"/>
          <p:cNvCxnSpPr/>
          <p:nvPr/>
        </p:nvCxnSpPr>
        <p:spPr>
          <a:xfrm>
            <a:off x="7794821" y="5480784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/>
          <p:cNvSpPr/>
          <p:nvPr/>
        </p:nvSpPr>
        <p:spPr>
          <a:xfrm>
            <a:off x="2990890" y="3356992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Source</a:t>
            </a:r>
            <a:endParaRPr lang="en-US" b="1" dirty="0"/>
          </a:p>
        </p:txBody>
      </p:sp>
      <p:sp>
        <p:nvSpPr>
          <p:cNvPr id="47" name="矩形 22"/>
          <p:cNvSpPr/>
          <p:nvPr/>
        </p:nvSpPr>
        <p:spPr>
          <a:xfrm>
            <a:off x="6353731" y="3356992"/>
            <a:ext cx="1289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Destination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0825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0.34254 -0.006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18" y="-3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022E-16 L 0.33507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CC355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Hans" sz="4000" b="1" dirty="0" smtClean="0"/>
              <a:t>A-DRM Policy: Phase Two</a:t>
            </a:r>
            <a:endParaRPr lang="en-US" altLang="zh-Han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364" y="1272119"/>
            <a:ext cx="8219256" cy="2158135"/>
          </a:xfrm>
        </p:spPr>
        <p:txBody>
          <a:bodyPr>
            <a:normAutofit/>
          </a:bodyPr>
          <a:lstStyle/>
          <a:p>
            <a:r>
              <a:rPr lang="en-US" altLang="zh-Hans" sz="2400" b="1" dirty="0" smtClean="0"/>
              <a:t>Goals</a:t>
            </a:r>
            <a:r>
              <a:rPr lang="en-US" altLang="zh-Hans" sz="2400" dirty="0" smtClean="0"/>
              <a:t>: </a:t>
            </a:r>
          </a:p>
          <a:p>
            <a:pPr lvl="1"/>
            <a:r>
              <a:rPr lang="en-US" altLang="zh-Hans" sz="2000" dirty="0" smtClean="0"/>
              <a:t>Finalize </a:t>
            </a:r>
            <a:r>
              <a:rPr lang="en-US" altLang="zh-Hans" sz="2000" dirty="0"/>
              <a:t>migration decisions by also taking into account OS-level </a:t>
            </a:r>
            <a:r>
              <a:rPr lang="en-US" altLang="zh-Hans" sz="2000" dirty="0" smtClean="0"/>
              <a:t>metrics</a:t>
            </a:r>
          </a:p>
          <a:p>
            <a:pPr lvl="1"/>
            <a:r>
              <a:rPr lang="en-US" altLang="zh-Hans" sz="2000" b="1" dirty="0" smtClean="0"/>
              <a:t>Avoid new microarchitecture-level resource hotspots</a:t>
            </a:r>
            <a:endParaRPr lang="en-US" altLang="zh-Han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19</a:t>
            </a:fld>
            <a:endParaRPr lang="zh-Hans" altLang="en-US"/>
          </a:p>
        </p:txBody>
      </p:sp>
      <p:sp>
        <p:nvSpPr>
          <p:cNvPr id="6" name="圆角矩形 5"/>
          <p:cNvSpPr/>
          <p:nvPr/>
        </p:nvSpPr>
        <p:spPr>
          <a:xfrm>
            <a:off x="2304228" y="3660265"/>
            <a:ext cx="2204000" cy="30811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19996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28108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0890" y="3347700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Source</a:t>
            </a:r>
            <a:endParaRPr 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2420976" y="5574898"/>
            <a:ext cx="1943236" cy="30237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19996" y="6191236"/>
            <a:ext cx="1943236" cy="39177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996060" y="5877272"/>
            <a:ext cx="900100" cy="31396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108484" y="3933056"/>
            <a:ext cx="745245" cy="960354"/>
            <a:chOff x="5940152" y="1641327"/>
            <a:chExt cx="745245" cy="960354"/>
          </a:xfrm>
        </p:grpSpPr>
        <p:sp>
          <p:nvSpPr>
            <p:cNvPr id="17" name="圆角矩形 16"/>
            <p:cNvSpPr/>
            <p:nvPr/>
          </p:nvSpPr>
          <p:spPr>
            <a:xfrm>
              <a:off x="5940152" y="1641327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988738" y="2145383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896392" y="3660265"/>
            <a:ext cx="2204000" cy="30811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012160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020272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53731" y="3347700"/>
            <a:ext cx="1289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Destination</a:t>
            </a:r>
            <a:endParaRPr lang="en-US" b="1" dirty="0"/>
          </a:p>
        </p:txBody>
      </p:sp>
      <p:sp>
        <p:nvSpPr>
          <p:cNvPr id="24" name="圆角矩形 23"/>
          <p:cNvSpPr/>
          <p:nvPr/>
        </p:nvSpPr>
        <p:spPr>
          <a:xfrm>
            <a:off x="6013140" y="5574898"/>
            <a:ext cx="1943236" cy="30237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012160" y="6191236"/>
            <a:ext cx="1943236" cy="39177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6588224" y="5877272"/>
            <a:ext cx="900100" cy="31396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532632" y="3980814"/>
            <a:ext cx="745245" cy="960354"/>
            <a:chOff x="1982802" y="2828686"/>
            <a:chExt cx="745245" cy="960354"/>
          </a:xfrm>
        </p:grpSpPr>
        <p:sp>
          <p:nvSpPr>
            <p:cNvPr id="28" name="圆角矩形 27"/>
            <p:cNvSpPr/>
            <p:nvPr/>
          </p:nvSpPr>
          <p:spPr>
            <a:xfrm>
              <a:off x="1982802" y="2828686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031388" y="3332742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115701" y="3909332"/>
            <a:ext cx="745245" cy="960354"/>
            <a:chOff x="6800013" y="1648461"/>
            <a:chExt cx="745245" cy="960354"/>
          </a:xfrm>
        </p:grpSpPr>
        <p:sp>
          <p:nvSpPr>
            <p:cNvPr id="31" name="圆角矩形 30"/>
            <p:cNvSpPr/>
            <p:nvPr/>
          </p:nvSpPr>
          <p:spPr>
            <a:xfrm>
              <a:off x="6800013" y="1648461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848599" y="2152517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39164" y="5373216"/>
            <a:ext cx="1871632" cy="919827"/>
            <a:chOff x="32830" y="5574898"/>
            <a:chExt cx="1871632" cy="919827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0" y="5574898"/>
              <a:ext cx="669925" cy="493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圆角矩形 35"/>
            <p:cNvSpPr/>
            <p:nvPr/>
          </p:nvSpPr>
          <p:spPr>
            <a:xfrm>
              <a:off x="32830" y="6095153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4200" y="5637088"/>
              <a:ext cx="1190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dirty="0" smtClean="0"/>
                <a:t>High MBW</a:t>
              </a:r>
              <a:endParaRPr lang="zh-Hans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4200" y="6110273"/>
              <a:ext cx="11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dirty="0" smtClean="0"/>
                <a:t>Low MBW</a:t>
              </a:r>
              <a:endParaRPr lang="zh-Hans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60232" y="3933056"/>
            <a:ext cx="745245" cy="960354"/>
            <a:chOff x="3516218" y="3980814"/>
            <a:chExt cx="745245" cy="960354"/>
          </a:xfrm>
        </p:grpSpPr>
        <p:sp>
          <p:nvSpPr>
            <p:cNvPr id="14" name="圆角矩形 13"/>
            <p:cNvSpPr/>
            <p:nvPr/>
          </p:nvSpPr>
          <p:spPr>
            <a:xfrm>
              <a:off x="3516218" y="3980814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564804" y="4484870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571643" y="5472240"/>
            <a:ext cx="513547" cy="739093"/>
            <a:chOff x="3699329" y="5459679"/>
            <a:chExt cx="513547" cy="739093"/>
          </a:xfrm>
        </p:grpSpPr>
        <p:cxnSp>
          <p:nvCxnSpPr>
            <p:cNvPr id="41" name="直接箭头连接符 40"/>
            <p:cNvCxnSpPr/>
            <p:nvPr/>
          </p:nvCxnSpPr>
          <p:spPr>
            <a:xfrm>
              <a:off x="3699329" y="5459680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3868417" y="5469142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4042163" y="5459679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4212876" y="5478731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6763498" y="5465493"/>
            <a:ext cx="513547" cy="739093"/>
            <a:chOff x="3699329" y="5459679"/>
            <a:chExt cx="513547" cy="739093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3699329" y="5459680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3868417" y="5469142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4042163" y="5459679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212876" y="5478731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箭头连接符 49"/>
          <p:cNvCxnSpPr/>
          <p:nvPr/>
        </p:nvCxnSpPr>
        <p:spPr>
          <a:xfrm>
            <a:off x="6300192" y="5471195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7794821" y="5480784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7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75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48148E-6 L -0.28264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32" y="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856 L -0.26354 0.003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77" y="62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06042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-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-0.05469 -0.004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/>
              <a:t>Executive Summary</a:t>
            </a:r>
            <a:endParaRPr lang="zh-Hans" altLang="en-US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544616"/>
          </a:xfrm>
        </p:spPr>
        <p:txBody>
          <a:bodyPr>
            <a:normAutofit fontScale="70000" lnSpcReduction="20000"/>
          </a:bodyPr>
          <a:lstStyle/>
          <a:p>
            <a:r>
              <a:rPr lang="en-US" altLang="zh-Hans" dirty="0" smtClean="0"/>
              <a:t>Virtualized Clusters dynamically schedule a set of Virtual Machines (VM) across many </a:t>
            </a:r>
            <a:r>
              <a:rPr lang="en-US" altLang="zh-Hans" dirty="0"/>
              <a:t>p</a:t>
            </a:r>
            <a:r>
              <a:rPr lang="en-US" altLang="zh-Hans" dirty="0" smtClean="0"/>
              <a:t>hysical hosts (called DRM, Distributed Resource Management)</a:t>
            </a:r>
          </a:p>
          <a:p>
            <a:r>
              <a:rPr lang="en-US" altLang="zh-Hans" b="1" u="sng" dirty="0" smtClean="0">
                <a:solidFill>
                  <a:srgbClr val="FF0000"/>
                </a:solidFill>
              </a:rPr>
              <a:t>Observation</a:t>
            </a:r>
            <a:r>
              <a:rPr lang="en-US" altLang="zh-Hans" dirty="0" smtClean="0">
                <a:solidFill>
                  <a:srgbClr val="FF0000"/>
                </a:solidFill>
              </a:rPr>
              <a:t>: State-of-the-art DRM techniques do not take into account microarchitecture-level resource (cache and memory bandwidth) interference between VMs</a:t>
            </a:r>
          </a:p>
          <a:p>
            <a:r>
              <a:rPr lang="en-US" altLang="zh-Hans" b="1" u="sng" dirty="0" smtClean="0"/>
              <a:t>Problem</a:t>
            </a:r>
            <a:r>
              <a:rPr lang="en-US" altLang="zh-Hans" dirty="0" smtClean="0"/>
              <a:t>: This lack of visibility into microarchitecture-level resources significantly </a:t>
            </a:r>
            <a:r>
              <a:rPr lang="en-US" altLang="zh-Hans" dirty="0"/>
              <a:t>impacts </a:t>
            </a:r>
            <a:r>
              <a:rPr lang="en-US" altLang="zh-Hans" dirty="0" smtClean="0"/>
              <a:t>the entire virtualized cluster’s performance</a:t>
            </a:r>
          </a:p>
          <a:p>
            <a:r>
              <a:rPr lang="en-US" altLang="zh-Hans" b="1" u="sng" dirty="0" smtClean="0">
                <a:solidFill>
                  <a:srgbClr val="0000FF"/>
                </a:solidFill>
              </a:rPr>
              <a:t>Our Goal</a:t>
            </a:r>
            <a:r>
              <a:rPr lang="en-US" altLang="zh-Hans" dirty="0" smtClean="0">
                <a:solidFill>
                  <a:srgbClr val="0000FF"/>
                </a:solidFill>
              </a:rPr>
              <a:t>: Maximize virtualized cluster performance by </a:t>
            </a:r>
            <a:r>
              <a:rPr lang="en-US" altLang="zh-Hans" b="1" dirty="0" smtClean="0">
                <a:solidFill>
                  <a:srgbClr val="0000FF"/>
                </a:solidFill>
              </a:rPr>
              <a:t>making DRM microarchitecture aware</a:t>
            </a:r>
            <a:endParaRPr lang="en-US" altLang="zh-Hans" dirty="0" smtClean="0">
              <a:solidFill>
                <a:srgbClr val="0000FF"/>
              </a:solidFill>
            </a:endParaRPr>
          </a:p>
          <a:p>
            <a:r>
              <a:rPr lang="en-US" altLang="zh-Hans" b="1" u="sng" dirty="0" smtClean="0"/>
              <a:t>Mechanism</a:t>
            </a:r>
            <a:r>
              <a:rPr lang="en-US" altLang="zh-Hans" dirty="0" smtClean="0"/>
              <a:t>: Architecture-aware Distributed Resource Management (A-DRM):</a:t>
            </a:r>
          </a:p>
          <a:p>
            <a:pPr marL="457200" lvl="1" indent="0">
              <a:buNone/>
            </a:pPr>
            <a:r>
              <a:rPr lang="en-US" altLang="zh-Hans" dirty="0" smtClean="0">
                <a:solidFill>
                  <a:srgbClr val="FF0000"/>
                </a:solidFill>
              </a:rPr>
              <a:t>1) Dynamically monitors the microarchitecture-level shared resource usage</a:t>
            </a:r>
          </a:p>
          <a:p>
            <a:pPr marL="457200" lvl="1" indent="0">
              <a:buNone/>
            </a:pPr>
            <a:r>
              <a:rPr lang="en-US" altLang="zh-Hans" dirty="0" smtClean="0">
                <a:solidFill>
                  <a:srgbClr val="FF0000"/>
                </a:solidFill>
              </a:rPr>
              <a:t>2) Balances the microarchitecture-level interference across the cluster (while accounting for other resources as well)</a:t>
            </a:r>
          </a:p>
          <a:p>
            <a:r>
              <a:rPr lang="en-US" altLang="zh-Hans" b="1" u="sng" dirty="0" smtClean="0">
                <a:solidFill>
                  <a:srgbClr val="008000"/>
                </a:solidFill>
              </a:rPr>
              <a:t>Key Results</a:t>
            </a:r>
            <a:r>
              <a:rPr lang="en-US" altLang="zh-Hans" dirty="0" smtClean="0">
                <a:solidFill>
                  <a:srgbClr val="008000"/>
                </a:solidFill>
              </a:rPr>
              <a:t>: </a:t>
            </a:r>
            <a:r>
              <a:rPr lang="en-US" altLang="zh-Hans" b="1" dirty="0" smtClean="0">
                <a:solidFill>
                  <a:srgbClr val="008000"/>
                </a:solidFill>
              </a:rPr>
              <a:t>9.67% </a:t>
            </a:r>
            <a:r>
              <a:rPr lang="en-US" altLang="zh-Hans" dirty="0" smtClean="0">
                <a:solidFill>
                  <a:srgbClr val="008000"/>
                </a:solidFill>
              </a:rPr>
              <a:t>higher performance and </a:t>
            </a:r>
            <a:r>
              <a:rPr lang="en-US" altLang="zh-Hans" b="1" dirty="0" smtClean="0">
                <a:solidFill>
                  <a:srgbClr val="008000"/>
                </a:solidFill>
              </a:rPr>
              <a:t>17% </a:t>
            </a:r>
            <a:r>
              <a:rPr lang="en-US" altLang="zh-Hans" dirty="0" smtClean="0">
                <a:solidFill>
                  <a:srgbClr val="008000"/>
                </a:solidFill>
              </a:rPr>
              <a:t>higher memory bandwidth utilization than conventional DRM</a:t>
            </a:r>
            <a:endParaRPr lang="zh-Hans" altLang="en-US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2</a:t>
            </a:fld>
            <a:endParaRPr lang="zh-Hans" altLang="en-US" dirty="0"/>
          </a:p>
        </p:txBody>
      </p:sp>
      <p:pic>
        <p:nvPicPr>
          <p:cNvPr id="5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91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A-DRM Policy</a:t>
            </a:r>
            <a:endParaRPr lang="zh-Hans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7500" lnSpcReduction="20000"/>
          </a:bodyPr>
          <a:lstStyle/>
          <a:p>
            <a:r>
              <a:rPr lang="en-US" altLang="zh-Hans" sz="3900" dirty="0" smtClean="0"/>
              <a:t>Two-phase algorithm</a:t>
            </a:r>
          </a:p>
          <a:p>
            <a:pPr lvl="1"/>
            <a:endParaRPr lang="en-US" altLang="zh-Hans" dirty="0" smtClean="0"/>
          </a:p>
          <a:p>
            <a:r>
              <a:rPr lang="en-US" altLang="zh-Hans" sz="3900" dirty="0" smtClean="0"/>
              <a:t>Phase One: </a:t>
            </a:r>
          </a:p>
          <a:p>
            <a:pPr lvl="1"/>
            <a:r>
              <a:rPr lang="en-US" altLang="zh-Hans" sz="3400" dirty="0" smtClean="0"/>
              <a:t>Goal: </a:t>
            </a:r>
            <a:r>
              <a:rPr lang="en-US" altLang="zh-Hans" sz="3400" dirty="0" smtClean="0">
                <a:solidFill>
                  <a:srgbClr val="FF0000"/>
                </a:solidFill>
              </a:rPr>
              <a:t>Mitigate microarchitecture-level resource interference</a:t>
            </a:r>
          </a:p>
          <a:p>
            <a:pPr lvl="1"/>
            <a:r>
              <a:rPr lang="en-US" altLang="zh-Hans" sz="3400" dirty="0" smtClean="0"/>
              <a:t>Key Idea:  </a:t>
            </a:r>
            <a:r>
              <a:rPr lang="en-US" altLang="zh-Hans" sz="3400" dirty="0" smtClean="0">
                <a:solidFill>
                  <a:srgbClr val="FF0000"/>
                </a:solidFill>
              </a:rPr>
              <a:t>Suggest migrations to balance memory </a:t>
            </a:r>
            <a:r>
              <a:rPr lang="en-US" altLang="zh-Hans" sz="3400" dirty="0">
                <a:solidFill>
                  <a:srgbClr val="FF0000"/>
                </a:solidFill>
              </a:rPr>
              <a:t>bandwidth utilization</a:t>
            </a:r>
            <a:r>
              <a:rPr lang="en-US" altLang="zh-Hans" sz="3400" dirty="0"/>
              <a:t> across </a:t>
            </a:r>
            <a:r>
              <a:rPr lang="en-US" altLang="zh-Hans" sz="3400" dirty="0" smtClean="0"/>
              <a:t>cluster using a </a:t>
            </a:r>
            <a:r>
              <a:rPr lang="en-US" altLang="zh-Hans" sz="3400" dirty="0" smtClean="0">
                <a:solidFill>
                  <a:srgbClr val="0000FF"/>
                </a:solidFill>
              </a:rPr>
              <a:t>new cost-benefit analysis</a:t>
            </a:r>
          </a:p>
          <a:p>
            <a:pPr lvl="1"/>
            <a:endParaRPr lang="en-US" altLang="zh-Hans" dirty="0"/>
          </a:p>
          <a:p>
            <a:r>
              <a:rPr lang="en-US" altLang="zh-Hans" sz="3900" dirty="0" smtClean="0"/>
              <a:t>Phase Two:</a:t>
            </a:r>
          </a:p>
          <a:p>
            <a:pPr lvl="1"/>
            <a:r>
              <a:rPr lang="en-US" altLang="zh-Hans" sz="3400" dirty="0" smtClean="0"/>
              <a:t>Goal: </a:t>
            </a:r>
            <a:r>
              <a:rPr lang="en-US" altLang="zh-Hans" sz="3400" dirty="0" smtClean="0">
                <a:solidFill>
                  <a:srgbClr val="FF0000"/>
                </a:solidFill>
              </a:rPr>
              <a:t>Finalize migration decisions</a:t>
            </a:r>
            <a:r>
              <a:rPr lang="en-US" altLang="zh-Hans" sz="3400" dirty="0" smtClean="0"/>
              <a:t> by also taking into account OS-level metrics (</a:t>
            </a:r>
            <a:r>
              <a:rPr lang="en-US" altLang="zh-Hans" sz="3400" dirty="0"/>
              <a:t>similar to conventional DRM</a:t>
            </a:r>
            <a:r>
              <a:rPr lang="en-US" altLang="zh-Hans" sz="3400" dirty="0" smtClean="0"/>
              <a:t>)</a:t>
            </a:r>
            <a:endParaRPr lang="en-US" altLang="zh-Han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20</a:t>
            </a:fld>
            <a:endParaRPr lang="zh-Hans" altLang="en-US"/>
          </a:p>
        </p:txBody>
      </p:sp>
      <p:pic>
        <p:nvPicPr>
          <p:cNvPr id="5" name="Picture 7" descr="safar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1640" y="4149080"/>
            <a:ext cx="2218232" cy="43204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2280" y="3861048"/>
            <a:ext cx="1440160" cy="43204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4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Goal of Cost-Benefit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For every VM at a contended host, we need to determine:</a:t>
            </a:r>
          </a:p>
          <a:p>
            <a:pPr lvl="1"/>
            <a:r>
              <a:rPr lang="en-US" sz="2600" dirty="0" smtClean="0"/>
              <a:t>If we should migrate it</a:t>
            </a:r>
          </a:p>
          <a:p>
            <a:pPr lvl="1"/>
            <a:r>
              <a:rPr lang="en-US" sz="2600" dirty="0" smtClean="0"/>
              <a:t>Where we should migrate it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3000" dirty="0" smtClean="0"/>
              <a:t>For each VM at a contended source, we consider migrating it to every uncontended destination</a:t>
            </a:r>
          </a:p>
          <a:p>
            <a:endParaRPr lang="en-US" sz="3000" dirty="0"/>
          </a:p>
          <a:p>
            <a:r>
              <a:rPr lang="en-US" sz="3000" dirty="0" smtClean="0">
                <a:solidFill>
                  <a:srgbClr val="0000FF"/>
                </a:solidFill>
              </a:rPr>
              <a:t>We develop a new linear model to estimate the performance degradation/improvement in terms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21</a:t>
            </a:fld>
            <a:endParaRPr lang="zh-Hans" altLang="en-US"/>
          </a:p>
        </p:txBody>
      </p:sp>
      <p:pic>
        <p:nvPicPr>
          <p:cNvPr id="5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23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Cost-Benefit Analysis</a:t>
            </a:r>
            <a:endParaRPr lang="zh-Hans" alt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59473"/>
                <a:ext cx="8712968" cy="24855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CHS" dirty="0" smtClean="0">
                    <a:solidFill>
                      <a:srgbClr val="FF0000"/>
                    </a:solidFill>
                  </a:rPr>
                  <a:t>Costs</a:t>
                </a:r>
                <a:r>
                  <a:rPr lang="en-US" altLang="zh-CHS" dirty="0" smtClean="0"/>
                  <a:t> of migrating a VM include: 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1) VM migration cost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FF0000"/>
                        </a:solidFill>
                        <a:latin typeface="Cambria Math"/>
                      </a:rPr>
                      <m:t>𝐶𝑜𝑠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𝑚𝑖𝑔𝑟𝑎𝑡𝑖𝑜𝑛</m:t>
                        </m:r>
                      </m:sub>
                    </m:sSub>
                  </m:oMath>
                </a14:m>
                <a:r>
                  <a:rPr lang="en-US" altLang="zh-CHS" dirty="0" smtClean="0"/>
                  <a:t>), 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2) Performance degradation at the destination host due to increased interference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FF0000"/>
                        </a:solidFill>
                        <a:latin typeface="Cambria Math"/>
                      </a:rPr>
                      <m:t>𝐶𝑜𝑠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𝑑𝑠𝑡</m:t>
                        </m:r>
                      </m:sub>
                    </m:sSub>
                  </m:oMath>
                </a14:m>
                <a:r>
                  <a:rPr lang="en-US" altLang="zh-CHS" dirty="0" smtClean="0"/>
                  <a:t>)</a:t>
                </a:r>
              </a:p>
              <a:p>
                <a:r>
                  <a:rPr lang="en-US" altLang="zh-CHS" dirty="0" smtClean="0">
                    <a:solidFill>
                      <a:srgbClr val="00B050"/>
                    </a:solidFill>
                  </a:rPr>
                  <a:t>Benefits </a:t>
                </a:r>
                <a:r>
                  <a:rPr lang="en-US" altLang="zh-CHS" dirty="0" smtClean="0"/>
                  <a:t>of migrating a VM</a:t>
                </a:r>
                <a:r>
                  <a:rPr lang="en-US" altLang="zh-CH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HS" dirty="0" smtClean="0"/>
                  <a:t>include: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1) Performance improvement of the migrated VM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00B050"/>
                        </a:solidFill>
                        <a:latin typeface="Cambria Math"/>
                      </a:rPr>
                      <m:t>𝐵𝑒𝑛𝑒𝑓𝑖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𝑣𝑚</m:t>
                        </m:r>
                      </m:sub>
                    </m:sSub>
                  </m:oMath>
                </a14:m>
                <a:r>
                  <a:rPr lang="en-US" altLang="zh-CHS" dirty="0" smtClean="0"/>
                  <a:t>),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2) Performance improvement of the other VMs on the source host due to reduced interference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00B050"/>
                        </a:solidFill>
                        <a:latin typeface="Cambria Math"/>
                      </a:rPr>
                      <m:t>𝐵𝑒𝑛𝑒𝑓𝑖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𝑠𝑟𝑐</m:t>
                        </m:r>
                      </m:sub>
                    </m:sSub>
                  </m:oMath>
                </a14:m>
                <a:r>
                  <a:rPr lang="en-US" altLang="zh-CHS" dirty="0" smtClean="0"/>
                  <a:t>)</a:t>
                </a:r>
                <a:endParaRPr lang="zh-CHS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59473"/>
                <a:ext cx="8712968" cy="2485551"/>
              </a:xfrm>
              <a:blipFill rotWithShape="0">
                <a:blip r:embed="rId3" cstate="print"/>
                <a:stretch>
                  <a:fillRect l="-769" t="-4167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22</a:t>
            </a:fld>
            <a:endParaRPr lang="zh-Hans" altLang="en-US"/>
          </a:p>
        </p:txBody>
      </p:sp>
      <p:sp>
        <p:nvSpPr>
          <p:cNvPr id="5" name="圆角矩形 4"/>
          <p:cNvSpPr/>
          <p:nvPr/>
        </p:nvSpPr>
        <p:spPr>
          <a:xfrm>
            <a:off x="1763688" y="3732273"/>
            <a:ext cx="2204000" cy="30811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79456" y="3874087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7568" y="3874087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0306" y="342900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src</a:t>
            </a:r>
            <a:endParaRPr 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1880436" y="5646906"/>
            <a:ext cx="1943236" cy="30237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79456" y="6263244"/>
            <a:ext cx="1943236" cy="39177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455520" y="5949280"/>
            <a:ext cx="900100" cy="31396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567944" y="4005064"/>
            <a:ext cx="745245" cy="960354"/>
            <a:chOff x="5940152" y="1641327"/>
            <a:chExt cx="745245" cy="960354"/>
          </a:xfrm>
        </p:grpSpPr>
        <p:sp>
          <p:nvSpPr>
            <p:cNvPr id="13" name="圆角矩形 12"/>
            <p:cNvSpPr/>
            <p:nvPr/>
          </p:nvSpPr>
          <p:spPr>
            <a:xfrm>
              <a:off x="5940152" y="1641327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988738" y="2145383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5355852" y="3732273"/>
            <a:ext cx="2204000" cy="30811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71620" y="3874087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79732" y="3874087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19328" y="3429000"/>
            <a:ext cx="47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dst</a:t>
            </a:r>
            <a:endParaRPr lang="en-US" b="1" dirty="0"/>
          </a:p>
        </p:txBody>
      </p:sp>
      <p:sp>
        <p:nvSpPr>
          <p:cNvPr id="19" name="圆角矩形 18"/>
          <p:cNvSpPr/>
          <p:nvPr/>
        </p:nvSpPr>
        <p:spPr>
          <a:xfrm>
            <a:off x="5472600" y="5646906"/>
            <a:ext cx="1943236" cy="30237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471620" y="6263244"/>
            <a:ext cx="1943236" cy="39177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6047684" y="5949280"/>
            <a:ext cx="900100" cy="31396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992092" y="4052822"/>
            <a:ext cx="745245" cy="960354"/>
            <a:chOff x="1982802" y="2828686"/>
            <a:chExt cx="745245" cy="960354"/>
          </a:xfrm>
        </p:grpSpPr>
        <p:sp>
          <p:nvSpPr>
            <p:cNvPr id="23" name="圆角矩形 22"/>
            <p:cNvSpPr/>
            <p:nvPr/>
          </p:nvSpPr>
          <p:spPr>
            <a:xfrm>
              <a:off x="1982802" y="2828686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031388" y="3332742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75161" y="3981340"/>
            <a:ext cx="745245" cy="960354"/>
            <a:chOff x="6800013" y="1648461"/>
            <a:chExt cx="745245" cy="960354"/>
          </a:xfrm>
        </p:grpSpPr>
        <p:sp>
          <p:nvSpPr>
            <p:cNvPr id="26" name="圆角矩形 25"/>
            <p:cNvSpPr/>
            <p:nvPr/>
          </p:nvSpPr>
          <p:spPr>
            <a:xfrm>
              <a:off x="6800013" y="1648461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848599" y="2152517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975678" y="4052822"/>
            <a:ext cx="745245" cy="960354"/>
            <a:chOff x="3516218" y="3980814"/>
            <a:chExt cx="745245" cy="960354"/>
          </a:xfrm>
        </p:grpSpPr>
        <p:sp>
          <p:nvSpPr>
            <p:cNvPr id="29" name="圆角矩形 28"/>
            <p:cNvSpPr/>
            <p:nvPr/>
          </p:nvSpPr>
          <p:spPr>
            <a:xfrm>
              <a:off x="3516218" y="3980814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564804" y="4484870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035101" y="3760458"/>
            <a:ext cx="745245" cy="960354"/>
            <a:chOff x="3516218" y="3980814"/>
            <a:chExt cx="745245" cy="960354"/>
          </a:xfrm>
          <a:effectLst/>
        </p:grpSpPr>
        <p:sp>
          <p:nvSpPr>
            <p:cNvPr id="32" name="圆角矩形 31"/>
            <p:cNvSpPr/>
            <p:nvPr/>
          </p:nvSpPr>
          <p:spPr>
            <a:xfrm>
              <a:off x="3516218" y="3980814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564804" y="4484870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右箭头 33"/>
          <p:cNvSpPr/>
          <p:nvPr/>
        </p:nvSpPr>
        <p:spPr>
          <a:xfrm rot="21348623">
            <a:off x="3728387" y="4364527"/>
            <a:ext cx="2314178" cy="20434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35" name="圆角矩形 34"/>
          <p:cNvSpPr/>
          <p:nvPr/>
        </p:nvSpPr>
        <p:spPr>
          <a:xfrm>
            <a:off x="5355852" y="3874086"/>
            <a:ext cx="2059984" cy="1139089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36" name="圆角矩形 35"/>
          <p:cNvSpPr/>
          <p:nvPr/>
        </p:nvSpPr>
        <p:spPr>
          <a:xfrm>
            <a:off x="5918272" y="3619481"/>
            <a:ext cx="1029511" cy="1139089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37" name="圆角矩形 36"/>
          <p:cNvSpPr/>
          <p:nvPr/>
        </p:nvSpPr>
        <p:spPr>
          <a:xfrm>
            <a:off x="1836177" y="3915851"/>
            <a:ext cx="1029511" cy="1139089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" name="TextBox 37"/>
              <p:cNvSpPr txBox="1"/>
              <p:nvPr/>
            </p:nvSpPr>
            <p:spPr>
              <a:xfrm>
                <a:off x="179512" y="4149080"/>
                <a:ext cx="8784976" cy="153817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HS" sz="3200" dirty="0" smtClean="0"/>
                  <a:t>Phase One of A-DRM suggests migrating a VM if</a:t>
                </a:r>
              </a:p>
              <a:p>
                <a:pPr lvl="1"/>
                <a:r>
                  <a:rPr lang="en-US" altLang="zh-CHS" sz="3600" dirty="0" smtClean="0"/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HS" sz="240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𝐵𝑒𝑛𝑒𝑓𝑖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𝑣𝑚</m:t>
                          </m:r>
                        </m:sub>
                      </m:sSub>
                      <m:r>
                        <a:rPr lang="en-US" altLang="zh-CHS" sz="2400" i="1">
                          <a:latin typeface="Cambria Math"/>
                        </a:rPr>
                        <m:t>+</m:t>
                      </m:r>
                      <m:r>
                        <a:rPr lang="en-US" altLang="zh-CHS" sz="240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𝐵𝑒𝑛𝑒𝑓𝑖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𝑠𝑟𝑐</m:t>
                          </m:r>
                        </m:sub>
                      </m:sSub>
                      <m:r>
                        <a:rPr lang="en-US" altLang="zh-CH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altLang="zh-CH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𝐶𝑜𝑠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𝑚𝑖𝑔𝑟𝑎𝑡𝑖𝑜𝑛</m:t>
                          </m:r>
                        </m:sub>
                      </m:sSub>
                      <m:r>
                        <a:rPr lang="en-US" altLang="zh-CH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H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𝐶𝑜𝑠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𝑑𝑠𝑡</m:t>
                          </m:r>
                        </m:sub>
                      </m:sSub>
                    </m:oMath>
                  </m:oMathPara>
                </a14:m>
                <a:endParaRPr lang="en-US" altLang="zh-CHS" sz="2400" dirty="0" smtClean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149080"/>
                <a:ext cx="8784976" cy="1538178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3876" b="-193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7" descr="safar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379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Cost-Benefit Analysis</a:t>
            </a:r>
            <a:endParaRPr lang="zh-Hans" alt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59473"/>
                <a:ext cx="8712968" cy="24855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CHS" dirty="0" smtClean="0">
                    <a:solidFill>
                      <a:srgbClr val="FF0000"/>
                    </a:solidFill>
                  </a:rPr>
                  <a:t>Costs</a:t>
                </a:r>
                <a:r>
                  <a:rPr lang="en-US" altLang="zh-CHS" dirty="0" smtClean="0"/>
                  <a:t> of migrating a VM include: 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1) VM migration cost (</a:t>
                </a:r>
                <a14:m>
                  <m:oMath xmlns:m="http://schemas.openxmlformats.org/officeDocument/2006/math">
                    <m:r>
                      <a:rPr lang="en-US" altLang="zh-CHS" b="0" i="1">
                        <a:solidFill>
                          <a:srgbClr val="FF0000"/>
                        </a:solidFill>
                        <a:latin typeface="Cambria Math"/>
                      </a:rPr>
                      <m:t>𝐶𝑜𝑠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𝑚𝑖𝑔𝑟𝑎𝑡𝑖𝑜𝑛</m:t>
                        </m:r>
                      </m:sub>
                    </m:sSub>
                  </m:oMath>
                </a14:m>
                <a:r>
                  <a:rPr lang="en-US" altLang="zh-CHS" dirty="0" smtClean="0"/>
                  <a:t>), 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2) Performance degradation at the destination host due to increased interference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FF0000"/>
                        </a:solidFill>
                        <a:latin typeface="Cambria Math"/>
                      </a:rPr>
                      <m:t>𝐶𝑜𝑠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𝑑𝑠𝑡</m:t>
                        </m:r>
                      </m:sub>
                    </m:sSub>
                  </m:oMath>
                </a14:m>
                <a:r>
                  <a:rPr lang="en-US" altLang="zh-CHS" dirty="0" smtClean="0"/>
                  <a:t>)</a:t>
                </a:r>
              </a:p>
              <a:p>
                <a:r>
                  <a:rPr lang="en-US" altLang="zh-CHS" dirty="0" smtClean="0">
                    <a:solidFill>
                      <a:srgbClr val="00B050"/>
                    </a:solidFill>
                  </a:rPr>
                  <a:t>Benefits </a:t>
                </a:r>
                <a:r>
                  <a:rPr lang="en-US" altLang="zh-CHS" dirty="0" smtClean="0"/>
                  <a:t>of migrating a VM</a:t>
                </a:r>
                <a:r>
                  <a:rPr lang="en-US" altLang="zh-CH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HS" dirty="0" smtClean="0"/>
                  <a:t>include: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1) Performance improvement of the migrated VM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00B050"/>
                        </a:solidFill>
                        <a:latin typeface="Cambria Math"/>
                      </a:rPr>
                      <m:t>𝐵𝑒𝑛𝑒𝑓𝑖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𝑣𝑚</m:t>
                        </m:r>
                      </m:sub>
                    </m:sSub>
                  </m:oMath>
                </a14:m>
                <a:r>
                  <a:rPr lang="en-US" altLang="zh-CHS" dirty="0" smtClean="0"/>
                  <a:t>),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2) Performance improvement of the other VMs on the source host due to reduced interference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00B050"/>
                        </a:solidFill>
                        <a:latin typeface="Cambria Math"/>
                      </a:rPr>
                      <m:t>𝐵𝑒𝑛𝑒𝑓𝑖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𝑠𝑟𝑐</m:t>
                        </m:r>
                      </m:sub>
                    </m:sSub>
                  </m:oMath>
                </a14:m>
                <a:r>
                  <a:rPr lang="en-US" altLang="zh-CHS" dirty="0" smtClean="0"/>
                  <a:t>)</a:t>
                </a:r>
                <a:endParaRPr lang="zh-CHS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59473"/>
                <a:ext cx="8712968" cy="2485551"/>
              </a:xfrm>
              <a:blipFill rotWithShape="0">
                <a:blip r:embed="rId3" cstate="print"/>
                <a:stretch>
                  <a:fillRect l="-769" t="-4167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23</a:t>
            </a:fld>
            <a:endParaRPr lang="zh-Hans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" name="TextBox 37"/>
              <p:cNvSpPr txBox="1"/>
              <p:nvPr/>
            </p:nvSpPr>
            <p:spPr>
              <a:xfrm>
                <a:off x="179512" y="4149080"/>
                <a:ext cx="8784976" cy="153817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HS" sz="3200" dirty="0" smtClean="0"/>
                  <a:t>Phase One of A-DRM suggests migrating a VM if</a:t>
                </a:r>
              </a:p>
              <a:p>
                <a:pPr lvl="1"/>
                <a:r>
                  <a:rPr lang="en-US" altLang="zh-CHS" sz="3600" dirty="0" smtClean="0"/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HS" sz="240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𝐵𝑒𝑛𝑒𝑓𝑖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𝑣𝑚</m:t>
                          </m:r>
                        </m:sub>
                      </m:sSub>
                      <m:r>
                        <a:rPr lang="en-US" altLang="zh-CHS" sz="2400" i="1">
                          <a:latin typeface="Cambria Math"/>
                        </a:rPr>
                        <m:t>+</m:t>
                      </m:r>
                      <m:r>
                        <a:rPr lang="en-US" altLang="zh-CHS" sz="240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𝐵𝑒𝑛𝑒𝑓𝑖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𝑠𝑟𝑐</m:t>
                          </m:r>
                        </m:sub>
                      </m:sSub>
                      <m:r>
                        <a:rPr lang="en-US" altLang="zh-CH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altLang="zh-CH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𝐶𝑜𝑠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𝑚𝑖𝑔𝑟𝑎𝑡𝑖𝑜𝑛</m:t>
                          </m:r>
                        </m:sub>
                      </m:sSub>
                      <m:r>
                        <a:rPr lang="en-US" altLang="zh-CH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H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𝐶𝑜𝑠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𝑑𝑠𝑡</m:t>
                          </m:r>
                        </m:sub>
                      </m:sSub>
                    </m:oMath>
                  </m:oMathPara>
                </a14:m>
                <a:endParaRPr lang="en-US" altLang="zh-CHS" sz="2400" dirty="0" smtClean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149080"/>
                <a:ext cx="8784976" cy="1538178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3876" b="-193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7" descr="safar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0" y="1484784"/>
            <a:ext cx="4104456" cy="3600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35996" y="5229200"/>
            <a:ext cx="1872208" cy="42718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3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HS" b="1" i="1">
                        <a:solidFill>
                          <a:srgbClr val="FF0000"/>
                        </a:solidFill>
                        <a:latin typeface="Cambria Math"/>
                      </a:rPr>
                      <m:t>𝑪𝒐𝒔</m:t>
                    </m:r>
                    <m:sSub>
                      <m:sSubPr>
                        <m:ctrlPr>
                          <a:rPr lang="en-US" altLang="zh-CH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H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𝒎𝒊𝒈𝒓𝒂𝒕𝒊𝒐𝒏</m:t>
                        </m:r>
                      </m:sub>
                    </m:sSub>
                  </m:oMath>
                </a14:m>
                <a:r>
                  <a:rPr lang="en-US" altLang="zh-CHS" b="1" dirty="0" smtClean="0">
                    <a:solidFill>
                      <a:srgbClr val="FF0000"/>
                    </a:solidFill>
                  </a:rPr>
                  <a:t>: VM migration</a:t>
                </a:r>
                <a:endParaRPr lang="zh-CHS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 cstate="print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Hans" dirty="0"/>
              <a:t>VM migration approach used in A-DRM:</a:t>
            </a:r>
          </a:p>
          <a:p>
            <a:pPr lvl="1"/>
            <a:r>
              <a:rPr lang="en-US" altLang="zh-Hans" dirty="0" smtClean="0"/>
              <a:t>‘Pre-copy-based’ </a:t>
            </a:r>
            <a:r>
              <a:rPr lang="en-US" altLang="zh-Hans" dirty="0"/>
              <a:t>live migration + timeout support</a:t>
            </a:r>
          </a:p>
          <a:p>
            <a:endParaRPr lang="en-US" altLang="zh-Hans" dirty="0" smtClean="0"/>
          </a:p>
          <a:p>
            <a:r>
              <a:rPr lang="en-US" altLang="zh-Hans" dirty="0"/>
              <a:t>H</a:t>
            </a:r>
            <a:r>
              <a:rPr lang="en-US" altLang="zh-Hans" dirty="0" smtClean="0"/>
              <a:t>igh cost since all of the VM’s pages need to </a:t>
            </a:r>
            <a:r>
              <a:rPr lang="en-US" altLang="zh-Hans" dirty="0"/>
              <a:t>be </a:t>
            </a:r>
            <a:r>
              <a:rPr lang="en-US" altLang="zh-Hans" dirty="0" smtClean="0"/>
              <a:t>iteratively:</a:t>
            </a:r>
          </a:p>
          <a:p>
            <a:pPr lvl="1"/>
            <a:r>
              <a:rPr lang="en-US" altLang="zh-Hans" dirty="0"/>
              <a:t>s</a:t>
            </a:r>
            <a:r>
              <a:rPr lang="en-US" altLang="zh-Hans" dirty="0" smtClean="0"/>
              <a:t>canned, tracked</a:t>
            </a:r>
          </a:p>
          <a:p>
            <a:pPr lvl="1"/>
            <a:r>
              <a:rPr lang="en-US" altLang="zh-Hans" dirty="0" smtClean="0"/>
              <a:t>transferred</a:t>
            </a:r>
          </a:p>
          <a:p>
            <a:pPr lvl="1"/>
            <a:endParaRPr lang="en-US" altLang="zh-Hans" dirty="0"/>
          </a:p>
          <a:p>
            <a:r>
              <a:rPr lang="en-US" altLang="zh-Hans" dirty="0" smtClean="0"/>
              <a:t>The migration time can be estimated similar to conventional DRM policies</a:t>
            </a:r>
            <a:endParaRPr lang="en-US" altLang="zh-Hans" dirty="0"/>
          </a:p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24</a:t>
            </a:fld>
            <a:endParaRPr lang="zh-Hans" altLang="en-US"/>
          </a:p>
        </p:txBody>
      </p:sp>
      <p:pic>
        <p:nvPicPr>
          <p:cNvPr id="5" name="Picture 7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83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Cost-Benefit Analysis</a:t>
            </a:r>
            <a:endParaRPr lang="zh-Hans" alt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59473"/>
                <a:ext cx="8712968" cy="24855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CHS" dirty="0" smtClean="0">
                    <a:solidFill>
                      <a:srgbClr val="FF0000"/>
                    </a:solidFill>
                  </a:rPr>
                  <a:t>Costs</a:t>
                </a:r>
                <a:r>
                  <a:rPr lang="en-US" altLang="zh-CHS" dirty="0" smtClean="0"/>
                  <a:t> of migrating a VM include: 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1) VM migration cost (</a:t>
                </a:r>
                <a14:m>
                  <m:oMath xmlns:m="http://schemas.openxmlformats.org/officeDocument/2006/math">
                    <m:r>
                      <a:rPr lang="en-US" altLang="zh-CHS" b="0" i="1">
                        <a:solidFill>
                          <a:srgbClr val="FF0000"/>
                        </a:solidFill>
                        <a:latin typeface="Cambria Math"/>
                      </a:rPr>
                      <m:t>𝐶𝑜𝑠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𝑚𝑖𝑔𝑟𝑎𝑡𝑖𝑜𝑛</m:t>
                        </m:r>
                      </m:sub>
                    </m:sSub>
                  </m:oMath>
                </a14:m>
                <a:r>
                  <a:rPr lang="en-US" altLang="zh-CHS" dirty="0" smtClean="0"/>
                  <a:t>), 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2) Performance degradation at the destination host due to increased interference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FF0000"/>
                        </a:solidFill>
                        <a:latin typeface="Cambria Math"/>
                      </a:rPr>
                      <m:t>𝐶𝑜𝑠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𝑑𝑠𝑡</m:t>
                        </m:r>
                      </m:sub>
                    </m:sSub>
                  </m:oMath>
                </a14:m>
                <a:r>
                  <a:rPr lang="en-US" altLang="zh-CHS" dirty="0" smtClean="0"/>
                  <a:t>)</a:t>
                </a:r>
              </a:p>
              <a:p>
                <a:r>
                  <a:rPr lang="en-US" altLang="zh-CHS" dirty="0" smtClean="0">
                    <a:solidFill>
                      <a:srgbClr val="00B050"/>
                    </a:solidFill>
                  </a:rPr>
                  <a:t>Benefits </a:t>
                </a:r>
                <a:r>
                  <a:rPr lang="en-US" altLang="zh-CHS" dirty="0" smtClean="0"/>
                  <a:t>of migrating a VM</a:t>
                </a:r>
                <a:r>
                  <a:rPr lang="en-US" altLang="zh-CH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HS" dirty="0" smtClean="0"/>
                  <a:t>include: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1) Performance improvement of the migrated VM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00B050"/>
                        </a:solidFill>
                        <a:latin typeface="Cambria Math"/>
                      </a:rPr>
                      <m:t>𝐵𝑒𝑛𝑒𝑓𝑖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𝑣𝑚</m:t>
                        </m:r>
                      </m:sub>
                    </m:sSub>
                  </m:oMath>
                </a14:m>
                <a:r>
                  <a:rPr lang="en-US" altLang="zh-CHS" dirty="0" smtClean="0"/>
                  <a:t>),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2) Performance improvement of the other VMs on the source host due to reduced interference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00B050"/>
                        </a:solidFill>
                        <a:latin typeface="Cambria Math"/>
                      </a:rPr>
                      <m:t>𝐵𝑒𝑛𝑒𝑓𝑖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𝑠𝑟𝑐</m:t>
                        </m:r>
                      </m:sub>
                    </m:sSub>
                  </m:oMath>
                </a14:m>
                <a:r>
                  <a:rPr lang="en-US" altLang="zh-CHS" dirty="0" smtClean="0"/>
                  <a:t>)</a:t>
                </a:r>
                <a:endParaRPr lang="zh-CHS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59473"/>
                <a:ext cx="8712968" cy="2485551"/>
              </a:xfrm>
              <a:blipFill rotWithShape="0">
                <a:blip r:embed="rId3" cstate="print"/>
                <a:stretch>
                  <a:fillRect l="-769" t="-4167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25</a:t>
            </a:fld>
            <a:endParaRPr lang="zh-Hans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" name="TextBox 37"/>
              <p:cNvSpPr txBox="1"/>
              <p:nvPr/>
            </p:nvSpPr>
            <p:spPr>
              <a:xfrm>
                <a:off x="179512" y="4149080"/>
                <a:ext cx="8784976" cy="153817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HS" sz="3200" dirty="0" smtClean="0"/>
                  <a:t>Phase One of A-DRM suggests migrating a VM if</a:t>
                </a:r>
              </a:p>
              <a:p>
                <a:pPr lvl="1"/>
                <a:r>
                  <a:rPr lang="en-US" altLang="zh-CHS" sz="3600" dirty="0" smtClean="0"/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HS" sz="240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𝐵𝑒𝑛𝑒𝑓𝑖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𝑣𝑚</m:t>
                          </m:r>
                        </m:sub>
                      </m:sSub>
                      <m:r>
                        <a:rPr lang="en-US" altLang="zh-CHS" sz="2400" i="1">
                          <a:latin typeface="Cambria Math"/>
                        </a:rPr>
                        <m:t>+</m:t>
                      </m:r>
                      <m:r>
                        <a:rPr lang="en-US" altLang="zh-CHS" sz="240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𝐵𝑒𝑛𝑒𝑓𝑖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𝑠𝑟𝑐</m:t>
                          </m:r>
                        </m:sub>
                      </m:sSub>
                      <m:r>
                        <a:rPr lang="en-US" altLang="zh-CH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altLang="zh-CH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𝐶𝑜𝑠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𝑚𝑖𝑔𝑟𝑎𝑡𝑖𝑜𝑛</m:t>
                          </m:r>
                        </m:sub>
                      </m:sSub>
                      <m:r>
                        <a:rPr lang="en-US" altLang="zh-CH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H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𝐶𝑜𝑠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𝑑𝑠𝑡</m:t>
                          </m:r>
                        </m:sub>
                      </m:sSub>
                    </m:oMath>
                  </m:oMathPara>
                </a14:m>
                <a:endParaRPr lang="en-US" altLang="zh-CHS" sz="2400" dirty="0" smtClean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149080"/>
                <a:ext cx="8784976" cy="1538178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3876" b="-193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7" descr="safar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0" y="1772816"/>
            <a:ext cx="7488832" cy="648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0232" y="5229200"/>
            <a:ext cx="1080120" cy="42718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6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HS" sz="3600" b="1" i="1">
                        <a:solidFill>
                          <a:srgbClr val="FF0000"/>
                        </a:solidFill>
                        <a:latin typeface="Cambria Math"/>
                      </a:rPr>
                      <m:t>𝑪𝒐𝒔</m:t>
                    </m:r>
                    <m:sSub>
                      <m:sSubPr>
                        <m:ctrlPr>
                          <a:rPr lang="en-US" altLang="zh-CHS" sz="36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sz="36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HS" sz="36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𝒅𝒔𝒕</m:t>
                        </m:r>
                      </m:sub>
                    </m:sSub>
                  </m:oMath>
                </a14:m>
                <a:r>
                  <a:rPr lang="en-US" altLang="zh-CHS" sz="3600" b="1" dirty="0" smtClean="0">
                    <a:solidFill>
                      <a:srgbClr val="FF0000"/>
                    </a:solidFill>
                  </a:rPr>
                  <a:t>: Performance Degradation at </a:t>
                </a:r>
                <a:r>
                  <a:rPr lang="en-US" altLang="zh-CHS" sz="3600" b="1" i="1" dirty="0" err="1" smtClean="0">
                    <a:solidFill>
                      <a:srgbClr val="FF0000"/>
                    </a:solidFill>
                  </a:rPr>
                  <a:t>dst</a:t>
                </a:r>
                <a:endParaRPr lang="zh-CHS" altLang="en-US" sz="36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 cstate="print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169" y="1412776"/>
            <a:ext cx="6205701" cy="4974345"/>
          </a:xfrm>
        </p:spPr>
        <p:txBody>
          <a:bodyPr>
            <a:normAutofit lnSpcReduction="10000"/>
          </a:bodyPr>
          <a:lstStyle/>
          <a:p>
            <a:r>
              <a:rPr lang="en-US" altLang="zh-Hans" dirty="0"/>
              <a:t>T</a:t>
            </a:r>
            <a:r>
              <a:rPr lang="en-US" altLang="zh-Hans" dirty="0" smtClean="0"/>
              <a:t>he migrated </a:t>
            </a:r>
            <a:r>
              <a:rPr lang="en-US" altLang="zh-Hans" b="1" i="1" dirty="0" err="1" smtClean="0"/>
              <a:t>vm</a:t>
            </a:r>
            <a:r>
              <a:rPr lang="en-US" altLang="zh-Hans" b="1" i="1" dirty="0" smtClean="0"/>
              <a:t> </a:t>
            </a:r>
            <a:r>
              <a:rPr lang="en-US" altLang="zh-Hans" dirty="0" smtClean="0"/>
              <a:t>competes for:</a:t>
            </a:r>
          </a:p>
          <a:p>
            <a:pPr lvl="1"/>
            <a:r>
              <a:rPr lang="en-US" altLang="zh-Hans" dirty="0"/>
              <a:t>S</a:t>
            </a:r>
            <a:r>
              <a:rPr lang="en-US" altLang="zh-Hans" dirty="0" smtClean="0"/>
              <a:t>hared cache capacity</a:t>
            </a:r>
          </a:p>
          <a:p>
            <a:pPr lvl="1"/>
            <a:r>
              <a:rPr lang="en-US" altLang="zh-Hans" dirty="0" smtClean="0"/>
              <a:t>Shared memory bandwidth</a:t>
            </a:r>
          </a:p>
          <a:p>
            <a:pPr lvl="1"/>
            <a:endParaRPr lang="en-US" altLang="zh-Hans" dirty="0"/>
          </a:p>
          <a:p>
            <a:r>
              <a:rPr lang="en-US" altLang="zh-Hans" dirty="0" smtClean="0"/>
              <a:t>Performance at </a:t>
            </a:r>
            <a:r>
              <a:rPr lang="en-US" altLang="zh-Hans" b="1" i="1" dirty="0" err="1" smtClean="0"/>
              <a:t>dst</a:t>
            </a:r>
            <a:r>
              <a:rPr lang="en-US" altLang="zh-Hans" dirty="0" smtClean="0"/>
              <a:t> degrades due to:</a:t>
            </a:r>
          </a:p>
          <a:p>
            <a:pPr lvl="1"/>
            <a:r>
              <a:rPr lang="en-US" altLang="zh-Hans" dirty="0" smtClean="0"/>
              <a:t>Increase in memory bandwidth consumption</a:t>
            </a:r>
          </a:p>
          <a:p>
            <a:pPr lvl="1"/>
            <a:r>
              <a:rPr lang="en-US" altLang="zh-Hans" dirty="0" smtClean="0"/>
              <a:t>Increase in the memory </a:t>
            </a:r>
            <a:r>
              <a:rPr lang="en-US" altLang="zh-Hans" b="1" i="1" dirty="0" smtClean="0"/>
              <a:t>stall</a:t>
            </a:r>
            <a:r>
              <a:rPr lang="en-US" altLang="zh-Hans" dirty="0" smtClean="0"/>
              <a:t> time experienced </a:t>
            </a:r>
            <a:r>
              <a:rPr lang="en-US" altLang="zh-Hans" dirty="0"/>
              <a:t>by </a:t>
            </a:r>
            <a:r>
              <a:rPr lang="en-US" altLang="zh-Hans" dirty="0" smtClean="0"/>
              <a:t>VMs</a:t>
            </a:r>
            <a:endParaRPr lang="en-US" altLang="zh-Hans" dirty="0"/>
          </a:p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26</a:t>
            </a:fld>
            <a:endParaRPr lang="zh-Hans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756556" y="2636912"/>
            <a:ext cx="745245" cy="960354"/>
            <a:chOff x="5940152" y="1641327"/>
            <a:chExt cx="745245" cy="960354"/>
          </a:xfrm>
        </p:grpSpPr>
        <p:sp>
          <p:nvSpPr>
            <p:cNvPr id="21" name="圆角矩形 20"/>
            <p:cNvSpPr/>
            <p:nvPr/>
          </p:nvSpPr>
          <p:spPr>
            <a:xfrm>
              <a:off x="5940152" y="1641327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988738" y="2145383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6544464" y="2364121"/>
            <a:ext cx="2204000" cy="30811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660232" y="2505935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668344" y="2505935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60267" y="1988840"/>
            <a:ext cx="572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 err="1" smtClean="0"/>
              <a:t>dst</a:t>
            </a:r>
            <a:endParaRPr lang="en-US" sz="2400" b="1" i="1" dirty="0"/>
          </a:p>
        </p:txBody>
      </p:sp>
      <p:sp>
        <p:nvSpPr>
          <p:cNvPr id="27" name="圆角矩形 26"/>
          <p:cNvSpPr/>
          <p:nvPr/>
        </p:nvSpPr>
        <p:spPr>
          <a:xfrm>
            <a:off x="6661212" y="4278754"/>
            <a:ext cx="1943236" cy="30237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660232" y="4895092"/>
            <a:ext cx="1943236" cy="39177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7236296" y="4581128"/>
            <a:ext cx="900100" cy="3139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763773" y="2613188"/>
            <a:ext cx="745245" cy="960354"/>
            <a:chOff x="6800013" y="1648461"/>
            <a:chExt cx="745245" cy="960354"/>
          </a:xfrm>
        </p:grpSpPr>
        <p:sp>
          <p:nvSpPr>
            <p:cNvPr id="34" name="圆角矩形 33"/>
            <p:cNvSpPr/>
            <p:nvPr/>
          </p:nvSpPr>
          <p:spPr>
            <a:xfrm>
              <a:off x="6800013" y="1648461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848599" y="2152517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260207" y="2636912"/>
            <a:ext cx="745245" cy="960354"/>
            <a:chOff x="3516218" y="3980814"/>
            <a:chExt cx="745245" cy="960354"/>
          </a:xfrm>
        </p:grpSpPr>
        <p:sp>
          <p:nvSpPr>
            <p:cNvPr id="37" name="圆角矩形 36"/>
            <p:cNvSpPr/>
            <p:nvPr/>
          </p:nvSpPr>
          <p:spPr>
            <a:xfrm>
              <a:off x="3516218" y="3980814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err="1" smtClean="0">
                  <a:solidFill>
                    <a:schemeClr val="tx1"/>
                  </a:solidFill>
                </a:rPr>
                <a:t>vm</a:t>
              </a:r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564804" y="4484870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直接箭头连接符 44"/>
          <p:cNvCxnSpPr/>
          <p:nvPr/>
        </p:nvCxnSpPr>
        <p:spPr>
          <a:xfrm>
            <a:off x="7411570" y="4169350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580658" y="4178812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7754404" y="4169349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25117" y="4188401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948264" y="4175051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8442893" y="4184640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7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785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Cost-Benefit Analysis</a:t>
            </a:r>
            <a:endParaRPr lang="zh-Hans" alt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59473"/>
                <a:ext cx="8712968" cy="24855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CHS" dirty="0" smtClean="0">
                    <a:solidFill>
                      <a:srgbClr val="FF0000"/>
                    </a:solidFill>
                  </a:rPr>
                  <a:t>Costs</a:t>
                </a:r>
                <a:r>
                  <a:rPr lang="en-US" altLang="zh-CHS" dirty="0" smtClean="0"/>
                  <a:t> of migrating a VM include: 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1) VM migration cost (</a:t>
                </a:r>
                <a14:m>
                  <m:oMath xmlns:m="http://schemas.openxmlformats.org/officeDocument/2006/math">
                    <m:r>
                      <a:rPr lang="en-US" altLang="zh-CHS" b="0" i="1">
                        <a:solidFill>
                          <a:srgbClr val="FF0000"/>
                        </a:solidFill>
                        <a:latin typeface="Cambria Math"/>
                      </a:rPr>
                      <m:t>𝐶𝑜𝑠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𝑚𝑖𝑔𝑟𝑎𝑡𝑖𝑜𝑛</m:t>
                        </m:r>
                      </m:sub>
                    </m:sSub>
                  </m:oMath>
                </a14:m>
                <a:r>
                  <a:rPr lang="en-US" altLang="zh-CHS" dirty="0" smtClean="0"/>
                  <a:t>), 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2) Performance degradation at the destination host due to increased interference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FF0000"/>
                        </a:solidFill>
                        <a:latin typeface="Cambria Math"/>
                      </a:rPr>
                      <m:t>𝐶𝑜𝑠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𝑑𝑠𝑡</m:t>
                        </m:r>
                      </m:sub>
                    </m:sSub>
                  </m:oMath>
                </a14:m>
                <a:r>
                  <a:rPr lang="en-US" altLang="zh-CHS" dirty="0" smtClean="0"/>
                  <a:t>)</a:t>
                </a:r>
              </a:p>
              <a:p>
                <a:r>
                  <a:rPr lang="en-US" altLang="zh-CHS" dirty="0" smtClean="0">
                    <a:solidFill>
                      <a:srgbClr val="00B050"/>
                    </a:solidFill>
                  </a:rPr>
                  <a:t>Benefits </a:t>
                </a:r>
                <a:r>
                  <a:rPr lang="en-US" altLang="zh-CHS" dirty="0" smtClean="0"/>
                  <a:t>of migrating a VM</a:t>
                </a:r>
                <a:r>
                  <a:rPr lang="en-US" altLang="zh-CH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HS" dirty="0" smtClean="0"/>
                  <a:t>include: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1) Performance improvement of the migrated VM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00B050"/>
                        </a:solidFill>
                        <a:latin typeface="Cambria Math"/>
                      </a:rPr>
                      <m:t>𝐵𝑒𝑛𝑒𝑓𝑖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𝑣𝑚</m:t>
                        </m:r>
                      </m:sub>
                    </m:sSub>
                  </m:oMath>
                </a14:m>
                <a:r>
                  <a:rPr lang="en-US" altLang="zh-CHS" dirty="0" smtClean="0"/>
                  <a:t>),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2) Performance improvement of the other VMs on the source host due to reduced interference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00B050"/>
                        </a:solidFill>
                        <a:latin typeface="Cambria Math"/>
                      </a:rPr>
                      <m:t>𝐵𝑒𝑛𝑒𝑓𝑖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𝑠𝑟𝑐</m:t>
                        </m:r>
                      </m:sub>
                    </m:sSub>
                  </m:oMath>
                </a14:m>
                <a:r>
                  <a:rPr lang="en-US" altLang="zh-CHS" dirty="0" smtClean="0"/>
                  <a:t>)</a:t>
                </a:r>
                <a:endParaRPr lang="zh-CHS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59473"/>
                <a:ext cx="8712968" cy="2485551"/>
              </a:xfrm>
              <a:blipFill rotWithShape="0">
                <a:blip r:embed="rId3" cstate="print"/>
                <a:stretch>
                  <a:fillRect l="-769" t="-4167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27</a:t>
            </a:fld>
            <a:endParaRPr lang="zh-Hans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" name="TextBox 37"/>
              <p:cNvSpPr txBox="1"/>
              <p:nvPr/>
            </p:nvSpPr>
            <p:spPr>
              <a:xfrm>
                <a:off x="179512" y="4149080"/>
                <a:ext cx="8784976" cy="153817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HS" sz="3200" dirty="0" smtClean="0"/>
                  <a:t>Phase One of A-DRM suggests migrating a VM if</a:t>
                </a:r>
              </a:p>
              <a:p>
                <a:pPr lvl="1"/>
                <a:r>
                  <a:rPr lang="en-US" altLang="zh-CHS" sz="3600" dirty="0" smtClean="0"/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HS" sz="240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𝐵𝑒𝑛𝑒𝑓𝑖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𝑣𝑚</m:t>
                          </m:r>
                        </m:sub>
                      </m:sSub>
                      <m:r>
                        <a:rPr lang="en-US" altLang="zh-CHS" sz="2400" i="1">
                          <a:latin typeface="Cambria Math"/>
                        </a:rPr>
                        <m:t>+</m:t>
                      </m:r>
                      <m:r>
                        <a:rPr lang="en-US" altLang="zh-CHS" sz="240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𝐵𝑒𝑛𝑒𝑓𝑖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𝑠𝑟𝑐</m:t>
                          </m:r>
                        </m:sub>
                      </m:sSub>
                      <m:r>
                        <a:rPr lang="en-US" altLang="zh-CH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altLang="zh-CH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𝐶𝑜𝑠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𝑚𝑖𝑔𝑟𝑎𝑡𝑖𝑜𝑛</m:t>
                          </m:r>
                        </m:sub>
                      </m:sSub>
                      <m:r>
                        <a:rPr lang="en-US" altLang="zh-CH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H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𝐶𝑜𝑠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𝑑𝑠𝑡</m:t>
                          </m:r>
                        </m:sub>
                      </m:sSub>
                    </m:oMath>
                  </m:oMathPara>
                </a14:m>
                <a:endParaRPr lang="en-US" altLang="zh-CHS" sz="2400" dirty="0" smtClean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149080"/>
                <a:ext cx="8784976" cy="1538178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3876" b="-193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7" descr="safar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0" y="2708920"/>
            <a:ext cx="6840760" cy="2880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9592" y="5229200"/>
            <a:ext cx="1584176" cy="42718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右箭头 56"/>
          <p:cNvSpPr/>
          <p:nvPr/>
        </p:nvSpPr>
        <p:spPr>
          <a:xfrm>
            <a:off x="4355976" y="4812960"/>
            <a:ext cx="1008112" cy="65823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HS" sz="3200" b="1" i="1">
                        <a:solidFill>
                          <a:srgbClr val="00B050"/>
                        </a:solidFill>
                        <a:latin typeface="Cambria Math"/>
                      </a:rPr>
                      <m:t>𝑩𝒆𝒏𝒆𝒇𝒊</m:t>
                    </m:r>
                    <m:sSub>
                      <m:sSubPr>
                        <m:ctrlPr>
                          <a:rPr lang="en-US" altLang="zh-CHS" sz="3200" b="1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sz="32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HS" sz="32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𝒗𝒎</m:t>
                        </m:r>
                      </m:sub>
                    </m:sSub>
                  </m:oMath>
                </a14:m>
                <a:r>
                  <a:rPr lang="en-US" altLang="zh-CHS" sz="3200" b="1" dirty="0" smtClean="0">
                    <a:solidFill>
                      <a:srgbClr val="00B050"/>
                    </a:solidFill>
                  </a:rPr>
                  <a:t>: Performance improvement of </a:t>
                </a:r>
                <a:r>
                  <a:rPr lang="en-US" altLang="zh-CHS" sz="3200" b="1" i="1" dirty="0" err="1" smtClean="0">
                    <a:solidFill>
                      <a:srgbClr val="00B050"/>
                    </a:solidFill>
                  </a:rPr>
                  <a:t>vm</a:t>
                </a:r>
                <a:endParaRPr lang="zh-CHS" altLang="en-US" sz="3200" b="1" i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 cstate="print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28</a:t>
            </a:fld>
            <a:endParaRPr lang="zh-Hans" altLang="en-US"/>
          </a:p>
        </p:txBody>
      </p:sp>
      <p:sp>
        <p:nvSpPr>
          <p:cNvPr id="8" name="圆角矩形 7"/>
          <p:cNvSpPr/>
          <p:nvPr/>
        </p:nvSpPr>
        <p:spPr>
          <a:xfrm>
            <a:off x="1907704" y="3660265"/>
            <a:ext cx="2204000" cy="30811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23472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031584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8636" y="3284984"/>
            <a:ext cx="542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 err="1" smtClean="0"/>
              <a:t>src</a:t>
            </a:r>
            <a:endParaRPr lang="en-US" b="1" i="1" dirty="0"/>
          </a:p>
        </p:txBody>
      </p:sp>
      <p:sp>
        <p:nvSpPr>
          <p:cNvPr id="12" name="圆角矩形 11"/>
          <p:cNvSpPr/>
          <p:nvPr/>
        </p:nvSpPr>
        <p:spPr>
          <a:xfrm>
            <a:off x="2024452" y="5574898"/>
            <a:ext cx="1943236" cy="30237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23472" y="6191236"/>
            <a:ext cx="1943236" cy="39177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2599536" y="5877272"/>
            <a:ext cx="900100" cy="31396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711960" y="3933056"/>
            <a:ext cx="745245" cy="960354"/>
            <a:chOff x="5940152" y="1641327"/>
            <a:chExt cx="745245" cy="960354"/>
          </a:xfrm>
        </p:grpSpPr>
        <p:sp>
          <p:nvSpPr>
            <p:cNvPr id="16" name="圆角矩形 15"/>
            <p:cNvSpPr/>
            <p:nvPr/>
          </p:nvSpPr>
          <p:spPr>
            <a:xfrm>
              <a:off x="5940152" y="1641327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988738" y="2145383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5499868" y="3660265"/>
            <a:ext cx="2204000" cy="30811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15636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23748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15668" y="3284984"/>
            <a:ext cx="572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 err="1"/>
              <a:t>d</a:t>
            </a:r>
            <a:r>
              <a:rPr lang="en-US" sz="2400" b="1" i="1" dirty="0" err="1" smtClean="0"/>
              <a:t>st</a:t>
            </a:r>
            <a:endParaRPr lang="en-US" sz="2400" b="1" i="1" dirty="0"/>
          </a:p>
        </p:txBody>
      </p:sp>
      <p:sp>
        <p:nvSpPr>
          <p:cNvPr id="22" name="圆角矩形 21"/>
          <p:cNvSpPr/>
          <p:nvPr/>
        </p:nvSpPr>
        <p:spPr>
          <a:xfrm>
            <a:off x="5616616" y="5574898"/>
            <a:ext cx="1943236" cy="30237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615636" y="6191236"/>
            <a:ext cx="1943236" cy="39177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191700" y="5877272"/>
            <a:ext cx="900100" cy="3139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136108" y="3980814"/>
            <a:ext cx="745245" cy="960354"/>
            <a:chOff x="1982802" y="2828686"/>
            <a:chExt cx="745245" cy="960354"/>
          </a:xfrm>
        </p:grpSpPr>
        <p:sp>
          <p:nvSpPr>
            <p:cNvPr id="26" name="圆角矩形 25"/>
            <p:cNvSpPr/>
            <p:nvPr/>
          </p:nvSpPr>
          <p:spPr>
            <a:xfrm>
              <a:off x="1982802" y="2828686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031388" y="3332742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19177" y="3909332"/>
            <a:ext cx="745245" cy="960354"/>
            <a:chOff x="6800013" y="1648461"/>
            <a:chExt cx="745245" cy="960354"/>
          </a:xfrm>
        </p:grpSpPr>
        <p:sp>
          <p:nvSpPr>
            <p:cNvPr id="29" name="圆角矩形 28"/>
            <p:cNvSpPr/>
            <p:nvPr/>
          </p:nvSpPr>
          <p:spPr>
            <a:xfrm>
              <a:off x="6800013" y="1648461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848599" y="2152517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175119" y="5472240"/>
            <a:ext cx="513547" cy="739093"/>
            <a:chOff x="3699329" y="5459679"/>
            <a:chExt cx="513547" cy="739093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3699329" y="5459680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868417" y="5469142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4042163" y="5459679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212876" y="5478731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/>
          <p:nvPr/>
        </p:nvCxnSpPr>
        <p:spPr>
          <a:xfrm>
            <a:off x="5903668" y="5471195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398297" y="5480784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1"/>
          </a:xfrm>
        </p:spPr>
        <p:txBody>
          <a:bodyPr>
            <a:normAutofit fontScale="92500" lnSpcReduction="20000"/>
          </a:bodyPr>
          <a:lstStyle/>
          <a:p>
            <a:r>
              <a:rPr lang="en-US" altLang="zh-Hans" sz="3500" dirty="0" smtClean="0"/>
              <a:t>The performance of </a:t>
            </a:r>
            <a:r>
              <a:rPr lang="en-US" altLang="zh-Hans" sz="3500" dirty="0"/>
              <a:t>migrated </a:t>
            </a:r>
            <a:r>
              <a:rPr lang="en-US" altLang="zh-Hans" sz="3500" b="1" i="1" dirty="0" err="1"/>
              <a:t>vm</a:t>
            </a:r>
            <a:r>
              <a:rPr lang="en-US" altLang="zh-Hans" sz="3500" b="1" i="1" dirty="0"/>
              <a:t> </a:t>
            </a:r>
            <a:r>
              <a:rPr lang="en-US" altLang="zh-Hans" sz="3500" dirty="0" smtClean="0"/>
              <a:t>improves due to:</a:t>
            </a:r>
            <a:endParaRPr lang="en-US" altLang="zh-Hans" dirty="0" smtClean="0"/>
          </a:p>
          <a:p>
            <a:pPr lvl="1"/>
            <a:r>
              <a:rPr lang="en-US" altLang="zh-Hans" sz="3000" dirty="0" smtClean="0"/>
              <a:t>Lower contention for memory bandwidth</a:t>
            </a:r>
          </a:p>
          <a:p>
            <a:pPr lvl="1"/>
            <a:r>
              <a:rPr lang="en-US" altLang="zh-Hans" sz="3000" dirty="0" smtClean="0"/>
              <a:t>Lower memory </a:t>
            </a:r>
            <a:r>
              <a:rPr lang="en-US" altLang="zh-Hans" sz="3000" b="1" i="1" dirty="0" smtClean="0"/>
              <a:t>stall</a:t>
            </a:r>
            <a:r>
              <a:rPr lang="en-US" altLang="zh-Hans" sz="3000" dirty="0" smtClean="0"/>
              <a:t> time</a:t>
            </a:r>
            <a:endParaRPr lang="zh-Hans" altLang="en-US" sz="3000" dirty="0"/>
          </a:p>
        </p:txBody>
      </p:sp>
      <p:grpSp>
        <p:nvGrpSpPr>
          <p:cNvPr id="49" name="组合 48"/>
          <p:cNvGrpSpPr/>
          <p:nvPr/>
        </p:nvGrpSpPr>
        <p:grpSpPr>
          <a:xfrm>
            <a:off x="3127013" y="3965782"/>
            <a:ext cx="745245" cy="960354"/>
            <a:chOff x="3516218" y="3980814"/>
            <a:chExt cx="745245" cy="960354"/>
          </a:xfrm>
        </p:grpSpPr>
        <p:sp>
          <p:nvSpPr>
            <p:cNvPr id="50" name="圆角矩形 49"/>
            <p:cNvSpPr/>
            <p:nvPr/>
          </p:nvSpPr>
          <p:spPr>
            <a:xfrm>
              <a:off x="3516218" y="3980814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err="1" smtClean="0">
                  <a:solidFill>
                    <a:schemeClr val="tx1"/>
                  </a:solidFill>
                </a:rPr>
                <a:t>vm</a:t>
              </a:r>
              <a:endParaRPr lang="en-US" b="1" i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564804" y="4484870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278376" y="5450923"/>
            <a:ext cx="513547" cy="739093"/>
            <a:chOff x="3699329" y="5459679"/>
            <a:chExt cx="513547" cy="739093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3699329" y="5459680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3868417" y="5469142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4042163" y="5459679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4212876" y="5478731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7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76850" y="6076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6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417 L 0.08941 0.03889 C 0.10816 0.04861 0.13628 0.05393 0.16545 0.05393 C 0.19896 0.05393 0.22569 0.04861 0.24444 0.03889 L 0.33403 -0.0041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1" y="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116 L 0.08837 0.03958 C 0.10695 0.04884 0.13455 0.05394 0.16354 0.05394 C 0.19653 0.05394 0.22275 0.04884 0.24132 0.03958 L 0.32986 -0.0011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3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Cost-Benefit Analysis</a:t>
            </a:r>
            <a:endParaRPr lang="zh-Hans" alt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59473"/>
                <a:ext cx="8712968" cy="24855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CHS" dirty="0" smtClean="0">
                    <a:solidFill>
                      <a:srgbClr val="FF0000"/>
                    </a:solidFill>
                  </a:rPr>
                  <a:t>Costs</a:t>
                </a:r>
                <a:r>
                  <a:rPr lang="en-US" altLang="zh-CHS" dirty="0" smtClean="0"/>
                  <a:t> of migrating a VM include: 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1) VM migration cost (</a:t>
                </a:r>
                <a14:m>
                  <m:oMath xmlns:m="http://schemas.openxmlformats.org/officeDocument/2006/math">
                    <m:r>
                      <a:rPr lang="en-US" altLang="zh-CHS" b="0" i="1">
                        <a:solidFill>
                          <a:srgbClr val="FF0000"/>
                        </a:solidFill>
                        <a:latin typeface="Cambria Math"/>
                      </a:rPr>
                      <m:t>𝐶𝑜𝑠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𝑚𝑖𝑔𝑟𝑎𝑡𝑖𝑜𝑛</m:t>
                        </m:r>
                      </m:sub>
                    </m:sSub>
                  </m:oMath>
                </a14:m>
                <a:r>
                  <a:rPr lang="en-US" altLang="zh-CHS" dirty="0" smtClean="0"/>
                  <a:t>), 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2) Performance degradation at the destination host due to increased interference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FF0000"/>
                        </a:solidFill>
                        <a:latin typeface="Cambria Math"/>
                      </a:rPr>
                      <m:t>𝐶𝑜𝑠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𝑑𝑠𝑡</m:t>
                        </m:r>
                      </m:sub>
                    </m:sSub>
                  </m:oMath>
                </a14:m>
                <a:r>
                  <a:rPr lang="en-US" altLang="zh-CHS" dirty="0" smtClean="0"/>
                  <a:t>)</a:t>
                </a:r>
              </a:p>
              <a:p>
                <a:r>
                  <a:rPr lang="en-US" altLang="zh-CHS" dirty="0" smtClean="0">
                    <a:solidFill>
                      <a:srgbClr val="00B050"/>
                    </a:solidFill>
                  </a:rPr>
                  <a:t>Benefits </a:t>
                </a:r>
                <a:r>
                  <a:rPr lang="en-US" altLang="zh-CHS" dirty="0" smtClean="0"/>
                  <a:t>of migrating a VM</a:t>
                </a:r>
                <a:r>
                  <a:rPr lang="en-US" altLang="zh-CH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HS" dirty="0" smtClean="0"/>
                  <a:t>include: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1) Performance improvement of the migrated VM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00B050"/>
                        </a:solidFill>
                        <a:latin typeface="Cambria Math"/>
                      </a:rPr>
                      <m:t>𝐵𝑒𝑛𝑒𝑓𝑖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𝑣𝑚</m:t>
                        </m:r>
                      </m:sub>
                    </m:sSub>
                  </m:oMath>
                </a14:m>
                <a:r>
                  <a:rPr lang="en-US" altLang="zh-CHS" dirty="0" smtClean="0"/>
                  <a:t>),</a:t>
                </a:r>
              </a:p>
              <a:p>
                <a:pPr marL="457200" lvl="1" indent="0">
                  <a:buNone/>
                </a:pPr>
                <a:r>
                  <a:rPr lang="en-US" altLang="zh-CHS" dirty="0" smtClean="0"/>
                  <a:t>2) Performance improvement of the other VMs on the source host due to reduced interference (</a:t>
                </a:r>
                <a14:m>
                  <m:oMath xmlns:m="http://schemas.openxmlformats.org/officeDocument/2006/math">
                    <m:r>
                      <a:rPr lang="en-US" altLang="zh-CHS" i="1">
                        <a:solidFill>
                          <a:srgbClr val="00B050"/>
                        </a:solidFill>
                        <a:latin typeface="Cambria Math"/>
                      </a:rPr>
                      <m:t>𝐵𝑒𝑛𝑒𝑓𝑖</m:t>
                    </m:r>
                    <m:sSub>
                      <m:sSubPr>
                        <m:ctrlPr>
                          <a:rPr lang="en-US" altLang="zh-CH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H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𝑠𝑟𝑐</m:t>
                        </m:r>
                      </m:sub>
                    </m:sSub>
                  </m:oMath>
                </a14:m>
                <a:r>
                  <a:rPr lang="en-US" altLang="zh-CHS" dirty="0" smtClean="0"/>
                  <a:t>)</a:t>
                </a:r>
                <a:endParaRPr lang="zh-CHS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59473"/>
                <a:ext cx="8712968" cy="2485551"/>
              </a:xfrm>
              <a:blipFill rotWithShape="0">
                <a:blip r:embed="rId3" cstate="print"/>
                <a:stretch>
                  <a:fillRect l="-769" t="-4167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29</a:t>
            </a:fld>
            <a:endParaRPr lang="zh-Hans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" name="TextBox 37"/>
              <p:cNvSpPr txBox="1"/>
              <p:nvPr/>
            </p:nvSpPr>
            <p:spPr>
              <a:xfrm>
                <a:off x="179512" y="4149080"/>
                <a:ext cx="8784976" cy="153817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HS" sz="3200" dirty="0" smtClean="0"/>
                  <a:t>Phase One of A-DRM suggests migrating a VM if</a:t>
                </a:r>
              </a:p>
              <a:p>
                <a:pPr lvl="1"/>
                <a:r>
                  <a:rPr lang="en-US" altLang="zh-CHS" sz="3600" dirty="0" smtClean="0"/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HS" sz="240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𝐵𝑒𝑛𝑒𝑓𝑖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𝑣𝑚</m:t>
                          </m:r>
                        </m:sub>
                      </m:sSub>
                      <m:r>
                        <a:rPr lang="en-US" altLang="zh-CHS" sz="2400" i="1">
                          <a:latin typeface="Cambria Math"/>
                        </a:rPr>
                        <m:t>+</m:t>
                      </m:r>
                      <m:r>
                        <a:rPr lang="en-US" altLang="zh-CHS" sz="240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𝐵𝑒𝑛𝑒𝑓𝑖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𝑠𝑟𝑐</m:t>
                          </m:r>
                        </m:sub>
                      </m:sSub>
                      <m:r>
                        <a:rPr lang="en-US" altLang="zh-CH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altLang="zh-CH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𝐶𝑜𝑠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𝑚𝑖𝑔𝑟𝑎𝑡𝑖𝑜𝑛</m:t>
                          </m:r>
                        </m:sub>
                      </m:sSub>
                      <m:r>
                        <a:rPr lang="en-US" altLang="zh-CH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H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𝐶𝑜𝑠</m:t>
                      </m:r>
                      <m:sSub>
                        <m:sSubPr>
                          <m:ctrlP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H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𝑑𝑠𝑡</m:t>
                          </m:r>
                        </m:sub>
                      </m:sSub>
                    </m:oMath>
                  </m:oMathPara>
                </a14:m>
                <a:endParaRPr lang="en-US" altLang="zh-CHS" sz="2400" dirty="0" smtClean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149080"/>
                <a:ext cx="8784976" cy="1538178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3876" b="-193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7" descr="safar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0" y="2996952"/>
            <a:ext cx="7776864" cy="648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9792" y="5229200"/>
            <a:ext cx="1584176" cy="42718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45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Virtualized Cluster</a:t>
            </a:r>
            <a:endParaRPr lang="zh-Hans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3</a:t>
            </a:fld>
            <a:endParaRPr lang="zh-Hans" altLang="en-US"/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1726143" y="3356992"/>
            <a:ext cx="2204000" cy="3384376"/>
            <a:chOff x="134211" y="3465818"/>
            <a:chExt cx="2204000" cy="3384376"/>
          </a:xfrm>
        </p:grpSpPr>
        <p:sp>
          <p:nvSpPr>
            <p:cNvPr id="5" name="圆角矩形 4"/>
            <p:cNvSpPr/>
            <p:nvPr/>
          </p:nvSpPr>
          <p:spPr>
            <a:xfrm>
              <a:off x="134211" y="3769091"/>
              <a:ext cx="2204000" cy="308110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9979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258091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24748" y="3465818"/>
              <a:ext cx="622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Host</a:t>
              </a:r>
              <a:endParaRPr lang="en-US" b="1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0959" y="5683724"/>
              <a:ext cx="1943236" cy="302374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LLC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49979" y="6300062"/>
              <a:ext cx="1943236" cy="391771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DRAM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826043" y="5986098"/>
              <a:ext cx="900100" cy="313964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2818643" y="1641327"/>
            <a:ext cx="745245" cy="960354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867229" y="2145383"/>
            <a:ext cx="648072" cy="399572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940152" y="1641327"/>
            <a:ext cx="745245" cy="960354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988738" y="2145383"/>
            <a:ext cx="648072" cy="399572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5601992" y="3356992"/>
            <a:ext cx="2204000" cy="3384376"/>
            <a:chOff x="134211" y="3465818"/>
            <a:chExt cx="2204000" cy="3384376"/>
          </a:xfrm>
        </p:grpSpPr>
        <p:sp>
          <p:nvSpPr>
            <p:cNvPr id="26" name="圆角矩形 25"/>
            <p:cNvSpPr/>
            <p:nvPr/>
          </p:nvSpPr>
          <p:spPr>
            <a:xfrm>
              <a:off x="134211" y="3769091"/>
              <a:ext cx="2204000" cy="308110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49979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258091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24748" y="3465818"/>
              <a:ext cx="622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Host</a:t>
              </a:r>
              <a:endParaRPr lang="en-US" b="1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50959" y="5683724"/>
              <a:ext cx="1943236" cy="302374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LLC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49979" y="6300062"/>
              <a:ext cx="1943236" cy="391771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DRAM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826043" y="5986098"/>
              <a:ext cx="900100" cy="313964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1982802" y="1648461"/>
            <a:ext cx="745245" cy="960354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031388" y="2152517"/>
            <a:ext cx="648072" cy="399572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00013" y="1648461"/>
            <a:ext cx="745245" cy="960354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848599" y="2152517"/>
            <a:ext cx="648072" cy="399572"/>
          </a:xfrm>
          <a:prstGeom prst="roundRect">
            <a:avLst/>
          </a:prstGeom>
          <a:solidFill>
            <a:srgbClr val="FFFF00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2051720" y="2636912"/>
            <a:ext cx="5400600" cy="108941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Hans" sz="2200" b="1" dirty="0" smtClean="0">
                <a:solidFill>
                  <a:schemeClr val="tx1"/>
                </a:solidFill>
              </a:rPr>
              <a:t>How to dynamically schedule VMs onto hosts?</a:t>
            </a:r>
            <a:endParaRPr lang="zh-Hans" altLang="en-US" sz="22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87724" y="2636912"/>
            <a:ext cx="5328592" cy="108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dirty="0" smtClean="0">
                <a:solidFill>
                  <a:srgbClr val="0000FF"/>
                </a:solidFill>
              </a:rPr>
              <a:t>Distributed Resource Management (DRM) policies</a:t>
            </a:r>
            <a:endParaRPr lang="zh-Hans" altLang="en-US" sz="2800" dirty="0">
              <a:solidFill>
                <a:srgbClr val="0000FF"/>
              </a:solidFill>
            </a:endParaRPr>
          </a:p>
        </p:txBody>
      </p:sp>
      <p:pic>
        <p:nvPicPr>
          <p:cNvPr id="33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65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34" grpId="0" animBg="1"/>
      <p:bldP spid="35" grpId="0" animBg="1"/>
      <p:bldP spid="38" grpId="0" animBg="1"/>
      <p:bldP spid="39" grpId="0" animBg="1"/>
      <p:bldP spid="42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HS" sz="3200" b="1" i="1" smtClean="0">
                        <a:solidFill>
                          <a:srgbClr val="00B050"/>
                        </a:solidFill>
                        <a:latin typeface="Cambria Math"/>
                      </a:rPr>
                      <m:t>𝑩𝒆𝒏𝒆𝒇𝒊</m:t>
                    </m:r>
                    <m:sSub>
                      <m:sSubPr>
                        <m:ctrlPr>
                          <a:rPr lang="en-US" altLang="zh-CHS" sz="3200" b="1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HS" sz="32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HS" sz="3200" b="1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𝒔𝒓𝒄</m:t>
                        </m:r>
                      </m:sub>
                    </m:sSub>
                  </m:oMath>
                </a14:m>
                <a:r>
                  <a:rPr lang="en-US" altLang="zh-CHS" sz="3200" b="1" dirty="0" smtClean="0">
                    <a:solidFill>
                      <a:srgbClr val="00B050"/>
                    </a:solidFill>
                  </a:rPr>
                  <a:t>: Performance improvement at </a:t>
                </a:r>
                <a:r>
                  <a:rPr lang="en-US" altLang="zh-CHS" sz="3200" b="1" i="1" dirty="0" err="1" smtClean="0">
                    <a:solidFill>
                      <a:srgbClr val="00B050"/>
                    </a:solidFill>
                  </a:rPr>
                  <a:t>src</a:t>
                </a:r>
                <a:endParaRPr lang="zh-CHS" altLang="en-US" sz="3200" b="1" i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 cstate="print"/>
                <a:stretch>
                  <a:fillRect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30</a:t>
            </a:fld>
            <a:endParaRPr lang="zh-Hans" altLang="en-US"/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6063842" cy="4277071"/>
          </a:xfrm>
        </p:spPr>
        <p:txBody>
          <a:bodyPr>
            <a:normAutofit/>
          </a:bodyPr>
          <a:lstStyle/>
          <a:p>
            <a:r>
              <a:rPr lang="en-US" altLang="zh-Hans" dirty="0" smtClean="0"/>
              <a:t>The </a:t>
            </a:r>
            <a:r>
              <a:rPr lang="en-US" altLang="zh-Hans" dirty="0"/>
              <a:t>performance at </a:t>
            </a:r>
            <a:r>
              <a:rPr lang="en-US" altLang="zh-Hans" b="1" i="1" dirty="0" err="1"/>
              <a:t>src</a:t>
            </a:r>
            <a:r>
              <a:rPr lang="en-US" altLang="zh-Hans" dirty="0"/>
              <a:t> improves due to:</a:t>
            </a:r>
          </a:p>
          <a:p>
            <a:pPr lvl="1"/>
            <a:r>
              <a:rPr lang="en-US" altLang="zh-Hans" dirty="0"/>
              <a:t>Reduced memory bandwidth consumption</a:t>
            </a:r>
          </a:p>
          <a:p>
            <a:pPr lvl="1"/>
            <a:r>
              <a:rPr lang="en-US" altLang="zh-Hans" dirty="0"/>
              <a:t>Reduced </a:t>
            </a:r>
            <a:r>
              <a:rPr lang="en-US" altLang="zh-Hans" b="1" i="1" dirty="0"/>
              <a:t>stall</a:t>
            </a:r>
            <a:r>
              <a:rPr lang="en-US" altLang="zh-Hans" dirty="0"/>
              <a:t> time experienced by VMs</a:t>
            </a:r>
            <a:endParaRPr lang="zh-Hans" altLang="en-US" sz="3400" dirty="0"/>
          </a:p>
        </p:txBody>
      </p:sp>
      <p:pic>
        <p:nvPicPr>
          <p:cNvPr id="58" name="Picture 7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  <p:sp>
        <p:nvSpPr>
          <p:cNvPr id="46" name="圆角矩形 29"/>
          <p:cNvSpPr/>
          <p:nvPr/>
        </p:nvSpPr>
        <p:spPr>
          <a:xfrm>
            <a:off x="6616472" y="1739014"/>
            <a:ext cx="2204000" cy="30811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48" name="圆角矩形 30"/>
          <p:cNvSpPr/>
          <p:nvPr/>
        </p:nvSpPr>
        <p:spPr>
          <a:xfrm>
            <a:off x="6732240" y="1880828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圆角矩形 31"/>
          <p:cNvSpPr/>
          <p:nvPr/>
        </p:nvSpPr>
        <p:spPr>
          <a:xfrm>
            <a:off x="7740352" y="1880828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矩形 38"/>
          <p:cNvSpPr/>
          <p:nvPr/>
        </p:nvSpPr>
        <p:spPr>
          <a:xfrm>
            <a:off x="7447405" y="1340768"/>
            <a:ext cx="542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 err="1" smtClean="0"/>
              <a:t>src</a:t>
            </a:r>
            <a:endParaRPr lang="en-US" sz="2400" b="1" i="1" dirty="0"/>
          </a:p>
        </p:txBody>
      </p:sp>
      <p:sp>
        <p:nvSpPr>
          <p:cNvPr id="61" name="圆角矩形 39"/>
          <p:cNvSpPr/>
          <p:nvPr/>
        </p:nvSpPr>
        <p:spPr>
          <a:xfrm>
            <a:off x="6733220" y="3653647"/>
            <a:ext cx="1943236" cy="30237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圆角矩形 40"/>
          <p:cNvSpPr/>
          <p:nvPr/>
        </p:nvSpPr>
        <p:spPr>
          <a:xfrm>
            <a:off x="6732240" y="4269985"/>
            <a:ext cx="1943236" cy="39177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下箭头 41"/>
          <p:cNvSpPr/>
          <p:nvPr/>
        </p:nvSpPr>
        <p:spPr>
          <a:xfrm>
            <a:off x="7308304" y="3956021"/>
            <a:ext cx="900100" cy="31396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组合 42"/>
          <p:cNvGrpSpPr/>
          <p:nvPr/>
        </p:nvGrpSpPr>
        <p:grpSpPr>
          <a:xfrm>
            <a:off x="6844876" y="2059563"/>
            <a:ext cx="745245" cy="960354"/>
            <a:chOff x="1982802" y="2828686"/>
            <a:chExt cx="745245" cy="960354"/>
          </a:xfrm>
        </p:grpSpPr>
        <p:sp>
          <p:nvSpPr>
            <p:cNvPr id="65" name="圆角矩形 43"/>
            <p:cNvSpPr/>
            <p:nvPr/>
          </p:nvSpPr>
          <p:spPr>
            <a:xfrm>
              <a:off x="1982802" y="2828686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圆角矩形 50"/>
            <p:cNvSpPr/>
            <p:nvPr/>
          </p:nvSpPr>
          <p:spPr>
            <a:xfrm>
              <a:off x="2031388" y="3332742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51"/>
          <p:cNvGrpSpPr/>
          <p:nvPr/>
        </p:nvGrpSpPr>
        <p:grpSpPr>
          <a:xfrm>
            <a:off x="6883887" y="3550989"/>
            <a:ext cx="513547" cy="739093"/>
            <a:chOff x="3699329" y="5459679"/>
            <a:chExt cx="513547" cy="739093"/>
          </a:xfrm>
        </p:grpSpPr>
        <p:cxnSp>
          <p:nvCxnSpPr>
            <p:cNvPr id="68" name="直接箭头连接符 52"/>
            <p:cNvCxnSpPr/>
            <p:nvPr/>
          </p:nvCxnSpPr>
          <p:spPr>
            <a:xfrm>
              <a:off x="3699329" y="5459680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53"/>
            <p:cNvCxnSpPr/>
            <p:nvPr/>
          </p:nvCxnSpPr>
          <p:spPr>
            <a:xfrm>
              <a:off x="3868417" y="5469142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54"/>
            <p:cNvCxnSpPr/>
            <p:nvPr/>
          </p:nvCxnSpPr>
          <p:spPr>
            <a:xfrm>
              <a:off x="4042163" y="5459679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55"/>
            <p:cNvCxnSpPr/>
            <p:nvPr/>
          </p:nvCxnSpPr>
          <p:spPr>
            <a:xfrm>
              <a:off x="4212876" y="5478731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42"/>
          <p:cNvGrpSpPr/>
          <p:nvPr/>
        </p:nvGrpSpPr>
        <p:grpSpPr>
          <a:xfrm>
            <a:off x="7835781" y="2056134"/>
            <a:ext cx="745245" cy="960354"/>
            <a:chOff x="1982802" y="2828686"/>
            <a:chExt cx="745245" cy="960354"/>
          </a:xfrm>
        </p:grpSpPr>
        <p:sp>
          <p:nvSpPr>
            <p:cNvPr id="73" name="圆角矩形 43"/>
            <p:cNvSpPr/>
            <p:nvPr/>
          </p:nvSpPr>
          <p:spPr>
            <a:xfrm>
              <a:off x="1982802" y="2828686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圆角矩形 50"/>
            <p:cNvSpPr/>
            <p:nvPr/>
          </p:nvSpPr>
          <p:spPr>
            <a:xfrm>
              <a:off x="2031388" y="3332742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51"/>
          <p:cNvGrpSpPr/>
          <p:nvPr/>
        </p:nvGrpSpPr>
        <p:grpSpPr>
          <a:xfrm>
            <a:off x="7956677" y="3533503"/>
            <a:ext cx="513547" cy="739093"/>
            <a:chOff x="3699329" y="5459679"/>
            <a:chExt cx="513547" cy="739093"/>
          </a:xfrm>
        </p:grpSpPr>
        <p:cxnSp>
          <p:nvCxnSpPr>
            <p:cNvPr id="76" name="直接箭头连接符 52"/>
            <p:cNvCxnSpPr/>
            <p:nvPr/>
          </p:nvCxnSpPr>
          <p:spPr>
            <a:xfrm>
              <a:off x="3699329" y="5459680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53"/>
            <p:cNvCxnSpPr/>
            <p:nvPr/>
          </p:nvCxnSpPr>
          <p:spPr>
            <a:xfrm>
              <a:off x="3868417" y="5469142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54"/>
            <p:cNvCxnSpPr/>
            <p:nvPr/>
          </p:nvCxnSpPr>
          <p:spPr>
            <a:xfrm>
              <a:off x="4042163" y="5459679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55"/>
            <p:cNvCxnSpPr/>
            <p:nvPr/>
          </p:nvCxnSpPr>
          <p:spPr>
            <a:xfrm>
              <a:off x="4212876" y="5478731"/>
              <a:ext cx="0" cy="72004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832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A-DRM Policy</a:t>
            </a:r>
            <a:endParaRPr lang="zh-Hans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7500" lnSpcReduction="20000"/>
          </a:bodyPr>
          <a:lstStyle/>
          <a:p>
            <a:r>
              <a:rPr lang="en-US" altLang="zh-Hans" sz="3900" dirty="0" smtClean="0"/>
              <a:t>Two-phase algorithm</a:t>
            </a:r>
          </a:p>
          <a:p>
            <a:pPr lvl="1"/>
            <a:endParaRPr lang="en-US" altLang="zh-Hans" dirty="0" smtClean="0"/>
          </a:p>
          <a:p>
            <a:r>
              <a:rPr lang="en-US" altLang="zh-Hans" sz="3900" dirty="0" smtClean="0"/>
              <a:t>Phase One: </a:t>
            </a:r>
          </a:p>
          <a:p>
            <a:pPr lvl="1"/>
            <a:r>
              <a:rPr lang="en-US" altLang="zh-Hans" sz="3400" dirty="0" smtClean="0"/>
              <a:t>Goal: </a:t>
            </a:r>
            <a:r>
              <a:rPr lang="en-US" altLang="zh-Hans" sz="3400" dirty="0" smtClean="0">
                <a:solidFill>
                  <a:srgbClr val="FF0000"/>
                </a:solidFill>
              </a:rPr>
              <a:t>Mitigate microarchitecture-level resource interference</a:t>
            </a:r>
          </a:p>
          <a:p>
            <a:pPr lvl="1"/>
            <a:r>
              <a:rPr lang="en-US" altLang="zh-Hans" sz="3400" dirty="0" smtClean="0"/>
              <a:t>Key Idea:  </a:t>
            </a:r>
            <a:r>
              <a:rPr lang="en-US" altLang="zh-Hans" sz="3400" dirty="0" smtClean="0">
                <a:solidFill>
                  <a:srgbClr val="FF0000"/>
                </a:solidFill>
              </a:rPr>
              <a:t>Suggest migrations to balance memory </a:t>
            </a:r>
            <a:r>
              <a:rPr lang="en-US" altLang="zh-Hans" sz="3400" dirty="0">
                <a:solidFill>
                  <a:srgbClr val="FF0000"/>
                </a:solidFill>
              </a:rPr>
              <a:t>bandwidth utilization</a:t>
            </a:r>
            <a:r>
              <a:rPr lang="en-US" altLang="zh-Hans" sz="3400" dirty="0"/>
              <a:t> across </a:t>
            </a:r>
            <a:r>
              <a:rPr lang="en-US" altLang="zh-Hans" sz="3400" dirty="0" smtClean="0"/>
              <a:t>cluster using a </a:t>
            </a:r>
            <a:r>
              <a:rPr lang="en-US" altLang="zh-Hans" sz="3400" dirty="0" smtClean="0">
                <a:solidFill>
                  <a:srgbClr val="0000FF"/>
                </a:solidFill>
              </a:rPr>
              <a:t>new cost-benefit analysis</a:t>
            </a:r>
          </a:p>
          <a:p>
            <a:pPr lvl="1"/>
            <a:endParaRPr lang="en-US" altLang="zh-Hans" dirty="0"/>
          </a:p>
          <a:p>
            <a:r>
              <a:rPr lang="en-US" altLang="zh-Hans" sz="3900" dirty="0" smtClean="0"/>
              <a:t>Phase Two:</a:t>
            </a:r>
          </a:p>
          <a:p>
            <a:pPr lvl="1"/>
            <a:r>
              <a:rPr lang="en-US" altLang="zh-Hans" sz="3400" dirty="0" smtClean="0"/>
              <a:t>Goal: </a:t>
            </a:r>
            <a:r>
              <a:rPr lang="en-US" altLang="zh-Hans" sz="3400" dirty="0" smtClean="0">
                <a:solidFill>
                  <a:srgbClr val="FF0000"/>
                </a:solidFill>
              </a:rPr>
              <a:t>Finalize migration decisions</a:t>
            </a:r>
            <a:r>
              <a:rPr lang="en-US" altLang="zh-Hans" sz="3400" dirty="0" smtClean="0"/>
              <a:t> by also taking into account OS-level metrics (</a:t>
            </a:r>
            <a:r>
              <a:rPr lang="en-US" altLang="zh-Hans" sz="3400" dirty="0"/>
              <a:t>similar to conventional DRM</a:t>
            </a:r>
            <a:r>
              <a:rPr lang="en-US" altLang="zh-Hans" sz="3400" dirty="0" smtClean="0"/>
              <a:t>)</a:t>
            </a:r>
            <a:endParaRPr lang="en-US" altLang="zh-Han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31</a:t>
            </a:fld>
            <a:endParaRPr lang="zh-Hans" altLang="en-US"/>
          </a:p>
        </p:txBody>
      </p:sp>
      <p:pic>
        <p:nvPicPr>
          <p:cNvPr id="5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33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Outline</a:t>
            </a:r>
            <a:endParaRPr lang="zh-Hans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 smtClean="0"/>
              <a:t>Motivation</a:t>
            </a:r>
          </a:p>
          <a:p>
            <a:r>
              <a:rPr lang="en-US" altLang="zh-Hans" dirty="0" smtClean="0"/>
              <a:t>A-DRM</a:t>
            </a:r>
          </a:p>
          <a:p>
            <a:r>
              <a:rPr lang="en-US" altLang="zh-Hans" dirty="0" smtClean="0">
                <a:solidFill>
                  <a:srgbClr val="0000FF"/>
                </a:solidFill>
              </a:rPr>
              <a:t>Methodology</a:t>
            </a:r>
          </a:p>
          <a:p>
            <a:r>
              <a:rPr lang="en-US" altLang="zh-Hans" dirty="0" smtClean="0"/>
              <a:t>Evaluation</a:t>
            </a:r>
          </a:p>
          <a:p>
            <a:r>
              <a:rPr lang="en-US" altLang="zh-Hans" dirty="0"/>
              <a:t>Conclusion</a:t>
            </a:r>
            <a:endParaRPr lang="zh-Hans" altLang="en-US" dirty="0"/>
          </a:p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32</a:t>
            </a:fld>
            <a:endParaRPr lang="zh-Hans" altLang="en-US"/>
          </a:p>
        </p:txBody>
      </p:sp>
      <p:pic>
        <p:nvPicPr>
          <p:cNvPr id="6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38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Evaluation Infrastructure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2/4 dual-socket Hosts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Two 4-core Xeon </a:t>
            </a:r>
            <a:r>
              <a:rPr lang="en-US" dirty="0">
                <a:solidFill>
                  <a:srgbClr val="0000FF"/>
                </a:solidFill>
              </a:rPr>
              <a:t>L5630 </a:t>
            </a:r>
            <a:r>
              <a:rPr lang="en-US" dirty="0" smtClean="0">
                <a:solidFill>
                  <a:srgbClr val="0000FF"/>
                </a:solidFill>
              </a:rPr>
              <a:t>Processors (</a:t>
            </a:r>
            <a:r>
              <a:rPr lang="en-US" dirty="0" err="1" smtClean="0">
                <a:solidFill>
                  <a:srgbClr val="0000FF"/>
                </a:solidFill>
              </a:rPr>
              <a:t>Westmere</a:t>
            </a:r>
            <a:r>
              <a:rPr lang="en-US" dirty="0" smtClean="0">
                <a:solidFill>
                  <a:srgbClr val="0000FF"/>
                </a:solidFill>
              </a:rPr>
              <a:t>-EP) </a:t>
            </a:r>
            <a:r>
              <a:rPr lang="en-US" dirty="0" smtClean="0"/>
              <a:t>with </a:t>
            </a:r>
            <a:r>
              <a:rPr lang="en-US" dirty="0" err="1" smtClean="0"/>
              <a:t>hyperthreading</a:t>
            </a:r>
            <a:r>
              <a:rPr lang="en-US" dirty="0" smtClean="0"/>
              <a:t> disabled</a:t>
            </a:r>
          </a:p>
          <a:p>
            <a:pPr lvl="2"/>
            <a:r>
              <a:rPr lang="en-US" dirty="0" smtClean="0"/>
              <a:t>L1/L2/shared LLC: 32KB/256KB/12MB</a:t>
            </a:r>
          </a:p>
          <a:p>
            <a:pPr lvl="1"/>
            <a:r>
              <a:rPr lang="en-US" dirty="0" smtClean="0"/>
              <a:t>One 8GB DDR3-1066 DIMM per socket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VM Images placed in shared storage (NAS)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OS and Hypervisor:</a:t>
            </a:r>
          </a:p>
          <a:p>
            <a:pPr lvl="1"/>
            <a:r>
              <a:rPr lang="en-US" dirty="0" smtClean="0"/>
              <a:t>Fedora 20 with Linux </a:t>
            </a:r>
            <a:r>
              <a:rPr lang="en-US" dirty="0"/>
              <a:t>K</a:t>
            </a:r>
            <a:r>
              <a:rPr lang="en-US" dirty="0" smtClean="0"/>
              <a:t>ernel version 3.13.5-202</a:t>
            </a:r>
          </a:p>
          <a:p>
            <a:pPr lvl="1"/>
            <a:r>
              <a:rPr lang="en-US" dirty="0" smtClean="0"/>
              <a:t>QEMU: 1.6.2</a:t>
            </a:r>
          </a:p>
          <a:p>
            <a:pPr lvl="1"/>
            <a:r>
              <a:rPr lang="en-US" dirty="0" err="1" smtClean="0"/>
              <a:t>Libvirt</a:t>
            </a:r>
            <a:r>
              <a:rPr lang="en-US" dirty="0" smtClean="0"/>
              <a:t>: 1.1.3.5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Hans" altLang="en-US" smtClean="0"/>
              <a:pPr/>
              <a:t>33</a:t>
            </a:fld>
            <a:endParaRPr lang="zh-Hans" alt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11560" y="3212976"/>
            <a:ext cx="7992888" cy="3240360"/>
            <a:chOff x="827584" y="2492896"/>
            <a:chExt cx="7992888" cy="3240360"/>
          </a:xfrm>
        </p:grpSpPr>
        <p:sp>
          <p:nvSpPr>
            <p:cNvPr id="40" name="圆角矩形 132"/>
            <p:cNvSpPr/>
            <p:nvPr/>
          </p:nvSpPr>
          <p:spPr>
            <a:xfrm>
              <a:off x="1030806" y="3167363"/>
              <a:ext cx="3399875" cy="236845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圆角矩形 133"/>
            <p:cNvSpPr/>
            <p:nvPr/>
          </p:nvSpPr>
          <p:spPr>
            <a:xfrm>
              <a:off x="1185333" y="3276376"/>
              <a:ext cx="785222" cy="1282149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135"/>
            <p:cNvSpPr/>
            <p:nvPr/>
          </p:nvSpPr>
          <p:spPr>
            <a:xfrm>
              <a:off x="1846704" y="2862228"/>
              <a:ext cx="1310072" cy="2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Socket 1</a:t>
              </a:r>
              <a:endParaRPr lang="en-US" b="1" dirty="0"/>
            </a:p>
          </p:txBody>
        </p:sp>
        <p:sp>
          <p:nvSpPr>
            <p:cNvPr id="43" name="圆角矩形 136"/>
            <p:cNvSpPr/>
            <p:nvPr/>
          </p:nvSpPr>
          <p:spPr>
            <a:xfrm>
              <a:off x="1186640" y="4639146"/>
              <a:ext cx="3113102" cy="232435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LLC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圆角矩形 137"/>
            <p:cNvSpPr/>
            <p:nvPr/>
          </p:nvSpPr>
          <p:spPr>
            <a:xfrm>
              <a:off x="1185331" y="5112927"/>
              <a:ext cx="3114411" cy="304513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DRAM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下箭头 138"/>
            <p:cNvSpPr/>
            <p:nvPr/>
          </p:nvSpPr>
          <p:spPr>
            <a:xfrm>
              <a:off x="2195736" y="4871583"/>
              <a:ext cx="1201439" cy="241345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139"/>
            <p:cNvSpPr/>
            <p:nvPr/>
          </p:nvSpPr>
          <p:spPr>
            <a:xfrm>
              <a:off x="4508970" y="2492896"/>
              <a:ext cx="622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Host</a:t>
              </a:r>
              <a:endParaRPr lang="en-US" b="1" dirty="0"/>
            </a:p>
          </p:txBody>
        </p:sp>
        <p:sp>
          <p:nvSpPr>
            <p:cNvPr id="47" name="矩形 140"/>
            <p:cNvSpPr/>
            <p:nvPr/>
          </p:nvSpPr>
          <p:spPr>
            <a:xfrm>
              <a:off x="827584" y="2862850"/>
              <a:ext cx="7992888" cy="2870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" altLang="en-US"/>
            </a:p>
          </p:txBody>
        </p:sp>
        <p:cxnSp>
          <p:nvCxnSpPr>
            <p:cNvPr id="48" name="直接箭头连接符 141"/>
            <p:cNvCxnSpPr/>
            <p:nvPr/>
          </p:nvCxnSpPr>
          <p:spPr>
            <a:xfrm>
              <a:off x="4432457" y="4734436"/>
              <a:ext cx="818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572000" y="4343976"/>
              <a:ext cx="90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b="1" dirty="0" smtClean="0"/>
                <a:t>QPI</a:t>
              </a:r>
              <a:endParaRPr lang="zh-Hans" altLang="en-US" b="1" dirty="0"/>
            </a:p>
          </p:txBody>
        </p:sp>
        <p:sp>
          <p:nvSpPr>
            <p:cNvPr id="50" name="圆角矩形 133"/>
            <p:cNvSpPr/>
            <p:nvPr/>
          </p:nvSpPr>
          <p:spPr>
            <a:xfrm>
              <a:off x="1978998" y="3276376"/>
              <a:ext cx="768922" cy="1282149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圆角矩形 133"/>
            <p:cNvSpPr/>
            <p:nvPr/>
          </p:nvSpPr>
          <p:spPr>
            <a:xfrm>
              <a:off x="2753454" y="3276376"/>
              <a:ext cx="768922" cy="1282149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圆角矩形 133"/>
            <p:cNvSpPr/>
            <p:nvPr/>
          </p:nvSpPr>
          <p:spPr>
            <a:xfrm>
              <a:off x="3530820" y="3276375"/>
              <a:ext cx="768922" cy="1282149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圆角矩形 132"/>
            <p:cNvSpPr/>
            <p:nvPr/>
          </p:nvSpPr>
          <p:spPr>
            <a:xfrm>
              <a:off x="5209341" y="3146135"/>
              <a:ext cx="3399875" cy="236845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圆角矩形 133"/>
            <p:cNvSpPr/>
            <p:nvPr/>
          </p:nvSpPr>
          <p:spPr>
            <a:xfrm>
              <a:off x="5363868" y="3255148"/>
              <a:ext cx="785222" cy="1282149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135"/>
            <p:cNvSpPr/>
            <p:nvPr/>
          </p:nvSpPr>
          <p:spPr>
            <a:xfrm>
              <a:off x="6189403" y="2841000"/>
              <a:ext cx="981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Socket 2</a:t>
              </a:r>
              <a:endParaRPr lang="en-US" b="1" dirty="0"/>
            </a:p>
          </p:txBody>
        </p:sp>
        <p:sp>
          <p:nvSpPr>
            <p:cNvPr id="56" name="圆角矩形 136"/>
            <p:cNvSpPr/>
            <p:nvPr/>
          </p:nvSpPr>
          <p:spPr>
            <a:xfrm>
              <a:off x="5365175" y="4617918"/>
              <a:ext cx="3113102" cy="232435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LLC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圆角矩形 137"/>
            <p:cNvSpPr/>
            <p:nvPr/>
          </p:nvSpPr>
          <p:spPr>
            <a:xfrm>
              <a:off x="5363866" y="5091699"/>
              <a:ext cx="3114411" cy="304513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DRAM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下箭头 138"/>
            <p:cNvSpPr/>
            <p:nvPr/>
          </p:nvSpPr>
          <p:spPr>
            <a:xfrm>
              <a:off x="6374271" y="4850355"/>
              <a:ext cx="1201439" cy="241345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圆角矩形 133"/>
            <p:cNvSpPr/>
            <p:nvPr/>
          </p:nvSpPr>
          <p:spPr>
            <a:xfrm>
              <a:off x="6157533" y="3255148"/>
              <a:ext cx="768922" cy="1282149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圆角矩形 133"/>
            <p:cNvSpPr/>
            <p:nvPr/>
          </p:nvSpPr>
          <p:spPr>
            <a:xfrm>
              <a:off x="6931989" y="3255148"/>
              <a:ext cx="768922" cy="1282149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圆角矩形 133"/>
            <p:cNvSpPr/>
            <p:nvPr/>
          </p:nvSpPr>
          <p:spPr>
            <a:xfrm>
              <a:off x="7709355" y="3255147"/>
              <a:ext cx="768922" cy="1282149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7" descr="safar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600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DRM Parameters</a:t>
            </a:r>
            <a:endParaRPr lang="en-US" b="1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Hans" altLang="en-US" smtClean="0"/>
              <a:pPr/>
              <a:t>34</a:t>
            </a:fld>
            <a:endParaRPr lang="zh-Hans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916066"/>
                  </p:ext>
                </p:extLst>
              </p:nvPr>
            </p:nvGraphicFramePr>
            <p:xfrm>
              <a:off x="611560" y="2492896"/>
              <a:ext cx="7992888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8632"/>
                    <a:gridCol w="2304256"/>
                  </a:tblGrid>
                  <a:tr h="371345"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Parameter</a:t>
                          </a:r>
                          <a:endParaRPr lang="zh-CHS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Value</a:t>
                          </a:r>
                          <a:endParaRPr lang="zh-CHS" altLang="en-US" sz="2000" dirty="0"/>
                        </a:p>
                      </a:txBody>
                      <a:tcPr/>
                    </a:tc>
                  </a:tr>
                  <a:tr h="371345"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CPU</a:t>
                          </a:r>
                          <a:r>
                            <a:rPr lang="en-US" altLang="zh-CHS" sz="2000" baseline="0" dirty="0" smtClean="0"/>
                            <a:t> overcommit threshold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HS" sz="2000" b="0" i="1" baseline="0" smtClean="0">
                                  <a:latin typeface="Cambria Math" charset="0"/>
                                </a:rPr>
                                <m:t>𝐶𝑃𝑈</m:t>
                              </m:r>
                              <m:r>
                                <a:rPr lang="en-US" altLang="zh-CHS" sz="2000" b="0" i="1" baseline="-25000" smtClean="0">
                                  <a:latin typeface="Cambria Math" charset="0"/>
                                </a:rPr>
                                <m:t>𝑇h𝑟𝑒𝑠h𝑜𝑙𝑑</m:t>
                              </m:r>
                            </m:oMath>
                          </a14:m>
                          <a:r>
                            <a:rPr lang="en-US" altLang="zh-CHS" sz="2000" baseline="0" dirty="0" smtClean="0"/>
                            <a:t>)</a:t>
                          </a:r>
                          <a:endParaRPr lang="zh-CHS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90%</a:t>
                          </a:r>
                          <a:endParaRPr lang="zh-CHS" altLang="en-US" sz="2000" dirty="0"/>
                        </a:p>
                      </a:txBody>
                      <a:tcPr/>
                    </a:tc>
                  </a:tr>
                  <a:tr h="359648"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Memory overcommit threshold </a:t>
                          </a:r>
                          <a:r>
                            <a:rPr lang="en-US" altLang="zh-CHS" sz="20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HS" sz="2000" b="0" i="1" baseline="0" smtClean="0">
                                  <a:latin typeface="Cambria Math" charset="0"/>
                                </a:rPr>
                                <m:t>𝑀𝐸𝑀</m:t>
                              </m:r>
                              <m:r>
                                <a:rPr lang="en-US" altLang="zh-CHS" sz="2000" b="0" i="1" baseline="-25000" smtClean="0">
                                  <a:latin typeface="Cambria Math" charset="0"/>
                                </a:rPr>
                                <m:t>𝑇h𝑟𝑒𝑠h𝑜𝑙𝑑</m:t>
                              </m:r>
                            </m:oMath>
                          </a14:m>
                          <a:r>
                            <a:rPr lang="en-US" altLang="zh-CHS" sz="2000" baseline="0" dirty="0" smtClean="0"/>
                            <a:t>)</a:t>
                          </a:r>
                          <a:endParaRPr lang="zh-CHS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95%</a:t>
                          </a:r>
                          <a:endParaRPr lang="zh-CHS" altLang="en-US" sz="2000" dirty="0"/>
                        </a:p>
                      </a:txBody>
                      <a:tcPr/>
                    </a:tc>
                  </a:tr>
                  <a:tr h="371345"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Memory bandwidth threshold </a:t>
                          </a:r>
                          <a:r>
                            <a:rPr lang="en-US" altLang="zh-CHS" sz="20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HS" sz="2000" b="0" i="1" baseline="0" smtClean="0">
                                  <a:latin typeface="Cambria Math" charset="0"/>
                                </a:rPr>
                                <m:t>𝑀𝐵𝑊</m:t>
                              </m:r>
                              <m:r>
                                <a:rPr lang="en-US" altLang="zh-CHS" sz="2000" b="0" i="1" baseline="-25000" smtClean="0">
                                  <a:latin typeface="Cambria Math" charset="0"/>
                                </a:rPr>
                                <m:t>𝑇h𝑟𝑒𝑠h𝑜𝑙𝑑</m:t>
                              </m:r>
                            </m:oMath>
                          </a14:m>
                          <a:r>
                            <a:rPr lang="en-US" altLang="zh-CHS" sz="2000" baseline="0" dirty="0" smtClean="0"/>
                            <a:t>)</a:t>
                          </a:r>
                          <a:endParaRPr lang="zh-CHS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60%</a:t>
                          </a:r>
                        </a:p>
                      </a:txBody>
                      <a:tcPr/>
                    </a:tc>
                  </a:tr>
                  <a:tr h="371345"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DRM scheduling interval </a:t>
                          </a:r>
                          <a:r>
                            <a:rPr lang="en-US" altLang="zh-CHS" sz="20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HS" sz="2000" b="0" i="1" baseline="0" smtClean="0">
                                  <a:latin typeface="Cambria Math" charset="0"/>
                                </a:rPr>
                                <m:t>𝑠𝑐h𝑒𝑑𝑢𝑙𝑖𝑛𝑔</m:t>
                              </m:r>
                              <m:r>
                                <a:rPr lang="en-US" altLang="zh-CHS" sz="2000" b="0" i="1" baseline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HS" sz="2000" b="0" i="1" baseline="0" smtClean="0">
                                  <a:latin typeface="Cambria Math" charset="0"/>
                                </a:rPr>
                                <m:t>𝑖𝑛𝑡𝑒𝑟𝑣𝑎𝑙</m:t>
                              </m:r>
                            </m:oMath>
                          </a14:m>
                          <a:r>
                            <a:rPr lang="en-US" altLang="zh-CHS" sz="2000" baseline="0" dirty="0" smtClean="0"/>
                            <a:t>)</a:t>
                          </a:r>
                          <a:endParaRPr lang="zh-CHS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300</a:t>
                          </a:r>
                          <a:r>
                            <a:rPr lang="en-US" altLang="zh-CHS" sz="2000" baseline="0" dirty="0" smtClean="0"/>
                            <a:t> seconds</a:t>
                          </a:r>
                          <a:endParaRPr lang="zh-CHS" altLang="en-US" sz="2000" dirty="0"/>
                        </a:p>
                      </a:txBody>
                      <a:tcPr/>
                    </a:tc>
                  </a:tr>
                  <a:tr h="371345"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DRM sliding window size</a:t>
                          </a:r>
                          <a:endParaRPr lang="zh-CHS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80 samples</a:t>
                          </a:r>
                          <a:endParaRPr lang="zh-CHS" altLang="en-US" sz="2000" dirty="0"/>
                        </a:p>
                      </a:txBody>
                      <a:tcPr/>
                    </a:tc>
                  </a:tr>
                  <a:tr h="371345"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Profiling interval </a:t>
                          </a:r>
                          <a:r>
                            <a:rPr lang="en-US" altLang="zh-CHS" sz="20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HS" sz="2000" b="0" i="1" baseline="0" smtClean="0">
                                  <a:latin typeface="Cambria Math" charset="0"/>
                                </a:rPr>
                                <m:t>𝑝𝑟𝑜𝑓𝑖𝑙𝑖𝑛𝑔</m:t>
                              </m:r>
                              <m:r>
                                <a:rPr lang="en-US" altLang="zh-CHS" sz="2000" b="0" i="1" baseline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HS" sz="2000" b="0" i="1" baseline="0" smtClean="0">
                                  <a:latin typeface="Cambria Math" charset="0"/>
                                </a:rPr>
                                <m:t>𝑖𝑛𝑡𝑒𝑟𝑣𝑎𝑙</m:t>
                              </m:r>
                            </m:oMath>
                          </a14:m>
                          <a:r>
                            <a:rPr lang="en-US" altLang="zh-CHS" sz="2000" baseline="0" dirty="0" smtClean="0"/>
                            <a:t>)</a:t>
                          </a:r>
                          <a:endParaRPr lang="zh-CHS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5 seconds</a:t>
                          </a:r>
                          <a:endParaRPr lang="zh-CHS" altLang="en-US" sz="2000" dirty="0"/>
                        </a:p>
                      </a:txBody>
                      <a:tcPr/>
                    </a:tc>
                  </a:tr>
                  <a:tr h="371345"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Live migration timeout </a:t>
                          </a:r>
                          <a:r>
                            <a:rPr lang="en-US" altLang="zh-CHS" sz="20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HS" sz="2000" b="0" i="1" baseline="0" smtClean="0">
                                  <a:latin typeface="Cambria Math" charset="0"/>
                                </a:rPr>
                                <m:t>𝑙𝑖𝑣𝑒</m:t>
                              </m:r>
                              <m:r>
                                <a:rPr lang="en-US" altLang="zh-CHS" sz="2000" b="0" i="1" baseline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HS" sz="2000" b="0" i="1" baseline="0" smtClean="0">
                                  <a:latin typeface="Cambria Math" charset="0"/>
                                </a:rPr>
                                <m:t>𝑚𝑖𝑔𝑟𝑎𝑡𝑖𝑜𝑛</m:t>
                              </m:r>
                              <m:r>
                                <a:rPr lang="en-US" altLang="zh-CHS" sz="2000" b="0" i="1" baseline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HS" sz="2000" b="0" i="1" baseline="0" smtClean="0">
                                  <a:latin typeface="Cambria Math" charset="0"/>
                                </a:rPr>
                                <m:t>𝑡𝑖𝑚𝑒𝑜𝑢𝑡</m:t>
                              </m:r>
                            </m:oMath>
                          </a14:m>
                          <a:r>
                            <a:rPr lang="en-US" altLang="zh-CHS" sz="2000" baseline="0" dirty="0" smtClean="0"/>
                            <a:t>)</a:t>
                          </a:r>
                          <a:endParaRPr lang="zh-CHS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HS" sz="2000" dirty="0" smtClean="0"/>
                            <a:t>30 seconds</a:t>
                          </a:r>
                          <a:endParaRPr lang="zh-CHS" alt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616916066"/>
                  </p:ext>
                </p:extLst>
              </p:nvPr>
            </p:nvGraphicFramePr>
            <p:xfrm>
              <a:off x="611560" y="2492896"/>
              <a:ext cx="7992888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8632"/>
                    <a:gridCol w="2304256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Hans" sz="2000" dirty="0" smtClean="0"/>
                            <a:t>Parameter</a:t>
                          </a:r>
                          <a:endParaRPr lang="zh-Hans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Hans" sz="2000" dirty="0" smtClean="0"/>
                            <a:t>Value</a:t>
                          </a:r>
                          <a:endParaRPr lang="zh-Hans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7" t="-107692" r="-40899" b="-7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Hans" sz="2000" dirty="0" smtClean="0"/>
                            <a:t>90%</a:t>
                          </a:r>
                          <a:endParaRPr lang="zh-Hans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7" t="-207692" r="-40899" b="-6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Hans" sz="2000" dirty="0" smtClean="0"/>
                            <a:t>95%</a:t>
                          </a:r>
                          <a:endParaRPr lang="zh-Hans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7" t="-303030" r="-40899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Hans" sz="2000" dirty="0" smtClean="0"/>
                            <a:t>60%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7" t="-409231" r="-40899" b="-4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Hans" sz="2000" dirty="0" smtClean="0"/>
                            <a:t>300</a:t>
                          </a:r>
                          <a:r>
                            <a:rPr lang="en-US" altLang="zh-Hans" sz="2000" baseline="0" dirty="0" smtClean="0"/>
                            <a:t> seconds</a:t>
                          </a:r>
                          <a:endParaRPr lang="zh-Hans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Hans" sz="2000" dirty="0" smtClean="0"/>
                            <a:t>DRM sliding window size</a:t>
                          </a:r>
                          <a:endParaRPr lang="zh-Hans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Hans" sz="2000" dirty="0" smtClean="0"/>
                            <a:t>80 samples</a:t>
                          </a:r>
                          <a:endParaRPr lang="zh-Hans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7" t="-609231" r="-40899" b="-2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Hans" sz="2000" dirty="0" smtClean="0"/>
                            <a:t>5 seconds</a:t>
                          </a:r>
                          <a:endParaRPr lang="zh-Hans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7" t="-709231" r="-40899" b="-1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Hans" sz="2000" dirty="0" smtClean="0"/>
                            <a:t>30 seconds</a:t>
                          </a:r>
                          <a:endParaRPr lang="zh-Hans" alt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Hans" sz="2800" dirty="0" smtClean="0"/>
              <a:t>Baseline: Conventional DRM [</a:t>
            </a:r>
            <a:r>
              <a:rPr lang="en-US" altLang="zh-Hans" sz="2800" dirty="0" err="1" smtClean="0"/>
              <a:t>Isci</a:t>
            </a:r>
            <a:r>
              <a:rPr lang="en-US" altLang="zh-Hans" sz="2800" dirty="0" smtClean="0"/>
              <a:t> et al., NOMS’ 10]</a:t>
            </a:r>
          </a:p>
          <a:p>
            <a:endParaRPr lang="zh-Hans" altLang="en-US" sz="2800" dirty="0"/>
          </a:p>
        </p:txBody>
      </p:sp>
      <p:pic>
        <p:nvPicPr>
          <p:cNvPr id="6" name="Picture 7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414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Workloads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55 </a:t>
            </a:r>
            <a:r>
              <a:rPr lang="en-US" dirty="0"/>
              <a:t>Workloads chosen from:</a:t>
            </a:r>
          </a:p>
          <a:p>
            <a:pPr lvl="1"/>
            <a:r>
              <a:rPr lang="en-US" dirty="0" smtClean="0"/>
              <a:t>PARSEC (10)</a:t>
            </a:r>
            <a:endParaRPr lang="en-US" dirty="0"/>
          </a:p>
          <a:p>
            <a:pPr lvl="1"/>
            <a:r>
              <a:rPr lang="en-US" dirty="0"/>
              <a:t>SPEC CPU </a:t>
            </a:r>
            <a:r>
              <a:rPr lang="en-US" dirty="0" smtClean="0"/>
              <a:t>2006 (28)</a:t>
            </a:r>
            <a:endParaRPr lang="en-US" dirty="0"/>
          </a:p>
          <a:p>
            <a:pPr lvl="1"/>
            <a:r>
              <a:rPr lang="en-US" dirty="0" smtClean="0"/>
              <a:t>NAS </a:t>
            </a:r>
            <a:r>
              <a:rPr lang="en-US" dirty="0"/>
              <a:t>Parallel </a:t>
            </a:r>
            <a:r>
              <a:rPr lang="en-US" dirty="0" smtClean="0"/>
              <a:t>Benchmark (14)</a:t>
            </a:r>
            <a:endParaRPr lang="en-US" dirty="0"/>
          </a:p>
          <a:p>
            <a:pPr lvl="1"/>
            <a:r>
              <a:rPr lang="en-US" dirty="0" smtClean="0"/>
              <a:t>STREAM (1)</a:t>
            </a:r>
          </a:p>
          <a:p>
            <a:pPr lvl="1"/>
            <a:r>
              <a:rPr lang="en-US" dirty="0" err="1" smtClean="0"/>
              <a:t>Microbenchmark</a:t>
            </a:r>
            <a:r>
              <a:rPr lang="en-US" dirty="0" smtClean="0"/>
              <a:t> (2)</a:t>
            </a:r>
          </a:p>
          <a:p>
            <a:pPr lvl="8"/>
            <a:endParaRPr lang="en-US" dirty="0"/>
          </a:p>
          <a:p>
            <a:r>
              <a:rPr lang="en-US" dirty="0" smtClean="0"/>
              <a:t>Classified based on memory intensity: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memory-intensive (memory bandwidth larger than 1GB/s)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</a:t>
            </a:r>
            <a:r>
              <a:rPr lang="en-US" dirty="0" smtClean="0">
                <a:solidFill>
                  <a:srgbClr val="00B050"/>
                </a:solidFill>
              </a:rPr>
              <a:t>emory-non-intensive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Hans" altLang="en-US" smtClean="0"/>
              <a:pPr/>
              <a:t>35</a:t>
            </a:fld>
            <a:endParaRPr lang="zh-Hans" altLang="en-US"/>
          </a:p>
        </p:txBody>
      </p:sp>
      <p:pic>
        <p:nvPicPr>
          <p:cNvPr id="6" name="Picture 7" descr="safar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499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Outline</a:t>
            </a:r>
            <a:endParaRPr lang="zh-Hans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 smtClean="0"/>
              <a:t>Motivation</a:t>
            </a:r>
          </a:p>
          <a:p>
            <a:r>
              <a:rPr lang="en-US" altLang="zh-Hans" dirty="0" smtClean="0">
                <a:solidFill>
                  <a:srgbClr val="000000"/>
                </a:solidFill>
              </a:rPr>
              <a:t>A-DRM</a:t>
            </a:r>
          </a:p>
          <a:p>
            <a:r>
              <a:rPr lang="en-US" altLang="zh-Hans" dirty="0" smtClean="0"/>
              <a:t>Methodology</a:t>
            </a:r>
          </a:p>
          <a:p>
            <a:r>
              <a:rPr lang="en-US" altLang="zh-Hans" dirty="0" smtClean="0">
                <a:solidFill>
                  <a:srgbClr val="0000FF"/>
                </a:solidFill>
              </a:rPr>
              <a:t>Evaluation</a:t>
            </a:r>
          </a:p>
          <a:p>
            <a:pPr marL="457200" lvl="1" indent="0">
              <a:buNone/>
            </a:pPr>
            <a:r>
              <a:rPr lang="en-US" altLang="zh-Hans" dirty="0" smtClean="0">
                <a:solidFill>
                  <a:srgbClr val="0000FF"/>
                </a:solidFill>
              </a:rPr>
              <a:t>1. Case Study</a:t>
            </a:r>
          </a:p>
          <a:p>
            <a:pPr marL="457200" lvl="1" indent="0">
              <a:buNone/>
            </a:pPr>
            <a:r>
              <a:rPr lang="en-US" altLang="zh-Hans" dirty="0" smtClean="0"/>
              <a:t>2. Heterogeneous Workloads</a:t>
            </a:r>
          </a:p>
          <a:p>
            <a:pPr marL="457200" lvl="1" indent="0">
              <a:buNone/>
            </a:pPr>
            <a:r>
              <a:rPr lang="en-US" altLang="zh-Hans" dirty="0" smtClean="0"/>
              <a:t>3. Per-Host vs. Per-Socket Interference Detection</a:t>
            </a:r>
          </a:p>
          <a:p>
            <a:r>
              <a:rPr lang="en-US" altLang="zh-Hans" dirty="0"/>
              <a:t>Conclusion</a:t>
            </a:r>
            <a:endParaRPr lang="zh-Hans" altLang="en-US" dirty="0"/>
          </a:p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36</a:t>
            </a:fld>
            <a:endParaRPr lang="zh-Hans" altLang="en-US"/>
          </a:p>
        </p:txBody>
      </p:sp>
      <p:pic>
        <p:nvPicPr>
          <p:cNvPr id="7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38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1. Case Study</a:t>
            </a:r>
            <a:endParaRPr lang="zh-Hans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2504843"/>
          </a:xfrm>
        </p:spPr>
        <p:txBody>
          <a:bodyPr>
            <a:normAutofit/>
          </a:bodyPr>
          <a:lstStyle/>
          <a:p>
            <a:r>
              <a:rPr lang="en-US" altLang="zh-Hans" dirty="0" smtClean="0"/>
              <a:t>14 VMs on </a:t>
            </a:r>
            <a:r>
              <a:rPr lang="en-US" altLang="zh-Hans" b="1" dirty="0" smtClean="0"/>
              <a:t>two</a:t>
            </a:r>
            <a:r>
              <a:rPr lang="en-US" altLang="zh-Hans" dirty="0" smtClean="0"/>
              <a:t> 8-core hosts</a:t>
            </a:r>
          </a:p>
          <a:p>
            <a:r>
              <a:rPr lang="en-US" altLang="zh-Hans" dirty="0" smtClean="0"/>
              <a:t>Initially:</a:t>
            </a:r>
          </a:p>
          <a:p>
            <a:pPr lvl="1"/>
            <a:r>
              <a:rPr lang="en-US" altLang="zh-Hans" dirty="0" smtClean="0"/>
              <a:t>Host A: 7 memory-intensive VMs (STREAM)</a:t>
            </a:r>
          </a:p>
          <a:p>
            <a:pPr lvl="1"/>
            <a:r>
              <a:rPr lang="en-US" altLang="zh-Hans" dirty="0" smtClean="0"/>
              <a:t>Host B: 7 memory-non-intensive VMs (</a:t>
            </a:r>
            <a:r>
              <a:rPr lang="en-US" altLang="zh-Hans" dirty="0" err="1" smtClean="0"/>
              <a:t>gromacs</a:t>
            </a:r>
            <a:r>
              <a:rPr lang="en-US" altLang="zh-Hans" dirty="0" smtClean="0"/>
              <a:t>)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37</a:t>
            </a:fld>
            <a:endParaRPr lang="zh-Hans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89918" y="4982528"/>
            <a:ext cx="1008112" cy="1254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989917" y="4404485"/>
            <a:ext cx="1006019" cy="578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MBW Demand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1880" y="4980548"/>
            <a:ext cx="504056" cy="628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4980548"/>
            <a:ext cx="504056" cy="628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91880" y="5608930"/>
            <a:ext cx="504056" cy="628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6" name="矩形 15"/>
          <p:cNvSpPr/>
          <p:nvPr/>
        </p:nvSpPr>
        <p:spPr>
          <a:xfrm>
            <a:off x="2987824" y="5608930"/>
            <a:ext cx="504056" cy="628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059831" y="5199114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圆角矩形 17"/>
          <p:cNvSpPr/>
          <p:nvPr/>
        </p:nvSpPr>
        <p:spPr>
          <a:xfrm>
            <a:off x="3059831" y="5828333"/>
            <a:ext cx="360041" cy="19496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187624" y="4410900"/>
            <a:ext cx="838545" cy="1736725"/>
            <a:chOff x="1357191" y="5083060"/>
            <a:chExt cx="838545" cy="1736725"/>
          </a:xfrm>
        </p:grpSpPr>
        <p:sp>
          <p:nvSpPr>
            <p:cNvPr id="37" name="矩形 36"/>
            <p:cNvSpPr/>
            <p:nvPr/>
          </p:nvSpPr>
          <p:spPr>
            <a:xfrm>
              <a:off x="1809853" y="5083060"/>
              <a:ext cx="385883" cy="17367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357191" y="5083060"/>
              <a:ext cx="393701" cy="1736725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374505" y="5531614"/>
              <a:ext cx="360041" cy="1937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373707" y="6398427"/>
              <a:ext cx="360041" cy="1937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374502" y="5311297"/>
              <a:ext cx="360041" cy="1937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373709" y="5746394"/>
              <a:ext cx="360041" cy="1937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373710" y="5961248"/>
              <a:ext cx="360041" cy="1937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373711" y="6181956"/>
              <a:ext cx="360041" cy="1937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374505" y="6615944"/>
              <a:ext cx="360041" cy="1937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1820618" y="5531614"/>
              <a:ext cx="360041" cy="193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819820" y="6398427"/>
              <a:ext cx="360041" cy="193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820615" y="5311297"/>
              <a:ext cx="360041" cy="193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819822" y="5746394"/>
              <a:ext cx="360041" cy="193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819823" y="5961248"/>
              <a:ext cx="360041" cy="193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819824" y="6181956"/>
              <a:ext cx="360041" cy="193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820618" y="6615944"/>
              <a:ext cx="360041" cy="193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矩形 67"/>
          <p:cNvSpPr/>
          <p:nvPr/>
        </p:nvSpPr>
        <p:spPr>
          <a:xfrm>
            <a:off x="946049" y="6139289"/>
            <a:ext cx="778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Host A</a:t>
            </a:r>
            <a:endParaRPr lang="en-US" sz="1400" b="1" dirty="0"/>
          </a:p>
        </p:txBody>
      </p:sp>
      <p:sp>
        <p:nvSpPr>
          <p:cNvPr id="69" name="矩形 68"/>
          <p:cNvSpPr/>
          <p:nvPr/>
        </p:nvSpPr>
        <p:spPr>
          <a:xfrm>
            <a:off x="1522113" y="6139289"/>
            <a:ext cx="778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Host B</a:t>
            </a:r>
            <a:endParaRPr lang="en-US" sz="1400" b="1" dirty="0"/>
          </a:p>
        </p:txBody>
      </p:sp>
      <p:sp>
        <p:nvSpPr>
          <p:cNvPr id="55" name="矩形 7"/>
          <p:cNvSpPr/>
          <p:nvPr/>
        </p:nvSpPr>
        <p:spPr>
          <a:xfrm>
            <a:off x="4932041" y="5608930"/>
            <a:ext cx="36004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12"/>
          <p:cNvSpPr/>
          <p:nvPr/>
        </p:nvSpPr>
        <p:spPr>
          <a:xfrm>
            <a:off x="4788024" y="5464914"/>
            <a:ext cx="648072" cy="844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7"/>
          <p:cNvSpPr/>
          <p:nvPr/>
        </p:nvSpPr>
        <p:spPr>
          <a:xfrm>
            <a:off x="4932041" y="4744834"/>
            <a:ext cx="3600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12"/>
          <p:cNvSpPr/>
          <p:nvPr/>
        </p:nvSpPr>
        <p:spPr>
          <a:xfrm>
            <a:off x="4788024" y="4600818"/>
            <a:ext cx="648072" cy="844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矩形 12"/>
          <p:cNvSpPr/>
          <p:nvPr/>
        </p:nvSpPr>
        <p:spPr>
          <a:xfrm>
            <a:off x="5436096" y="4600818"/>
            <a:ext cx="2880320" cy="844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Memory Bandwidth Enough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矩形 12"/>
          <p:cNvSpPr/>
          <p:nvPr/>
        </p:nvSpPr>
        <p:spPr>
          <a:xfrm>
            <a:off x="5436096" y="5464914"/>
            <a:ext cx="2880320" cy="844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Bandwidth Starved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矩形 11"/>
          <p:cNvSpPr/>
          <p:nvPr/>
        </p:nvSpPr>
        <p:spPr>
          <a:xfrm>
            <a:off x="4785930" y="4347027"/>
            <a:ext cx="3530486" cy="252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Host State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342" y="4471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4" name="Picture 7" descr="safar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30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68" grpId="0"/>
      <p:bldP spid="69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5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38</a:t>
            </a:fld>
            <a:endParaRPr lang="zh-Hans" altLang="en-US"/>
          </a:p>
        </p:txBody>
      </p:sp>
      <p:sp>
        <p:nvSpPr>
          <p:cNvPr id="15" name="矩形 14"/>
          <p:cNvSpPr/>
          <p:nvPr/>
        </p:nvSpPr>
        <p:spPr>
          <a:xfrm>
            <a:off x="2746829" y="4777210"/>
            <a:ext cx="385883" cy="17367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2294167" y="4777210"/>
            <a:ext cx="393701" cy="1736725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圆角矩形 16"/>
          <p:cNvSpPr/>
          <p:nvPr/>
        </p:nvSpPr>
        <p:spPr>
          <a:xfrm>
            <a:off x="2311481" y="5225764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圆角矩形 17"/>
          <p:cNvSpPr/>
          <p:nvPr/>
        </p:nvSpPr>
        <p:spPr>
          <a:xfrm>
            <a:off x="2310683" y="6092577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圆角矩形 19"/>
          <p:cNvSpPr/>
          <p:nvPr/>
        </p:nvSpPr>
        <p:spPr>
          <a:xfrm>
            <a:off x="2310685" y="5440544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圆角矩形 20"/>
          <p:cNvSpPr/>
          <p:nvPr/>
        </p:nvSpPr>
        <p:spPr>
          <a:xfrm>
            <a:off x="2310686" y="5655398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圆角矩形 21"/>
          <p:cNvSpPr/>
          <p:nvPr/>
        </p:nvSpPr>
        <p:spPr>
          <a:xfrm>
            <a:off x="2310687" y="5876106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圆角矩形 22"/>
          <p:cNvSpPr/>
          <p:nvPr/>
        </p:nvSpPr>
        <p:spPr>
          <a:xfrm>
            <a:off x="2311481" y="6310094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圆角矩形 23"/>
          <p:cNvSpPr/>
          <p:nvPr/>
        </p:nvSpPr>
        <p:spPr>
          <a:xfrm>
            <a:off x="2757594" y="5225764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圆角矩形 24"/>
          <p:cNvSpPr/>
          <p:nvPr/>
        </p:nvSpPr>
        <p:spPr>
          <a:xfrm>
            <a:off x="2756796" y="6092577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圆角矩形 26"/>
          <p:cNvSpPr/>
          <p:nvPr/>
        </p:nvSpPr>
        <p:spPr>
          <a:xfrm>
            <a:off x="2756798" y="5440544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圆角矩形 27"/>
          <p:cNvSpPr/>
          <p:nvPr/>
        </p:nvSpPr>
        <p:spPr>
          <a:xfrm>
            <a:off x="2756799" y="5655398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2756800" y="5876106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圆角矩形 29"/>
          <p:cNvSpPr/>
          <p:nvPr/>
        </p:nvSpPr>
        <p:spPr>
          <a:xfrm>
            <a:off x="2757594" y="6310094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2052592" y="6505599"/>
            <a:ext cx="778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Host A</a:t>
            </a:r>
            <a:endParaRPr lang="en-US" sz="1400" b="1" dirty="0"/>
          </a:p>
        </p:txBody>
      </p:sp>
      <p:sp>
        <p:nvSpPr>
          <p:cNvPr id="32" name="矩形 31"/>
          <p:cNvSpPr/>
          <p:nvPr/>
        </p:nvSpPr>
        <p:spPr>
          <a:xfrm>
            <a:off x="2628656" y="6505599"/>
            <a:ext cx="778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Host B</a:t>
            </a:r>
            <a:endParaRPr lang="en-US" sz="1400" b="1" dirty="0"/>
          </a:p>
        </p:txBody>
      </p:sp>
      <p:graphicFrame>
        <p:nvGraphicFramePr>
          <p:cNvPr id="33" name="图表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9914800"/>
              </p:ext>
            </p:extLst>
          </p:nvPr>
        </p:nvGraphicFramePr>
        <p:xfrm>
          <a:off x="1492695" y="188640"/>
          <a:ext cx="7543801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图表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92720083"/>
              </p:ext>
            </p:extLst>
          </p:nvPr>
        </p:nvGraphicFramePr>
        <p:xfrm>
          <a:off x="1492696" y="1731689"/>
          <a:ext cx="7543800" cy="136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图表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89200801"/>
              </p:ext>
            </p:extLst>
          </p:nvPr>
        </p:nvGraphicFramePr>
        <p:xfrm>
          <a:off x="1492696" y="3274740"/>
          <a:ext cx="75438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椭圆 35"/>
          <p:cNvSpPr/>
          <p:nvPr/>
        </p:nvSpPr>
        <p:spPr>
          <a:xfrm>
            <a:off x="3380615" y="3356992"/>
            <a:ext cx="327289" cy="936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19" name="圆角矩形 18"/>
          <p:cNvSpPr/>
          <p:nvPr/>
        </p:nvSpPr>
        <p:spPr>
          <a:xfrm>
            <a:off x="2311478" y="5005447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圆角矩形 25"/>
          <p:cNvSpPr/>
          <p:nvPr/>
        </p:nvSpPr>
        <p:spPr>
          <a:xfrm>
            <a:off x="2757591" y="5005447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78413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 smtClean="0"/>
              <a:t>CPU </a:t>
            </a:r>
          </a:p>
          <a:p>
            <a:r>
              <a:rPr lang="en-US" altLang="zh-Hans" b="1" dirty="0" err="1" smtClean="0"/>
              <a:t>Util</a:t>
            </a:r>
            <a:r>
              <a:rPr lang="en-US" altLang="zh-Hans" b="1" dirty="0" smtClean="0"/>
              <a:t> [%]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-13" y="3502749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 smtClean="0"/>
              <a:t>MBW</a:t>
            </a:r>
          </a:p>
          <a:p>
            <a:r>
              <a:rPr lang="en-US" altLang="zh-Hans" b="1" dirty="0" err="1" smtClean="0"/>
              <a:t>Util</a:t>
            </a:r>
            <a:r>
              <a:rPr lang="en-US" altLang="zh-Hans" b="1" dirty="0" smtClean="0"/>
              <a:t> [%]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920780" y="332656"/>
            <a:ext cx="2043708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7" descr="safari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236296" y="180256"/>
            <a:ext cx="2043708" cy="1304528"/>
            <a:chOff x="6344716" y="3356992"/>
            <a:chExt cx="2043708" cy="1304528"/>
          </a:xfrm>
        </p:grpSpPr>
        <p:sp>
          <p:nvSpPr>
            <p:cNvPr id="43" name="Rectangle 42"/>
            <p:cNvSpPr/>
            <p:nvPr/>
          </p:nvSpPr>
          <p:spPr>
            <a:xfrm>
              <a:off x="6344716" y="3356992"/>
              <a:ext cx="2043708" cy="1304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 Host A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 Host 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660232" y="3887968"/>
              <a:ext cx="288032" cy="0"/>
            </a:xfrm>
            <a:prstGeom prst="line">
              <a:avLst/>
            </a:prstGeom>
            <a:ln w="3810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660232" y="4149080"/>
              <a:ext cx="28803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-13" y="1990581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 smtClean="0"/>
              <a:t>Mem Capacity</a:t>
            </a:r>
          </a:p>
          <a:p>
            <a:r>
              <a:rPr lang="en-US" altLang="zh-Hans" b="1" dirty="0" err="1" smtClean="0"/>
              <a:t>Util</a:t>
            </a:r>
            <a:r>
              <a:rPr lang="en-US" altLang="zh-Hans" b="1" dirty="0" smtClean="0"/>
              <a:t> [%]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766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116 L 0.01354 -0.06042 C 0.01614 -0.07384 0.02031 -0.08125 0.02448 -0.08125 C 0.02916 -0.08125 0.03316 -0.07384 0.03576 -0.06042 L 0.04878 -0.00116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1.48148E-6 L -0.04792 -0.0011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9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39</a:t>
            </a:fld>
            <a:endParaRPr lang="zh-Hans" altLang="en-US"/>
          </a:p>
        </p:txBody>
      </p:sp>
      <p:graphicFrame>
        <p:nvGraphicFramePr>
          <p:cNvPr id="33" name="图表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07184680"/>
              </p:ext>
            </p:extLst>
          </p:nvPr>
        </p:nvGraphicFramePr>
        <p:xfrm>
          <a:off x="1492695" y="188640"/>
          <a:ext cx="7543801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图表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45854098"/>
              </p:ext>
            </p:extLst>
          </p:nvPr>
        </p:nvGraphicFramePr>
        <p:xfrm>
          <a:off x="1492696" y="1731689"/>
          <a:ext cx="7543800" cy="136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图表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23804486"/>
              </p:ext>
            </p:extLst>
          </p:nvPr>
        </p:nvGraphicFramePr>
        <p:xfrm>
          <a:off x="1492696" y="3274740"/>
          <a:ext cx="75438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矩形 55"/>
          <p:cNvSpPr/>
          <p:nvPr/>
        </p:nvSpPr>
        <p:spPr>
          <a:xfrm>
            <a:off x="4199823" y="4781387"/>
            <a:ext cx="385883" cy="17367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矩形 56"/>
          <p:cNvSpPr/>
          <p:nvPr/>
        </p:nvSpPr>
        <p:spPr>
          <a:xfrm>
            <a:off x="3747161" y="4781387"/>
            <a:ext cx="393701" cy="1736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圆角矩形 58"/>
          <p:cNvSpPr/>
          <p:nvPr/>
        </p:nvSpPr>
        <p:spPr>
          <a:xfrm>
            <a:off x="3763677" y="6096754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圆角矩形 59"/>
          <p:cNvSpPr/>
          <p:nvPr/>
        </p:nvSpPr>
        <p:spPr>
          <a:xfrm>
            <a:off x="3764472" y="5009624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圆角矩形 60"/>
          <p:cNvSpPr/>
          <p:nvPr/>
        </p:nvSpPr>
        <p:spPr>
          <a:xfrm>
            <a:off x="3763679" y="5444721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圆角矩形 61"/>
          <p:cNvSpPr/>
          <p:nvPr/>
        </p:nvSpPr>
        <p:spPr>
          <a:xfrm>
            <a:off x="3763680" y="5659575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圆角矩形 62"/>
          <p:cNvSpPr/>
          <p:nvPr/>
        </p:nvSpPr>
        <p:spPr>
          <a:xfrm>
            <a:off x="3763681" y="5880283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圆角矩形 63"/>
          <p:cNvSpPr/>
          <p:nvPr/>
        </p:nvSpPr>
        <p:spPr>
          <a:xfrm>
            <a:off x="3764475" y="6314271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圆角矩形 65"/>
          <p:cNvSpPr/>
          <p:nvPr/>
        </p:nvSpPr>
        <p:spPr>
          <a:xfrm>
            <a:off x="4209790" y="6096754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圆角矩形 66"/>
          <p:cNvSpPr/>
          <p:nvPr/>
        </p:nvSpPr>
        <p:spPr>
          <a:xfrm>
            <a:off x="4210585" y="5009624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圆角矩形 67"/>
          <p:cNvSpPr/>
          <p:nvPr/>
        </p:nvSpPr>
        <p:spPr>
          <a:xfrm>
            <a:off x="4209792" y="5444721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圆角矩形 68"/>
          <p:cNvSpPr/>
          <p:nvPr/>
        </p:nvSpPr>
        <p:spPr>
          <a:xfrm>
            <a:off x="4209793" y="5659575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圆角矩形 69"/>
          <p:cNvSpPr/>
          <p:nvPr/>
        </p:nvSpPr>
        <p:spPr>
          <a:xfrm>
            <a:off x="4209794" y="5880283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圆角矩形 70"/>
          <p:cNvSpPr/>
          <p:nvPr/>
        </p:nvSpPr>
        <p:spPr>
          <a:xfrm>
            <a:off x="4210588" y="6314271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/>
          <p:cNvSpPr/>
          <p:nvPr/>
        </p:nvSpPr>
        <p:spPr>
          <a:xfrm>
            <a:off x="3505586" y="6509776"/>
            <a:ext cx="778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Host A</a:t>
            </a:r>
            <a:endParaRPr lang="en-US" sz="1400" b="1" dirty="0"/>
          </a:p>
        </p:txBody>
      </p:sp>
      <p:sp>
        <p:nvSpPr>
          <p:cNvPr id="73" name="矩形 72"/>
          <p:cNvSpPr/>
          <p:nvPr/>
        </p:nvSpPr>
        <p:spPr>
          <a:xfrm>
            <a:off x="4081650" y="6509776"/>
            <a:ext cx="778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Host B</a:t>
            </a:r>
            <a:endParaRPr lang="en-US" sz="1400" b="1" dirty="0"/>
          </a:p>
        </p:txBody>
      </p:sp>
      <p:sp>
        <p:nvSpPr>
          <p:cNvPr id="74" name="椭圆 73"/>
          <p:cNvSpPr/>
          <p:nvPr/>
        </p:nvSpPr>
        <p:spPr>
          <a:xfrm>
            <a:off x="4748767" y="3356992"/>
            <a:ext cx="327289" cy="936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58" name="圆角矩形 57"/>
          <p:cNvSpPr/>
          <p:nvPr/>
        </p:nvSpPr>
        <p:spPr>
          <a:xfrm>
            <a:off x="3764475" y="5229941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圆角矩形 64"/>
          <p:cNvSpPr/>
          <p:nvPr/>
        </p:nvSpPr>
        <p:spPr>
          <a:xfrm>
            <a:off x="4210588" y="5229941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478413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 smtClean="0"/>
              <a:t>CPU </a:t>
            </a:r>
          </a:p>
          <a:p>
            <a:r>
              <a:rPr lang="en-US" altLang="zh-Hans" b="1" dirty="0" err="1" smtClean="0"/>
              <a:t>Util</a:t>
            </a:r>
            <a:r>
              <a:rPr lang="en-US" altLang="zh-Hans" b="1" dirty="0" smtClean="0"/>
              <a:t> [%]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-13" y="3502749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 smtClean="0"/>
              <a:t>MBW</a:t>
            </a:r>
          </a:p>
          <a:p>
            <a:r>
              <a:rPr lang="en-US" altLang="zh-Hans" b="1" dirty="0" err="1" smtClean="0"/>
              <a:t>Util</a:t>
            </a:r>
            <a:r>
              <a:rPr lang="en-US" altLang="zh-Hans" b="1" dirty="0" smtClean="0"/>
              <a:t> [%]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6920780" y="332656"/>
            <a:ext cx="2043708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7" descr="safar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7236296" y="180256"/>
            <a:ext cx="2043708" cy="1304528"/>
            <a:chOff x="6344716" y="3356992"/>
            <a:chExt cx="2043708" cy="1304528"/>
          </a:xfrm>
        </p:grpSpPr>
        <p:sp>
          <p:nvSpPr>
            <p:cNvPr id="38" name="Rectangle 37"/>
            <p:cNvSpPr/>
            <p:nvPr/>
          </p:nvSpPr>
          <p:spPr>
            <a:xfrm>
              <a:off x="6344716" y="3356992"/>
              <a:ext cx="2043708" cy="1304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 Host A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 Host 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660232" y="3887968"/>
              <a:ext cx="288032" cy="0"/>
            </a:xfrm>
            <a:prstGeom prst="line">
              <a:avLst/>
            </a:prstGeom>
            <a:ln w="3810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660232" y="4149080"/>
              <a:ext cx="28803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-13" y="1990581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 smtClean="0"/>
              <a:t>Mem Capacity</a:t>
            </a:r>
          </a:p>
          <a:p>
            <a:r>
              <a:rPr lang="en-US" altLang="zh-Hans" b="1" dirty="0" err="1" smtClean="0"/>
              <a:t>Util</a:t>
            </a:r>
            <a:r>
              <a:rPr lang="en-US" altLang="zh-Hans" b="1" dirty="0" smtClean="0"/>
              <a:t> [%]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9646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1319 -0.08009 C 0.0158 -0.09838 0.01997 -0.10856 0.02448 -0.10856 C 0.02951 -0.10856 0.03351 -0.09838 0.03611 -0.08009 L 0.04965 -3.7037E-7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3.7037E-7 L -0.04913 0.00069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58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Conventional DRM Policies</a:t>
            </a:r>
            <a:endParaRPr lang="zh-Hans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4</a:t>
            </a:fld>
            <a:endParaRPr lang="zh-Hans" altLang="en-US"/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1726143" y="3356992"/>
            <a:ext cx="2204000" cy="3384376"/>
            <a:chOff x="134211" y="3465818"/>
            <a:chExt cx="2204000" cy="3384376"/>
          </a:xfrm>
        </p:grpSpPr>
        <p:sp>
          <p:nvSpPr>
            <p:cNvPr id="5" name="圆角矩形 4"/>
            <p:cNvSpPr/>
            <p:nvPr/>
          </p:nvSpPr>
          <p:spPr>
            <a:xfrm>
              <a:off x="134211" y="3769091"/>
              <a:ext cx="2204000" cy="308110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9979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258091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24748" y="3465818"/>
              <a:ext cx="622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Host</a:t>
              </a:r>
              <a:endParaRPr lang="en-US" b="1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0959" y="5683724"/>
              <a:ext cx="1943236" cy="302374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LLC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49979" y="6300062"/>
              <a:ext cx="1943236" cy="391771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DRAM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826043" y="5986098"/>
              <a:ext cx="900100" cy="313964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18643" y="2101043"/>
            <a:ext cx="745245" cy="500637"/>
            <a:chOff x="2818643" y="2101043"/>
            <a:chExt cx="745245" cy="500637"/>
          </a:xfrm>
        </p:grpSpPr>
        <p:sp>
          <p:nvSpPr>
            <p:cNvPr id="20" name="圆角矩形 19"/>
            <p:cNvSpPr/>
            <p:nvPr/>
          </p:nvSpPr>
          <p:spPr>
            <a:xfrm>
              <a:off x="2818643" y="2101043"/>
              <a:ext cx="745245" cy="500637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867229" y="2145383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40152" y="2101043"/>
            <a:ext cx="745245" cy="500638"/>
            <a:chOff x="5940152" y="2101043"/>
            <a:chExt cx="745245" cy="500638"/>
          </a:xfrm>
        </p:grpSpPr>
        <p:sp>
          <p:nvSpPr>
            <p:cNvPr id="22" name="圆角矩形 21"/>
            <p:cNvSpPr/>
            <p:nvPr/>
          </p:nvSpPr>
          <p:spPr>
            <a:xfrm>
              <a:off x="5940152" y="2101043"/>
              <a:ext cx="745245" cy="500638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988738" y="2145383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5601992" y="3356992"/>
            <a:ext cx="2204000" cy="3384376"/>
            <a:chOff x="134211" y="3465818"/>
            <a:chExt cx="2204000" cy="3384376"/>
          </a:xfrm>
        </p:grpSpPr>
        <p:sp>
          <p:nvSpPr>
            <p:cNvPr id="26" name="圆角矩形 25"/>
            <p:cNvSpPr/>
            <p:nvPr/>
          </p:nvSpPr>
          <p:spPr>
            <a:xfrm>
              <a:off x="134211" y="3769091"/>
              <a:ext cx="2204000" cy="308110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49979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258091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24748" y="3465818"/>
              <a:ext cx="622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Host</a:t>
              </a:r>
              <a:endParaRPr lang="en-US" b="1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50959" y="5683724"/>
              <a:ext cx="1943236" cy="302374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LLC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49979" y="6300062"/>
              <a:ext cx="1943236" cy="391771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DRAM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826043" y="5986098"/>
              <a:ext cx="900100" cy="313964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82802" y="1648461"/>
            <a:ext cx="745245" cy="960354"/>
            <a:chOff x="1982802" y="1648461"/>
            <a:chExt cx="745245" cy="960354"/>
          </a:xfrm>
        </p:grpSpPr>
        <p:sp>
          <p:nvSpPr>
            <p:cNvPr id="34" name="圆角矩形 33"/>
            <p:cNvSpPr/>
            <p:nvPr/>
          </p:nvSpPr>
          <p:spPr>
            <a:xfrm>
              <a:off x="1982802" y="1648461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031388" y="2152517"/>
              <a:ext cx="648072" cy="399572"/>
            </a:xfrm>
            <a:prstGeom prst="roundRect">
              <a:avLst/>
            </a:prstGeom>
            <a:solidFill>
              <a:srgbClr val="C0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800013" y="1648461"/>
            <a:ext cx="1588411" cy="960354"/>
            <a:chOff x="6800013" y="1648461"/>
            <a:chExt cx="1588411" cy="960354"/>
          </a:xfrm>
        </p:grpSpPr>
        <p:sp>
          <p:nvSpPr>
            <p:cNvPr id="38" name="圆角矩形 37"/>
            <p:cNvSpPr/>
            <p:nvPr/>
          </p:nvSpPr>
          <p:spPr>
            <a:xfrm>
              <a:off x="6800013" y="1648461"/>
              <a:ext cx="1588411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6920607" y="2152517"/>
              <a:ext cx="1395809" cy="399572"/>
            </a:xfrm>
            <a:prstGeom prst="roundRect">
              <a:avLst/>
            </a:prstGeom>
            <a:solidFill>
              <a:srgbClr val="FFFF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774763" y="3873575"/>
            <a:ext cx="745245" cy="960354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23349" y="4377631"/>
            <a:ext cx="648072" cy="399572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774763" y="3717032"/>
            <a:ext cx="889261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30747" y="3861048"/>
            <a:ext cx="0" cy="9444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7677" y="3356992"/>
            <a:ext cx="1654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600" dirty="0" smtClean="0"/>
              <a:t>Memory Capacity</a:t>
            </a:r>
            <a:endParaRPr lang="zh-Hans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07504" y="4149080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600" dirty="0" smtClean="0"/>
              <a:t>CPU</a:t>
            </a:r>
            <a:endParaRPr lang="zh-Hans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187624" y="1571308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200" dirty="0" smtClean="0"/>
              <a:t>Based on </a:t>
            </a:r>
            <a:r>
              <a:rPr lang="en-US" altLang="zh-Hans" sz="3200" dirty="0" smtClean="0">
                <a:solidFill>
                  <a:srgbClr val="0000FF"/>
                </a:solidFill>
              </a:rPr>
              <a:t>operating-system-level metrics</a:t>
            </a:r>
          </a:p>
          <a:p>
            <a:r>
              <a:rPr lang="en-US" altLang="zh-Hans" sz="3200" dirty="0" smtClean="0"/>
              <a:t>e.g., CPU utilization, memory capacity demand</a:t>
            </a:r>
            <a:endParaRPr lang="zh-Hans" altLang="en-US" sz="3200" dirty="0"/>
          </a:p>
        </p:txBody>
      </p:sp>
      <p:pic>
        <p:nvPicPr>
          <p:cNvPr id="41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623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4104E-6 L -0.00157 0.34682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7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5434E-6 L 0.00937 0.366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183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5434E-6 L -0.33195 0.2827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97" y="14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4104E-6 L -0.10208 0.34682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17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0" grpId="0"/>
      <p:bldP spid="43" grpId="0"/>
      <p:bldP spid="45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40</a:t>
            </a:fld>
            <a:endParaRPr lang="zh-Hans" altLang="en-US"/>
          </a:p>
        </p:txBody>
      </p:sp>
      <p:graphicFrame>
        <p:nvGraphicFramePr>
          <p:cNvPr id="33" name="图表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84546560"/>
              </p:ext>
            </p:extLst>
          </p:nvPr>
        </p:nvGraphicFramePr>
        <p:xfrm>
          <a:off x="1492695" y="188640"/>
          <a:ext cx="7543801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图表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57880381"/>
              </p:ext>
            </p:extLst>
          </p:nvPr>
        </p:nvGraphicFramePr>
        <p:xfrm>
          <a:off x="1492696" y="1731689"/>
          <a:ext cx="7543800" cy="136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图表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61851014"/>
              </p:ext>
            </p:extLst>
          </p:nvPr>
        </p:nvGraphicFramePr>
        <p:xfrm>
          <a:off x="1492696" y="3274740"/>
          <a:ext cx="75438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矩形 55"/>
          <p:cNvSpPr/>
          <p:nvPr/>
        </p:nvSpPr>
        <p:spPr>
          <a:xfrm>
            <a:off x="5600726" y="4773051"/>
            <a:ext cx="385883" cy="173672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矩形 56"/>
          <p:cNvSpPr/>
          <p:nvPr/>
        </p:nvSpPr>
        <p:spPr>
          <a:xfrm>
            <a:off x="5148064" y="4773051"/>
            <a:ext cx="393701" cy="1736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圆角矩形 57"/>
          <p:cNvSpPr/>
          <p:nvPr/>
        </p:nvSpPr>
        <p:spPr>
          <a:xfrm>
            <a:off x="5165378" y="5221605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圆角矩形 58"/>
          <p:cNvSpPr/>
          <p:nvPr/>
        </p:nvSpPr>
        <p:spPr>
          <a:xfrm>
            <a:off x="5164580" y="6088418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圆角矩形 59"/>
          <p:cNvSpPr/>
          <p:nvPr/>
        </p:nvSpPr>
        <p:spPr>
          <a:xfrm>
            <a:off x="5165375" y="5001288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圆角矩形 61"/>
          <p:cNvSpPr/>
          <p:nvPr/>
        </p:nvSpPr>
        <p:spPr>
          <a:xfrm>
            <a:off x="5164583" y="5651239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圆角矩形 62"/>
          <p:cNvSpPr/>
          <p:nvPr/>
        </p:nvSpPr>
        <p:spPr>
          <a:xfrm>
            <a:off x="5164584" y="5871947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圆角矩形 63"/>
          <p:cNvSpPr/>
          <p:nvPr/>
        </p:nvSpPr>
        <p:spPr>
          <a:xfrm>
            <a:off x="5165378" y="6305935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圆角矩形 64"/>
          <p:cNvSpPr/>
          <p:nvPr/>
        </p:nvSpPr>
        <p:spPr>
          <a:xfrm>
            <a:off x="5611491" y="5221605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圆角矩形 65"/>
          <p:cNvSpPr/>
          <p:nvPr/>
        </p:nvSpPr>
        <p:spPr>
          <a:xfrm>
            <a:off x="5610693" y="6088418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圆角矩形 66"/>
          <p:cNvSpPr/>
          <p:nvPr/>
        </p:nvSpPr>
        <p:spPr>
          <a:xfrm>
            <a:off x="5611488" y="5001288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圆角矩形 68"/>
          <p:cNvSpPr/>
          <p:nvPr/>
        </p:nvSpPr>
        <p:spPr>
          <a:xfrm>
            <a:off x="5610696" y="5651239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圆角矩形 69"/>
          <p:cNvSpPr/>
          <p:nvPr/>
        </p:nvSpPr>
        <p:spPr>
          <a:xfrm>
            <a:off x="5610697" y="5871947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圆角矩形 70"/>
          <p:cNvSpPr/>
          <p:nvPr/>
        </p:nvSpPr>
        <p:spPr>
          <a:xfrm>
            <a:off x="5611491" y="6305935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/>
          <p:cNvSpPr/>
          <p:nvPr/>
        </p:nvSpPr>
        <p:spPr>
          <a:xfrm>
            <a:off x="4906489" y="6501440"/>
            <a:ext cx="778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Host A</a:t>
            </a:r>
            <a:endParaRPr lang="en-US" sz="1400" b="1" dirty="0"/>
          </a:p>
        </p:txBody>
      </p:sp>
      <p:sp>
        <p:nvSpPr>
          <p:cNvPr id="73" name="矩形 72"/>
          <p:cNvSpPr/>
          <p:nvPr/>
        </p:nvSpPr>
        <p:spPr>
          <a:xfrm>
            <a:off x="5482553" y="6501440"/>
            <a:ext cx="778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Host B</a:t>
            </a:r>
            <a:endParaRPr lang="en-US" sz="1400" b="1" dirty="0"/>
          </a:p>
        </p:txBody>
      </p:sp>
      <p:sp>
        <p:nvSpPr>
          <p:cNvPr id="74" name="椭圆 73"/>
          <p:cNvSpPr/>
          <p:nvPr/>
        </p:nvSpPr>
        <p:spPr>
          <a:xfrm>
            <a:off x="6116919" y="3356992"/>
            <a:ext cx="327289" cy="9361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61" name="圆角矩形 60"/>
          <p:cNvSpPr/>
          <p:nvPr/>
        </p:nvSpPr>
        <p:spPr>
          <a:xfrm>
            <a:off x="5164582" y="5436385"/>
            <a:ext cx="360041" cy="193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圆角矩形 67"/>
          <p:cNvSpPr/>
          <p:nvPr/>
        </p:nvSpPr>
        <p:spPr>
          <a:xfrm>
            <a:off x="5610695" y="5436385"/>
            <a:ext cx="360041" cy="193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478413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 smtClean="0"/>
              <a:t>CPU </a:t>
            </a:r>
          </a:p>
          <a:p>
            <a:r>
              <a:rPr lang="en-US" altLang="zh-Hans" b="1" dirty="0" err="1" smtClean="0"/>
              <a:t>Util</a:t>
            </a:r>
            <a:r>
              <a:rPr lang="en-US" altLang="zh-Hans" b="1" dirty="0" smtClean="0"/>
              <a:t> [%]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-13" y="3502749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 smtClean="0"/>
              <a:t>MBW</a:t>
            </a:r>
          </a:p>
          <a:p>
            <a:r>
              <a:rPr lang="en-US" altLang="zh-Hans" b="1" dirty="0" err="1" smtClean="0"/>
              <a:t>Util</a:t>
            </a:r>
            <a:r>
              <a:rPr lang="en-US" altLang="zh-Hans" b="1" dirty="0" smtClean="0"/>
              <a:t> [%]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6992788" y="332656"/>
            <a:ext cx="2043708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7" descr="safar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7236296" y="180256"/>
            <a:ext cx="2043708" cy="1304528"/>
            <a:chOff x="6344716" y="3356992"/>
            <a:chExt cx="2043708" cy="1304528"/>
          </a:xfrm>
        </p:grpSpPr>
        <p:sp>
          <p:nvSpPr>
            <p:cNvPr id="38" name="Rectangle 37"/>
            <p:cNvSpPr/>
            <p:nvPr/>
          </p:nvSpPr>
          <p:spPr>
            <a:xfrm>
              <a:off x="6344716" y="3356992"/>
              <a:ext cx="2043708" cy="1304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 Host A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 Host 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660232" y="3887968"/>
              <a:ext cx="288032" cy="0"/>
            </a:xfrm>
            <a:prstGeom prst="line">
              <a:avLst/>
            </a:prstGeom>
            <a:ln w="3810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660232" y="4149080"/>
              <a:ext cx="28803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-13" y="1990581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 smtClean="0"/>
              <a:t>Mem Capacity</a:t>
            </a:r>
          </a:p>
          <a:p>
            <a:r>
              <a:rPr lang="en-US" altLang="zh-Hans" b="1" dirty="0" err="1" smtClean="0"/>
              <a:t>Util</a:t>
            </a:r>
            <a:r>
              <a:rPr lang="en-US" altLang="zh-Hans" b="1" dirty="0" smtClean="0"/>
              <a:t> [%]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9460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255 L 0.01285 -0.10254 C 0.01546 -0.12639 0.01962 -0.13865 0.02379 -0.13865 C 0.02865 -0.13865 0.03247 -0.12639 0.03507 -0.10254 L 0.0481 0.00255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6296E-6 L -0.04878 0.0025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1" grpId="0" animBg="1"/>
      <p:bldP spid="6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8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 migrating VMs using online measurement of microarchitecture-level resource usage, A-DRM:</a:t>
            </a:r>
          </a:p>
          <a:p>
            <a:pPr lvl="1"/>
            <a:r>
              <a:rPr lang="en-US" dirty="0" smtClean="0"/>
              <a:t>Mitigates resource interference</a:t>
            </a:r>
          </a:p>
          <a:p>
            <a:pPr lvl="1"/>
            <a:r>
              <a:rPr lang="en-US" dirty="0" smtClean="0"/>
              <a:t>Achieves better memory bandwidth utilization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41</a:t>
            </a:fld>
            <a:endParaRPr lang="zh-Hans" altLang="en-US"/>
          </a:p>
        </p:txBody>
      </p:sp>
      <p:graphicFrame>
        <p:nvGraphicFramePr>
          <p:cNvPr id="33" name="图表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53263590"/>
              </p:ext>
            </p:extLst>
          </p:nvPr>
        </p:nvGraphicFramePr>
        <p:xfrm>
          <a:off x="1492695" y="188640"/>
          <a:ext cx="7543801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图表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42663198"/>
              </p:ext>
            </p:extLst>
          </p:nvPr>
        </p:nvGraphicFramePr>
        <p:xfrm>
          <a:off x="1492696" y="1731689"/>
          <a:ext cx="7543800" cy="136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图表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744263"/>
              </p:ext>
            </p:extLst>
          </p:nvPr>
        </p:nvGraphicFramePr>
        <p:xfrm>
          <a:off x="1492696" y="3274740"/>
          <a:ext cx="75438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54" name="组合 53"/>
          <p:cNvGrpSpPr/>
          <p:nvPr/>
        </p:nvGrpSpPr>
        <p:grpSpPr>
          <a:xfrm>
            <a:off x="6397751" y="4773051"/>
            <a:ext cx="838545" cy="1736725"/>
            <a:chOff x="1357191" y="5083060"/>
            <a:chExt cx="838545" cy="1736725"/>
          </a:xfrm>
        </p:grpSpPr>
        <p:sp>
          <p:nvSpPr>
            <p:cNvPr id="55" name="矩形 54"/>
            <p:cNvSpPr/>
            <p:nvPr/>
          </p:nvSpPr>
          <p:spPr>
            <a:xfrm>
              <a:off x="1809853" y="5083060"/>
              <a:ext cx="385883" cy="1736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357191" y="5083060"/>
              <a:ext cx="393701" cy="17367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374505" y="5531614"/>
              <a:ext cx="360041" cy="193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373707" y="6398427"/>
              <a:ext cx="360041" cy="1937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374502" y="5311297"/>
              <a:ext cx="360041" cy="193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373709" y="5746394"/>
              <a:ext cx="360041" cy="193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1373710" y="5961248"/>
              <a:ext cx="360041" cy="1937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373711" y="6181956"/>
              <a:ext cx="360041" cy="1937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374505" y="6615944"/>
              <a:ext cx="360041" cy="1937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1820618" y="5531614"/>
              <a:ext cx="360041" cy="1937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819820" y="6398427"/>
              <a:ext cx="360041" cy="193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820615" y="5311297"/>
              <a:ext cx="360041" cy="1937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819822" y="5746394"/>
              <a:ext cx="360041" cy="1937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819823" y="5961248"/>
              <a:ext cx="360041" cy="193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1819824" y="6181956"/>
              <a:ext cx="360041" cy="193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820618" y="6615944"/>
              <a:ext cx="360041" cy="1937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6169882" y="6501440"/>
            <a:ext cx="778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Host A</a:t>
            </a:r>
            <a:endParaRPr lang="en-US" sz="1400" b="1" dirty="0"/>
          </a:p>
        </p:txBody>
      </p:sp>
      <p:sp>
        <p:nvSpPr>
          <p:cNvPr id="72" name="矩形 71"/>
          <p:cNvSpPr/>
          <p:nvPr/>
        </p:nvSpPr>
        <p:spPr>
          <a:xfrm>
            <a:off x="6745946" y="6501440"/>
            <a:ext cx="778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Host B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478413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 smtClean="0"/>
              <a:t>CPU </a:t>
            </a:r>
          </a:p>
          <a:p>
            <a:r>
              <a:rPr lang="en-US" altLang="zh-Hans" b="1" dirty="0" err="1" smtClean="0"/>
              <a:t>Util</a:t>
            </a:r>
            <a:r>
              <a:rPr lang="en-US" altLang="zh-Hans" b="1" dirty="0" smtClean="0"/>
              <a:t> [%]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-13" y="1990581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 smtClean="0"/>
              <a:t>Mem Capacity</a:t>
            </a:r>
          </a:p>
          <a:p>
            <a:r>
              <a:rPr lang="en-US" altLang="zh-Hans" b="1" dirty="0" err="1" smtClean="0"/>
              <a:t>Util</a:t>
            </a:r>
            <a:r>
              <a:rPr lang="en-US" altLang="zh-Hans" b="1" dirty="0" smtClean="0"/>
              <a:t> [%]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-13" y="3502749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 smtClean="0"/>
              <a:t>MBW</a:t>
            </a:r>
          </a:p>
          <a:p>
            <a:r>
              <a:rPr lang="en-US" altLang="zh-Hans" b="1" dirty="0" err="1" smtClean="0"/>
              <a:t>Util</a:t>
            </a:r>
            <a:r>
              <a:rPr lang="en-US" altLang="zh-Hans" b="1" dirty="0" smtClean="0"/>
              <a:t> [%]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7114542" y="251557"/>
            <a:ext cx="2043708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236296" y="180256"/>
            <a:ext cx="2043708" cy="1304528"/>
            <a:chOff x="6344716" y="3356992"/>
            <a:chExt cx="2043708" cy="1304528"/>
          </a:xfrm>
        </p:grpSpPr>
        <p:sp>
          <p:nvSpPr>
            <p:cNvPr id="32" name="Rectangle 31"/>
            <p:cNvSpPr/>
            <p:nvPr/>
          </p:nvSpPr>
          <p:spPr>
            <a:xfrm>
              <a:off x="6344716" y="3356992"/>
              <a:ext cx="2043708" cy="1304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 Host A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 Host 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660232" y="3887968"/>
              <a:ext cx="288032" cy="0"/>
            </a:xfrm>
            <a:prstGeom prst="line">
              <a:avLst/>
            </a:prstGeom>
            <a:ln w="3810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660232" y="4149080"/>
              <a:ext cx="28803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7" descr="safari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730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Outline</a:t>
            </a:r>
            <a:endParaRPr lang="zh-Hans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 smtClean="0"/>
              <a:t>Motivation</a:t>
            </a:r>
          </a:p>
          <a:p>
            <a:r>
              <a:rPr lang="en-US" altLang="zh-Hans" dirty="0" smtClean="0">
                <a:solidFill>
                  <a:srgbClr val="000000"/>
                </a:solidFill>
              </a:rPr>
              <a:t>A-DRM</a:t>
            </a:r>
          </a:p>
          <a:p>
            <a:r>
              <a:rPr lang="en-US" altLang="zh-Hans" dirty="0" smtClean="0"/>
              <a:t>Methodology</a:t>
            </a:r>
          </a:p>
          <a:p>
            <a:r>
              <a:rPr lang="en-US" altLang="zh-Hans" dirty="0" smtClean="0">
                <a:solidFill>
                  <a:srgbClr val="0000FF"/>
                </a:solidFill>
              </a:rPr>
              <a:t>Evaluation</a:t>
            </a:r>
          </a:p>
          <a:p>
            <a:pPr marL="457200" lvl="1" indent="0">
              <a:buNone/>
            </a:pPr>
            <a:r>
              <a:rPr lang="en-US" altLang="zh-Hans" dirty="0" smtClean="0"/>
              <a:t>1. Case Study</a:t>
            </a:r>
          </a:p>
          <a:p>
            <a:pPr marL="457200" lvl="1" indent="0">
              <a:buNone/>
            </a:pPr>
            <a:r>
              <a:rPr lang="en-US" altLang="zh-Hans" dirty="0">
                <a:solidFill>
                  <a:srgbClr val="0000FF"/>
                </a:solidFill>
              </a:rPr>
              <a:t>2. Heterogeneous Workloads</a:t>
            </a:r>
          </a:p>
          <a:p>
            <a:pPr marL="457200" lvl="1" indent="0">
              <a:buNone/>
            </a:pPr>
            <a:r>
              <a:rPr lang="en-US" altLang="zh-Hans" dirty="0"/>
              <a:t>3. Per-Host vs. Per-Socket Interference Detection</a:t>
            </a:r>
            <a:endParaRPr lang="en-US" altLang="zh-Hans" dirty="0" smtClean="0"/>
          </a:p>
          <a:p>
            <a:r>
              <a:rPr lang="en-US" altLang="zh-Hans" dirty="0"/>
              <a:t>Conclusion</a:t>
            </a:r>
            <a:endParaRPr lang="zh-Hans" altLang="en-US" dirty="0"/>
          </a:p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42</a:t>
            </a:fld>
            <a:endParaRPr lang="zh-Hans" altLang="en-US"/>
          </a:p>
        </p:txBody>
      </p:sp>
      <p:pic>
        <p:nvPicPr>
          <p:cNvPr id="5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00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b="1" dirty="0" smtClean="0"/>
              <a:t>2. Heterogeneous workloads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43</a:t>
            </a:fld>
            <a:endParaRPr lang="zh-Hans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7"/>
          </a:xfrm>
        </p:spPr>
        <p:txBody>
          <a:bodyPr>
            <a:normAutofit/>
          </a:bodyPr>
          <a:lstStyle/>
          <a:p>
            <a:r>
              <a:rPr lang="en-US" altLang="zh-Hans" dirty="0" smtClean="0"/>
              <a:t>28 VMs on </a:t>
            </a:r>
            <a:r>
              <a:rPr lang="en-US" altLang="zh-Hans" b="1" dirty="0" smtClean="0"/>
              <a:t>four</a:t>
            </a:r>
            <a:r>
              <a:rPr lang="en-US" altLang="zh-Hans" dirty="0" smtClean="0"/>
              <a:t> 8-core hosts</a:t>
            </a:r>
          </a:p>
          <a:p>
            <a:r>
              <a:rPr lang="en-US" altLang="zh-Hans" dirty="0" smtClean="0"/>
              <a:t>Unbalanced placement according to intensity</a:t>
            </a:r>
          </a:p>
          <a:p>
            <a:endParaRPr lang="en-US" altLang="zh-Hans" dirty="0" smtClean="0"/>
          </a:p>
          <a:p>
            <a:r>
              <a:rPr lang="en-US" altLang="zh-Hans" dirty="0" smtClean="0"/>
              <a:t>Workloads (denoted as </a:t>
            </a:r>
            <a:r>
              <a:rPr lang="en-US" altLang="zh-Hans" dirty="0" err="1" smtClean="0">
                <a:solidFill>
                  <a:srgbClr val="FF0000"/>
                </a:solidFill>
              </a:rPr>
              <a:t>iX</a:t>
            </a:r>
            <a:r>
              <a:rPr lang="en-US" altLang="zh-Hans" dirty="0" err="1" smtClean="0">
                <a:solidFill>
                  <a:srgbClr val="00B050"/>
                </a:solidFill>
              </a:rPr>
              <a:t>nY</a:t>
            </a:r>
            <a:r>
              <a:rPr lang="en-US" altLang="zh-Hans" dirty="0" smtClean="0"/>
              <a:t>-</a:t>
            </a:r>
            <a:r>
              <a:rPr lang="en-US" altLang="zh-Hans" dirty="0" smtClean="0">
                <a:solidFill>
                  <a:srgbClr val="0000FF"/>
                </a:solidFill>
              </a:rPr>
              <a:t>Z</a:t>
            </a:r>
            <a:r>
              <a:rPr lang="en-US" altLang="zh-Hans" dirty="0" smtClean="0"/>
              <a:t>):</a:t>
            </a:r>
          </a:p>
          <a:p>
            <a:pPr lvl="1"/>
            <a:r>
              <a:rPr lang="en-US" altLang="zh-Hans" dirty="0" smtClean="0">
                <a:solidFill>
                  <a:srgbClr val="FF0000"/>
                </a:solidFill>
              </a:rPr>
              <a:t>X</a:t>
            </a:r>
            <a:r>
              <a:rPr lang="en-US" altLang="zh-Hans" dirty="0" smtClean="0"/>
              <a:t> VMs running </a:t>
            </a:r>
            <a:r>
              <a:rPr lang="en-US" altLang="zh-Hans" dirty="0" smtClean="0">
                <a:solidFill>
                  <a:srgbClr val="FF0000"/>
                </a:solidFill>
              </a:rPr>
              <a:t>memory-intensive</a:t>
            </a:r>
            <a:r>
              <a:rPr lang="en-US" altLang="zh-Hans" dirty="0" smtClean="0"/>
              <a:t> benchmarks</a:t>
            </a:r>
          </a:p>
          <a:p>
            <a:pPr lvl="1"/>
            <a:r>
              <a:rPr lang="en-US" altLang="zh-Hans" dirty="0" smtClean="0">
                <a:solidFill>
                  <a:srgbClr val="00B050"/>
                </a:solidFill>
              </a:rPr>
              <a:t>Y</a:t>
            </a:r>
            <a:r>
              <a:rPr lang="en-US" altLang="zh-Hans" dirty="0" smtClean="0"/>
              <a:t> VMs </a:t>
            </a:r>
            <a:r>
              <a:rPr lang="en-US" altLang="zh-Hans" dirty="0"/>
              <a:t>running </a:t>
            </a:r>
            <a:r>
              <a:rPr lang="en-US" altLang="zh-Hans" dirty="0" smtClean="0">
                <a:solidFill>
                  <a:srgbClr val="00B050"/>
                </a:solidFill>
              </a:rPr>
              <a:t>memory-non-intensive</a:t>
            </a:r>
            <a:r>
              <a:rPr lang="en-US" altLang="zh-Hans" dirty="0" smtClean="0"/>
              <a:t> benchmarks</a:t>
            </a:r>
          </a:p>
          <a:p>
            <a:pPr lvl="1"/>
            <a:r>
              <a:rPr lang="en-US" altLang="zh-Hans" dirty="0" smtClean="0">
                <a:solidFill>
                  <a:srgbClr val="0000FF"/>
                </a:solidFill>
              </a:rPr>
              <a:t>Z</a:t>
            </a:r>
            <a:r>
              <a:rPr lang="en-US" altLang="zh-Hans" dirty="0" smtClean="0"/>
              <a:t> indicates the two different workloads under the same intensity</a:t>
            </a:r>
            <a:endParaRPr lang="zh-Hans" altLang="en-US" dirty="0"/>
          </a:p>
        </p:txBody>
      </p:sp>
      <p:pic>
        <p:nvPicPr>
          <p:cNvPr id="6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960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203847" y="1500753"/>
            <a:ext cx="4016759" cy="2448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34621594"/>
              </p:ext>
            </p:extLst>
          </p:nvPr>
        </p:nvGraphicFramePr>
        <p:xfrm>
          <a:off x="0" y="1196752"/>
          <a:ext cx="914400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44</a:t>
            </a:fld>
            <a:endParaRPr lang="zh-Hans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Hans" sz="3600" b="1" dirty="0" smtClean="0"/>
              <a:t>Performance Benefits of A-DRM</a:t>
            </a:r>
            <a:endParaRPr lang="zh-Hans" altLang="en-US" sz="36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8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Compared to traditional DRM scheme: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erformance improves by up to 26.6%, with an average of 9.7%</a:t>
            </a:r>
          </a:p>
          <a:p>
            <a:pPr lvl="1"/>
            <a:r>
              <a:rPr lang="en-US" dirty="0" smtClean="0"/>
              <a:t>The higher the imbalance between hosts, the greater the performance improvement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8424" y="2636912"/>
            <a:ext cx="691215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Hans" sz="2000" dirty="0" smtClean="0"/>
              <a:t>9.7%</a:t>
            </a:r>
            <a:endParaRPr lang="zh-Hans" altLang="en-US" sz="2000" dirty="0"/>
          </a:p>
        </p:txBody>
      </p:sp>
      <p:pic>
        <p:nvPicPr>
          <p:cNvPr id="9" name="Picture 7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246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771801" y="1434662"/>
            <a:ext cx="4322682" cy="22823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45</a:t>
            </a:fld>
            <a:endParaRPr lang="zh-Hans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Hans" sz="3600" b="1" dirty="0" smtClean="0"/>
              <a:t>Number of Migrations</a:t>
            </a:r>
            <a:endParaRPr lang="zh-Hans" altLang="en-US" sz="3600" b="1" dirty="0"/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80615317"/>
              </p:ext>
            </p:extLst>
          </p:nvPr>
        </p:nvGraphicFramePr>
        <p:xfrm>
          <a:off x="1" y="1340768"/>
          <a:ext cx="9143999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941168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" dirty="0" smtClean="0"/>
              <a:t>The higher the imbalance between hosts, the greater the number of migrations</a:t>
            </a:r>
            <a:endParaRPr lang="en-US" altLang="zh-Hans" dirty="0"/>
          </a:p>
        </p:txBody>
      </p:sp>
      <p:sp>
        <p:nvSpPr>
          <p:cNvPr id="13" name="TextBox 12"/>
          <p:cNvSpPr txBox="1"/>
          <p:nvPr/>
        </p:nvSpPr>
        <p:spPr>
          <a:xfrm>
            <a:off x="8734097" y="2236802"/>
            <a:ext cx="31451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Hans" sz="2000" dirty="0" smtClean="0"/>
              <a:t>6</a:t>
            </a:r>
            <a:endParaRPr lang="zh-Hans" altLang="en-US" sz="2000" dirty="0"/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066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62382701"/>
              </p:ext>
            </p:extLst>
          </p:nvPr>
        </p:nvGraphicFramePr>
        <p:xfrm>
          <a:off x="899592" y="1340768"/>
          <a:ext cx="72728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Hans" b="1" dirty="0" smtClean="0"/>
              <a:t>Cluster-wide Resource </a:t>
            </a:r>
            <a:r>
              <a:rPr lang="en-US" altLang="zh-Hans" b="1" dirty="0"/>
              <a:t>U</a:t>
            </a:r>
            <a:r>
              <a:rPr lang="en-US" altLang="zh-Hans" b="1" dirty="0" smtClean="0"/>
              <a:t>tilization</a:t>
            </a:r>
            <a:endParaRPr lang="zh-Hans" alt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8" y="4653136"/>
            <a:ext cx="8856984" cy="1512168"/>
          </a:xfrm>
        </p:spPr>
        <p:txBody>
          <a:bodyPr>
            <a:normAutofit/>
          </a:bodyPr>
          <a:lstStyle/>
          <a:p>
            <a:r>
              <a:rPr lang="en-US" altLang="zh-Hans" sz="2800" dirty="0" smtClean="0"/>
              <a:t>Average</a:t>
            </a:r>
            <a:r>
              <a:rPr lang="en-US" sz="2800" dirty="0" smtClean="0"/>
              <a:t> memory bandwidth utilization improves by 17%</a:t>
            </a:r>
          </a:p>
          <a:p>
            <a:r>
              <a:rPr lang="en-US" sz="2800" dirty="0" smtClean="0"/>
              <a:t>Comparable CPU and memory capacity utilization</a:t>
            </a:r>
          </a:p>
          <a:p>
            <a:endParaRPr lang="en-US" dirty="0" smtClean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Hans" altLang="en-US" smtClean="0"/>
              <a:pPr/>
              <a:t>46</a:t>
            </a:fld>
            <a:endParaRPr lang="zh-Hans" altLang="en-US" dirty="0"/>
          </a:p>
        </p:txBody>
      </p:sp>
      <p:pic>
        <p:nvPicPr>
          <p:cNvPr id="7" name="Picture 7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101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Outline</a:t>
            </a:r>
            <a:endParaRPr lang="zh-Hans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 smtClean="0"/>
              <a:t>Motivation</a:t>
            </a:r>
          </a:p>
          <a:p>
            <a:r>
              <a:rPr lang="en-US" altLang="zh-Hans" dirty="0" smtClean="0">
                <a:solidFill>
                  <a:srgbClr val="000000"/>
                </a:solidFill>
              </a:rPr>
              <a:t>A-DRM</a:t>
            </a:r>
          </a:p>
          <a:p>
            <a:r>
              <a:rPr lang="en-US" altLang="zh-Hans" dirty="0" smtClean="0"/>
              <a:t>Methodology</a:t>
            </a:r>
          </a:p>
          <a:p>
            <a:r>
              <a:rPr lang="en-US" altLang="zh-Hans" dirty="0" smtClean="0">
                <a:solidFill>
                  <a:srgbClr val="0000FF"/>
                </a:solidFill>
              </a:rPr>
              <a:t>Evaluation</a:t>
            </a:r>
          </a:p>
          <a:p>
            <a:pPr marL="457200" lvl="1" indent="0">
              <a:buNone/>
            </a:pPr>
            <a:r>
              <a:rPr lang="en-US" altLang="zh-Hans" dirty="0" smtClean="0"/>
              <a:t>1. Case Study</a:t>
            </a:r>
          </a:p>
          <a:p>
            <a:pPr marL="457200" lvl="1" indent="0">
              <a:buNone/>
            </a:pPr>
            <a:r>
              <a:rPr lang="en-US" altLang="zh-Hans" dirty="0"/>
              <a:t>2. Heterogeneous Workloads</a:t>
            </a:r>
          </a:p>
          <a:p>
            <a:pPr marL="457200" lvl="1" indent="0">
              <a:buNone/>
            </a:pPr>
            <a:r>
              <a:rPr lang="en-US" altLang="zh-Hans" dirty="0">
                <a:solidFill>
                  <a:srgbClr val="0000FF"/>
                </a:solidFill>
              </a:rPr>
              <a:t>3. Per-Host vs. Per-Socket Interference Detection</a:t>
            </a:r>
            <a:endParaRPr lang="en-US" altLang="zh-Hans" dirty="0" smtClean="0">
              <a:solidFill>
                <a:srgbClr val="0000FF"/>
              </a:solidFill>
            </a:endParaRPr>
          </a:p>
          <a:p>
            <a:r>
              <a:rPr lang="en-US" altLang="zh-Hans" dirty="0" smtClean="0"/>
              <a:t>Conclusion</a:t>
            </a:r>
            <a:endParaRPr lang="zh-Hans" altLang="en-US" dirty="0"/>
          </a:p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47</a:t>
            </a:fld>
            <a:endParaRPr lang="zh-Hans" altLang="en-US"/>
          </a:p>
        </p:txBody>
      </p:sp>
      <p:pic>
        <p:nvPicPr>
          <p:cNvPr id="5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24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sz="3200" dirty="0" smtClean="0"/>
              <a:t>Per-Host vs. Per-Socket Interference Detection</a:t>
            </a:r>
            <a:endParaRPr lang="zh-Hans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48</a:t>
            </a:fld>
            <a:endParaRPr lang="zh-Hans" altLang="en-US"/>
          </a:p>
        </p:txBody>
      </p:sp>
      <p:sp>
        <p:nvSpPr>
          <p:cNvPr id="8" name="圆角矩形 7"/>
          <p:cNvSpPr/>
          <p:nvPr/>
        </p:nvSpPr>
        <p:spPr>
          <a:xfrm>
            <a:off x="400393" y="2725036"/>
            <a:ext cx="1675961" cy="236845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90913" y="2834049"/>
            <a:ext cx="731951" cy="1282149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79168" y="2834049"/>
            <a:ext cx="731951" cy="1282149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8343" y="2419901"/>
            <a:ext cx="767436" cy="28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Socket 1</a:t>
            </a:r>
            <a:endParaRPr lang="en-US" b="1" dirty="0"/>
          </a:p>
        </p:txBody>
      </p:sp>
      <p:sp>
        <p:nvSpPr>
          <p:cNvPr id="12" name="圆角矩形 11"/>
          <p:cNvSpPr/>
          <p:nvPr/>
        </p:nvSpPr>
        <p:spPr>
          <a:xfrm>
            <a:off x="491680" y="4196820"/>
            <a:ext cx="1519439" cy="23243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0913" y="4670601"/>
            <a:ext cx="1519439" cy="30115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941345" y="4429256"/>
            <a:ext cx="703799" cy="2413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348062" y="2971443"/>
            <a:ext cx="582716" cy="738227"/>
            <a:chOff x="2818643" y="2821552"/>
            <a:chExt cx="745245" cy="960354"/>
          </a:xfrm>
        </p:grpSpPr>
        <p:sp>
          <p:nvSpPr>
            <p:cNvPr id="16" name="圆角矩形 15"/>
            <p:cNvSpPr/>
            <p:nvPr/>
          </p:nvSpPr>
          <p:spPr>
            <a:xfrm>
              <a:off x="2818643" y="2821552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867229" y="3325608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App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78985" y="2971443"/>
            <a:ext cx="582716" cy="738227"/>
            <a:chOff x="1982802" y="2828686"/>
            <a:chExt cx="745245" cy="960354"/>
          </a:xfrm>
        </p:grpSpPr>
        <p:sp>
          <p:nvSpPr>
            <p:cNvPr id="30" name="圆角矩形 29"/>
            <p:cNvSpPr/>
            <p:nvPr/>
          </p:nvSpPr>
          <p:spPr>
            <a:xfrm>
              <a:off x="1982802" y="2828686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031388" y="3332742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App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907703" y="2050569"/>
            <a:ext cx="815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Host A</a:t>
            </a:r>
            <a:endParaRPr 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23528" y="2420523"/>
            <a:ext cx="4007295" cy="274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076354" y="4292109"/>
            <a:ext cx="47942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2555775" y="2725036"/>
            <a:ext cx="1675961" cy="236845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646295" y="2834049"/>
            <a:ext cx="731951" cy="1282149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3434550" y="2834049"/>
            <a:ext cx="731951" cy="1282149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926700" y="2419901"/>
            <a:ext cx="981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Socket 2</a:t>
            </a:r>
            <a:endParaRPr lang="en-US" b="1" dirty="0"/>
          </a:p>
        </p:txBody>
      </p:sp>
      <p:sp>
        <p:nvSpPr>
          <p:cNvPr id="119" name="圆角矩形 118"/>
          <p:cNvSpPr/>
          <p:nvPr/>
        </p:nvSpPr>
        <p:spPr>
          <a:xfrm>
            <a:off x="2647062" y="4196820"/>
            <a:ext cx="1519439" cy="23243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2646295" y="4670601"/>
            <a:ext cx="1519439" cy="30115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1" name="下箭头 120"/>
          <p:cNvSpPr/>
          <p:nvPr/>
        </p:nvSpPr>
        <p:spPr>
          <a:xfrm>
            <a:off x="3096727" y="4429256"/>
            <a:ext cx="703799" cy="2413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3503444" y="2971443"/>
            <a:ext cx="582716" cy="738227"/>
            <a:chOff x="2818643" y="2821552"/>
            <a:chExt cx="745245" cy="960354"/>
          </a:xfrm>
        </p:grpSpPr>
        <p:sp>
          <p:nvSpPr>
            <p:cNvPr id="113" name="圆角矩形 112"/>
            <p:cNvSpPr/>
            <p:nvPr/>
          </p:nvSpPr>
          <p:spPr>
            <a:xfrm>
              <a:off x="2818643" y="2821552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2867229" y="3325608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App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734367" y="2971443"/>
            <a:ext cx="582716" cy="738227"/>
            <a:chOff x="1982802" y="2828686"/>
            <a:chExt cx="745245" cy="960354"/>
          </a:xfrm>
        </p:grpSpPr>
        <p:sp>
          <p:nvSpPr>
            <p:cNvPr id="111" name="圆角矩形 110"/>
            <p:cNvSpPr/>
            <p:nvPr/>
          </p:nvSpPr>
          <p:spPr>
            <a:xfrm>
              <a:off x="1982802" y="2828686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2031388" y="3332742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App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052209" y="390164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 smtClean="0"/>
              <a:t>QPI</a:t>
            </a:r>
            <a:endParaRPr lang="zh-Hans" altLang="en-US" b="1" dirty="0"/>
          </a:p>
        </p:txBody>
      </p:sp>
      <p:sp>
        <p:nvSpPr>
          <p:cNvPr id="133" name="圆角矩形 132"/>
          <p:cNvSpPr/>
          <p:nvPr/>
        </p:nvSpPr>
        <p:spPr>
          <a:xfrm>
            <a:off x="4818034" y="2724414"/>
            <a:ext cx="1675961" cy="236845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4908554" y="2833427"/>
            <a:ext cx="731951" cy="1282149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5696809" y="2833427"/>
            <a:ext cx="731951" cy="1282149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5984" y="2419279"/>
            <a:ext cx="767436" cy="28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Socket 1</a:t>
            </a:r>
            <a:endParaRPr lang="en-US" b="1" dirty="0"/>
          </a:p>
        </p:txBody>
      </p:sp>
      <p:sp>
        <p:nvSpPr>
          <p:cNvPr id="137" name="圆角矩形 136"/>
          <p:cNvSpPr/>
          <p:nvPr/>
        </p:nvSpPr>
        <p:spPr>
          <a:xfrm>
            <a:off x="4909321" y="4196198"/>
            <a:ext cx="1519439" cy="23243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4908554" y="4669979"/>
            <a:ext cx="1519439" cy="30115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9" name="下箭头 138"/>
          <p:cNvSpPr/>
          <p:nvPr/>
        </p:nvSpPr>
        <p:spPr>
          <a:xfrm>
            <a:off x="5358986" y="4428634"/>
            <a:ext cx="703799" cy="2413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组合 126"/>
          <p:cNvGrpSpPr/>
          <p:nvPr/>
        </p:nvGrpSpPr>
        <p:grpSpPr>
          <a:xfrm>
            <a:off x="5765703" y="2970821"/>
            <a:ext cx="582716" cy="738227"/>
            <a:chOff x="2818643" y="2821552"/>
            <a:chExt cx="745245" cy="960354"/>
          </a:xfrm>
        </p:grpSpPr>
        <p:sp>
          <p:nvSpPr>
            <p:cNvPr id="131" name="圆角矩形 130"/>
            <p:cNvSpPr/>
            <p:nvPr/>
          </p:nvSpPr>
          <p:spPr>
            <a:xfrm>
              <a:off x="2818643" y="2821552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圆角矩形 131"/>
            <p:cNvSpPr/>
            <p:nvPr/>
          </p:nvSpPr>
          <p:spPr>
            <a:xfrm>
              <a:off x="2867229" y="3325608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App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4996626" y="2970821"/>
            <a:ext cx="582716" cy="738227"/>
            <a:chOff x="1982802" y="2828686"/>
            <a:chExt cx="745245" cy="960354"/>
          </a:xfrm>
        </p:grpSpPr>
        <p:sp>
          <p:nvSpPr>
            <p:cNvPr id="129" name="圆角矩形 128"/>
            <p:cNvSpPr/>
            <p:nvPr/>
          </p:nvSpPr>
          <p:spPr>
            <a:xfrm>
              <a:off x="1982802" y="2828686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圆角矩形 129"/>
            <p:cNvSpPr/>
            <p:nvPr/>
          </p:nvSpPr>
          <p:spPr>
            <a:xfrm>
              <a:off x="2031388" y="3332742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App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0" name="矩形 139"/>
          <p:cNvSpPr/>
          <p:nvPr/>
        </p:nvSpPr>
        <p:spPr>
          <a:xfrm>
            <a:off x="6330153" y="2049947"/>
            <a:ext cx="805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Host B</a:t>
            </a:r>
            <a:endParaRPr lang="en-US" b="1" dirty="0"/>
          </a:p>
        </p:txBody>
      </p:sp>
      <p:sp>
        <p:nvSpPr>
          <p:cNvPr id="141" name="矩形 140"/>
          <p:cNvSpPr/>
          <p:nvPr/>
        </p:nvSpPr>
        <p:spPr>
          <a:xfrm>
            <a:off x="4741169" y="2419901"/>
            <a:ext cx="4007295" cy="274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6493995" y="4291487"/>
            <a:ext cx="47942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973416" y="2419279"/>
            <a:ext cx="1675961" cy="2673588"/>
            <a:chOff x="2295992" y="3263317"/>
            <a:chExt cx="2143414" cy="3478051"/>
          </a:xfrm>
        </p:grpSpPr>
        <p:grpSp>
          <p:nvGrpSpPr>
            <p:cNvPr id="144" name="组合 143"/>
            <p:cNvGrpSpPr>
              <a:grpSpLocks noChangeAspect="1"/>
            </p:cNvGrpSpPr>
            <p:nvPr/>
          </p:nvGrpSpPr>
          <p:grpSpPr>
            <a:xfrm>
              <a:off x="2295992" y="3263317"/>
              <a:ext cx="2143414" cy="3478051"/>
              <a:chOff x="134211" y="3372143"/>
              <a:chExt cx="2143414" cy="3478051"/>
            </a:xfrm>
          </p:grpSpPr>
          <p:sp>
            <p:nvSpPr>
              <p:cNvPr id="151" name="圆角矩形 150"/>
              <p:cNvSpPr/>
              <p:nvPr/>
            </p:nvSpPr>
            <p:spPr>
              <a:xfrm>
                <a:off x="134211" y="3769091"/>
                <a:ext cx="2143414" cy="3081103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圆角矩形 151"/>
              <p:cNvSpPr/>
              <p:nvPr/>
            </p:nvSpPr>
            <p:spPr>
              <a:xfrm>
                <a:off x="249979" y="3910905"/>
                <a:ext cx="936104" cy="1667938"/>
              </a:xfrm>
              <a:prstGeom prst="roundRect">
                <a:avLst/>
              </a:prstGeom>
              <a:noFill/>
              <a:ln w="381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Core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>
                <a:off x="1258091" y="3910905"/>
                <a:ext cx="936104" cy="1667938"/>
              </a:xfrm>
              <a:prstGeom prst="roundRect">
                <a:avLst/>
              </a:prstGeom>
              <a:noFill/>
              <a:ln w="381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Core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608593" y="3372143"/>
                <a:ext cx="1255240" cy="480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 smtClean="0"/>
                  <a:t>Socket 2</a:t>
                </a:r>
                <a:endParaRPr lang="en-US" b="1" dirty="0"/>
              </a:p>
            </p:txBody>
          </p:sp>
          <p:sp>
            <p:nvSpPr>
              <p:cNvPr id="155" name="圆角矩形 154"/>
              <p:cNvSpPr/>
              <p:nvPr/>
            </p:nvSpPr>
            <p:spPr>
              <a:xfrm>
                <a:off x="250959" y="5683724"/>
                <a:ext cx="1943236" cy="302374"/>
              </a:xfrm>
              <a:prstGeom prst="roundRect">
                <a:avLst/>
              </a:prstGeom>
              <a:solidFill>
                <a:schemeClr val="accent3"/>
              </a:solidFill>
              <a:ln w="381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LLC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圆角矩形 155"/>
              <p:cNvSpPr/>
              <p:nvPr/>
            </p:nvSpPr>
            <p:spPr>
              <a:xfrm>
                <a:off x="249979" y="6300062"/>
                <a:ext cx="1943236" cy="391771"/>
              </a:xfrm>
              <a:prstGeom prst="roundRect">
                <a:avLst/>
              </a:prstGeom>
              <a:solidFill>
                <a:schemeClr val="accent3"/>
              </a:solidFill>
              <a:ln w="381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DRAM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下箭头 156"/>
              <p:cNvSpPr/>
              <p:nvPr/>
            </p:nvSpPr>
            <p:spPr>
              <a:xfrm>
                <a:off x="826043" y="5986098"/>
                <a:ext cx="900100" cy="313964"/>
              </a:xfrm>
              <a:prstGeom prst="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3507982" y="3980814"/>
              <a:ext cx="745245" cy="960354"/>
              <a:chOff x="2818643" y="2821552"/>
              <a:chExt cx="745245" cy="960354"/>
            </a:xfrm>
          </p:grpSpPr>
          <p:sp>
            <p:nvSpPr>
              <p:cNvPr id="149" name="圆角矩形 148"/>
              <p:cNvSpPr/>
              <p:nvPr/>
            </p:nvSpPr>
            <p:spPr>
              <a:xfrm>
                <a:off x="2818643" y="2821552"/>
                <a:ext cx="745245" cy="960354"/>
              </a:xfrm>
              <a:prstGeom prst="roundRect">
                <a:avLst/>
              </a:prstGeom>
              <a:solidFill>
                <a:schemeClr val="accent5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VM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>
                <a:off x="2867229" y="3325608"/>
                <a:ext cx="648072" cy="399572"/>
              </a:xfrm>
              <a:prstGeom prst="roundRect">
                <a:avLst/>
              </a:prstGeom>
              <a:solidFill>
                <a:srgbClr val="FFC000"/>
              </a:solidFill>
              <a:ln w="31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App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2524396" y="3980814"/>
              <a:ext cx="745245" cy="960354"/>
              <a:chOff x="1982802" y="2828686"/>
              <a:chExt cx="745245" cy="960354"/>
            </a:xfrm>
          </p:grpSpPr>
          <p:sp>
            <p:nvSpPr>
              <p:cNvPr id="147" name="圆角矩形 146"/>
              <p:cNvSpPr/>
              <p:nvPr/>
            </p:nvSpPr>
            <p:spPr>
              <a:xfrm>
                <a:off x="1982802" y="2828686"/>
                <a:ext cx="745245" cy="960354"/>
              </a:xfrm>
              <a:prstGeom prst="roundRect">
                <a:avLst/>
              </a:prstGeom>
              <a:solidFill>
                <a:schemeClr val="accent5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VM</a:t>
                </a: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圆角矩形 147"/>
              <p:cNvSpPr/>
              <p:nvPr/>
            </p:nvSpPr>
            <p:spPr>
              <a:xfrm>
                <a:off x="2031388" y="3332742"/>
                <a:ext cx="648072" cy="399572"/>
              </a:xfrm>
              <a:prstGeom prst="roundRect">
                <a:avLst/>
              </a:prstGeom>
              <a:solidFill>
                <a:srgbClr val="FFC000"/>
              </a:solidFill>
              <a:ln w="31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App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8" name="TextBox 157"/>
          <p:cNvSpPr txBox="1"/>
          <p:nvPr/>
        </p:nvSpPr>
        <p:spPr>
          <a:xfrm>
            <a:off x="6469850" y="390102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 smtClean="0"/>
              <a:t>QPI</a:t>
            </a:r>
            <a:endParaRPr lang="zh-Hans" altLang="en-US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637949" y="5271591"/>
            <a:ext cx="128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 smtClean="0"/>
              <a:t>Per-Host</a:t>
            </a:r>
            <a:endParaRPr lang="zh-Hans" altLang="en-US" sz="2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6012160" y="5271590"/>
            <a:ext cx="1541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 smtClean="0"/>
              <a:t>Per-Socket</a:t>
            </a:r>
            <a:endParaRPr lang="zh-Hans" altLang="en-US" sz="2400" b="1" dirty="0"/>
          </a:p>
        </p:txBody>
      </p:sp>
      <p:pic>
        <p:nvPicPr>
          <p:cNvPr id="68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8533" y="2167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47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1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1" grpId="0" animBg="1"/>
      <p:bldP spid="133" grpId="0" animBg="1"/>
      <p:bldP spid="134" grpId="0" animBg="1"/>
      <p:bldP spid="135" grpId="0" animBg="1"/>
      <p:bldP spid="136" grpId="0"/>
      <p:bldP spid="137" grpId="0" animBg="1"/>
      <p:bldP spid="138" grpId="0" animBg="1"/>
      <p:bldP spid="139" grpId="0" animBg="1"/>
      <p:bldP spid="139" grpId="1" animBg="1"/>
      <p:bldP spid="140" grpId="0"/>
      <p:bldP spid="141" grpId="0" animBg="1"/>
      <p:bldP spid="158" grpId="0"/>
      <p:bldP spid="16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65511559"/>
              </p:ext>
            </p:extLst>
          </p:nvPr>
        </p:nvGraphicFramePr>
        <p:xfrm>
          <a:off x="251520" y="1412776"/>
          <a:ext cx="864096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sz="3200" dirty="0" smtClean="0"/>
              <a:t>Performance Benefits of Per-Host vs. Per-Socket</a:t>
            </a:r>
            <a:endParaRPr lang="zh-Hans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49</a:t>
            </a:fld>
            <a:endParaRPr lang="zh-Hans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39552" y="55172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Per-Socket Detection achieves better </a:t>
            </a:r>
            <a:r>
              <a:rPr lang="en-US" dirty="0"/>
              <a:t>IPC improvement than </a:t>
            </a:r>
            <a:r>
              <a:rPr lang="en-US" dirty="0" smtClean="0"/>
              <a:t>Per-Host Detection</a:t>
            </a:r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8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b="1" dirty="0" smtClean="0"/>
              <a:t>Microarchitecture-level Interference</a:t>
            </a:r>
            <a:endParaRPr lang="zh-Hans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5</a:t>
            </a:fld>
            <a:endParaRPr lang="zh-Hans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440276" y="2276872"/>
            <a:ext cx="745245" cy="960354"/>
            <a:chOff x="5940152" y="1641327"/>
            <a:chExt cx="745245" cy="960354"/>
          </a:xfrm>
        </p:grpSpPr>
        <p:sp>
          <p:nvSpPr>
            <p:cNvPr id="22" name="圆角矩形 21"/>
            <p:cNvSpPr/>
            <p:nvPr/>
          </p:nvSpPr>
          <p:spPr>
            <a:xfrm>
              <a:off x="5940152" y="1641327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988738" y="2145383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6228184" y="2004081"/>
            <a:ext cx="2204000" cy="30811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343952" y="2145895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352064" y="2145895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18721" y="1700808"/>
            <a:ext cx="622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344932" y="3918714"/>
            <a:ext cx="1943236" cy="30237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343952" y="4535052"/>
            <a:ext cx="1943236" cy="39177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6920016" y="4221088"/>
            <a:ext cx="900100" cy="313964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7447493" y="2253148"/>
            <a:ext cx="745245" cy="960354"/>
            <a:chOff x="6800013" y="1648461"/>
            <a:chExt cx="745245" cy="960354"/>
          </a:xfrm>
        </p:grpSpPr>
        <p:sp>
          <p:nvSpPr>
            <p:cNvPr id="38" name="圆角矩形 37"/>
            <p:cNvSpPr/>
            <p:nvPr/>
          </p:nvSpPr>
          <p:spPr>
            <a:xfrm>
              <a:off x="6800013" y="1648461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6848599" y="2152517"/>
              <a:ext cx="648072" cy="399572"/>
            </a:xfrm>
            <a:prstGeom prst="roundRect">
              <a:avLst/>
            </a:prstGeom>
            <a:solidFill>
              <a:srgbClr val="FFFF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2276872"/>
            <a:ext cx="5698976" cy="2318514"/>
          </a:xfrm>
        </p:spPr>
        <p:txBody>
          <a:bodyPr>
            <a:normAutofit/>
          </a:bodyPr>
          <a:lstStyle/>
          <a:p>
            <a:r>
              <a:rPr lang="en-US" altLang="zh-Hans" dirty="0" smtClean="0"/>
              <a:t>VMs within a host compete for:</a:t>
            </a:r>
          </a:p>
          <a:p>
            <a:pPr lvl="1"/>
            <a:r>
              <a:rPr lang="en-US" altLang="zh-Hans" dirty="0"/>
              <a:t>S</a:t>
            </a:r>
            <a:r>
              <a:rPr lang="en-US" altLang="zh-Hans" dirty="0" smtClean="0"/>
              <a:t>hared cache capacity</a:t>
            </a:r>
          </a:p>
          <a:p>
            <a:pPr lvl="1"/>
            <a:r>
              <a:rPr lang="en-US" altLang="zh-Hans" dirty="0" smtClean="0"/>
              <a:t>Shared memory bandwidth</a:t>
            </a:r>
          </a:p>
        </p:txBody>
      </p:sp>
      <p:sp>
        <p:nvSpPr>
          <p:cNvPr id="47" name="矩形 46"/>
          <p:cNvSpPr/>
          <p:nvPr/>
        </p:nvSpPr>
        <p:spPr>
          <a:xfrm>
            <a:off x="467544" y="5301208"/>
            <a:ext cx="80273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sz="3200" dirty="0">
                <a:solidFill>
                  <a:srgbClr val="0000FF"/>
                </a:solidFill>
              </a:rPr>
              <a:t>Can operating-system-level metrics capture the microarchitecture-level resource interference?</a:t>
            </a:r>
            <a:endParaRPr lang="zh-Hans" altLang="en-US" sz="3200" dirty="0">
              <a:solidFill>
                <a:srgbClr val="0000FF"/>
              </a:solidFill>
            </a:endParaRPr>
          </a:p>
        </p:txBody>
      </p:sp>
      <p:pic>
        <p:nvPicPr>
          <p:cNvPr id="19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589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Outline</a:t>
            </a:r>
            <a:endParaRPr lang="zh-Hans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 smtClean="0"/>
              <a:t>Motivation</a:t>
            </a:r>
          </a:p>
          <a:p>
            <a:r>
              <a:rPr lang="en-US" altLang="zh-Hans" dirty="0" smtClean="0">
                <a:solidFill>
                  <a:srgbClr val="000000"/>
                </a:solidFill>
              </a:rPr>
              <a:t>A-DRM</a:t>
            </a:r>
          </a:p>
          <a:p>
            <a:r>
              <a:rPr lang="en-US" altLang="zh-Hans" dirty="0" smtClean="0"/>
              <a:t>Methodology</a:t>
            </a:r>
          </a:p>
          <a:p>
            <a:r>
              <a:rPr lang="en-US" altLang="zh-Hans" dirty="0" smtClean="0">
                <a:solidFill>
                  <a:srgbClr val="000000"/>
                </a:solidFill>
              </a:rPr>
              <a:t>Evaluation</a:t>
            </a:r>
          </a:p>
          <a:p>
            <a:r>
              <a:rPr lang="en-US" altLang="zh-Hans" dirty="0" smtClean="0">
                <a:solidFill>
                  <a:srgbClr val="0000FF"/>
                </a:solidFill>
              </a:rPr>
              <a:t>Conclusion</a:t>
            </a:r>
            <a:endParaRPr lang="zh-Hans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50</a:t>
            </a:fld>
            <a:endParaRPr lang="zh-Hans" altLang="en-US"/>
          </a:p>
        </p:txBody>
      </p:sp>
      <p:pic>
        <p:nvPicPr>
          <p:cNvPr id="5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24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Conclusion</a:t>
            </a:r>
            <a:endParaRPr lang="zh-Hans" altLang="en-US" b="1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544616"/>
          </a:xfrm>
        </p:spPr>
        <p:txBody>
          <a:bodyPr>
            <a:normAutofit fontScale="70000" lnSpcReduction="20000"/>
          </a:bodyPr>
          <a:lstStyle/>
          <a:p>
            <a:r>
              <a:rPr lang="en-US" altLang="zh-Hans" dirty="0" smtClean="0"/>
              <a:t>Virtualized Clusters dynamically schedule a set of Virtual Machines (VM) across many </a:t>
            </a:r>
            <a:r>
              <a:rPr lang="en-US" altLang="zh-Hans" dirty="0"/>
              <a:t>p</a:t>
            </a:r>
            <a:r>
              <a:rPr lang="en-US" altLang="zh-Hans" dirty="0" smtClean="0"/>
              <a:t>hysical hosts (called DRM, Distributed Resource Management)</a:t>
            </a:r>
          </a:p>
          <a:p>
            <a:r>
              <a:rPr lang="en-US" altLang="zh-Hans" b="1" u="sng" dirty="0" smtClean="0">
                <a:solidFill>
                  <a:srgbClr val="FF0000"/>
                </a:solidFill>
              </a:rPr>
              <a:t>Observation</a:t>
            </a:r>
            <a:r>
              <a:rPr lang="en-US" altLang="zh-Hans" dirty="0" smtClean="0">
                <a:solidFill>
                  <a:srgbClr val="FF0000"/>
                </a:solidFill>
              </a:rPr>
              <a:t>: State-of-the-art DRM techniques do not take into account microarchitecture-level resource (cache and memory bandwidth) interference between VMs</a:t>
            </a:r>
          </a:p>
          <a:p>
            <a:r>
              <a:rPr lang="en-US" altLang="zh-Hans" b="1" u="sng" dirty="0" smtClean="0"/>
              <a:t>Problem</a:t>
            </a:r>
            <a:r>
              <a:rPr lang="en-US" altLang="zh-Hans" dirty="0" smtClean="0"/>
              <a:t>: This lack of visibility into microarchitecture-level resources significantly </a:t>
            </a:r>
            <a:r>
              <a:rPr lang="en-US" altLang="zh-Hans" dirty="0"/>
              <a:t>impacts </a:t>
            </a:r>
            <a:r>
              <a:rPr lang="en-US" altLang="zh-Hans" dirty="0" smtClean="0"/>
              <a:t>the entire virtualized cluster’s performance</a:t>
            </a:r>
          </a:p>
          <a:p>
            <a:r>
              <a:rPr lang="en-US" altLang="zh-Hans" b="1" u="sng" dirty="0" smtClean="0">
                <a:solidFill>
                  <a:srgbClr val="0000FF"/>
                </a:solidFill>
              </a:rPr>
              <a:t>Our Goal</a:t>
            </a:r>
            <a:r>
              <a:rPr lang="en-US" altLang="zh-Hans" dirty="0" smtClean="0">
                <a:solidFill>
                  <a:srgbClr val="0000FF"/>
                </a:solidFill>
              </a:rPr>
              <a:t>: Maximize virtualized cluster performance by </a:t>
            </a:r>
            <a:r>
              <a:rPr lang="en-US" altLang="zh-Hans" b="1" dirty="0" smtClean="0">
                <a:solidFill>
                  <a:srgbClr val="0000FF"/>
                </a:solidFill>
              </a:rPr>
              <a:t>making DRM microarchitecture aware</a:t>
            </a:r>
            <a:endParaRPr lang="en-US" altLang="zh-Hans" dirty="0" smtClean="0">
              <a:solidFill>
                <a:srgbClr val="0000FF"/>
              </a:solidFill>
            </a:endParaRPr>
          </a:p>
          <a:p>
            <a:r>
              <a:rPr lang="en-US" altLang="zh-Hans" b="1" u="sng" dirty="0" smtClean="0"/>
              <a:t>Mechanism</a:t>
            </a:r>
            <a:r>
              <a:rPr lang="en-US" altLang="zh-Hans" dirty="0" smtClean="0"/>
              <a:t>: Architecture-aware Distributed Resource Management (A-DRM):</a:t>
            </a:r>
          </a:p>
          <a:p>
            <a:pPr marL="457200" lvl="1" indent="0">
              <a:buNone/>
            </a:pPr>
            <a:r>
              <a:rPr lang="en-US" altLang="zh-Hans" dirty="0" smtClean="0">
                <a:solidFill>
                  <a:srgbClr val="FF0000"/>
                </a:solidFill>
              </a:rPr>
              <a:t>1) Dynamically monitors the microarchitecture-level shared resource usage</a:t>
            </a:r>
          </a:p>
          <a:p>
            <a:pPr marL="457200" lvl="1" indent="0">
              <a:buNone/>
            </a:pPr>
            <a:r>
              <a:rPr lang="en-US" altLang="zh-Hans" dirty="0" smtClean="0">
                <a:solidFill>
                  <a:srgbClr val="FF0000"/>
                </a:solidFill>
              </a:rPr>
              <a:t>2) Balances the microarchitecture-level interference across the cluster (while accounting for other resources as well)</a:t>
            </a:r>
          </a:p>
          <a:p>
            <a:r>
              <a:rPr lang="en-US" altLang="zh-Hans" b="1" u="sng" dirty="0" smtClean="0">
                <a:solidFill>
                  <a:srgbClr val="008000"/>
                </a:solidFill>
              </a:rPr>
              <a:t>Key Results</a:t>
            </a:r>
            <a:r>
              <a:rPr lang="en-US" altLang="zh-Hans" dirty="0" smtClean="0">
                <a:solidFill>
                  <a:srgbClr val="008000"/>
                </a:solidFill>
              </a:rPr>
              <a:t>: </a:t>
            </a:r>
            <a:r>
              <a:rPr lang="en-US" altLang="zh-Hans" b="1" dirty="0" smtClean="0">
                <a:solidFill>
                  <a:srgbClr val="008000"/>
                </a:solidFill>
              </a:rPr>
              <a:t>9.67% </a:t>
            </a:r>
            <a:r>
              <a:rPr lang="en-US" altLang="zh-Hans" dirty="0" smtClean="0">
                <a:solidFill>
                  <a:srgbClr val="008000"/>
                </a:solidFill>
              </a:rPr>
              <a:t>higher performance and </a:t>
            </a:r>
            <a:r>
              <a:rPr lang="en-US" altLang="zh-Hans" b="1" dirty="0" smtClean="0">
                <a:solidFill>
                  <a:srgbClr val="008000"/>
                </a:solidFill>
              </a:rPr>
              <a:t>17% </a:t>
            </a:r>
            <a:r>
              <a:rPr lang="en-US" altLang="zh-Hans" dirty="0" smtClean="0">
                <a:solidFill>
                  <a:srgbClr val="008000"/>
                </a:solidFill>
              </a:rPr>
              <a:t>higher memory bandwidth utilization than conventional DRM</a:t>
            </a:r>
            <a:endParaRPr lang="zh-Hans" altLang="en-US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51</a:t>
            </a:fld>
            <a:endParaRPr lang="zh-Hans" altLang="en-US" dirty="0"/>
          </a:p>
        </p:txBody>
      </p:sp>
      <p:pic>
        <p:nvPicPr>
          <p:cNvPr id="5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17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96752"/>
            <a:ext cx="9144000" cy="2002234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Hans" b="1" dirty="0" smtClean="0">
                <a:latin typeface="+mj-lt"/>
              </a:rPr>
              <a:t>A-DRM: Architecture-aware </a:t>
            </a:r>
            <a:br>
              <a:rPr lang="en-US" altLang="zh-Hans" b="1" dirty="0" smtClean="0">
                <a:latin typeface="+mj-lt"/>
              </a:rPr>
            </a:br>
            <a:r>
              <a:rPr lang="en-US" altLang="zh-Hans" b="1" dirty="0" smtClean="0">
                <a:latin typeface="+mj-lt"/>
              </a:rPr>
              <a:t>Distributed Resource Management</a:t>
            </a:r>
            <a:br>
              <a:rPr lang="en-US" altLang="zh-Hans" b="1" dirty="0" smtClean="0">
                <a:latin typeface="+mj-lt"/>
              </a:rPr>
            </a:br>
            <a:r>
              <a:rPr lang="en-US" altLang="zh-Hans" b="1" dirty="0" smtClean="0">
                <a:latin typeface="+mj-lt"/>
              </a:rPr>
              <a:t>of Virtualized Clusters</a:t>
            </a:r>
            <a:endParaRPr lang="zh-Hans" altLang="en-US" b="1" dirty="0">
              <a:latin typeface="+mj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3351386"/>
            <a:ext cx="9144000" cy="1517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zh-Hans" sz="2800" b="1" dirty="0">
                <a:latin typeface="+mn-lt"/>
              </a:rPr>
              <a:t>Hui Wang</a:t>
            </a:r>
            <a:r>
              <a:rPr lang="en-US" altLang="zh-Hans" sz="2800" baseline="30000" dirty="0" smtClean="0">
                <a:latin typeface="+mn-lt"/>
              </a:rPr>
              <a:t>†</a:t>
            </a:r>
            <a:r>
              <a:rPr lang="en-US" altLang="zh-Hans" sz="2800" baseline="30000" dirty="0">
                <a:latin typeface="+mn-lt"/>
              </a:rPr>
              <a:t>*</a:t>
            </a:r>
            <a:r>
              <a:rPr lang="en-US" altLang="zh-Hans" sz="2800" dirty="0" smtClean="0">
                <a:latin typeface="+mn-lt"/>
              </a:rPr>
              <a:t>, </a:t>
            </a:r>
            <a:r>
              <a:rPr lang="en-US" altLang="zh-Hans" sz="2800" dirty="0" err="1" smtClean="0">
                <a:latin typeface="+mn-lt"/>
              </a:rPr>
              <a:t>Canturk</a:t>
            </a:r>
            <a:r>
              <a:rPr lang="en-US" altLang="zh-Hans" sz="2800" dirty="0" smtClean="0">
                <a:latin typeface="+mn-lt"/>
              </a:rPr>
              <a:t> </a:t>
            </a:r>
            <a:r>
              <a:rPr lang="en-US" altLang="zh-Hans" sz="2800" dirty="0" err="1" smtClean="0">
                <a:latin typeface="+mn-lt"/>
              </a:rPr>
              <a:t>Isci</a:t>
            </a:r>
            <a:r>
              <a:rPr lang="en-US" altLang="zh-Hans" sz="2800" baseline="30000" dirty="0">
                <a:latin typeface="+mn-lt"/>
              </a:rPr>
              <a:t>‡</a:t>
            </a:r>
            <a:r>
              <a:rPr lang="en-US" altLang="zh-Hans" sz="2800" dirty="0" smtClean="0">
                <a:latin typeface="+mn-lt"/>
              </a:rPr>
              <a:t>, </a:t>
            </a:r>
            <a:r>
              <a:rPr lang="en-US" altLang="zh-Hans" sz="2800" dirty="0" err="1" smtClean="0">
                <a:latin typeface="+mn-lt"/>
              </a:rPr>
              <a:t>Lavanya</a:t>
            </a:r>
            <a:r>
              <a:rPr lang="en-US" altLang="zh-Hans" sz="2800" dirty="0" smtClean="0">
                <a:latin typeface="+mn-lt"/>
              </a:rPr>
              <a:t> Subramanian</a:t>
            </a:r>
            <a:r>
              <a:rPr lang="en-US" altLang="zh-Hans" sz="2800" baseline="30000" dirty="0" smtClean="0">
                <a:latin typeface="+mn-lt"/>
              </a:rPr>
              <a:t>*</a:t>
            </a:r>
            <a:r>
              <a:rPr lang="en-US" altLang="zh-Hans" sz="2800" dirty="0" smtClean="0">
                <a:latin typeface="+mn-lt"/>
              </a:rPr>
              <a:t>,</a:t>
            </a:r>
          </a:p>
          <a:p>
            <a:r>
              <a:rPr lang="en-US" altLang="zh-Hans" sz="2800" dirty="0" err="1" smtClean="0">
                <a:latin typeface="+mn-lt"/>
              </a:rPr>
              <a:t>Jongmoo</a:t>
            </a:r>
            <a:r>
              <a:rPr lang="en-US" altLang="zh-Hans" sz="2800" dirty="0" smtClean="0">
                <a:latin typeface="+mn-lt"/>
              </a:rPr>
              <a:t> Choi</a:t>
            </a:r>
            <a:r>
              <a:rPr lang="en-US" altLang="zh-Hans" sz="2800" baseline="30000" dirty="0">
                <a:latin typeface="+mn-lt"/>
              </a:rPr>
              <a:t>#</a:t>
            </a:r>
            <a:r>
              <a:rPr lang="en-US" altLang="zh-Hans" sz="2800" baseline="30000" dirty="0" smtClean="0">
                <a:latin typeface="+mn-lt"/>
              </a:rPr>
              <a:t>*</a:t>
            </a:r>
            <a:r>
              <a:rPr lang="en-US" altLang="zh-Hans" sz="2800" dirty="0" smtClean="0">
                <a:latin typeface="+mn-lt"/>
              </a:rPr>
              <a:t>, </a:t>
            </a:r>
            <a:r>
              <a:rPr lang="en-US" altLang="zh-Hans" sz="2800" dirty="0" err="1" smtClean="0">
                <a:latin typeface="+mn-lt"/>
              </a:rPr>
              <a:t>Depei</a:t>
            </a:r>
            <a:r>
              <a:rPr lang="en-US" altLang="zh-Hans" sz="2800" dirty="0" smtClean="0">
                <a:latin typeface="+mn-lt"/>
              </a:rPr>
              <a:t> Qian</a:t>
            </a:r>
            <a:r>
              <a:rPr lang="en-US" altLang="zh-Hans" sz="2800" baseline="30000" dirty="0">
                <a:latin typeface="+mn-lt"/>
              </a:rPr>
              <a:t>†</a:t>
            </a:r>
            <a:r>
              <a:rPr lang="en-US" altLang="zh-Hans" sz="2800" dirty="0" smtClean="0">
                <a:latin typeface="+mn-lt"/>
              </a:rPr>
              <a:t>, </a:t>
            </a:r>
            <a:r>
              <a:rPr lang="en-US" altLang="zh-Hans" sz="2800" dirty="0" err="1" smtClean="0">
                <a:latin typeface="+mn-lt"/>
              </a:rPr>
              <a:t>Onur</a:t>
            </a:r>
            <a:r>
              <a:rPr lang="en-US" altLang="zh-Hans" sz="2800" dirty="0" smtClean="0">
                <a:latin typeface="+mn-lt"/>
              </a:rPr>
              <a:t> </a:t>
            </a:r>
            <a:r>
              <a:rPr lang="en-US" altLang="zh-Hans" sz="2800" dirty="0" err="1" smtClean="0">
                <a:latin typeface="+mn-lt"/>
              </a:rPr>
              <a:t>Mutlu</a:t>
            </a:r>
            <a:r>
              <a:rPr lang="en-US" altLang="zh-Hans" sz="2800" baseline="30000" dirty="0" smtClean="0">
                <a:latin typeface="+mn-lt"/>
              </a:rPr>
              <a:t>*</a:t>
            </a:r>
            <a:endParaRPr lang="zh-Hans" altLang="en-US" sz="2800" baseline="30000" dirty="0">
              <a:latin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4790157"/>
            <a:ext cx="9144000" cy="913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zh-Hans" sz="2700" baseline="30000" dirty="0" smtClean="0">
                <a:latin typeface="+mn-lt"/>
              </a:rPr>
              <a:t>†</a:t>
            </a:r>
            <a:r>
              <a:rPr lang="en-US" altLang="zh-Hans" sz="2500" dirty="0" err="1" smtClean="0">
                <a:latin typeface="+mn-lt"/>
              </a:rPr>
              <a:t>Beihang</a:t>
            </a:r>
            <a:r>
              <a:rPr lang="en-US" altLang="zh-Hans" sz="2500" dirty="0" smtClean="0">
                <a:latin typeface="+mn-lt"/>
              </a:rPr>
              <a:t> University, </a:t>
            </a:r>
            <a:r>
              <a:rPr lang="en-US" altLang="zh-Hans" sz="2500" baseline="30000" dirty="0" smtClean="0">
                <a:latin typeface="+mn-lt"/>
              </a:rPr>
              <a:t>‡</a:t>
            </a:r>
            <a:r>
              <a:rPr lang="en-US" altLang="zh-Hans" sz="2500" dirty="0" smtClean="0">
                <a:latin typeface="+mn-lt"/>
              </a:rPr>
              <a:t>IBM T. J. Watson Research Center,</a:t>
            </a:r>
          </a:p>
          <a:p>
            <a:r>
              <a:rPr lang="en-US" altLang="zh-Hans" sz="2500" baseline="30000" dirty="0" smtClean="0">
                <a:latin typeface="+mn-lt"/>
              </a:rPr>
              <a:t>*</a:t>
            </a:r>
            <a:r>
              <a:rPr lang="en-US" altLang="zh-Hans" sz="2500" dirty="0" smtClean="0">
                <a:latin typeface="+mn-lt"/>
              </a:rPr>
              <a:t>Carnegie Mellon University, </a:t>
            </a:r>
            <a:r>
              <a:rPr lang="en-US" altLang="zh-Hans" sz="2500" baseline="30000" dirty="0" smtClean="0">
                <a:latin typeface="+mn-lt"/>
              </a:rPr>
              <a:t>#</a:t>
            </a:r>
            <a:r>
              <a:rPr lang="en-US" altLang="zh-Hans" sz="2500" dirty="0" err="1" smtClean="0">
                <a:latin typeface="+mn-lt"/>
              </a:rPr>
              <a:t>Dankook</a:t>
            </a:r>
            <a:r>
              <a:rPr lang="en-US" altLang="zh-Hans" sz="2500" dirty="0" smtClean="0">
                <a:latin typeface="+mn-lt"/>
              </a:rPr>
              <a:t> University</a:t>
            </a:r>
            <a:endParaRPr lang="zh-Hans" altLang="en-US" sz="2500" baseline="30000" dirty="0">
              <a:latin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76056" y="5965634"/>
            <a:ext cx="2098848" cy="599986"/>
            <a:chOff x="4731432" y="5978822"/>
            <a:chExt cx="2803512" cy="801425"/>
          </a:xfrm>
        </p:grpSpPr>
        <p:pic>
          <p:nvPicPr>
            <p:cNvPr id="8" name="Picture 6" descr="Burgundy_CMU_JPG_Logo.jpg"/>
            <p:cNvPicPr>
              <a:picLocks noChangeAspect="1"/>
            </p:cNvPicPr>
            <p:nvPr/>
          </p:nvPicPr>
          <p:blipFill rotWithShape="1">
            <a:blip r:embed="rId3" cstate="print"/>
            <a:srcRect t="26333" b="26267"/>
            <a:stretch/>
          </p:blipFill>
          <p:spPr>
            <a:xfrm>
              <a:off x="4731432" y="5978822"/>
              <a:ext cx="2803512" cy="479867"/>
            </a:xfrm>
            <a:prstGeom prst="rect">
              <a:avLst/>
            </a:prstGeom>
          </p:spPr>
        </p:pic>
        <p:pic>
          <p:nvPicPr>
            <p:cNvPr id="9" name="Picture 7" descr="safari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8104" y="6418524"/>
              <a:ext cx="1250168" cy="361723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6044715"/>
            <a:ext cx="1668924" cy="4690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8264" y="5833152"/>
            <a:ext cx="2188471" cy="9082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929146"/>
            <a:ext cx="2987824" cy="6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83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96752"/>
            <a:ext cx="9144000" cy="200223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zh-Hans" b="1" dirty="0" smtClean="0">
                <a:latin typeface="+mj-lt"/>
              </a:rPr>
              <a:t>Backup Slides</a:t>
            </a:r>
            <a:endParaRPr lang="zh-Hans" altLang="en-US" b="1" dirty="0">
              <a:latin typeface="+mj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3351386"/>
            <a:ext cx="9144000" cy="1517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zh-Hans" sz="2800" b="1" dirty="0">
                <a:latin typeface="+mn-lt"/>
              </a:rPr>
              <a:t>Hui Wang</a:t>
            </a:r>
            <a:r>
              <a:rPr lang="en-US" altLang="zh-Hans" sz="2800" baseline="30000" dirty="0" smtClean="0">
                <a:latin typeface="+mn-lt"/>
              </a:rPr>
              <a:t>†</a:t>
            </a:r>
            <a:r>
              <a:rPr lang="en-US" altLang="zh-Hans" sz="2800" baseline="30000" dirty="0">
                <a:latin typeface="+mn-lt"/>
              </a:rPr>
              <a:t>*</a:t>
            </a:r>
            <a:r>
              <a:rPr lang="en-US" altLang="zh-Hans" sz="2800" dirty="0" smtClean="0">
                <a:latin typeface="+mn-lt"/>
              </a:rPr>
              <a:t>, </a:t>
            </a:r>
            <a:r>
              <a:rPr lang="en-US" altLang="zh-Hans" sz="2800" dirty="0" err="1" smtClean="0">
                <a:latin typeface="+mn-lt"/>
              </a:rPr>
              <a:t>Canturk</a:t>
            </a:r>
            <a:r>
              <a:rPr lang="en-US" altLang="zh-Hans" sz="2800" dirty="0" smtClean="0">
                <a:latin typeface="+mn-lt"/>
              </a:rPr>
              <a:t> </a:t>
            </a:r>
            <a:r>
              <a:rPr lang="en-US" altLang="zh-Hans" sz="2800" dirty="0" err="1" smtClean="0">
                <a:latin typeface="+mn-lt"/>
              </a:rPr>
              <a:t>Isci</a:t>
            </a:r>
            <a:r>
              <a:rPr lang="en-US" altLang="zh-Hans" sz="2800" baseline="30000" dirty="0">
                <a:latin typeface="+mn-lt"/>
              </a:rPr>
              <a:t>‡</a:t>
            </a:r>
            <a:r>
              <a:rPr lang="en-US" altLang="zh-Hans" sz="2800" dirty="0" smtClean="0">
                <a:latin typeface="+mn-lt"/>
              </a:rPr>
              <a:t>, </a:t>
            </a:r>
            <a:r>
              <a:rPr lang="en-US" altLang="zh-Hans" sz="2800" dirty="0" err="1" smtClean="0">
                <a:latin typeface="+mn-lt"/>
              </a:rPr>
              <a:t>Lavanya</a:t>
            </a:r>
            <a:r>
              <a:rPr lang="en-US" altLang="zh-Hans" sz="2800" dirty="0" smtClean="0">
                <a:latin typeface="+mn-lt"/>
              </a:rPr>
              <a:t> Subramanian</a:t>
            </a:r>
            <a:r>
              <a:rPr lang="en-US" altLang="zh-Hans" sz="2800" baseline="30000" dirty="0" smtClean="0">
                <a:latin typeface="+mn-lt"/>
              </a:rPr>
              <a:t>*</a:t>
            </a:r>
            <a:r>
              <a:rPr lang="en-US" altLang="zh-Hans" sz="2800" dirty="0" smtClean="0">
                <a:latin typeface="+mn-lt"/>
              </a:rPr>
              <a:t>,</a:t>
            </a:r>
          </a:p>
          <a:p>
            <a:r>
              <a:rPr lang="en-US" altLang="zh-Hans" sz="2800" dirty="0" err="1" smtClean="0">
                <a:latin typeface="+mn-lt"/>
              </a:rPr>
              <a:t>Jongmoo</a:t>
            </a:r>
            <a:r>
              <a:rPr lang="en-US" altLang="zh-Hans" sz="2800" dirty="0" smtClean="0">
                <a:latin typeface="+mn-lt"/>
              </a:rPr>
              <a:t> Choi</a:t>
            </a:r>
            <a:r>
              <a:rPr lang="en-US" altLang="zh-Hans" sz="2800" baseline="30000" dirty="0">
                <a:latin typeface="+mn-lt"/>
              </a:rPr>
              <a:t>#</a:t>
            </a:r>
            <a:r>
              <a:rPr lang="en-US" altLang="zh-Hans" sz="2800" baseline="30000" dirty="0" smtClean="0">
                <a:latin typeface="+mn-lt"/>
              </a:rPr>
              <a:t>*</a:t>
            </a:r>
            <a:r>
              <a:rPr lang="en-US" altLang="zh-Hans" sz="2800" dirty="0" smtClean="0">
                <a:latin typeface="+mn-lt"/>
              </a:rPr>
              <a:t>, </a:t>
            </a:r>
            <a:r>
              <a:rPr lang="en-US" altLang="zh-Hans" sz="2800" dirty="0" err="1" smtClean="0">
                <a:latin typeface="+mn-lt"/>
              </a:rPr>
              <a:t>Depei</a:t>
            </a:r>
            <a:r>
              <a:rPr lang="en-US" altLang="zh-Hans" sz="2800" dirty="0" smtClean="0">
                <a:latin typeface="+mn-lt"/>
              </a:rPr>
              <a:t> Qian</a:t>
            </a:r>
            <a:r>
              <a:rPr lang="en-US" altLang="zh-Hans" sz="2800" baseline="30000" dirty="0">
                <a:latin typeface="+mn-lt"/>
              </a:rPr>
              <a:t>†</a:t>
            </a:r>
            <a:r>
              <a:rPr lang="en-US" altLang="zh-Hans" sz="2800" dirty="0" smtClean="0">
                <a:latin typeface="+mn-lt"/>
              </a:rPr>
              <a:t>, </a:t>
            </a:r>
            <a:r>
              <a:rPr lang="en-US" altLang="zh-Hans" sz="2800" dirty="0" err="1" smtClean="0">
                <a:latin typeface="+mn-lt"/>
              </a:rPr>
              <a:t>Onur</a:t>
            </a:r>
            <a:r>
              <a:rPr lang="en-US" altLang="zh-Hans" sz="2800" dirty="0" smtClean="0">
                <a:latin typeface="+mn-lt"/>
              </a:rPr>
              <a:t> </a:t>
            </a:r>
            <a:r>
              <a:rPr lang="en-US" altLang="zh-Hans" sz="2800" dirty="0" err="1" smtClean="0">
                <a:latin typeface="+mn-lt"/>
              </a:rPr>
              <a:t>Mutlu</a:t>
            </a:r>
            <a:r>
              <a:rPr lang="en-US" altLang="zh-Hans" sz="2800" baseline="30000" dirty="0" smtClean="0">
                <a:latin typeface="+mn-lt"/>
              </a:rPr>
              <a:t>*</a:t>
            </a:r>
            <a:endParaRPr lang="zh-Hans" altLang="en-US" sz="2800" baseline="30000" dirty="0">
              <a:latin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4790157"/>
            <a:ext cx="9144000" cy="913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zh-Hans" sz="2700" baseline="30000" dirty="0" smtClean="0">
                <a:latin typeface="+mn-lt"/>
              </a:rPr>
              <a:t>†</a:t>
            </a:r>
            <a:r>
              <a:rPr lang="en-US" altLang="zh-Hans" sz="2500" dirty="0" err="1" smtClean="0">
                <a:latin typeface="+mn-lt"/>
              </a:rPr>
              <a:t>Beihang</a:t>
            </a:r>
            <a:r>
              <a:rPr lang="en-US" altLang="zh-Hans" sz="2500" dirty="0" smtClean="0">
                <a:latin typeface="+mn-lt"/>
              </a:rPr>
              <a:t> University, </a:t>
            </a:r>
            <a:r>
              <a:rPr lang="en-US" altLang="zh-Hans" sz="2500" baseline="30000" dirty="0" smtClean="0">
                <a:latin typeface="+mn-lt"/>
              </a:rPr>
              <a:t>‡</a:t>
            </a:r>
            <a:r>
              <a:rPr lang="en-US" altLang="zh-Hans" sz="2500" dirty="0" smtClean="0">
                <a:latin typeface="+mn-lt"/>
              </a:rPr>
              <a:t>IBM T. J. Watson Research Center,</a:t>
            </a:r>
          </a:p>
          <a:p>
            <a:r>
              <a:rPr lang="en-US" altLang="zh-Hans" sz="2500" baseline="30000" dirty="0" smtClean="0">
                <a:latin typeface="+mn-lt"/>
              </a:rPr>
              <a:t>*</a:t>
            </a:r>
            <a:r>
              <a:rPr lang="en-US" altLang="zh-Hans" sz="2500" dirty="0" smtClean="0">
                <a:latin typeface="+mn-lt"/>
              </a:rPr>
              <a:t>Carnegie Mellon University, </a:t>
            </a:r>
            <a:r>
              <a:rPr lang="en-US" altLang="zh-Hans" sz="2500" baseline="30000" dirty="0" smtClean="0">
                <a:latin typeface="+mn-lt"/>
              </a:rPr>
              <a:t>#</a:t>
            </a:r>
            <a:r>
              <a:rPr lang="en-US" altLang="zh-Hans" sz="2500" dirty="0" err="1" smtClean="0">
                <a:latin typeface="+mn-lt"/>
              </a:rPr>
              <a:t>Dankook</a:t>
            </a:r>
            <a:r>
              <a:rPr lang="en-US" altLang="zh-Hans" sz="2500" dirty="0" smtClean="0">
                <a:latin typeface="+mn-lt"/>
              </a:rPr>
              <a:t> University</a:t>
            </a:r>
            <a:endParaRPr lang="zh-Hans" altLang="en-US" sz="2500" baseline="30000" dirty="0">
              <a:latin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76056" y="5965634"/>
            <a:ext cx="2098848" cy="599986"/>
            <a:chOff x="4731432" y="5978822"/>
            <a:chExt cx="2803512" cy="801425"/>
          </a:xfrm>
        </p:grpSpPr>
        <p:pic>
          <p:nvPicPr>
            <p:cNvPr id="8" name="Picture 6" descr="Burgundy_CMU_JPG_Logo.jpg"/>
            <p:cNvPicPr>
              <a:picLocks noChangeAspect="1"/>
            </p:cNvPicPr>
            <p:nvPr/>
          </p:nvPicPr>
          <p:blipFill rotWithShape="1">
            <a:blip r:embed="rId3" cstate="print"/>
            <a:srcRect t="26333" b="26267"/>
            <a:stretch/>
          </p:blipFill>
          <p:spPr>
            <a:xfrm>
              <a:off x="4731432" y="5978822"/>
              <a:ext cx="2803512" cy="479867"/>
            </a:xfrm>
            <a:prstGeom prst="rect">
              <a:avLst/>
            </a:prstGeom>
          </p:spPr>
        </p:pic>
        <p:pic>
          <p:nvPicPr>
            <p:cNvPr id="9" name="Picture 7" descr="safari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8104" y="6418524"/>
              <a:ext cx="1250168" cy="361723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6044715"/>
            <a:ext cx="1668924" cy="4690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8264" y="5833152"/>
            <a:ext cx="2188471" cy="9082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929146"/>
            <a:ext cx="2987824" cy="6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13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/>
          </a:bodyPr>
          <a:lstStyle/>
          <a:p>
            <a:r>
              <a:rPr lang="en-US" altLang="zh-Hans" dirty="0"/>
              <a:t>A</a:t>
            </a:r>
            <a:r>
              <a:rPr lang="en-US" altLang="zh-Hans" dirty="0" smtClean="0"/>
              <a:t> linear model:</a:t>
            </a:r>
          </a:p>
          <a:p>
            <a:pPr lvl="1"/>
            <a:r>
              <a:rPr lang="en-US" altLang="zh-Hans" dirty="0" smtClean="0"/>
              <a:t>the </a:t>
            </a:r>
            <a:r>
              <a:rPr lang="en-US" altLang="zh-Hans" b="1" i="1" dirty="0" smtClean="0"/>
              <a:t>stall</a:t>
            </a:r>
            <a:r>
              <a:rPr lang="en-US" altLang="zh-Hans" dirty="0" smtClean="0"/>
              <a:t> cycles is proportional to the Miss Per Kilo Cycles (MPKC)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54</a:t>
            </a:fld>
            <a:endParaRPr lang="zh-Hans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Performance Modeling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1370186" y="3352615"/>
                <a:ext cx="61006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HS" sz="2400" b="0" i="1" smtClean="0">
                          <a:latin typeface="Cambria Math"/>
                        </a:rPr>
                        <m:t>𝑆𝑡𝑎𝑙𝑙</m:t>
                      </m:r>
                      <m:r>
                        <a:rPr lang="en-US" altLang="zh-CHS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HS" sz="2400" b="0" i="1" smtClean="0">
                          <a:latin typeface="Cambria Math"/>
                        </a:rPr>
                        <m:t>𝑁𝑢𝑚𝐿𝐿𝐶𝐻𝑖𝑡𝑠</m:t>
                      </m:r>
                      <m:r>
                        <a:rPr lang="en-US" altLang="zh-CH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HS" sz="2400" b="0" i="1" smtClean="0">
                          <a:latin typeface="Cambria Math"/>
                          <a:ea typeface="Cambria Math"/>
                        </a:rPr>
                        <m:t>𝐿𝐿𝐶𝐿𝑎𝑡𝑒𝑛𝑐𝑦</m:t>
                      </m:r>
                    </m:oMath>
                  </m:oMathPara>
                </a14:m>
                <a:endParaRPr lang="en-US" altLang="zh-CHS" sz="24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H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HS" sz="2400" b="0" i="1" smtClean="0">
                          <a:latin typeface="Cambria Math"/>
                          <a:ea typeface="Cambria Math"/>
                        </a:rPr>
                        <m:t>𝑁𝑢𝑚𝐷𝑅𝐴𝑀𝐴𝑐𝑐𝑒𝑠𝑠𝑒𝑠</m:t>
                      </m:r>
                      <m:r>
                        <a:rPr lang="en-US" altLang="zh-CH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HS" sz="2400" b="0" i="1" smtClean="0">
                          <a:latin typeface="Cambria Math"/>
                          <a:ea typeface="Cambria Math"/>
                        </a:rPr>
                        <m:t>𝐴𝑣𝑔𝐷𝑅𝐴𝑀𝐿𝑎𝑡𝑒𝑛𝑐𝑦</m:t>
                      </m:r>
                    </m:oMath>
                  </m:oMathPara>
                </a14:m>
                <a:endParaRPr lang="zh-CHS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186" y="3352615"/>
                <a:ext cx="6100644" cy="83099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1123004" y="4498182"/>
                <a:ext cx="7194021" cy="848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HS" sz="2400" b="0" i="1" smtClean="0">
                          <a:latin typeface="Cambria Math"/>
                        </a:rPr>
                        <m:t>𝑁𝑒𝑤𝑆𝑡𝑎𝑙</m:t>
                      </m:r>
                      <m:sSub>
                        <m:sSubPr>
                          <m:ctrlPr>
                            <a:rPr lang="en-US" altLang="zh-CH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zh-CH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HS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HS" sz="2400" b="0" i="1" smtClean="0">
                          <a:latin typeface="Cambria Math"/>
                        </a:rPr>
                        <m:t>𝑆𝑡𝑎𝑙</m:t>
                      </m:r>
                      <m:sSub>
                        <m:sSubPr>
                          <m:ctrlPr>
                            <a:rPr lang="en-US" altLang="zh-CH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zh-CH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HS" sz="24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altLang="zh-CH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HS" sz="2400" b="0" i="1" smtClean="0">
                              <a:latin typeface="Cambria Math"/>
                            </a:rPr>
                            <m:t>𝑀𝑃𝐾</m:t>
                          </m:r>
                          <m:sSub>
                            <m:sSubPr>
                              <m:ctrlPr>
                                <a:rPr lang="en-US" altLang="zh-CH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HS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HS" sz="2400" b="0" i="1" smtClean="0">
                                  <a:latin typeface="Cambria Math"/>
                                </a:rPr>
                                <m:t>𝑑𝑠𝑡</m:t>
                              </m:r>
                            </m:sub>
                          </m:sSub>
                          <m:r>
                            <a:rPr lang="en-US" altLang="zh-CH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HS" sz="2400" b="0" i="1" smtClean="0">
                              <a:latin typeface="Cambria Math"/>
                            </a:rPr>
                            <m:t>𝑀𝑃𝐾</m:t>
                          </m:r>
                          <m:sSub>
                            <m:sSubPr>
                              <m:ctrlPr>
                                <a:rPr lang="en-US" altLang="zh-CH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HS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HS" sz="2400" b="0" i="1" smtClean="0">
                                  <a:latin typeface="Cambria Math"/>
                                </a:rPr>
                                <m:t>𝑣𝑚</m:t>
                              </m:r>
                            </m:sub>
                          </m:sSub>
                        </m:num>
                        <m:den>
                          <m:r>
                            <a:rPr lang="en-US" altLang="zh-CHS" sz="2400" b="0" i="1" smtClean="0">
                              <a:latin typeface="Cambria Math"/>
                            </a:rPr>
                            <m:t>𝑀𝑃𝐾</m:t>
                          </m:r>
                          <m:sSub>
                            <m:sSubPr>
                              <m:ctrlPr>
                                <a:rPr lang="en-US" altLang="zh-CH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HS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HS" sz="2400" b="0" i="1" smtClean="0">
                                  <a:latin typeface="Cambria Math"/>
                                </a:rPr>
                                <m:t>𝑑𝑠𝑡</m:t>
                              </m:r>
                            </m:sub>
                          </m:sSub>
                        </m:den>
                      </m:f>
                      <m:r>
                        <a:rPr lang="en-US" altLang="zh-CHS" sz="2400" b="0" i="1" smtClean="0">
                          <a:latin typeface="Cambria Math"/>
                        </a:rPr>
                        <m:t>, </m:t>
                      </m:r>
                      <m:r>
                        <a:rPr lang="en-US" altLang="zh-CHS" sz="2400" b="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CHS" sz="24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zh-CHS" sz="24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HS" sz="2400" b="0" i="1" smtClean="0">
                          <a:latin typeface="Cambria Math"/>
                          <a:ea typeface="Cambria Math"/>
                        </a:rPr>
                        <m:t>𝑑𝑠𝑡</m:t>
                      </m:r>
                    </m:oMath>
                  </m:oMathPara>
                </a14:m>
                <a:endParaRPr lang="zh-CHS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004" y="4498182"/>
                <a:ext cx="7194021" cy="84863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2127527" y="5651576"/>
                <a:ext cx="4607223" cy="85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HS" sz="2400" b="0" i="1" smtClean="0">
                          <a:latin typeface="Cambria Math"/>
                        </a:rPr>
                        <m:t>𝐷𝑒𝑙𝑡𝑎𝑆𝑡𝑎𝑙</m:t>
                      </m:r>
                      <m:sSub>
                        <m:sSubPr>
                          <m:ctrlPr>
                            <a:rPr lang="en-US" altLang="zh-CH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HS" sz="24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zh-CH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H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H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HS" sz="2400" b="0" i="1" smtClean="0">
                              <a:latin typeface="Cambria Math"/>
                            </a:rPr>
                            <m:t>𝑆𝑡𝑎𝑙</m:t>
                          </m:r>
                          <m:sSub>
                            <m:sSubPr>
                              <m:ctrlPr>
                                <a:rPr lang="en-US" altLang="zh-CH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HS" sz="24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H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H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HS" sz="2400" b="0" i="1" smtClean="0">
                              <a:latin typeface="Cambria Math"/>
                            </a:rPr>
                            <m:t>𝑀𝑃𝐾</m:t>
                          </m:r>
                          <m:sSub>
                            <m:sSubPr>
                              <m:ctrlPr>
                                <a:rPr lang="en-US" altLang="zh-CH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HS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HS" sz="2400" b="0" i="1" smtClean="0">
                                  <a:latin typeface="Cambria Math"/>
                                </a:rPr>
                                <m:t>𝑣𝑚</m:t>
                              </m:r>
                            </m:sub>
                          </m:sSub>
                        </m:num>
                        <m:den>
                          <m:r>
                            <a:rPr lang="en-US" altLang="zh-CHS" sz="2400" b="0" i="1" smtClean="0">
                              <a:latin typeface="Cambria Math"/>
                            </a:rPr>
                            <m:t>𝑀𝑃𝐾</m:t>
                          </m:r>
                          <m:sSub>
                            <m:sSubPr>
                              <m:ctrlPr>
                                <a:rPr lang="en-US" altLang="zh-CH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HS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HS" sz="2400" b="0" i="1" smtClean="0">
                                  <a:latin typeface="Cambria Math"/>
                                </a:rPr>
                                <m:t>𝑑𝑠𝑡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HS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527" y="5651576"/>
                <a:ext cx="4607223" cy="85600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8752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 smtClean="0"/>
              <a:t>Execution Time vs. IPC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55</a:t>
            </a:fld>
            <a:endParaRPr lang="zh-Hans" altLang="en-US"/>
          </a:p>
        </p:txBody>
      </p:sp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51653649"/>
              </p:ext>
            </p:extLst>
          </p:nvPr>
        </p:nvGraphicFramePr>
        <p:xfrm>
          <a:off x="1257506" y="1412776"/>
          <a:ext cx="6772275" cy="238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46518197"/>
              </p:ext>
            </p:extLst>
          </p:nvPr>
        </p:nvGraphicFramePr>
        <p:xfrm>
          <a:off x="1259632" y="3925355"/>
          <a:ext cx="6772275" cy="238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934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83778721"/>
              </p:ext>
            </p:extLst>
          </p:nvPr>
        </p:nvGraphicFramePr>
        <p:xfrm>
          <a:off x="30290" y="13407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 smtClean="0"/>
              <a:t>Parameter Sensitivity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56</a:t>
            </a:fld>
            <a:endParaRPr lang="zh-Hans" alt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54078335"/>
              </p:ext>
            </p:extLst>
          </p:nvPr>
        </p:nvGraphicFramePr>
        <p:xfrm>
          <a:off x="4422778" y="13407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05586827"/>
              </p:ext>
            </p:extLst>
          </p:nvPr>
        </p:nvGraphicFramePr>
        <p:xfrm>
          <a:off x="-23394" y="41137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4633571"/>
              </p:ext>
            </p:extLst>
          </p:nvPr>
        </p:nvGraphicFramePr>
        <p:xfrm>
          <a:off x="4369094" y="4113786"/>
          <a:ext cx="46085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6024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57</a:t>
            </a:fld>
            <a:endParaRPr lang="zh-Hans" altLang="en-US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31962166"/>
              </p:ext>
            </p:extLst>
          </p:nvPr>
        </p:nvGraphicFramePr>
        <p:xfrm>
          <a:off x="0" y="3861048"/>
          <a:ext cx="914400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76451695"/>
              </p:ext>
            </p:extLst>
          </p:nvPr>
        </p:nvGraphicFramePr>
        <p:xfrm>
          <a:off x="-261938" y="1124744"/>
          <a:ext cx="9405938" cy="350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Hans" dirty="0" smtClean="0"/>
              <a:t>Heterogeneous Workloads</a:t>
            </a:r>
            <a:endParaRPr lang="zh-Hans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Hans" dirty="0" smtClean="0"/>
              <a:t>Weighted Speedup and Maximum Slowdown</a:t>
            </a:r>
            <a:endParaRPr lang="zh-Han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75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Microarchitecture Unawareness</a:t>
            </a:r>
            <a:endParaRPr lang="zh-Hans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6</a:t>
            </a:fld>
            <a:endParaRPr lang="zh-Hans" altLang="en-US"/>
          </a:p>
        </p:txBody>
      </p:sp>
      <p:sp>
        <p:nvSpPr>
          <p:cNvPr id="5" name="圆角矩形 4"/>
          <p:cNvSpPr/>
          <p:nvPr/>
        </p:nvSpPr>
        <p:spPr>
          <a:xfrm>
            <a:off x="2295992" y="3660265"/>
            <a:ext cx="2204000" cy="30811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11760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419872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6529" y="3356992"/>
            <a:ext cx="622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15" name="圆角矩形 14"/>
          <p:cNvSpPr/>
          <p:nvPr/>
        </p:nvSpPr>
        <p:spPr>
          <a:xfrm>
            <a:off x="2412740" y="5574898"/>
            <a:ext cx="1943236" cy="30237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11760" y="6191236"/>
            <a:ext cx="1943236" cy="39177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2987824" y="5877272"/>
            <a:ext cx="900100" cy="313964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3507982" y="3980814"/>
            <a:ext cx="745245" cy="960354"/>
            <a:chOff x="2818643" y="2821552"/>
            <a:chExt cx="745245" cy="960354"/>
          </a:xfrm>
        </p:grpSpPr>
        <p:sp>
          <p:nvSpPr>
            <p:cNvPr id="20" name="圆角矩形 19"/>
            <p:cNvSpPr/>
            <p:nvPr/>
          </p:nvSpPr>
          <p:spPr>
            <a:xfrm>
              <a:off x="2818643" y="2821552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867229" y="3325608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00248" y="3933056"/>
            <a:ext cx="745245" cy="960354"/>
            <a:chOff x="5940152" y="1641327"/>
            <a:chExt cx="745245" cy="960354"/>
          </a:xfrm>
        </p:grpSpPr>
        <p:sp>
          <p:nvSpPr>
            <p:cNvPr id="22" name="圆角矩形 21"/>
            <p:cNvSpPr/>
            <p:nvPr/>
          </p:nvSpPr>
          <p:spPr>
            <a:xfrm>
              <a:off x="5940152" y="1641327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988738" y="2145383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5888156" y="3356992"/>
            <a:ext cx="2204000" cy="3384376"/>
            <a:chOff x="134211" y="3465818"/>
            <a:chExt cx="2204000" cy="3384376"/>
          </a:xfrm>
        </p:grpSpPr>
        <p:sp>
          <p:nvSpPr>
            <p:cNvPr id="26" name="圆角矩形 25"/>
            <p:cNvSpPr/>
            <p:nvPr/>
          </p:nvSpPr>
          <p:spPr>
            <a:xfrm>
              <a:off x="134211" y="3769091"/>
              <a:ext cx="2204000" cy="308110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49979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258091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24748" y="3465818"/>
              <a:ext cx="622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Host</a:t>
              </a:r>
              <a:endParaRPr lang="en-US" b="1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50959" y="5683724"/>
              <a:ext cx="1943236" cy="302374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LLC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49979" y="6300062"/>
              <a:ext cx="1943236" cy="391771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DRAM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826043" y="5986098"/>
              <a:ext cx="900100" cy="313964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24396" y="3980814"/>
            <a:ext cx="745245" cy="960354"/>
            <a:chOff x="1982802" y="2828686"/>
            <a:chExt cx="745245" cy="960354"/>
          </a:xfrm>
        </p:grpSpPr>
        <p:sp>
          <p:nvSpPr>
            <p:cNvPr id="34" name="圆角矩形 33"/>
            <p:cNvSpPr/>
            <p:nvPr/>
          </p:nvSpPr>
          <p:spPr>
            <a:xfrm>
              <a:off x="1982802" y="2828686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031388" y="3332742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07465" y="3909332"/>
            <a:ext cx="745245" cy="960354"/>
            <a:chOff x="6800013" y="1648461"/>
            <a:chExt cx="745245" cy="960354"/>
          </a:xfrm>
        </p:grpSpPr>
        <p:sp>
          <p:nvSpPr>
            <p:cNvPr id="38" name="圆角矩形 37"/>
            <p:cNvSpPr/>
            <p:nvPr/>
          </p:nvSpPr>
          <p:spPr>
            <a:xfrm>
              <a:off x="6800013" y="1648461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6848599" y="2152517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6782912"/>
              </p:ext>
            </p:extLst>
          </p:nvPr>
        </p:nvGraphicFramePr>
        <p:xfrm>
          <a:off x="107506" y="1312506"/>
          <a:ext cx="4595269" cy="208447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8070"/>
                <a:gridCol w="1800200"/>
                <a:gridCol w="2146999"/>
              </a:tblGrid>
              <a:tr h="502981">
                <a:tc rowSpan="2">
                  <a:txBody>
                    <a:bodyPr/>
                    <a:lstStyle/>
                    <a:p>
                      <a:r>
                        <a:rPr lang="en-US" altLang="zh-Hans" sz="2400" dirty="0" smtClean="0"/>
                        <a:t>VM</a:t>
                      </a:r>
                      <a:endParaRPr lang="zh-Hans" altLang="en-US" sz="2400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2000" dirty="0" smtClean="0"/>
                        <a:t>Operating</a:t>
                      </a:r>
                      <a:r>
                        <a:rPr lang="en-US" altLang="zh-Hans" sz="2000" baseline="0" dirty="0" smtClean="0"/>
                        <a:t>-system-level metrics</a:t>
                      </a:r>
                      <a:endParaRPr lang="zh-Hans" altLang="en-US" sz="2000" dirty="0" smtClean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Hans" altLang="en-US" dirty="0"/>
                    </a:p>
                  </a:txBody>
                  <a:tcPr anchor="ctr" anchorCtr="1"/>
                </a:tc>
              </a:tr>
              <a:tr h="389377">
                <a:tc vMerge="1">
                  <a:txBody>
                    <a:bodyPr/>
                    <a:lstStyle/>
                    <a:p>
                      <a:endParaRPr lang="zh-Han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000" dirty="0" smtClean="0"/>
                        <a:t>CPU Utilization</a:t>
                      </a:r>
                      <a:endParaRPr lang="zh-Hans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Hans" sz="2000" dirty="0" smtClean="0"/>
                        <a:t>Memory Capacity</a:t>
                      </a:r>
                      <a:endParaRPr lang="zh-Hans" altLang="en-US" dirty="0"/>
                    </a:p>
                  </a:txBody>
                  <a:tcPr anchor="ctr" anchorCtr="1"/>
                </a:tc>
              </a:tr>
              <a:tr h="569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ans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 smtClean="0"/>
                        <a:t>92%</a:t>
                      </a:r>
                      <a:endParaRPr lang="zh-Hans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Hans" dirty="0" smtClean="0"/>
                        <a:t>369</a:t>
                      </a:r>
                      <a:r>
                        <a:rPr lang="en-US" altLang="zh-Hans" baseline="0" dirty="0" smtClean="0"/>
                        <a:t> MB</a:t>
                      </a:r>
                      <a:endParaRPr lang="zh-Hans" altLang="en-US" dirty="0"/>
                    </a:p>
                  </a:txBody>
                  <a:tcPr anchor="ctr" anchorCtr="1"/>
                </a:tc>
              </a:tr>
              <a:tr h="616057">
                <a:tc>
                  <a:txBody>
                    <a:bodyPr/>
                    <a:lstStyle/>
                    <a:p>
                      <a:endParaRPr lang="zh-Han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 smtClean="0"/>
                        <a:t>93%</a:t>
                      </a:r>
                      <a:endParaRPr lang="zh-Hans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Hans" dirty="0" smtClean="0"/>
                        <a:t>348</a:t>
                      </a:r>
                      <a:r>
                        <a:rPr lang="en-US" altLang="zh-Hans" baseline="0" dirty="0" smtClean="0"/>
                        <a:t> MB</a:t>
                      </a:r>
                      <a:endParaRPr lang="zh-Hans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51" y="2298263"/>
            <a:ext cx="6699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圆角矩形 44"/>
          <p:cNvSpPr/>
          <p:nvPr/>
        </p:nvSpPr>
        <p:spPr>
          <a:xfrm>
            <a:off x="107504" y="2887242"/>
            <a:ext cx="648072" cy="399572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8994" y="5373216"/>
            <a:ext cx="1655804" cy="919827"/>
            <a:chOff x="32830" y="5574898"/>
            <a:chExt cx="1655804" cy="919827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0" y="5574898"/>
              <a:ext cx="669925" cy="493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圆角矩形 43"/>
            <p:cNvSpPr/>
            <p:nvPr/>
          </p:nvSpPr>
          <p:spPr>
            <a:xfrm>
              <a:off x="32830" y="6095153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4200" y="5637088"/>
              <a:ext cx="966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dirty="0" smtClean="0"/>
                <a:t>STREAM</a:t>
              </a:r>
              <a:endParaRPr lang="zh-Hans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4200" y="6110273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dirty="0" err="1" smtClean="0"/>
                <a:t>gromacs</a:t>
              </a:r>
              <a:endParaRPr lang="zh-Hans" altLang="en-US" dirty="0"/>
            </a:p>
          </p:txBody>
        </p:sp>
      </p:grp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7674495"/>
              </p:ext>
            </p:extLst>
          </p:nvPr>
        </p:nvGraphicFramePr>
        <p:xfrm>
          <a:off x="4774782" y="1310613"/>
          <a:ext cx="4333722" cy="208447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7107"/>
                <a:gridCol w="2466615"/>
              </a:tblGrid>
              <a:tr h="502981">
                <a:tc gridSpan="2">
                  <a:txBody>
                    <a:bodyPr/>
                    <a:lstStyle/>
                    <a:p>
                      <a:r>
                        <a:rPr lang="en-US" altLang="zh-Han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Microarchitecture-level metrics</a:t>
                      </a:r>
                      <a:endParaRPr lang="zh-Hans" altLang="en-US" sz="20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Hans" altLang="en-US" dirty="0"/>
                    </a:p>
                  </a:txBody>
                  <a:tcPr anchor="ctr" anchorCtr="1"/>
                </a:tc>
              </a:tr>
              <a:tr h="389377">
                <a:tc>
                  <a:txBody>
                    <a:bodyPr/>
                    <a:lstStyle/>
                    <a:p>
                      <a:r>
                        <a:rPr lang="en-US" altLang="zh-Hans" sz="2000" dirty="0" smtClean="0"/>
                        <a:t>LLC Hit Ratio</a:t>
                      </a:r>
                      <a:endParaRPr lang="zh-Hans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Hans" sz="2000" dirty="0" smtClean="0"/>
                        <a:t>Memory Bandwidth</a:t>
                      </a:r>
                      <a:endParaRPr lang="zh-Hans" altLang="en-US" sz="2000" dirty="0"/>
                    </a:p>
                  </a:txBody>
                  <a:tcPr anchor="ctr" anchorCtr="1"/>
                </a:tc>
              </a:tr>
              <a:tr h="569201">
                <a:tc>
                  <a:txBody>
                    <a:bodyPr/>
                    <a:lstStyle/>
                    <a:p>
                      <a:r>
                        <a:rPr lang="en-US" altLang="zh-Hans" b="1" dirty="0" smtClean="0">
                          <a:solidFill>
                            <a:srgbClr val="FF0000"/>
                          </a:solidFill>
                        </a:rPr>
                        <a:t>2%</a:t>
                      </a:r>
                      <a:endParaRPr lang="zh-Hans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Hans" b="1" dirty="0" smtClean="0">
                          <a:solidFill>
                            <a:srgbClr val="FF0000"/>
                          </a:solidFill>
                        </a:rPr>
                        <a:t>2267 MB/s</a:t>
                      </a:r>
                      <a:endParaRPr lang="zh-Hans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616057">
                <a:tc>
                  <a:txBody>
                    <a:bodyPr/>
                    <a:lstStyle/>
                    <a:p>
                      <a:r>
                        <a:rPr lang="en-US" altLang="zh-Hans" b="1" dirty="0" smtClean="0">
                          <a:solidFill>
                            <a:srgbClr val="FF0000"/>
                          </a:solidFill>
                        </a:rPr>
                        <a:t>98%</a:t>
                      </a:r>
                      <a:endParaRPr lang="zh-Hans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Han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Han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Hans" b="1" dirty="0" smtClean="0">
                          <a:solidFill>
                            <a:srgbClr val="FF0000"/>
                          </a:solidFill>
                        </a:rPr>
                        <a:t>MB/s</a:t>
                      </a:r>
                      <a:endParaRPr lang="zh-Hans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48" name="圆角矩形 47"/>
          <p:cNvSpPr/>
          <p:nvPr/>
        </p:nvSpPr>
        <p:spPr>
          <a:xfrm>
            <a:off x="774763" y="4196838"/>
            <a:ext cx="745245" cy="960354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23349" y="4700894"/>
            <a:ext cx="648072" cy="399572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774763" y="4040295"/>
            <a:ext cx="889261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630747" y="4184311"/>
            <a:ext cx="0" cy="9444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7677" y="3680255"/>
            <a:ext cx="1654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600" dirty="0" smtClean="0"/>
              <a:t>Memory Capacity</a:t>
            </a:r>
            <a:endParaRPr lang="zh-Hans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504" y="4472343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600" dirty="0" smtClean="0"/>
              <a:t>CPU</a:t>
            </a:r>
            <a:endParaRPr lang="zh-Hans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572982" y="5461733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742070" y="5471195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915816" y="5461732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086529" y="5480784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686490" y="5461732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855578" y="5471194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029324" y="5461731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4200037" y="5480783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472870" y="5480784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7484812" y="5480782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7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398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1711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4" grpId="0"/>
      <p:bldP spid="15" grpId="0" animBg="1"/>
      <p:bldP spid="16" grpId="0" animBg="1"/>
      <p:bldP spid="17" grpId="0" animBg="1"/>
      <p:bldP spid="48" grpId="0" animBg="1"/>
      <p:bldP spid="49" grpId="0" animBg="1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Impact on Performance</a:t>
            </a:r>
            <a:endParaRPr lang="zh-Hans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7</a:t>
            </a:fld>
            <a:endParaRPr lang="zh-Hans" altLang="en-US"/>
          </a:p>
        </p:txBody>
      </p:sp>
      <p:graphicFrame>
        <p:nvGraphicFramePr>
          <p:cNvPr id="51" name="图表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90725100"/>
              </p:ext>
            </p:extLst>
          </p:nvPr>
        </p:nvGraphicFramePr>
        <p:xfrm>
          <a:off x="643030" y="1340768"/>
          <a:ext cx="6658589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2295992" y="3356992"/>
            <a:ext cx="2204000" cy="3384376"/>
            <a:chOff x="134211" y="3465818"/>
            <a:chExt cx="2204000" cy="3384376"/>
          </a:xfrm>
        </p:grpSpPr>
        <p:sp>
          <p:nvSpPr>
            <p:cNvPr id="47" name="圆角矩形 46"/>
            <p:cNvSpPr/>
            <p:nvPr/>
          </p:nvSpPr>
          <p:spPr>
            <a:xfrm>
              <a:off x="134211" y="3769091"/>
              <a:ext cx="2204000" cy="308110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249979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258091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24748" y="3465818"/>
              <a:ext cx="622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Host</a:t>
              </a:r>
              <a:endParaRPr lang="en-US" b="1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250959" y="5683724"/>
              <a:ext cx="1943236" cy="302374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LLC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249979" y="6300062"/>
              <a:ext cx="1943236" cy="391771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DRAM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下箭头 54"/>
            <p:cNvSpPr/>
            <p:nvPr/>
          </p:nvSpPr>
          <p:spPr>
            <a:xfrm>
              <a:off x="826043" y="5986098"/>
              <a:ext cx="900100" cy="31396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507982" y="3980814"/>
            <a:ext cx="745245" cy="960354"/>
            <a:chOff x="2818643" y="2821552"/>
            <a:chExt cx="745245" cy="960354"/>
          </a:xfrm>
        </p:grpSpPr>
        <p:sp>
          <p:nvSpPr>
            <p:cNvPr id="57" name="圆角矩形 56"/>
            <p:cNvSpPr/>
            <p:nvPr/>
          </p:nvSpPr>
          <p:spPr>
            <a:xfrm>
              <a:off x="2818643" y="2821552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867229" y="3325608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100248" y="3933056"/>
            <a:ext cx="745245" cy="960354"/>
            <a:chOff x="5940152" y="1641327"/>
            <a:chExt cx="745245" cy="960354"/>
          </a:xfrm>
        </p:grpSpPr>
        <p:sp>
          <p:nvSpPr>
            <p:cNvPr id="60" name="圆角矩形 59"/>
            <p:cNvSpPr/>
            <p:nvPr/>
          </p:nvSpPr>
          <p:spPr>
            <a:xfrm>
              <a:off x="5940152" y="1641327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988738" y="2145383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/>
          <p:cNvGrpSpPr>
            <a:grpSpLocks noChangeAspect="1"/>
          </p:cNvGrpSpPr>
          <p:nvPr/>
        </p:nvGrpSpPr>
        <p:grpSpPr>
          <a:xfrm>
            <a:off x="5888156" y="3356992"/>
            <a:ext cx="2204000" cy="3384376"/>
            <a:chOff x="134211" y="3465818"/>
            <a:chExt cx="2204000" cy="3384376"/>
          </a:xfrm>
        </p:grpSpPr>
        <p:sp>
          <p:nvSpPr>
            <p:cNvPr id="63" name="圆角矩形 62"/>
            <p:cNvSpPr/>
            <p:nvPr/>
          </p:nvSpPr>
          <p:spPr>
            <a:xfrm>
              <a:off x="134211" y="3769091"/>
              <a:ext cx="2204000" cy="308110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49979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258091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924748" y="3465818"/>
              <a:ext cx="622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Host</a:t>
              </a:r>
              <a:endParaRPr lang="en-US" b="1" dirty="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250959" y="5683724"/>
              <a:ext cx="1943236" cy="302374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LLC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249979" y="6300062"/>
              <a:ext cx="1943236" cy="391771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DRAM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下箭头 68"/>
            <p:cNvSpPr/>
            <p:nvPr/>
          </p:nvSpPr>
          <p:spPr>
            <a:xfrm>
              <a:off x="826043" y="5986098"/>
              <a:ext cx="900100" cy="313964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524396" y="3980814"/>
            <a:ext cx="745245" cy="960354"/>
            <a:chOff x="1982802" y="2828686"/>
            <a:chExt cx="745245" cy="960354"/>
          </a:xfrm>
        </p:grpSpPr>
        <p:sp>
          <p:nvSpPr>
            <p:cNvPr id="71" name="圆角矩形 70"/>
            <p:cNvSpPr/>
            <p:nvPr/>
          </p:nvSpPr>
          <p:spPr>
            <a:xfrm>
              <a:off x="1982802" y="2828686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031388" y="3332742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07465" y="3909332"/>
            <a:ext cx="745245" cy="960354"/>
            <a:chOff x="6800013" y="1648461"/>
            <a:chExt cx="745245" cy="960354"/>
          </a:xfrm>
        </p:grpSpPr>
        <p:sp>
          <p:nvSpPr>
            <p:cNvPr id="74" name="圆角矩形 73"/>
            <p:cNvSpPr/>
            <p:nvPr/>
          </p:nvSpPr>
          <p:spPr>
            <a:xfrm>
              <a:off x="6800013" y="1648461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6848599" y="2152517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18994" y="5373216"/>
            <a:ext cx="1655804" cy="919827"/>
            <a:chOff x="32830" y="5574898"/>
            <a:chExt cx="1655804" cy="919827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0" y="5574898"/>
              <a:ext cx="669925" cy="493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圆角矩形 77"/>
            <p:cNvSpPr/>
            <p:nvPr/>
          </p:nvSpPr>
          <p:spPr>
            <a:xfrm>
              <a:off x="32830" y="6095153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4200" y="5637088"/>
              <a:ext cx="966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dirty="0" smtClean="0"/>
                <a:t>STREAM</a:t>
              </a:r>
              <a:endParaRPr lang="zh-Hans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200" y="6110273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dirty="0" err="1" smtClean="0"/>
                <a:t>gromacs</a:t>
              </a:r>
              <a:endParaRPr lang="zh-Hans" altLang="en-US" dirty="0"/>
            </a:p>
          </p:txBody>
        </p:sp>
      </p:grpSp>
      <p:sp>
        <p:nvSpPr>
          <p:cNvPr id="81" name="圆角矩形 80"/>
          <p:cNvSpPr/>
          <p:nvPr/>
        </p:nvSpPr>
        <p:spPr>
          <a:xfrm>
            <a:off x="774763" y="4196838"/>
            <a:ext cx="745245" cy="960354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823349" y="4700894"/>
            <a:ext cx="648072" cy="399572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774763" y="4040295"/>
            <a:ext cx="889261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630747" y="4184311"/>
            <a:ext cx="0" cy="9444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7677" y="3680255"/>
            <a:ext cx="1654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600" dirty="0" smtClean="0"/>
              <a:t>Memory Capacity</a:t>
            </a:r>
            <a:endParaRPr lang="zh-Hans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107504" y="4472343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600" dirty="0" smtClean="0"/>
              <a:t>CPU</a:t>
            </a:r>
            <a:endParaRPr lang="zh-Hans" altLang="en-US" sz="1600" dirty="0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2572982" y="5461733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2742070" y="5471195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2915816" y="5461732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3086529" y="5480784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3686490" y="5461732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3855578" y="5471194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4029324" y="5461731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200037" y="5480783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472870" y="5480784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484812" y="5480782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左右箭头 96"/>
          <p:cNvSpPr/>
          <p:nvPr/>
        </p:nvSpPr>
        <p:spPr>
          <a:xfrm>
            <a:off x="4358256" y="4460991"/>
            <a:ext cx="1741991" cy="44494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000" b="1" dirty="0" smtClean="0">
                <a:solidFill>
                  <a:schemeClr val="tx1"/>
                </a:solidFill>
              </a:rPr>
              <a:t>SWAP</a:t>
            </a:r>
            <a:endParaRPr lang="zh-Hans" altLang="en-US" sz="2000" b="1" dirty="0">
              <a:solidFill>
                <a:schemeClr val="tx1"/>
              </a:solidFill>
            </a:endParaRPr>
          </a:p>
        </p:txBody>
      </p:sp>
      <p:pic>
        <p:nvPicPr>
          <p:cNvPr id="98" name="Picture 7" descr="safar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17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Impact on Performance</a:t>
            </a:r>
            <a:endParaRPr lang="zh-Hans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8</a:t>
            </a:fld>
            <a:endParaRPr lang="zh-Hans" altLang="en-US"/>
          </a:p>
        </p:txBody>
      </p:sp>
      <p:graphicFrame>
        <p:nvGraphicFramePr>
          <p:cNvPr id="47" name="图表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9202788"/>
              </p:ext>
            </p:extLst>
          </p:nvPr>
        </p:nvGraphicFramePr>
        <p:xfrm>
          <a:off x="643030" y="1340768"/>
          <a:ext cx="6658589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上箭头 9"/>
          <p:cNvSpPr/>
          <p:nvPr/>
        </p:nvSpPr>
        <p:spPr>
          <a:xfrm>
            <a:off x="4139952" y="1772816"/>
            <a:ext cx="504056" cy="25433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28996" y="147549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 smtClean="0">
                <a:solidFill>
                  <a:srgbClr val="FF0000"/>
                </a:solidFill>
              </a:rPr>
              <a:t>49%</a:t>
            </a:r>
            <a:endParaRPr lang="zh-Hans" altLang="en-US" b="1" dirty="0">
              <a:solidFill>
                <a:srgbClr val="FF0000"/>
              </a:solidFill>
            </a:endParaRPr>
          </a:p>
        </p:txBody>
      </p: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2295992" y="3356992"/>
            <a:ext cx="2204000" cy="3384376"/>
            <a:chOff x="134211" y="3465818"/>
            <a:chExt cx="2204000" cy="3384376"/>
          </a:xfrm>
        </p:grpSpPr>
        <p:sp>
          <p:nvSpPr>
            <p:cNvPr id="49" name="圆角矩形 48"/>
            <p:cNvSpPr/>
            <p:nvPr/>
          </p:nvSpPr>
          <p:spPr>
            <a:xfrm>
              <a:off x="134211" y="3769091"/>
              <a:ext cx="2204000" cy="308110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49979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258091" y="3910905"/>
              <a:ext cx="936104" cy="1667938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24748" y="3465818"/>
              <a:ext cx="622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Host</a:t>
              </a:r>
              <a:endParaRPr lang="en-US" b="1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250959" y="5683724"/>
              <a:ext cx="1943236" cy="302374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LLC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249979" y="6300062"/>
              <a:ext cx="1943236" cy="391771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DRAM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下箭头 54"/>
            <p:cNvSpPr/>
            <p:nvPr/>
          </p:nvSpPr>
          <p:spPr>
            <a:xfrm>
              <a:off x="826043" y="5986098"/>
              <a:ext cx="900100" cy="313964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507982" y="3980814"/>
            <a:ext cx="745245" cy="960354"/>
            <a:chOff x="2818643" y="2821552"/>
            <a:chExt cx="745245" cy="960354"/>
          </a:xfrm>
        </p:grpSpPr>
        <p:sp>
          <p:nvSpPr>
            <p:cNvPr id="57" name="圆角矩形 56"/>
            <p:cNvSpPr/>
            <p:nvPr/>
          </p:nvSpPr>
          <p:spPr>
            <a:xfrm>
              <a:off x="2818643" y="2821552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867229" y="3325608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圆角矩形 59"/>
          <p:cNvSpPr/>
          <p:nvPr/>
        </p:nvSpPr>
        <p:spPr>
          <a:xfrm>
            <a:off x="6100248" y="3933056"/>
            <a:ext cx="745245" cy="960354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148834" y="4437112"/>
            <a:ext cx="648072" cy="399572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5888156" y="3660265"/>
            <a:ext cx="2204000" cy="30811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003924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012036" y="3802079"/>
            <a:ext cx="936104" cy="1667938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78693" y="3356992"/>
            <a:ext cx="622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67" name="圆角矩形 66"/>
          <p:cNvSpPr/>
          <p:nvPr/>
        </p:nvSpPr>
        <p:spPr>
          <a:xfrm>
            <a:off x="6004904" y="5574898"/>
            <a:ext cx="1943236" cy="30237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LLC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003924" y="6191236"/>
            <a:ext cx="1943236" cy="39177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下箭头 68"/>
          <p:cNvSpPr/>
          <p:nvPr/>
        </p:nvSpPr>
        <p:spPr>
          <a:xfrm>
            <a:off x="6579988" y="5877272"/>
            <a:ext cx="900100" cy="313964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2524396" y="3980814"/>
            <a:ext cx="745245" cy="960354"/>
            <a:chOff x="1982802" y="2828686"/>
            <a:chExt cx="745245" cy="960354"/>
          </a:xfrm>
        </p:grpSpPr>
        <p:sp>
          <p:nvSpPr>
            <p:cNvPr id="71" name="圆角矩形 70"/>
            <p:cNvSpPr/>
            <p:nvPr/>
          </p:nvSpPr>
          <p:spPr>
            <a:xfrm>
              <a:off x="1982802" y="2828686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031388" y="3332742"/>
              <a:ext cx="648072" cy="39957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07465" y="3909332"/>
            <a:ext cx="745245" cy="960354"/>
            <a:chOff x="6800013" y="1648461"/>
            <a:chExt cx="745245" cy="960354"/>
          </a:xfrm>
        </p:grpSpPr>
        <p:sp>
          <p:nvSpPr>
            <p:cNvPr id="74" name="圆角矩形 73"/>
            <p:cNvSpPr/>
            <p:nvPr/>
          </p:nvSpPr>
          <p:spPr>
            <a:xfrm>
              <a:off x="6800013" y="1648461"/>
              <a:ext cx="745245" cy="960354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VM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6848599" y="2152517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18994" y="5373216"/>
            <a:ext cx="1655804" cy="919827"/>
            <a:chOff x="32830" y="5574898"/>
            <a:chExt cx="1655804" cy="919827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0" y="5574898"/>
              <a:ext cx="669925" cy="493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圆角矩形 77"/>
            <p:cNvSpPr/>
            <p:nvPr/>
          </p:nvSpPr>
          <p:spPr>
            <a:xfrm>
              <a:off x="32830" y="6095153"/>
              <a:ext cx="648072" cy="39957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4200" y="5637088"/>
              <a:ext cx="966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dirty="0" smtClean="0"/>
                <a:t>STREAM</a:t>
              </a:r>
              <a:endParaRPr lang="zh-Hans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200" y="6110273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dirty="0" err="1" smtClean="0"/>
                <a:t>gromacs</a:t>
              </a:r>
              <a:endParaRPr lang="zh-Hans" altLang="en-US" dirty="0"/>
            </a:p>
          </p:txBody>
        </p:sp>
      </p:grpSp>
      <p:sp>
        <p:nvSpPr>
          <p:cNvPr id="81" name="圆角矩形 80"/>
          <p:cNvSpPr/>
          <p:nvPr/>
        </p:nvSpPr>
        <p:spPr>
          <a:xfrm>
            <a:off x="774763" y="4196838"/>
            <a:ext cx="745245" cy="960354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823349" y="4700894"/>
            <a:ext cx="648072" cy="399572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774763" y="4040295"/>
            <a:ext cx="889261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630747" y="4184311"/>
            <a:ext cx="0" cy="9444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7677" y="3680255"/>
            <a:ext cx="1654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600" dirty="0" smtClean="0"/>
              <a:t>Memory Capacity</a:t>
            </a:r>
            <a:endParaRPr lang="zh-Hans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107504" y="4472343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600" dirty="0" smtClean="0"/>
              <a:t>CPU</a:t>
            </a:r>
            <a:endParaRPr lang="zh-Hans" altLang="en-US" sz="1600" dirty="0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2572982" y="5461733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2742070" y="5471195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2915816" y="5461732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3086529" y="5480784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3900068" y="5471593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484812" y="5480782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6165146" y="5462108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6334234" y="5471570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507980" y="5462107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678693" y="5481159"/>
            <a:ext cx="0" cy="720041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爆炸形 1 18"/>
          <p:cNvSpPr/>
          <p:nvPr/>
        </p:nvSpPr>
        <p:spPr>
          <a:xfrm>
            <a:off x="251520" y="1196752"/>
            <a:ext cx="8772290" cy="5051223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 smtClean="0">
                <a:solidFill>
                  <a:srgbClr val="FF0000"/>
                </a:solidFill>
              </a:rPr>
              <a:t>We need microarchitecture-level interference awareness in DRM!</a:t>
            </a:r>
            <a:endParaRPr lang="zh-Hans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59" name="Picture 7" descr="safar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544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 smtClean="0"/>
              <a:t>Outline</a:t>
            </a:r>
            <a:endParaRPr lang="zh-Hans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 smtClean="0"/>
              <a:t>Motivation</a:t>
            </a:r>
          </a:p>
          <a:p>
            <a:r>
              <a:rPr lang="en-US" altLang="zh-Hans" dirty="0" smtClean="0">
                <a:solidFill>
                  <a:srgbClr val="0000FF"/>
                </a:solidFill>
              </a:rPr>
              <a:t>A-DRM</a:t>
            </a:r>
          </a:p>
          <a:p>
            <a:r>
              <a:rPr lang="en-US" altLang="zh-Hans" dirty="0" smtClean="0"/>
              <a:t>Methodology</a:t>
            </a:r>
          </a:p>
          <a:p>
            <a:r>
              <a:rPr lang="en-US" altLang="zh-Hans" dirty="0" smtClean="0"/>
              <a:t>Evaluation</a:t>
            </a:r>
          </a:p>
          <a:p>
            <a:r>
              <a:rPr lang="en-US" altLang="zh-Hans" dirty="0"/>
              <a:t>Conclusion</a:t>
            </a:r>
            <a:endParaRPr lang="zh-Hans" altLang="en-US" dirty="0"/>
          </a:p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pPr/>
              <a:t>9</a:t>
            </a:fld>
            <a:endParaRPr lang="zh-Hans" altLang="en-US"/>
          </a:p>
        </p:txBody>
      </p:sp>
      <p:pic>
        <p:nvPicPr>
          <p:cNvPr id="6" name="Picture 7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86" y="6453336"/>
            <a:ext cx="935938" cy="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18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2131</Words>
  <Application>Microsoft Office PowerPoint</Application>
  <PresentationFormat>On-screen Show (4:3)</PresentationFormat>
  <Paragraphs>1071</Paragraphs>
  <Slides>57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主题</vt:lpstr>
      <vt:lpstr>A-DRM: Architecture-aware  Distributed Resource Management  of Virtualized Clusters</vt:lpstr>
      <vt:lpstr>Executive Summary</vt:lpstr>
      <vt:lpstr>Virtualized Cluster</vt:lpstr>
      <vt:lpstr>Conventional DRM Policies</vt:lpstr>
      <vt:lpstr>Microarchitecture-level Interference</vt:lpstr>
      <vt:lpstr>Microarchitecture Unawareness</vt:lpstr>
      <vt:lpstr>Impact on Performance</vt:lpstr>
      <vt:lpstr>Impact on Performance</vt:lpstr>
      <vt:lpstr>Outline</vt:lpstr>
      <vt:lpstr>A-DRM: Architecture-aware DRM</vt:lpstr>
      <vt:lpstr>Conventional DRM</vt:lpstr>
      <vt:lpstr>A-DRM: Architecture-aware DRM</vt:lpstr>
      <vt:lpstr>Architectural Resource Profiler</vt:lpstr>
      <vt:lpstr>A-DRM: Architecture-aware DRM</vt:lpstr>
      <vt:lpstr>Architecture-aware Interference Detector</vt:lpstr>
      <vt:lpstr>A-DRM: Architecture-aware DRM</vt:lpstr>
      <vt:lpstr>A-DRM Policy</vt:lpstr>
      <vt:lpstr>A-DRM Policy: Phase One</vt:lpstr>
      <vt:lpstr>A-DRM Policy: Phase Two</vt:lpstr>
      <vt:lpstr>A-DRM Policy</vt:lpstr>
      <vt:lpstr>The Goal of Cost-Benefit Analysis</vt:lpstr>
      <vt:lpstr>Cost-Benefit Analysis</vt:lpstr>
      <vt:lpstr>Cost-Benefit Analysis</vt:lpstr>
      <vt:lpstr> </vt:lpstr>
      <vt:lpstr>Cost-Benefit Analysis</vt:lpstr>
      <vt:lpstr> </vt:lpstr>
      <vt:lpstr>Cost-Benefit Analysis</vt:lpstr>
      <vt:lpstr> </vt:lpstr>
      <vt:lpstr>Cost-Benefit Analysis</vt:lpstr>
      <vt:lpstr> </vt:lpstr>
      <vt:lpstr>A-DRM Policy</vt:lpstr>
      <vt:lpstr>Outline</vt:lpstr>
      <vt:lpstr>Evaluation Infrastructure</vt:lpstr>
      <vt:lpstr>DRM Parameters</vt:lpstr>
      <vt:lpstr>Workloads</vt:lpstr>
      <vt:lpstr>Outline</vt:lpstr>
      <vt:lpstr>1. Case Study</vt:lpstr>
      <vt:lpstr>Slide 38</vt:lpstr>
      <vt:lpstr>Slide 39</vt:lpstr>
      <vt:lpstr>Slide 40</vt:lpstr>
      <vt:lpstr>Slide 41</vt:lpstr>
      <vt:lpstr>Outline</vt:lpstr>
      <vt:lpstr>2. Heterogeneous workloads</vt:lpstr>
      <vt:lpstr>Performance Benefits of A-DRM</vt:lpstr>
      <vt:lpstr>Number of Migrations</vt:lpstr>
      <vt:lpstr>Cluster-wide Resource Utilization</vt:lpstr>
      <vt:lpstr>Outline</vt:lpstr>
      <vt:lpstr>Per-Host vs. Per-Socket Interference Detection</vt:lpstr>
      <vt:lpstr>Performance Benefits of Per-Host vs. Per-Socket</vt:lpstr>
      <vt:lpstr>Outline</vt:lpstr>
      <vt:lpstr>Conclusion</vt:lpstr>
      <vt:lpstr>A-DRM: Architecture-aware  Distributed Resource Management of Virtualized Clusters</vt:lpstr>
      <vt:lpstr>Backup Slides</vt:lpstr>
      <vt:lpstr>Performance Modeling</vt:lpstr>
      <vt:lpstr>Execution Time vs. IPC</vt:lpstr>
      <vt:lpstr>Parameter Sensitivity</vt:lpstr>
      <vt:lpstr>Heterogeneous Workloads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Wang</dc:creator>
  <cp:lastModifiedBy>Lavanya</cp:lastModifiedBy>
  <cp:revision>1113</cp:revision>
  <dcterms:created xsi:type="dcterms:W3CDTF">2015-03-04T16:24:11Z</dcterms:created>
  <dcterms:modified xsi:type="dcterms:W3CDTF">2015-03-27T21:57:41Z</dcterms:modified>
</cp:coreProperties>
</file>