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sldIdLst>
    <p:sldId id="256" r:id="rId2"/>
    <p:sldId id="297" r:id="rId3"/>
    <p:sldId id="298" r:id="rId4"/>
    <p:sldId id="258" r:id="rId5"/>
    <p:sldId id="259" r:id="rId6"/>
    <p:sldId id="260" r:id="rId7"/>
    <p:sldId id="261" r:id="rId8"/>
    <p:sldId id="262" r:id="rId9"/>
    <p:sldId id="299" r:id="rId10"/>
    <p:sldId id="263" r:id="rId11"/>
    <p:sldId id="264" r:id="rId12"/>
    <p:sldId id="268" r:id="rId13"/>
    <p:sldId id="270" r:id="rId14"/>
    <p:sldId id="269" r:id="rId15"/>
    <p:sldId id="300" r:id="rId16"/>
    <p:sldId id="275" r:id="rId17"/>
    <p:sldId id="279" r:id="rId18"/>
    <p:sldId id="278" r:id="rId19"/>
    <p:sldId id="349" r:id="rId20"/>
    <p:sldId id="274" r:id="rId21"/>
    <p:sldId id="277" r:id="rId22"/>
    <p:sldId id="281" r:id="rId23"/>
    <p:sldId id="280" r:id="rId24"/>
    <p:sldId id="282" r:id="rId25"/>
    <p:sldId id="284" r:id="rId26"/>
    <p:sldId id="272" r:id="rId27"/>
    <p:sldId id="311" r:id="rId28"/>
    <p:sldId id="312" r:id="rId29"/>
    <p:sldId id="313" r:id="rId30"/>
    <p:sldId id="314" r:id="rId31"/>
    <p:sldId id="316" r:id="rId32"/>
    <p:sldId id="320" r:id="rId33"/>
    <p:sldId id="321" r:id="rId34"/>
    <p:sldId id="315" r:id="rId35"/>
    <p:sldId id="348" r:id="rId36"/>
    <p:sldId id="291" r:id="rId37"/>
    <p:sldId id="301" r:id="rId38"/>
    <p:sldId id="293" r:id="rId39"/>
    <p:sldId id="285" r:id="rId40"/>
    <p:sldId id="302" r:id="rId41"/>
    <p:sldId id="290" r:id="rId42"/>
    <p:sldId id="303" r:id="rId43"/>
    <p:sldId id="292" r:id="rId44"/>
    <p:sldId id="338" r:id="rId45"/>
    <p:sldId id="288" r:id="rId46"/>
    <p:sldId id="304" r:id="rId47"/>
    <p:sldId id="322" r:id="rId48"/>
    <p:sldId id="339" r:id="rId49"/>
    <p:sldId id="305" r:id="rId50"/>
    <p:sldId id="294" r:id="rId51"/>
    <p:sldId id="310" r:id="rId52"/>
    <p:sldId id="309" r:id="rId53"/>
    <p:sldId id="326" r:id="rId54"/>
    <p:sldId id="327" r:id="rId55"/>
    <p:sldId id="328" r:id="rId56"/>
    <p:sldId id="330" r:id="rId57"/>
    <p:sldId id="329" r:id="rId58"/>
    <p:sldId id="331" r:id="rId59"/>
    <p:sldId id="333" r:id="rId60"/>
    <p:sldId id="334" r:id="rId61"/>
    <p:sldId id="340" r:id="rId62"/>
    <p:sldId id="341" r:id="rId63"/>
    <p:sldId id="342" r:id="rId64"/>
    <p:sldId id="343" r:id="rId65"/>
    <p:sldId id="306" r:id="rId66"/>
    <p:sldId id="296" r:id="rId67"/>
    <p:sldId id="307" r:id="rId68"/>
    <p:sldId id="283" r:id="rId69"/>
    <p:sldId id="345" r:id="rId70"/>
    <p:sldId id="346" r:id="rId71"/>
    <p:sldId id="337" r:id="rId72"/>
    <p:sldId id="289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7" autoAdjust="0"/>
    <p:restoredTop sz="94660"/>
  </p:normalViewPr>
  <p:slideViewPr>
    <p:cSldViewPr>
      <p:cViewPr>
        <p:scale>
          <a:sx n="70" d="100"/>
          <a:sy n="70" d="100"/>
        </p:scale>
        <p:origin x="-128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24336-78AF-4F59-9213-7E8C5F147879}" type="datetimeFigureOut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8123-01B3-4C9F-894A-2F4671D9B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7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4116-0F52-48DA-AD60-841A6BEF383C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E0FF-4379-4C64-9636-6C55D6BE2D23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C71-3844-4BFD-90D1-C80B9855963E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1CDB-C993-4CF7-B458-0A15AE1DF0F4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918-271A-4195-8F19-51698A3F8859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EEC-BA45-45E5-8EB6-2BE4C54A6829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269C-F5FB-43BB-893C-7DF530142A91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BC6-E866-49BD-83DC-24D0A4F46754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C17-F10C-47D7-AAC4-9E93C4FAD09C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B6B1-F718-4F08-89EE-E7FBBED37F22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E5A7-3351-4365-96BF-AEB3AD312862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9C0B75-49F1-4DA1-AC18-76DD8F486009}" type="datetime1">
              <a:rPr lang="zh-CN" altLang="en-US" smtClean="0"/>
              <a:t>2012/9/18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899592" y="1412776"/>
            <a:ext cx="77768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po.gem5.org/gem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m5.org/Download" TargetMode="External"/><Relationship Id="rId2" Type="http://schemas.openxmlformats.org/officeDocument/2006/relationships/hyperlink" Target="http://www.swig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m5.org/Debugg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gem5.org/Simulation_Scripts_Explaine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gem5.org/Downloa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gem5.org/General_Memory_Syste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gem5.org/Documentation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10.xml"/><Relationship Id="rId7" Type="http://schemas.openxmlformats.org/officeDocument/2006/relationships/slide" Target="slide4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11" Type="http://schemas.openxmlformats.org/officeDocument/2006/relationships/slide" Target="slide68.xml"/><Relationship Id="rId5" Type="http://schemas.openxmlformats.org/officeDocument/2006/relationships/slide" Target="slide39.xml"/><Relationship Id="rId10" Type="http://schemas.openxmlformats.org/officeDocument/2006/relationships/slide" Target="slide66.xml"/><Relationship Id="rId4" Type="http://schemas.openxmlformats.org/officeDocument/2006/relationships/slide" Target="slide17.xml"/><Relationship Id="rId9" Type="http://schemas.openxmlformats.org/officeDocument/2006/relationships/slide" Target="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Wang Hui</a:t>
            </a:r>
          </a:p>
          <a:p>
            <a:r>
              <a:rPr lang="en-US" altLang="zh-CN" dirty="0" smtClean="0"/>
              <a:t>Sino-German Joint Software Institution</a:t>
            </a:r>
          </a:p>
          <a:p>
            <a:r>
              <a:rPr lang="en-US" altLang="zh-CN" dirty="0" smtClean="0"/>
              <a:t>hui.wang@jsi.buaa.edu.cn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Gem5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1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with a simple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suppose we want to run a hello world program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and suppose we have installed a number of packages and tools that gem5 depend on</a:t>
            </a:r>
          </a:p>
          <a:p>
            <a:pPr lvl="1"/>
            <a:r>
              <a:rPr lang="en-US" altLang="zh-CN" dirty="0" smtClean="0"/>
              <a:t>g++, python, </a:t>
            </a:r>
            <a:r>
              <a:rPr lang="en-US" altLang="zh-CN" dirty="0" err="1" smtClean="0"/>
              <a:t>scons</a:t>
            </a:r>
            <a:r>
              <a:rPr lang="en-US" altLang="zh-CN" dirty="0" smtClean="0"/>
              <a:t>, swig, </a:t>
            </a:r>
            <a:r>
              <a:rPr lang="en-US" altLang="zh-CN" dirty="0" err="1" smtClean="0"/>
              <a:t>zlib</a:t>
            </a:r>
            <a:r>
              <a:rPr lang="en-US" altLang="zh-CN" dirty="0" smtClean="0"/>
              <a:t>, m4, [mercurial]</a:t>
            </a:r>
          </a:p>
          <a:p>
            <a:pPr lvl="1"/>
            <a:r>
              <a:rPr lang="en-US" altLang="zh-CN" dirty="0" smtClean="0"/>
              <a:t>Ubuntu Server: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install mercurial </a:t>
            </a:r>
            <a:r>
              <a:rPr lang="en-US" altLang="zh-CN" dirty="0" err="1"/>
              <a:t>scons</a:t>
            </a:r>
            <a:r>
              <a:rPr lang="en-US" altLang="zh-CN" dirty="0"/>
              <a:t> swig python-</a:t>
            </a:r>
            <a:r>
              <a:rPr lang="en-US" altLang="zh-CN" dirty="0" err="1"/>
              <a:t>dev</a:t>
            </a:r>
            <a:r>
              <a:rPr lang="en-US" altLang="zh-CN" dirty="0"/>
              <a:t> g++ </a:t>
            </a:r>
            <a:r>
              <a:rPr lang="en-US" altLang="zh-CN" dirty="0" smtClean="0"/>
              <a:t>build-essential </a:t>
            </a:r>
            <a:r>
              <a:rPr lang="en-US" altLang="zh-CN" dirty="0" err="1" smtClean="0"/>
              <a:t>texinfo</a:t>
            </a:r>
            <a:r>
              <a:rPr lang="en-US" altLang="zh-CN" dirty="0" smtClean="0"/>
              <a:t> …</a:t>
            </a:r>
          </a:p>
          <a:p>
            <a:r>
              <a:rPr lang="en-US" altLang="zh-CN" dirty="0" smtClean="0"/>
              <a:t>first we need to download the GEM5 Simulator </a:t>
            </a:r>
            <a:r>
              <a:rPr lang="en-US" altLang="zh-CN" dirty="0" smtClean="0">
                <a:solidFill>
                  <a:srgbClr val="FF0000"/>
                </a:solidFill>
              </a:rPr>
              <a:t>source code</a:t>
            </a:r>
          </a:p>
          <a:p>
            <a:pPr lvl="1"/>
            <a:r>
              <a:rPr lang="en-US" altLang="zh-CN" dirty="0" smtClean="0"/>
              <a:t>Mercurial: hg clone </a:t>
            </a:r>
            <a:r>
              <a:rPr lang="en-US" altLang="zh-CN" dirty="0" smtClean="0">
                <a:hlinkClick r:id="rId2"/>
              </a:rPr>
              <a:t>http://repo.gem5.org/gem5</a:t>
            </a:r>
            <a:r>
              <a:rPr lang="en-US" altLang="zh-CN" dirty="0" smtClean="0"/>
              <a:t> [-stable]</a:t>
            </a:r>
          </a:p>
          <a:p>
            <a:r>
              <a:rPr lang="en-US" altLang="zh-CN" dirty="0" smtClean="0"/>
              <a:t>then we need to compile GEM5 Simulator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24" y="1993606"/>
            <a:ext cx="3057952" cy="12193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Tools</a:t>
            </a:r>
            <a:endParaRPr lang="en-US" altLang="zh-CN" dirty="0"/>
          </a:p>
          <a:p>
            <a:pPr lvl="1"/>
            <a:r>
              <a:rPr lang="en-US" altLang="zh-CN" dirty="0" smtClean="0"/>
              <a:t>GCC/G</a:t>
            </a:r>
            <a:r>
              <a:rPr lang="en-US" altLang="zh-CN" dirty="0"/>
              <a:t>++ 3.4.6+</a:t>
            </a:r>
          </a:p>
          <a:p>
            <a:pPr lvl="2"/>
            <a:r>
              <a:rPr lang="en-US" altLang="zh-CN" dirty="0" smtClean="0"/>
              <a:t>Most </a:t>
            </a:r>
            <a:r>
              <a:rPr lang="en-US" altLang="zh-CN" dirty="0"/>
              <a:t>frequently tested with 4.2-4.5</a:t>
            </a:r>
          </a:p>
          <a:p>
            <a:pPr lvl="1"/>
            <a:r>
              <a:rPr lang="en-US" altLang="zh-CN" dirty="0" smtClean="0"/>
              <a:t>Python </a:t>
            </a:r>
            <a:r>
              <a:rPr lang="en-US" altLang="zh-CN" dirty="0"/>
              <a:t>2.4+</a:t>
            </a:r>
          </a:p>
          <a:p>
            <a:pPr lvl="1"/>
            <a:r>
              <a:rPr lang="en-US" altLang="zh-CN" dirty="0" err="1" smtClean="0"/>
              <a:t>SCons</a:t>
            </a:r>
            <a:r>
              <a:rPr lang="en-US" altLang="zh-CN" dirty="0" smtClean="0"/>
              <a:t> </a:t>
            </a:r>
            <a:r>
              <a:rPr lang="en-US" altLang="zh-CN" dirty="0"/>
              <a:t>0.98.1+</a:t>
            </a:r>
          </a:p>
          <a:p>
            <a:pPr lvl="2"/>
            <a:r>
              <a:rPr lang="en-US" altLang="zh-CN" dirty="0" smtClean="0"/>
              <a:t>We </a:t>
            </a:r>
            <a:r>
              <a:rPr lang="en-US" altLang="zh-CN" dirty="0"/>
              <a:t>generally test versions 0.98.5 and 1.2.0</a:t>
            </a:r>
          </a:p>
          <a:p>
            <a:pPr lvl="2"/>
            <a:r>
              <a:rPr lang="en-US" altLang="zh-CN" dirty="0" smtClean="0"/>
              <a:t>http</a:t>
            </a:r>
            <a:r>
              <a:rPr lang="en-US" altLang="zh-CN" dirty="0"/>
              <a:t>://www.scons.org</a:t>
            </a:r>
          </a:p>
          <a:p>
            <a:pPr lvl="1"/>
            <a:r>
              <a:rPr lang="en-US" altLang="zh-CN" dirty="0" smtClean="0"/>
              <a:t>SWIG </a:t>
            </a:r>
            <a:r>
              <a:rPr lang="en-US" altLang="zh-CN" dirty="0"/>
              <a:t>1.3.31+</a:t>
            </a:r>
          </a:p>
          <a:p>
            <a:pPr lvl="2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www.swig.org</a:t>
            </a:r>
            <a:endParaRPr lang="en-US" altLang="zh-CN" dirty="0" smtClean="0"/>
          </a:p>
          <a:p>
            <a:r>
              <a:rPr lang="en-US" altLang="zh-CN" dirty="0" smtClean="0"/>
              <a:t>Other materials: (Full System Images, Cross Compiler, Benchmarks)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9426" y="5949280"/>
            <a:ext cx="655272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hlinkClick r:id="rId3"/>
              </a:rPr>
              <a:t>http://gem5.org/Download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with a </a:t>
            </a:r>
            <a:r>
              <a:rPr lang="en-US" altLang="zh-CN" dirty="0" smtClean="0"/>
              <a:t>simple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Compile Targets: build</a:t>
            </a:r>
            <a:r>
              <a:rPr lang="en-US" altLang="zh-CN" dirty="0"/>
              <a:t>/&lt;</a:t>
            </a:r>
            <a:r>
              <a:rPr lang="en-US" altLang="zh-CN" dirty="0" err="1"/>
              <a:t>config</a:t>
            </a:r>
            <a:r>
              <a:rPr lang="en-US" altLang="zh-CN" dirty="0"/>
              <a:t>&gt;/&lt;binary&gt;</a:t>
            </a:r>
          </a:p>
          <a:p>
            <a:pPr lvl="1"/>
            <a:r>
              <a:rPr lang="en-US" altLang="zh-CN" dirty="0" err="1" smtClean="0"/>
              <a:t>config</a:t>
            </a:r>
            <a:endParaRPr lang="en-US" altLang="zh-CN" dirty="0"/>
          </a:p>
          <a:p>
            <a:pPr lvl="2"/>
            <a:r>
              <a:rPr lang="en-US" altLang="zh-CN" dirty="0" smtClean="0"/>
              <a:t>By </a:t>
            </a:r>
            <a:r>
              <a:rPr lang="en-US" altLang="zh-CN" dirty="0"/>
              <a:t>convention, usually &lt;</a:t>
            </a:r>
            <a:r>
              <a:rPr lang="en-US" altLang="zh-CN" dirty="0" err="1"/>
              <a:t>isa</a:t>
            </a:r>
            <a:r>
              <a:rPr lang="en-US" altLang="zh-CN" dirty="0" smtClean="0"/>
              <a:t>&gt;[_&lt;coherence protocol&gt;]</a:t>
            </a:r>
            <a:endParaRPr lang="en-US" altLang="zh-CN" dirty="0"/>
          </a:p>
          <a:p>
            <a:pPr lvl="2"/>
            <a:r>
              <a:rPr lang="en-US" altLang="zh-CN" dirty="0" smtClean="0"/>
              <a:t>ALPHA_MESI _</a:t>
            </a:r>
            <a:r>
              <a:rPr lang="en-US" altLang="zh-CN" dirty="0" err="1" smtClean="0"/>
              <a:t>CMP_directory</a:t>
            </a:r>
            <a:endParaRPr lang="en-US" altLang="zh-CN" dirty="0"/>
          </a:p>
          <a:p>
            <a:pPr lvl="2"/>
            <a:r>
              <a:rPr lang="en-US" altLang="zh-CN" dirty="0" smtClean="0"/>
              <a:t>Other </a:t>
            </a:r>
            <a:r>
              <a:rPr lang="en-US" altLang="zh-CN" dirty="0"/>
              <a:t>ISAs: ARM, MIPS, POWER, SPARC, X86</a:t>
            </a:r>
          </a:p>
          <a:p>
            <a:pPr lvl="2"/>
            <a:r>
              <a:rPr lang="en-US" altLang="zh-CN" dirty="0" smtClean="0"/>
              <a:t>You </a:t>
            </a:r>
            <a:r>
              <a:rPr lang="en-US" altLang="zh-CN" dirty="0"/>
              <a:t>can define your own </a:t>
            </a:r>
            <a:r>
              <a:rPr lang="en-US" altLang="zh-CN" dirty="0" err="1" smtClean="0"/>
              <a:t>config</a:t>
            </a:r>
            <a:endParaRPr lang="en-US" altLang="zh-CN" dirty="0"/>
          </a:p>
          <a:p>
            <a:pPr lvl="1"/>
            <a:r>
              <a:rPr lang="en-US" altLang="zh-CN" dirty="0" smtClean="0"/>
              <a:t>binary</a:t>
            </a:r>
            <a:endParaRPr lang="en-US" altLang="zh-CN" dirty="0"/>
          </a:p>
          <a:p>
            <a:pPr lvl="2"/>
            <a:r>
              <a:rPr lang="en-US" altLang="zh-CN" dirty="0" smtClean="0"/>
              <a:t>gem5.debug </a:t>
            </a:r>
            <a:r>
              <a:rPr lang="en-US" altLang="zh-CN" dirty="0"/>
              <a:t>– debug build, symbols, tracing, assert</a:t>
            </a:r>
          </a:p>
          <a:p>
            <a:pPr lvl="2"/>
            <a:r>
              <a:rPr lang="en-US" altLang="zh-CN" dirty="0" smtClean="0"/>
              <a:t>gem5.opt </a:t>
            </a:r>
            <a:r>
              <a:rPr lang="en-US" altLang="zh-CN" dirty="0"/>
              <a:t>– optimized build, symbols, tracing, assert</a:t>
            </a:r>
          </a:p>
          <a:p>
            <a:pPr lvl="2"/>
            <a:r>
              <a:rPr lang="en-US" altLang="zh-CN" dirty="0" smtClean="0"/>
              <a:t>gem5.fast </a:t>
            </a:r>
            <a:r>
              <a:rPr lang="en-US" altLang="zh-CN" dirty="0"/>
              <a:t>– optimized build, no debugging, no symbols, </a:t>
            </a:r>
            <a:r>
              <a:rPr lang="en-US" altLang="zh-CN" dirty="0" smtClean="0"/>
              <a:t>no tracing</a:t>
            </a:r>
            <a:r>
              <a:rPr lang="en-US" altLang="zh-CN" dirty="0"/>
              <a:t>, no assertions</a:t>
            </a:r>
          </a:p>
          <a:p>
            <a:pPr lvl="2"/>
            <a:r>
              <a:rPr lang="en-US" altLang="zh-CN" dirty="0" smtClean="0"/>
              <a:t>gem5.prof </a:t>
            </a:r>
            <a:r>
              <a:rPr lang="en-US" altLang="zh-CN" dirty="0"/>
              <a:t>– gem5.fast + profiling support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with a </a:t>
            </a:r>
            <a:r>
              <a:rPr lang="en-US" altLang="zh-CN" dirty="0" smtClean="0"/>
              <a:t>simple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5221560"/>
          </a:xfrm>
        </p:spPr>
        <p:txBody>
          <a:bodyPr/>
          <a:lstStyle/>
          <a:p>
            <a:r>
              <a:rPr lang="en-US" altLang="zh-CN" dirty="0" smtClean="0"/>
              <a:t>so let’s try this command to compile Gem5 Simulator: </a:t>
            </a:r>
          </a:p>
          <a:p>
            <a:endParaRPr lang="en-US" altLang="zh-CN" dirty="0"/>
          </a:p>
          <a:p>
            <a:r>
              <a:rPr lang="en-US" altLang="zh-CN" dirty="0" smtClean="0"/>
              <a:t>and run the simulator: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Notes:</a:t>
            </a:r>
          </a:p>
          <a:p>
            <a:pPr lvl="1"/>
            <a:r>
              <a:rPr lang="en-US" altLang="zh-CN" dirty="0" smtClean="0"/>
              <a:t>If errors, first check the packages GEM5 depend on are installed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1988840"/>
            <a:ext cx="655272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scons</a:t>
            </a:r>
            <a:r>
              <a:rPr lang="en-US" altLang="zh-CN" dirty="0" smtClean="0">
                <a:solidFill>
                  <a:schemeClr val="tx1"/>
                </a:solidFill>
              </a:rPr>
              <a:t> –j 2 build/</a:t>
            </a:r>
            <a:r>
              <a:rPr lang="en-US" altLang="zh-CN" dirty="0" err="1" smtClean="0">
                <a:solidFill>
                  <a:schemeClr val="tx1"/>
                </a:solidFill>
              </a:rPr>
              <a:t>ALPHA_MOESI_hammer</a:t>
            </a:r>
            <a:r>
              <a:rPr lang="en-US" altLang="zh-CN" dirty="0" smtClean="0">
                <a:solidFill>
                  <a:schemeClr val="tx1"/>
                </a:solidFill>
              </a:rPr>
              <a:t>/gem5.opt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852936"/>
            <a:ext cx="655272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./build/</a:t>
            </a:r>
            <a:r>
              <a:rPr lang="en-US" altLang="zh-CN" dirty="0" err="1" smtClean="0">
                <a:solidFill>
                  <a:schemeClr val="tx1"/>
                </a:solidFill>
              </a:rPr>
              <a:t>ALPHA_MOESI_hammer</a:t>
            </a:r>
            <a:r>
              <a:rPr lang="en-US" altLang="zh-CN" dirty="0" smtClean="0">
                <a:solidFill>
                  <a:schemeClr val="tx1"/>
                </a:solidFill>
              </a:rPr>
              <a:t>/gem5.opt  configs/example/se.py –c  test/test-</a:t>
            </a:r>
            <a:r>
              <a:rPr lang="en-US" altLang="zh-CN" dirty="0" err="1" smtClean="0">
                <a:solidFill>
                  <a:schemeClr val="tx1"/>
                </a:solidFill>
              </a:rPr>
              <a:t>progs</a:t>
            </a:r>
            <a:r>
              <a:rPr lang="en-US" altLang="zh-CN" dirty="0" smtClean="0">
                <a:solidFill>
                  <a:schemeClr val="tx1"/>
                </a:solidFill>
              </a:rPr>
              <a:t>/hello/bin/alpha/</a:t>
            </a:r>
            <a:r>
              <a:rPr lang="en-US" altLang="zh-CN" dirty="0" err="1" smtClean="0">
                <a:solidFill>
                  <a:schemeClr val="tx1"/>
                </a:solidFill>
              </a:rPr>
              <a:t>linux</a:t>
            </a:r>
            <a:r>
              <a:rPr lang="en-US" altLang="zh-CN" dirty="0" smtClean="0">
                <a:solidFill>
                  <a:schemeClr val="tx1"/>
                </a:solidFill>
              </a:rPr>
              <a:t>/hello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61" y="3501008"/>
            <a:ext cx="60102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4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60" y="3501008"/>
            <a:ext cx="60102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 on the simple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what the output means? </a:t>
            </a:r>
            <a:endParaRPr lang="en-US" altLang="zh-CN" dirty="0" smtClean="0"/>
          </a:p>
          <a:p>
            <a:r>
              <a:rPr lang="en-US" altLang="zh-CN" dirty="0"/>
              <a:t>what is </a:t>
            </a:r>
            <a:r>
              <a:rPr lang="en-US" altLang="zh-CN" dirty="0" err="1"/>
              <a:t>configs</a:t>
            </a:r>
            <a:r>
              <a:rPr lang="en-US" altLang="zh-CN" dirty="0"/>
              <a:t>/example/se.py</a:t>
            </a:r>
            <a:r>
              <a:rPr lang="en-US" altLang="zh-CN" dirty="0" smtClean="0"/>
              <a:t>? how it works?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19658" y="3429000"/>
            <a:ext cx="6148686" cy="223224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30966" y="5589240"/>
            <a:ext cx="6137378" cy="57606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30966" y="6237311"/>
            <a:ext cx="6137378" cy="360041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30966" y="6057291"/>
            <a:ext cx="6137378" cy="18002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Gem5 Basics</a:t>
            </a:r>
          </a:p>
          <a:p>
            <a:r>
              <a:rPr lang="en-US" altLang="zh-CN" dirty="0" smtClean="0"/>
              <a:t>Run your code under SE mode</a:t>
            </a:r>
          </a:p>
          <a:p>
            <a:r>
              <a:rPr lang="en-US" altLang="zh-CN" dirty="0" smtClean="0"/>
              <a:t>Run SPLASH2 Benchmark under SE mode</a:t>
            </a:r>
          </a:p>
          <a:p>
            <a:r>
              <a:rPr lang="en-US" altLang="zh-CN" dirty="0" smtClean="0"/>
              <a:t>Run your code under FS mode</a:t>
            </a:r>
          </a:p>
          <a:p>
            <a:r>
              <a:rPr lang="en-US" altLang="zh-CN" dirty="0" smtClean="0"/>
              <a:t>Run SPLASH2 Benchmark under FS mode</a:t>
            </a:r>
          </a:p>
          <a:p>
            <a:r>
              <a:rPr lang="en-US" altLang="zh-CN" dirty="0" smtClean="0"/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se.py works?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752725"/>
            <a:ext cx="60198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5" y="1683593"/>
            <a:ext cx="60293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se.py works?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7664" y="1844824"/>
            <a:ext cx="6480720" cy="43204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4437112"/>
            <a:ext cx="6480720" cy="230425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801713"/>
            <a:ext cx="58864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se.py works?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1" y="1772816"/>
            <a:ext cx="5895553" cy="93610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18760" y="2722211"/>
            <a:ext cx="5896464" cy="6347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28774" y="4077072"/>
            <a:ext cx="5886449" cy="93610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802085"/>
            <a:ext cx="60388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se.py works?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7" y="1772816"/>
            <a:ext cx="6115768" cy="93610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75657" y="2708920"/>
            <a:ext cx="6115768" cy="6347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75657" y="3353740"/>
            <a:ext cx="6115768" cy="201947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75656" y="5517232"/>
            <a:ext cx="6115768" cy="57606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5656" y="6106587"/>
            <a:ext cx="6115768" cy="4907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dirty="0" smtClean="0"/>
              <a:t>What is Gem5?</a:t>
            </a:r>
          </a:p>
          <a:p>
            <a:r>
              <a:rPr lang="en-US" altLang="zh-CN" dirty="0" smtClean="0"/>
              <a:t>Build &amp; Run Gem5 Simulator</a:t>
            </a:r>
          </a:p>
          <a:p>
            <a:r>
              <a:rPr lang="en-US" altLang="zh-CN" dirty="0" smtClean="0"/>
              <a:t>Gem5 Basics</a:t>
            </a:r>
          </a:p>
          <a:p>
            <a:r>
              <a:rPr lang="en-US" altLang="zh-CN" dirty="0" smtClean="0"/>
              <a:t>Run your code under SE mode</a:t>
            </a:r>
          </a:p>
          <a:p>
            <a:r>
              <a:rPr lang="en-US" altLang="zh-CN" dirty="0" smtClean="0"/>
              <a:t>Run SPLASH2 Benchmark under SE mode</a:t>
            </a:r>
          </a:p>
          <a:p>
            <a:r>
              <a:rPr lang="en-US" altLang="zh-CN" dirty="0" smtClean="0"/>
              <a:t>Run your code under FS mode</a:t>
            </a:r>
          </a:p>
          <a:p>
            <a:r>
              <a:rPr lang="en-US" altLang="zh-CN" dirty="0" smtClean="0"/>
              <a:t>Run SPLASH2 Benchmark under FS mode</a:t>
            </a:r>
          </a:p>
          <a:p>
            <a:r>
              <a:rPr lang="en-US" altLang="zh-CN" dirty="0" smtClean="0"/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on </a:t>
            </a:r>
            <a:r>
              <a:rPr lang="en-US" altLang="zh-CN" dirty="0" smtClean="0"/>
              <a:t>se.py --- Modes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gem5 has two fundamental modes</a:t>
            </a:r>
          </a:p>
          <a:p>
            <a:r>
              <a:rPr lang="en-US" altLang="zh-CN" dirty="0" smtClean="0"/>
              <a:t>Full </a:t>
            </a:r>
            <a:r>
              <a:rPr lang="en-US" altLang="zh-CN" dirty="0"/>
              <a:t>system (FS)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booting operating systems</a:t>
            </a:r>
          </a:p>
          <a:p>
            <a:pPr lvl="1"/>
            <a:r>
              <a:rPr lang="en-US" altLang="zh-CN" dirty="0" smtClean="0"/>
              <a:t>Models </a:t>
            </a:r>
            <a:r>
              <a:rPr lang="en-US" altLang="zh-CN" dirty="0"/>
              <a:t>bare hardware, including devices</a:t>
            </a:r>
          </a:p>
          <a:p>
            <a:pPr lvl="1"/>
            <a:r>
              <a:rPr lang="en-US" altLang="zh-CN" dirty="0" smtClean="0"/>
              <a:t>Interrupts</a:t>
            </a:r>
            <a:r>
              <a:rPr lang="en-US" altLang="zh-CN" dirty="0"/>
              <a:t>, exceptions, privileged instructions, fault handlers</a:t>
            </a:r>
          </a:p>
          <a:p>
            <a:r>
              <a:rPr lang="en-US" altLang="zh-CN" dirty="0" err="1" smtClean="0"/>
              <a:t>Syscall</a:t>
            </a:r>
            <a:r>
              <a:rPr lang="en-US" altLang="zh-CN" dirty="0" smtClean="0"/>
              <a:t> </a:t>
            </a:r>
            <a:r>
              <a:rPr lang="en-US" altLang="zh-CN" dirty="0"/>
              <a:t>emulation (SE)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running individual applications, or set of applications </a:t>
            </a:r>
            <a:r>
              <a:rPr lang="en-US" altLang="zh-CN" dirty="0" smtClean="0"/>
              <a:t>on MP/SMT</a:t>
            </a:r>
            <a:endParaRPr lang="en-US" altLang="zh-CN" dirty="0"/>
          </a:p>
          <a:p>
            <a:pPr lvl="1"/>
            <a:r>
              <a:rPr lang="en-US" altLang="zh-CN" dirty="0" smtClean="0"/>
              <a:t>Models </a:t>
            </a:r>
            <a:r>
              <a:rPr lang="en-US" altLang="zh-CN" dirty="0"/>
              <a:t>user-visible ISA plus common system calls</a:t>
            </a:r>
          </a:p>
          <a:p>
            <a:pPr lvl="1"/>
            <a:r>
              <a:rPr lang="en-US" altLang="zh-CN" dirty="0" smtClean="0"/>
              <a:t>System </a:t>
            </a:r>
            <a:r>
              <a:rPr lang="en-US" altLang="zh-CN" dirty="0"/>
              <a:t>calls emulated, typ. by calling host OS</a:t>
            </a:r>
          </a:p>
          <a:p>
            <a:pPr lvl="1"/>
            <a:r>
              <a:rPr lang="en-US" altLang="zh-CN" dirty="0" smtClean="0"/>
              <a:t>Simplified </a:t>
            </a:r>
            <a:r>
              <a:rPr lang="en-US" altLang="zh-CN" dirty="0"/>
              <a:t>address translation model, no scheduling</a:t>
            </a:r>
          </a:p>
          <a:p>
            <a:r>
              <a:rPr lang="en-US" altLang="zh-CN" dirty="0" smtClean="0"/>
              <a:t>Selected </a:t>
            </a:r>
            <a:r>
              <a:rPr lang="en-US" altLang="zh-CN" dirty="0"/>
              <a:t>via compile-time option</a:t>
            </a:r>
          </a:p>
          <a:p>
            <a:pPr lvl="1"/>
            <a:r>
              <a:rPr lang="en-US" altLang="zh-CN" dirty="0" smtClean="0"/>
              <a:t>Vast </a:t>
            </a:r>
            <a:r>
              <a:rPr lang="en-US" altLang="zh-CN" dirty="0"/>
              <a:t>majority of code is unchanged, though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92" y="3645024"/>
            <a:ext cx="41719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8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on se.py ---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Everything you care about is an object (C++/Python)</a:t>
            </a:r>
          </a:p>
          <a:p>
            <a:r>
              <a:rPr lang="en-US" altLang="zh-CN" dirty="0" smtClean="0"/>
              <a:t>Derived </a:t>
            </a:r>
            <a:r>
              <a:rPr lang="en-US" altLang="zh-CN" dirty="0"/>
              <a:t>from </a:t>
            </a:r>
            <a:r>
              <a:rPr lang="en-US" altLang="zh-CN" dirty="0" err="1"/>
              <a:t>SimObject</a:t>
            </a:r>
            <a:r>
              <a:rPr lang="en-US" altLang="zh-CN" dirty="0"/>
              <a:t> base class</a:t>
            </a:r>
          </a:p>
          <a:p>
            <a:pPr lvl="1"/>
            <a:r>
              <a:rPr lang="en-US" altLang="zh-CN" dirty="0" smtClean="0"/>
              <a:t>Common </a:t>
            </a:r>
            <a:r>
              <a:rPr lang="en-US" altLang="zh-CN" dirty="0"/>
              <a:t>code for creation, configuration parameters, </a:t>
            </a:r>
            <a:r>
              <a:rPr lang="en-US" altLang="zh-CN" dirty="0" smtClean="0"/>
              <a:t>naming, </a:t>
            </a:r>
            <a:r>
              <a:rPr lang="en-US" altLang="zh-CN" dirty="0" err="1" smtClean="0"/>
              <a:t>checkpointing</a:t>
            </a:r>
            <a:r>
              <a:rPr lang="en-US" altLang="zh-CN" dirty="0"/>
              <a:t>, etc.</a:t>
            </a:r>
          </a:p>
          <a:p>
            <a:r>
              <a:rPr lang="en-US" altLang="zh-CN" dirty="0" smtClean="0"/>
              <a:t>Uniform </a:t>
            </a:r>
            <a:r>
              <a:rPr lang="en-US" altLang="zh-CN" dirty="0"/>
              <a:t>method-based APIs for object types</a:t>
            </a:r>
          </a:p>
          <a:p>
            <a:pPr lvl="1"/>
            <a:r>
              <a:rPr lang="en-US" altLang="zh-CN" dirty="0" smtClean="0"/>
              <a:t>CPUs</a:t>
            </a:r>
            <a:r>
              <a:rPr lang="en-US" altLang="zh-CN" dirty="0"/>
              <a:t>, caches, memory, etc.</a:t>
            </a:r>
          </a:p>
          <a:p>
            <a:pPr lvl="1"/>
            <a:r>
              <a:rPr lang="en-US" altLang="zh-CN" dirty="0" smtClean="0"/>
              <a:t>Plug-compatibility </a:t>
            </a:r>
            <a:r>
              <a:rPr lang="en-US" altLang="zh-CN" dirty="0"/>
              <a:t>across implementations</a:t>
            </a:r>
          </a:p>
          <a:p>
            <a:pPr lvl="2"/>
            <a:r>
              <a:rPr lang="en-US" altLang="zh-CN" dirty="0" smtClean="0"/>
              <a:t>Functional </a:t>
            </a:r>
            <a:r>
              <a:rPr lang="en-US" altLang="zh-CN" dirty="0"/>
              <a:t>vs. detailed CPU</a:t>
            </a:r>
          </a:p>
          <a:p>
            <a:pPr lvl="2"/>
            <a:r>
              <a:rPr lang="en-US" altLang="zh-CN" dirty="0" smtClean="0"/>
              <a:t>Conventional </a:t>
            </a:r>
            <a:r>
              <a:rPr lang="en-US" altLang="zh-CN" dirty="0"/>
              <a:t>vs. indirect-index cache</a:t>
            </a:r>
          </a:p>
          <a:p>
            <a:r>
              <a:rPr lang="en-US" altLang="zh-CN" dirty="0" smtClean="0"/>
              <a:t>Easy </a:t>
            </a:r>
            <a:r>
              <a:rPr lang="en-US" altLang="zh-CN" dirty="0"/>
              <a:t>replication: cores, multiple systems, . . 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75920"/>
            <a:ext cx="5353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8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on se.py --- 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Standard event queue timing model</a:t>
            </a:r>
          </a:p>
          <a:p>
            <a:pPr lvl="1"/>
            <a:r>
              <a:rPr lang="en-US" altLang="zh-CN" dirty="0" smtClean="0"/>
              <a:t>Global </a:t>
            </a:r>
            <a:r>
              <a:rPr lang="en-US" altLang="zh-CN" dirty="0"/>
              <a:t>logical time in “ticks”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fixed relation to real time</a:t>
            </a:r>
          </a:p>
          <a:p>
            <a:pPr lvl="2"/>
            <a:r>
              <a:rPr lang="en-US" altLang="zh-CN" dirty="0" smtClean="0"/>
              <a:t>Normally </a:t>
            </a:r>
            <a:r>
              <a:rPr lang="en-US" altLang="zh-CN" dirty="0"/>
              <a:t>picoseconds in our examples</a:t>
            </a:r>
          </a:p>
          <a:p>
            <a:r>
              <a:rPr lang="en-US" altLang="zh-CN" dirty="0" smtClean="0"/>
              <a:t>Objects </a:t>
            </a:r>
            <a:r>
              <a:rPr lang="en-US" altLang="zh-CN" dirty="0"/>
              <a:t>schedule their own events</a:t>
            </a:r>
          </a:p>
          <a:p>
            <a:pPr lvl="1"/>
            <a:r>
              <a:rPr lang="en-US" altLang="zh-CN" dirty="0" smtClean="0"/>
              <a:t>Flexibility </a:t>
            </a:r>
            <a:r>
              <a:rPr lang="en-US" altLang="zh-CN" dirty="0"/>
              <a:t>for detail vs. performance trade-offs</a:t>
            </a:r>
          </a:p>
          <a:p>
            <a:r>
              <a:rPr lang="en-US" altLang="zh-CN" dirty="0" smtClean="0"/>
              <a:t>E.g</a:t>
            </a:r>
            <a:r>
              <a:rPr lang="en-US" altLang="zh-CN" dirty="0"/>
              <a:t>., a CPU typically schedules event at regular intervals</a:t>
            </a:r>
          </a:p>
          <a:p>
            <a:pPr lvl="1"/>
            <a:r>
              <a:rPr lang="en-US" altLang="zh-CN" dirty="0" smtClean="0"/>
              <a:t>Every </a:t>
            </a:r>
            <a:r>
              <a:rPr lang="en-US" altLang="zh-CN" dirty="0"/>
              <a:t>cycle or every n picoseconds</a:t>
            </a:r>
          </a:p>
          <a:p>
            <a:pPr lvl="1"/>
            <a:r>
              <a:rPr lang="en-US" altLang="zh-CN" dirty="0" smtClean="0"/>
              <a:t>Won’t </a:t>
            </a:r>
            <a:r>
              <a:rPr lang="en-US" altLang="zh-CN" dirty="0"/>
              <a:t>schedule self if stalled/idle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5373216"/>
            <a:ext cx="8064896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Now you knows how a Event Driven Simulator works --- the Simulator just fetch events from the EQ(Event Queue), all events generated by Objects and it produce new events and insert them into the EQ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on se.py --- Ports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Method for connecting </a:t>
            </a:r>
            <a:r>
              <a:rPr lang="en-US" altLang="zh-CN" dirty="0" err="1"/>
              <a:t>MemObjects</a:t>
            </a:r>
            <a:r>
              <a:rPr lang="en-US" altLang="zh-CN" dirty="0"/>
              <a:t> together</a:t>
            </a:r>
          </a:p>
          <a:p>
            <a:r>
              <a:rPr lang="en-US" altLang="zh-CN" dirty="0" smtClean="0"/>
              <a:t>Each </a:t>
            </a:r>
            <a:r>
              <a:rPr lang="en-US" altLang="zh-CN" dirty="0" err="1"/>
              <a:t>MemObject</a:t>
            </a:r>
            <a:r>
              <a:rPr lang="en-US" altLang="zh-CN" dirty="0"/>
              <a:t> subclass has its own Port subclass(</a:t>
            </a:r>
            <a:r>
              <a:rPr lang="en-US" altLang="zh-CN" dirty="0" err="1"/>
              <a:t>es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Specialized </a:t>
            </a:r>
            <a:r>
              <a:rPr lang="en-US" altLang="zh-CN" dirty="0"/>
              <a:t>to forward packets to appropriate methods </a:t>
            </a:r>
            <a:r>
              <a:rPr lang="en-US" altLang="zh-CN" dirty="0" smtClean="0"/>
              <a:t>of </a:t>
            </a:r>
            <a:r>
              <a:rPr lang="en-US" altLang="zh-CN" dirty="0" err="1" smtClean="0"/>
              <a:t>MemObject</a:t>
            </a:r>
            <a:r>
              <a:rPr lang="en-US" altLang="zh-CN" dirty="0" smtClean="0"/>
              <a:t> </a:t>
            </a:r>
            <a:r>
              <a:rPr lang="en-US" altLang="zh-CN" dirty="0"/>
              <a:t>subclass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pair of </a:t>
            </a:r>
            <a:r>
              <a:rPr lang="en-US" altLang="zh-CN" dirty="0" err="1"/>
              <a:t>MemObjects</a:t>
            </a:r>
            <a:r>
              <a:rPr lang="en-US" altLang="zh-CN" dirty="0"/>
              <a:t> is connected via a pair of </a:t>
            </a:r>
            <a:r>
              <a:rPr lang="en-US" altLang="zh-CN" dirty="0" smtClean="0"/>
              <a:t>Ports (“</a:t>
            </a:r>
            <a:r>
              <a:rPr lang="en-US" altLang="zh-CN" dirty="0"/>
              <a:t>peers”)</a:t>
            </a:r>
          </a:p>
          <a:p>
            <a:r>
              <a:rPr lang="en-US" altLang="zh-CN" dirty="0" smtClean="0"/>
              <a:t>Function </a:t>
            </a:r>
            <a:r>
              <a:rPr lang="en-US" altLang="zh-CN" dirty="0"/>
              <a:t>pairs pass packets across ports</a:t>
            </a:r>
          </a:p>
          <a:p>
            <a:pPr lvl="1"/>
            <a:r>
              <a:rPr lang="en-US" altLang="zh-CN" dirty="0" err="1" smtClean="0"/>
              <a:t>sendTiming</a:t>
            </a:r>
            <a:r>
              <a:rPr lang="en-US" altLang="zh-CN" dirty="0"/>
              <a:t>() on one port calls </a:t>
            </a:r>
            <a:r>
              <a:rPr lang="en-US" altLang="zh-CN" dirty="0" err="1"/>
              <a:t>recvTiming</a:t>
            </a:r>
            <a:r>
              <a:rPr lang="en-US" altLang="zh-CN" dirty="0"/>
              <a:t>() on peer</a:t>
            </a:r>
          </a:p>
          <a:p>
            <a:r>
              <a:rPr lang="en-US" altLang="zh-CN" dirty="0" smtClean="0"/>
              <a:t>Result</a:t>
            </a:r>
            <a:r>
              <a:rPr lang="en-US" altLang="zh-CN" dirty="0"/>
              <a:t>: class-specific handling with arbitrary connections </a:t>
            </a:r>
            <a:r>
              <a:rPr lang="en-US" altLang="zh-CN" dirty="0" smtClean="0"/>
              <a:t>and only </a:t>
            </a:r>
            <a:r>
              <a:rPr lang="en-US" altLang="zh-CN" dirty="0"/>
              <a:t>a single virtual function call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3" y="2132856"/>
            <a:ext cx="59912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051721" y="3645024"/>
            <a:ext cx="4104456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1721" y="4221088"/>
            <a:ext cx="4104456" cy="53114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4789"/>
            <a:ext cx="48101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6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 on se.py --- Access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2096" cy="52935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Three access modes: Functional, Atomic, Timing</a:t>
            </a:r>
          </a:p>
          <a:p>
            <a:r>
              <a:rPr lang="en-US" altLang="zh-CN" dirty="0" smtClean="0"/>
              <a:t>Selected </a:t>
            </a:r>
            <a:r>
              <a:rPr lang="en-US" altLang="zh-CN" dirty="0"/>
              <a:t>by choosing function on initial Port:</a:t>
            </a:r>
          </a:p>
          <a:p>
            <a:pPr lvl="1"/>
            <a:r>
              <a:rPr lang="en-US" altLang="zh-CN" dirty="0" err="1" smtClean="0"/>
              <a:t>sendFunctional</a:t>
            </a:r>
            <a:r>
              <a:rPr lang="en-US" altLang="zh-CN" dirty="0"/>
              <a:t>(), </a:t>
            </a:r>
            <a:r>
              <a:rPr lang="en-US" altLang="zh-CN" dirty="0" err="1"/>
              <a:t>sendAtomic</a:t>
            </a:r>
            <a:r>
              <a:rPr lang="en-US" altLang="zh-CN" dirty="0"/>
              <a:t>(), </a:t>
            </a:r>
            <a:r>
              <a:rPr lang="en-US" altLang="zh-CN" dirty="0" err="1"/>
              <a:t>sendTiming</a:t>
            </a:r>
            <a:r>
              <a:rPr lang="en-US" altLang="zh-CN" dirty="0"/>
              <a:t>()</a:t>
            </a:r>
          </a:p>
          <a:p>
            <a:r>
              <a:rPr lang="en-US" altLang="zh-CN" dirty="0" smtClean="0"/>
              <a:t>Functional </a:t>
            </a:r>
            <a:r>
              <a:rPr lang="en-US" altLang="zh-CN" dirty="0"/>
              <a:t>mode:</a:t>
            </a:r>
          </a:p>
          <a:p>
            <a:pPr lvl="1"/>
            <a:r>
              <a:rPr lang="en-US" altLang="zh-CN" dirty="0" smtClean="0"/>
              <a:t>Just </a:t>
            </a:r>
            <a:r>
              <a:rPr lang="en-US" altLang="zh-CN" dirty="0"/>
              <a:t>“make it happen”</a:t>
            </a:r>
          </a:p>
          <a:p>
            <a:pPr lvl="1"/>
            <a:r>
              <a:rPr lang="en-US" altLang="zh-CN" dirty="0" smtClean="0"/>
              <a:t>Used </a:t>
            </a:r>
            <a:r>
              <a:rPr lang="en-US" altLang="zh-CN" dirty="0"/>
              <a:t>for loading binaries, debugging, etc.</a:t>
            </a:r>
          </a:p>
          <a:p>
            <a:pPr lvl="1"/>
            <a:r>
              <a:rPr lang="en-US" altLang="zh-CN" dirty="0" smtClean="0"/>
              <a:t>Accesses </a:t>
            </a:r>
            <a:r>
              <a:rPr lang="en-US" altLang="zh-CN" dirty="0"/>
              <a:t>happen instantaneously updating data </a:t>
            </a:r>
            <a:r>
              <a:rPr lang="en-US" altLang="zh-CN" dirty="0" smtClean="0"/>
              <a:t>everywhere in </a:t>
            </a:r>
            <a:r>
              <a:rPr lang="en-US" altLang="zh-CN" dirty="0"/>
              <a:t>the hierarchy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devices contain queues of packets they must be </a:t>
            </a:r>
            <a:r>
              <a:rPr lang="en-US" altLang="zh-CN" dirty="0" smtClean="0"/>
              <a:t>scanned and </a:t>
            </a:r>
            <a:r>
              <a:rPr lang="en-US" altLang="zh-CN" dirty="0"/>
              <a:t>updated as </a:t>
            </a:r>
            <a:r>
              <a:rPr lang="en-US" altLang="zh-CN" dirty="0" smtClean="0"/>
              <a:t>well</a:t>
            </a:r>
          </a:p>
          <a:p>
            <a:r>
              <a:rPr lang="en-US" altLang="zh-CN" dirty="0"/>
              <a:t>Atomic mode:</a:t>
            </a:r>
          </a:p>
          <a:p>
            <a:pPr lvl="1"/>
            <a:r>
              <a:rPr lang="en-US" altLang="zh-CN" dirty="0" smtClean="0"/>
              <a:t>Requests </a:t>
            </a:r>
            <a:r>
              <a:rPr lang="en-US" altLang="zh-CN" dirty="0"/>
              <a:t>complete before </a:t>
            </a:r>
            <a:r>
              <a:rPr lang="en-US" altLang="zh-CN" dirty="0" err="1"/>
              <a:t>sendAtomic</a:t>
            </a:r>
            <a:r>
              <a:rPr lang="en-US" altLang="zh-CN" dirty="0"/>
              <a:t>() returns</a:t>
            </a:r>
          </a:p>
          <a:p>
            <a:pPr lvl="1"/>
            <a:r>
              <a:rPr lang="en-US" altLang="zh-CN" dirty="0" smtClean="0"/>
              <a:t>Models </a:t>
            </a:r>
            <a:r>
              <a:rPr lang="en-US" altLang="zh-CN" dirty="0"/>
              <a:t>state changes (cache fills, coherence, etc.)</a:t>
            </a:r>
          </a:p>
          <a:p>
            <a:pPr lvl="1"/>
            <a:r>
              <a:rPr lang="en-US" altLang="zh-CN" dirty="0" smtClean="0"/>
              <a:t>Returns </a:t>
            </a:r>
            <a:r>
              <a:rPr lang="en-US" altLang="zh-CN" dirty="0"/>
              <a:t>approx. latency w/o contention or queuing delay</a:t>
            </a:r>
          </a:p>
          <a:p>
            <a:pPr lvl="1"/>
            <a:r>
              <a:rPr lang="en-US" altLang="zh-CN" dirty="0" smtClean="0"/>
              <a:t>Used </a:t>
            </a:r>
            <a:r>
              <a:rPr lang="en-US" altLang="zh-CN" dirty="0"/>
              <a:t>for fast simulation, fast forwarding, or warming caches</a:t>
            </a:r>
          </a:p>
          <a:p>
            <a:r>
              <a:rPr lang="en-US" altLang="zh-CN" dirty="0" smtClean="0"/>
              <a:t>Timing </a:t>
            </a:r>
            <a:r>
              <a:rPr lang="en-US" altLang="zh-CN" dirty="0"/>
              <a:t>mode:</a:t>
            </a:r>
          </a:p>
          <a:p>
            <a:pPr lvl="1"/>
            <a:r>
              <a:rPr lang="en-US" altLang="zh-CN" dirty="0" smtClean="0"/>
              <a:t>Models </a:t>
            </a:r>
            <a:r>
              <a:rPr lang="en-US" altLang="zh-CN" dirty="0"/>
              <a:t>all timing/queuing in the memory system</a:t>
            </a:r>
          </a:p>
          <a:p>
            <a:pPr lvl="1"/>
            <a:r>
              <a:rPr lang="en-US" altLang="zh-CN" dirty="0" smtClean="0"/>
              <a:t>Split </a:t>
            </a:r>
            <a:r>
              <a:rPr lang="en-US" altLang="zh-CN" dirty="0"/>
              <a:t>transaction</a:t>
            </a:r>
          </a:p>
          <a:p>
            <a:pPr lvl="2"/>
            <a:r>
              <a:rPr lang="en-US" altLang="zh-CN" dirty="0" err="1" smtClean="0"/>
              <a:t>sendTiming</a:t>
            </a:r>
            <a:r>
              <a:rPr lang="en-US" altLang="zh-CN" dirty="0"/>
              <a:t>() just initiates send of request to target</a:t>
            </a:r>
          </a:p>
          <a:p>
            <a:pPr lvl="2"/>
            <a:r>
              <a:rPr lang="en-US" altLang="zh-CN" dirty="0" smtClean="0"/>
              <a:t>Target </a:t>
            </a:r>
            <a:r>
              <a:rPr lang="en-US" altLang="zh-CN" dirty="0"/>
              <a:t>later calls </a:t>
            </a:r>
            <a:r>
              <a:rPr lang="en-US" altLang="zh-CN" dirty="0" err="1"/>
              <a:t>sendTiming</a:t>
            </a:r>
            <a:r>
              <a:rPr lang="en-US" altLang="zh-CN" dirty="0"/>
              <a:t>() to send response packet</a:t>
            </a:r>
          </a:p>
          <a:p>
            <a:r>
              <a:rPr lang="en-US" altLang="zh-CN" dirty="0" smtClean="0"/>
              <a:t>Atomic </a:t>
            </a:r>
            <a:r>
              <a:rPr lang="en-US" altLang="zh-CN" dirty="0"/>
              <a:t>and Timing accesses can not coexist in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on se.py --- m5out/*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config.ini/</a:t>
            </a:r>
            <a:r>
              <a:rPr lang="en-US" altLang="zh-CN" dirty="0" err="1" smtClean="0"/>
              <a:t>config.json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simulated System</a:t>
            </a:r>
          </a:p>
          <a:p>
            <a:r>
              <a:rPr lang="en-US" altLang="zh-CN" dirty="0" smtClean="0"/>
              <a:t>stats.txt</a:t>
            </a:r>
          </a:p>
          <a:p>
            <a:pPr lvl="1"/>
            <a:r>
              <a:rPr lang="en-US" altLang="zh-CN" dirty="0" smtClean="0"/>
              <a:t>Simulation Statistics</a:t>
            </a:r>
          </a:p>
          <a:p>
            <a:pPr lvl="1"/>
            <a:r>
              <a:rPr lang="en-US" altLang="zh-CN" dirty="0" smtClean="0"/>
              <a:t>you can generate statistic you needed by add some code, check GEM5 Tutorial for details</a:t>
            </a:r>
          </a:p>
          <a:p>
            <a:r>
              <a:rPr lang="en-US" altLang="zh-CN" dirty="0" err="1" smtClean="0"/>
              <a:t>ruby.stats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Ruby Statistics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Debug?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Tracing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/>
              <a:t>gdb</a:t>
            </a:r>
            <a:r>
              <a:rPr lang="en-US" altLang="zh-CN" dirty="0"/>
              <a:t> to debug </a:t>
            </a:r>
            <a:r>
              <a:rPr lang="en-US" altLang="zh-CN" dirty="0" smtClean="0"/>
              <a:t>gem5</a:t>
            </a:r>
          </a:p>
          <a:p>
            <a:r>
              <a:rPr lang="en-US" altLang="zh-CN" dirty="0" smtClean="0"/>
              <a:t>Python Debugging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() is a nice debugging tool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Keep </a:t>
            </a:r>
            <a:r>
              <a:rPr lang="en-US" altLang="zh-CN" dirty="0"/>
              <a:t>good </a:t>
            </a:r>
            <a:r>
              <a:rPr lang="en-US" altLang="zh-CN" dirty="0" err="1"/>
              <a:t>printfs</a:t>
            </a:r>
            <a:r>
              <a:rPr lang="en-US" altLang="zh-CN" dirty="0"/>
              <a:t> for tracing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Lots </a:t>
            </a:r>
            <a:r>
              <a:rPr lang="en-US" altLang="zh-CN" dirty="0"/>
              <a:t>of debug output is a very good thing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 </a:t>
            </a:r>
            <a:r>
              <a:rPr lang="en-US" altLang="zh-CN" dirty="0"/>
              <a:t>flags:</a:t>
            </a:r>
          </a:p>
          <a:p>
            <a:pPr lvl="1"/>
            <a:r>
              <a:rPr lang="en-US" altLang="zh-CN" dirty="0" smtClean="0"/>
              <a:t>Fetch</a:t>
            </a:r>
            <a:r>
              <a:rPr lang="en-US" altLang="zh-CN" dirty="0"/>
              <a:t>, Decode, Ethernet, Exec, TLB, DMA, Bus, </a:t>
            </a:r>
            <a:r>
              <a:rPr lang="en-US" altLang="zh-CN" dirty="0" smtClean="0"/>
              <a:t>Cache, Loader</a:t>
            </a:r>
            <a:r>
              <a:rPr lang="en-US" altLang="zh-CN" dirty="0"/>
              <a:t>, O3CPUAll, etc.</a:t>
            </a:r>
          </a:p>
          <a:p>
            <a:r>
              <a:rPr lang="en-US" altLang="zh-CN" dirty="0" smtClean="0"/>
              <a:t>Print </a:t>
            </a:r>
            <a:r>
              <a:rPr lang="en-US" altLang="zh-CN" dirty="0"/>
              <a:t>out all flags with --debug-help option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836712"/>
            <a:ext cx="2371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/base/trace.*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Enabling Tracing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1495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Selecting flags:</a:t>
            </a:r>
          </a:p>
          <a:p>
            <a:pPr lvl="1"/>
            <a:r>
              <a:rPr lang="en-US" altLang="zh-CN" dirty="0" smtClean="0"/>
              <a:t>--</a:t>
            </a:r>
            <a:r>
              <a:rPr lang="en-US" altLang="zh-CN" dirty="0"/>
              <a:t>debug-flags=</a:t>
            </a:r>
            <a:r>
              <a:rPr lang="en-US" altLang="zh-CN" dirty="0" err="1"/>
              <a:t>Cache,Bus</a:t>
            </a:r>
            <a:endParaRPr lang="en-US" altLang="zh-CN" dirty="0"/>
          </a:p>
          <a:p>
            <a:pPr lvl="1"/>
            <a:r>
              <a:rPr lang="en-US" altLang="zh-CN" dirty="0" smtClean="0"/>
              <a:t>--</a:t>
            </a:r>
            <a:r>
              <a:rPr lang="en-US" altLang="zh-CN" dirty="0"/>
              <a:t>debug-flags=Exec,-</a:t>
            </a:r>
            <a:r>
              <a:rPr lang="en-US" altLang="zh-CN" dirty="0" err="1"/>
              <a:t>ExecTicks</a:t>
            </a:r>
            <a:endParaRPr lang="en-US" altLang="zh-CN" dirty="0"/>
          </a:p>
          <a:p>
            <a:r>
              <a:rPr lang="en-US" altLang="zh-CN" dirty="0" smtClean="0"/>
              <a:t>Selecting </a:t>
            </a:r>
            <a:r>
              <a:rPr lang="en-US" altLang="zh-CN" dirty="0"/>
              <a:t>destination:</a:t>
            </a:r>
          </a:p>
          <a:p>
            <a:pPr lvl="1"/>
            <a:r>
              <a:rPr lang="en-US" altLang="zh-CN" dirty="0" smtClean="0"/>
              <a:t>--</a:t>
            </a:r>
            <a:r>
              <a:rPr lang="en-US" altLang="zh-CN" dirty="0"/>
              <a:t>trace-file=</a:t>
            </a:r>
            <a:r>
              <a:rPr lang="en-US" altLang="zh-CN" dirty="0" err="1"/>
              <a:t>my_trace.out</a:t>
            </a:r>
            <a:endParaRPr lang="en-US" altLang="zh-CN" dirty="0"/>
          </a:p>
          <a:p>
            <a:pPr lvl="1"/>
            <a:r>
              <a:rPr lang="en-US" altLang="zh-CN" dirty="0" smtClean="0"/>
              <a:t>--</a:t>
            </a:r>
            <a:r>
              <a:rPr lang="en-US" altLang="zh-CN" dirty="0"/>
              <a:t>trace-file=my_trace.out.gz</a:t>
            </a:r>
          </a:p>
          <a:p>
            <a:r>
              <a:rPr lang="en-US" altLang="zh-CN" dirty="0" smtClean="0"/>
              <a:t>Selecting </a:t>
            </a:r>
            <a:r>
              <a:rPr lang="en-US" altLang="zh-CN" dirty="0"/>
              <a:t>start:</a:t>
            </a:r>
          </a:p>
          <a:p>
            <a:pPr lvl="1"/>
            <a:r>
              <a:rPr lang="en-US" altLang="zh-CN" dirty="0" smtClean="0"/>
              <a:t>--trace-start=3000000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smtClean="0"/>
              <a:t>build/</a:t>
            </a:r>
            <a:r>
              <a:rPr lang="en-US" altLang="zh-CN" dirty="0" err="1" smtClean="0"/>
              <a:t>ALPHA_MOESI_hammer</a:t>
            </a:r>
            <a:r>
              <a:rPr lang="en-US" altLang="zh-CN" dirty="0" smtClean="0"/>
              <a:t>/gem5.opt </a:t>
            </a:r>
            <a:r>
              <a:rPr lang="en-US" altLang="zh-CN" dirty="0"/>
              <a:t>--</a:t>
            </a:r>
            <a:r>
              <a:rPr lang="en-US" altLang="zh-CN" dirty="0" smtClean="0"/>
              <a:t>debug-flags=</a:t>
            </a:r>
            <a:r>
              <a:rPr lang="en-US" altLang="zh-CN" dirty="0" err="1" smtClean="0"/>
              <a:t>MemoryAccess</a:t>
            </a:r>
            <a:r>
              <a:rPr lang="en-US" altLang="zh-CN" dirty="0" smtClean="0"/>
              <a:t> --trace-start=3000000 configs/example/se.py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</a:t>
            </a:r>
            <a:r>
              <a:rPr lang="en-US" altLang="zh-CN" dirty="0" err="1" smtClean="0"/>
              <a:t>Debuging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r>
              <a:rPr lang="en-US" altLang="zh-CN" dirty="0"/>
              <a:t>Print statement put in source code</a:t>
            </a:r>
          </a:p>
          <a:p>
            <a:pPr lvl="1"/>
            <a:r>
              <a:rPr lang="en-US" altLang="zh-CN" dirty="0" smtClean="0"/>
              <a:t>Encourage </a:t>
            </a:r>
            <a:r>
              <a:rPr lang="en-US" altLang="zh-CN" dirty="0"/>
              <a:t>you to add ones to your models or contribute </a:t>
            </a:r>
            <a:r>
              <a:rPr lang="en-US" altLang="zh-CN" dirty="0" smtClean="0"/>
              <a:t>ones you </a:t>
            </a:r>
            <a:r>
              <a:rPr lang="en-US" altLang="zh-CN" dirty="0"/>
              <a:t>find particularly useful</a:t>
            </a:r>
          </a:p>
          <a:p>
            <a:r>
              <a:rPr lang="en-US" altLang="zh-CN" dirty="0" smtClean="0"/>
              <a:t>Macros </a:t>
            </a:r>
            <a:r>
              <a:rPr lang="en-US" altLang="zh-CN" dirty="0"/>
              <a:t>remove them for gem5.fast or gem5.prof binaries</a:t>
            </a:r>
          </a:p>
          <a:p>
            <a:pPr lvl="1"/>
            <a:r>
              <a:rPr lang="en-US" altLang="zh-CN" dirty="0" smtClean="0"/>
              <a:t>So </a:t>
            </a:r>
            <a:r>
              <a:rPr lang="en-US" altLang="zh-CN" dirty="0"/>
              <a:t>you must be using gem5.debug or gem5.opt to get </a:t>
            </a:r>
            <a:r>
              <a:rPr lang="en-US" altLang="zh-CN" dirty="0" smtClean="0"/>
              <a:t>any output</a:t>
            </a:r>
            <a:endParaRPr lang="en-US" altLang="zh-CN" dirty="0"/>
          </a:p>
          <a:p>
            <a:r>
              <a:rPr lang="en-US" altLang="zh-CN" dirty="0" smtClean="0"/>
              <a:t>Adding </a:t>
            </a:r>
            <a:r>
              <a:rPr lang="en-US" altLang="zh-CN" dirty="0"/>
              <a:t>an extra tracing statement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#include “debug/</a:t>
            </a:r>
            <a:r>
              <a:rPr lang="en-US" altLang="zh-CN" dirty="0" err="1" smtClean="0"/>
              <a:t>MyFlag.h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pPr lvl="1"/>
            <a:r>
              <a:rPr lang="en-US" altLang="zh-CN" dirty="0" smtClean="0"/>
              <a:t>DPRINTF(</a:t>
            </a:r>
            <a:r>
              <a:rPr lang="en-US" altLang="zh-CN" dirty="0" err="1" smtClean="0"/>
              <a:t>MyFlag</a:t>
            </a:r>
            <a:r>
              <a:rPr lang="en-US" altLang="zh-CN" dirty="0"/>
              <a:t>, “normal </a:t>
            </a:r>
            <a:r>
              <a:rPr lang="en-US" altLang="zh-CN" dirty="0" err="1"/>
              <a:t>printf</a:t>
            </a:r>
            <a:r>
              <a:rPr lang="en-US" altLang="zh-CN" dirty="0"/>
              <a:t> %</a:t>
            </a:r>
            <a:r>
              <a:rPr lang="en-US" altLang="zh-CN" dirty="0" err="1"/>
              <a:t>snn</a:t>
            </a:r>
            <a:r>
              <a:rPr lang="en-US" altLang="zh-CN" dirty="0" smtClean="0"/>
              <a:t>”, “</a:t>
            </a:r>
            <a:r>
              <a:rPr lang="en-US" altLang="zh-CN" dirty="0"/>
              <a:t>arguments”);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a new debug flags (in a </a:t>
            </a:r>
            <a:r>
              <a:rPr lang="en-US" altLang="zh-CN" dirty="0" err="1"/>
              <a:t>SConscript</a:t>
            </a:r>
            <a:r>
              <a:rPr lang="en-US" altLang="zh-CN" dirty="0" smtClean="0"/>
              <a:t>):</a:t>
            </a:r>
          </a:p>
          <a:p>
            <a:pPr lvl="1"/>
            <a:r>
              <a:rPr lang="en-US" altLang="zh-CN" dirty="0" err="1" smtClean="0"/>
              <a:t>DebugFlag</a:t>
            </a:r>
            <a:r>
              <a:rPr lang="en-US" altLang="zh-CN" dirty="0"/>
              <a:t>(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MyFlag</a:t>
            </a:r>
            <a:r>
              <a:rPr lang="en-US" altLang="zh-CN" dirty="0" smtClean="0"/>
              <a:t>’)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dirty="0" smtClean="0"/>
              <a:t>Build &amp; Run Gem5 Simulator</a:t>
            </a:r>
          </a:p>
          <a:p>
            <a:r>
              <a:rPr lang="en-US" altLang="zh-CN" dirty="0" smtClean="0"/>
              <a:t>Gem5 Basics</a:t>
            </a:r>
          </a:p>
          <a:p>
            <a:r>
              <a:rPr lang="en-US" altLang="zh-CN" dirty="0" smtClean="0"/>
              <a:t>Run your code under SE mode</a:t>
            </a:r>
          </a:p>
          <a:p>
            <a:r>
              <a:rPr lang="en-US" altLang="zh-CN" dirty="0" smtClean="0"/>
              <a:t>Run SPLASH2 Benchmark under SE mode</a:t>
            </a:r>
          </a:p>
          <a:p>
            <a:r>
              <a:rPr lang="en-US" altLang="zh-CN" dirty="0" smtClean="0"/>
              <a:t>Run your code under FS mode</a:t>
            </a:r>
          </a:p>
          <a:p>
            <a:r>
              <a:rPr lang="en-US" altLang="zh-CN" dirty="0" smtClean="0"/>
              <a:t>Run SPLASH2 Benchmark under FS mode</a:t>
            </a:r>
          </a:p>
          <a:p>
            <a:r>
              <a:rPr lang="en-US" altLang="zh-CN" dirty="0" smtClean="0"/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GDB with Gem5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r>
              <a:rPr lang="en-US" altLang="zh-CN" dirty="0"/>
              <a:t>Several gem5 functions designed to be called from GDB:</a:t>
            </a:r>
          </a:p>
          <a:p>
            <a:pPr lvl="1"/>
            <a:r>
              <a:rPr lang="en-US" altLang="zh-CN" dirty="0" err="1" smtClean="0"/>
              <a:t>schedBreakCycle</a:t>
            </a:r>
            <a:r>
              <a:rPr lang="en-US" altLang="zh-CN" dirty="0"/>
              <a:t>() – also with --debug-break</a:t>
            </a:r>
          </a:p>
          <a:p>
            <a:pPr lvl="1"/>
            <a:r>
              <a:rPr lang="en-US" altLang="zh-CN" dirty="0" err="1" smtClean="0"/>
              <a:t>setDebugFlag</a:t>
            </a:r>
            <a:r>
              <a:rPr lang="en-US" altLang="zh-CN" dirty="0"/>
              <a:t>()/</a:t>
            </a:r>
            <a:r>
              <a:rPr lang="en-US" altLang="zh-CN" dirty="0" err="1"/>
              <a:t>clearDebugFlag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 smtClean="0"/>
              <a:t>dumpDebugStatus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 smtClean="0"/>
              <a:t>eventqDump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 smtClean="0"/>
              <a:t>SimObject</a:t>
            </a:r>
            <a:r>
              <a:rPr lang="en-US" altLang="zh-CN" dirty="0"/>
              <a:t>::find()</a:t>
            </a:r>
          </a:p>
          <a:p>
            <a:pPr lvl="1"/>
            <a:r>
              <a:rPr lang="en-US" altLang="zh-CN" dirty="0" err="1" smtClean="0"/>
              <a:t>takeCheckpoint</a:t>
            </a:r>
            <a:r>
              <a:rPr lang="en-US" altLang="zh-CN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GDB with Gem5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2776"/>
            <a:ext cx="7776864" cy="53285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wh@arch-node1:~/gem5-stable$ 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 --</a:t>
            </a:r>
            <a:r>
              <a:rPr lang="en-US" altLang="zh-CN" sz="1600" dirty="0" err="1">
                <a:solidFill>
                  <a:schemeClr val="tx1"/>
                </a:solidFill>
              </a:rPr>
              <a:t>args</a:t>
            </a:r>
            <a:r>
              <a:rPr lang="en-US" altLang="zh-CN" sz="1600" dirty="0">
                <a:solidFill>
                  <a:schemeClr val="tx1"/>
                </a:solidFill>
              </a:rPr>
              <a:t> ./build/ALPHA_SE/gem5.opt configs/example/se.py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GNU 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 (Ubuntu/</a:t>
            </a:r>
            <a:r>
              <a:rPr lang="en-US" altLang="zh-CN" sz="1600" dirty="0" err="1">
                <a:solidFill>
                  <a:schemeClr val="tx1"/>
                </a:solidFill>
              </a:rPr>
              <a:t>Linaro</a:t>
            </a:r>
            <a:r>
              <a:rPr lang="en-US" altLang="zh-CN" sz="1600" dirty="0">
                <a:solidFill>
                  <a:schemeClr val="tx1"/>
                </a:solidFill>
              </a:rPr>
              <a:t> 7.2-1ubuntu11) 7.2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...</a:t>
            </a: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b main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Breakpoint 1 at 0x4087e0: file build/ALPHA_SE/</a:t>
            </a:r>
            <a:r>
              <a:rPr lang="en-US" altLang="zh-CN" sz="1600" dirty="0" err="1">
                <a:solidFill>
                  <a:schemeClr val="tx1"/>
                </a:solidFill>
              </a:rPr>
              <a:t>sim</a:t>
            </a:r>
            <a:r>
              <a:rPr lang="en-US" altLang="zh-CN" sz="1600" dirty="0">
                <a:solidFill>
                  <a:schemeClr val="tx1"/>
                </a:solidFill>
              </a:rPr>
              <a:t>/main.cc, line 41</a:t>
            </a:r>
            <a:r>
              <a:rPr lang="en-US" altLang="zh-CN" sz="1600" dirty="0" smtClean="0">
                <a:solidFill>
                  <a:schemeClr val="tx1"/>
                </a:solidFill>
              </a:rPr>
              <a:t>.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run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Starting program: /home/wh/gem5-stable/build/ALPHA_SE/gem5.opt configs/example/se.py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[Thread debugging using </a:t>
            </a:r>
            <a:r>
              <a:rPr lang="en-US" altLang="zh-CN" sz="1600" dirty="0" err="1">
                <a:solidFill>
                  <a:schemeClr val="tx1"/>
                </a:solidFill>
              </a:rPr>
              <a:t>libthread_db</a:t>
            </a:r>
            <a:r>
              <a:rPr lang="en-US" altLang="zh-CN" sz="1600" dirty="0">
                <a:solidFill>
                  <a:schemeClr val="tx1"/>
                </a:solidFill>
              </a:rPr>
              <a:t> enabled]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Breakpoint 1, main (</a:t>
            </a:r>
            <a:r>
              <a:rPr lang="en-US" altLang="zh-CN" sz="1600" dirty="0" err="1">
                <a:solidFill>
                  <a:schemeClr val="tx1"/>
                </a:solidFill>
              </a:rPr>
              <a:t>argc</a:t>
            </a:r>
            <a:r>
              <a:rPr lang="en-US" altLang="zh-CN" sz="1600" dirty="0">
                <a:solidFill>
                  <a:schemeClr val="tx1"/>
                </a:solidFill>
              </a:rPr>
              <a:t>=2, </a:t>
            </a:r>
            <a:r>
              <a:rPr lang="en-US" altLang="zh-CN" sz="1600" dirty="0" err="1">
                <a:solidFill>
                  <a:schemeClr val="tx1"/>
                </a:solidFill>
              </a:rPr>
              <a:t>argv</a:t>
            </a:r>
            <a:r>
              <a:rPr lang="en-US" altLang="zh-CN" sz="1600" dirty="0">
                <a:solidFill>
                  <a:schemeClr val="tx1"/>
                </a:solidFill>
              </a:rPr>
              <a:t>=0x7fffffffe688) at build/ALPHA_SE/sim/main.cc:41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41	{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call </a:t>
            </a:r>
            <a:r>
              <a:rPr lang="en-US" altLang="zh-CN" sz="1600" dirty="0" err="1">
                <a:solidFill>
                  <a:schemeClr val="tx1"/>
                </a:solidFill>
              </a:rPr>
              <a:t>schedBreakCycle</a:t>
            </a:r>
            <a:r>
              <a:rPr lang="en-US" altLang="zh-CN" sz="1600" dirty="0">
                <a:solidFill>
                  <a:schemeClr val="tx1"/>
                </a:solidFill>
              </a:rPr>
              <a:t>(1000000)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warn: need to stop all </a:t>
            </a:r>
            <a:r>
              <a:rPr lang="en-US" altLang="zh-CN" sz="1600" dirty="0" smtClean="0">
                <a:solidFill>
                  <a:schemeClr val="tx1"/>
                </a:solidFill>
              </a:rPr>
              <a:t>queues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GDB with Gem5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2776"/>
            <a:ext cx="7776864" cy="53285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continue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Continuing.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gem5 Simulator System.  http://gem5.org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gem5 is copyrighted software; use the --copyright option for details.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gem5 compiled Aug 29 2011 22:41:08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gem5 started Aug 29 2011 22:47:08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gem5 executing on arch-node1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command line: /home/wh/gem5-stable/build/ALPHA_SE/gem5.opt configs/example/se.py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Global frequency set at 1000000000000 ticks per second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0: </a:t>
            </a:r>
            <a:r>
              <a:rPr lang="en-US" altLang="zh-CN" sz="1600" dirty="0" err="1">
                <a:solidFill>
                  <a:schemeClr val="tx1"/>
                </a:solidFill>
              </a:rPr>
              <a:t>system.remote_gdb.listener</a:t>
            </a:r>
            <a:r>
              <a:rPr lang="en-US" altLang="zh-CN" sz="1600" dirty="0">
                <a:solidFill>
                  <a:schemeClr val="tx1"/>
                </a:solidFill>
              </a:rPr>
              <a:t>: listening for remote 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 #0 on port 7000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**** REAL SIMULATION ****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info: Entering event queue @ 0.  Starting simulation...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info: Increasing stack size by one page.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Program received signal SIGTRAP, Trace/breakpoint trap.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0x00007ffff638dfe7 in kill () from /lib/x86_64-linux-gnu/libc.so.6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p _</a:t>
            </a:r>
            <a:r>
              <a:rPr lang="en-US" altLang="zh-CN" sz="1600" dirty="0" err="1">
                <a:solidFill>
                  <a:schemeClr val="tx1"/>
                </a:solidFill>
              </a:rPr>
              <a:t>curTick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$1 = 1000000</a:t>
            </a:r>
          </a:p>
          <a:p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GDB with Gem5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2776"/>
            <a:ext cx="7776864" cy="53285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print </a:t>
            </a:r>
            <a:r>
              <a:rPr lang="en-US" altLang="zh-CN" sz="1600" dirty="0" err="1">
                <a:solidFill>
                  <a:schemeClr val="tx1"/>
                </a:solidFill>
              </a:rPr>
              <a:t>SimObject</a:t>
            </a:r>
            <a:r>
              <a:rPr lang="en-US" altLang="zh-CN" sz="1600" dirty="0">
                <a:solidFill>
                  <a:schemeClr val="tx1"/>
                </a:solidFill>
              </a:rPr>
              <a:t>::find("</a:t>
            </a:r>
            <a:r>
              <a:rPr lang="en-US" altLang="zh-CN" sz="1600" dirty="0" err="1">
                <a:solidFill>
                  <a:schemeClr val="tx1"/>
                </a:solidFill>
              </a:rPr>
              <a:t>system.cpu</a:t>
            </a:r>
            <a:r>
              <a:rPr lang="en-US" altLang="zh-CN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$2 </a:t>
            </a:r>
            <a:r>
              <a:rPr lang="en-US" altLang="zh-CN" sz="1600" dirty="0">
                <a:solidFill>
                  <a:schemeClr val="tx1"/>
                </a:solidFill>
              </a:rPr>
              <a:t>= (</a:t>
            </a:r>
            <a:r>
              <a:rPr lang="en-US" altLang="zh-CN" sz="1600" dirty="0" err="1">
                <a:solidFill>
                  <a:schemeClr val="tx1"/>
                </a:solidFill>
              </a:rPr>
              <a:t>SimObject</a:t>
            </a:r>
            <a:r>
              <a:rPr lang="en-US" altLang="zh-CN" sz="1600" dirty="0">
                <a:solidFill>
                  <a:schemeClr val="tx1"/>
                </a:solidFill>
              </a:rPr>
              <a:t> *) 0x16aa980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print (</a:t>
            </a:r>
            <a:r>
              <a:rPr lang="en-US" altLang="zh-CN" sz="1600" dirty="0" err="1">
                <a:solidFill>
                  <a:schemeClr val="tx1"/>
                </a:solidFill>
              </a:rPr>
              <a:t>BaseCPU</a:t>
            </a:r>
            <a:r>
              <a:rPr lang="en-US" altLang="zh-CN" sz="1600" dirty="0">
                <a:solidFill>
                  <a:schemeClr val="tx1"/>
                </a:solidFill>
              </a:rPr>
              <a:t>*)</a:t>
            </a:r>
            <a:r>
              <a:rPr lang="en-US" altLang="zh-CN" sz="1600" dirty="0" err="1">
                <a:solidFill>
                  <a:schemeClr val="tx1"/>
                </a:solidFill>
              </a:rPr>
              <a:t>SimObject</a:t>
            </a:r>
            <a:r>
              <a:rPr lang="en-US" altLang="zh-CN" sz="1600" dirty="0">
                <a:solidFill>
                  <a:schemeClr val="tx1"/>
                </a:solidFill>
              </a:rPr>
              <a:t>::find("</a:t>
            </a:r>
            <a:r>
              <a:rPr lang="en-US" altLang="zh-CN" sz="1600" dirty="0" err="1">
                <a:solidFill>
                  <a:schemeClr val="tx1"/>
                </a:solidFill>
              </a:rPr>
              <a:t>system.cpu</a:t>
            </a:r>
            <a:r>
              <a:rPr lang="en-US" altLang="zh-CN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$3 </a:t>
            </a:r>
            <a:r>
              <a:rPr lang="en-US" altLang="zh-CN" sz="1600" dirty="0">
                <a:solidFill>
                  <a:schemeClr val="tx1"/>
                </a:solidFill>
              </a:rPr>
              <a:t>= (</a:t>
            </a:r>
            <a:r>
              <a:rPr lang="en-US" altLang="zh-CN" sz="1600" dirty="0" err="1">
                <a:solidFill>
                  <a:schemeClr val="tx1"/>
                </a:solidFill>
              </a:rPr>
              <a:t>BaseCPU</a:t>
            </a:r>
            <a:r>
              <a:rPr lang="en-US" altLang="zh-CN" sz="1600" dirty="0">
                <a:solidFill>
                  <a:schemeClr val="tx1"/>
                </a:solidFill>
              </a:rPr>
              <a:t> *) 0x16aa980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p </a:t>
            </a:r>
            <a:r>
              <a:rPr lang="en-US" altLang="zh-CN" sz="1600" dirty="0" smtClean="0">
                <a:solidFill>
                  <a:schemeClr val="tx1"/>
                </a:solidFill>
              </a:rPr>
              <a:t>$3-&gt;</a:t>
            </a:r>
            <a:r>
              <a:rPr lang="en-US" altLang="zh-CN" sz="1600" dirty="0" err="1">
                <a:solidFill>
                  <a:schemeClr val="tx1"/>
                </a:solidFill>
              </a:rPr>
              <a:t>instCnt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$4 </a:t>
            </a:r>
            <a:r>
              <a:rPr lang="en-US" altLang="zh-CN" sz="1600" dirty="0">
                <a:solidFill>
                  <a:schemeClr val="tx1"/>
                </a:solidFill>
              </a:rPr>
              <a:t>= </a:t>
            </a:r>
            <a:r>
              <a:rPr lang="en-US" altLang="zh-CN" sz="1600" dirty="0" smtClean="0">
                <a:solidFill>
                  <a:schemeClr val="tx1"/>
                </a:solidFill>
              </a:rPr>
              <a:t>94699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gdb</a:t>
            </a:r>
            <a:r>
              <a:rPr lang="en-US" altLang="zh-CN" sz="1600" dirty="0">
                <a:solidFill>
                  <a:schemeClr val="tx1"/>
                </a:solidFill>
              </a:rPr>
              <a:t>) continue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Continuing.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hack: be nice to actually delete the event here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Exiting @ tick 3252000 because target called exit()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Program exited normally.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Debugging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It is possible to drop into the python interpreter (-i flag)</a:t>
            </a: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currently happens after the script file is run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you want to do this before objects are instantiated, </a:t>
            </a:r>
            <a:r>
              <a:rPr lang="en-US" altLang="zh-CN" dirty="0" smtClean="0"/>
              <a:t>remove them </a:t>
            </a:r>
            <a:r>
              <a:rPr lang="en-US" altLang="zh-CN" dirty="0"/>
              <a:t>from script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possible to drop into the python debugger (--</a:t>
            </a:r>
            <a:r>
              <a:rPr lang="en-US" altLang="zh-CN" dirty="0" err="1"/>
              <a:t>pdb</a:t>
            </a:r>
            <a:r>
              <a:rPr lang="en-US" altLang="zh-CN" dirty="0"/>
              <a:t> flag)</a:t>
            </a:r>
          </a:p>
          <a:p>
            <a:pPr lvl="1"/>
            <a:r>
              <a:rPr lang="en-US" altLang="zh-CN" dirty="0" smtClean="0"/>
              <a:t>Occurs </a:t>
            </a:r>
            <a:r>
              <a:rPr lang="en-US" altLang="zh-CN" dirty="0"/>
              <a:t>just before your script is invoked</a:t>
            </a:r>
          </a:p>
          <a:p>
            <a:pPr lvl="1"/>
            <a:r>
              <a:rPr lang="en-US" altLang="zh-CN" dirty="0" smtClean="0"/>
              <a:t>Lets </a:t>
            </a:r>
            <a:r>
              <a:rPr lang="en-US" altLang="zh-CN" dirty="0"/>
              <a:t>you use the debugger to debug your script code</a:t>
            </a:r>
          </a:p>
          <a:p>
            <a:r>
              <a:rPr lang="en-US" altLang="zh-CN" dirty="0" smtClean="0"/>
              <a:t>Code </a:t>
            </a:r>
            <a:r>
              <a:rPr lang="en-US" altLang="zh-CN" dirty="0"/>
              <a:t>that enables this stuff is in src/python/m5/main.py</a:t>
            </a:r>
          </a:p>
          <a:p>
            <a:pPr lvl="1"/>
            <a:r>
              <a:rPr lang="en-US" altLang="zh-CN" dirty="0" smtClean="0"/>
              <a:t>At </a:t>
            </a:r>
            <a:r>
              <a:rPr lang="en-US" altLang="zh-CN" dirty="0"/>
              <a:t>the bottom of the main function</a:t>
            </a:r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copy the mechanism directly into your scripts, if in </a:t>
            </a:r>
            <a:r>
              <a:rPr lang="en-US" altLang="zh-CN" dirty="0" smtClean="0"/>
              <a:t>the wrong </a:t>
            </a:r>
            <a:r>
              <a:rPr lang="en-US" altLang="zh-CN" dirty="0"/>
              <a:t>place for you needs</a:t>
            </a:r>
          </a:p>
          <a:p>
            <a:pPr lvl="1"/>
            <a:r>
              <a:rPr lang="en-US" altLang="zh-CN" dirty="0" smtClean="0"/>
              <a:t>import </a:t>
            </a:r>
            <a:r>
              <a:rPr lang="en-US" altLang="zh-CN" dirty="0" err="1"/>
              <a:t>pdb</a:t>
            </a:r>
            <a:endParaRPr lang="en-US" altLang="zh-CN" dirty="0"/>
          </a:p>
          <a:p>
            <a:pPr lvl="1"/>
            <a:r>
              <a:rPr lang="en-US" altLang="zh-CN" dirty="0" err="1" smtClean="0"/>
              <a:t>pdb.set_trace</a:t>
            </a:r>
            <a:r>
              <a:rPr lang="en-US" altLang="zh-CN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http://gem5.org/Debugging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configure your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gem5.org/Simulation_Scripts_Explained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Gem5 Basics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SE mode</a:t>
            </a:r>
          </a:p>
          <a:p>
            <a:r>
              <a:rPr lang="en-US" altLang="zh-CN" dirty="0" smtClean="0"/>
              <a:t>Run SPLASH2 Benchmark under SE mode</a:t>
            </a:r>
          </a:p>
          <a:p>
            <a:r>
              <a:rPr lang="en-US" altLang="zh-CN" dirty="0" smtClean="0"/>
              <a:t>Run your code under FS mode</a:t>
            </a:r>
          </a:p>
          <a:p>
            <a:r>
              <a:rPr lang="en-US" altLang="zh-CN" dirty="0" smtClean="0"/>
              <a:t>Run SPLASH2 Benchmark under FS mode</a:t>
            </a:r>
          </a:p>
          <a:p>
            <a:r>
              <a:rPr lang="en-US" altLang="zh-CN" dirty="0" smtClean="0"/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Cross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 first tool your need to prepared</a:t>
            </a:r>
          </a:p>
          <a:p>
            <a:r>
              <a:rPr lang="en-US" altLang="zh-CN" dirty="0" smtClean="0"/>
              <a:t>check the Gem5 Status Matrix, ALPHA is the best supported architecture</a:t>
            </a:r>
          </a:p>
          <a:p>
            <a:r>
              <a:rPr lang="en-US" altLang="zh-CN" dirty="0" smtClean="0"/>
              <a:t>I had compiled a alpha cross compiler, so your can copy it to use as your wish</a:t>
            </a:r>
          </a:p>
          <a:p>
            <a:r>
              <a:rPr lang="en-US" altLang="zh-CN" dirty="0" smtClean="0"/>
              <a:t>How to use?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4221088"/>
            <a:ext cx="6552728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append this command to ~/.</a:t>
            </a:r>
            <a:r>
              <a:rPr lang="en-US" altLang="zh-CN" dirty="0" err="1" smtClean="0">
                <a:solidFill>
                  <a:schemeClr val="tx1"/>
                </a:solidFill>
              </a:rPr>
              <a:t>bashrc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export PATH=~/bin:~/alphaev67-unknown-linux-gnu/bin:$PATH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your code under SE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compile your code with –static flag, Cross-Compiler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using config/example/se.py –c to run </a:t>
            </a:r>
            <a:r>
              <a:rPr lang="en-US" altLang="zh-CN" dirty="0" err="1" smtClean="0"/>
              <a:t>your_own_code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1988840"/>
            <a:ext cx="655272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alphaev67-unknown-linux-gnu-gcc –o sum </a:t>
            </a:r>
            <a:r>
              <a:rPr lang="en-US" altLang="zh-CN" dirty="0" err="1" smtClean="0">
                <a:solidFill>
                  <a:schemeClr val="tx1"/>
                </a:solidFill>
              </a:rPr>
              <a:t>sum.c</a:t>
            </a:r>
            <a:r>
              <a:rPr lang="en-US" altLang="zh-CN" dirty="0" smtClean="0">
                <a:solidFill>
                  <a:schemeClr val="tx1"/>
                </a:solidFill>
              </a:rPr>
              <a:t> –static –O2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924944"/>
            <a:ext cx="792088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./build/</a:t>
            </a:r>
            <a:r>
              <a:rPr lang="en-US" altLang="zh-CN" dirty="0" err="1" smtClean="0">
                <a:solidFill>
                  <a:schemeClr val="tx1"/>
                </a:solidFill>
              </a:rPr>
              <a:t>ALPHA_MOESI_hammer</a:t>
            </a:r>
            <a:r>
              <a:rPr lang="en-US" altLang="zh-CN" dirty="0" smtClean="0">
                <a:solidFill>
                  <a:schemeClr val="tx1"/>
                </a:solidFill>
              </a:rPr>
              <a:t>/gem5.opt configs/example/se.py –c /PATH/TO/sum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1" y="3707804"/>
            <a:ext cx="83915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6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Gem5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3488"/>
          </a:xfrm>
        </p:spPr>
        <p:txBody>
          <a:bodyPr/>
          <a:lstStyle/>
          <a:p>
            <a:r>
              <a:rPr lang="en-US" altLang="zh-CN" dirty="0" smtClean="0"/>
              <a:t>The combination of M5 and GEMS into a new simulator</a:t>
            </a:r>
          </a:p>
          <a:p>
            <a:pPr lvl="1"/>
            <a:r>
              <a:rPr lang="en-US" altLang="zh-CN" dirty="0" smtClean="0"/>
              <a:t>Google scholar statistics</a:t>
            </a:r>
          </a:p>
          <a:p>
            <a:pPr lvl="2"/>
            <a:r>
              <a:rPr lang="en-US" altLang="zh-CN" dirty="0" smtClean="0"/>
              <a:t>M5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(IEEE Micro, CAECW): 440 citations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GEMS (CAN): 588 citations</a:t>
            </a:r>
          </a:p>
          <a:p>
            <a:pPr lvl="1"/>
            <a:r>
              <a:rPr lang="en-US" altLang="zh-CN" dirty="0" smtClean="0"/>
              <a:t>Best aspects of both glued together</a:t>
            </a:r>
          </a:p>
          <a:p>
            <a:pPr lvl="2"/>
            <a:r>
              <a:rPr lang="en-US" altLang="zh-CN" dirty="0" smtClean="0"/>
              <a:t>M5: CPU models, ISAs, I/O devices, infrastructure</a:t>
            </a:r>
          </a:p>
          <a:p>
            <a:pPr lvl="2"/>
            <a:r>
              <a:rPr lang="en-US" altLang="zh-CN" dirty="0" smtClean="0"/>
              <a:t>GEMS (essentially Ruby): cache coherence protocols, interconnect models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Gem5 Basics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SE mode</a:t>
            </a:r>
          </a:p>
          <a:p>
            <a:r>
              <a:rPr lang="en-US" altLang="zh-CN" dirty="0" smtClean="0"/>
              <a:t>Run your code under FS mode</a:t>
            </a:r>
          </a:p>
          <a:p>
            <a:r>
              <a:rPr lang="en-US" altLang="zh-CN" dirty="0" smtClean="0"/>
              <a:t>Run SPLASH2 Benchmark under FS mode</a:t>
            </a:r>
          </a:p>
          <a:p>
            <a:r>
              <a:rPr lang="en-US" altLang="zh-CN" dirty="0" smtClean="0"/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SPLASH2 under SE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Get SPLASH2 Benchmark from </a:t>
            </a:r>
            <a:r>
              <a:rPr lang="en-US" altLang="zh-CN" dirty="0" smtClean="0">
                <a:hlinkClick r:id="rId2"/>
              </a:rPr>
              <a:t>http://gem5.org/Download</a:t>
            </a:r>
            <a:endParaRPr lang="en-US" altLang="zh-CN" dirty="0" smtClean="0"/>
          </a:p>
          <a:p>
            <a:r>
              <a:rPr lang="en-US" altLang="zh-CN" dirty="0" smtClean="0"/>
              <a:t>Run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259632" y="2852936"/>
            <a:ext cx="6696744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./build/</a:t>
            </a:r>
            <a:r>
              <a:rPr lang="en-US" altLang="zh-CN" dirty="0" err="1">
                <a:solidFill>
                  <a:schemeClr val="tx1"/>
                </a:solidFill>
              </a:rPr>
              <a:t>ALPHA_MOESI_hammer</a:t>
            </a:r>
            <a:r>
              <a:rPr lang="en-US" altLang="zh-CN" dirty="0">
                <a:solidFill>
                  <a:schemeClr val="tx1"/>
                </a:solidFill>
              </a:rPr>
              <a:t>/gem5.opt configs/example/se.py -c benchmarks/splash2/codes/kernels/</a:t>
            </a:r>
            <a:r>
              <a:rPr lang="en-US" altLang="zh-CN" dirty="0" err="1">
                <a:solidFill>
                  <a:schemeClr val="tx1"/>
                </a:solidFill>
              </a:rPr>
              <a:t>fft</a:t>
            </a:r>
            <a:r>
              <a:rPr lang="en-US" altLang="zh-CN" dirty="0">
                <a:solidFill>
                  <a:schemeClr val="tx1"/>
                </a:solidFill>
              </a:rPr>
              <a:t>/FFT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Gem5 Basics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FS mode</a:t>
            </a:r>
          </a:p>
          <a:p>
            <a:r>
              <a:rPr lang="en-US" altLang="zh-CN" dirty="0" smtClean="0"/>
              <a:t>Run SPLASH2 Benchmark under FS mode</a:t>
            </a:r>
          </a:p>
          <a:p>
            <a:r>
              <a:rPr lang="en-US" altLang="zh-CN" dirty="0" smtClean="0"/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FS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load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kernel</a:t>
            </a:r>
          </a:p>
          <a:p>
            <a:r>
              <a:rPr lang="en-US" altLang="zh-CN" dirty="0" smtClean="0"/>
              <a:t>how to compile your kernel image?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61989"/>
            <a:ext cx="6214442" cy="386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System related 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/>
          <a:lstStyle/>
          <a:p>
            <a:r>
              <a:rPr lang="en-US" altLang="zh-CN" dirty="0" smtClean="0"/>
              <a:t>configs/common/SysPaths.py</a:t>
            </a:r>
          </a:p>
          <a:p>
            <a:pPr lvl="1"/>
            <a:r>
              <a:rPr lang="en-US" altLang="zh-CN" dirty="0" smtClean="0"/>
              <a:t>where is the disk image</a:t>
            </a:r>
          </a:p>
          <a:p>
            <a:r>
              <a:rPr lang="en-US" altLang="zh-CN" dirty="0" smtClean="0"/>
              <a:t>configs/common/FSConfig.py</a:t>
            </a:r>
          </a:p>
          <a:p>
            <a:pPr lvl="1"/>
            <a:r>
              <a:rPr lang="en-US" altLang="zh-CN" dirty="0" smtClean="0"/>
              <a:t>pal, kernel</a:t>
            </a:r>
          </a:p>
          <a:p>
            <a:r>
              <a:rPr lang="en-US" altLang="zh-CN" dirty="0" smtClean="0"/>
              <a:t>configs/common/Benchmarks.py</a:t>
            </a:r>
          </a:p>
          <a:p>
            <a:pPr lvl="1"/>
            <a:r>
              <a:rPr lang="en-US" altLang="zh-CN" dirty="0" smtClean="0"/>
              <a:t>disk image name</a:t>
            </a:r>
          </a:p>
          <a:p>
            <a:endParaRPr lang="en-US" altLang="zh-CN" dirty="0"/>
          </a:p>
          <a:p>
            <a:r>
              <a:rPr lang="en-US" altLang="zh-CN" dirty="0" smtClean="0"/>
              <a:t>m5term</a:t>
            </a:r>
          </a:p>
          <a:p>
            <a:pPr lvl="1"/>
            <a:r>
              <a:rPr lang="en-US" altLang="zh-CN" dirty="0" smtClean="0"/>
              <a:t>cd 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/term</a:t>
            </a:r>
          </a:p>
          <a:p>
            <a:pPr lvl="1"/>
            <a:r>
              <a:rPr lang="en-US" altLang="zh-CN" dirty="0" smtClean="0"/>
              <a:t>make</a:t>
            </a:r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make install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your code under FS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Preparation: put your code into the image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1988840"/>
            <a:ext cx="6552728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mount –o </a:t>
            </a:r>
            <a:r>
              <a:rPr lang="en-US" altLang="zh-CN" dirty="0" err="1" smtClean="0">
                <a:solidFill>
                  <a:schemeClr val="tx1"/>
                </a:solidFill>
              </a:rPr>
              <a:t>loop,offset</a:t>
            </a:r>
            <a:r>
              <a:rPr lang="en-US" altLang="zh-CN" dirty="0" smtClean="0">
                <a:solidFill>
                  <a:schemeClr val="tx1"/>
                </a:solidFill>
              </a:rPr>
              <a:t>=32256 </a:t>
            </a:r>
            <a:r>
              <a:rPr lang="en-US" altLang="zh-CN" dirty="0" err="1" smtClean="0">
                <a:solidFill>
                  <a:schemeClr val="tx1"/>
                </a:solidFill>
              </a:rPr>
              <a:t>linux-latest.img</a:t>
            </a:r>
            <a:r>
              <a:rPr lang="en-US" altLang="zh-CN" dirty="0" smtClean="0">
                <a:solidFill>
                  <a:schemeClr val="tx1"/>
                </a:solidFill>
              </a:rPr>
              <a:t> 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mkdir</a:t>
            </a:r>
            <a:r>
              <a:rPr lang="en-US" altLang="zh-CN" dirty="0" smtClean="0">
                <a:solidFill>
                  <a:schemeClr val="tx1"/>
                </a:solidFill>
              </a:rPr>
              <a:t> –p 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r>
              <a:rPr lang="en-US" altLang="zh-CN" dirty="0" smtClean="0">
                <a:solidFill>
                  <a:schemeClr val="tx1"/>
                </a:solidFill>
              </a:rPr>
              <a:t>/benchmark/</a:t>
            </a:r>
            <a:r>
              <a:rPr lang="en-US" altLang="zh-CN" dirty="0" err="1" smtClean="0">
                <a:solidFill>
                  <a:schemeClr val="tx1"/>
                </a:solidFill>
              </a:rPr>
              <a:t>mybench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cp</a:t>
            </a:r>
            <a:r>
              <a:rPr lang="en-US" altLang="zh-CN" dirty="0" smtClean="0">
                <a:solidFill>
                  <a:schemeClr val="tx1"/>
                </a:solidFill>
              </a:rPr>
              <a:t> sum 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r>
              <a:rPr lang="en-US" altLang="zh-CN" dirty="0" smtClean="0">
                <a:solidFill>
                  <a:schemeClr val="tx1"/>
                </a:solidFill>
              </a:rPr>
              <a:t>/benchmark/</a:t>
            </a:r>
            <a:r>
              <a:rPr lang="en-US" altLang="zh-CN" dirty="0" err="1" smtClean="0">
                <a:solidFill>
                  <a:schemeClr val="tx1"/>
                </a:solidFill>
              </a:rPr>
              <a:t>mybench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umount</a:t>
            </a:r>
            <a:r>
              <a:rPr lang="en-US" altLang="zh-CN" dirty="0" smtClean="0">
                <a:solidFill>
                  <a:schemeClr val="tx1"/>
                </a:solidFill>
              </a:rPr>
              <a:t> 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3789040"/>
            <a:ext cx="6552728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scons</a:t>
            </a:r>
            <a:r>
              <a:rPr lang="en-US" altLang="zh-CN" dirty="0" smtClean="0">
                <a:solidFill>
                  <a:schemeClr val="tx1"/>
                </a:solidFill>
              </a:rPr>
              <a:t> build/ALPHA/gem5.opt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./build/ALPHA/gem5.opt configs/example/fs.py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m5term 3456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./sum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Gem5 Basics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FS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FS mode</a:t>
            </a:r>
          </a:p>
          <a:p>
            <a:r>
              <a:rPr lang="en-US" altLang="zh-CN" dirty="0" smtClean="0"/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SPLASH2 under FS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Preparation: put your code into the image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1988840"/>
            <a:ext cx="6552728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mount –o </a:t>
            </a:r>
            <a:r>
              <a:rPr lang="en-US" altLang="zh-CN" dirty="0" err="1" smtClean="0">
                <a:solidFill>
                  <a:schemeClr val="tx1"/>
                </a:solidFill>
              </a:rPr>
              <a:t>loop,offset</a:t>
            </a:r>
            <a:r>
              <a:rPr lang="en-US" altLang="zh-CN" dirty="0" smtClean="0">
                <a:solidFill>
                  <a:schemeClr val="tx1"/>
                </a:solidFill>
              </a:rPr>
              <a:t>=32256 </a:t>
            </a:r>
            <a:r>
              <a:rPr lang="en-US" altLang="zh-CN" dirty="0" err="1" smtClean="0">
                <a:solidFill>
                  <a:schemeClr val="tx1"/>
                </a:solidFill>
              </a:rPr>
              <a:t>linux-latest.img</a:t>
            </a:r>
            <a:r>
              <a:rPr lang="en-US" altLang="zh-CN" dirty="0" smtClean="0">
                <a:solidFill>
                  <a:schemeClr val="tx1"/>
                </a:solidFill>
              </a:rPr>
              <a:t> 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mkdir</a:t>
            </a:r>
            <a:r>
              <a:rPr lang="en-US" altLang="zh-CN" dirty="0" smtClean="0">
                <a:solidFill>
                  <a:schemeClr val="tx1"/>
                </a:solidFill>
              </a:rPr>
              <a:t> –p 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r>
              <a:rPr lang="en-US" altLang="zh-CN" dirty="0" smtClean="0">
                <a:solidFill>
                  <a:schemeClr val="tx1"/>
                </a:solidFill>
              </a:rPr>
              <a:t>/benchmark/</a:t>
            </a:r>
            <a:r>
              <a:rPr lang="en-US" altLang="zh-CN" dirty="0" err="1" smtClean="0">
                <a:solidFill>
                  <a:schemeClr val="tx1"/>
                </a:solidFill>
              </a:rPr>
              <a:t>mybench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cp</a:t>
            </a:r>
            <a:r>
              <a:rPr lang="en-US" altLang="zh-CN" dirty="0" smtClean="0">
                <a:solidFill>
                  <a:schemeClr val="tx1"/>
                </a:solidFill>
              </a:rPr>
              <a:t> FFT 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r>
              <a:rPr lang="en-US" altLang="zh-CN" dirty="0" smtClean="0">
                <a:solidFill>
                  <a:schemeClr val="tx1"/>
                </a:solidFill>
              </a:rPr>
              <a:t>/benchmark/</a:t>
            </a:r>
            <a:r>
              <a:rPr lang="en-US" altLang="zh-CN" dirty="0" err="1" smtClean="0">
                <a:solidFill>
                  <a:schemeClr val="tx1"/>
                </a:solidFill>
              </a:rPr>
              <a:t>mybench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umount</a:t>
            </a:r>
            <a:r>
              <a:rPr lang="en-US" altLang="zh-CN" dirty="0" smtClean="0">
                <a:solidFill>
                  <a:schemeClr val="tx1"/>
                </a:solidFill>
              </a:rPr>
              <a:t> 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3789040"/>
            <a:ext cx="6552728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scons</a:t>
            </a:r>
            <a:r>
              <a:rPr lang="en-US" altLang="zh-CN" dirty="0" smtClean="0">
                <a:solidFill>
                  <a:schemeClr val="tx1"/>
                </a:solidFill>
              </a:rPr>
              <a:t> build/ALPHA/gem5.opt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./build/ALPHA/gem5.opt configs/example/fs.py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m5term 3456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./FFT -t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SPLASH2 under FS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more convenient way?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1916832"/>
            <a:ext cx="6552728" cy="24482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vi configs/common/Benchmarks.py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+ ‘</a:t>
            </a:r>
            <a:r>
              <a:rPr lang="en-US" altLang="zh-CN" dirty="0" err="1" smtClean="0">
                <a:solidFill>
                  <a:schemeClr val="tx1"/>
                </a:solidFill>
              </a:rPr>
              <a:t>fft</a:t>
            </a:r>
            <a:r>
              <a:rPr lang="en-US" altLang="zh-CN" dirty="0" smtClean="0">
                <a:solidFill>
                  <a:schemeClr val="tx1"/>
                </a:solidFill>
              </a:rPr>
              <a:t>’:	[</a:t>
            </a:r>
            <a:r>
              <a:rPr lang="en-US" altLang="zh-CN" dirty="0" err="1" smtClean="0">
                <a:solidFill>
                  <a:schemeClr val="tx1"/>
                </a:solidFill>
              </a:rPr>
              <a:t>SysConfig</a:t>
            </a:r>
            <a:r>
              <a:rPr lang="en-US" altLang="zh-CN" dirty="0" smtClean="0">
                <a:solidFill>
                  <a:schemeClr val="tx1"/>
                </a:solidFill>
              </a:rPr>
              <a:t>(‘</a:t>
            </a:r>
            <a:r>
              <a:rPr lang="en-US" altLang="zh-CN" dirty="0" err="1" smtClean="0">
                <a:solidFill>
                  <a:schemeClr val="tx1"/>
                </a:solidFill>
              </a:rPr>
              <a:t>fft.rcS</a:t>
            </a:r>
            <a:r>
              <a:rPr lang="en-US" altLang="zh-CN" dirty="0" smtClean="0">
                <a:solidFill>
                  <a:schemeClr val="tx1"/>
                </a:solidFill>
              </a:rPr>
              <a:t>’, ‘512MB’)],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vi </a:t>
            </a:r>
            <a:r>
              <a:rPr lang="en-US" altLang="zh-CN" dirty="0" err="1" smtClean="0">
                <a:solidFill>
                  <a:schemeClr val="tx1"/>
                </a:solidFill>
              </a:rPr>
              <a:t>configs</a:t>
            </a:r>
            <a:r>
              <a:rPr lang="en-US" altLang="zh-CN" dirty="0" smtClean="0">
                <a:solidFill>
                  <a:schemeClr val="tx1"/>
                </a:solidFill>
              </a:rPr>
              <a:t>/boot/</a:t>
            </a:r>
            <a:r>
              <a:rPr lang="en-US" altLang="zh-CN" dirty="0" err="1" smtClean="0">
                <a:solidFill>
                  <a:schemeClr val="tx1"/>
                </a:solidFill>
              </a:rPr>
              <a:t>ffs.rcS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+ #!/bin/</a:t>
            </a:r>
            <a:r>
              <a:rPr lang="en-US" altLang="zh-CN" dirty="0" err="1" smtClean="0">
                <a:solidFill>
                  <a:schemeClr val="tx1"/>
                </a:solidFill>
              </a:rPr>
              <a:t>sh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+ cd benchmarks/</a:t>
            </a:r>
            <a:r>
              <a:rPr lang="en-US" altLang="zh-CN" dirty="0" err="1" smtClean="0">
                <a:solidFill>
                  <a:schemeClr val="tx1"/>
                </a:solidFill>
              </a:rPr>
              <a:t>mybench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+ echo “Running FFT now…”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+ ./FFT –t –p1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+ /</a:t>
            </a:r>
            <a:r>
              <a:rPr lang="en-US" altLang="zh-CN" dirty="0" err="1" smtClean="0">
                <a:solidFill>
                  <a:schemeClr val="tx1"/>
                </a:solidFill>
              </a:rPr>
              <a:t>sbin</a:t>
            </a:r>
            <a:r>
              <a:rPr lang="en-US" altLang="zh-CN" dirty="0" smtClean="0">
                <a:solidFill>
                  <a:schemeClr val="tx1"/>
                </a:solidFill>
              </a:rPr>
              <a:t>/m5 exit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4725144"/>
            <a:ext cx="6552728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scons</a:t>
            </a:r>
            <a:r>
              <a:rPr lang="en-US" altLang="zh-CN" dirty="0" smtClean="0">
                <a:solidFill>
                  <a:schemeClr val="tx1"/>
                </a:solidFill>
              </a:rPr>
              <a:t> build/ALPHA/gem5.opt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./build/ALPHA/gem5.opt configs/example/fs.py –n 1 –b </a:t>
            </a:r>
            <a:r>
              <a:rPr lang="en-US" altLang="zh-CN" dirty="0" err="1" smtClean="0">
                <a:solidFill>
                  <a:schemeClr val="tx1"/>
                </a:solidFill>
              </a:rPr>
              <a:t>fft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cat m5out/</a:t>
            </a:r>
            <a:r>
              <a:rPr lang="en-US" altLang="zh-CN" dirty="0" err="1" smtClean="0">
                <a:solidFill>
                  <a:schemeClr val="tx1"/>
                </a:solidFill>
              </a:rPr>
              <a:t>system.terminal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Gem5 Basics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FS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FS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Flexibility</a:t>
            </a:r>
          </a:p>
          <a:p>
            <a:pPr lvl="1"/>
            <a:r>
              <a:rPr lang="en-US" altLang="zh-CN" dirty="0" smtClean="0"/>
              <a:t>Multiple </a:t>
            </a:r>
            <a:r>
              <a:rPr lang="en-US" altLang="zh-CN" dirty="0"/>
              <a:t>CPU models across the speed vs. accuracy spectrum</a:t>
            </a:r>
          </a:p>
          <a:p>
            <a:pPr lvl="1"/>
            <a:r>
              <a:rPr lang="en-US" altLang="zh-CN" dirty="0" smtClean="0"/>
              <a:t>Two </a:t>
            </a:r>
            <a:r>
              <a:rPr lang="en-US" altLang="zh-CN" dirty="0"/>
              <a:t>execution modes: System-call Emulation &amp; Full-system</a:t>
            </a:r>
          </a:p>
          <a:p>
            <a:pPr lvl="1"/>
            <a:r>
              <a:rPr lang="en-US" altLang="zh-CN" dirty="0" smtClean="0"/>
              <a:t>Two </a:t>
            </a:r>
            <a:r>
              <a:rPr lang="en-US" altLang="zh-CN" dirty="0"/>
              <a:t>memory system models: Classic &amp; Ruby</a:t>
            </a:r>
          </a:p>
          <a:p>
            <a:pPr lvl="1"/>
            <a:r>
              <a:rPr lang="en-US" altLang="zh-CN" dirty="0" smtClean="0"/>
              <a:t>Once </a:t>
            </a:r>
            <a:r>
              <a:rPr lang="en-US" altLang="zh-CN" dirty="0"/>
              <a:t>you learn it, you can apply to a wide-range </a:t>
            </a:r>
            <a:r>
              <a:rPr lang="en-US" altLang="zh-CN" dirty="0" smtClean="0"/>
              <a:t>of investigations</a:t>
            </a:r>
            <a:endParaRPr lang="en-US" altLang="zh-CN" dirty="0"/>
          </a:p>
          <a:p>
            <a:r>
              <a:rPr lang="en-US" altLang="zh-CN" b="1" dirty="0" smtClean="0"/>
              <a:t>Availability</a:t>
            </a:r>
            <a:endParaRPr lang="en-US" altLang="zh-CN" b="1" dirty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both academic and corporate researchers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dependence on proprietary code</a:t>
            </a:r>
          </a:p>
          <a:p>
            <a:pPr lvl="1"/>
            <a:r>
              <a:rPr lang="en-US" altLang="zh-CN" dirty="0" smtClean="0"/>
              <a:t>BSD </a:t>
            </a:r>
            <a:r>
              <a:rPr lang="en-US" altLang="zh-CN" dirty="0"/>
              <a:t>license</a:t>
            </a:r>
          </a:p>
          <a:p>
            <a:r>
              <a:rPr lang="en-US" altLang="zh-CN" b="1" dirty="0" smtClean="0"/>
              <a:t>Collaboration</a:t>
            </a:r>
            <a:endParaRPr lang="en-US" altLang="zh-CN" b="1" dirty="0"/>
          </a:p>
          <a:p>
            <a:pPr lvl="1"/>
            <a:r>
              <a:rPr lang="en-US" altLang="zh-CN" dirty="0" smtClean="0"/>
              <a:t>Combined </a:t>
            </a:r>
            <a:r>
              <a:rPr lang="en-US" altLang="zh-CN" dirty="0"/>
              <a:t>effort of many with different specialties</a:t>
            </a:r>
          </a:p>
          <a:p>
            <a:pPr lvl="1"/>
            <a:r>
              <a:rPr lang="en-US" altLang="zh-CN" dirty="0" smtClean="0"/>
              <a:t>Active </a:t>
            </a:r>
            <a:r>
              <a:rPr lang="en-US" altLang="zh-CN" dirty="0"/>
              <a:t>community leveraging collaborative technologies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Gem5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Source Code Tree Organization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132856"/>
            <a:ext cx="71532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Gem5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Source Code Tree Organization</a:t>
            </a:r>
          </a:p>
          <a:p>
            <a:pPr lvl="1"/>
            <a:r>
              <a:rPr lang="en-US" altLang="zh-CN" dirty="0" err="1"/>
              <a:t>configs</a:t>
            </a:r>
            <a:r>
              <a:rPr lang="en-US" altLang="zh-CN" dirty="0"/>
              <a:t>: sample m5 scripts</a:t>
            </a:r>
          </a:p>
          <a:p>
            <a:pPr lvl="1"/>
            <a:r>
              <a:rPr lang="en-US" altLang="zh-CN" dirty="0" err="1" smtClean="0"/>
              <a:t>src</a:t>
            </a:r>
            <a:r>
              <a:rPr lang="en-US" altLang="zh-CN" dirty="0" smtClean="0"/>
              <a:t>/arch</a:t>
            </a:r>
            <a:r>
              <a:rPr lang="en-US" altLang="zh-CN" dirty="0"/>
              <a:t>: architecture definition &amp; ISA-specific components</a:t>
            </a:r>
          </a:p>
          <a:p>
            <a:pPr lvl="1"/>
            <a:r>
              <a:rPr lang="en-US" altLang="zh-CN" dirty="0" err="1" smtClean="0"/>
              <a:t>src</a:t>
            </a:r>
            <a:r>
              <a:rPr lang="en-US" altLang="zh-CN" dirty="0" smtClean="0"/>
              <a:t>/base</a:t>
            </a:r>
            <a:r>
              <a:rPr lang="en-US" altLang="zh-CN" dirty="0"/>
              <a:t>: general data structures/facilities</a:t>
            </a:r>
          </a:p>
          <a:p>
            <a:pPr lvl="1"/>
            <a:r>
              <a:rPr lang="en-US" altLang="zh-CN" dirty="0" err="1" smtClean="0"/>
              <a:t>src</a:t>
            </a:r>
            <a:r>
              <a:rPr lang="en-US" altLang="zh-CN" dirty="0" smtClean="0"/>
              <a:t>/python</a:t>
            </a:r>
            <a:r>
              <a:rPr lang="en-US" altLang="zh-CN" dirty="0"/>
              <a:t>: Python </a:t>
            </a:r>
            <a:r>
              <a:rPr lang="en-US" altLang="zh-CN" dirty="0" err="1"/>
              <a:t>config</a:t>
            </a:r>
            <a:r>
              <a:rPr lang="en-US" altLang="zh-CN" dirty="0"/>
              <a:t> code</a:t>
            </a:r>
          </a:p>
          <a:p>
            <a:pPr lvl="1"/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</a:t>
            </a:r>
            <a:r>
              <a:rPr lang="en-US" altLang="zh-CN" dirty="0"/>
              <a:t>,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mem</a:t>
            </a:r>
            <a:r>
              <a:rPr lang="en-US" altLang="zh-CN" dirty="0"/>
              <a:t>,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: specific models</a:t>
            </a:r>
          </a:p>
          <a:p>
            <a:pPr lvl="1"/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sim</a:t>
            </a:r>
            <a:r>
              <a:rPr lang="en-US" altLang="zh-CN" dirty="0"/>
              <a:t>: simulator base functionality</a:t>
            </a:r>
          </a:p>
          <a:p>
            <a:pPr lvl="1"/>
            <a:r>
              <a:rPr lang="en-US" altLang="zh-CN" dirty="0" smtClean="0"/>
              <a:t>system</a:t>
            </a:r>
            <a:r>
              <a:rPr lang="en-US" altLang="zh-CN" dirty="0"/>
              <a:t>: platform specific code (</a:t>
            </a:r>
            <a:r>
              <a:rPr lang="en-US" altLang="zh-CN" dirty="0" err="1"/>
              <a:t>palcode</a:t>
            </a:r>
            <a:r>
              <a:rPr lang="en-US" altLang="zh-CN" dirty="0"/>
              <a:t>, firmware, </a:t>
            </a:r>
            <a:r>
              <a:rPr lang="en-US" altLang="zh-CN" dirty="0" smtClean="0"/>
              <a:t>bios, etc</a:t>
            </a:r>
            <a:r>
              <a:rPr lang="en-US" altLang="zh-CN" dirty="0"/>
              <a:t>.) — packaged separately</a:t>
            </a:r>
          </a:p>
          <a:p>
            <a:pPr lvl="1"/>
            <a:r>
              <a:rPr lang="en-US" altLang="zh-CN" dirty="0" smtClean="0"/>
              <a:t>test</a:t>
            </a:r>
            <a:r>
              <a:rPr lang="en-US" altLang="zh-CN" dirty="0"/>
              <a:t>: regression tests</a:t>
            </a:r>
          </a:p>
          <a:p>
            <a:pPr lvl="1"/>
            <a:r>
              <a:rPr lang="en-US" altLang="zh-CN" dirty="0" err="1" smtClean="0"/>
              <a:t>util</a:t>
            </a:r>
            <a:r>
              <a:rPr lang="en-US" altLang="zh-CN" dirty="0"/>
              <a:t>: utility </a:t>
            </a:r>
            <a:r>
              <a:rPr lang="en-US" altLang="zh-CN" dirty="0" smtClean="0"/>
              <a:t>programs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Models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Supported </a:t>
            </a:r>
            <a:r>
              <a:rPr lang="en-US" altLang="zh-CN" dirty="0"/>
              <a:t>CPU Models</a:t>
            </a:r>
          </a:p>
          <a:p>
            <a:pPr lvl="1"/>
            <a:r>
              <a:rPr lang="en-US" altLang="zh-CN" dirty="0" err="1" smtClean="0"/>
              <a:t>AtomicSimpleCPU</a:t>
            </a:r>
            <a:endParaRPr lang="en-US" altLang="zh-CN" dirty="0"/>
          </a:p>
          <a:p>
            <a:pPr lvl="1"/>
            <a:r>
              <a:rPr lang="en-US" altLang="zh-CN" dirty="0" err="1" smtClean="0"/>
              <a:t>TimingSimpleCPU</a:t>
            </a:r>
            <a:endParaRPr lang="en-US" altLang="zh-CN" dirty="0"/>
          </a:p>
          <a:p>
            <a:pPr lvl="1"/>
            <a:r>
              <a:rPr lang="en-US" altLang="zh-CN" dirty="0" err="1" smtClean="0"/>
              <a:t>InOrderCPU</a:t>
            </a:r>
            <a:endParaRPr lang="en-US" altLang="zh-CN" dirty="0"/>
          </a:p>
          <a:p>
            <a:pPr lvl="1"/>
            <a:r>
              <a:rPr lang="en-US" altLang="zh-CN" dirty="0" smtClean="0"/>
              <a:t>O3CPU</a:t>
            </a:r>
            <a:endParaRPr lang="en-US" altLang="zh-CN" dirty="0"/>
          </a:p>
          <a:p>
            <a:r>
              <a:rPr lang="en-US" altLang="zh-CN" dirty="0" smtClean="0"/>
              <a:t>CPU </a:t>
            </a:r>
            <a:r>
              <a:rPr lang="en-US" altLang="zh-CN" dirty="0"/>
              <a:t>Model Internals</a:t>
            </a:r>
          </a:p>
          <a:p>
            <a:pPr lvl="1"/>
            <a:r>
              <a:rPr lang="en-US" altLang="zh-CN" dirty="0" smtClean="0"/>
              <a:t>Parameters</a:t>
            </a:r>
            <a:endParaRPr lang="en-US" altLang="zh-CN" dirty="0"/>
          </a:p>
          <a:p>
            <a:pPr lvl="1"/>
            <a:r>
              <a:rPr lang="en-US" altLang="zh-CN" dirty="0" smtClean="0"/>
              <a:t>Time </a:t>
            </a:r>
            <a:r>
              <a:rPr lang="en-US" altLang="zh-CN" dirty="0"/>
              <a:t>Buffers</a:t>
            </a:r>
          </a:p>
          <a:p>
            <a:pPr lvl="1"/>
            <a:r>
              <a:rPr lang="en-US" altLang="zh-CN" dirty="0" smtClean="0"/>
              <a:t>Key </a:t>
            </a:r>
            <a:r>
              <a:rPr lang="en-US" altLang="zh-CN" dirty="0"/>
              <a:t>Interfaces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Models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8200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Supported CPU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Simple CPUs</a:t>
            </a:r>
          </a:p>
          <a:p>
            <a:pPr lvl="1"/>
            <a:r>
              <a:rPr lang="en-US" altLang="zh-CN" dirty="0" smtClean="0"/>
              <a:t>Models </a:t>
            </a:r>
            <a:r>
              <a:rPr lang="en-US" altLang="zh-CN" dirty="0"/>
              <a:t>Single-Thread 1 CPI Machine</a:t>
            </a:r>
          </a:p>
          <a:p>
            <a:pPr lvl="1"/>
            <a:r>
              <a:rPr lang="en-US" altLang="zh-CN" dirty="0" smtClean="0"/>
              <a:t>Two </a:t>
            </a:r>
            <a:r>
              <a:rPr lang="en-US" altLang="zh-CN" dirty="0"/>
              <a:t>Types: </a:t>
            </a:r>
            <a:r>
              <a:rPr lang="en-US" altLang="zh-CN" dirty="0" err="1"/>
              <a:t>AtomicSimpleCPU</a:t>
            </a:r>
            <a:r>
              <a:rPr lang="en-US" altLang="zh-CN" dirty="0"/>
              <a:t> and </a:t>
            </a:r>
            <a:r>
              <a:rPr lang="en-US" altLang="zh-CN" dirty="0" err="1"/>
              <a:t>TimingSimpleCPU</a:t>
            </a:r>
            <a:endParaRPr lang="en-US" altLang="zh-CN" dirty="0"/>
          </a:p>
          <a:p>
            <a:pPr lvl="1"/>
            <a:r>
              <a:rPr lang="en-US" altLang="zh-CN" dirty="0" smtClean="0"/>
              <a:t>Common </a:t>
            </a:r>
            <a:r>
              <a:rPr lang="en-US" altLang="zh-CN" dirty="0"/>
              <a:t>Uses:</a:t>
            </a:r>
          </a:p>
          <a:p>
            <a:pPr lvl="2"/>
            <a:r>
              <a:rPr lang="en-US" altLang="zh-CN" dirty="0" smtClean="0"/>
              <a:t>Fast</a:t>
            </a:r>
            <a:r>
              <a:rPr lang="en-US" altLang="zh-CN" dirty="0"/>
              <a:t>, Functional Simulation: 2.9 million and 1.2 </a:t>
            </a:r>
            <a:r>
              <a:rPr lang="en-US" altLang="zh-CN" dirty="0" smtClean="0"/>
              <a:t>million instructions </a:t>
            </a:r>
            <a:r>
              <a:rPr lang="en-US" altLang="zh-CN" dirty="0"/>
              <a:t>per second on the “</a:t>
            </a:r>
            <a:r>
              <a:rPr lang="en-US" altLang="zh-CN" dirty="0" err="1"/>
              <a:t>twolf</a:t>
            </a:r>
            <a:r>
              <a:rPr lang="en-US" altLang="zh-CN" dirty="0"/>
              <a:t>” benchmark</a:t>
            </a:r>
          </a:p>
          <a:p>
            <a:pPr lvl="2"/>
            <a:r>
              <a:rPr lang="en-US" altLang="zh-CN" dirty="0" smtClean="0"/>
              <a:t>Warming </a:t>
            </a:r>
            <a:r>
              <a:rPr lang="en-US" altLang="zh-CN" dirty="0"/>
              <a:t>Up Caches</a:t>
            </a:r>
          </a:p>
          <a:p>
            <a:pPr lvl="2"/>
            <a:r>
              <a:rPr lang="en-US" altLang="zh-CN" dirty="0" smtClean="0"/>
              <a:t>Studies </a:t>
            </a:r>
            <a:r>
              <a:rPr lang="en-US" altLang="zh-CN" dirty="0"/>
              <a:t>that do not require detailed CPU modeling</a:t>
            </a:r>
          </a:p>
          <a:p>
            <a:r>
              <a:rPr lang="en-US" altLang="zh-CN" dirty="0" smtClean="0"/>
              <a:t>Detailed </a:t>
            </a:r>
            <a:r>
              <a:rPr lang="en-US" altLang="zh-CN" dirty="0"/>
              <a:t>CPUs</a:t>
            </a:r>
          </a:p>
          <a:p>
            <a:pPr lvl="1"/>
            <a:r>
              <a:rPr lang="en-US" altLang="zh-CN" dirty="0" err="1" smtClean="0"/>
              <a:t>Parameterizable</a:t>
            </a:r>
            <a:r>
              <a:rPr lang="en-US" altLang="zh-CN" dirty="0" smtClean="0"/>
              <a:t> </a:t>
            </a:r>
            <a:r>
              <a:rPr lang="en-US" altLang="zh-CN" dirty="0"/>
              <a:t>Pipeline Models w/SMT support</a:t>
            </a:r>
          </a:p>
          <a:p>
            <a:pPr lvl="1"/>
            <a:r>
              <a:rPr lang="en-US" altLang="zh-CN" dirty="0" smtClean="0"/>
              <a:t>Two </a:t>
            </a:r>
            <a:r>
              <a:rPr lang="en-US" altLang="zh-CN" dirty="0"/>
              <a:t>Types: </a:t>
            </a:r>
            <a:r>
              <a:rPr lang="en-US" altLang="zh-CN" dirty="0" err="1"/>
              <a:t>InOrderCPU</a:t>
            </a:r>
            <a:r>
              <a:rPr lang="en-US" altLang="zh-CN" dirty="0"/>
              <a:t> and O3CPU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/>
              <a:t>Execute in Execute”, detailed modeling</a:t>
            </a:r>
          </a:p>
          <a:p>
            <a:pPr lvl="1"/>
            <a:r>
              <a:rPr lang="en-US" altLang="zh-CN" dirty="0" smtClean="0"/>
              <a:t>Slower </a:t>
            </a:r>
            <a:r>
              <a:rPr lang="en-US" altLang="zh-CN" dirty="0"/>
              <a:t>than </a:t>
            </a:r>
            <a:r>
              <a:rPr lang="en-US" altLang="zh-CN" dirty="0" err="1"/>
              <a:t>SimpleCPUs</a:t>
            </a:r>
            <a:r>
              <a:rPr lang="en-US" altLang="zh-CN" dirty="0"/>
              <a:t>: 200K instructions per second </a:t>
            </a:r>
            <a:r>
              <a:rPr lang="en-US" altLang="zh-CN" dirty="0" smtClean="0"/>
              <a:t>on the </a:t>
            </a:r>
            <a:r>
              <a:rPr lang="en-US" altLang="zh-CN" dirty="0"/>
              <a:t>“</a:t>
            </a:r>
            <a:r>
              <a:rPr lang="en-US" altLang="zh-CN" dirty="0" err="1"/>
              <a:t>twolf</a:t>
            </a:r>
            <a:r>
              <a:rPr lang="en-US" altLang="zh-CN" dirty="0"/>
              <a:t>” benchmark</a:t>
            </a:r>
          </a:p>
          <a:p>
            <a:pPr lvl="2"/>
            <a:r>
              <a:rPr lang="en-US" altLang="zh-CN" dirty="0" smtClean="0"/>
              <a:t>Models </a:t>
            </a:r>
            <a:r>
              <a:rPr lang="en-US" altLang="zh-CN" dirty="0"/>
              <a:t>the timing for each pipeline stage</a:t>
            </a:r>
          </a:p>
          <a:p>
            <a:pPr lvl="2"/>
            <a:r>
              <a:rPr lang="en-US" altLang="zh-CN" dirty="0" smtClean="0"/>
              <a:t>Forces </a:t>
            </a:r>
            <a:r>
              <a:rPr lang="en-US" altLang="zh-CN" dirty="0"/>
              <a:t>both timing and execution of simulation to be accurate</a:t>
            </a:r>
          </a:p>
          <a:p>
            <a:pPr lvl="2"/>
            <a:r>
              <a:rPr lang="en-US" altLang="zh-CN" dirty="0" smtClean="0"/>
              <a:t>Important </a:t>
            </a:r>
            <a:r>
              <a:rPr lang="en-US" altLang="zh-CN" dirty="0"/>
              <a:t>for Coherence, I/O, Multiprocessor Studies, etc.</a:t>
            </a: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27736" y="83671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cpu</a:t>
            </a:r>
            <a:r>
              <a:rPr lang="en-US" altLang="zh-CN" sz="2800" dirty="0" smtClean="0"/>
              <a:t>/*.</a:t>
            </a:r>
            <a:r>
              <a:rPr lang="en-US" altLang="zh-CN" sz="2800" dirty="0" err="1" smtClean="0"/>
              <a:t>hh,cc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Gem5---CPU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19088"/>
            <a:ext cx="82962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Gem5---CPU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19088"/>
            <a:ext cx="82962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Gem5---CPU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19088"/>
            <a:ext cx="82962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Gem5---CPU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19088"/>
            <a:ext cx="82962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Gem5---CPU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19088"/>
            <a:ext cx="82962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Pervasive object-oriented design</a:t>
            </a:r>
          </a:p>
          <a:p>
            <a:pPr lvl="1"/>
            <a:r>
              <a:rPr lang="en-US" altLang="zh-CN" dirty="0" smtClean="0"/>
              <a:t>Provides </a:t>
            </a:r>
            <a:r>
              <a:rPr lang="en-US" altLang="zh-CN" dirty="0"/>
              <a:t>modularity, flexibility</a:t>
            </a:r>
          </a:p>
          <a:p>
            <a:pPr lvl="1"/>
            <a:r>
              <a:rPr lang="en-US" altLang="zh-CN" dirty="0" smtClean="0"/>
              <a:t>Significantly </a:t>
            </a:r>
            <a:r>
              <a:rPr lang="en-US" altLang="zh-CN" dirty="0"/>
              <a:t>leverages inheritance e.g. </a:t>
            </a:r>
            <a:r>
              <a:rPr lang="en-US" altLang="zh-CN" dirty="0" err="1"/>
              <a:t>SimObject</a:t>
            </a:r>
            <a:endParaRPr lang="en-US" altLang="zh-CN" dirty="0"/>
          </a:p>
          <a:p>
            <a:r>
              <a:rPr lang="en-US" altLang="zh-CN" b="1" dirty="0" smtClean="0"/>
              <a:t>Python </a:t>
            </a:r>
            <a:r>
              <a:rPr lang="en-US" altLang="zh-CN" b="1" dirty="0"/>
              <a:t>integration</a:t>
            </a:r>
          </a:p>
          <a:p>
            <a:pPr lvl="1"/>
            <a:r>
              <a:rPr lang="en-US" altLang="zh-CN" dirty="0" smtClean="0"/>
              <a:t>Powerful </a:t>
            </a:r>
            <a:r>
              <a:rPr lang="en-US" altLang="zh-CN" dirty="0"/>
              <a:t>front-end interface</a:t>
            </a:r>
          </a:p>
          <a:p>
            <a:pPr lvl="1"/>
            <a:r>
              <a:rPr lang="en-US" altLang="zh-CN" dirty="0" smtClean="0"/>
              <a:t>Provides </a:t>
            </a:r>
            <a:r>
              <a:rPr lang="en-US" altLang="zh-CN" dirty="0"/>
              <a:t>initialization, configuration, &amp; simulation control</a:t>
            </a:r>
          </a:p>
          <a:p>
            <a:r>
              <a:rPr lang="en-US" altLang="zh-CN" b="1" dirty="0" smtClean="0"/>
              <a:t>Domain-Specific </a:t>
            </a:r>
            <a:r>
              <a:rPr lang="en-US" altLang="zh-CN" b="1" dirty="0"/>
              <a:t>Languages</a:t>
            </a:r>
          </a:p>
          <a:p>
            <a:pPr lvl="1"/>
            <a:r>
              <a:rPr lang="en-US" altLang="zh-CN" dirty="0" smtClean="0"/>
              <a:t>ISA </a:t>
            </a:r>
            <a:r>
              <a:rPr lang="en-US" altLang="zh-CN" dirty="0"/>
              <a:t>DSL: defines ISA semantics</a:t>
            </a:r>
          </a:p>
          <a:p>
            <a:pPr lvl="1"/>
            <a:r>
              <a:rPr lang="en-US" altLang="zh-CN" dirty="0" smtClean="0"/>
              <a:t>Cache </a:t>
            </a:r>
            <a:r>
              <a:rPr lang="en-US" altLang="zh-CN" dirty="0"/>
              <a:t>Coherence DSL (</a:t>
            </a:r>
            <a:r>
              <a:rPr lang="en-US" altLang="zh-CN" dirty="0" err="1"/>
              <a:t>a.k.a.SLICC</a:t>
            </a:r>
            <a:r>
              <a:rPr lang="en-US" altLang="zh-CN" dirty="0"/>
              <a:t>): defines coherence logic</a:t>
            </a:r>
          </a:p>
          <a:p>
            <a:r>
              <a:rPr lang="en-US" altLang="zh-CN" b="1" dirty="0" smtClean="0"/>
              <a:t>Standard </a:t>
            </a:r>
            <a:r>
              <a:rPr lang="en-US" altLang="zh-CN" b="1" dirty="0"/>
              <a:t>interfaces</a:t>
            </a:r>
            <a:r>
              <a:rPr lang="en-US" altLang="zh-CN" dirty="0"/>
              <a:t>: Ports and </a:t>
            </a:r>
            <a:r>
              <a:rPr lang="en-US" altLang="zh-CN" dirty="0" err="1"/>
              <a:t>MessageBuffers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Gem5---Memory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General Memory System</a:t>
            </a:r>
          </a:p>
          <a:p>
            <a:pPr lvl="1"/>
            <a:r>
              <a:rPr lang="en-US" altLang="zh-CN" dirty="0" smtClean="0"/>
              <a:t>Ports</a:t>
            </a:r>
          </a:p>
          <a:p>
            <a:pPr lvl="1"/>
            <a:r>
              <a:rPr lang="en-US" altLang="zh-CN" dirty="0" smtClean="0"/>
              <a:t>Packets</a:t>
            </a:r>
          </a:p>
          <a:p>
            <a:pPr lvl="1"/>
            <a:r>
              <a:rPr lang="en-US" altLang="zh-CN" dirty="0" smtClean="0"/>
              <a:t>Requests</a:t>
            </a:r>
          </a:p>
          <a:p>
            <a:pPr lvl="1"/>
            <a:r>
              <a:rPr lang="en-US" altLang="zh-CN" dirty="0" smtClean="0"/>
              <a:t>Atomic/Timing/Functional accesses</a:t>
            </a:r>
          </a:p>
          <a:p>
            <a:r>
              <a:rPr lang="en-US" altLang="zh-CN" dirty="0" smtClean="0"/>
              <a:t>Two memory system models</a:t>
            </a:r>
          </a:p>
          <a:p>
            <a:pPr lvl="1"/>
            <a:r>
              <a:rPr lang="en-US" altLang="zh-CN" dirty="0" smtClean="0"/>
              <a:t>Classic</a:t>
            </a:r>
          </a:p>
          <a:p>
            <a:pPr lvl="1"/>
            <a:r>
              <a:rPr lang="en-US" altLang="zh-CN" dirty="0" smtClean="0"/>
              <a:t>Ruby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6228020"/>
            <a:ext cx="542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Check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gem5.org/General_Memory_System</a:t>
            </a:r>
            <a:r>
              <a:rPr lang="en-US" altLang="zh-CN" dirty="0" smtClean="0"/>
              <a:t> for details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Ruby Memory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Flexible Memory System</a:t>
            </a:r>
          </a:p>
          <a:p>
            <a:pPr lvl="1"/>
            <a:r>
              <a:rPr lang="en-US" altLang="zh-CN" dirty="0" smtClean="0"/>
              <a:t>Rich </a:t>
            </a:r>
            <a:r>
              <a:rPr lang="en-US" altLang="zh-CN" dirty="0"/>
              <a:t>configuration - Just run it</a:t>
            </a:r>
          </a:p>
          <a:p>
            <a:pPr lvl="2"/>
            <a:r>
              <a:rPr lang="en-US" altLang="zh-CN" dirty="0" smtClean="0"/>
              <a:t>Simulate </a:t>
            </a:r>
            <a:r>
              <a:rPr lang="en-US" altLang="zh-CN" dirty="0"/>
              <a:t>combinations of caches, coherence, </a:t>
            </a:r>
            <a:r>
              <a:rPr lang="en-US" altLang="zh-CN" dirty="0" smtClean="0"/>
              <a:t>interconnect, etc</a:t>
            </a:r>
            <a:r>
              <a:rPr lang="en-US" altLang="zh-CN" dirty="0"/>
              <a:t>...</a:t>
            </a:r>
          </a:p>
          <a:p>
            <a:pPr lvl="1"/>
            <a:r>
              <a:rPr lang="en-US" altLang="zh-CN" dirty="0" smtClean="0"/>
              <a:t>Rapid </a:t>
            </a:r>
            <a:r>
              <a:rPr lang="en-US" altLang="zh-CN" dirty="0"/>
              <a:t>prototyping - Just create it</a:t>
            </a:r>
          </a:p>
          <a:p>
            <a:pPr lvl="2"/>
            <a:r>
              <a:rPr lang="en-US" altLang="zh-CN" dirty="0" smtClean="0"/>
              <a:t>Domain-Specific </a:t>
            </a:r>
            <a:r>
              <a:rPr lang="en-US" altLang="zh-CN" dirty="0"/>
              <a:t>Language (SLICC) for coherence protocols</a:t>
            </a:r>
          </a:p>
          <a:p>
            <a:pPr lvl="2"/>
            <a:r>
              <a:rPr lang="en-US" altLang="zh-CN" dirty="0" smtClean="0"/>
              <a:t>Modular </a:t>
            </a:r>
            <a:r>
              <a:rPr lang="en-US" altLang="zh-CN" dirty="0"/>
              <a:t>components</a:t>
            </a:r>
          </a:p>
          <a:p>
            <a:r>
              <a:rPr lang="en-US" altLang="zh-CN" dirty="0" smtClean="0"/>
              <a:t>Detailed </a:t>
            </a:r>
            <a:r>
              <a:rPr lang="en-US" altLang="zh-CN" dirty="0"/>
              <a:t>statistics</a:t>
            </a:r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., Request size/type distribution, state </a:t>
            </a:r>
            <a:r>
              <a:rPr lang="en-US" altLang="zh-CN" dirty="0" smtClean="0"/>
              <a:t>transition frequencies</a:t>
            </a:r>
            <a:r>
              <a:rPr lang="en-US" altLang="zh-CN" dirty="0"/>
              <a:t>, etc...</a:t>
            </a:r>
          </a:p>
          <a:p>
            <a:r>
              <a:rPr lang="en-US" altLang="zh-CN" dirty="0" smtClean="0"/>
              <a:t>Detailed </a:t>
            </a:r>
            <a:r>
              <a:rPr lang="en-US" altLang="zh-CN" dirty="0"/>
              <a:t>component simulation</a:t>
            </a:r>
          </a:p>
          <a:p>
            <a:pPr lvl="1"/>
            <a:r>
              <a:rPr lang="en-US" altLang="zh-CN" dirty="0" smtClean="0"/>
              <a:t>Network </a:t>
            </a:r>
            <a:r>
              <a:rPr lang="en-US" altLang="zh-CN" dirty="0"/>
              <a:t>(fixed/flexible pipeline and simple)</a:t>
            </a:r>
          </a:p>
          <a:p>
            <a:pPr lvl="1"/>
            <a:r>
              <a:rPr lang="en-US" altLang="zh-CN" dirty="0" smtClean="0"/>
              <a:t>Caches </a:t>
            </a:r>
            <a:r>
              <a:rPr lang="en-US" altLang="zh-CN" dirty="0"/>
              <a:t>(Pluggable replacement policies)</a:t>
            </a:r>
          </a:p>
          <a:p>
            <a:pPr lvl="1"/>
            <a:r>
              <a:rPr lang="en-US" altLang="zh-CN" dirty="0" smtClean="0"/>
              <a:t>Memory </a:t>
            </a:r>
            <a:r>
              <a:rPr lang="en-US" altLang="zh-CN" dirty="0"/>
              <a:t>(DDR2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Ruby Memory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/>
          </a:bodyPr>
          <a:lstStyle/>
          <a:p>
            <a:r>
              <a:rPr lang="en-US" altLang="zh-CN" dirty="0"/>
              <a:t>Can build many different memory systems</a:t>
            </a:r>
          </a:p>
          <a:p>
            <a:pPr lvl="1"/>
            <a:r>
              <a:rPr lang="en-US" altLang="zh-CN" dirty="0" smtClean="0"/>
              <a:t>CMPs</a:t>
            </a:r>
            <a:r>
              <a:rPr lang="en-US" altLang="zh-CN" dirty="0"/>
              <a:t>, SMPs, SCMPs</a:t>
            </a:r>
          </a:p>
          <a:p>
            <a:pPr lvl="1"/>
            <a:r>
              <a:rPr lang="en-US" altLang="zh-CN" dirty="0" smtClean="0"/>
              <a:t>1/2/3 </a:t>
            </a:r>
            <a:r>
              <a:rPr lang="en-US" altLang="zh-CN" dirty="0"/>
              <a:t>level caches</a:t>
            </a:r>
          </a:p>
          <a:p>
            <a:pPr lvl="1"/>
            <a:r>
              <a:rPr lang="en-US" altLang="zh-CN" dirty="0" smtClean="0"/>
              <a:t>Pt2Pt/Torus/Mesh </a:t>
            </a:r>
            <a:r>
              <a:rPr lang="en-US" altLang="zh-CN" dirty="0"/>
              <a:t>Topologies</a:t>
            </a:r>
          </a:p>
          <a:p>
            <a:pPr lvl="1"/>
            <a:r>
              <a:rPr lang="en-US" altLang="zh-CN" dirty="0" smtClean="0"/>
              <a:t>MESI/MOESI </a:t>
            </a:r>
            <a:r>
              <a:rPr lang="en-US" altLang="zh-CN" dirty="0"/>
              <a:t>coherence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components is individually configurable</a:t>
            </a:r>
          </a:p>
          <a:p>
            <a:pPr lvl="1"/>
            <a:r>
              <a:rPr lang="en-US" altLang="zh-CN" dirty="0" smtClean="0"/>
              <a:t>Build </a:t>
            </a:r>
            <a:r>
              <a:rPr lang="en-US" altLang="zh-CN" dirty="0"/>
              <a:t>heterogeneous cache architectures (new)</a:t>
            </a:r>
          </a:p>
          <a:p>
            <a:pPr lvl="1"/>
            <a:r>
              <a:rPr lang="en-US" altLang="zh-CN" dirty="0" smtClean="0"/>
              <a:t>Adjust </a:t>
            </a:r>
            <a:r>
              <a:rPr lang="en-US" altLang="zh-CN" dirty="0"/>
              <a:t>cache sizes, bandwidth, link latencies, etc...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Ruby Memory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92500"/>
          </a:bodyPr>
          <a:lstStyle/>
          <a:p>
            <a:r>
              <a:rPr lang="en-US" altLang="zh-CN" sz="3000" dirty="0"/>
              <a:t>8 core CMP, 2-Level, MESI protocol, 32K L1s, 8MB </a:t>
            </a:r>
            <a:r>
              <a:rPr lang="en-US" altLang="zh-CN" sz="3000" dirty="0" smtClean="0"/>
              <a:t>8-banked L2s</a:t>
            </a:r>
            <a:r>
              <a:rPr lang="en-US" altLang="zh-CN" sz="3000" dirty="0"/>
              <a:t>, crossbar interconnect</a:t>
            </a:r>
          </a:p>
          <a:p>
            <a:pPr lvl="1"/>
            <a:r>
              <a:rPr lang="en-US" altLang="zh-CN" dirty="0" err="1" smtClean="0"/>
              <a:t>scons</a:t>
            </a:r>
            <a:r>
              <a:rPr lang="en-US" altLang="zh-CN" dirty="0" smtClean="0"/>
              <a:t> build/</a:t>
            </a:r>
            <a:r>
              <a:rPr lang="en-US" altLang="zh-CN" dirty="0" err="1" smtClean="0"/>
              <a:t>ALPHA_MOESI_hammer</a:t>
            </a:r>
            <a:r>
              <a:rPr lang="en-US" altLang="zh-CN" dirty="0" smtClean="0"/>
              <a:t>/gem5.opt</a:t>
            </a:r>
            <a:endParaRPr lang="en-US" altLang="zh-CN" dirty="0"/>
          </a:p>
          <a:p>
            <a:pPr lvl="1"/>
            <a:r>
              <a:rPr lang="en-US" altLang="zh-CN" dirty="0" smtClean="0"/>
              <a:t>./build/</a:t>
            </a:r>
            <a:r>
              <a:rPr lang="en-US" altLang="zh-CN" dirty="0" err="1" smtClean="0"/>
              <a:t>ALPHA_MOESI_hammer</a:t>
            </a:r>
            <a:r>
              <a:rPr lang="en-US" altLang="zh-CN" dirty="0" smtClean="0"/>
              <a:t>/gem5.opt </a:t>
            </a:r>
            <a:r>
              <a:rPr lang="en-US" altLang="zh-CN" dirty="0"/>
              <a:t>configs/example/ruby_fs.py -n 8 --</a:t>
            </a:r>
            <a:r>
              <a:rPr lang="en-US" altLang="zh-CN" dirty="0" smtClean="0"/>
              <a:t>l1i_size=32kB --</a:t>
            </a:r>
            <a:r>
              <a:rPr lang="en-US" altLang="zh-CN" dirty="0"/>
              <a:t>l1d_size=32kB --l2_size=8MB --num-l2caches=8 --topology=Crossbar --timing</a:t>
            </a:r>
          </a:p>
          <a:p>
            <a:r>
              <a:rPr lang="en-US" altLang="zh-CN" sz="3000" dirty="0" smtClean="0"/>
              <a:t>64 </a:t>
            </a:r>
            <a:r>
              <a:rPr lang="en-US" altLang="zh-CN" sz="3000" dirty="0"/>
              <a:t>socket SMP, 2-Level on-chip Caches, MOESI protocol</a:t>
            </a:r>
            <a:r>
              <a:rPr lang="en-US" altLang="zh-CN" sz="3000" dirty="0" smtClean="0"/>
              <a:t>, 32K </a:t>
            </a:r>
            <a:r>
              <a:rPr lang="en-US" altLang="zh-CN" sz="3000" dirty="0"/>
              <a:t>L1s, 8MB L2 per chip, mesh interconnect</a:t>
            </a:r>
          </a:p>
          <a:p>
            <a:pPr lvl="1"/>
            <a:r>
              <a:rPr lang="en-US" altLang="zh-CN" dirty="0" err="1" smtClean="0"/>
              <a:t>scons</a:t>
            </a:r>
            <a:r>
              <a:rPr lang="en-US" altLang="zh-CN" dirty="0" smtClean="0"/>
              <a:t> build/</a:t>
            </a:r>
            <a:r>
              <a:rPr lang="en-US" altLang="zh-CN" dirty="0" err="1" smtClean="0"/>
              <a:t>ALPHA_MOESI_hammer</a:t>
            </a:r>
            <a:r>
              <a:rPr lang="en-US" altLang="zh-CN" dirty="0" smtClean="0"/>
              <a:t>/gem5.opt</a:t>
            </a:r>
          </a:p>
          <a:p>
            <a:pPr lvl="1"/>
            <a:r>
              <a:rPr lang="en-US" altLang="zh-CN" dirty="0" smtClean="0"/>
              <a:t>./build/</a:t>
            </a:r>
            <a:r>
              <a:rPr lang="en-US" altLang="zh-CN" dirty="0" err="1" smtClean="0"/>
              <a:t>ALPHA_MOESI_hammer</a:t>
            </a:r>
            <a:r>
              <a:rPr lang="en-US" altLang="zh-CN" dirty="0" smtClean="0"/>
              <a:t>/m5.opt </a:t>
            </a:r>
            <a:r>
              <a:rPr lang="en-US" altLang="zh-CN" dirty="0"/>
              <a:t>configs/example/ruby_fs.py -n 64 --</a:t>
            </a:r>
            <a:r>
              <a:rPr lang="en-US" altLang="zh-CN" dirty="0" smtClean="0"/>
              <a:t>l1i_size=32kB --</a:t>
            </a:r>
            <a:r>
              <a:rPr lang="en-US" altLang="zh-CN" dirty="0"/>
              <a:t>l1d_size=32kB --l2_size=512MB --num-l2caches=64 --topology=Mesh --timing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Ruby Memory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/>
          </a:bodyPr>
          <a:lstStyle/>
          <a:p>
            <a:r>
              <a:rPr lang="en-US" altLang="zh-CN" dirty="0"/>
              <a:t>Domain-Specific Language</a:t>
            </a:r>
          </a:p>
          <a:p>
            <a:pPr lvl="1"/>
            <a:r>
              <a:rPr lang="en-US" altLang="zh-CN" dirty="0" err="1" smtClean="0"/>
              <a:t>Syntatically</a:t>
            </a:r>
            <a:r>
              <a:rPr lang="en-US" altLang="zh-CN" dirty="0" smtClean="0"/>
              <a:t> </a:t>
            </a:r>
            <a:r>
              <a:rPr lang="en-US" altLang="zh-CN" dirty="0"/>
              <a:t>similar to C/C++</a:t>
            </a:r>
          </a:p>
          <a:p>
            <a:pPr lvl="1"/>
            <a:r>
              <a:rPr lang="en-US" altLang="zh-CN" dirty="0" smtClean="0"/>
              <a:t>Like </a:t>
            </a:r>
            <a:r>
              <a:rPr lang="en-US" altLang="zh-CN" dirty="0"/>
              <a:t>HDLs, constrains operations to be hardware-like (e.g., </a:t>
            </a:r>
            <a:r>
              <a:rPr lang="en-US" altLang="zh-CN" dirty="0" smtClean="0"/>
              <a:t>no loops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Two </a:t>
            </a:r>
            <a:r>
              <a:rPr lang="en-US" altLang="zh-CN" dirty="0"/>
              <a:t>generation targets</a:t>
            </a:r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/>
              <a:t>++ for simulation</a:t>
            </a:r>
          </a:p>
          <a:p>
            <a:pPr lvl="2"/>
            <a:r>
              <a:rPr lang="en-US" altLang="zh-CN" dirty="0" smtClean="0"/>
              <a:t>Coherence </a:t>
            </a:r>
            <a:r>
              <a:rPr lang="en-US" altLang="zh-CN" dirty="0"/>
              <a:t>controller object</a:t>
            </a:r>
          </a:p>
          <a:p>
            <a:pPr lvl="1"/>
            <a:r>
              <a:rPr lang="en-US" altLang="zh-CN" dirty="0" smtClean="0"/>
              <a:t>HTML </a:t>
            </a:r>
            <a:r>
              <a:rPr lang="en-US" altLang="zh-CN" dirty="0"/>
              <a:t>for documentation</a:t>
            </a:r>
          </a:p>
          <a:p>
            <a:pPr lvl="2"/>
            <a:r>
              <a:rPr lang="en-US" altLang="zh-CN" dirty="0" smtClean="0"/>
              <a:t>Table-driven </a:t>
            </a:r>
            <a:r>
              <a:rPr lang="en-US" altLang="zh-CN" dirty="0"/>
              <a:t>specification (State x Event -&gt; Actions &amp; </a:t>
            </a:r>
            <a:r>
              <a:rPr lang="en-US" altLang="zh-CN" dirty="0" smtClean="0"/>
              <a:t>next state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Gem5 Basics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FS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FS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Inside the Gem5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Modify to meet your needs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All your need are provided</a:t>
            </a:r>
          </a:p>
          <a:p>
            <a:pPr lvl="1"/>
            <a:r>
              <a:rPr lang="en-US" altLang="zh-CN" dirty="0" smtClean="0"/>
              <a:t>Modify Python code</a:t>
            </a:r>
          </a:p>
          <a:p>
            <a:r>
              <a:rPr lang="en-US" altLang="zh-CN" dirty="0" smtClean="0"/>
              <a:t>Miss some device your need</a:t>
            </a:r>
          </a:p>
          <a:p>
            <a:pPr lvl="1"/>
            <a:r>
              <a:rPr lang="en-US" altLang="zh-CN" dirty="0" smtClean="0"/>
              <a:t>Add C++ code</a:t>
            </a:r>
          </a:p>
          <a:p>
            <a:r>
              <a:rPr lang="en-US" altLang="zh-CN" dirty="0" smtClean="0"/>
              <a:t>maybe need Modify the Linux Kernel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Gem5 Basics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SE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your code under FS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Run SPLASH2 Benchmark under FS mode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Inside the Gem5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Modify to satisfy your needs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basics</a:t>
            </a:r>
            <a:endParaRPr lang="en-US" altLang="zh-CN" dirty="0"/>
          </a:p>
          <a:p>
            <a:r>
              <a:rPr lang="en-US" altLang="zh-CN" dirty="0" smtClean="0"/>
              <a:t>Debugging</a:t>
            </a:r>
            <a:endParaRPr lang="en-US" altLang="zh-CN" dirty="0"/>
          </a:p>
          <a:p>
            <a:r>
              <a:rPr lang="en-US" altLang="zh-CN" dirty="0" smtClean="0"/>
              <a:t>CPU </a:t>
            </a:r>
            <a:r>
              <a:rPr lang="en-US" altLang="zh-CN" dirty="0"/>
              <a:t>model</a:t>
            </a:r>
          </a:p>
          <a:p>
            <a:r>
              <a:rPr lang="en-US" altLang="zh-CN" dirty="0" smtClean="0"/>
              <a:t>Ruby </a:t>
            </a:r>
            <a:r>
              <a:rPr lang="en-US" altLang="zh-CN" dirty="0"/>
              <a:t>memory system</a:t>
            </a:r>
          </a:p>
          <a:p>
            <a:r>
              <a:rPr lang="en-US" altLang="zh-CN" dirty="0" smtClean="0"/>
              <a:t>How to use gem5</a:t>
            </a:r>
          </a:p>
          <a:p>
            <a:r>
              <a:rPr lang="en-US" altLang="zh-CN" dirty="0" smtClean="0"/>
              <a:t>How gem5 works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19088"/>
            <a:ext cx="82962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/>
          </a:bodyPr>
          <a:lstStyle/>
          <a:p>
            <a:r>
              <a:rPr lang="en-US" altLang="zh-CN" b="1" dirty="0"/>
              <a:t>Execution modes</a:t>
            </a:r>
            <a:r>
              <a:rPr lang="en-US" altLang="zh-CN" dirty="0"/>
              <a:t>: System-call Emulation (SE) </a:t>
            </a:r>
            <a:r>
              <a:rPr lang="en-US" altLang="zh-CN" dirty="0" smtClean="0"/>
              <a:t>&amp; Full-System </a:t>
            </a:r>
            <a:r>
              <a:rPr lang="en-US" altLang="zh-CN" dirty="0"/>
              <a:t>(FS)</a:t>
            </a:r>
          </a:p>
          <a:p>
            <a:r>
              <a:rPr lang="en-US" altLang="zh-CN" b="1" dirty="0" smtClean="0"/>
              <a:t>ISAs</a:t>
            </a:r>
            <a:r>
              <a:rPr lang="en-US" altLang="zh-CN" dirty="0"/>
              <a:t>: Alpha, ARM, MIPS, Power, SPARC, </a:t>
            </a:r>
            <a:r>
              <a:rPr lang="en-US" altLang="zh-CN" dirty="0" smtClean="0"/>
              <a:t>X86</a:t>
            </a:r>
            <a:endParaRPr lang="en-US" altLang="zh-CN" dirty="0"/>
          </a:p>
          <a:p>
            <a:r>
              <a:rPr lang="en-US" altLang="zh-CN" b="1" dirty="0" smtClean="0"/>
              <a:t>CPU </a:t>
            </a:r>
            <a:r>
              <a:rPr lang="en-US" altLang="zh-CN" b="1" dirty="0"/>
              <a:t>models</a:t>
            </a:r>
            <a:r>
              <a:rPr lang="en-US" altLang="zh-CN" dirty="0"/>
              <a:t>: </a:t>
            </a:r>
            <a:r>
              <a:rPr lang="en-US" altLang="zh-CN" dirty="0" err="1"/>
              <a:t>AtomicSimple</a:t>
            </a:r>
            <a:r>
              <a:rPr lang="en-US" altLang="zh-CN" dirty="0"/>
              <a:t>, </a:t>
            </a:r>
            <a:r>
              <a:rPr lang="en-US" altLang="zh-CN" dirty="0" err="1"/>
              <a:t>TimingSimple</a:t>
            </a:r>
            <a:r>
              <a:rPr lang="en-US" altLang="zh-CN" dirty="0"/>
              <a:t>, </a:t>
            </a:r>
            <a:r>
              <a:rPr lang="en-US" altLang="zh-CN" dirty="0" err="1"/>
              <a:t>InOrder</a:t>
            </a:r>
            <a:r>
              <a:rPr lang="en-US" altLang="zh-CN" dirty="0"/>
              <a:t>, and O3</a:t>
            </a:r>
          </a:p>
          <a:p>
            <a:r>
              <a:rPr lang="en-US" altLang="zh-CN" b="1" dirty="0" smtClean="0"/>
              <a:t>Cache </a:t>
            </a:r>
            <a:r>
              <a:rPr lang="en-US" altLang="zh-CN" b="1" dirty="0"/>
              <a:t>coherence protocols</a:t>
            </a:r>
            <a:r>
              <a:rPr lang="en-US" altLang="zh-CN" dirty="0"/>
              <a:t>: broadcast-based, </a:t>
            </a:r>
            <a:r>
              <a:rPr lang="en-US" altLang="zh-CN" dirty="0" smtClean="0"/>
              <a:t>directories, etc</a:t>
            </a:r>
            <a:r>
              <a:rPr lang="en-US" altLang="zh-CN" dirty="0"/>
              <a:t>.</a:t>
            </a:r>
          </a:p>
          <a:p>
            <a:r>
              <a:rPr lang="en-US" altLang="zh-CN" b="1" dirty="0" smtClean="0"/>
              <a:t>Interconnection </a:t>
            </a:r>
            <a:r>
              <a:rPr lang="en-US" altLang="zh-CN" b="1" dirty="0"/>
              <a:t>networks</a:t>
            </a:r>
            <a:r>
              <a:rPr lang="en-US" altLang="zh-CN" dirty="0"/>
              <a:t>: Simple &amp; Garnet (Princeton</a:t>
            </a:r>
            <a:r>
              <a:rPr lang="en-US" altLang="zh-CN" dirty="0" smtClean="0"/>
              <a:t>, MIT</a:t>
            </a:r>
            <a:r>
              <a:rPr lang="en-US" altLang="zh-CN" dirty="0"/>
              <a:t>)</a:t>
            </a:r>
          </a:p>
          <a:p>
            <a:r>
              <a:rPr lang="en-US" altLang="zh-CN" b="1" dirty="0" smtClean="0"/>
              <a:t>Devices</a:t>
            </a:r>
            <a:r>
              <a:rPr lang="en-US" altLang="zh-CN" dirty="0"/>
              <a:t>: NICs, IDE controller, etc.</a:t>
            </a:r>
          </a:p>
          <a:p>
            <a:r>
              <a:rPr lang="en-US" altLang="zh-CN" b="1" dirty="0" smtClean="0"/>
              <a:t>Multiple </a:t>
            </a:r>
            <a:r>
              <a:rPr lang="en-US" altLang="zh-CN" b="1" dirty="0"/>
              <a:t>systems</a:t>
            </a:r>
            <a:r>
              <a:rPr lang="en-US" altLang="zh-CN" dirty="0"/>
              <a:t>: communicate over TCP/IP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19088"/>
            <a:ext cx="82962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gem5.org/Documentation</a:t>
            </a:r>
            <a:endParaRPr lang="en-US" altLang="zh-CN" dirty="0" smtClean="0"/>
          </a:p>
          <a:p>
            <a:r>
              <a:rPr lang="en-US" altLang="zh-CN" dirty="0" smtClean="0"/>
              <a:t>isca2011 Gem5 workshop slides</a:t>
            </a:r>
          </a:p>
          <a:p>
            <a:r>
              <a:rPr lang="en-US" altLang="zh-CN" dirty="0" smtClean="0"/>
              <a:t>asplos2008 Gem5 tutorial slides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What is Gem5?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Build &amp; Run Gem5 Simulator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sldjump"/>
              </a:rPr>
              <a:t>Gem5 Basics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sldjump"/>
              </a:rPr>
              <a:t>Run your code under SE mode</a:t>
            </a:r>
            <a:endParaRPr lang="en-US" altLang="zh-CN" dirty="0" smtClean="0"/>
          </a:p>
          <a:p>
            <a:r>
              <a:rPr lang="en-US" altLang="zh-CN" dirty="0" smtClean="0">
                <a:hlinkClick r:id="rId6" action="ppaction://hlinksldjump"/>
              </a:rPr>
              <a:t>Run SPLASH2 Benchmark under SE mode</a:t>
            </a:r>
            <a:endParaRPr lang="en-US" altLang="zh-CN" dirty="0" smtClean="0"/>
          </a:p>
          <a:p>
            <a:r>
              <a:rPr lang="en-US" altLang="zh-CN" dirty="0" smtClean="0">
                <a:hlinkClick r:id="rId7" action="ppaction://hlinksldjump"/>
              </a:rPr>
              <a:t>Run your code under FS mode</a:t>
            </a:r>
            <a:endParaRPr lang="en-US" altLang="zh-CN" dirty="0" smtClean="0"/>
          </a:p>
          <a:p>
            <a:r>
              <a:rPr lang="en-US" altLang="zh-CN" dirty="0" smtClean="0">
                <a:hlinkClick r:id="rId8" action="ppaction://hlinksldjump"/>
              </a:rPr>
              <a:t>Run SPLASH2 Benchmark under FS mode</a:t>
            </a:r>
            <a:endParaRPr lang="en-US" altLang="zh-CN" dirty="0" smtClean="0"/>
          </a:p>
          <a:p>
            <a:r>
              <a:rPr lang="en-US" altLang="zh-CN" dirty="0" smtClean="0">
                <a:hlinkClick r:id="rId9" action="ppaction://hlinksldjump"/>
              </a:rPr>
              <a:t>Inside the Gem5</a:t>
            </a:r>
            <a:endParaRPr lang="en-US" altLang="zh-CN" dirty="0" smtClean="0"/>
          </a:p>
          <a:p>
            <a:r>
              <a:rPr lang="en-US" altLang="zh-CN" dirty="0" smtClean="0">
                <a:hlinkClick r:id="rId10" action="ppaction://hlinksldjump"/>
              </a:rPr>
              <a:t>Modify to satisfy your needs</a:t>
            </a:r>
            <a:endParaRPr lang="en-US" altLang="zh-CN" dirty="0" smtClean="0"/>
          </a:p>
          <a:p>
            <a:r>
              <a:rPr lang="en-US" altLang="zh-CN" dirty="0" smtClean="0">
                <a:hlinkClick r:id="rId11" action="ppaction://hlinksldjump"/>
              </a:rPr>
              <a:t>Summary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Python and C++ with an event queue and a bunch of APIs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Guide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What is Gem5?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Build &amp; Run Gem5 Simulator</a:t>
            </a:r>
          </a:p>
          <a:p>
            <a:r>
              <a:rPr lang="en-US" altLang="zh-CN" dirty="0" smtClean="0"/>
              <a:t>Gem5 Basics</a:t>
            </a:r>
          </a:p>
          <a:p>
            <a:r>
              <a:rPr lang="en-US" altLang="zh-CN" dirty="0" smtClean="0"/>
              <a:t>Run your code under SE mode</a:t>
            </a:r>
          </a:p>
          <a:p>
            <a:r>
              <a:rPr lang="en-US" altLang="zh-CN" dirty="0" smtClean="0"/>
              <a:t>Run SPLASH2 Benchmark under SE mode</a:t>
            </a:r>
          </a:p>
          <a:p>
            <a:r>
              <a:rPr lang="en-US" altLang="zh-CN" dirty="0" smtClean="0"/>
              <a:t>Run your code under FS mode</a:t>
            </a:r>
          </a:p>
          <a:p>
            <a:r>
              <a:rPr lang="en-US" altLang="zh-CN" dirty="0" smtClean="0"/>
              <a:t>Run SPLASH2 Benchmark under FS mode</a:t>
            </a:r>
          </a:p>
          <a:p>
            <a:r>
              <a:rPr lang="en-US" altLang="zh-CN" dirty="0" smtClean="0"/>
              <a:t>Inside the Gem5</a:t>
            </a:r>
          </a:p>
          <a:p>
            <a:r>
              <a:rPr lang="en-US" altLang="zh-CN" dirty="0" smtClean="0"/>
              <a:t>Modify to satisfy your needs</a:t>
            </a:r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5643</TotalTime>
  <Words>3173</Words>
  <Application>Microsoft Office PowerPoint</Application>
  <PresentationFormat>全屏显示(4:3)</PresentationFormat>
  <Paragraphs>691</Paragraphs>
  <Slides>72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平衡</vt:lpstr>
      <vt:lpstr>Gem5 Guide</vt:lpstr>
      <vt:lpstr>Gem5 Guide Outline</vt:lpstr>
      <vt:lpstr>Gem5 Guide Outline</vt:lpstr>
      <vt:lpstr>What is Gem5</vt:lpstr>
      <vt:lpstr>Main Goals</vt:lpstr>
      <vt:lpstr>Key Features</vt:lpstr>
      <vt:lpstr>Capabilities</vt:lpstr>
      <vt:lpstr>To us</vt:lpstr>
      <vt:lpstr>Gem5 Guide Outline</vt:lpstr>
      <vt:lpstr>Start with a simple example</vt:lpstr>
      <vt:lpstr>Dependence</vt:lpstr>
      <vt:lpstr>Start with a simple example</vt:lpstr>
      <vt:lpstr>Start with a simple example</vt:lpstr>
      <vt:lpstr>Question on the simple example</vt:lpstr>
      <vt:lpstr>Gem5 Guide Outline</vt:lpstr>
      <vt:lpstr>How se.py works?</vt:lpstr>
      <vt:lpstr>How se.py works?</vt:lpstr>
      <vt:lpstr>How se.py works?</vt:lpstr>
      <vt:lpstr>How se.py works?</vt:lpstr>
      <vt:lpstr>Summary on se.py --- Modes</vt:lpstr>
      <vt:lpstr>Summary on se.py --- Objects</vt:lpstr>
      <vt:lpstr>Summary on se.py --- Events</vt:lpstr>
      <vt:lpstr>Summary on se.py --- Ports</vt:lpstr>
      <vt:lpstr>Summary on se.py --- Access Mode</vt:lpstr>
      <vt:lpstr>Summary on se.py --- m5out/* </vt:lpstr>
      <vt:lpstr>How to Debug?</vt:lpstr>
      <vt:lpstr>Tracing</vt:lpstr>
      <vt:lpstr>Enabling Tracing</vt:lpstr>
      <vt:lpstr>Adding Debuging</vt:lpstr>
      <vt:lpstr>Using GDB with Gem5</vt:lpstr>
      <vt:lpstr>Using GDB with Gem5</vt:lpstr>
      <vt:lpstr>Using GDB with Gem5</vt:lpstr>
      <vt:lpstr>Using GDB with Gem5</vt:lpstr>
      <vt:lpstr>Python Debugging</vt:lpstr>
      <vt:lpstr>More</vt:lpstr>
      <vt:lpstr>how to configure your architecture</vt:lpstr>
      <vt:lpstr>Gem5 Guide Outline</vt:lpstr>
      <vt:lpstr>Cross Compiler</vt:lpstr>
      <vt:lpstr>Run your code under SE mode</vt:lpstr>
      <vt:lpstr>Gem5 Guide Outline</vt:lpstr>
      <vt:lpstr>Run SPLASH2 under SE mode</vt:lpstr>
      <vt:lpstr>Gem5 Guide Outline</vt:lpstr>
      <vt:lpstr>What is FS mode</vt:lpstr>
      <vt:lpstr>Full System related files</vt:lpstr>
      <vt:lpstr>Run your code under FS mode</vt:lpstr>
      <vt:lpstr>Gem5 Guide Outline</vt:lpstr>
      <vt:lpstr>Run SPLASH2 under FS mode</vt:lpstr>
      <vt:lpstr>Run SPLASH2 under FS mode</vt:lpstr>
      <vt:lpstr>Gem5 Guide Outline</vt:lpstr>
      <vt:lpstr>Inside Gem5</vt:lpstr>
      <vt:lpstr>Inside Gem5</vt:lpstr>
      <vt:lpstr>CPU Models Overview</vt:lpstr>
      <vt:lpstr>CPU Models Overview</vt:lpstr>
      <vt:lpstr>Supported CPU Models</vt:lpstr>
      <vt:lpstr>Inside Gem5---CPU Model</vt:lpstr>
      <vt:lpstr>Inside Gem5---CPU Model</vt:lpstr>
      <vt:lpstr>Inside Gem5---CPU Model</vt:lpstr>
      <vt:lpstr>Inside Gem5---CPU Model</vt:lpstr>
      <vt:lpstr>Inside Gem5---CPU Model</vt:lpstr>
      <vt:lpstr>Inside Gem5---Memory Model</vt:lpstr>
      <vt:lpstr>Ruby Memory Model</vt:lpstr>
      <vt:lpstr>Ruby Memory Model</vt:lpstr>
      <vt:lpstr>Ruby Memory Model</vt:lpstr>
      <vt:lpstr>Ruby Memory Model</vt:lpstr>
      <vt:lpstr>Gem5 Guide Outline</vt:lpstr>
      <vt:lpstr>Modify to meet your needs</vt:lpstr>
      <vt:lpstr>Gem5 Guide Outline</vt:lpstr>
      <vt:lpstr>Summary</vt:lpstr>
      <vt:lpstr>Summary</vt:lpstr>
      <vt:lpstr>Summary</vt:lpstr>
      <vt:lpstr>Further Read</vt:lpstr>
      <vt:lpstr>Gem5 Guide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Gem5 Guide</dc:title>
  <dc:creator>wh</dc:creator>
  <cp:lastModifiedBy>Wang Hui</cp:lastModifiedBy>
  <cp:revision>278</cp:revision>
  <dcterms:created xsi:type="dcterms:W3CDTF">2011-08-21T08:22:29Z</dcterms:created>
  <dcterms:modified xsi:type="dcterms:W3CDTF">2012-09-18T02:01:59Z</dcterms:modified>
</cp:coreProperties>
</file>