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0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3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85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26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0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6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1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94AE5-6757-458B-8FAF-68435D757A1F}"/>
              </a:ext>
            </a:extLst>
          </p:cNvPr>
          <p:cNvSpPr/>
          <p:nvPr/>
        </p:nvSpPr>
        <p:spPr>
          <a:xfrm>
            <a:off x="2983702" y="2133605"/>
            <a:ext cx="4442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ĐỒ </a:t>
            </a:r>
            <a:r>
              <a:rPr lang="en-US" sz="5400" b="1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ÁN LEGO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7B4DF-08BF-4AF6-ADF6-332B0BB4DF7A}"/>
              </a:ext>
            </a:extLst>
          </p:cNvPr>
          <p:cNvSpPr/>
          <p:nvPr/>
        </p:nvSpPr>
        <p:spPr>
          <a:xfrm>
            <a:off x="1133645" y="2884885"/>
            <a:ext cx="8142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Robot </a:t>
            </a:r>
            <a:r>
              <a:rPr lang="en-US" sz="5400" b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endParaRPr lang="en-US" sz="5400" b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3AE01-AFBA-401C-92E1-C5D0248632B0}"/>
              </a:ext>
            </a:extLst>
          </p:cNvPr>
          <p:cNvSpPr/>
          <p:nvPr/>
        </p:nvSpPr>
        <p:spPr>
          <a:xfrm>
            <a:off x="4777379" y="5052219"/>
            <a:ext cx="35227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1712920</a:t>
            </a:r>
            <a:r>
              <a:rPr lang="en-US" sz="20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0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Vũ</a:t>
            </a:r>
            <a:endParaRPr lang="en-US" sz="20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4E26F-66FB-40A9-A816-DDFD8FD49611}"/>
              </a:ext>
            </a:extLst>
          </p:cNvPr>
          <p:cNvSpPr/>
          <p:nvPr/>
        </p:nvSpPr>
        <p:spPr>
          <a:xfrm>
            <a:off x="4777379" y="5487877"/>
            <a:ext cx="47483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1712842</a:t>
            </a:r>
            <a:r>
              <a:rPr lang="en-US" sz="20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Huỳnh L</a:t>
            </a:r>
            <a:r>
              <a:rPr lang="vi-VN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Ph</a:t>
            </a:r>
            <a:r>
              <a:rPr lang="vi-VN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Trúc</a:t>
            </a:r>
            <a:endParaRPr lang="en-US" sz="20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7A1B1-07DA-4825-844D-DB8FFCC9A469}"/>
              </a:ext>
            </a:extLst>
          </p:cNvPr>
          <p:cNvSpPr/>
          <p:nvPr/>
        </p:nvSpPr>
        <p:spPr>
          <a:xfrm>
            <a:off x="4777379" y="5923535"/>
            <a:ext cx="3558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1712787</a:t>
            </a:r>
            <a:r>
              <a:rPr lang="en-US" sz="20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cap="none" spc="0" dirty="0" err="1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0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cap="none" spc="0" dirty="0" err="1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20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ăn</a:t>
            </a:r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Thìn</a:t>
            </a:r>
            <a:endParaRPr lang="en-US" sz="20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494" y="5770014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CD57B5E-BD4A-4250-9957-E3813A6019F8}"/>
              </a:ext>
            </a:extLst>
          </p:cNvPr>
          <p:cNvSpPr/>
          <p:nvPr/>
        </p:nvSpPr>
        <p:spPr>
          <a:xfrm>
            <a:off x="3443443" y="498113"/>
            <a:ext cx="3419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CƠ SỞ TRÍ TUỆ NHÂN TẠO</a:t>
            </a:r>
            <a:endParaRPr lang="en-US" sz="20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BF066A-9DDC-4A3D-99A0-0238554A90E9}"/>
              </a:ext>
            </a:extLst>
          </p:cNvPr>
          <p:cNvSpPr txBox="1">
            <a:spLocks/>
          </p:cNvSpPr>
          <p:nvPr/>
        </p:nvSpPr>
        <p:spPr>
          <a:xfrm>
            <a:off x="1555200" y="1073493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>
                <a:solidFill>
                  <a:srgbClr val="00B050"/>
                </a:solidFill>
              </a:rPr>
              <a:t>D</a:t>
            </a:r>
            <a:r>
              <a:rPr lang="en-US" altLang="en-US" sz="2400" b="1" kern="0"/>
              <a:t>esign – Thiết kế</a:t>
            </a:r>
            <a:br>
              <a:rPr lang="en-US" altLang="en-US" sz="2400" b="1" kern="0"/>
            </a:br>
            <a:r>
              <a:rPr lang="en-US" altLang="en-US" sz="2400" b="1" kern="0"/>
              <a:t>Chi phí linh kiện (dự kiến)</a:t>
            </a:r>
            <a:endParaRPr lang="en-US" altLang="en-US" sz="2400" b="1" kern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A3D34A-AFA9-4241-B667-E85C42FA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91866"/>
              </p:ext>
            </p:extLst>
          </p:nvPr>
        </p:nvGraphicFramePr>
        <p:xfrm>
          <a:off x="2146959" y="1930449"/>
          <a:ext cx="6336704" cy="376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1774246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44038695"/>
                    </a:ext>
                  </a:extLst>
                </a:gridCol>
              </a:tblGrid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kiện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</a:t>
                      </a:r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ợng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5481385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NXT Brick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73897005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Color Sensor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1573308202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Motor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1802691705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Beam 13M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340263287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Shooter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343297305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225017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4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8C28E5-4EE9-4FA7-BA62-AED7B3AD043E}"/>
              </a:ext>
            </a:extLst>
          </p:cNvPr>
          <p:cNvSpPr txBox="1">
            <a:spLocks/>
          </p:cNvSpPr>
          <p:nvPr/>
        </p:nvSpPr>
        <p:spPr>
          <a:xfrm>
            <a:off x="1414302" y="1232519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00FF"/>
                </a:solidFill>
              </a:rPr>
              <a:t>I</a:t>
            </a:r>
            <a:r>
              <a:rPr lang="en-US" altLang="en-US" sz="2400" b="1" kern="0" dirty="0"/>
              <a:t>mplement – </a:t>
            </a:r>
            <a:r>
              <a:rPr lang="en-US" altLang="en-US" sz="2400" b="1" kern="0" dirty="0" err="1"/>
              <a:t>Thực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hiện</a:t>
            </a:r>
            <a:br>
              <a:rPr lang="en-US" altLang="en-US" sz="2400" b="1" kern="0" dirty="0"/>
            </a:br>
            <a:r>
              <a:rPr lang="en-US" altLang="en-US" sz="2400" b="1" kern="0" dirty="0" err="1"/>
              <a:t>Mô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hình</a:t>
            </a:r>
            <a:r>
              <a:rPr lang="en-US" altLang="en-US" sz="2400" b="1" kern="0" dirty="0"/>
              <a:t> (</a:t>
            </a:r>
            <a:r>
              <a:rPr lang="en-US" altLang="en-US" sz="2400" b="1" kern="0" dirty="0" err="1"/>
              <a:t>dự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kiến</a:t>
            </a:r>
            <a:r>
              <a:rPr lang="en-US" altLang="en-US" sz="2400" b="1" kern="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07AD8-E2A8-43E4-9805-181BAF7A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74" y="2292862"/>
            <a:ext cx="6117328" cy="38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1B1CF5-46B4-4C53-BF64-EB0DE5069AF6}"/>
              </a:ext>
            </a:extLst>
          </p:cNvPr>
          <p:cNvSpPr txBox="1">
            <a:spLocks/>
          </p:cNvSpPr>
          <p:nvPr/>
        </p:nvSpPr>
        <p:spPr>
          <a:xfrm>
            <a:off x="1414302" y="1249533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FFFF00"/>
                </a:solidFill>
              </a:rPr>
              <a:t>O</a:t>
            </a:r>
            <a:r>
              <a:rPr lang="en-US" altLang="en-US" sz="2400" b="1" kern="0" dirty="0"/>
              <a:t>perate – </a:t>
            </a:r>
            <a:r>
              <a:rPr lang="en-US" altLang="en-US" sz="2400" b="1" kern="0" dirty="0" err="1"/>
              <a:t>Vận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hành</a:t>
            </a:r>
            <a:endParaRPr lang="en-US" altLang="en-US" sz="2400" b="1" kern="0" dirty="0"/>
          </a:p>
        </p:txBody>
      </p:sp>
      <p:pic>
        <p:nvPicPr>
          <p:cNvPr id="4" name="Picture 3" descr="Káº¿t quáº£ hÃ¬nh áº£nh cho press button">
            <a:extLst>
              <a:ext uri="{FF2B5EF4-FFF2-40B4-BE49-F238E27FC236}">
                <a16:creationId xmlns:a16="http://schemas.microsoft.com/office/drawing/2014/main" id="{29D7C0DD-D999-486A-A687-3F143791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58" y="2442229"/>
            <a:ext cx="3346240" cy="31662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589" y="5623891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B06EF55-09DA-4E5D-9846-D6244BCE4B02}"/>
              </a:ext>
            </a:extLst>
          </p:cNvPr>
          <p:cNvSpPr txBox="1">
            <a:spLocks noChangeArrowheads="1"/>
          </p:cNvSpPr>
          <p:nvPr/>
        </p:nvSpPr>
        <p:spPr>
          <a:xfrm>
            <a:off x="1922892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Outline</a:t>
            </a:r>
            <a:endParaRPr kumimoji="0" lang="en-US" altLang="en-US" sz="9600" b="1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2F42FEA-5D8F-44DC-B983-FC407BA6086A}"/>
              </a:ext>
            </a:extLst>
          </p:cNvPr>
          <p:cNvSpPr txBox="1">
            <a:spLocks noChangeArrowheads="1"/>
          </p:cNvSpPr>
          <p:nvPr/>
        </p:nvSpPr>
        <p:spPr>
          <a:xfrm>
            <a:off x="1922891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800" dirty="0">
                <a:latin typeface="Arial" panose="020B0604020202020204" pitchFamily="34" charset="0"/>
              </a:rPr>
              <a:t>onceive – Ý t</a:t>
            </a:r>
            <a:r>
              <a:rPr lang="vi-VN" altLang="en-US" sz="2800" dirty="0">
                <a:latin typeface="Arial" panose="020B0604020202020204" pitchFamily="34" charset="0"/>
              </a:rPr>
              <a:t>ư</a:t>
            </a:r>
            <a:r>
              <a:rPr lang="en-US" altLang="en-US" sz="2800" dirty="0" err="1">
                <a:latin typeface="Arial" panose="020B0604020202020204" pitchFamily="34" charset="0"/>
              </a:rPr>
              <a:t>ởng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4000" b="1" dirty="0">
                <a:solidFill>
                  <a:srgbClr val="00B05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800" dirty="0">
                <a:latin typeface="Arial" panose="020B0604020202020204" pitchFamily="34" charset="0"/>
              </a:rPr>
              <a:t>esign – </a:t>
            </a:r>
            <a:r>
              <a:rPr lang="en-US" altLang="en-US" sz="2800" dirty="0" err="1">
                <a:latin typeface="Arial" panose="020B0604020202020204" pitchFamily="34" charset="0"/>
              </a:rPr>
              <a:t>Thiết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kế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4000" b="1" dirty="0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800" dirty="0">
                <a:latin typeface="Arial" panose="020B0604020202020204" pitchFamily="34" charset="0"/>
              </a:rPr>
              <a:t>mplement – </a:t>
            </a:r>
            <a:r>
              <a:rPr lang="en-US" altLang="en-US" sz="2800" dirty="0" err="1">
                <a:latin typeface="Arial" panose="020B0604020202020204" pitchFamily="34" charset="0"/>
              </a:rPr>
              <a:t>Thực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hiện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4000" b="1" dirty="0">
                <a:solidFill>
                  <a:srgbClr val="FFFF00"/>
                </a:solidFill>
                <a:latin typeface="Arial" panose="020B0604020202020204" pitchFamily="34" charset="0"/>
              </a:rPr>
              <a:t>O</a:t>
            </a:r>
            <a:r>
              <a:rPr lang="en-US" altLang="en-US" sz="2800" dirty="0">
                <a:latin typeface="Arial" panose="020B0604020202020204" pitchFamily="34" charset="0"/>
              </a:rPr>
              <a:t>perate – </a:t>
            </a:r>
            <a:r>
              <a:rPr lang="en-US" altLang="en-US" sz="2800" dirty="0" err="1">
                <a:latin typeface="Arial" panose="020B0604020202020204" pitchFamily="34" charset="0"/>
              </a:rPr>
              <a:t>Vận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hành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 "/>
              <a:defRPr/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</a:rPr>
              <a:t>C</a:t>
            </a:r>
            <a:r>
              <a:rPr lang="en-US" altLang="en-US" sz="2800" b="1" kern="0" dirty="0"/>
              <a:t>onceive</a:t>
            </a:r>
            <a:br>
              <a:rPr lang="en-US" altLang="en-US" sz="2800" b="1" kern="0" dirty="0"/>
            </a:br>
            <a:r>
              <a:rPr lang="en-US" altLang="en-US" sz="2800" b="1" kern="0" dirty="0"/>
              <a:t>Ý t</a:t>
            </a:r>
            <a:r>
              <a:rPr lang="vi-VN" altLang="en-US" sz="2800" b="1" kern="0" dirty="0"/>
              <a:t>ư</a:t>
            </a:r>
            <a:r>
              <a:rPr lang="en-US" altLang="en-US" sz="2800" b="1" kern="0" dirty="0" err="1"/>
              <a:t>ởng</a:t>
            </a:r>
            <a:endParaRPr lang="en-US" altLang="en-US" sz="2800" b="1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D221-32F6-4D8B-970F-8F1455968FC9}"/>
              </a:ext>
            </a:extLst>
          </p:cNvPr>
          <p:cNvSpPr txBox="1"/>
          <p:nvPr/>
        </p:nvSpPr>
        <p:spPr>
          <a:xfrm>
            <a:off x="1475134" y="2420412"/>
            <a:ext cx="5803962" cy="253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sức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môi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vi-V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sàng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Gán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màu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kế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thùng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tự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động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phân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en-US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dựa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trên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màu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sắc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Kết quả hình ảnh cho thung rac phan loai">
            <a:extLst>
              <a:ext uri="{FF2B5EF4-FFF2-40B4-BE49-F238E27FC236}">
                <a16:creationId xmlns:a16="http://schemas.microsoft.com/office/drawing/2014/main" id="{4F068A90-802C-4E2D-92A4-15D3E73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96" y="2990729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</a:rPr>
              <a:t>C</a:t>
            </a:r>
            <a:r>
              <a:rPr lang="en-US" altLang="en-US" sz="2800" b="1" kern="0" dirty="0"/>
              <a:t>onceive</a:t>
            </a:r>
            <a:br>
              <a:rPr lang="en-US" altLang="en-US" sz="2800" b="1" kern="0" dirty="0"/>
            </a:br>
            <a:r>
              <a:rPr lang="en-US" altLang="en-US" sz="2800" b="1" kern="0" dirty="0"/>
              <a:t>Ý t</a:t>
            </a:r>
            <a:r>
              <a:rPr lang="vi-VN" altLang="en-US" sz="2800" b="1" kern="0" dirty="0"/>
              <a:t>ư</a:t>
            </a:r>
            <a:r>
              <a:rPr lang="en-US" altLang="en-US" sz="2800" b="1" kern="0" dirty="0" err="1"/>
              <a:t>ởng</a:t>
            </a:r>
            <a:endParaRPr lang="en-US" altLang="en-US" sz="2800" b="1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7495-0E33-4C4C-8ED3-9331864326F7}"/>
              </a:ext>
            </a:extLst>
          </p:cNvPr>
          <p:cNvSpPr txBox="1"/>
          <p:nvPr/>
        </p:nvSpPr>
        <p:spPr>
          <a:xfrm>
            <a:off x="1414302" y="2267136"/>
            <a:ext cx="8712968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lây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nhiễm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thùng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vi-V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trời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suốt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chủng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4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09234FB-CEB4-45DC-B043-6BBA4D59F29C}"/>
              </a:ext>
            </a:extLst>
          </p:cNvPr>
          <p:cNvSpPr txBox="1">
            <a:spLocks/>
          </p:cNvSpPr>
          <p:nvPr/>
        </p:nvSpPr>
        <p:spPr>
          <a:xfrm>
            <a:off x="1762538" y="583400"/>
            <a:ext cx="6880269" cy="1138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</a:rPr>
              <a:t>D</a:t>
            </a:r>
            <a:r>
              <a:rPr lang="en-US" altLang="en-US" sz="2400" b="1" kern="0" dirty="0"/>
              <a:t>esign – </a:t>
            </a:r>
            <a:r>
              <a:rPr lang="en-US" altLang="en-US" sz="2400" b="1" kern="0" dirty="0" err="1"/>
              <a:t>Thiết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kế</a:t>
            </a:r>
            <a:br>
              <a:rPr lang="en-US" altLang="en-US" sz="2400" b="1" kern="0" dirty="0"/>
            </a:br>
            <a:r>
              <a:rPr lang="en-US" altLang="en-US" sz="2400" b="1" kern="0" dirty="0"/>
              <a:t>L</a:t>
            </a:r>
            <a:r>
              <a:rPr lang="vi-VN" altLang="en-US" sz="2400" b="1" kern="0" dirty="0"/>
              <a:t>ư</a:t>
            </a:r>
            <a:r>
              <a:rPr lang="en-US" altLang="en-US" sz="2400" b="1" kern="0" dirty="0"/>
              <a:t>u </a:t>
            </a:r>
            <a:r>
              <a:rPr lang="en-US" altLang="en-US" sz="2400" b="1" kern="0" dirty="0" err="1"/>
              <a:t>đồ</a:t>
            </a:r>
            <a:endParaRPr lang="en-US" altLang="en-US" sz="2400" b="1" kern="0" dirty="0"/>
          </a:p>
        </p:txBody>
      </p:sp>
      <p:pic>
        <p:nvPicPr>
          <p:cNvPr id="10" name="Picture 2" descr="Kết quả hình ảnh cho garbage classification">
            <a:extLst>
              <a:ext uri="{FF2B5EF4-FFF2-40B4-BE49-F238E27FC236}">
                <a16:creationId xmlns:a16="http://schemas.microsoft.com/office/drawing/2014/main" id="{EF76F372-BD99-4EFE-8D34-0E15CD81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69" y="5391970"/>
            <a:ext cx="1944216" cy="143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Kết quả hình ảnh cho garbage">
            <a:extLst>
              <a:ext uri="{FF2B5EF4-FFF2-40B4-BE49-F238E27FC236}">
                <a16:creationId xmlns:a16="http://schemas.microsoft.com/office/drawing/2014/main" id="{A841AA04-CBEE-4FE2-A2EB-DA1041352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4302" y="627402"/>
            <a:ext cx="88963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Kết quả hình ảnh cho garbage">
            <a:extLst>
              <a:ext uri="{FF2B5EF4-FFF2-40B4-BE49-F238E27FC236}">
                <a16:creationId xmlns:a16="http://schemas.microsoft.com/office/drawing/2014/main" id="{E889A2A6-89D7-4FCE-9B0C-872DE50C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55" y="1389057"/>
            <a:ext cx="2448483" cy="14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84D1A7-4FF7-41F4-ABDF-96E6A40D6C14}"/>
              </a:ext>
            </a:extLst>
          </p:cNvPr>
          <p:cNvCxnSpPr>
            <a:cxnSpLocks/>
          </p:cNvCxnSpPr>
          <p:nvPr/>
        </p:nvCxnSpPr>
        <p:spPr>
          <a:xfrm>
            <a:off x="5862476" y="2981112"/>
            <a:ext cx="0" cy="285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5AE99-1C1C-4A57-BDF8-4C01FBCAB7F0}"/>
              </a:ext>
            </a:extLst>
          </p:cNvPr>
          <p:cNvCxnSpPr>
            <a:cxnSpLocks/>
          </p:cNvCxnSpPr>
          <p:nvPr/>
        </p:nvCxnSpPr>
        <p:spPr>
          <a:xfrm>
            <a:off x="5845697" y="5054690"/>
            <a:ext cx="0" cy="285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FF9C0A-2580-4144-80CB-10D65553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55" y="3310459"/>
            <a:ext cx="2448483" cy="15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6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AutoShape 4" descr="Kết quả hình ảnh cho garbage">
            <a:extLst>
              <a:ext uri="{FF2B5EF4-FFF2-40B4-BE49-F238E27FC236}">
                <a16:creationId xmlns:a16="http://schemas.microsoft.com/office/drawing/2014/main" id="{A841AA04-CBEE-4FE2-A2EB-DA1041352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4302" y="624716"/>
            <a:ext cx="88963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12A4F83-86EC-4100-A5F4-AC88299B1A47}"/>
              </a:ext>
            </a:extLst>
          </p:cNvPr>
          <p:cNvSpPr txBox="1">
            <a:spLocks/>
          </p:cNvSpPr>
          <p:nvPr/>
        </p:nvSpPr>
        <p:spPr>
          <a:xfrm>
            <a:off x="1770246" y="1166258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</a:rPr>
              <a:t>D</a:t>
            </a:r>
            <a:r>
              <a:rPr lang="en-US" altLang="en-US" sz="2400" b="1" kern="0" dirty="0"/>
              <a:t>esign – </a:t>
            </a:r>
            <a:r>
              <a:rPr lang="en-US" altLang="en-US" sz="2400" b="1" kern="0" dirty="0" err="1"/>
              <a:t>Thiết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kế</a:t>
            </a:r>
            <a:br>
              <a:rPr lang="en-US" altLang="en-US" sz="2400" b="1" kern="0" dirty="0"/>
            </a:br>
            <a:r>
              <a:rPr lang="en-US" altLang="en-US" sz="2400" b="1" kern="0" dirty="0" err="1"/>
              <a:t>Thuật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toán</a:t>
            </a:r>
            <a:endParaRPr lang="en-US" altLang="en-US" sz="2400" b="1" kern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D845F-6509-4480-A5B0-274DF22FF726}"/>
              </a:ext>
            </a:extLst>
          </p:cNvPr>
          <p:cNvSpPr txBox="1"/>
          <p:nvPr/>
        </p:nvSpPr>
        <p:spPr>
          <a:xfrm>
            <a:off x="1698238" y="2030354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vi-V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ợng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(pin)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Nhấn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lần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bỏ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Nhấn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lần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2 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đóng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nắp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thùng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màu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vi-V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ứng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chế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đ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ợc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Chuyển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đến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thùng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Ng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ư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ợc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Chuyển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đến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thùng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(2)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7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E8B8B1-EF58-4BA3-8123-29F83809C142}"/>
              </a:ext>
            </a:extLst>
          </p:cNvPr>
          <p:cNvSpPr txBox="1">
            <a:spLocks/>
          </p:cNvSpPr>
          <p:nvPr/>
        </p:nvSpPr>
        <p:spPr>
          <a:xfrm>
            <a:off x="1372681" y="1219266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>
                <a:solidFill>
                  <a:srgbClr val="00B050"/>
                </a:solidFill>
              </a:rPr>
              <a:t>D</a:t>
            </a:r>
            <a:r>
              <a:rPr lang="en-US" altLang="en-US" sz="2400" b="1" kern="0"/>
              <a:t>esign – Thiết kế</a:t>
            </a:r>
            <a:br>
              <a:rPr lang="en-US" altLang="en-US" sz="2400" b="1" kern="0"/>
            </a:br>
            <a:r>
              <a:rPr lang="en-US" altLang="en-US" sz="2400" b="1" kern="0"/>
              <a:t>Thuật toán (Lego)</a:t>
            </a:r>
            <a:endParaRPr lang="en-US" altLang="en-US" sz="2400" b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7DD89-C225-41E4-95C1-06CE51311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5" t="20601" r="38975" b="50000"/>
          <a:stretch/>
        </p:blipFill>
        <p:spPr>
          <a:xfrm>
            <a:off x="951285" y="2299386"/>
            <a:ext cx="8640960" cy="2520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7355F1-7F73-4B78-820B-64C7EA32CB5B}"/>
              </a:ext>
            </a:extLst>
          </p:cNvPr>
          <p:cNvGrpSpPr/>
          <p:nvPr/>
        </p:nvGrpSpPr>
        <p:grpSpPr>
          <a:xfrm>
            <a:off x="1804729" y="2294110"/>
            <a:ext cx="3024336" cy="3166611"/>
            <a:chOff x="1115616" y="2492896"/>
            <a:chExt cx="3024336" cy="316661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29310B-28A9-48F7-B14B-0B41877D6E8A}"/>
                </a:ext>
              </a:extLst>
            </p:cNvPr>
            <p:cNvSpPr/>
            <p:nvPr/>
          </p:nvSpPr>
          <p:spPr>
            <a:xfrm>
              <a:off x="1115616" y="2492896"/>
              <a:ext cx="3024336" cy="2808312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D68281-5F64-4BF5-BDFE-37BA2B836E3C}"/>
                </a:ext>
              </a:extLst>
            </p:cNvPr>
            <p:cNvSpPr txBox="1"/>
            <p:nvPr/>
          </p:nvSpPr>
          <p:spPr>
            <a:xfrm>
              <a:off x="2087724" y="5013176"/>
              <a:ext cx="10801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 1</a:t>
              </a:r>
              <a:br>
                <a:rPr lang="en-US" dirty="0"/>
              </a:br>
              <a:r>
                <a:rPr lang="en-US" dirty="0"/>
                <a:t>(User)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3E3C31-B654-4030-98E5-743926EB6F07}"/>
              </a:ext>
            </a:extLst>
          </p:cNvPr>
          <p:cNvGrpSpPr/>
          <p:nvPr/>
        </p:nvGrpSpPr>
        <p:grpSpPr>
          <a:xfrm>
            <a:off x="4901073" y="2307361"/>
            <a:ext cx="3405808" cy="3166611"/>
            <a:chOff x="1115616" y="2492896"/>
            <a:chExt cx="3024336" cy="31666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3CEBFF-F2E7-4B01-8FEA-90924B5CF032}"/>
                </a:ext>
              </a:extLst>
            </p:cNvPr>
            <p:cNvSpPr/>
            <p:nvPr/>
          </p:nvSpPr>
          <p:spPr>
            <a:xfrm>
              <a:off x="1115616" y="2492896"/>
              <a:ext cx="3024336" cy="2808312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987B2-0A73-4DBB-81BC-CB84A45745AE}"/>
                </a:ext>
              </a:extLst>
            </p:cNvPr>
            <p:cNvSpPr txBox="1"/>
            <p:nvPr/>
          </p:nvSpPr>
          <p:spPr>
            <a:xfrm>
              <a:off x="2087724" y="5013176"/>
              <a:ext cx="10801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 2</a:t>
              </a:r>
              <a:br>
                <a:rPr lang="en-US" dirty="0"/>
              </a:br>
              <a:r>
                <a:rPr lang="en-US" dirty="0"/>
                <a:t>(Classify)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1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6504" y="6083831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A1AB9F-96EA-48AC-9525-1DADB5475C6E}"/>
              </a:ext>
            </a:extLst>
          </p:cNvPr>
          <p:cNvSpPr txBox="1">
            <a:spLocks/>
          </p:cNvSpPr>
          <p:nvPr/>
        </p:nvSpPr>
        <p:spPr>
          <a:xfrm>
            <a:off x="1710162" y="1471965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</a:rPr>
              <a:t>D</a:t>
            </a:r>
            <a:r>
              <a:rPr lang="en-US" altLang="en-US" sz="2400" b="1" kern="0" dirty="0"/>
              <a:t>esign – </a:t>
            </a:r>
            <a:r>
              <a:rPr lang="en-US" altLang="en-US" sz="2400" b="1" kern="0" dirty="0" err="1"/>
              <a:t>Thiết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kế</a:t>
            </a:r>
            <a:br>
              <a:rPr lang="en-US" altLang="en-US" sz="2400" b="1" kern="0" dirty="0"/>
            </a:br>
            <a:r>
              <a:rPr lang="en-US" altLang="en-US" sz="2400" b="1" kern="0" dirty="0" err="1"/>
              <a:t>Cấu</a:t>
            </a:r>
            <a:r>
              <a:rPr lang="en-US" altLang="en-US" sz="2400" b="1" kern="0" dirty="0"/>
              <a:t> </a:t>
            </a:r>
            <a:r>
              <a:rPr lang="en-US" altLang="en-US" sz="2400" b="1" kern="0" dirty="0" err="1"/>
              <a:t>trúc</a:t>
            </a:r>
            <a:endParaRPr lang="en-US" altLang="en-US" sz="2400" b="1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CE61B-DA91-4B0A-9448-7E2282B7700F}"/>
              </a:ext>
            </a:extLst>
          </p:cNvPr>
          <p:cNvSpPr txBox="1"/>
          <p:nvPr/>
        </p:nvSpPr>
        <p:spPr>
          <a:xfrm>
            <a:off x="1332636" y="2286005"/>
            <a:ext cx="594569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2</a:t>
            </a:r>
            <a:r>
              <a:rPr lang="en-US" sz="2400" b="1" dirty="0">
                <a:solidFill>
                  <a:schemeClr val="tx1"/>
                </a:solidFill>
              </a:rPr>
              <a:t> motor </a:t>
            </a:r>
            <a:r>
              <a:rPr lang="en-US" sz="2400" b="1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en-US" sz="2400" dirty="0"/>
            </a:br>
            <a:r>
              <a:rPr lang="en-US" sz="2400" dirty="0"/>
              <a:t>+ Motor đ</a:t>
            </a:r>
            <a:r>
              <a:rPr lang="vi-VN" sz="2400" dirty="0"/>
              <a:t>ư</a:t>
            </a:r>
            <a:r>
              <a:rPr lang="en-US" sz="2400" dirty="0"/>
              <a:t>a </a:t>
            </a:r>
            <a:r>
              <a:rPr lang="en-US" sz="2400" dirty="0" err="1"/>
              <a:t>rác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Cảm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biến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br>
              <a:rPr lang="en-US" sz="2400" b="1" dirty="0"/>
            </a:br>
            <a:r>
              <a:rPr lang="en-US" sz="2400" b="1" dirty="0"/>
              <a:t>+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Màu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sắc</a:t>
            </a:r>
            <a:r>
              <a:rPr lang="en-US" sz="2400" b="1" dirty="0">
                <a:solidFill>
                  <a:schemeClr val="tx1"/>
                </a:solidFill>
              </a:rPr>
              <a:t> (color sensor).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nối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dây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nối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 descr="Kết quả hình ảnh cho color sensor nxt">
            <a:extLst>
              <a:ext uri="{FF2B5EF4-FFF2-40B4-BE49-F238E27FC236}">
                <a16:creationId xmlns:a16="http://schemas.microsoft.com/office/drawing/2014/main" id="{896F5D6E-541E-40E6-9144-9AAA40B1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328" y="4395938"/>
            <a:ext cx="1440160" cy="12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ết quả hình ảnh cho motor nxt 2">
            <a:extLst>
              <a:ext uri="{FF2B5EF4-FFF2-40B4-BE49-F238E27FC236}">
                <a16:creationId xmlns:a16="http://schemas.microsoft.com/office/drawing/2014/main" id="{11638566-0F6F-4EB3-B040-54E22E8A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759" y="1334711"/>
            <a:ext cx="4081636" cy="30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23590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3419F5-496D-444D-8C79-04D6330F34E8}"/>
              </a:ext>
            </a:extLst>
          </p:cNvPr>
          <p:cNvSpPr txBox="1">
            <a:spLocks/>
          </p:cNvSpPr>
          <p:nvPr/>
        </p:nvSpPr>
        <p:spPr>
          <a:xfrm>
            <a:off x="1414302" y="1423797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>
                <a:solidFill>
                  <a:srgbClr val="00B050"/>
                </a:solidFill>
              </a:rPr>
              <a:t>D</a:t>
            </a:r>
            <a:r>
              <a:rPr lang="en-US" altLang="en-US" sz="2400" b="1" kern="0"/>
              <a:t>esign – Thiết kế</a:t>
            </a:r>
            <a:br>
              <a:rPr lang="en-US" altLang="en-US" sz="2400" b="1" kern="0"/>
            </a:br>
            <a:r>
              <a:rPr lang="en-US" altLang="en-US" sz="2400" b="1" kern="0"/>
              <a:t>Rủi ro</a:t>
            </a:r>
            <a:endParaRPr lang="en-US" altLang="en-US" sz="2400" b="1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86AA-77EF-46EF-85C8-CEF5A141B200}"/>
              </a:ext>
            </a:extLst>
          </p:cNvPr>
          <p:cNvSpPr txBox="1"/>
          <p:nvPr/>
        </p:nvSpPr>
        <p:spPr>
          <a:xfrm>
            <a:off x="1414302" y="2287893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motor di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mất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tắc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2" descr="Kết quả hình ảnh cho risk">
            <a:extLst>
              <a:ext uri="{FF2B5EF4-FFF2-40B4-BE49-F238E27FC236}">
                <a16:creationId xmlns:a16="http://schemas.microsoft.com/office/drawing/2014/main" id="{F6B4128D-8978-4FA4-9A25-211363FCC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3" y="2134642"/>
            <a:ext cx="2675697" cy="25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55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449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 Light</vt:lpstr>
      <vt:lpstr>Courier New</vt:lpstr>
      <vt:lpstr>Garamond</vt:lpstr>
      <vt:lpstr>Segoe UI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Phương Trúc Huỳnh Lương</dc:creator>
  <cp:lastModifiedBy>Phương Trúc Huỳnh Lương</cp:lastModifiedBy>
  <cp:revision>8</cp:revision>
  <dcterms:created xsi:type="dcterms:W3CDTF">2019-12-01T20:21:06Z</dcterms:created>
  <dcterms:modified xsi:type="dcterms:W3CDTF">2019-12-02T09:30:26Z</dcterms:modified>
</cp:coreProperties>
</file>