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73" r:id="rId7"/>
    <p:sldId id="270" r:id="rId8"/>
    <p:sldId id="263" r:id="rId9"/>
    <p:sldId id="268" r:id="rId10"/>
  </p:sldIdLst>
  <p:sldSz cx="18288000" cy="10287000"/>
  <p:notesSz cx="6858000" cy="9144000"/>
  <p:embeddedFontLst>
    <p:embeddedFont>
      <p:font typeface="poppins" panose="00000500000000000000" charset="0"/>
      <p:regular r:id="rId14"/>
    </p:embeddedFont>
    <p:embeddedFont>
      <p:font typeface="Open Sans Extra Bold" panose="020B0906030804020204"/>
      <p:bold r:id="rId15"/>
    </p:embeddedFont>
    <p:embeddedFont>
      <p:font typeface="Poppins" panose="00000500000000000000"/>
      <p:regular r:id="rId16"/>
    </p:embeddedFont>
    <p:embeddedFont>
      <p:font typeface="Georgia" panose="02040502050405020303" charset="0"/>
      <p:regular r:id="rId17"/>
      <p:bold r:id="rId18"/>
      <p:italic r:id="rId19"/>
      <p:bold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Myanmar Text" panose="020B0502040204020203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09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GIF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733800" y="1181100"/>
            <a:ext cx="11028680" cy="16510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12820"/>
              </a:lnSpc>
              <a:spcBef>
                <a:spcPct val="0"/>
              </a:spcBef>
            </a:pPr>
            <a:r>
              <a:rPr lang="en-US" altLang="en-US" sz="5400" b="1">
                <a:solidFill>
                  <a:srgbClr val="051D40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Expense Management System</a:t>
            </a:r>
            <a:endParaRPr lang="en-US" altLang="en-US" sz="5400" b="1">
              <a:solidFill>
                <a:srgbClr val="051D40"/>
              </a:solidFill>
              <a:latin typeface="poppins" panose="00000500000000000000" charset="0"/>
              <a:ea typeface="Open Sans Extra Bold" panose="020B0906030804020204"/>
              <a:cs typeface="poppins" panose="00000500000000000000" charset="0"/>
              <a:sym typeface="Open Sans Extra Bold" panose="020B0906030804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20646" y="7810643"/>
            <a:ext cx="7366063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800" b="1" spc="-55">
                <a:solidFill>
                  <a:srgbClr val="051D40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By:</a:t>
            </a:r>
            <a:r>
              <a:rPr lang="en-US" altLang="en-US" sz="2800" b="1" spc="-55">
                <a:solidFill>
                  <a:srgbClr val="051D40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 Thinn Thuzar</a:t>
            </a:r>
            <a:br>
              <a:rPr lang="en-US" altLang="en-US" sz="2800" b="1" spc="-55">
                <a:solidFill>
                  <a:srgbClr val="051D40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</a:br>
            <a:r>
              <a:rPr lang="en-US" altLang="en-US" sz="2800" b="1" spc="-55">
                <a:solidFill>
                  <a:srgbClr val="051D40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Date: 2025/02/07</a:t>
            </a:r>
            <a:endParaRPr lang="en-US" altLang="en-US" sz="2800" b="1" spc="-55">
              <a:solidFill>
                <a:srgbClr val="051D40"/>
              </a:solidFill>
              <a:latin typeface="poppins" panose="00000500000000000000" charset="0"/>
              <a:ea typeface="Poppins" panose="00000500000000000000"/>
              <a:cs typeface="poppins" panose="00000500000000000000" charset="0"/>
              <a:sym typeface="Poppins" panose="00000500000000000000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5192395" y="3373120"/>
            <a:ext cx="6952615" cy="16059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12820"/>
              </a:lnSpc>
              <a:spcBef>
                <a:spcPct val="0"/>
              </a:spcBef>
            </a:pPr>
            <a:r>
              <a:rPr lang="en-US" altLang="en-US" sz="5400">
                <a:solidFill>
                  <a:srgbClr val="051D40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OJT Group 3, 2025</a:t>
            </a:r>
            <a:endParaRPr lang="en-US" altLang="en-US" sz="5400">
              <a:solidFill>
                <a:srgbClr val="051D40"/>
              </a:solidFill>
              <a:latin typeface="poppins" panose="00000500000000000000" charset="0"/>
              <a:ea typeface="Open Sans Extra Bold" panose="020B0906030804020204"/>
              <a:cs typeface="poppins" panose="00000500000000000000" charset="0"/>
              <a:sym typeface="Open Sans Extra Bold" panose="020B0906030804020204"/>
            </a:endParaRPr>
          </a:p>
        </p:txBody>
      </p:sp>
      <p:grpSp>
        <p:nvGrpSpPr>
          <p:cNvPr id="27" name="Group 2"/>
          <p:cNvGrpSpPr/>
          <p:nvPr/>
        </p:nvGrpSpPr>
        <p:grpSpPr>
          <a:xfrm rot="0">
            <a:off x="-685991" y="-45529"/>
            <a:ext cx="3964281" cy="10917809"/>
            <a:chOff x="0" y="0"/>
            <a:chExt cx="1044090" cy="2875472"/>
          </a:xfrm>
        </p:grpSpPr>
        <p:sp>
          <p:nvSpPr>
            <p:cNvPr id="28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poppins" panose="00000500000000000000" charset="0"/>
                <a:cs typeface="poppins" panose="00000500000000000000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6760246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en-US" sz="5400">
                <a:solidFill>
                  <a:srgbClr val="051D40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Overview</a:t>
            </a:r>
            <a:endParaRPr lang="en-US" sz="5400">
              <a:solidFill>
                <a:srgbClr val="051D40"/>
              </a:solidFill>
              <a:latin typeface="poppins" panose="00000500000000000000" charset="0"/>
              <a:ea typeface="Open Sans Extra Bold" panose="020B0906030804020204"/>
              <a:cs typeface="poppins" panose="00000500000000000000" charset="0"/>
              <a:sym typeface="Open Sans Extra Bold" panose="020B09060308040202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63160" y="3397227"/>
            <a:ext cx="3773019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00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Introduction</a:t>
            </a:r>
            <a:endParaRPr lang="en-US" sz="2800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77584" y="3397227"/>
            <a:ext cx="66085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01</a:t>
            </a:r>
            <a:r>
              <a:rPr lang="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</a:t>
            </a:r>
            <a:endParaRPr lang="" alt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" name="Freeform 13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63160" y="4022734"/>
            <a:ext cx="414302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800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Completed Tasks</a:t>
            </a:r>
            <a:endParaRPr lang="en-US" altLang="en-US" sz="2800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677584" y="4022734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02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6" name="Freeform 16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677584" y="464797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03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" name="Freeform 19"/>
          <p:cNvSpPr/>
          <p:nvPr/>
        </p:nvSpPr>
        <p:spPr>
          <a:xfrm rot="5400000">
            <a:off x="2912435" y="534870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63315" y="5273675"/>
            <a:ext cx="5241925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800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 Progress Tasks and New Tasks</a:t>
            </a:r>
            <a:endParaRPr lang="en-US" altLang="en-US" sz="2800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563735" y="5273675"/>
            <a:ext cx="85979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</a:t>
            </a:r>
            <a:r>
              <a:rPr lang="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</a:t>
            </a: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3733800" y="4000500"/>
            <a:ext cx="4323715" cy="138493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051D40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Challenge</a:t>
            </a:r>
            <a:r>
              <a:rPr lang="en-US" altLang="en-US" sz="2800">
                <a:solidFill>
                  <a:srgbClr val="051D40"/>
                </a:solidFill>
                <a:latin typeface="Georgia" panose="02040502050405020303" charset="0"/>
                <a:ea typeface="Open Sans Extra Bold" panose="020B0906030804020204"/>
                <a:cs typeface="Georgia" panose="02040502050405020303" charset="0"/>
                <a:sym typeface="Open Sans Extra Bold" panose="020B0906030804020204"/>
              </a:rPr>
              <a:t>s</a:t>
            </a:r>
            <a:endParaRPr lang="en-US" altLang="en-US" sz="2800">
              <a:solidFill>
                <a:srgbClr val="051D40"/>
              </a:solidFill>
              <a:latin typeface="Georgia" panose="02040502050405020303" charset="0"/>
              <a:ea typeface="Open Sans Extra Bold" panose="020B0906030804020204"/>
              <a:cs typeface="Georgia" panose="02040502050405020303" charset="0"/>
              <a:sym typeface="Open Sans Extra Bold" panose="020B0906030804020204"/>
            </a:endParaRPr>
          </a:p>
          <a:p>
            <a:pPr algn="l">
              <a:lnSpc>
                <a:spcPts val="10250"/>
              </a:lnSpc>
              <a:spcBef>
                <a:spcPct val="0"/>
              </a:spcBef>
            </a:pPr>
            <a:endParaRPr lang="en-US" altLang="en-US" sz="2800">
              <a:solidFill>
                <a:srgbClr val="051D40"/>
              </a:solidFill>
              <a:latin typeface="Georgia" panose="02040502050405020303" charset="0"/>
              <a:ea typeface="Open Sans Extra Bold" panose="020B0906030804020204"/>
              <a:cs typeface="Georgia" panose="02040502050405020303" charset="0"/>
              <a:sym typeface="Open Sans Extra Bold" panose="020B09060308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5143500"/>
          </a:xfrm>
          <a:custGeom>
            <a:avLst/>
            <a:gdLst/>
            <a:ahLst/>
            <a:cxnLst/>
            <a:rect l="l" t="t" r="r" b="b"/>
            <a:pathLst>
              <a:path w="18288000" h="51435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</a:blip>
            <a:stretch>
              <a:fillRect t="-72406" b="-64482"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3367558" y="2590556"/>
            <a:ext cx="11552885" cy="5105887"/>
            <a:chOff x="0" y="0"/>
            <a:chExt cx="3042735" cy="1344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269838" y="2903493"/>
            <a:ext cx="5748323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400">
                <a:solidFill>
                  <a:srgbClr val="FDFDFD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Introduction</a:t>
            </a:r>
            <a:endParaRPr lang="en-US" sz="5400">
              <a:solidFill>
                <a:srgbClr val="FDFDFD"/>
              </a:solidFill>
              <a:latin typeface="poppins" panose="00000500000000000000" charset="0"/>
              <a:ea typeface="Open Sans Extra Bold" panose="020B0906030804020204"/>
              <a:cs typeface="poppins" panose="00000500000000000000" charset="0"/>
              <a:sym typeface="Open Sans Extra Bold" panose="020B0906030804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96755" y="4236467"/>
            <a:ext cx="10494490" cy="253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  <a:spcBef>
                <a:spcPct val="0"/>
              </a:spcBef>
            </a:pPr>
            <a:r>
              <a:rPr lang="en-US" altLang="en-US" sz="2800" spc="-46">
                <a:solidFill>
                  <a:srgbClr val="FDFDFD"/>
                </a:solidFill>
                <a:latin typeface="poppins" panose="00000500000000000000" charset="0"/>
                <a:ea typeface="Poppins" panose="00000500000000000000"/>
                <a:cs typeface="poppins" panose="00000500000000000000" charset="0"/>
                <a:sym typeface="Poppins" panose="00000500000000000000"/>
              </a:rPr>
              <a:t>Our Expense Management System (EMS) is designed to provide employees with an easy and user-friendly way to upload expense reports via web browsers. For administrators, the EMS offers a centralized platform to review and manage expense requests, along with detailed reporting features that enhance financial oversight and control.</a:t>
            </a:r>
            <a:endParaRPr lang="en-US" altLang="en-US" sz="2800" spc="-46">
              <a:solidFill>
                <a:srgbClr val="FDFDFD"/>
              </a:solidFill>
              <a:latin typeface="poppins" panose="00000500000000000000" charset="0"/>
              <a:ea typeface="Poppins" panose="00000500000000000000"/>
              <a:cs typeface="poppins" panose="00000500000000000000" charset="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344867" y="-3001208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52600" y="3711575"/>
            <a:ext cx="12441555" cy="145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Ticket #9737: Location CRUD (API and blade )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     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location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-api-blade)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Ticket #9736: User CRUD (API and blade )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             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(thinnthuzar/user-api-design)</a:t>
            </a:r>
            <a:b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Ticket #9733: Category CRUD (API and blade)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     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category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-api-blade)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Ticket #9729: Department Admin UI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                       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(thinnthuzar/category-department-user)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713730" y="800100"/>
            <a:ext cx="686054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5400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Completed Tasks</a:t>
            </a:r>
            <a:endParaRPr lang="en-US" sz="5400">
              <a:solidFill>
                <a:srgbClr val="051D40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8153400" y="4988560"/>
            <a:ext cx="9277985" cy="364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1828800" y="6400165"/>
            <a:ext cx="11886565" cy="148336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Ticket #10259: category list api for employee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        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(thinnthuzar/category-api-employee)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Ticket #9735: User API for Employee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                         </a:t>
            </a:r>
            <a:r>
              <a:rPr lang="en-US" altLang="en-US" sz="2030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(thinnthuzar/employee-login-logout)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13487400" y="3776980"/>
            <a:ext cx="1047750" cy="82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4478000" y="3589020"/>
            <a:ext cx="3521710" cy="1880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2030">
              <a:latin typeface="poppins" panose="00000500000000000000" charset="0"/>
              <a:cs typeface="poppins" panose="00000500000000000000" charset="0"/>
            </a:endParaRPr>
          </a:p>
          <a:p>
            <a:r>
              <a:rPr lang="en-US" altLang="en-US" sz="2030">
                <a:latin typeface="poppins" panose="00000500000000000000" charset="0"/>
                <a:cs typeface="poppins" panose="00000500000000000000" charset="0"/>
              </a:rPr>
              <a:t>Interface, Repository, Controller </a:t>
            </a:r>
            <a:endParaRPr lang="en-US" altLang="en-US" sz="2030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13335000" y="6438900"/>
            <a:ext cx="401320" cy="5930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3792200" y="6134100"/>
            <a:ext cx="4122420" cy="2955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30">
                <a:latin typeface="poppins" panose="00000500000000000000" charset="0"/>
                <a:cs typeface="poppins" panose="00000500000000000000" charset="0"/>
              </a:rPr>
              <a:t>Employee Login, Logout, Show Profile, Department List, Categories List, Location List </a:t>
            </a:r>
            <a:r>
              <a:rPr lang="en-US" altLang="en-US" sz="2030">
                <a:latin typeface="poppins" panose="00000500000000000000" charset="0"/>
                <a:cs typeface="poppins" panose="00000500000000000000" charset="0"/>
              </a:rPr>
              <a:t> </a:t>
            </a:r>
            <a:endParaRPr lang="en-US" altLang="en-US" sz="2030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52400" y="7571105"/>
            <a:ext cx="6452870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 </a:t>
            </a:r>
            <a:endParaRPr lang="en-US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824990" y="2400300"/>
            <a:ext cx="14617065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/>
              <a:t> </a:t>
            </a:r>
            <a:r>
              <a:rPr lang="en-US" altLang="en-US" sz="2800"/>
              <a:t>Ticket Name                                               Branch Name</a:t>
            </a: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344867" y="-3001208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713730" y="800100"/>
            <a:ext cx="686054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5400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Completed Tasks</a:t>
            </a:r>
            <a:endParaRPr lang="en-US" sz="5400">
              <a:solidFill>
                <a:srgbClr val="051D40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8153400" y="4988560"/>
            <a:ext cx="9277985" cy="364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1828800" y="3380105"/>
            <a:ext cx="15065375" cy="236093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Ticket #9734: Admin Dashboard Basic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Frame                                             </a:t>
            </a:r>
            <a:r>
              <a:rPr lang="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(develop)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Ticket #10090: Admin Dashboard Home Page                                            </a:t>
            </a:r>
            <a:r>
              <a:rPr lang="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(thinnthuzar/admin-design-fix)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Ticket #10279: Show Department and Location Name in User Page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(thinnthuzar/show-department-location-name)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Tikcet #10426: File Upload Design Fix and optimize                                   </a:t>
            </a:r>
            <a:r>
              <a:rPr lang="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(thinnthuzar/file-upload-fix-optimize)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Tikcet #10315: Use Middleware For Admin                                                     </a:t>
            </a:r>
            <a:r>
              <a:rPr lang="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(thinnthuzar/authorization-user)</a:t>
            </a:r>
            <a:b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Tikcet #10282: Dashboard Query                                                                    </a:t>
            </a:r>
            <a:r>
              <a:rPr lang="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</a:t>
            </a:r>
            <a:r>
              <a:rPr lang="en-US" altLang="en-US" sz="203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(thinnthuzar/dashboard-query)</a:t>
            </a:r>
            <a:endParaRPr lang="en-US" altLang="en-US" sz="203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117725" y="6362700"/>
            <a:ext cx="13083540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30"/>
              <a:t>Admin dashboard setup, Dashboard page design with chart, File upload and edit design</a:t>
            </a:r>
            <a:r>
              <a:rPr lang="en-US" altLang="en-US" sz="2030"/>
              <a:t> </a:t>
            </a:r>
            <a:endParaRPr lang="en-US" altLang="en-US" sz="2030"/>
          </a:p>
        </p:txBody>
      </p:sp>
      <p:sp>
        <p:nvSpPr>
          <p:cNvPr id="5" name="Text Box 4"/>
          <p:cNvSpPr txBox="1"/>
          <p:nvPr/>
        </p:nvSpPr>
        <p:spPr>
          <a:xfrm>
            <a:off x="1905000" y="1943100"/>
            <a:ext cx="14617065" cy="765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/>
              <a:t> Ticket Name                                               </a:t>
            </a:r>
            <a:r>
              <a:rPr lang="en-US" altLang="en-US" sz="2800"/>
              <a:t>                             </a:t>
            </a:r>
            <a:r>
              <a:rPr lang="en-US" altLang="en-US" sz="2800"/>
              <a:t>Branch Name</a:t>
            </a: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276600" y="495300"/>
            <a:ext cx="10132695" cy="1314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en-US" altLang="en-US" sz="5400">
                <a:solidFill>
                  <a:srgbClr val="051D40"/>
                </a:solidFill>
                <a:latin typeface="Georgia" panose="02040502050405020303" charset="0"/>
                <a:ea typeface="Open Sans Extra Bold" panose="020B0906030804020204"/>
                <a:cs typeface="Georgia" panose="02040502050405020303" charset="0"/>
                <a:sym typeface="Open Sans Extra Bold" panose="020B0906030804020204"/>
              </a:rPr>
              <a:t>Challenges</a:t>
            </a:r>
            <a:endParaRPr lang="en-US" altLang="en-US" sz="5400">
              <a:solidFill>
                <a:srgbClr val="051D40"/>
              </a:solidFill>
              <a:latin typeface="Georgia" panose="02040502050405020303" charset="0"/>
              <a:ea typeface="Open Sans Extra Bold" panose="020B0906030804020204"/>
              <a:cs typeface="Georgia" panose="02040502050405020303" charset="0"/>
              <a:sym typeface="Open Sans Extra Bold" panose="020B09060308040202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-1867766" y="-1518332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56833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63315" y="3493135"/>
            <a:ext cx="372110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40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Ticket #9733</a:t>
            </a:r>
            <a:endParaRPr lang="en-US" altLang="en-US" sz="2400" spc="-40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13" name="Freeform 13"/>
          <p:cNvSpPr/>
          <p:nvPr/>
        </p:nvSpPr>
        <p:spPr>
          <a:xfrm rot="5400000">
            <a:off x="2941645" y="445800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2370" y="4382779"/>
            <a:ext cx="414302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40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Ticket #9734</a:t>
            </a:r>
            <a:endParaRPr lang="en-US" altLang="en-US" sz="2400" spc="-40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627600" y="5143906"/>
            <a:ext cx="4652520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40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Tikcet #10315</a:t>
            </a:r>
            <a:endParaRPr lang="en-US" altLang="en-US" sz="2400" spc="-40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858000" y="3390900"/>
            <a:ext cx="9744710" cy="1024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query, business logic write in controller =&gt; separate code in interface, repository, service and controller </a:t>
            </a:r>
            <a:endParaRPr lang="en-US" altLang="en-US" sz="2400" spc="-57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19" name="Freeform 19"/>
          <p:cNvSpPr/>
          <p:nvPr/>
        </p:nvSpPr>
        <p:spPr>
          <a:xfrm rot="5400000">
            <a:off x="2940685" y="5980430"/>
            <a:ext cx="511175" cy="452120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61890" y="5989758"/>
            <a:ext cx="439777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40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Tikcet #10426</a:t>
            </a:r>
            <a:endParaRPr lang="en-US" altLang="en-US" sz="2400" spc="-40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58000" y="5143500"/>
            <a:ext cx="1070991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 redirect route inste</a:t>
            </a: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a</a:t>
            </a: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d of view</a:t>
            </a:r>
            <a:endParaRPr lang="en-US" altLang="en-US" sz="2400" spc="-57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934200" y="5904230"/>
            <a:ext cx="7320915" cy="1024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storage link is already run but file isn’t show, code optimize  </a:t>
            </a:r>
            <a:endParaRPr lang="en-US" altLang="en-US" sz="2400" spc="-57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200400" y="2095500"/>
            <a:ext cx="2877820" cy="11068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051D40"/>
                </a:solidFill>
                <a:latin typeface="Georgia" panose="02040502050405020303" charset="0"/>
                <a:ea typeface="Open Sans Extra Bold" panose="020B0906030804020204"/>
                <a:cs typeface="Georgia" panose="02040502050405020303" charset="0"/>
                <a:sym typeface="Open Sans Extra Bold" panose="020B0906030804020204"/>
              </a:rPr>
              <a:t>Task Name</a:t>
            </a:r>
            <a:endParaRPr lang="en-US" altLang="en-US" sz="3200">
              <a:solidFill>
                <a:srgbClr val="051D40"/>
              </a:solidFill>
              <a:latin typeface="Georgia" panose="02040502050405020303" charset="0"/>
              <a:ea typeface="Open Sans Extra Bold" panose="020B0906030804020204"/>
              <a:cs typeface="Georgia" panose="02040502050405020303" charset="0"/>
              <a:sym typeface="Open Sans Extra Bold" panose="020B0906030804020204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8382000" y="2037715"/>
            <a:ext cx="2877820" cy="1314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051D40"/>
                </a:solidFill>
                <a:latin typeface="Georgia" panose="02040502050405020303" charset="0"/>
                <a:ea typeface="Open Sans Extra Bold" panose="020B0906030804020204"/>
                <a:cs typeface="Georgia" panose="02040502050405020303" charset="0"/>
                <a:sym typeface="Open Sans Extra Bold" panose="020B0906030804020204"/>
              </a:rPr>
              <a:t>Reason</a:t>
            </a:r>
            <a:endParaRPr lang="en-US" altLang="en-US" sz="3200">
              <a:solidFill>
                <a:srgbClr val="051D40"/>
              </a:solidFill>
              <a:latin typeface="Georgia" panose="02040502050405020303" charset="0"/>
              <a:ea typeface="Open Sans Extra Bold" panose="020B0906030804020204"/>
              <a:cs typeface="Georgia" panose="02040502050405020303" charset="0"/>
              <a:sym typeface="Open Sans Extra Bold" panose="020B0906030804020204"/>
            </a:endParaRPr>
          </a:p>
        </p:txBody>
      </p:sp>
      <p:sp>
        <p:nvSpPr>
          <p:cNvPr id="29" name="Freeform 13"/>
          <p:cNvSpPr/>
          <p:nvPr/>
        </p:nvSpPr>
        <p:spPr>
          <a:xfrm rot="5400000">
            <a:off x="2941645" y="517237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21"/>
          <p:cNvSpPr txBox="1"/>
          <p:nvPr/>
        </p:nvSpPr>
        <p:spPr>
          <a:xfrm>
            <a:off x="6858000" y="4523105"/>
            <a:ext cx="1067435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css, js file link with current p</a:t>
            </a: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ro</a:t>
            </a: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ject </a:t>
            </a:r>
            <a:endParaRPr lang="en-US" altLang="en-US" sz="2400" spc="-57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  <p:pic>
        <p:nvPicPr>
          <p:cNvPr id="2" name="Picture 1" descr="Screenshot (2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277100"/>
            <a:ext cx="10887075" cy="1809750"/>
          </a:xfrm>
          <a:prstGeom prst="rect">
            <a:avLst/>
          </a:prstGeom>
        </p:spPr>
      </p:pic>
      <p:sp>
        <p:nvSpPr>
          <p:cNvPr id="3" name="TextBox 21"/>
          <p:cNvSpPr txBox="1"/>
          <p:nvPr/>
        </p:nvSpPr>
        <p:spPr>
          <a:xfrm>
            <a:off x="2941320" y="7505700"/>
            <a:ext cx="2163445" cy="71437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en-US" sz="2400" spc="-57">
                <a:solidFill>
                  <a:srgbClr val="051D40"/>
                </a:solidFill>
                <a:latin typeface="Georgia" panose="02040502050405020303" charset="0"/>
                <a:ea typeface="Poppins" panose="00000500000000000000"/>
                <a:cs typeface="Georgia" panose="02040502050405020303" charset="0"/>
                <a:sym typeface="Poppins" panose="00000500000000000000"/>
              </a:rPr>
              <a:t>Eg review  :</a:t>
            </a:r>
            <a:endParaRPr lang="en-US" altLang="en-US" sz="2400" spc="-57">
              <a:solidFill>
                <a:srgbClr val="051D40"/>
              </a:solidFill>
              <a:latin typeface="Georgia" panose="02040502050405020303" charset="0"/>
              <a:ea typeface="Poppins" panose="00000500000000000000"/>
              <a:cs typeface="Georgia" panose="02040502050405020303" charset="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3399437"/>
            <a:ext cx="6033363" cy="799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55"/>
              </a:lnSpc>
              <a:spcBef>
                <a:spcPct val="0"/>
              </a:spcBef>
            </a:pPr>
            <a:r>
              <a:rPr lang="en-US" sz="4680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Marketing Strategy</a:t>
            </a:r>
            <a:endParaRPr lang="en-US" sz="4680">
              <a:solidFill>
                <a:srgbClr val="FDFDFD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93595" y="4365449"/>
            <a:ext cx="5885945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altLang="en-US" sz="2230" u="none" strike="noStrike" spc="-44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Mail sent to user when admin create a user account</a:t>
            </a:r>
            <a:r>
              <a:rPr lang="en-US" altLang="en-US" sz="2230" u="none" strike="noStrike" spc="-44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en-US" altLang="en-US" sz="223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120"/>
              </a:lnSpc>
            </a:pPr>
            <a:endParaRPr lang="en-US" altLang="en-US" sz="2230" u="none" strike="noStrike" spc="-44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95281" y="255285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3124200" y="2738755"/>
            <a:ext cx="5946775" cy="6604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495"/>
              </a:lnSpc>
            </a:pPr>
            <a:endParaRPr lang="en-US" altLang="en-US" sz="32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2495"/>
              </a:lnSpc>
            </a:pPr>
            <a:r>
              <a:rPr lang="en-US" altLang="en-US" sz="32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Mail send Process </a:t>
            </a:r>
            <a:endParaRPr lang="en-US" altLang="en-US" sz="32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40339" y="2826063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01</a:t>
            </a:r>
            <a:endParaRPr lang="en-US" sz="4785">
              <a:solidFill>
                <a:srgbClr val="FDFDFD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82200" y="2738755"/>
            <a:ext cx="6132195" cy="79946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2495"/>
              </a:lnSpc>
            </a:pPr>
            <a:endParaRPr lang="en-US" altLang="en-US" sz="32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2495"/>
              </a:lnSpc>
            </a:pPr>
            <a:r>
              <a:rPr lang="en-US" altLang="en-US" sz="32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Responsive Design </a:t>
            </a:r>
            <a:endParaRPr lang="en-US" altLang="en-US" sz="32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89058" y="3814603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02</a:t>
            </a:r>
            <a:endParaRPr lang="en-US" sz="4785">
              <a:solidFill>
                <a:srgbClr val="FDFDFD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289058" y="559128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03</a:t>
            </a:r>
            <a:endParaRPr lang="en-US" sz="4785">
              <a:solidFill>
                <a:srgbClr val="FDFDFD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1270635" y="904875"/>
            <a:ext cx="14013180" cy="12592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9245"/>
              </a:lnSpc>
              <a:spcBef>
                <a:spcPct val="0"/>
              </a:spcBef>
            </a:pPr>
            <a:r>
              <a:rPr lang="en-US" altLang="en-US" sz="5400">
                <a:solidFill>
                  <a:schemeClr val="tx1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In Progress Tasks </a:t>
            </a:r>
            <a:r>
              <a:rPr lang="en-US" altLang="en-US" sz="5400">
                <a:solidFill>
                  <a:schemeClr val="tx1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        </a:t>
            </a:r>
            <a:r>
              <a:rPr lang="en-US" altLang="en-US" sz="5400">
                <a:solidFill>
                  <a:schemeClr val="tx1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Future Tasks</a:t>
            </a:r>
            <a:endParaRPr lang="en-US" altLang="en-US" sz="5400">
              <a:solidFill>
                <a:schemeClr val="tx1"/>
              </a:solidFill>
              <a:latin typeface="poppins" panose="00000500000000000000" charset="0"/>
              <a:ea typeface="Open Sans Extra Bold" panose="020B0906030804020204"/>
              <a:cs typeface="poppins" panose="00000500000000000000" charset="0"/>
              <a:sym typeface="Open Sans Extra Bold" panose="020B0906030804020204"/>
            </a:endParaRPr>
          </a:p>
        </p:txBody>
      </p:sp>
      <p:sp>
        <p:nvSpPr>
          <p:cNvPr id="38" name="Freeform 9"/>
          <p:cNvSpPr/>
          <p:nvPr/>
        </p:nvSpPr>
        <p:spPr>
          <a:xfrm rot="5400000">
            <a:off x="1495115" y="448654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10"/>
          <p:cNvSpPr/>
          <p:nvPr/>
        </p:nvSpPr>
        <p:spPr>
          <a:xfrm>
            <a:off x="8305681" y="262905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0" name="TextBox 12"/>
          <p:cNvSpPr txBox="1"/>
          <p:nvPr/>
        </p:nvSpPr>
        <p:spPr>
          <a:xfrm>
            <a:off x="8450739" y="2902263"/>
            <a:ext cx="1134140" cy="85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01</a:t>
            </a:r>
            <a:endParaRPr lang="en-US" altLang="en-US" sz="4785">
              <a:solidFill>
                <a:srgbClr val="FDFDFD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  <p:sp>
        <p:nvSpPr>
          <p:cNvPr id="41" name="TextBox 9"/>
          <p:cNvSpPr txBox="1"/>
          <p:nvPr/>
        </p:nvSpPr>
        <p:spPr>
          <a:xfrm>
            <a:off x="9220200" y="4381324"/>
            <a:ext cx="588594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120"/>
              </a:lnSpc>
            </a:pPr>
            <a:r>
              <a:rPr lang="en-US" altLang="en-US" sz="2230" spc="-35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Responsive design with multiple devices via web browser</a:t>
            </a:r>
            <a:r>
              <a:rPr lang="en-US" altLang="en-US" sz="2230" spc="-35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en-US" altLang="en-US" sz="2230" u="none" strike="noStrike" spc="-35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2" name="Freeform 9"/>
          <p:cNvSpPr/>
          <p:nvPr/>
        </p:nvSpPr>
        <p:spPr>
          <a:xfrm rot="5400000">
            <a:off x="8621720" y="450242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14"/>
          <p:cNvSpPr txBox="1"/>
          <p:nvPr/>
        </p:nvSpPr>
        <p:spPr>
          <a:xfrm>
            <a:off x="9982200" y="6266815"/>
            <a:ext cx="6132195" cy="79946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algn="l">
              <a:lnSpc>
                <a:spcPts val="2495"/>
              </a:lnSpc>
            </a:pPr>
            <a:r>
              <a:rPr lang="en-US" altLang="en-US" sz="32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Excel Import and Export</a:t>
            </a:r>
            <a:r>
              <a:rPr lang="en-US" altLang="en-US" sz="32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lang="en-US" altLang="en-US" sz="32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" name="Freeform 10"/>
          <p:cNvSpPr/>
          <p:nvPr/>
        </p:nvSpPr>
        <p:spPr>
          <a:xfrm>
            <a:off x="8355211" y="554751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2"/>
          <p:cNvSpPr txBox="1"/>
          <p:nvPr/>
        </p:nvSpPr>
        <p:spPr>
          <a:xfrm>
            <a:off x="8500269" y="5820723"/>
            <a:ext cx="1134140" cy="85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0</a:t>
            </a:r>
            <a:r>
              <a:rPr lang="en-US" altLang="en-US" sz="4785" b="1">
                <a:solidFill>
                  <a:srgbClr val="FDFDFD"/>
                </a:solidFill>
                <a:latin typeface="Open Sans Extra Bold" panose="020B0906030804020204"/>
                <a:ea typeface="Open Sans Extra Bold" panose="020B0906030804020204"/>
                <a:cs typeface="Open Sans Extra Bold" panose="020B0906030804020204"/>
                <a:sym typeface="Open Sans Extra Bold" panose="020B0906030804020204"/>
              </a:rPr>
              <a:t>2</a:t>
            </a:r>
            <a:endParaRPr lang="en-US" altLang="en-US" sz="4785" b="1">
              <a:solidFill>
                <a:srgbClr val="FDFDFD"/>
              </a:solidFill>
              <a:latin typeface="Open Sans Extra Bold" panose="020B0906030804020204"/>
              <a:ea typeface="Open Sans Extra Bold" panose="020B0906030804020204"/>
              <a:cs typeface="Open Sans Extra Bold" panose="020B0906030804020204"/>
              <a:sym typeface="Open Sans Extra Bold" panose="020B09060308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5636" y="723836"/>
            <a:ext cx="8819592" cy="186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5">
                <a:solidFill>
                  <a:srgbClr val="051D40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THANK </a:t>
            </a:r>
            <a:r>
              <a:rPr lang="en-US" sz="10365">
                <a:solidFill>
                  <a:srgbClr val="051D40"/>
                </a:solidFill>
                <a:latin typeface="poppins" panose="00000500000000000000" charset="0"/>
                <a:ea typeface="Open Sans Extra Bold" panose="020B0906030804020204"/>
                <a:cs typeface="poppins" panose="00000500000000000000" charset="0"/>
                <a:sym typeface="Open Sans Extra Bold" panose="020B0906030804020204"/>
              </a:rPr>
              <a:t>YOU!</a:t>
            </a:r>
            <a:endParaRPr lang="en-US" sz="10365">
              <a:solidFill>
                <a:srgbClr val="051D40"/>
              </a:solidFill>
              <a:latin typeface="poppins" panose="00000500000000000000" charset="0"/>
              <a:ea typeface="Open Sans Extra Bold" panose="020B0906030804020204"/>
              <a:cs typeface="poppins" panose="00000500000000000000" charset="0"/>
              <a:sym typeface="Open Sans Extra Bold" panose="020B0906030804020204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0668254" y="2857313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0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scene3d>
            <a:camera prst="isometricOffAxis1Right"/>
            <a:lightRig rig="threePt" dir="t"/>
          </a:scene3d>
        </p:spPr>
      </p:sp>
      <p:sp>
        <p:nvSpPr>
          <p:cNvPr id="25" name="Freeform 21"/>
          <p:cNvSpPr/>
          <p:nvPr/>
        </p:nvSpPr>
        <p:spPr>
          <a:xfrm>
            <a:off x="-1524000" y="6591300"/>
            <a:ext cx="5623560" cy="4274820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0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6781800" y="3619500"/>
            <a:ext cx="3730625" cy="4495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Presentation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poppins</vt:lpstr>
      <vt:lpstr>Open Sans Extra Bold</vt:lpstr>
      <vt:lpstr>Poppins</vt:lpstr>
      <vt:lpstr>Georgia</vt:lpstr>
      <vt:lpstr>Microsoft YaHei</vt:lpstr>
      <vt:lpstr>Arial Unicode MS</vt:lpstr>
      <vt:lpstr>Calibri</vt:lpstr>
      <vt:lpstr>Myanmar Text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dc:creator/>
  <cp:lastModifiedBy>GIC-T-15-User</cp:lastModifiedBy>
  <cp:revision>9</cp:revision>
  <dcterms:created xsi:type="dcterms:W3CDTF">2006-08-16T00:00:00Z</dcterms:created>
  <dcterms:modified xsi:type="dcterms:W3CDTF">2025-02-07T08:53:15Z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BAE7CAAA283B4FE4BBB659714B00CC80_13</vt:lpwstr>
  </property>
  <property fmtid="{D5CDD505-2E9C-101B-9397-08002B2CF9AE}" pid="3" name="KSOProductBuildVer">
    <vt:lpwstr>1033-12.2.0.19805</vt:lpwstr>
  </property>
</Properties>
</file>