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92" r:id="rId5"/>
    <p:sldId id="293" r:id="rId6"/>
    <p:sldId id="294" r:id="rId7"/>
    <p:sldId id="295" r:id="rId8"/>
    <p:sldId id="296" r:id="rId9"/>
    <p:sldId id="297" r:id="rId10"/>
    <p:sldId id="302" r:id="rId11"/>
    <p:sldId id="298" r:id="rId12"/>
    <p:sldId id="304" r:id="rId13"/>
    <p:sldId id="30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ra Moe" initials="TM" lastIdx="1" clrIdx="0">
    <p:extLst>
      <p:ext uri="{19B8F6BF-5375-455C-9EA6-DF929625EA0E}">
        <p15:presenceInfo xmlns:p15="http://schemas.microsoft.com/office/powerpoint/2012/main" userId="a17aaf957cd9e8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fontScale="77500" lnSpcReduction="20000"/>
          </a:bodyPr>
          <a:lstStyle/>
          <a:p>
            <a:r>
              <a:rPr lang="en-US" sz="3200" b="1" dirty="0" smtClean="0"/>
              <a:t>Distributed version control system</a:t>
            </a:r>
          </a:p>
          <a:p>
            <a:r>
              <a:rPr lang="en-US" sz="3200" b="1" dirty="0" smtClean="0"/>
              <a:t>(</a:t>
            </a:r>
            <a:r>
              <a:rPr lang="en-US" sz="3200" b="1" dirty="0" err="1" smtClean="0"/>
              <a:t>AdVANCED</a:t>
            </a:r>
            <a:r>
              <a:rPr lang="en-US" sz="3200" b="1" dirty="0" smtClean="0"/>
              <a:t>)</a:t>
            </a:r>
            <a:endParaRPr lang="en-US" sz="32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1982719"/>
            <a:ext cx="4491819" cy="1875705"/>
          </a:xfrm>
          <a:prstGeom prst="rect">
            <a:avLst/>
          </a:prstGeom>
        </p:spPr>
      </p:pic>
    </p:spTree>
    <p:extLst>
      <p:ext uri="{BB962C8B-B14F-4D97-AF65-F5344CB8AC3E}">
        <p14:creationId xmlns:p14="http://schemas.microsoft.com/office/powerpoint/2010/main" val="4068222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7"/>
          </a:xfrm>
        </p:spPr>
        <p:txBody>
          <a:bodyPr/>
          <a:lstStyle/>
          <a:p>
            <a:r>
              <a:rPr lang="en-US" sz="4400" dirty="0" smtClean="0"/>
              <a:t>Integrate P4Merge as </a:t>
            </a:r>
            <a:r>
              <a:rPr lang="en-US" sz="4400" dirty="0" smtClean="0">
                <a:solidFill>
                  <a:srgbClr val="FF0000"/>
                </a:solidFill>
              </a:rPr>
              <a:t>Merge</a:t>
            </a:r>
            <a:r>
              <a:rPr lang="en-US" sz="4400" dirty="0" smtClean="0"/>
              <a:t> tool</a:t>
            </a:r>
            <a:endParaRPr lang="en-US" sz="4400" dirty="0"/>
          </a:p>
        </p:txBody>
      </p:sp>
      <p:sp>
        <p:nvSpPr>
          <p:cNvPr id="6" name="Content Placeholder 2"/>
          <p:cNvSpPr>
            <a:spLocks noGrp="1"/>
          </p:cNvSpPr>
          <p:nvPr>
            <p:ph type="body" sz="half" idx="2"/>
          </p:nvPr>
        </p:nvSpPr>
        <p:spPr>
          <a:xfrm>
            <a:off x="1154953" y="1606610"/>
            <a:ext cx="9937487" cy="4725823"/>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Before integrate P4Merge with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will need to know the install location of P4Merge because we will need to used </a:t>
            </a:r>
            <a:r>
              <a:rPr lang="en-US" dirty="0">
                <a:latin typeface="Calibri" panose="020F0502020204030204" pitchFamily="34" charset="0"/>
                <a:ea typeface="Arial Unicode MS" panose="020B0604020202020204" pitchFamily="34" charset="-128"/>
                <a:cs typeface="Calibri" panose="020F0502020204030204" pitchFamily="34" charset="0"/>
              </a:rPr>
              <a:t>that location in later</a:t>
            </a:r>
            <a:r>
              <a:rPr lang="en-US" dirty="0" smtClean="0">
                <a:latin typeface="Calibri" panose="020F0502020204030204" pitchFamily="34" charset="0"/>
                <a:ea typeface="Arial Unicode MS" panose="020B0604020202020204" pitchFamily="34" charset="-128"/>
                <a:cs typeface="Calibri" panose="020F0502020204030204" pitchFamily="34" charset="0"/>
              </a:rPr>
              <a:t>.(May be in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C</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:\Program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Files\Perforce</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let’s start integrate </a:t>
            </a:r>
            <a:r>
              <a:rPr lang="en-US" i="1"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P4Merge as merge tool</a:t>
            </a:r>
            <a:r>
              <a:rPr lang="en-US" dirty="0" smtClean="0">
                <a:latin typeface="Calibri" panose="020F0502020204030204" pitchFamily="34" charset="0"/>
                <a:ea typeface="Arial Unicode MS" panose="020B0604020202020204" pitchFamily="34" charset="-128"/>
                <a:cs typeface="Calibri" panose="020F0502020204030204" pitchFamily="34" charset="0"/>
              </a:rPr>
              <a:t>. Type following command in command prompt.</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p4merge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Then, we need to add actual path of P4Merge tools.</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Note: you will need to used forward slash(/), when writing path. </a:t>
            </a: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mergetool.p4merge.path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C:/Program Files/Perforce/p4merge.exe”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By default, when we use </a:t>
            </a:r>
            <a:r>
              <a:rPr lang="en-US" dirty="0" err="1"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a:t>
            </a:r>
            <a:r>
              <a:rPr lang="en-US" dirty="0" err="1">
                <a:latin typeface="Calibri" panose="020F0502020204030204" pitchFamily="34" charset="0"/>
                <a:ea typeface="Arial Unicode MS" panose="020B0604020202020204" pitchFamily="34" charset="-128"/>
                <a:cs typeface="Calibri" panose="020F0502020204030204" pitchFamily="34" charset="0"/>
              </a:rPr>
              <a:t>G</a:t>
            </a:r>
            <a:r>
              <a:rPr lang="en-US" dirty="0" err="1" smtClean="0">
                <a:latin typeface="Calibri" panose="020F0502020204030204" pitchFamily="34" charset="0"/>
                <a:ea typeface="Arial Unicode MS" panose="020B0604020202020204" pitchFamily="34" charset="-128"/>
                <a:cs typeface="Calibri" panose="020F0502020204030204" pitchFamily="34" charset="0"/>
              </a:rPr>
              <a:t>it</a:t>
            </a:r>
            <a:r>
              <a:rPr lang="en-US" dirty="0" smtClean="0">
                <a:latin typeface="Calibri" panose="020F0502020204030204" pitchFamily="34" charset="0"/>
                <a:ea typeface="Arial Unicode MS" panose="020B0604020202020204" pitchFamily="34" charset="-128"/>
                <a:cs typeface="Calibri" panose="020F0502020204030204" pitchFamily="34" charset="0"/>
              </a:rPr>
              <a:t> will confirm you to open or not the application, that you set as </a:t>
            </a:r>
            <a:r>
              <a:rPr lang="en-US" dirty="0" err="1" smtClean="0">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latin typeface="Calibri" panose="020F0502020204030204" pitchFamily="34" charset="0"/>
                <a:ea typeface="Arial Unicode MS" panose="020B0604020202020204" pitchFamily="34" charset="-128"/>
                <a:cs typeface="Calibri" panose="020F0502020204030204" pitchFamily="34" charset="0"/>
              </a:rPr>
              <a:t>(P4Merge). To skip this question, we can set prompt setting as shown in below.</a:t>
            </a:r>
          </a:p>
          <a:p>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mergetool.prompt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false</a:t>
            </a:r>
          </a:p>
          <a:p>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159590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sz="4000" dirty="0" smtClean="0"/>
              <a:t>Simple Merge (Fast-Forward Merge)</a:t>
            </a:r>
            <a:endParaRPr lang="en-US" sz="4000" dirty="0"/>
          </a:p>
        </p:txBody>
      </p:sp>
      <p:sp>
        <p:nvSpPr>
          <p:cNvPr id="6" name="Content Placeholder 2"/>
          <p:cNvSpPr>
            <a:spLocks noGrp="1"/>
          </p:cNvSpPr>
          <p:nvPr>
            <p:ph type="body" sz="half" idx="2"/>
          </p:nvPr>
        </p:nvSpPr>
        <p:spPr>
          <a:xfrm>
            <a:off x="1154953" y="160661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While merging </a:t>
            </a:r>
            <a:r>
              <a:rPr lang="en-US" dirty="0" err="1">
                <a:latin typeface="Calibri" panose="020F0502020204030204" pitchFamily="34" charset="0"/>
                <a:ea typeface="Arial Unicode MS" panose="020B0604020202020204" pitchFamily="34" charset="-128"/>
                <a:cs typeface="Calibri" panose="020F0502020204030204" pitchFamily="34" charset="0"/>
              </a:rPr>
              <a:t>G</a:t>
            </a:r>
            <a:r>
              <a:rPr lang="en-US" dirty="0" err="1" smtClean="0">
                <a:latin typeface="Calibri" panose="020F0502020204030204" pitchFamily="34" charset="0"/>
                <a:ea typeface="Arial Unicode MS" panose="020B0604020202020204" pitchFamily="34" charset="-128"/>
                <a:cs typeface="Calibri" panose="020F0502020204030204" pitchFamily="34" charset="0"/>
              </a:rPr>
              <a:t>it</a:t>
            </a:r>
            <a:r>
              <a:rPr lang="en-US" dirty="0" smtClean="0">
                <a:latin typeface="Calibri" panose="020F0502020204030204" pitchFamily="34" charset="0"/>
                <a:ea typeface="Arial Unicode MS" panose="020B0604020202020204" pitchFamily="34" charset="-128"/>
                <a:cs typeface="Calibri" panose="020F0502020204030204" pitchFamily="34" charset="0"/>
              </a:rPr>
              <a:t> tries to automatically merge when possible, if </a:t>
            </a:r>
            <a:r>
              <a:rPr lang="en-US" dirty="0">
                <a:latin typeface="Calibri" panose="020F0502020204030204" pitchFamily="34" charset="0"/>
                <a:ea typeface="Arial Unicode MS" panose="020B0604020202020204" pitchFamily="34" charset="-128"/>
                <a:cs typeface="Calibri" panose="020F0502020204030204" pitchFamily="34" charset="0"/>
              </a:rPr>
              <a:t>there is no additional work is detected on the parent branch (master branch), </a:t>
            </a:r>
            <a:r>
              <a:rPr lang="en-US" dirty="0" err="1">
                <a:latin typeface="Calibri" panose="020F0502020204030204" pitchFamily="34" charset="0"/>
                <a:ea typeface="Arial Unicode MS" panose="020B0604020202020204" pitchFamily="34" charset="-128"/>
                <a:cs typeface="Calibri" panose="020F0502020204030204" pitchFamily="34" charset="0"/>
              </a:rPr>
              <a:t>Git</a:t>
            </a:r>
            <a:r>
              <a:rPr lang="en-US" dirty="0">
                <a:latin typeface="Calibri" panose="020F0502020204030204" pitchFamily="34" charset="0"/>
                <a:ea typeface="Arial Unicode MS" panose="020B0604020202020204" pitchFamily="34" charset="-128"/>
                <a:cs typeface="Calibri" panose="020F0502020204030204" pitchFamily="34" charset="0"/>
              </a:rPr>
              <a:t> will simply apply all commits from the other branch directly onto the parent branch. </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Let’s try to test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Merge with following scenarios.</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1. </a:t>
            </a:r>
            <a:r>
              <a:rPr lang="en-US" dirty="0">
                <a:latin typeface="Calibri" panose="020F0502020204030204" pitchFamily="34" charset="0"/>
                <a:ea typeface="Arial Unicode MS" panose="020B0604020202020204" pitchFamily="34" charset="-128"/>
                <a:cs typeface="Calibri" panose="020F0502020204030204" pitchFamily="34" charset="0"/>
              </a:rPr>
              <a:t>M</a:t>
            </a:r>
            <a:r>
              <a:rPr lang="en-US" dirty="0" smtClean="0">
                <a:latin typeface="Calibri" panose="020F0502020204030204" pitchFamily="34" charset="0"/>
                <a:ea typeface="Arial Unicode MS" panose="020B0604020202020204" pitchFamily="34" charset="-128"/>
                <a:cs typeface="Calibri" panose="020F0502020204030204" pitchFamily="34" charset="0"/>
              </a:rPr>
              <a:t>odify a file (</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and then create a branch called ‘updates’ or anything you want and switch to that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2. When you are on new branch ‘updates’, then commit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alibri" panose="020F0502020204030204" pitchFamily="34" charset="0"/>
                <a:ea typeface="Arial Unicode MS" panose="020B0604020202020204" pitchFamily="34" charset="-128"/>
                <a:cs typeface="Calibri" panose="020F0502020204030204" pitchFamily="34" charset="0"/>
              </a:rPr>
              <a:t>3. After that, switch back to ‘master’ branch and merge with following merge command.</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merge updates</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Note: When you want to merge your branches into master branch, firstly you should be on master branch and then merge.</a:t>
            </a:r>
          </a:p>
        </p:txBody>
      </p:sp>
    </p:spTree>
    <p:extLst>
      <p:ext uri="{BB962C8B-B14F-4D97-AF65-F5344CB8AC3E}">
        <p14:creationId xmlns:p14="http://schemas.microsoft.com/office/powerpoint/2010/main" val="2581518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10195"/>
            <a:ext cx="9689659" cy="760575"/>
          </a:xfrm>
        </p:spPr>
        <p:txBody>
          <a:bodyPr/>
          <a:lstStyle/>
          <a:p>
            <a:r>
              <a:rPr lang="en-US" sz="4000" dirty="0" smtClean="0"/>
              <a:t>Merge with Resolving Conflict</a:t>
            </a:r>
            <a:endParaRPr lang="en-US" sz="4000" dirty="0"/>
          </a:p>
        </p:txBody>
      </p:sp>
      <p:sp>
        <p:nvSpPr>
          <p:cNvPr id="6" name="Content Placeholder 2"/>
          <p:cNvSpPr>
            <a:spLocks noGrp="1"/>
          </p:cNvSpPr>
          <p:nvPr>
            <p:ph type="body" sz="half" idx="2"/>
          </p:nvPr>
        </p:nvSpPr>
        <p:spPr>
          <a:xfrm>
            <a:off x="1154953" y="1230594"/>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When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unable to automatically resolve any conflict, then you have to resolve that conflict with manual merge. Let’s try to test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Manual Merge with following scenarios.</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1. </a:t>
            </a:r>
            <a:r>
              <a:rPr lang="en-US" dirty="0">
                <a:latin typeface="Calibri" panose="020F0502020204030204" pitchFamily="34" charset="0"/>
                <a:ea typeface="Arial Unicode MS" panose="020B0604020202020204" pitchFamily="34" charset="-128"/>
                <a:cs typeface="Calibri" panose="020F0502020204030204" pitchFamily="34" charset="0"/>
              </a:rPr>
              <a:t>C</a:t>
            </a:r>
            <a:r>
              <a:rPr lang="en-US" dirty="0" smtClean="0">
                <a:latin typeface="Calibri" panose="020F0502020204030204" pitchFamily="34" charset="0"/>
                <a:ea typeface="Arial Unicode MS" panose="020B0604020202020204" pitchFamily="34" charset="-128"/>
                <a:cs typeface="Calibri" panose="020F0502020204030204" pitchFamily="34" charset="0"/>
              </a:rPr>
              <a:t>reate a branch called ‘features’ or anything you want and switch to that branch. Then modify already existing a file (</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or whatever you have) and commit.</a:t>
            </a:r>
          </a:p>
          <a:p>
            <a:r>
              <a:rPr lang="en-US" dirty="0" smtClean="0">
                <a:latin typeface="Calibri" panose="020F0502020204030204" pitchFamily="34" charset="0"/>
                <a:ea typeface="Arial Unicode MS" panose="020B0604020202020204" pitchFamily="34" charset="-128"/>
                <a:cs typeface="Calibri" panose="020F0502020204030204" pitchFamily="34" charset="0"/>
              </a:rPr>
              <a:t>2. Then switch to master branch and modify same file and same line of code that you already edit like in ‘features’ branch and commit.</a:t>
            </a:r>
          </a:p>
          <a:p>
            <a:r>
              <a:rPr lang="en-US" dirty="0" smtClean="0">
                <a:latin typeface="Calibri" panose="020F0502020204030204" pitchFamily="34" charset="0"/>
                <a:ea typeface="Arial Unicode MS" panose="020B0604020202020204" pitchFamily="34" charset="-128"/>
                <a:cs typeface="Calibri" panose="020F0502020204030204" pitchFamily="34" charset="0"/>
              </a:rPr>
              <a:t>3. Let’s try to merge these ‘features’ branch into ‘master’ branch.</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merge features</a:t>
            </a:r>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At this time, modification line number of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a:t>
            </a:r>
            <a:r>
              <a:rPr lang="en-US" dirty="0" smtClean="0">
                <a:latin typeface="Calibri" panose="020F0502020204030204" pitchFamily="34" charset="0"/>
                <a:ea typeface="Arial Unicode MS" panose="020B0604020202020204" pitchFamily="34" charset="-128"/>
                <a:cs typeface="Calibri" panose="020F0502020204030204" pitchFamily="34" charset="0"/>
              </a:rPr>
              <a:t>’ is same in both branches. So,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cannot auto merge and you will see the result of conflict.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256" y="4770212"/>
            <a:ext cx="8169348" cy="1928027"/>
          </a:xfrm>
          <a:prstGeom prst="rect">
            <a:avLst/>
          </a:prstGeom>
        </p:spPr>
      </p:pic>
    </p:spTree>
    <p:extLst>
      <p:ext uri="{BB962C8B-B14F-4D97-AF65-F5344CB8AC3E}">
        <p14:creationId xmlns:p14="http://schemas.microsoft.com/office/powerpoint/2010/main" val="3152492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smtClean="0"/>
              <a:t>Merge with Resolving Conflict</a:t>
            </a:r>
            <a:endParaRPr lang="en-US" sz="4000" dirty="0"/>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So, we will try to merge by using our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that we already created.  Type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latin typeface="Calibri" panose="020F0502020204030204" pitchFamily="34" charset="0"/>
                <a:ea typeface="Arial Unicode MS" panose="020B0604020202020204" pitchFamily="34" charset="-128"/>
                <a:cs typeface="Calibri" panose="020F0502020204030204" pitchFamily="34" charset="0"/>
              </a:rPr>
              <a:t>’, then merge tool will open and you can resolve conflict and save file. Then close </a:t>
            </a:r>
            <a:r>
              <a:rPr lang="en-US" dirty="0" err="1" smtClean="0">
                <a:latin typeface="Calibri" panose="020F0502020204030204" pitchFamily="34" charset="0"/>
                <a:ea typeface="Arial Unicode MS" panose="020B0604020202020204" pitchFamily="34" charset="-128"/>
                <a:cs typeface="Calibri" panose="020F0502020204030204" pitchFamily="34" charset="0"/>
              </a:rPr>
              <a:t>mergetool</a:t>
            </a:r>
            <a:r>
              <a:rPr lang="en-US" dirty="0" smtClean="0">
                <a:latin typeface="Calibri" panose="020F0502020204030204" pitchFamily="34" charset="0"/>
                <a:ea typeface="Arial Unicode MS" panose="020B0604020202020204" pitchFamily="34" charset="-128"/>
                <a:cs typeface="Calibri" panose="020F0502020204030204" pitchFamily="34" charset="0"/>
              </a:rPr>
              <a:t> and make commit.</a:t>
            </a:r>
          </a:p>
          <a:p>
            <a:r>
              <a:rPr lang="en-US" dirty="0" smtClean="0">
                <a:latin typeface="Calibri" panose="020F0502020204030204" pitchFamily="34" charset="0"/>
                <a:ea typeface="Arial Unicode MS" panose="020B0604020202020204" pitchFamily="34" charset="-128"/>
                <a:cs typeface="Calibri" panose="020F0502020204030204" pitchFamily="34" charset="0"/>
              </a:rPr>
              <a:t>Note: After resolve a conflict, our merge tool(Perforce Helix </a:t>
            </a:r>
            <a:r>
              <a:rPr lang="en-US" dirty="0" err="1" smtClean="0">
                <a:latin typeface="Calibri" panose="020F0502020204030204" pitchFamily="34" charset="0"/>
                <a:ea typeface="Arial Unicode MS" panose="020B0604020202020204" pitchFamily="34" charset="-128"/>
                <a:cs typeface="Calibri" panose="020F0502020204030204" pitchFamily="34" charset="0"/>
              </a:rPr>
              <a:t>Merege</a:t>
            </a:r>
            <a:r>
              <a:rPr lang="en-US" dirty="0" smtClean="0">
                <a:latin typeface="Calibri" panose="020F0502020204030204" pitchFamily="34" charset="0"/>
                <a:ea typeface="Arial Unicode MS" panose="020B0604020202020204" pitchFamily="34" charset="-128"/>
                <a:cs typeface="Calibri" panose="020F0502020204030204" pitchFamily="34" charset="0"/>
              </a:rPr>
              <a:t>) will leave original file (</a:t>
            </a:r>
            <a:r>
              <a:rPr lang="en-US" dirty="0" err="1" smtClean="0">
                <a:latin typeface="Calibri" panose="020F0502020204030204" pitchFamily="34" charset="0"/>
                <a:ea typeface="Arial Unicode MS" panose="020B0604020202020204" pitchFamily="34" charset="-128"/>
                <a:cs typeface="Calibri" panose="020F0502020204030204" pitchFamily="34" charset="0"/>
              </a:rPr>
              <a:t>eg</a:t>
            </a:r>
            <a:r>
              <a:rPr lang="en-US" dirty="0" smtClean="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latin typeface="Calibri" panose="020F0502020204030204" pitchFamily="34" charset="0"/>
                <a:ea typeface="Arial Unicode MS" panose="020B0604020202020204" pitchFamily="34" charset="-128"/>
                <a:cs typeface="Calibri" panose="020F0502020204030204" pitchFamily="34" charset="0"/>
              </a:rPr>
              <a:t>index.php.orig</a:t>
            </a:r>
            <a:r>
              <a:rPr lang="en-US" dirty="0" smtClean="0">
                <a:latin typeface="Calibri" panose="020F0502020204030204" pitchFamily="34" charset="0"/>
                <a:ea typeface="Arial Unicode MS" panose="020B0604020202020204" pitchFamily="34" charset="-128"/>
                <a:cs typeface="Calibri" panose="020F0502020204030204" pitchFamily="34" charset="0"/>
              </a:rPr>
              <a:t>’). You can delete that file and no need to adding into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81" y="3090272"/>
            <a:ext cx="6706181" cy="19966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357" y="2650470"/>
            <a:ext cx="5860288" cy="4198984"/>
          </a:xfrm>
          <a:prstGeom prst="rect">
            <a:avLst/>
          </a:prstGeom>
        </p:spPr>
      </p:pic>
    </p:spTree>
    <p:extLst>
      <p:ext uri="{BB962C8B-B14F-4D97-AF65-F5344CB8AC3E}">
        <p14:creationId xmlns:p14="http://schemas.microsoft.com/office/powerpoint/2010/main" val="3882936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196411"/>
          </a:xfrm>
        </p:spPr>
        <p:txBody>
          <a:bodyPr/>
          <a:lstStyle/>
          <a:p>
            <a:r>
              <a:rPr lang="en-US" dirty="0" smtClean="0"/>
              <a:t>Advanced Topics Overview</a:t>
            </a:r>
            <a:endParaRPr lang="en-US" dirty="0"/>
          </a:p>
        </p:txBody>
      </p:sp>
      <p:sp>
        <p:nvSpPr>
          <p:cNvPr id="6" name="Content Placeholder 2"/>
          <p:cNvSpPr>
            <a:spLocks noGrp="1"/>
          </p:cNvSpPr>
          <p:nvPr>
            <p:ph type="body" sz="half" idx="2"/>
          </p:nvPr>
        </p:nvSpPr>
        <p:spPr>
          <a:xfrm>
            <a:off x="1154954" y="1657884"/>
            <a:ext cx="9911850" cy="4443813"/>
          </a:xfrm>
        </p:spPr>
        <p:txBody>
          <a:bodyPr anchor="t">
            <a:normAutofit/>
          </a:bodyPr>
          <a:lstStyle/>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Comparing Differences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Branching, Merging and Conflict Resolution</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Milestones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Work In Progress</a:t>
            </a:r>
          </a:p>
          <a:p>
            <a:pPr marL="285750" indent="-285750">
              <a:lnSpc>
                <a:spcPct val="150000"/>
              </a:lnSpc>
              <a:buFont typeface="Arial" panose="020B0604020202020204" pitchFamily="34" charset="0"/>
              <a:buChar char="•"/>
            </a:pPr>
            <a:r>
              <a:rPr lang="en-US" dirty="0" smtClean="0">
                <a:latin typeface="Calibri" panose="020F0502020204030204" pitchFamily="34" charset="0"/>
                <a:ea typeface="Arial Unicode MS" panose="020B0604020202020204" pitchFamily="34" charset="-128"/>
                <a:cs typeface="Calibri" panose="020F0502020204030204" pitchFamily="34" charset="0"/>
              </a:rPr>
              <a:t>Time Travels</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148409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692069"/>
          </a:xfrm>
        </p:spPr>
        <p:txBody>
          <a:bodyPr/>
          <a:lstStyle/>
          <a:p>
            <a:r>
              <a:rPr lang="en-US" dirty="0" smtClean="0"/>
              <a:t>Comparing Differences</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Sometimes, we need to check the differences of what we write in the previous commit and our latest source code of same file. At this time, we need to check the differences by using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diff` command.</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diff [commit hash] [commit hash]</a:t>
            </a:r>
            <a:br>
              <a:rPr lang="en-US" dirty="0" smtClean="0">
                <a:latin typeface="Consolas" panose="020B0609020204030204" pitchFamily="49" charset="0"/>
                <a:ea typeface="Arial Unicode MS" panose="020B0604020202020204" pitchFamily="34" charset="-128"/>
                <a:cs typeface="Calibri" panose="020F0502020204030204" pitchFamily="34" charset="0"/>
              </a:rPr>
            </a:b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latin typeface="Consolas" panose="020B0609020204030204" pitchFamily="49" charset="0"/>
                <a:ea typeface="Arial Unicode MS" panose="020B0604020202020204" pitchFamily="34" charset="-128"/>
                <a:cs typeface="Calibri" panose="020F0502020204030204" pitchFamily="34" charset="0"/>
              </a:rPr>
              <a:t>git</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a:latin typeface="Consolas" panose="020B0609020204030204" pitchFamily="49" charset="0"/>
                <a:ea typeface="Arial Unicode MS" panose="020B0604020202020204" pitchFamily="34" charset="-128"/>
                <a:cs typeface="Calibri" panose="020F0502020204030204" pitchFamily="34" charset="0"/>
              </a:rPr>
              <a:t>diff </a:t>
            </a:r>
            <a:r>
              <a:rPr lang="en-US" dirty="0" smtClean="0">
                <a:latin typeface="Consolas" panose="020B0609020204030204" pitchFamily="49" charset="0"/>
                <a:ea typeface="Arial Unicode MS" panose="020B0604020202020204" pitchFamily="34" charset="-128"/>
                <a:cs typeface="Calibri" panose="020F0502020204030204" pitchFamily="34" charset="0"/>
              </a:rPr>
              <a:t>9a0d4c7 HEAD </a:t>
            </a: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987" y="2628748"/>
            <a:ext cx="7168651" cy="4125746"/>
          </a:xfrm>
          <a:prstGeom prst="rect">
            <a:avLst/>
          </a:prstGeom>
        </p:spPr>
      </p:pic>
    </p:spTree>
    <p:extLst>
      <p:ext uri="{BB962C8B-B14F-4D97-AF65-F5344CB8AC3E}">
        <p14:creationId xmlns:p14="http://schemas.microsoft.com/office/powerpoint/2010/main" val="2684823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8"/>
          </a:xfrm>
        </p:spPr>
        <p:txBody>
          <a:bodyPr/>
          <a:lstStyle/>
          <a:p>
            <a:r>
              <a:rPr lang="en-US" dirty="0" smtClean="0"/>
              <a:t>Install Helix Visual Merge Tool</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When using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diff` command, it will be difficult to see what is the differences because it can only show differences in command prompt. But,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allow us to use other comparing tools to see the differences clearly.</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we will use `P4Merge`.  By using this tool, we can make comparing and merging very easily.</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Go </a:t>
            </a:r>
            <a:r>
              <a:rPr lang="en-US" dirty="0">
                <a:latin typeface="Calibri" panose="020F0502020204030204" pitchFamily="34" charset="0"/>
                <a:ea typeface="Arial Unicode MS" panose="020B0604020202020204" pitchFamily="34" charset="-128"/>
                <a:cs typeface="Calibri" panose="020F0502020204030204" pitchFamily="34" charset="0"/>
              </a:rPr>
              <a:t>to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https://www.perforce.com/downloads </a:t>
            </a:r>
            <a:r>
              <a:rPr lang="en-US" dirty="0" smtClean="0">
                <a:latin typeface="Calibri" panose="020F0502020204030204" pitchFamily="34" charset="0"/>
                <a:ea typeface="Arial Unicode MS" panose="020B0604020202020204" pitchFamily="34" charset="-128"/>
                <a:cs typeface="Calibri" panose="020F0502020204030204" pitchFamily="34" charset="0"/>
              </a:rPr>
              <a:t>and </a:t>
            </a:r>
            <a:r>
              <a:rPr lang="en-US" dirty="0">
                <a:latin typeface="Calibri" panose="020F0502020204030204" pitchFamily="34" charset="0"/>
                <a:ea typeface="Arial Unicode MS" panose="020B0604020202020204" pitchFamily="34" charset="-128"/>
                <a:cs typeface="Calibri" panose="020F0502020204030204" pitchFamily="34" charset="0"/>
              </a:rPr>
              <a:t>only download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Helix Visual Merge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Tool</a:t>
            </a:r>
            <a:r>
              <a:rPr lang="en-US" dirty="0" smtClean="0">
                <a:latin typeface="Calibri" panose="020F0502020204030204" pitchFamily="34" charset="0"/>
                <a:ea typeface="Arial Unicode MS" panose="020B0604020202020204" pitchFamily="34" charset="-128"/>
                <a:cs typeface="Calibri" panose="020F0502020204030204" pitchFamily="34" charset="0"/>
              </a:rPr>
              <a:t>. When click download, registration form will show, click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skip registration</a:t>
            </a:r>
            <a:r>
              <a:rPr lang="en-US" dirty="0" smtClean="0">
                <a:latin typeface="Calibri" panose="020F0502020204030204" pitchFamily="34" charset="0"/>
                <a:ea typeface="Arial Unicode MS" panose="020B0604020202020204" pitchFamily="34" charset="-128"/>
                <a:cs typeface="Calibri" panose="020F0502020204030204" pitchFamily="34" charset="0"/>
              </a:rPr>
              <a:t>. (Note: this website design is changed very often.)</a:t>
            </a:r>
          </a:p>
          <a:p>
            <a:endParaRPr lang="en-US" dirty="0" smtClean="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And then install that application. </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3501264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7"/>
          </a:xfrm>
        </p:spPr>
        <p:txBody>
          <a:bodyPr/>
          <a:lstStyle/>
          <a:p>
            <a:r>
              <a:rPr lang="en-US" dirty="0" smtClean="0"/>
              <a:t>Integrate P4Merge as </a:t>
            </a:r>
            <a:r>
              <a:rPr lang="en-US" dirty="0" smtClean="0">
                <a:solidFill>
                  <a:srgbClr val="FF0000"/>
                </a:solidFill>
              </a:rPr>
              <a:t>Diff</a:t>
            </a:r>
            <a:r>
              <a:rPr lang="en-US" dirty="0" smtClean="0"/>
              <a:t> tool</a:t>
            </a:r>
            <a:endParaRPr lang="en-US" dirty="0"/>
          </a:p>
        </p:txBody>
      </p:sp>
      <p:sp>
        <p:nvSpPr>
          <p:cNvPr id="6" name="Content Placeholder 2"/>
          <p:cNvSpPr>
            <a:spLocks noGrp="1"/>
          </p:cNvSpPr>
          <p:nvPr>
            <p:ph type="body" sz="half" idx="2"/>
          </p:nvPr>
        </p:nvSpPr>
        <p:spPr>
          <a:xfrm>
            <a:off x="1154953" y="1606610"/>
            <a:ext cx="9937487" cy="4725823"/>
          </a:xfrm>
        </p:spPr>
        <p:txBody>
          <a:bodyPr anchor="t">
            <a:normAutofit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Before integrate P4Merge with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will need to know the install location of P4Merge because we will need to used </a:t>
            </a:r>
            <a:r>
              <a:rPr lang="en-US" dirty="0">
                <a:latin typeface="Calibri" panose="020F0502020204030204" pitchFamily="34" charset="0"/>
                <a:ea typeface="Arial Unicode MS" panose="020B0604020202020204" pitchFamily="34" charset="-128"/>
                <a:cs typeface="Calibri" panose="020F0502020204030204" pitchFamily="34" charset="0"/>
              </a:rPr>
              <a:t>that location in later</a:t>
            </a:r>
            <a:r>
              <a:rPr lang="en-US" dirty="0" smtClean="0">
                <a:latin typeface="Calibri" panose="020F0502020204030204" pitchFamily="34" charset="0"/>
                <a:ea typeface="Arial Unicode MS" panose="020B0604020202020204" pitchFamily="34" charset="-128"/>
                <a:cs typeface="Calibri" panose="020F0502020204030204" pitchFamily="34" charset="0"/>
              </a:rPr>
              <a:t>.(May be in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C</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:\Program </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Files\Perforce</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So, let’s start integrate </a:t>
            </a:r>
            <a:r>
              <a:rPr lang="en-US" i="1"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P4Merge as diff tool</a:t>
            </a:r>
            <a:r>
              <a:rPr lang="en-US" dirty="0" smtClean="0">
                <a:latin typeface="Calibri" panose="020F0502020204030204" pitchFamily="34" charset="0"/>
                <a:ea typeface="Arial Unicode MS" panose="020B0604020202020204" pitchFamily="34" charset="-128"/>
                <a:cs typeface="Calibri" panose="020F0502020204030204" pitchFamily="34" charset="0"/>
              </a:rPr>
              <a:t>. Type following command in command prompt.</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diff.tool</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p4merge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Then, we need to add actual path of P4Merge tools.</a:t>
            </a:r>
            <a:r>
              <a:rPr lang="en-US" dirty="0">
                <a:latin typeface="Calibri" panose="020F0502020204030204" pitchFamily="34" charset="0"/>
                <a:ea typeface="Arial Unicode MS" panose="020B0604020202020204" pitchFamily="34" charset="-128"/>
                <a:cs typeface="Calibri" panose="020F0502020204030204" pitchFamily="34" charset="0"/>
              </a:rPr>
              <a:t> Note: you will need to used forward slash(/), when writing path. </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difftool.p4merge.path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C:/Program Files/Perforce/p4merge.exe”</a:t>
            </a: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By default, when we use </a:t>
            </a:r>
            <a:r>
              <a:rPr lang="en-US" dirty="0" err="1"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difftool</a:t>
            </a:r>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smtClean="0">
                <a:latin typeface="Calibri" panose="020F0502020204030204" pitchFamily="34" charset="0"/>
                <a:ea typeface="Arial Unicode MS" panose="020B0604020202020204" pitchFamily="34" charset="-128"/>
                <a:cs typeface="Calibri" panose="020F0502020204030204" pitchFamily="34" charset="0"/>
              </a:rPr>
              <a:t>command,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will confirm you to open or not the application, that you set as </a:t>
            </a:r>
            <a:r>
              <a:rPr lang="en-US" dirty="0" err="1" smtClean="0">
                <a:latin typeface="Calibri" panose="020F0502020204030204" pitchFamily="34" charset="0"/>
                <a:ea typeface="Arial Unicode MS" panose="020B0604020202020204" pitchFamily="34" charset="-128"/>
                <a:cs typeface="Calibri" panose="020F0502020204030204" pitchFamily="34" charset="0"/>
              </a:rPr>
              <a:t>difftool</a:t>
            </a:r>
            <a:r>
              <a:rPr lang="en-US" dirty="0" smtClean="0">
                <a:latin typeface="Calibri" panose="020F0502020204030204" pitchFamily="34" charset="0"/>
                <a:ea typeface="Arial Unicode MS" panose="020B0604020202020204" pitchFamily="34" charset="-128"/>
                <a:cs typeface="Calibri" panose="020F0502020204030204" pitchFamily="34" charset="0"/>
              </a:rPr>
              <a:t>(P4Merge). To skip this question, we can set prompt setting as shown in below.</a:t>
            </a:r>
          </a:p>
          <a:p>
            <a:r>
              <a:rPr lang="en-US" dirty="0" smtClean="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difftool.prompt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false (yes, no ask tar ma paw ag)</a:t>
            </a:r>
            <a:endPar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smtClean="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132817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smtClean="0"/>
              <a:t>Comparing by P4Merge</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Now, its time to use our comparing tool. When you type </a:t>
            </a:r>
            <a:r>
              <a:rPr lang="en-US" dirty="0" err="1" smtClean="0">
                <a:latin typeface="Calibri" panose="020F0502020204030204" pitchFamily="34" charset="0"/>
                <a:ea typeface="Arial Unicode MS" panose="020B0604020202020204" pitchFamily="34" charset="-128"/>
                <a:cs typeface="Calibri" panose="020F0502020204030204" pitchFamily="34" charset="0"/>
              </a:rPr>
              <a:t>difftool</a:t>
            </a:r>
            <a:r>
              <a:rPr lang="en-US" dirty="0" smtClean="0">
                <a:latin typeface="Calibri" panose="020F0502020204030204" pitchFamily="34" charset="0"/>
                <a:ea typeface="Arial Unicode MS" panose="020B0604020202020204" pitchFamily="34" charset="-128"/>
                <a:cs typeface="Calibri" panose="020F0502020204030204" pitchFamily="34" charset="0"/>
              </a:rPr>
              <a:t> command and press enter, you will see differences of your file via P4Merge tool.</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git</a:t>
            </a:r>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err="1">
                <a:latin typeface="Consolas" panose="020B0609020204030204" pitchFamily="49" charset="0"/>
                <a:ea typeface="Arial Unicode MS" panose="020B0604020202020204" pitchFamily="34" charset="-128"/>
                <a:cs typeface="Calibri" panose="020F0502020204030204" pitchFamily="34" charset="0"/>
              </a:rPr>
              <a:t>difftool</a:t>
            </a:r>
            <a:r>
              <a:rPr lang="en-US" dirty="0">
                <a:latin typeface="Consolas" panose="020B0609020204030204" pitchFamily="49" charset="0"/>
                <a:ea typeface="Arial Unicode MS" panose="020B0604020202020204" pitchFamily="34" charset="-128"/>
                <a:cs typeface="Calibri" panose="020F0502020204030204" pitchFamily="34" charset="0"/>
              </a:rPr>
              <a:t> 8360e4c </a:t>
            </a:r>
            <a:r>
              <a:rPr lang="en-US" dirty="0" smtClean="0">
                <a:latin typeface="Consolas" panose="020B0609020204030204" pitchFamily="49" charset="0"/>
                <a:ea typeface="Arial Unicode MS" panose="020B0604020202020204" pitchFamily="34" charset="-128"/>
                <a:cs typeface="Calibri" panose="020F0502020204030204" pitchFamily="34" charset="0"/>
              </a:rPr>
              <a:t>HEAD</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47" y="3252301"/>
            <a:ext cx="6268138" cy="30011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783" y="2140825"/>
            <a:ext cx="5875529" cy="3345470"/>
          </a:xfrm>
          <a:prstGeom prst="rect">
            <a:avLst/>
          </a:prstGeom>
        </p:spPr>
      </p:pic>
    </p:spTree>
    <p:extLst>
      <p:ext uri="{BB962C8B-B14F-4D97-AF65-F5344CB8AC3E}">
        <p14:creationId xmlns:p14="http://schemas.microsoft.com/office/powerpoint/2010/main" val="127860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Curved Connector 28"/>
          <p:cNvCxnSpPr>
            <a:stCxn id="28" idx="2"/>
            <a:endCxn id="22" idx="6"/>
          </p:cNvCxnSpPr>
          <p:nvPr/>
        </p:nvCxnSpPr>
        <p:spPr>
          <a:xfrm rot="10800000">
            <a:off x="6256067" y="3161767"/>
            <a:ext cx="1104862" cy="1117452"/>
          </a:xfrm>
          <a:prstGeom prst="curvedConnector3">
            <a:avLst>
              <a:gd name="adj1" fmla="val 50000"/>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6" idx="2"/>
          </p:cNvCxnSpPr>
          <p:nvPr/>
        </p:nvCxnSpPr>
        <p:spPr>
          <a:xfrm flipV="1">
            <a:off x="4711906" y="4288991"/>
            <a:ext cx="940702" cy="8549"/>
          </a:xfrm>
          <a:prstGeom prst="line">
            <a:avLst/>
          </a:prstGeom>
          <a:ln w="57150"/>
        </p:spPr>
        <p:style>
          <a:lnRef idx="2">
            <a:schemeClr val="accent3"/>
          </a:lnRef>
          <a:fillRef idx="0">
            <a:schemeClr val="accent3"/>
          </a:fillRef>
          <a:effectRef idx="1">
            <a:schemeClr val="accent3"/>
          </a:effectRef>
          <a:fontRef idx="minor">
            <a:schemeClr val="tx1"/>
          </a:fontRef>
        </p:style>
      </p:cxnSp>
      <p:cxnSp>
        <p:nvCxnSpPr>
          <p:cNvPr id="12" name="Straight Connector 11"/>
          <p:cNvCxnSpPr/>
          <p:nvPr/>
        </p:nvCxnSpPr>
        <p:spPr>
          <a:xfrm flipV="1">
            <a:off x="2068082" y="4294261"/>
            <a:ext cx="836063" cy="1"/>
          </a:xfrm>
          <a:prstGeom prst="line">
            <a:avLst/>
          </a:prstGeom>
          <a:ln w="57150"/>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flipV="1">
            <a:off x="5152242" y="3161943"/>
            <a:ext cx="633806" cy="1"/>
          </a:xfrm>
          <a:prstGeom prst="line">
            <a:avLst/>
          </a:prstGeom>
          <a:ln w="57150">
            <a:solidFill>
              <a:schemeClr val="accent5">
                <a:lumMod val="60000"/>
                <a:lumOff val="40000"/>
              </a:schemeClr>
            </a:solidFill>
          </a:ln>
        </p:spPr>
        <p:style>
          <a:lnRef idx="2">
            <a:schemeClr val="accent3"/>
          </a:lnRef>
          <a:fillRef idx="0">
            <a:schemeClr val="accent3"/>
          </a:fillRef>
          <a:effectRef idx="1">
            <a:schemeClr val="accent3"/>
          </a:effectRef>
          <a:fontRef idx="minor">
            <a:schemeClr val="tx1"/>
          </a:fontRef>
        </p:style>
      </p:cxnSp>
      <p:cxnSp>
        <p:nvCxnSpPr>
          <p:cNvPr id="18" name="Curved Connector 17"/>
          <p:cNvCxnSpPr>
            <a:stCxn id="10" idx="6"/>
          </p:cNvCxnSpPr>
          <p:nvPr/>
        </p:nvCxnSpPr>
        <p:spPr>
          <a:xfrm flipV="1">
            <a:off x="3374164" y="3187581"/>
            <a:ext cx="1345960" cy="1098134"/>
          </a:xfrm>
          <a:prstGeom prst="curvedConnector3">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54954" y="555477"/>
            <a:ext cx="9689659" cy="922945"/>
          </a:xfrm>
        </p:spPr>
        <p:txBody>
          <a:bodyPr/>
          <a:lstStyle/>
          <a:p>
            <a:r>
              <a:rPr lang="en-US" dirty="0" smtClean="0"/>
              <a:t>Branching</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 branch is just a timeline of commits. It means, branches are the names or labels we give timeline in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can create or deleting branches without effecting timelines.</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
        <p:nvSpPr>
          <p:cNvPr id="8" name="Flowchart: Connector 7"/>
          <p:cNvSpPr/>
          <p:nvPr/>
        </p:nvSpPr>
        <p:spPr>
          <a:xfrm>
            <a:off x="1598063" y="4067798"/>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Flowchart: Connector 9"/>
          <p:cNvSpPr/>
          <p:nvPr/>
        </p:nvSpPr>
        <p:spPr>
          <a:xfrm>
            <a:off x="2904145" y="4067797"/>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13" name="Straight Connector 12"/>
          <p:cNvCxnSpPr>
            <a:endCxn id="14" idx="2"/>
          </p:cNvCxnSpPr>
          <p:nvPr/>
        </p:nvCxnSpPr>
        <p:spPr>
          <a:xfrm flipV="1">
            <a:off x="3399242" y="4285714"/>
            <a:ext cx="887950" cy="8549"/>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14" name="Flowchart: Connector 13"/>
          <p:cNvSpPr/>
          <p:nvPr/>
        </p:nvSpPr>
        <p:spPr>
          <a:xfrm>
            <a:off x="4287192" y="4067796"/>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Flowchart: Connector 20"/>
          <p:cNvSpPr/>
          <p:nvPr/>
        </p:nvSpPr>
        <p:spPr>
          <a:xfrm>
            <a:off x="4682223" y="2943850"/>
            <a:ext cx="470019" cy="435835"/>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2" name="Flowchart: Connector 21"/>
          <p:cNvSpPr/>
          <p:nvPr/>
        </p:nvSpPr>
        <p:spPr>
          <a:xfrm>
            <a:off x="5786048" y="2943849"/>
            <a:ext cx="470019" cy="435835"/>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6" name="Flowchart: Connector 25"/>
          <p:cNvSpPr/>
          <p:nvPr/>
        </p:nvSpPr>
        <p:spPr>
          <a:xfrm>
            <a:off x="5652608" y="4071073"/>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27" name="Straight Connector 26"/>
          <p:cNvCxnSpPr>
            <a:stCxn id="26" idx="6"/>
          </p:cNvCxnSpPr>
          <p:nvPr/>
        </p:nvCxnSpPr>
        <p:spPr>
          <a:xfrm>
            <a:off x="6122627" y="4288991"/>
            <a:ext cx="1344671" cy="7568"/>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28" name="Flowchart: Connector 27"/>
          <p:cNvSpPr/>
          <p:nvPr/>
        </p:nvSpPr>
        <p:spPr>
          <a:xfrm>
            <a:off x="7360929" y="4061301"/>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37" name="Straight Connector 36"/>
          <p:cNvCxnSpPr>
            <a:stCxn id="28" idx="6"/>
            <a:endCxn id="38" idx="2"/>
          </p:cNvCxnSpPr>
          <p:nvPr/>
        </p:nvCxnSpPr>
        <p:spPr>
          <a:xfrm>
            <a:off x="7830948" y="4279219"/>
            <a:ext cx="1260045" cy="15042"/>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38" name="Flowchart: Connector 37"/>
          <p:cNvSpPr/>
          <p:nvPr/>
        </p:nvSpPr>
        <p:spPr>
          <a:xfrm>
            <a:off x="9090993" y="4076343"/>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2" name="Flowchart: Process 41"/>
          <p:cNvSpPr/>
          <p:nvPr/>
        </p:nvSpPr>
        <p:spPr>
          <a:xfrm>
            <a:off x="1204422" y="4978335"/>
            <a:ext cx="1257300" cy="443562"/>
          </a:xfrm>
          <a:prstGeom prst="flowChartProcess">
            <a:avLst/>
          </a:prstGeom>
          <a:solidFill>
            <a:schemeClr val="accent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Master Branch</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 name="Up Arrow 43"/>
          <p:cNvSpPr/>
          <p:nvPr/>
        </p:nvSpPr>
        <p:spPr>
          <a:xfrm>
            <a:off x="1715567" y="4595827"/>
            <a:ext cx="245118" cy="28069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5" name="Flowchart: Process 44"/>
          <p:cNvSpPr/>
          <p:nvPr/>
        </p:nvSpPr>
        <p:spPr>
          <a:xfrm>
            <a:off x="4843685" y="2215621"/>
            <a:ext cx="1257300" cy="443562"/>
          </a:xfrm>
          <a:prstGeom prst="flowChartProcess">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Feature Branch</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 name="Down Arrow 46"/>
          <p:cNvSpPr/>
          <p:nvPr/>
        </p:nvSpPr>
        <p:spPr>
          <a:xfrm>
            <a:off x="5351640" y="2709333"/>
            <a:ext cx="235010" cy="21101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8" name="Flowchart: Process 47"/>
          <p:cNvSpPr/>
          <p:nvPr/>
        </p:nvSpPr>
        <p:spPr>
          <a:xfrm>
            <a:off x="7002456" y="4917927"/>
            <a:ext cx="1257300" cy="443562"/>
          </a:xfrm>
          <a:prstGeom prst="flowChartProcess">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New Merge Commit</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 name="Up Arrow 48"/>
          <p:cNvSpPr/>
          <p:nvPr/>
        </p:nvSpPr>
        <p:spPr>
          <a:xfrm>
            <a:off x="7484882" y="4558102"/>
            <a:ext cx="245118" cy="28069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2488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trips(down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trips(downLeft)">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strips(down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strips(downLeft)">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strips(downLeft)">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circle(in)">
                                      <p:cBhvr>
                                        <p:cTn id="92" dur="20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strips(downLeft)">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21" grpId="0" animBg="1"/>
      <p:bldP spid="22" grpId="0" animBg="1"/>
      <p:bldP spid="26" grpId="0" animBg="1"/>
      <p:bldP spid="28" grpId="0" animBg="1"/>
      <p:bldP spid="38" grpId="0" animBg="1"/>
      <p:bldP spid="42" grpId="0" animBg="1"/>
      <p:bldP spid="44" grpId="0" animBg="1"/>
      <p:bldP spid="45" grpId="0" animBg="1"/>
      <p:bldP spid="47" grpId="0" animBg="1"/>
      <p:bldP spid="48"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smtClean="0"/>
              <a:t>Special Marker (HEAD)</a:t>
            </a:r>
            <a:endParaRPr lang="en-US" dirty="0"/>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Before we move on to creating branch, we need to know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special markers or pointers called `</a:t>
            </a:r>
            <a:r>
              <a:rPr lang="en-US" dirty="0" smtClean="0">
                <a:solidFill>
                  <a:srgbClr val="FFC000"/>
                </a:solidFill>
                <a:latin typeface="Calibri" panose="020F0502020204030204" pitchFamily="34" charset="0"/>
                <a:ea typeface="Arial Unicode MS" panose="020B0604020202020204" pitchFamily="34" charset="-128"/>
                <a:cs typeface="Calibri" panose="020F0502020204030204" pitchFamily="34" charset="0"/>
              </a:rPr>
              <a:t>HEAD</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alibri" panose="020F0502020204030204" pitchFamily="34" charset="0"/>
                <a:ea typeface="Arial Unicode MS" panose="020B0604020202020204" pitchFamily="34" charset="-128"/>
                <a:cs typeface="Calibri" panose="020F0502020204030204" pitchFamily="34" charset="0"/>
              </a:rPr>
              <a:t>HEAD is normally the last commit of current branch. And also, it can be move. </a:t>
            </a:r>
          </a:p>
          <a:p>
            <a:r>
              <a:rPr lang="en-US" dirty="0" smtClean="0">
                <a:latin typeface="Calibri" panose="020F0502020204030204" pitchFamily="34" charset="0"/>
                <a:ea typeface="Arial Unicode MS" panose="020B0604020202020204" pitchFamily="34" charset="-128"/>
                <a:cs typeface="Calibri" panose="020F0502020204030204" pitchFamily="34" charset="0"/>
              </a:rPr>
              <a:t>That means, when you switch to another branches, the location of HEAD moves to the last commit location of that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Even you can move HEAD pointer to another commit instead of last commit.</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3563594"/>
            <a:ext cx="6627622" cy="2972311"/>
          </a:xfrm>
          <a:prstGeom prst="rect">
            <a:avLst/>
          </a:prstGeom>
        </p:spPr>
      </p:pic>
    </p:spTree>
    <p:extLst>
      <p:ext uri="{BB962C8B-B14F-4D97-AF65-F5344CB8AC3E}">
        <p14:creationId xmlns:p14="http://schemas.microsoft.com/office/powerpoint/2010/main" val="364026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smtClean="0"/>
              <a:t>Creating Branch</a:t>
            </a:r>
            <a:endParaRPr lang="en-US" dirty="0"/>
          </a:p>
        </p:txBody>
      </p:sp>
      <p:sp>
        <p:nvSpPr>
          <p:cNvPr id="6" name="Content Placeholder 2"/>
          <p:cNvSpPr>
            <a:spLocks noGrp="1"/>
          </p:cNvSpPr>
          <p:nvPr>
            <p:ph type="body" sz="half" idx="2"/>
          </p:nvPr>
        </p:nvSpPr>
        <p:spPr>
          <a:xfrm>
            <a:off x="1154953" y="1606610"/>
            <a:ext cx="9937487" cy="4811281"/>
          </a:xfrm>
        </p:spPr>
        <p:txBody>
          <a:bodyPr anchor="t">
            <a:normAutofit fontScale="92500" lnSpcReduction="10000"/>
          </a:bodyPr>
          <a:lstStyle/>
          <a:p>
            <a:r>
              <a:rPr lang="en-US" dirty="0" smtClean="0">
                <a:latin typeface="Calibri" panose="020F0502020204030204" pitchFamily="34" charset="0"/>
                <a:ea typeface="Arial Unicode MS" panose="020B0604020202020204" pitchFamily="34" charset="-128"/>
                <a:cs typeface="Calibri" panose="020F0502020204030204" pitchFamily="34" charset="0"/>
              </a:rPr>
              <a:t>A branch is a timeline of commits. Branches are a labels or names we give timelines in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We can create or delete branches without effecting timelines. When we start initialize a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 repository, all of works are start doing in ‘master’ branch. This is also the default branch of </a:t>
            </a:r>
            <a:r>
              <a:rPr lang="en-US" dirty="0" err="1" smtClean="0">
                <a:latin typeface="Calibri" panose="020F0502020204030204" pitchFamily="34" charset="0"/>
                <a:ea typeface="Arial Unicode MS" panose="020B0604020202020204" pitchFamily="34" charset="-128"/>
                <a:cs typeface="Calibri" panose="020F0502020204030204" pitchFamily="34" charset="0"/>
              </a:rPr>
              <a:t>Git</a:t>
            </a:r>
            <a:r>
              <a:rPr lang="en-US" dirty="0" smtClean="0">
                <a:latin typeface="Calibri" panose="020F0502020204030204" pitchFamily="34" charset="0"/>
                <a:ea typeface="Arial Unicode MS" panose="020B0604020202020204" pitchFamily="34" charset="-128"/>
                <a:cs typeface="Calibri" panose="020F0502020204030204" pitchFamily="34" charset="0"/>
              </a:rPr>
              <a:t>.</a:t>
            </a:r>
          </a:p>
          <a:p>
            <a:r>
              <a:rPr lang="en-US" dirty="0" smtClean="0">
                <a:latin typeface="Calibri" panose="020F0502020204030204" pitchFamily="34" charset="0"/>
                <a:ea typeface="Arial Unicode MS" panose="020B0604020202020204" pitchFamily="34" charset="-128"/>
                <a:cs typeface="Calibri" panose="020F0502020204030204" pitchFamily="34" charset="0"/>
              </a:rPr>
              <a:t>So, Lets start to create branch. </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branch [branch-name]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branch features</a:t>
            </a: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use following command to see which branch now you are working with.</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smtClean="0">
                <a:latin typeface="Consolas" panose="020B0609020204030204" pitchFamily="49" charset="0"/>
                <a:ea typeface="Arial Unicode MS" panose="020B0604020202020204" pitchFamily="34" charset="-128"/>
                <a:cs typeface="Calibri" panose="020F0502020204030204" pitchFamily="34" charset="0"/>
              </a:rPr>
              <a:t>	</a:t>
            </a:r>
            <a:r>
              <a:rPr lang="en-US" dirty="0" err="1"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 branch</a:t>
            </a:r>
          </a:p>
          <a:p>
            <a:r>
              <a:rPr lang="en-US" dirty="0" smtClean="0">
                <a:latin typeface="Calibri" panose="020F0502020204030204" pitchFamily="34" charset="0"/>
                <a:ea typeface="Arial Unicode MS" panose="020B0604020202020204" pitchFamily="34" charset="-128"/>
                <a:cs typeface="Calibri" panose="020F0502020204030204" pitchFamily="34" charset="0"/>
              </a:rPr>
              <a:t>If you want to switch between already created branches, then use </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checkout features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r>
              <a:rPr lang="en-US" dirty="0" smtClean="0">
                <a:latin typeface="Calibri" panose="020F0502020204030204" pitchFamily="34" charset="0"/>
                <a:ea typeface="Arial Unicode MS" panose="020B0604020202020204" pitchFamily="34" charset="-128"/>
                <a:cs typeface="Calibri" panose="020F0502020204030204" pitchFamily="34" charset="0"/>
              </a:rPr>
              <a:t>You can also create branch and switch immediately by using following command.</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checkout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 updates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If you want </a:t>
            </a:r>
            <a:r>
              <a:rPr lang="en-US" dirty="0" smtClean="0">
                <a:latin typeface="Calibri" panose="020F0502020204030204" pitchFamily="34" charset="0"/>
                <a:ea typeface="Arial Unicode MS" panose="020B0604020202020204" pitchFamily="34" charset="-128"/>
                <a:cs typeface="Calibri" panose="020F0502020204030204" pitchFamily="34" charset="0"/>
              </a:rPr>
              <a:t>to delete a branch. (Note: you can’t delete branch that you are currently checkout.)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smtClean="0">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 –d features</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7253690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2016</TotalTime>
  <Words>1034</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Arial</vt:lpstr>
      <vt:lpstr>Calibri</vt:lpstr>
      <vt:lpstr>Century Gothic</vt:lpstr>
      <vt:lpstr>Consolas</vt:lpstr>
      <vt:lpstr>Wingdings 3</vt:lpstr>
      <vt:lpstr>Ion</vt:lpstr>
      <vt:lpstr>PowerPoint Presentation</vt:lpstr>
      <vt:lpstr>Advanced Topics Overview</vt:lpstr>
      <vt:lpstr>Comparing Differences</vt:lpstr>
      <vt:lpstr>Install Helix Visual Merge Tool</vt:lpstr>
      <vt:lpstr>Integrate P4Merge as Diff tool</vt:lpstr>
      <vt:lpstr>Comparing by P4Merge</vt:lpstr>
      <vt:lpstr>Branching</vt:lpstr>
      <vt:lpstr>Special Marker (HEAD)</vt:lpstr>
      <vt:lpstr>Creating Branch</vt:lpstr>
      <vt:lpstr>Integrate P4Merge as Merge tool</vt:lpstr>
      <vt:lpstr>Simple Merge (Fast-Forward Merge)</vt:lpstr>
      <vt:lpstr>Merge with Resolving Conflict</vt:lpstr>
      <vt:lpstr>Merge with Resolving Conflict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c:title>
  <dc:creator>Thura Moe</dc:creator>
  <cp:lastModifiedBy>Acer</cp:lastModifiedBy>
  <cp:revision>456</cp:revision>
  <dcterms:created xsi:type="dcterms:W3CDTF">2019-10-11T12:06:24Z</dcterms:created>
  <dcterms:modified xsi:type="dcterms:W3CDTF">2019-12-11T10:37:36Z</dcterms:modified>
</cp:coreProperties>
</file>