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0" r:id="rId6"/>
    <p:sldId id="262" r:id="rId7"/>
    <p:sldId id="264" r:id="rId8"/>
    <p:sldId id="265" r:id="rId9"/>
    <p:sldId id="266" r:id="rId10"/>
    <p:sldId id="267" r:id="rId11"/>
    <p:sldId id="268" r:id="rId12"/>
    <p:sldId id="269" r:id="rId13"/>
    <p:sldId id="270" r:id="rId14"/>
    <p:sldId id="272" r:id="rId15"/>
    <p:sldId id="273" r:id="rId16"/>
    <p:sldId id="271" r:id="rId17"/>
    <p:sldId id="274" r:id="rId18"/>
    <p:sldId id="275" r:id="rId19"/>
    <p:sldId id="276" r:id="rId20"/>
    <p:sldId id="277" r:id="rId21"/>
    <p:sldId id="278" r:id="rId22"/>
    <p:sldId id="281" r:id="rId23"/>
    <p:sldId id="279" r:id="rId24"/>
    <p:sldId id="280" r:id="rId25"/>
    <p:sldId id="282" r:id="rId26"/>
    <p:sldId id="283" r:id="rId27"/>
    <p:sldId id="285" r:id="rId28"/>
    <p:sldId id="284" r:id="rId29"/>
    <p:sldId id="286" r:id="rId30"/>
    <p:sldId id="287" r:id="rId31"/>
    <p:sldId id="294" r:id="rId32"/>
    <p:sldId id="296" r:id="rId33"/>
    <p:sldId id="297" r:id="rId34"/>
    <p:sldId id="289" r:id="rId35"/>
    <p:sldId id="290" r:id="rId36"/>
    <p:sldId id="291" r:id="rId37"/>
    <p:sldId id="292" r:id="rId38"/>
    <p:sldId id="293"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2A510B-8AB5-4FA5-BF07-FCFAF36DCB67}" type="doc">
      <dgm:prSet loTypeId="urn:microsoft.com/office/officeart/2005/8/layout/process1" loCatId="process" qsTypeId="urn:microsoft.com/office/officeart/2005/8/quickstyle/simple1" qsCatId="simple" csTypeId="urn:microsoft.com/office/officeart/2005/8/colors/accent6_2" csCatId="accent6" phldr="1"/>
      <dgm:spPr/>
    </dgm:pt>
    <dgm:pt modelId="{950672B3-F318-44B5-AC59-FACC077FA0D2}">
      <dgm:prSet phldrT="[Text]"/>
      <dgm:spPr/>
      <dgm:t>
        <a:bodyPr/>
        <a:lstStyle/>
        <a:p>
          <a:r>
            <a:rPr lang="en-US" dirty="0" smtClean="0"/>
            <a:t>Working Directory</a:t>
          </a:r>
        </a:p>
        <a:p>
          <a:r>
            <a:rPr lang="en-US" dirty="0" smtClean="0"/>
            <a:t>(All files)</a:t>
          </a:r>
          <a:endParaRPr lang="en-US" dirty="0"/>
        </a:p>
      </dgm:t>
    </dgm:pt>
    <dgm:pt modelId="{A8D2A514-6D9B-400B-9458-1A7983882DAF}" type="parTrans" cxnId="{35C56B80-A10F-48A8-A51F-F19F02C0702C}">
      <dgm:prSet/>
      <dgm:spPr/>
      <dgm:t>
        <a:bodyPr/>
        <a:lstStyle/>
        <a:p>
          <a:endParaRPr lang="en-US"/>
        </a:p>
      </dgm:t>
    </dgm:pt>
    <dgm:pt modelId="{678878FC-70CD-47FD-8F89-3D69E309394D}" type="sibTrans" cxnId="{35C56B80-A10F-48A8-A51F-F19F02C0702C}">
      <dgm:prSet/>
      <dgm:spPr/>
      <dgm:t>
        <a:bodyPr/>
        <a:lstStyle/>
        <a:p>
          <a:endParaRPr lang="en-US"/>
        </a:p>
      </dgm:t>
    </dgm:pt>
    <dgm:pt modelId="{35CC3924-82B3-4405-A30B-6C939DB66301}">
      <dgm:prSet phldrT="[Text]"/>
      <dgm:spPr/>
      <dgm:t>
        <a:bodyPr/>
        <a:lstStyle/>
        <a:p>
          <a:r>
            <a:rPr lang="en-US" dirty="0" smtClean="0"/>
            <a:t>Staging Area</a:t>
          </a:r>
        </a:p>
        <a:p>
          <a:r>
            <a:rPr lang="en-US" dirty="0" smtClean="0"/>
            <a:t>(Add file)</a:t>
          </a:r>
          <a:endParaRPr lang="en-US" dirty="0"/>
        </a:p>
      </dgm:t>
    </dgm:pt>
    <dgm:pt modelId="{94F38CCC-6E1A-48E8-96E7-3A7BCE3A184E}" type="parTrans" cxnId="{709C7D83-CF02-4996-8748-3F1783BE26A1}">
      <dgm:prSet/>
      <dgm:spPr/>
      <dgm:t>
        <a:bodyPr/>
        <a:lstStyle/>
        <a:p>
          <a:endParaRPr lang="en-US"/>
        </a:p>
      </dgm:t>
    </dgm:pt>
    <dgm:pt modelId="{B398E50C-A50B-425B-A89E-AD791FA6A6B8}" type="sibTrans" cxnId="{709C7D83-CF02-4996-8748-3F1783BE26A1}">
      <dgm:prSet/>
      <dgm:spPr/>
      <dgm:t>
        <a:bodyPr/>
        <a:lstStyle/>
        <a:p>
          <a:endParaRPr lang="en-US"/>
        </a:p>
      </dgm:t>
    </dgm:pt>
    <dgm:pt modelId="{82488D25-F011-4494-B397-3747CA4FEFC3}">
      <dgm:prSet phldrT="[Text]"/>
      <dgm:spPr/>
      <dgm:t>
        <a:bodyPr/>
        <a:lstStyle/>
        <a:p>
          <a:r>
            <a:rPr lang="en-US" dirty="0" smtClean="0"/>
            <a:t>Repository(.</a:t>
          </a:r>
          <a:r>
            <a:rPr lang="en-US" dirty="0" err="1" smtClean="0"/>
            <a:t>git</a:t>
          </a:r>
          <a:r>
            <a:rPr lang="en-US" dirty="0" smtClean="0"/>
            <a:t> folder)</a:t>
          </a:r>
        </a:p>
        <a:p>
          <a:r>
            <a:rPr lang="en-US" dirty="0" smtClean="0"/>
            <a:t>(All commit files)</a:t>
          </a:r>
          <a:endParaRPr lang="en-US" dirty="0"/>
        </a:p>
      </dgm:t>
    </dgm:pt>
    <dgm:pt modelId="{0639D771-4174-48CA-AB0F-F89CA3A24861}" type="parTrans" cxnId="{BFF9EA2D-98E1-4541-86A2-16634B036929}">
      <dgm:prSet/>
      <dgm:spPr/>
      <dgm:t>
        <a:bodyPr/>
        <a:lstStyle/>
        <a:p>
          <a:endParaRPr lang="en-US"/>
        </a:p>
      </dgm:t>
    </dgm:pt>
    <dgm:pt modelId="{B058D452-5D1B-4DD3-80C0-2551C07E7B79}" type="sibTrans" cxnId="{BFF9EA2D-98E1-4541-86A2-16634B036929}">
      <dgm:prSet/>
      <dgm:spPr/>
      <dgm:t>
        <a:bodyPr/>
        <a:lstStyle/>
        <a:p>
          <a:endParaRPr lang="en-US"/>
        </a:p>
      </dgm:t>
    </dgm:pt>
    <dgm:pt modelId="{A65D199C-F88E-4A4E-9DED-88D49A00C8C5}" type="pres">
      <dgm:prSet presAssocID="{E72A510B-8AB5-4FA5-BF07-FCFAF36DCB67}" presName="Name0" presStyleCnt="0">
        <dgm:presLayoutVars>
          <dgm:dir/>
          <dgm:resizeHandles val="exact"/>
        </dgm:presLayoutVars>
      </dgm:prSet>
      <dgm:spPr/>
    </dgm:pt>
    <dgm:pt modelId="{596BBD35-F419-4A4D-97CB-4DBF18C6AC91}" type="pres">
      <dgm:prSet presAssocID="{950672B3-F318-44B5-AC59-FACC077FA0D2}" presName="node" presStyleLbl="node1" presStyleIdx="0" presStyleCnt="3">
        <dgm:presLayoutVars>
          <dgm:bulletEnabled val="1"/>
        </dgm:presLayoutVars>
      </dgm:prSet>
      <dgm:spPr/>
      <dgm:t>
        <a:bodyPr/>
        <a:lstStyle/>
        <a:p>
          <a:endParaRPr lang="en-US"/>
        </a:p>
      </dgm:t>
    </dgm:pt>
    <dgm:pt modelId="{86AF2770-AE05-4977-9687-232149F11DCF}" type="pres">
      <dgm:prSet presAssocID="{678878FC-70CD-47FD-8F89-3D69E309394D}" presName="sibTrans" presStyleLbl="sibTrans2D1" presStyleIdx="0" presStyleCnt="2"/>
      <dgm:spPr/>
      <dgm:t>
        <a:bodyPr/>
        <a:lstStyle/>
        <a:p>
          <a:endParaRPr lang="en-US"/>
        </a:p>
      </dgm:t>
    </dgm:pt>
    <dgm:pt modelId="{520DC58E-C954-4D9A-94EC-945ADBC03135}" type="pres">
      <dgm:prSet presAssocID="{678878FC-70CD-47FD-8F89-3D69E309394D}" presName="connectorText" presStyleLbl="sibTrans2D1" presStyleIdx="0" presStyleCnt="2"/>
      <dgm:spPr/>
      <dgm:t>
        <a:bodyPr/>
        <a:lstStyle/>
        <a:p>
          <a:endParaRPr lang="en-US"/>
        </a:p>
      </dgm:t>
    </dgm:pt>
    <dgm:pt modelId="{1F838013-09E5-4929-895A-902F4E41A4DF}" type="pres">
      <dgm:prSet presAssocID="{35CC3924-82B3-4405-A30B-6C939DB66301}" presName="node" presStyleLbl="node1" presStyleIdx="1" presStyleCnt="3">
        <dgm:presLayoutVars>
          <dgm:bulletEnabled val="1"/>
        </dgm:presLayoutVars>
      </dgm:prSet>
      <dgm:spPr/>
      <dgm:t>
        <a:bodyPr/>
        <a:lstStyle/>
        <a:p>
          <a:endParaRPr lang="en-US"/>
        </a:p>
      </dgm:t>
    </dgm:pt>
    <dgm:pt modelId="{FD5B2C1F-2736-470E-93F6-F81AD844717A}" type="pres">
      <dgm:prSet presAssocID="{B398E50C-A50B-425B-A89E-AD791FA6A6B8}" presName="sibTrans" presStyleLbl="sibTrans2D1" presStyleIdx="1" presStyleCnt="2"/>
      <dgm:spPr/>
      <dgm:t>
        <a:bodyPr/>
        <a:lstStyle/>
        <a:p>
          <a:endParaRPr lang="en-US"/>
        </a:p>
      </dgm:t>
    </dgm:pt>
    <dgm:pt modelId="{FC41BAB4-D401-4C76-A24A-08767A7BEF83}" type="pres">
      <dgm:prSet presAssocID="{B398E50C-A50B-425B-A89E-AD791FA6A6B8}" presName="connectorText" presStyleLbl="sibTrans2D1" presStyleIdx="1" presStyleCnt="2"/>
      <dgm:spPr/>
      <dgm:t>
        <a:bodyPr/>
        <a:lstStyle/>
        <a:p>
          <a:endParaRPr lang="en-US"/>
        </a:p>
      </dgm:t>
    </dgm:pt>
    <dgm:pt modelId="{6AFA0138-B25B-41DF-ADCB-7C1FC6BB92F1}" type="pres">
      <dgm:prSet presAssocID="{82488D25-F011-4494-B397-3747CA4FEFC3}" presName="node" presStyleLbl="node1" presStyleIdx="2" presStyleCnt="3" custScaleX="189627">
        <dgm:presLayoutVars>
          <dgm:bulletEnabled val="1"/>
        </dgm:presLayoutVars>
      </dgm:prSet>
      <dgm:spPr/>
      <dgm:t>
        <a:bodyPr/>
        <a:lstStyle/>
        <a:p>
          <a:endParaRPr lang="en-US"/>
        </a:p>
      </dgm:t>
    </dgm:pt>
  </dgm:ptLst>
  <dgm:cxnLst>
    <dgm:cxn modelId="{FBD38A34-2854-4E34-8DA7-AFC540DA458C}" type="presOf" srcId="{B398E50C-A50B-425B-A89E-AD791FA6A6B8}" destId="{FD5B2C1F-2736-470E-93F6-F81AD844717A}" srcOrd="0" destOrd="0" presId="urn:microsoft.com/office/officeart/2005/8/layout/process1"/>
    <dgm:cxn modelId="{35C56B80-A10F-48A8-A51F-F19F02C0702C}" srcId="{E72A510B-8AB5-4FA5-BF07-FCFAF36DCB67}" destId="{950672B3-F318-44B5-AC59-FACC077FA0D2}" srcOrd="0" destOrd="0" parTransId="{A8D2A514-6D9B-400B-9458-1A7983882DAF}" sibTransId="{678878FC-70CD-47FD-8F89-3D69E309394D}"/>
    <dgm:cxn modelId="{8B4727B0-2A2A-4890-B7D8-70543A74215E}" type="presOf" srcId="{35CC3924-82B3-4405-A30B-6C939DB66301}" destId="{1F838013-09E5-4929-895A-902F4E41A4DF}" srcOrd="0" destOrd="0" presId="urn:microsoft.com/office/officeart/2005/8/layout/process1"/>
    <dgm:cxn modelId="{BFF9EA2D-98E1-4541-86A2-16634B036929}" srcId="{E72A510B-8AB5-4FA5-BF07-FCFAF36DCB67}" destId="{82488D25-F011-4494-B397-3747CA4FEFC3}" srcOrd="2" destOrd="0" parTransId="{0639D771-4174-48CA-AB0F-F89CA3A24861}" sibTransId="{B058D452-5D1B-4DD3-80C0-2551C07E7B79}"/>
    <dgm:cxn modelId="{CD8796C4-6292-491F-80D7-C118455EB10C}" type="presOf" srcId="{E72A510B-8AB5-4FA5-BF07-FCFAF36DCB67}" destId="{A65D199C-F88E-4A4E-9DED-88D49A00C8C5}" srcOrd="0" destOrd="0" presId="urn:microsoft.com/office/officeart/2005/8/layout/process1"/>
    <dgm:cxn modelId="{709C7D83-CF02-4996-8748-3F1783BE26A1}" srcId="{E72A510B-8AB5-4FA5-BF07-FCFAF36DCB67}" destId="{35CC3924-82B3-4405-A30B-6C939DB66301}" srcOrd="1" destOrd="0" parTransId="{94F38CCC-6E1A-48E8-96E7-3A7BCE3A184E}" sibTransId="{B398E50C-A50B-425B-A89E-AD791FA6A6B8}"/>
    <dgm:cxn modelId="{55729258-D808-411B-A889-12CA9EFA5BD8}" type="presOf" srcId="{82488D25-F011-4494-B397-3747CA4FEFC3}" destId="{6AFA0138-B25B-41DF-ADCB-7C1FC6BB92F1}" srcOrd="0" destOrd="0" presId="urn:microsoft.com/office/officeart/2005/8/layout/process1"/>
    <dgm:cxn modelId="{D735A063-2CCF-40C6-ACBA-973683087351}" type="presOf" srcId="{678878FC-70CD-47FD-8F89-3D69E309394D}" destId="{86AF2770-AE05-4977-9687-232149F11DCF}" srcOrd="0" destOrd="0" presId="urn:microsoft.com/office/officeart/2005/8/layout/process1"/>
    <dgm:cxn modelId="{17F82FF0-BFF6-4F24-98F3-BE1F5B280F62}" type="presOf" srcId="{B398E50C-A50B-425B-A89E-AD791FA6A6B8}" destId="{FC41BAB4-D401-4C76-A24A-08767A7BEF83}" srcOrd="1" destOrd="0" presId="urn:microsoft.com/office/officeart/2005/8/layout/process1"/>
    <dgm:cxn modelId="{451D410E-37DB-40E8-B35D-20DC12C0FBA2}" type="presOf" srcId="{678878FC-70CD-47FD-8F89-3D69E309394D}" destId="{520DC58E-C954-4D9A-94EC-945ADBC03135}" srcOrd="1" destOrd="0" presId="urn:microsoft.com/office/officeart/2005/8/layout/process1"/>
    <dgm:cxn modelId="{1A658B38-D9D7-4393-9C1B-79D9533EAADA}" type="presOf" srcId="{950672B3-F318-44B5-AC59-FACC077FA0D2}" destId="{596BBD35-F419-4A4D-97CB-4DBF18C6AC91}" srcOrd="0" destOrd="0" presId="urn:microsoft.com/office/officeart/2005/8/layout/process1"/>
    <dgm:cxn modelId="{B18171EF-D9E9-4AE6-A2FE-2AAB8BC21039}" type="presParOf" srcId="{A65D199C-F88E-4A4E-9DED-88D49A00C8C5}" destId="{596BBD35-F419-4A4D-97CB-4DBF18C6AC91}" srcOrd="0" destOrd="0" presId="urn:microsoft.com/office/officeart/2005/8/layout/process1"/>
    <dgm:cxn modelId="{F4182B45-4379-49B3-A79C-6F96F6BC9BAE}" type="presParOf" srcId="{A65D199C-F88E-4A4E-9DED-88D49A00C8C5}" destId="{86AF2770-AE05-4977-9687-232149F11DCF}" srcOrd="1" destOrd="0" presId="urn:microsoft.com/office/officeart/2005/8/layout/process1"/>
    <dgm:cxn modelId="{AD2324E8-A907-4FB3-8C26-D1F2E7FA65B9}" type="presParOf" srcId="{86AF2770-AE05-4977-9687-232149F11DCF}" destId="{520DC58E-C954-4D9A-94EC-945ADBC03135}" srcOrd="0" destOrd="0" presId="urn:microsoft.com/office/officeart/2005/8/layout/process1"/>
    <dgm:cxn modelId="{AAFD79A8-3331-4C79-9E73-EE51E85DCE26}" type="presParOf" srcId="{A65D199C-F88E-4A4E-9DED-88D49A00C8C5}" destId="{1F838013-09E5-4929-895A-902F4E41A4DF}" srcOrd="2" destOrd="0" presId="urn:microsoft.com/office/officeart/2005/8/layout/process1"/>
    <dgm:cxn modelId="{70A6CEDD-339A-4FFA-8EC5-3B1DC86EA0C9}" type="presParOf" srcId="{A65D199C-F88E-4A4E-9DED-88D49A00C8C5}" destId="{FD5B2C1F-2736-470E-93F6-F81AD844717A}" srcOrd="3" destOrd="0" presId="urn:microsoft.com/office/officeart/2005/8/layout/process1"/>
    <dgm:cxn modelId="{9D808418-6189-4111-9477-1469A63220AB}" type="presParOf" srcId="{FD5B2C1F-2736-470E-93F6-F81AD844717A}" destId="{FC41BAB4-D401-4C76-A24A-08767A7BEF83}" srcOrd="0" destOrd="0" presId="urn:microsoft.com/office/officeart/2005/8/layout/process1"/>
    <dgm:cxn modelId="{679AC28D-BF6C-48C0-8DE4-18F142A2BF03}" type="presParOf" srcId="{A65D199C-F88E-4A4E-9DED-88D49A00C8C5}" destId="{6AFA0138-B25B-41DF-ADCB-7C1FC6BB92F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174FA8-4B96-41FD-97CC-83214DC309DE}" type="doc">
      <dgm:prSet loTypeId="urn:microsoft.com/office/officeart/2005/8/layout/process1" loCatId="process" qsTypeId="urn:microsoft.com/office/officeart/2005/8/quickstyle/simple1" qsCatId="simple" csTypeId="urn:microsoft.com/office/officeart/2005/8/colors/colorful5" csCatId="colorful" phldr="1"/>
      <dgm:spPr/>
    </dgm:pt>
    <dgm:pt modelId="{91F433BE-8B57-41E0-B65A-C62C381C683E}">
      <dgm:prSet phldrT="[Text]" custT="1"/>
      <dgm:spPr/>
      <dgm:t>
        <a:bodyPr/>
        <a:lstStyle/>
        <a:p>
          <a:r>
            <a:rPr lang="en-US" sz="2800" dirty="0" smtClean="0"/>
            <a:t>Remote Repository</a:t>
          </a:r>
          <a:endParaRPr lang="en-US" sz="2800" dirty="0"/>
        </a:p>
      </dgm:t>
    </dgm:pt>
    <dgm:pt modelId="{407886C5-1420-4820-B8B0-19D71940490A}" type="parTrans" cxnId="{A38CDA9E-B4E2-4596-8386-7862101085E5}">
      <dgm:prSet/>
      <dgm:spPr/>
      <dgm:t>
        <a:bodyPr/>
        <a:lstStyle/>
        <a:p>
          <a:endParaRPr lang="en-US"/>
        </a:p>
      </dgm:t>
    </dgm:pt>
    <dgm:pt modelId="{116A3E5F-4160-4BAB-87CD-1FFA828D6BB3}" type="sibTrans" cxnId="{A38CDA9E-B4E2-4596-8386-7862101085E5}">
      <dgm:prSet/>
      <dgm:spPr/>
      <dgm:t>
        <a:bodyPr/>
        <a:lstStyle/>
        <a:p>
          <a:endParaRPr lang="en-US"/>
        </a:p>
      </dgm:t>
    </dgm:pt>
    <dgm:pt modelId="{B566FADE-16A9-44FC-BE15-460F77C97A4F}" type="pres">
      <dgm:prSet presAssocID="{9E174FA8-4B96-41FD-97CC-83214DC309DE}" presName="Name0" presStyleCnt="0">
        <dgm:presLayoutVars>
          <dgm:dir/>
          <dgm:resizeHandles val="exact"/>
        </dgm:presLayoutVars>
      </dgm:prSet>
      <dgm:spPr/>
    </dgm:pt>
    <dgm:pt modelId="{8D3C7F31-66E0-42E6-9FD5-E44D95604A0E}" type="pres">
      <dgm:prSet presAssocID="{91F433BE-8B57-41E0-B65A-C62C381C683E}" presName="node" presStyleLbl="node1" presStyleIdx="0" presStyleCnt="1">
        <dgm:presLayoutVars>
          <dgm:bulletEnabled val="1"/>
        </dgm:presLayoutVars>
      </dgm:prSet>
      <dgm:spPr/>
      <dgm:t>
        <a:bodyPr/>
        <a:lstStyle/>
        <a:p>
          <a:endParaRPr lang="en-US"/>
        </a:p>
      </dgm:t>
    </dgm:pt>
  </dgm:ptLst>
  <dgm:cxnLst>
    <dgm:cxn modelId="{A3FE2F79-A489-4B4A-B529-2CC93F35CDA3}" type="presOf" srcId="{9E174FA8-4B96-41FD-97CC-83214DC309DE}" destId="{B566FADE-16A9-44FC-BE15-460F77C97A4F}" srcOrd="0" destOrd="0" presId="urn:microsoft.com/office/officeart/2005/8/layout/process1"/>
    <dgm:cxn modelId="{A38CDA9E-B4E2-4596-8386-7862101085E5}" srcId="{9E174FA8-4B96-41FD-97CC-83214DC309DE}" destId="{91F433BE-8B57-41E0-B65A-C62C381C683E}" srcOrd="0" destOrd="0" parTransId="{407886C5-1420-4820-B8B0-19D71940490A}" sibTransId="{116A3E5F-4160-4BAB-87CD-1FFA828D6BB3}"/>
    <dgm:cxn modelId="{98A1A3FC-C4C1-4556-ACFA-3B7DFE834C8A}" type="presOf" srcId="{91F433BE-8B57-41E0-B65A-C62C381C683E}" destId="{8D3C7F31-66E0-42E6-9FD5-E44D95604A0E}" srcOrd="0" destOrd="0" presId="urn:microsoft.com/office/officeart/2005/8/layout/process1"/>
    <dgm:cxn modelId="{5A73A24D-A0A1-4E09-8B03-573E69858988}" type="presParOf" srcId="{B566FADE-16A9-44FC-BE15-460F77C97A4F}" destId="{8D3C7F31-66E0-42E6-9FD5-E44D95604A0E}"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BBD35-F419-4A4D-97CB-4DBF18C6AC91}">
      <dsp:nvSpPr>
        <dsp:cNvPr id="0" name=""/>
        <dsp:cNvSpPr/>
      </dsp:nvSpPr>
      <dsp:spPr>
        <a:xfrm>
          <a:off x="1074" y="430348"/>
          <a:ext cx="2197467" cy="1318480"/>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Working Directory</a:t>
          </a:r>
        </a:p>
        <a:p>
          <a:pPr lvl="0" algn="ctr" defTabSz="933450">
            <a:lnSpc>
              <a:spcPct val="90000"/>
            </a:lnSpc>
            <a:spcBef>
              <a:spcPct val="0"/>
            </a:spcBef>
            <a:spcAft>
              <a:spcPct val="35000"/>
            </a:spcAft>
          </a:pPr>
          <a:r>
            <a:rPr lang="en-US" sz="2100" kern="1200" dirty="0" smtClean="0"/>
            <a:t>(All files)</a:t>
          </a:r>
          <a:endParaRPr lang="en-US" sz="2100" kern="1200" dirty="0"/>
        </a:p>
      </dsp:txBody>
      <dsp:txXfrm>
        <a:off x="39691" y="468965"/>
        <a:ext cx="2120233" cy="1241246"/>
      </dsp:txXfrm>
    </dsp:sp>
    <dsp:sp modelId="{86AF2770-AE05-4977-9687-232149F11DCF}">
      <dsp:nvSpPr>
        <dsp:cNvPr id="0" name=""/>
        <dsp:cNvSpPr/>
      </dsp:nvSpPr>
      <dsp:spPr>
        <a:xfrm>
          <a:off x="2418288" y="817102"/>
          <a:ext cx="465863" cy="54497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418288" y="926096"/>
        <a:ext cx="326104" cy="326983"/>
      </dsp:txXfrm>
    </dsp:sp>
    <dsp:sp modelId="{1F838013-09E5-4929-895A-902F4E41A4DF}">
      <dsp:nvSpPr>
        <dsp:cNvPr id="0" name=""/>
        <dsp:cNvSpPr/>
      </dsp:nvSpPr>
      <dsp:spPr>
        <a:xfrm>
          <a:off x="3077528" y="430348"/>
          <a:ext cx="2197467" cy="1318480"/>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Staging Area</a:t>
          </a:r>
        </a:p>
        <a:p>
          <a:pPr lvl="0" algn="ctr" defTabSz="933450">
            <a:lnSpc>
              <a:spcPct val="90000"/>
            </a:lnSpc>
            <a:spcBef>
              <a:spcPct val="0"/>
            </a:spcBef>
            <a:spcAft>
              <a:spcPct val="35000"/>
            </a:spcAft>
          </a:pPr>
          <a:r>
            <a:rPr lang="en-US" sz="2100" kern="1200" dirty="0" smtClean="0"/>
            <a:t>(Add file)</a:t>
          </a:r>
          <a:endParaRPr lang="en-US" sz="2100" kern="1200" dirty="0"/>
        </a:p>
      </dsp:txBody>
      <dsp:txXfrm>
        <a:off x="3116145" y="468965"/>
        <a:ext cx="2120233" cy="1241246"/>
      </dsp:txXfrm>
    </dsp:sp>
    <dsp:sp modelId="{FD5B2C1F-2736-470E-93F6-F81AD844717A}">
      <dsp:nvSpPr>
        <dsp:cNvPr id="0" name=""/>
        <dsp:cNvSpPr/>
      </dsp:nvSpPr>
      <dsp:spPr>
        <a:xfrm>
          <a:off x="5494742" y="817102"/>
          <a:ext cx="465863" cy="544971"/>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494742" y="926096"/>
        <a:ext cx="326104" cy="326983"/>
      </dsp:txXfrm>
    </dsp:sp>
    <dsp:sp modelId="{6AFA0138-B25B-41DF-ADCB-7C1FC6BB92F1}">
      <dsp:nvSpPr>
        <dsp:cNvPr id="0" name=""/>
        <dsp:cNvSpPr/>
      </dsp:nvSpPr>
      <dsp:spPr>
        <a:xfrm>
          <a:off x="6153983" y="430348"/>
          <a:ext cx="4166991" cy="1318480"/>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Repository(.</a:t>
          </a:r>
          <a:r>
            <a:rPr lang="en-US" sz="2100" kern="1200" dirty="0" err="1" smtClean="0"/>
            <a:t>git</a:t>
          </a:r>
          <a:r>
            <a:rPr lang="en-US" sz="2100" kern="1200" dirty="0" smtClean="0"/>
            <a:t> folder)</a:t>
          </a:r>
        </a:p>
        <a:p>
          <a:pPr lvl="0" algn="ctr" defTabSz="933450">
            <a:lnSpc>
              <a:spcPct val="90000"/>
            </a:lnSpc>
            <a:spcBef>
              <a:spcPct val="0"/>
            </a:spcBef>
            <a:spcAft>
              <a:spcPct val="35000"/>
            </a:spcAft>
          </a:pPr>
          <a:r>
            <a:rPr lang="en-US" sz="2100" kern="1200" dirty="0" smtClean="0"/>
            <a:t>(All commit files)</a:t>
          </a:r>
          <a:endParaRPr lang="en-US" sz="2100" kern="1200" dirty="0"/>
        </a:p>
      </dsp:txBody>
      <dsp:txXfrm>
        <a:off x="6192600" y="468965"/>
        <a:ext cx="4089757" cy="1241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C7F31-66E0-42E6-9FD5-E44D95604A0E}">
      <dsp:nvSpPr>
        <dsp:cNvPr id="0" name=""/>
        <dsp:cNvSpPr/>
      </dsp:nvSpPr>
      <dsp:spPr>
        <a:xfrm>
          <a:off x="1743" y="0"/>
          <a:ext cx="3567705" cy="164324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Remote Repository</a:t>
          </a:r>
          <a:endParaRPr lang="en-US" sz="2800" kern="1200" dirty="0"/>
        </a:p>
      </dsp:txBody>
      <dsp:txXfrm>
        <a:off x="49872" y="48129"/>
        <a:ext cx="3471447" cy="15469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mailto:thuramoe@gmail.com"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hyperlink" Target="https://www.git-scm.com/book/en/v2"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forwindows.org/"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forwindows.org/"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forwindows.org/"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fontScale="77500" lnSpcReduction="20000"/>
          </a:bodyPr>
          <a:lstStyle/>
          <a:p>
            <a:r>
              <a:rPr lang="en-US" sz="3200" b="1" dirty="0" smtClean="0"/>
              <a:t>Distributed version control system </a:t>
            </a:r>
          </a:p>
          <a:p>
            <a:r>
              <a:rPr lang="en-US" sz="3200" b="1" dirty="0" smtClean="0"/>
              <a:t>(BASIC)</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1982719"/>
            <a:ext cx="4491819" cy="1875705"/>
          </a:xfrm>
          <a:prstGeom prst="rect">
            <a:avLst/>
          </a:prstGeom>
        </p:spPr>
      </p:pic>
    </p:spTree>
    <p:extLst>
      <p:ext uri="{BB962C8B-B14F-4D97-AF65-F5344CB8AC3E}">
        <p14:creationId xmlns:p14="http://schemas.microsoft.com/office/powerpoint/2010/main" val="4068222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803" y="2239125"/>
            <a:ext cx="5128577" cy="4196108"/>
          </a:xfrm>
          <a:prstGeom prst="rect">
            <a:avLst/>
          </a:prstGeom>
        </p:spPr>
      </p:pic>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435694"/>
            <a:ext cx="7023371" cy="47001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link : </a:t>
            </a:r>
            <a:r>
              <a:rPr lang="en-US" dirty="0">
                <a:hlinkClick r:id="rId3"/>
              </a:rPr>
              <a:t>https://gitforwindows.org/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92968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803" y="2239125"/>
            <a:ext cx="5137374" cy="4196108"/>
          </a:xfrm>
          <a:prstGeom prst="rect">
            <a:avLst/>
          </a:prstGeom>
        </p:spPr>
      </p:pic>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435694"/>
            <a:ext cx="7023371" cy="47001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link : </a:t>
            </a:r>
            <a:r>
              <a:rPr lang="en-US" dirty="0">
                <a:hlinkClick r:id="rId3"/>
              </a:rPr>
              <a:t>https://gitforwindows.org/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16784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802" y="2239125"/>
            <a:ext cx="5119779" cy="4196108"/>
          </a:xfrm>
          <a:prstGeom prst="rect">
            <a:avLst/>
          </a:prstGeom>
        </p:spPr>
      </p:pic>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435694"/>
            <a:ext cx="7023371" cy="47001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link : </a:t>
            </a:r>
            <a:r>
              <a:rPr lang="en-US" dirty="0">
                <a:hlinkClick r:id="rId3"/>
              </a:rPr>
              <a:t>https://gitforwindows.org/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65597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802" y="2239125"/>
            <a:ext cx="5156982" cy="4196108"/>
          </a:xfrm>
          <a:prstGeom prst="rect">
            <a:avLst/>
          </a:prstGeom>
        </p:spPr>
      </p:pic>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435694"/>
            <a:ext cx="7023371" cy="47001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link : </a:t>
            </a:r>
            <a:r>
              <a:rPr lang="en-US" dirty="0">
                <a:hlinkClick r:id="rId3"/>
              </a:rPr>
              <a:t>https://gitforwindows.org/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670626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802" y="2239125"/>
            <a:ext cx="5156982" cy="4226599"/>
          </a:xfrm>
          <a:prstGeom prst="rect">
            <a:avLst/>
          </a:prstGeom>
        </p:spPr>
      </p:pic>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435694"/>
            <a:ext cx="7023371" cy="47001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link : </a:t>
            </a:r>
            <a:r>
              <a:rPr lang="en-US" dirty="0">
                <a:hlinkClick r:id="rId3"/>
              </a:rPr>
              <a:t>https://gitforwindows.org/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1620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802" y="2239125"/>
            <a:ext cx="5165843" cy="4226599"/>
          </a:xfrm>
          <a:prstGeom prst="rect">
            <a:avLst/>
          </a:prstGeom>
        </p:spPr>
      </p:pic>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435694"/>
            <a:ext cx="7023371" cy="47001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link : </a:t>
            </a:r>
            <a:r>
              <a:rPr lang="en-US" dirty="0">
                <a:hlinkClick r:id="rId3"/>
              </a:rPr>
              <a:t>https://gitforwindows.org/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61288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222050"/>
            <a:ext cx="9963126" cy="5486400"/>
          </a:xfrm>
        </p:spPr>
        <p:txBody>
          <a:bodyPr>
            <a:normAutofit lnSpcReduction="10000"/>
          </a:bodyPr>
          <a:lstStyle/>
          <a:p>
            <a:pPr>
              <a:lnSpc>
                <a:spcPct val="150000"/>
              </a:lnSpc>
            </a:pPr>
            <a:r>
              <a:rPr lang="en-US" sz="1600" dirty="0" smtClean="0">
                <a:latin typeface="Calibri" panose="020F0502020204030204" pitchFamily="34" charset="0"/>
                <a:ea typeface="Arial Unicode MS" panose="020B0604020202020204" pitchFamily="34" charset="-128"/>
                <a:cs typeface="Calibri" panose="020F0502020204030204" pitchFamily="34" charset="0"/>
              </a:rPr>
              <a:t>After installation complete, open </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cmd</a:t>
            </a:r>
            <a:r>
              <a:rPr lang="en-US" sz="1600" dirty="0" smtClean="0">
                <a:latin typeface="Calibri" panose="020F0502020204030204" pitchFamily="34" charset="0"/>
                <a:ea typeface="Arial Unicode MS" panose="020B0604020202020204" pitchFamily="34" charset="-128"/>
                <a:cs typeface="Calibri" panose="020F0502020204030204" pitchFamily="34" charset="0"/>
              </a:rPr>
              <a:t> and type `</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sz="1600" dirty="0" smtClean="0">
                <a:latin typeface="Calibri" panose="020F0502020204030204" pitchFamily="34" charset="0"/>
                <a:ea typeface="Arial Unicode MS" panose="020B0604020202020204" pitchFamily="34" charset="-128"/>
                <a:cs typeface="Calibri" panose="020F0502020204030204" pitchFamily="34" charset="0"/>
              </a:rPr>
              <a:t> --version` to check </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sz="1600" dirty="0" smtClean="0">
                <a:latin typeface="Calibri" panose="020F0502020204030204" pitchFamily="34" charset="0"/>
                <a:ea typeface="Arial Unicode MS" panose="020B0604020202020204" pitchFamily="34" charset="-128"/>
                <a:cs typeface="Calibri" panose="020F0502020204030204" pitchFamily="34" charset="0"/>
              </a:rPr>
              <a:t> is working properly in command prompt. </a:t>
            </a:r>
          </a:p>
          <a:p>
            <a:pPr>
              <a:lnSpc>
                <a:spcPct val="150000"/>
              </a:lnSpc>
            </a:pPr>
            <a:r>
              <a:rPr lang="en-US" sz="1600" dirty="0" smtClean="0">
                <a:latin typeface="Calibri" panose="020F0502020204030204" pitchFamily="34" charset="0"/>
                <a:ea typeface="Arial Unicode MS" panose="020B0604020202020204" pitchFamily="34" charset="-128"/>
                <a:cs typeface="Calibri" panose="020F0502020204030204" pitchFamily="34" charset="0"/>
              </a:rPr>
              <a:t>If you have got this error </a:t>
            </a:r>
            <a:r>
              <a:rPr lang="en-US" sz="1600" dirty="0">
                <a:latin typeface="Calibri" panose="020F0502020204030204" pitchFamily="34" charset="0"/>
                <a:ea typeface="Arial Unicode MS" panose="020B0604020202020204" pitchFamily="34" charset="-128"/>
                <a:cs typeface="Calibri" panose="020F0502020204030204" pitchFamily="34" charset="0"/>
              </a:rPr>
              <a:t>: </a:t>
            </a:r>
            <a:r>
              <a:rPr lang="en-US" sz="1600" dirty="0" err="1" smtClean="0">
                <a:solidFill>
                  <a:schemeClr val="accent1">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git</a:t>
            </a:r>
            <a:r>
              <a:rPr lang="en-US" sz="1600" dirty="0" smtClean="0">
                <a:solidFill>
                  <a:schemeClr val="accent1">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 </a:t>
            </a:r>
            <a:r>
              <a:rPr lang="en-US" sz="1600" dirty="0">
                <a:solidFill>
                  <a:schemeClr val="accent1">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is not recognized as an internal or external </a:t>
            </a:r>
            <a:r>
              <a:rPr lang="en-US" sz="1600" dirty="0" smtClean="0">
                <a:solidFill>
                  <a:schemeClr val="accent1">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command</a:t>
            </a:r>
            <a:r>
              <a:rPr lang="en-US" sz="1600" dirty="0" smtClean="0">
                <a:latin typeface="Calibri" panose="020F0502020204030204" pitchFamily="34" charset="0"/>
                <a:ea typeface="Arial Unicode MS" panose="020B0604020202020204" pitchFamily="34" charset="-128"/>
                <a:cs typeface="Calibri" panose="020F0502020204030204" pitchFamily="34" charset="0"/>
              </a:rPr>
              <a:t>, add </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sz="1600" dirty="0" smtClean="0">
                <a:latin typeface="Calibri" panose="020F0502020204030204" pitchFamily="34" charset="0"/>
                <a:ea typeface="Arial Unicode MS" panose="020B0604020202020204" pitchFamily="34" charset="-128"/>
                <a:cs typeface="Calibri" panose="020F0502020204030204" pitchFamily="34" charset="0"/>
              </a:rPr>
              <a:t> path to your system variable as shown in below.</a:t>
            </a:r>
          </a:p>
          <a:p>
            <a:pPr marL="285750" indent="-285750">
              <a:lnSpc>
                <a:spcPct val="150000"/>
              </a:lnSpc>
              <a:buFont typeface="Arial" panose="020B0604020202020204" pitchFamily="34" charset="0"/>
              <a:buChar char="•"/>
            </a:pPr>
            <a:r>
              <a:rPr lang="en-US" sz="1600" dirty="0" smtClean="0">
                <a:latin typeface="Calibri" panose="020F0502020204030204" pitchFamily="34" charset="0"/>
                <a:ea typeface="Arial Unicode MS" panose="020B0604020202020204" pitchFamily="34" charset="-128"/>
                <a:cs typeface="Calibri" panose="020F0502020204030204" pitchFamily="34" charset="0"/>
              </a:rPr>
              <a:t>Find </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sz="1600" dirty="0" smtClean="0">
                <a:latin typeface="Calibri" panose="020F0502020204030204" pitchFamily="34" charset="0"/>
                <a:ea typeface="Arial Unicode MS" panose="020B0604020202020204" pitchFamily="34" charset="-128"/>
                <a:cs typeface="Calibri" panose="020F0502020204030204" pitchFamily="34" charset="0"/>
              </a:rPr>
              <a:t> installation folder </a:t>
            </a:r>
            <a:r>
              <a:rPr lang="en-US" sz="1600" dirty="0">
                <a:latin typeface="Calibri" panose="020F0502020204030204" pitchFamily="34" charset="0"/>
                <a:ea typeface="Arial Unicode MS" panose="020B0604020202020204" pitchFamily="34" charset="-128"/>
                <a:cs typeface="Calibri" panose="020F0502020204030204" pitchFamily="34" charset="0"/>
              </a:rPr>
              <a:t>under `C:\Program Files` or `C:\Program Files (x86</a:t>
            </a:r>
            <a:r>
              <a:rPr lang="en-US" sz="1600" dirty="0" smtClean="0">
                <a:latin typeface="Calibri" panose="020F0502020204030204" pitchFamily="34" charset="0"/>
                <a:ea typeface="Arial Unicode MS" panose="020B0604020202020204" pitchFamily="34" charset="-128"/>
                <a:cs typeface="Calibri" panose="020F0502020204030204" pitchFamily="34" charset="0"/>
              </a:rPr>
              <a:t>)` based on your installed </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sz="1600" dirty="0" smtClean="0">
                <a:latin typeface="Calibri" panose="020F0502020204030204" pitchFamily="34" charset="0"/>
                <a:ea typeface="Arial Unicode MS" panose="020B0604020202020204" pitchFamily="34" charset="-128"/>
                <a:cs typeface="Calibri" panose="020F0502020204030204" pitchFamily="34" charset="0"/>
              </a:rPr>
              <a:t> version 32 bit or 64 bit.</a:t>
            </a:r>
            <a:endParaRPr lang="en-US" sz="1600" dirty="0">
              <a:latin typeface="Calibri" panose="020F0502020204030204" pitchFamily="34" charset="0"/>
              <a:ea typeface="Arial Unicode MS" panose="020B0604020202020204" pitchFamily="34" charset="-128"/>
              <a:cs typeface="Calibri" panose="020F0502020204030204" pitchFamily="34" charset="0"/>
            </a:endParaRPr>
          </a:p>
          <a:p>
            <a:pPr marL="285750" indent="-285750">
              <a:lnSpc>
                <a:spcPct val="150000"/>
              </a:lnSpc>
              <a:buFont typeface="Arial" panose="020B0604020202020204" pitchFamily="34" charset="0"/>
              <a:buChar char="•"/>
            </a:pPr>
            <a:r>
              <a:rPr lang="en-US" sz="1600" dirty="0" smtClean="0">
                <a:latin typeface="Calibri" panose="020F0502020204030204" pitchFamily="34" charset="0"/>
                <a:ea typeface="Arial Unicode MS" panose="020B0604020202020204" pitchFamily="34" charset="-128"/>
                <a:cs typeface="Calibri" panose="020F0502020204030204" pitchFamily="34" charset="0"/>
              </a:rPr>
              <a:t>Copy path of </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cmd</a:t>
            </a:r>
            <a:r>
              <a:rPr lang="en-US" sz="1600" dirty="0" smtClean="0">
                <a:latin typeface="Calibri" panose="020F0502020204030204" pitchFamily="34" charset="0"/>
                <a:ea typeface="Arial Unicode MS" panose="020B0604020202020204" pitchFamily="34" charset="-128"/>
                <a:cs typeface="Calibri" panose="020F0502020204030204" pitchFamily="34" charset="0"/>
              </a:rPr>
              <a:t> folder under </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sz="1600" dirty="0" smtClean="0">
                <a:latin typeface="Calibri" panose="020F0502020204030204" pitchFamily="34" charset="0"/>
                <a:ea typeface="Arial Unicode MS" panose="020B0604020202020204" pitchFamily="34" charset="-128"/>
                <a:cs typeface="Calibri" panose="020F0502020204030204" pitchFamily="34" charset="0"/>
              </a:rPr>
              <a:t> install folder</a:t>
            </a:r>
            <a:r>
              <a:rPr lang="en-US" sz="1600" b="1" dirty="0">
                <a:latin typeface="Calibri" panose="020F0502020204030204" pitchFamily="34" charset="0"/>
                <a:ea typeface="Arial Unicode MS" panose="020B0604020202020204" pitchFamily="34" charset="-128"/>
                <a:cs typeface="Calibri" panose="020F0502020204030204" pitchFamily="34" charset="0"/>
              </a:rPr>
              <a:t>. `C:\Program </a:t>
            </a:r>
            <a:r>
              <a:rPr lang="en-US" sz="1600" b="1" dirty="0" smtClean="0">
                <a:latin typeface="Calibri" panose="020F0502020204030204" pitchFamily="34" charset="0"/>
                <a:ea typeface="Arial Unicode MS" panose="020B0604020202020204" pitchFamily="34" charset="-128"/>
                <a:cs typeface="Calibri" panose="020F0502020204030204" pitchFamily="34" charset="0"/>
              </a:rPr>
              <a:t>Files\</a:t>
            </a:r>
            <a:r>
              <a:rPr lang="en-US" sz="1600" b="1"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sz="1600" b="1" dirty="0" smtClean="0">
                <a:latin typeface="Calibri" panose="020F0502020204030204" pitchFamily="34" charset="0"/>
                <a:ea typeface="Arial Unicode MS" panose="020B0604020202020204" pitchFamily="34" charset="-128"/>
                <a:cs typeface="Calibri" panose="020F0502020204030204" pitchFamily="34" charset="0"/>
              </a:rPr>
              <a:t>\</a:t>
            </a:r>
            <a:r>
              <a:rPr lang="en-US" sz="1600" b="1" dirty="0" err="1" smtClean="0">
                <a:latin typeface="Calibri" panose="020F0502020204030204" pitchFamily="34" charset="0"/>
                <a:ea typeface="Arial Unicode MS" panose="020B0604020202020204" pitchFamily="34" charset="-128"/>
                <a:cs typeface="Calibri" panose="020F0502020204030204" pitchFamily="34" charset="0"/>
              </a:rPr>
              <a:t>cmd</a:t>
            </a:r>
            <a:r>
              <a:rPr lang="en-US" sz="1600" b="1" dirty="0" smtClean="0">
                <a:latin typeface="Calibri" panose="020F0502020204030204" pitchFamily="34" charset="0"/>
                <a:ea typeface="Arial Unicode MS" panose="020B0604020202020204" pitchFamily="34" charset="-128"/>
                <a:cs typeface="Calibri" panose="020F0502020204030204" pitchFamily="34" charset="0"/>
              </a:rPr>
              <a:t>`</a:t>
            </a:r>
          </a:p>
          <a:p>
            <a:pPr marL="285750" indent="-285750">
              <a:lnSpc>
                <a:spcPct val="150000"/>
              </a:lnSpc>
              <a:buFont typeface="Arial" panose="020B0604020202020204" pitchFamily="34" charset="0"/>
              <a:buChar char="•"/>
            </a:pPr>
            <a:r>
              <a:rPr lang="en-US" sz="1600" dirty="0" smtClean="0">
                <a:latin typeface="Calibri" panose="020F0502020204030204" pitchFamily="34" charset="0"/>
                <a:ea typeface="Arial Unicode MS" panose="020B0604020202020204" pitchFamily="34" charset="-128"/>
                <a:cs typeface="Calibri" panose="020F0502020204030204" pitchFamily="34" charset="0"/>
              </a:rPr>
              <a:t>R-click on `This PC` or `My Computer` and click `Properties`.</a:t>
            </a:r>
          </a:p>
          <a:p>
            <a:pPr marL="285750" indent="-285750">
              <a:lnSpc>
                <a:spcPct val="150000"/>
              </a:lnSpc>
              <a:buFont typeface="Arial" panose="020B0604020202020204" pitchFamily="34" charset="0"/>
              <a:buChar char="•"/>
            </a:pPr>
            <a:r>
              <a:rPr lang="en-US" sz="1600" dirty="0" smtClean="0">
                <a:latin typeface="Calibri" panose="020F0502020204030204" pitchFamily="34" charset="0"/>
                <a:ea typeface="Arial Unicode MS" panose="020B0604020202020204" pitchFamily="34" charset="-128"/>
                <a:cs typeface="Calibri" panose="020F0502020204030204" pitchFamily="34" charset="0"/>
              </a:rPr>
              <a:t>Click `Advanced system settings` and open `Environment Variables…`</a:t>
            </a:r>
          </a:p>
          <a:p>
            <a:pPr marL="285750" indent="-285750">
              <a:lnSpc>
                <a:spcPct val="150000"/>
              </a:lnSpc>
              <a:buFont typeface="Arial" panose="020B0604020202020204" pitchFamily="34" charset="0"/>
              <a:buChar char="•"/>
            </a:pPr>
            <a:r>
              <a:rPr lang="en-US" sz="1600" dirty="0" smtClean="0">
                <a:latin typeface="Calibri" panose="020F0502020204030204" pitchFamily="34" charset="0"/>
                <a:ea typeface="Arial Unicode MS" panose="020B0604020202020204" pitchFamily="34" charset="-128"/>
                <a:cs typeface="Calibri" panose="020F0502020204030204" pitchFamily="34" charset="0"/>
              </a:rPr>
              <a:t>Under `System variables`, select `Path` and click `Edit`.</a:t>
            </a:r>
          </a:p>
          <a:p>
            <a:pPr marL="285750" indent="-285750">
              <a:lnSpc>
                <a:spcPct val="150000"/>
              </a:lnSpc>
              <a:buFont typeface="Arial" panose="020B0604020202020204" pitchFamily="34" charset="0"/>
              <a:buChar char="•"/>
            </a:pPr>
            <a:r>
              <a:rPr lang="en-US" sz="1600" dirty="0" smtClean="0">
                <a:latin typeface="Calibri" panose="020F0502020204030204" pitchFamily="34" charset="0"/>
                <a:ea typeface="Arial Unicode MS" panose="020B0604020202020204" pitchFamily="34" charset="-128"/>
                <a:cs typeface="Calibri" panose="020F0502020204030204" pitchFamily="34" charset="0"/>
              </a:rPr>
              <a:t>Click `New` and paste the path that you already </a:t>
            </a:r>
            <a:r>
              <a:rPr lang="en-US" sz="1600" dirty="0">
                <a:latin typeface="Calibri" panose="020F0502020204030204" pitchFamily="34" charset="0"/>
                <a:ea typeface="Arial Unicode MS" panose="020B0604020202020204" pitchFamily="34" charset="-128"/>
                <a:cs typeface="Calibri" panose="020F0502020204030204" pitchFamily="34" charset="0"/>
              </a:rPr>
              <a:t>copied `C:\Program </a:t>
            </a:r>
            <a:r>
              <a:rPr lang="en-US" sz="1600" dirty="0" smtClean="0">
                <a:latin typeface="Calibri" panose="020F0502020204030204" pitchFamily="34" charset="0"/>
                <a:ea typeface="Arial Unicode MS" panose="020B0604020202020204" pitchFamily="34" charset="-128"/>
                <a:cs typeface="Calibri" panose="020F0502020204030204" pitchFamily="34" charset="0"/>
              </a:rPr>
              <a:t>Files\</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sz="1600" dirty="0" smtClean="0">
                <a:latin typeface="Calibri" panose="020F0502020204030204" pitchFamily="34" charset="0"/>
                <a:ea typeface="Arial Unicode MS" panose="020B0604020202020204" pitchFamily="34" charset="-128"/>
                <a:cs typeface="Calibri" panose="020F0502020204030204" pitchFamily="34" charset="0"/>
              </a:rPr>
              <a:t>\</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cmd</a:t>
            </a:r>
            <a:r>
              <a:rPr lang="en-US" sz="1600" dirty="0" smtClean="0">
                <a:latin typeface="Calibri" panose="020F0502020204030204" pitchFamily="34" charset="0"/>
                <a:ea typeface="Arial Unicode MS" panose="020B0604020202020204" pitchFamily="34" charset="-128"/>
                <a:cs typeface="Calibri" panose="020F0502020204030204" pitchFamily="34" charset="0"/>
              </a:rPr>
              <a:t>`.</a:t>
            </a:r>
          </a:p>
          <a:p>
            <a:pPr marL="285750" indent="-285750">
              <a:lnSpc>
                <a:spcPct val="150000"/>
              </a:lnSpc>
              <a:buFont typeface="Arial" panose="020B0604020202020204" pitchFamily="34" charset="0"/>
              <a:buChar char="•"/>
            </a:pPr>
            <a:r>
              <a:rPr lang="en-US" sz="1600" dirty="0" smtClean="0">
                <a:latin typeface="Calibri" panose="020F0502020204030204" pitchFamily="34" charset="0"/>
                <a:ea typeface="Arial Unicode MS" panose="020B0604020202020204" pitchFamily="34" charset="-128"/>
                <a:cs typeface="Calibri" panose="020F0502020204030204" pitchFamily="34" charset="0"/>
              </a:rPr>
              <a:t>Press OK.</a:t>
            </a:r>
          </a:p>
          <a:p>
            <a:pPr>
              <a:lnSpc>
                <a:spcPct val="150000"/>
              </a:lnSpc>
            </a:pPr>
            <a:r>
              <a:rPr lang="en-US" sz="1600" dirty="0" smtClean="0">
                <a:latin typeface="Calibri" panose="020F0502020204030204" pitchFamily="34" charset="0"/>
                <a:ea typeface="Arial Unicode MS" panose="020B0604020202020204" pitchFamily="34" charset="-128"/>
                <a:cs typeface="Calibri" panose="020F0502020204030204" pitchFamily="34" charset="0"/>
              </a:rPr>
              <a:t>Now, you can also use </a:t>
            </a:r>
            <a:r>
              <a:rPr lang="en-US" sz="1600"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sz="1600" dirty="0" smtClean="0">
                <a:latin typeface="Calibri" panose="020F0502020204030204" pitchFamily="34" charset="0"/>
                <a:ea typeface="Arial Unicode MS" panose="020B0604020202020204" pitchFamily="34" charset="-128"/>
                <a:cs typeface="Calibri" panose="020F0502020204030204" pitchFamily="34" charset="0"/>
              </a:rPr>
              <a:t> from window command prompt.</a:t>
            </a:r>
          </a:p>
        </p:txBody>
      </p:sp>
    </p:spTree>
    <p:extLst>
      <p:ext uri="{BB962C8B-B14F-4D97-AF65-F5344CB8AC3E}">
        <p14:creationId xmlns:p14="http://schemas.microsoft.com/office/powerpoint/2010/main" val="407482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Git installing </a:t>
            </a:r>
            <a:r>
              <a:rPr lang="en-US" dirty="0"/>
              <a:t>on Linux</a:t>
            </a:r>
          </a:p>
        </p:txBody>
      </p:sp>
      <p:sp>
        <p:nvSpPr>
          <p:cNvPr id="6" name="Content Placeholder 2"/>
          <p:cNvSpPr>
            <a:spLocks noGrp="1"/>
          </p:cNvSpPr>
          <p:nvPr>
            <p:ph type="body" sz="half" idx="2"/>
          </p:nvPr>
        </p:nvSpPr>
        <p:spPr>
          <a:xfrm>
            <a:off x="1154953" y="1435693"/>
            <a:ext cx="9954580" cy="4888195"/>
          </a:xfrm>
        </p:spPr>
        <p:txBody>
          <a:bodyPr>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If you want to install the basic Git tools on Linux via a binary installer, you can generally do so through the package management tool that comes with your distribution. If you’re on Fedora (or any closely-related RPM-based distribution, such as RHEL or </a:t>
            </a:r>
            <a:r>
              <a:rPr lang="en-US" dirty="0" err="1">
                <a:latin typeface="Calibri" panose="020F0502020204030204" pitchFamily="34" charset="0"/>
                <a:ea typeface="Arial Unicode MS" panose="020B0604020202020204" pitchFamily="34" charset="-128"/>
                <a:cs typeface="Calibri" panose="020F0502020204030204" pitchFamily="34" charset="0"/>
              </a:rPr>
              <a:t>CentOS</a:t>
            </a:r>
            <a:r>
              <a:rPr lang="en-US" dirty="0">
                <a:latin typeface="Calibri" panose="020F0502020204030204" pitchFamily="34" charset="0"/>
                <a:ea typeface="Arial Unicode MS" panose="020B0604020202020204" pitchFamily="34" charset="-128"/>
                <a:cs typeface="Calibri" panose="020F0502020204030204" pitchFamily="34" charset="0"/>
              </a:rPr>
              <a:t>), you can use </a:t>
            </a:r>
            <a:r>
              <a:rPr lang="en-US" dirty="0" err="1">
                <a:latin typeface="Calibri" panose="020F0502020204030204" pitchFamily="34" charset="0"/>
                <a:ea typeface="Arial Unicode MS" panose="020B0604020202020204" pitchFamily="34" charset="-128"/>
                <a:cs typeface="Calibri" panose="020F0502020204030204" pitchFamily="34" charset="0"/>
              </a:rPr>
              <a:t>dnf</a:t>
            </a:r>
            <a:r>
              <a:rPr lang="en-US" dirty="0" smtClean="0">
                <a:latin typeface="Calibri" panose="020F0502020204030204" pitchFamily="34"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sudo</a:t>
            </a:r>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dnf</a:t>
            </a:r>
            <a:r>
              <a:rPr lang="en-US" dirty="0">
                <a:latin typeface="Consolas" panose="020B0609020204030204" pitchFamily="49" charset="0"/>
                <a:ea typeface="Arial Unicode MS" panose="020B0604020202020204" pitchFamily="34" charset="-128"/>
                <a:cs typeface="Calibri" panose="020F0502020204030204" pitchFamily="34" charset="0"/>
              </a:rPr>
              <a:t> install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-all</a:t>
            </a: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If you’re on a </a:t>
            </a:r>
            <a:r>
              <a:rPr lang="en-US" dirty="0" err="1">
                <a:latin typeface="Calibri" panose="020F0502020204030204" pitchFamily="34" charset="0"/>
                <a:ea typeface="Arial Unicode MS" panose="020B0604020202020204" pitchFamily="34" charset="-128"/>
                <a:cs typeface="Calibri" panose="020F0502020204030204" pitchFamily="34" charset="0"/>
              </a:rPr>
              <a:t>Debian</a:t>
            </a:r>
            <a:r>
              <a:rPr lang="en-US" dirty="0">
                <a:latin typeface="Calibri" panose="020F0502020204030204" pitchFamily="34" charset="0"/>
                <a:ea typeface="Arial Unicode MS" panose="020B0604020202020204" pitchFamily="34" charset="-128"/>
                <a:cs typeface="Calibri" panose="020F0502020204030204" pitchFamily="34" charset="0"/>
              </a:rPr>
              <a:t>-based distribution, such as Ubuntu, try apt</a:t>
            </a:r>
            <a:r>
              <a:rPr lang="en-US" dirty="0" smtClean="0">
                <a:latin typeface="Calibri" panose="020F0502020204030204" pitchFamily="34"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sudo</a:t>
            </a:r>
            <a:r>
              <a:rPr lang="en-US" dirty="0">
                <a:latin typeface="Consolas" panose="020B0609020204030204" pitchFamily="49" charset="0"/>
                <a:ea typeface="Arial Unicode MS" panose="020B0604020202020204" pitchFamily="34" charset="-128"/>
                <a:cs typeface="Calibri" panose="020F0502020204030204" pitchFamily="34" charset="0"/>
              </a:rPr>
              <a:t> apt install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-all</a:t>
            </a: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For more options, there are instructions for installing on several different Unix distributions on the Git website, at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https://git-scm.com/download/linux</a:t>
            </a:r>
            <a:r>
              <a:rPr lang="en-US" dirty="0">
                <a:latin typeface="Calibri" panose="020F0502020204030204" pitchFamily="34" charset="0"/>
                <a:ea typeface="Arial Unicode MS" panose="020B0604020202020204" pitchFamily="34" charset="-128"/>
                <a:cs typeface="Calibri" panose="020F0502020204030204" pitchFamily="34" charset="0"/>
              </a:rPr>
              <a:t>.</a:t>
            </a:r>
          </a:p>
        </p:txBody>
      </p:sp>
    </p:spTree>
    <p:extLst>
      <p:ext uri="{BB962C8B-B14F-4D97-AF65-F5344CB8AC3E}">
        <p14:creationId xmlns:p14="http://schemas.microsoft.com/office/powerpoint/2010/main" val="3915673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Configuration</a:t>
            </a:r>
            <a:endParaRPr lang="en-US" dirty="0"/>
          </a:p>
        </p:txBody>
      </p:sp>
      <p:sp>
        <p:nvSpPr>
          <p:cNvPr id="6" name="Content Placeholder 2"/>
          <p:cNvSpPr>
            <a:spLocks noGrp="1"/>
          </p:cNvSpPr>
          <p:nvPr>
            <p:ph type="body" sz="half" idx="2"/>
          </p:nvPr>
        </p:nvSpPr>
        <p:spPr>
          <a:xfrm>
            <a:off x="1154953" y="1580976"/>
            <a:ext cx="9954580" cy="3768696"/>
          </a:xfrm>
        </p:spPr>
        <p:txBody>
          <a:bodyPr anchor="t">
            <a:normAutofit/>
          </a:bodyPr>
          <a:lstStyle/>
          <a:p>
            <a:pPr>
              <a:lnSpc>
                <a:spcPct val="150000"/>
              </a:lnSpc>
            </a:pPr>
            <a:r>
              <a:rPr lang="en-US" dirty="0" smtClean="0">
                <a:latin typeface="Calibri" panose="020F0502020204030204" pitchFamily="34" charset="0"/>
                <a:ea typeface="Arial Unicode MS" panose="020B0604020202020204" pitchFamily="34" charset="-128"/>
                <a:cs typeface="Calibri" panose="020F0502020204030204" pitchFamily="34" charset="0"/>
              </a:rPr>
              <a:t>Before we start using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need to configure some basic information such as user name and email address.  There are two types of configuration: </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Global Configuration</a:t>
            </a:r>
            <a:endParaRPr lang="en-US" dirty="0">
              <a:latin typeface="Calibri" panose="020F0502020204030204" pitchFamily="34" charset="0"/>
              <a:ea typeface="Arial Unicode MS" panose="020B0604020202020204" pitchFamily="34" charset="-128"/>
              <a:cs typeface="Calibri" panose="020F0502020204030204" pitchFamily="34" charset="0"/>
            </a:endParaRP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Local Configuration</a:t>
            </a:r>
          </a:p>
          <a:p>
            <a:pPr>
              <a:lnSpc>
                <a:spcPct val="150000"/>
              </a:lnSpc>
            </a:pPr>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052965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Configuration (Global)</a:t>
            </a:r>
            <a:endParaRPr lang="en-US" dirty="0"/>
          </a:p>
        </p:txBody>
      </p:sp>
      <p:sp>
        <p:nvSpPr>
          <p:cNvPr id="6" name="Content Placeholder 2"/>
          <p:cNvSpPr>
            <a:spLocks noGrp="1"/>
          </p:cNvSpPr>
          <p:nvPr>
            <p:ph type="body" sz="half" idx="2"/>
          </p:nvPr>
        </p:nvSpPr>
        <p:spPr>
          <a:xfrm>
            <a:off x="1154953" y="1435693"/>
            <a:ext cx="9954580" cy="4888195"/>
          </a:xfrm>
        </p:spPr>
        <p:txBody>
          <a:bodyPr anchor="t">
            <a:normAutofit fontScale="92500" lnSpcReduction="2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Global configuration will effect every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in the machine. Global </a:t>
            </a:r>
            <a:r>
              <a:rPr lang="en-US" dirty="0">
                <a:latin typeface="Calibri" panose="020F0502020204030204" pitchFamily="34" charset="0"/>
                <a:ea typeface="Arial Unicode MS" panose="020B0604020202020204" pitchFamily="34" charset="-128"/>
                <a:cs typeface="Calibri" panose="020F0502020204030204" pitchFamily="34" charset="0"/>
              </a:rPr>
              <a:t>configuration(.</a:t>
            </a:r>
            <a:r>
              <a:rPr lang="en-US" dirty="0" err="1">
                <a:latin typeface="Calibri" panose="020F0502020204030204" pitchFamily="34" charset="0"/>
                <a:ea typeface="Arial Unicode MS" panose="020B0604020202020204" pitchFamily="34" charset="-128"/>
                <a:cs typeface="Calibri" panose="020F0502020204030204" pitchFamily="34" charset="0"/>
              </a:rPr>
              <a:t>gitconfig</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file is located under “C</a:t>
            </a:r>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smtClean="0">
                <a:latin typeface="Calibri" panose="020F0502020204030204" pitchFamily="34" charset="0"/>
                <a:ea typeface="Arial Unicode MS" panose="020B0604020202020204" pitchFamily="34" charset="-128"/>
                <a:cs typeface="Calibri" panose="020F0502020204030204" pitchFamily="34" charset="0"/>
              </a:rPr>
              <a:t>Users\[</a:t>
            </a:r>
            <a:r>
              <a:rPr lang="en-US" dirty="0" err="1" smtClean="0">
                <a:latin typeface="Calibri" panose="020F0502020204030204" pitchFamily="34" charset="0"/>
                <a:ea typeface="Arial Unicode MS" panose="020B0604020202020204" pitchFamily="34" charset="-128"/>
                <a:cs typeface="Calibri" panose="020F0502020204030204" pitchFamily="34" charset="0"/>
              </a:rPr>
              <a:t>UserName</a:t>
            </a:r>
            <a:r>
              <a:rPr lang="en-US" dirty="0" smtClean="0">
                <a:latin typeface="Calibri" panose="020F0502020204030204" pitchFamily="34" charset="0"/>
                <a:ea typeface="Arial Unicode MS" panose="020B0604020202020204" pitchFamily="34" charset="-128"/>
                <a:cs typeface="Calibri" panose="020F0502020204030204" pitchFamily="34" charset="0"/>
              </a:rPr>
              <a:t>]\”. You don’t need to open and edit this file directly. Just use the command. Following is the </a:t>
            </a:r>
            <a:r>
              <a:rPr lang="en-US" dirty="0" err="1" smtClean="0">
                <a:latin typeface="Calibri" panose="020F0502020204030204" pitchFamily="34" charset="0"/>
                <a:ea typeface="Arial Unicode MS" panose="020B0604020202020204" pitchFamily="34" charset="-128"/>
                <a:cs typeface="Calibri" panose="020F0502020204030204" pitchFamily="34" charset="0"/>
              </a:rPr>
              <a:t>config</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of user name and email as globally.</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--global user.name “</a:t>
            </a:r>
            <a:r>
              <a:rPr lang="en-US" dirty="0" err="1" smtClean="0">
                <a:latin typeface="Consolas" panose="020B0609020204030204" pitchFamily="49" charset="0"/>
                <a:ea typeface="Arial Unicode MS" panose="020B0604020202020204" pitchFamily="34" charset="-128"/>
                <a:cs typeface="Calibri" panose="020F0502020204030204" pitchFamily="34" charset="0"/>
              </a:rPr>
              <a:t>Thuramoe</a:t>
            </a:r>
            <a:r>
              <a:rPr lang="en-US" dirty="0" smtClean="0">
                <a:latin typeface="Consolas" panose="020B0609020204030204" pitchFamily="49" charset="0"/>
                <a:ea typeface="Arial Unicode MS" panose="020B0604020202020204" pitchFamily="34" charset="-128"/>
                <a:cs typeface="Calibri" panose="020F0502020204030204" pitchFamily="34" charset="0"/>
              </a:rPr>
              <a:t>”</a:t>
            </a: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latin typeface="Consolas" panose="020B0609020204030204" pitchFamily="49" charset="0"/>
                <a:ea typeface="Arial Unicode MS" panose="020B0604020202020204" pitchFamily="34" charset="-128"/>
                <a:cs typeface="Calibri" panose="020F0502020204030204" pitchFamily="34" charset="0"/>
              </a:rPr>
              <a:t>user.email</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hlinkClick r:id="rId2"/>
              </a:rPr>
              <a:t>thuramoe@gmail.com</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see your information with following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commad</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smtClean="0">
                <a:latin typeface="Consolas" panose="020B0609020204030204" pitchFamily="49" charset="0"/>
                <a:ea typeface="Arial Unicode MS" panose="020B0604020202020204" pitchFamily="34" charset="-128"/>
                <a:cs typeface="Calibri" panose="020F0502020204030204" pitchFamily="34" charset="0"/>
              </a:rPr>
              <a:t>global --list</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You can </a:t>
            </a:r>
            <a:r>
              <a:rPr lang="en-US" dirty="0" smtClean="0">
                <a:latin typeface="Calibri" panose="020F0502020204030204" pitchFamily="34" charset="0"/>
                <a:ea typeface="Arial Unicode MS" panose="020B0604020202020204" pitchFamily="34" charset="-128"/>
                <a:cs typeface="Calibri" panose="020F0502020204030204" pitchFamily="34" charset="0"/>
              </a:rPr>
              <a:t>open and edit configuration file </a:t>
            </a:r>
            <a:r>
              <a:rPr lang="en-US" dirty="0">
                <a:latin typeface="Calibri" panose="020F0502020204030204" pitchFamily="34" charset="0"/>
                <a:ea typeface="Arial Unicode MS" panose="020B0604020202020204" pitchFamily="34" charset="-128"/>
                <a:cs typeface="Calibri" panose="020F0502020204030204" pitchFamily="34" charset="0"/>
              </a:rPr>
              <a:t>with following </a:t>
            </a:r>
            <a:r>
              <a:rPr lang="en-US" dirty="0" err="1">
                <a:latin typeface="Calibri" panose="020F0502020204030204" pitchFamily="34" charset="0"/>
                <a:ea typeface="Arial Unicode MS" panose="020B0604020202020204" pitchFamily="34" charset="-128"/>
                <a:cs typeface="Calibri" panose="020F0502020204030204" pitchFamily="34" charset="0"/>
              </a:rPr>
              <a:t>commad</a:t>
            </a:r>
            <a:r>
              <a:rPr lang="en-US" dirty="0">
                <a:latin typeface="Calibri" panose="020F0502020204030204" pitchFamily="34" charset="0"/>
                <a:ea typeface="Arial Unicode MS" panose="020B0604020202020204" pitchFamily="34" charset="-128"/>
                <a:cs typeface="Calibri" panose="020F0502020204030204" pitchFamily="34" charset="0"/>
              </a:rPr>
              <a:t>.</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git</a:t>
            </a:r>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config</a:t>
            </a:r>
            <a:r>
              <a:rPr lang="en-US" dirty="0">
                <a:latin typeface="Consolas" panose="020B0609020204030204" pitchFamily="49" charset="0"/>
                <a:ea typeface="Arial Unicode MS" panose="020B0604020202020204" pitchFamily="34" charset="-128"/>
                <a:cs typeface="Calibri" panose="020F0502020204030204" pitchFamily="34" charset="0"/>
              </a:rPr>
              <a:t> --global </a:t>
            </a:r>
            <a:r>
              <a:rPr lang="en-US" dirty="0" smtClean="0">
                <a:latin typeface="Consolas" panose="020B0609020204030204" pitchFamily="49" charset="0"/>
                <a:ea typeface="Arial Unicode MS" panose="020B0604020202020204" pitchFamily="34" charset="-128"/>
                <a:cs typeface="Calibri" panose="020F0502020204030204" pitchFamily="34" charset="0"/>
              </a:rPr>
              <a:t>--edit</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delete name and email from global configuration, use following command.</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config</a:t>
            </a:r>
            <a:r>
              <a:rPr lang="en-US" dirty="0">
                <a:latin typeface="Consolas" panose="020B0609020204030204" pitchFamily="49" charset="0"/>
                <a:ea typeface="Arial Unicode MS" panose="020B0604020202020204" pitchFamily="34" charset="-128"/>
                <a:cs typeface="Calibri" panose="020F0502020204030204" pitchFamily="34" charset="0"/>
              </a:rPr>
              <a:t> --global --unset user.name</a:t>
            </a: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config</a:t>
            </a:r>
            <a:r>
              <a:rPr lang="en-US" dirty="0">
                <a:latin typeface="Consolas" panose="020B0609020204030204" pitchFamily="49" charset="0"/>
                <a:ea typeface="Arial Unicode MS" panose="020B0604020202020204" pitchFamily="34" charset="-128"/>
                <a:cs typeface="Calibri" panose="020F0502020204030204" pitchFamily="34" charset="0"/>
              </a:rPr>
              <a:t> --global --unset </a:t>
            </a:r>
            <a:r>
              <a:rPr lang="en-US" dirty="0" err="1">
                <a:latin typeface="Consolas" panose="020B0609020204030204" pitchFamily="49" charset="0"/>
                <a:ea typeface="Arial Unicode MS" panose="020B0604020202020204" pitchFamily="34" charset="-128"/>
                <a:cs typeface="Calibri" panose="020F0502020204030204" pitchFamily="34" charset="0"/>
              </a:rPr>
              <a:t>user.email</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561588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956987"/>
          </a:xfrm>
        </p:spPr>
        <p:txBody>
          <a:bodyPr/>
          <a:lstStyle/>
          <a:p>
            <a:r>
              <a:rPr lang="en-US" dirty="0"/>
              <a:t>What is “version control”, and why should you care?</a:t>
            </a:r>
          </a:p>
        </p:txBody>
      </p:sp>
      <p:sp>
        <p:nvSpPr>
          <p:cNvPr id="3" name="Content Placeholder 2"/>
          <p:cNvSpPr>
            <a:spLocks noGrp="1"/>
          </p:cNvSpPr>
          <p:nvPr>
            <p:ph type="body" sz="half" idx="2"/>
          </p:nvPr>
        </p:nvSpPr>
        <p:spPr>
          <a:xfrm>
            <a:off x="1154954" y="2401369"/>
            <a:ext cx="8825659" cy="3618432"/>
          </a:xfrm>
        </p:spPr>
        <p:txBody>
          <a:bodyPr>
            <a:normAutofit/>
          </a:bodyPr>
          <a:lstStyle/>
          <a:p>
            <a:pPr>
              <a:lnSpc>
                <a:spcPct val="150000"/>
              </a:lnSpc>
            </a:pPr>
            <a:r>
              <a:rPr lang="en-US" dirty="0" smtClean="0">
                <a:latin typeface="Calibri" panose="020F0502020204030204" pitchFamily="34" charset="0"/>
                <a:ea typeface="Arial Unicode MS" panose="020B0604020202020204" pitchFamily="34" charset="-128"/>
                <a:cs typeface="Calibri" panose="020F0502020204030204" pitchFamily="34" charset="0"/>
              </a:rPr>
              <a:t>Version control systems are a category of software tools that help a software team manage changes to source code over time. Version control software keeps track of every modification to the code in a special kind of database. </a:t>
            </a:r>
          </a:p>
          <a:p>
            <a:pPr>
              <a:lnSpc>
                <a:spcPct val="150000"/>
              </a:lnSpc>
            </a:pP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pPr>
              <a:lnSpc>
                <a:spcPct val="150000"/>
              </a:lnSpc>
            </a:pPr>
            <a:r>
              <a:rPr lang="en-US" dirty="0" smtClean="0">
                <a:latin typeface="Calibri" panose="020F0502020204030204" pitchFamily="34" charset="0"/>
                <a:ea typeface="Arial Unicode MS" panose="020B0604020202020204" pitchFamily="34" charset="-128"/>
                <a:cs typeface="Calibri" panose="020F0502020204030204" pitchFamily="34" charset="0"/>
              </a:rPr>
              <a:t>If a mistake is made, developers can turn back the clock and compare earlier versions of the code to help fix the mistake while minimizing disruption to all team members.</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3385887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Configuration (Global)</a:t>
            </a:r>
            <a:endParaRPr lang="en-US" dirty="0"/>
          </a:p>
        </p:txBody>
      </p:sp>
      <p:sp>
        <p:nvSpPr>
          <p:cNvPr id="6" name="Content Placeholder 2"/>
          <p:cNvSpPr>
            <a:spLocks noGrp="1"/>
          </p:cNvSpPr>
          <p:nvPr>
            <p:ph type="body" sz="half" idx="2"/>
          </p:nvPr>
        </p:nvSpPr>
        <p:spPr>
          <a:xfrm>
            <a:off x="1154953" y="1375871"/>
            <a:ext cx="9954580" cy="5289847"/>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As the Operating Systems are different(Windows, Mac, Linux), these systems used different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Line Ending</a:t>
            </a:r>
            <a:r>
              <a:rPr lang="en-US" dirty="0" smtClean="0">
                <a:latin typeface="Calibri" panose="020F0502020204030204" pitchFamily="34" charset="0"/>
                <a:ea typeface="Arial Unicode MS" panose="020B0604020202020204" pitchFamily="34" charset="-128"/>
                <a:cs typeface="Calibri" panose="020F0502020204030204" pitchFamily="34" charset="0"/>
              </a:rPr>
              <a:t>`. Some OS used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Carriage Return (CR)</a:t>
            </a:r>
            <a:r>
              <a:rPr lang="en-US" dirty="0" smtClean="0">
                <a:latin typeface="Calibri" panose="020F0502020204030204" pitchFamily="34" charset="0"/>
                <a:ea typeface="Arial Unicode MS" panose="020B0604020202020204" pitchFamily="34" charset="-128"/>
                <a:cs typeface="Calibri" panose="020F0502020204030204" pitchFamily="34" charset="0"/>
              </a:rPr>
              <a:t> as line ending. Some are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Line Feed(LF)</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and also used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(CRLF)</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If  you write some code in Windows OS and open that code file in Linux, Line ending will change. At this time,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will assume that code is modified, even you don’t change the code. To prevent this problem, you can configure line ending as shown in below. So, </a:t>
            </a:r>
            <a:r>
              <a:rPr lang="en-US" dirty="0" err="1">
                <a:latin typeface="Calibri" panose="020F0502020204030204" pitchFamily="34" charset="0"/>
                <a:ea typeface="Arial Unicode MS" panose="020B0604020202020204" pitchFamily="34" charset="-128"/>
                <a:cs typeface="Calibri" panose="020F0502020204030204" pitchFamily="34" charset="0"/>
              </a:rPr>
              <a:t>G</a:t>
            </a:r>
            <a:r>
              <a:rPr lang="en-US" dirty="0" err="1" smtClean="0">
                <a:latin typeface="Calibri" panose="020F0502020204030204" pitchFamily="34" charset="0"/>
                <a:ea typeface="Arial Unicode MS" panose="020B0604020202020204" pitchFamily="34" charset="-128"/>
                <a:cs typeface="Calibri" panose="020F0502020204030204" pitchFamily="34" charset="0"/>
              </a:rPr>
              <a:t>it</a:t>
            </a:r>
            <a:r>
              <a:rPr lang="en-US" dirty="0" smtClean="0">
                <a:latin typeface="Calibri" panose="020F0502020204030204" pitchFamily="34" charset="0"/>
                <a:ea typeface="Arial Unicode MS" panose="020B0604020202020204" pitchFamily="34" charset="-128"/>
                <a:cs typeface="Calibri" panose="020F0502020204030204" pitchFamily="34" charset="0"/>
              </a:rPr>
              <a:t> will automatically convert proper line ending based on Operating System.</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For Windows OS,  </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core.autocrlf</a:t>
            </a:r>
            <a:r>
              <a:rPr lang="en-US" dirty="0" smtClean="0">
                <a:latin typeface="Consolas" panose="020B0609020204030204" pitchFamily="49" charset="0"/>
                <a:ea typeface="Arial Unicode MS" panose="020B0604020202020204" pitchFamily="34" charset="-128"/>
                <a:cs typeface="Calibri" panose="020F0502020204030204" pitchFamily="34" charset="0"/>
              </a:rPr>
              <a:t> true</a:t>
            </a: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config</a:t>
            </a:r>
            <a:r>
              <a:rPr lang="en-US" dirty="0">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core.safecrlf</a:t>
            </a:r>
            <a:r>
              <a:rPr lang="en-US" dirty="0" smtClean="0">
                <a:latin typeface="Consolas" panose="020B0609020204030204" pitchFamily="49" charset="0"/>
                <a:ea typeface="Arial Unicode MS" panose="020B0604020202020204" pitchFamily="34" charset="-128"/>
                <a:cs typeface="Calibri" panose="020F0502020204030204" pitchFamily="34" charset="0"/>
              </a:rPr>
              <a:t> true</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For Mac or Linux,</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config</a:t>
            </a:r>
            <a:r>
              <a:rPr lang="en-US" dirty="0">
                <a:latin typeface="Consolas" panose="020B0609020204030204" pitchFamily="49" charset="0"/>
                <a:ea typeface="Arial Unicode MS" panose="020B0604020202020204" pitchFamily="34" charset="-128"/>
                <a:cs typeface="Calibri" panose="020F0502020204030204" pitchFamily="34" charset="0"/>
              </a:rPr>
              <a:t> --global </a:t>
            </a:r>
            <a:r>
              <a:rPr lang="en-US" dirty="0" err="1">
                <a:latin typeface="Consolas" panose="020B0609020204030204" pitchFamily="49" charset="0"/>
                <a:ea typeface="Arial Unicode MS" panose="020B0604020202020204" pitchFamily="34" charset="-128"/>
                <a:cs typeface="Calibri" panose="020F0502020204030204" pitchFamily="34" charset="0"/>
              </a:rPr>
              <a:t>core.autocrlf</a:t>
            </a:r>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input</a:t>
            </a:r>
            <a:endParaRPr lang="en-US" dirty="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config</a:t>
            </a:r>
            <a:r>
              <a:rPr lang="en-US" dirty="0">
                <a:latin typeface="Consolas" panose="020B0609020204030204" pitchFamily="49" charset="0"/>
                <a:ea typeface="Arial Unicode MS" panose="020B0604020202020204" pitchFamily="34" charset="-128"/>
                <a:cs typeface="Calibri" panose="020F0502020204030204" pitchFamily="34" charset="0"/>
              </a:rPr>
              <a:t> --global </a:t>
            </a:r>
            <a:r>
              <a:rPr lang="en-US" dirty="0" err="1">
                <a:latin typeface="Consolas" panose="020B0609020204030204" pitchFamily="49" charset="0"/>
                <a:ea typeface="Arial Unicode MS" panose="020B0604020202020204" pitchFamily="34" charset="-128"/>
                <a:cs typeface="Calibri" panose="020F0502020204030204" pitchFamily="34" charset="0"/>
              </a:rPr>
              <a:t>core.safecrlf</a:t>
            </a:r>
            <a:r>
              <a:rPr lang="en-US" dirty="0">
                <a:latin typeface="Consolas" panose="020B0609020204030204" pitchFamily="49" charset="0"/>
                <a:ea typeface="Arial Unicode MS" panose="020B0604020202020204" pitchFamily="34" charset="-128"/>
                <a:cs typeface="Calibri" panose="020F0502020204030204" pitchFamily="34" charset="0"/>
              </a:rPr>
              <a:t> true</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896303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Configuration (Local)</a:t>
            </a:r>
            <a:endParaRPr lang="en-US" dirty="0"/>
          </a:p>
        </p:txBody>
      </p:sp>
      <p:sp>
        <p:nvSpPr>
          <p:cNvPr id="6" name="Content Placeholder 2"/>
          <p:cNvSpPr>
            <a:spLocks noGrp="1"/>
          </p:cNvSpPr>
          <p:nvPr>
            <p:ph type="body" sz="half" idx="2"/>
          </p:nvPr>
        </p:nvSpPr>
        <p:spPr>
          <a:xfrm>
            <a:off x="1154953" y="1435693"/>
            <a:ext cx="9954580" cy="488819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set user name and email for each repository, go to specific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and type following command. This setting will only effect in specific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user.name “</a:t>
            </a:r>
            <a:r>
              <a:rPr lang="en-US" dirty="0" err="1" smtClean="0">
                <a:latin typeface="Consolas" panose="020B0609020204030204" pitchFamily="49" charset="0"/>
                <a:ea typeface="Arial Unicode MS" panose="020B0604020202020204" pitchFamily="34" charset="-128"/>
                <a:cs typeface="Calibri" panose="020F0502020204030204" pitchFamily="34" charset="0"/>
              </a:rPr>
              <a:t>Thuramoe</a:t>
            </a:r>
            <a:r>
              <a:rPr lang="en-US" dirty="0" smtClean="0">
                <a:latin typeface="Consolas" panose="020B0609020204030204" pitchFamily="49" charset="0"/>
                <a:ea typeface="Arial Unicode MS" panose="020B0604020202020204" pitchFamily="34" charset="-128"/>
                <a:cs typeface="Calibri" panose="020F0502020204030204" pitchFamily="34" charset="0"/>
              </a:rPr>
              <a:t>”</a:t>
            </a: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user.email</a:t>
            </a:r>
            <a:r>
              <a:rPr lang="en-US" dirty="0" smtClean="0">
                <a:latin typeface="Consolas" panose="020B0609020204030204" pitchFamily="49" charset="0"/>
                <a:ea typeface="Arial Unicode MS" panose="020B0604020202020204" pitchFamily="34" charset="-128"/>
                <a:cs typeface="Calibri" panose="020F0502020204030204" pitchFamily="34" charset="0"/>
              </a:rPr>
              <a:t> “thuramoe@gmail.com”</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see your information with following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commad</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--list</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delete name and email from global configuration, use following command.</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config</a:t>
            </a:r>
            <a:r>
              <a:rPr lang="en-US" dirty="0">
                <a:latin typeface="Consolas" panose="020B0609020204030204" pitchFamily="49" charset="0"/>
                <a:ea typeface="Arial Unicode MS" panose="020B0604020202020204" pitchFamily="34" charset="-128"/>
                <a:cs typeface="Calibri" panose="020F0502020204030204" pitchFamily="34" charset="0"/>
              </a:rPr>
              <a:t> --global --unset user.name</a:t>
            </a: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config</a:t>
            </a:r>
            <a:r>
              <a:rPr lang="en-US" dirty="0">
                <a:latin typeface="Consolas" panose="020B0609020204030204" pitchFamily="49" charset="0"/>
                <a:ea typeface="Arial Unicode MS" panose="020B0604020202020204" pitchFamily="34" charset="-128"/>
                <a:cs typeface="Calibri" panose="020F0502020204030204" pitchFamily="34" charset="0"/>
              </a:rPr>
              <a:t> --global --unset </a:t>
            </a:r>
            <a:r>
              <a:rPr lang="en-US" dirty="0" err="1">
                <a:latin typeface="Consolas" panose="020B0609020204030204" pitchFamily="49" charset="0"/>
                <a:ea typeface="Arial Unicode MS" panose="020B0604020202020204" pitchFamily="34" charset="-128"/>
                <a:cs typeface="Calibri" panose="020F0502020204030204" pitchFamily="34" charset="0"/>
              </a:rPr>
              <a:t>user.email</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745119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err="1" smtClean="0"/>
              <a:t>Git</a:t>
            </a:r>
            <a:r>
              <a:rPr lang="en-US" dirty="0" smtClean="0"/>
              <a:t> States</a:t>
            </a:r>
            <a:endParaRPr lang="en-US" dirty="0"/>
          </a:p>
        </p:txBody>
      </p:sp>
      <p:graphicFrame>
        <p:nvGraphicFramePr>
          <p:cNvPr id="8" name="Diagram 7"/>
          <p:cNvGraphicFramePr/>
          <p:nvPr>
            <p:extLst>
              <p:ext uri="{D42A27DB-BD31-4B8C-83A1-F6EECF244321}">
                <p14:modId xmlns:p14="http://schemas.microsoft.com/office/powerpoint/2010/main" val="1420263907"/>
              </p:ext>
            </p:extLst>
          </p:nvPr>
        </p:nvGraphicFramePr>
        <p:xfrm>
          <a:off x="1154953" y="1914259"/>
          <a:ext cx="10322049" cy="2179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1462495268"/>
              </p:ext>
            </p:extLst>
          </p:nvPr>
        </p:nvGraphicFramePr>
        <p:xfrm>
          <a:off x="7776672" y="4939469"/>
          <a:ext cx="3571193" cy="16432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Down Arrow 9"/>
          <p:cNvSpPr/>
          <p:nvPr/>
        </p:nvSpPr>
        <p:spPr>
          <a:xfrm>
            <a:off x="9169636" y="4050706"/>
            <a:ext cx="794759" cy="811851"/>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2" name="Rounded Rectangle 11"/>
          <p:cNvSpPr/>
          <p:nvPr/>
        </p:nvSpPr>
        <p:spPr>
          <a:xfrm>
            <a:off x="871671" y="1401509"/>
            <a:ext cx="10844613" cy="2538101"/>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chemeClr val="bg2">
                    <a:lumMod val="20000"/>
                    <a:lumOff val="80000"/>
                  </a:schemeClr>
                </a:solidFill>
                <a:latin typeface="Arial Rounded MT Bold" panose="020F0704030504030204" pitchFamily="34" charset="0"/>
              </a:rPr>
              <a:t>Local </a:t>
            </a:r>
            <a:r>
              <a:rPr lang="en-US" sz="2400" dirty="0" err="1" smtClean="0">
                <a:solidFill>
                  <a:schemeClr val="bg2">
                    <a:lumMod val="20000"/>
                    <a:lumOff val="80000"/>
                  </a:schemeClr>
                </a:solidFill>
                <a:latin typeface="Arial Rounded MT Bold" panose="020F0704030504030204" pitchFamily="34" charset="0"/>
              </a:rPr>
              <a:t>Git</a:t>
            </a:r>
            <a:r>
              <a:rPr lang="en-US" sz="2400" dirty="0" smtClean="0">
                <a:solidFill>
                  <a:schemeClr val="bg2">
                    <a:lumMod val="20000"/>
                    <a:lumOff val="80000"/>
                  </a:schemeClr>
                </a:solidFill>
                <a:latin typeface="Arial Rounded MT Bold" panose="020F0704030504030204" pitchFamily="34" charset="0"/>
              </a:rPr>
              <a:t> States</a:t>
            </a:r>
            <a:endParaRPr lang="en-US" sz="2400" dirty="0">
              <a:solidFill>
                <a:schemeClr val="bg2">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1198812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Initializing a Repository</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To create a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use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init</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Go to your specified folder and run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init</a:t>
            </a:r>
            <a:r>
              <a:rPr lang="en-US" dirty="0" smtClean="0">
                <a:latin typeface="Calibri" panose="020F0502020204030204" pitchFamily="34" charset="0"/>
                <a:ea typeface="Arial Unicode MS" panose="020B0604020202020204" pitchFamily="34" charset="-128"/>
                <a:cs typeface="Calibri" panose="020F0502020204030204" pitchFamily="34" charset="0"/>
              </a:rPr>
              <a:t>` from command prompt.</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init</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onsolas" panose="020B0609020204030204" pitchFamily="49" charset="0"/>
                <a:ea typeface="Arial Unicode MS" panose="020B0604020202020204" pitchFamily="34" charset="-128"/>
                <a:cs typeface="Calibri" panose="020F0502020204030204" pitchFamily="34" charset="0"/>
              </a:rPr>
              <a:t>Or you can also create folder when initializing.</a:t>
            </a:r>
            <a:br>
              <a:rPr lang="en-US" dirty="0" smtClean="0">
                <a:latin typeface="Consolas" panose="020B0609020204030204" pitchFamily="49" charset="0"/>
                <a:ea typeface="Arial Unicode MS" panose="020B0604020202020204" pitchFamily="34" charset="-128"/>
                <a:cs typeface="Calibri" panose="020F0502020204030204" pitchFamily="34" charset="0"/>
              </a:rPr>
            </a:b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init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git-test.git</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 above command will create an empty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with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folder.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436" y="3663561"/>
            <a:ext cx="7780694" cy="2949196"/>
          </a:xfrm>
          <a:prstGeom prst="rect">
            <a:avLst/>
          </a:prstGeom>
        </p:spPr>
      </p:pic>
    </p:spTree>
    <p:extLst>
      <p:ext uri="{BB962C8B-B14F-4D97-AF65-F5344CB8AC3E}">
        <p14:creationId xmlns:p14="http://schemas.microsoft.com/office/powerpoint/2010/main" val="3269019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Initializing a Repository</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Normally, you can’t see `.</a:t>
            </a:r>
            <a:r>
              <a:rPr lang="en-US" dirty="0" err="1">
                <a:latin typeface="Calibri" panose="020F0502020204030204" pitchFamily="34" charset="0"/>
                <a:ea typeface="Arial Unicode MS" panose="020B0604020202020204" pitchFamily="34" charset="-128"/>
                <a:cs typeface="Calibri" panose="020F0502020204030204" pitchFamily="34" charset="0"/>
              </a:rPr>
              <a:t>git</a:t>
            </a:r>
            <a:r>
              <a:rPr lang="en-US" dirty="0">
                <a:latin typeface="Calibri" panose="020F0502020204030204" pitchFamily="34" charset="0"/>
                <a:ea typeface="Arial Unicode MS" panose="020B0604020202020204" pitchFamily="34" charset="-128"/>
                <a:cs typeface="Calibri" panose="020F0502020204030204" pitchFamily="34" charset="0"/>
              </a:rPr>
              <a:t>` folder because it will be hidden. This folder will record everything about versioning.  Inside this folder, you will see following:</a:t>
            </a:r>
          </a:p>
          <a:p>
            <a:pPr marL="285750" indent="-285750">
              <a:buFont typeface="Arial" panose="020B0604020202020204" pitchFamily="34" charset="0"/>
              <a:buChar char="•"/>
            </a:pP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hooks</a:t>
            </a:r>
          </a:p>
          <a:p>
            <a:pPr marL="285750" indent="-285750">
              <a:buFont typeface="Arial" panose="020B0604020202020204" pitchFamily="34" charset="0"/>
              <a:buChar char="•"/>
            </a:pP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info</a:t>
            </a:r>
          </a:p>
          <a:p>
            <a:pPr marL="285750" indent="-285750">
              <a:buFont typeface="Arial" panose="020B0604020202020204" pitchFamily="34" charset="0"/>
              <a:buChar char="•"/>
            </a:pP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objects</a:t>
            </a:r>
          </a:p>
          <a:p>
            <a:pPr marL="285750" indent="-285750">
              <a:buFont typeface="Arial" panose="020B0604020202020204" pitchFamily="34" charset="0"/>
              <a:buChar char="•"/>
            </a:pP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refs</a:t>
            </a:r>
          </a:p>
          <a:p>
            <a:pPr marL="285750" indent="-285750">
              <a:buFont typeface="Arial" panose="020B0604020202020204" pitchFamily="34" charset="0"/>
              <a:buChar char="•"/>
            </a:pP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config</a:t>
            </a:r>
            <a:endPar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endParaRPr>
          </a:p>
          <a:p>
            <a:pPr marL="285750" indent="-285750">
              <a:buFont typeface="Arial" panose="020B0604020202020204" pitchFamily="34" charset="0"/>
              <a:buChar char="•"/>
            </a:pP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Description</a:t>
            </a:r>
          </a:p>
          <a:p>
            <a:pPr marL="285750" indent="-285750">
              <a:buFont typeface="Arial" panose="020B0604020202020204" pitchFamily="34" charset="0"/>
              <a:buChar char="•"/>
            </a:pP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HEAD</a:t>
            </a:r>
          </a:p>
          <a:p>
            <a:r>
              <a:rPr lang="en-US" dirty="0" smtClean="0">
                <a:latin typeface="Calibri" panose="020F0502020204030204" pitchFamily="34" charset="0"/>
                <a:ea typeface="Arial Unicode MS" panose="020B0604020202020204" pitchFamily="34" charset="-128"/>
                <a:cs typeface="Calibri" panose="020F0502020204030204" pitchFamily="34" charset="0"/>
              </a:rPr>
              <a:t>When you do action in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will check the above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config</a:t>
            </a:r>
            <a:r>
              <a:rPr lang="en-US" dirty="0" smtClean="0">
                <a:latin typeface="Calibri" panose="020F0502020204030204" pitchFamily="34" charset="0"/>
                <a:ea typeface="Arial Unicode MS" panose="020B0604020202020204" pitchFamily="34" charset="-128"/>
                <a:cs typeface="Calibri" panose="020F0502020204030204" pitchFamily="34" charset="0"/>
              </a:rPr>
              <a:t>(also known as local configuration) file first and then it will check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HEAD</a:t>
            </a:r>
            <a:r>
              <a:rPr lang="en-US" dirty="0" smtClean="0">
                <a:latin typeface="Calibri" panose="020F0502020204030204" pitchFamily="34" charset="0"/>
                <a:ea typeface="Arial Unicode MS" panose="020B0604020202020204" pitchFamily="34" charset="-128"/>
                <a:cs typeface="Calibri" panose="020F0502020204030204" pitchFamily="34" charset="0"/>
              </a:rPr>
              <a:t> file to get the current branch to make versioning.</a:t>
            </a:r>
          </a:p>
          <a:p>
            <a:r>
              <a:rPr lang="en-US" dirty="0" smtClean="0">
                <a:latin typeface="Calibri" panose="020F0502020204030204" pitchFamily="34" charset="0"/>
                <a:ea typeface="Arial Unicode MS" panose="020B0604020202020204" pitchFamily="34" charset="-128"/>
                <a:cs typeface="Calibri" panose="020F0502020204030204" pitchFamily="34" charset="0"/>
              </a:rPr>
              <a:t>But, you don’t need to open and edit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folder. I just want to show how it works.</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339" y="2326935"/>
            <a:ext cx="6428561" cy="2321978"/>
          </a:xfrm>
          <a:prstGeom prst="rect">
            <a:avLst/>
          </a:prstGeom>
        </p:spPr>
      </p:pic>
    </p:spTree>
    <p:extLst>
      <p:ext uri="{BB962C8B-B14F-4D97-AF65-F5344CB8AC3E}">
        <p14:creationId xmlns:p14="http://schemas.microsoft.com/office/powerpoint/2010/main" val="751637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Check file status</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Create some file in your repository(</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a:latin typeface="Calibri" panose="020F0502020204030204" pitchFamily="34" charset="0"/>
                <a:ea typeface="Arial Unicode MS" panose="020B0604020202020204" pitchFamily="34" charset="-128"/>
                <a:cs typeface="Calibri" panose="020F0502020204030204" pitchFamily="34" charset="0"/>
              </a:rPr>
              <a:t>i</a:t>
            </a:r>
            <a:r>
              <a:rPr lang="en-US" dirty="0" err="1" smtClean="0">
                <a:latin typeface="Calibri" panose="020F0502020204030204" pitchFamily="34" charset="0"/>
                <a:ea typeface="Arial Unicode MS" panose="020B0604020202020204" pitchFamily="34" charset="-128"/>
                <a:cs typeface="Calibri" panose="020F0502020204030204" pitchFamily="34" charset="0"/>
              </a:rPr>
              <a:t>ndex.php</a:t>
            </a:r>
            <a:r>
              <a:rPr lang="en-US" dirty="0" smtClean="0">
                <a:latin typeface="Calibri" panose="020F0502020204030204" pitchFamily="34" charset="0"/>
                <a:ea typeface="Arial Unicode MS" panose="020B0604020202020204" pitchFamily="34" charset="-128"/>
                <a:cs typeface="Calibri" panose="020F0502020204030204" pitchFamily="34" charset="0"/>
              </a:rPr>
              <a:t>). And then check </a:t>
            </a:r>
            <a:r>
              <a:rPr lang="en-US" dirty="0">
                <a:latin typeface="Calibri" panose="020F0502020204030204" pitchFamily="34" charset="0"/>
                <a:ea typeface="Arial Unicode MS" panose="020B0604020202020204" pitchFamily="34" charset="-128"/>
                <a:cs typeface="Calibri" panose="020F0502020204030204" pitchFamily="34" charset="0"/>
              </a:rPr>
              <a:t>file </a:t>
            </a:r>
            <a:r>
              <a:rPr lang="en-US" dirty="0" smtClean="0">
                <a:latin typeface="Calibri" panose="020F0502020204030204" pitchFamily="34" charset="0"/>
                <a:ea typeface="Arial Unicode MS" panose="020B0604020202020204" pitchFamily="34" charset="-128"/>
                <a:cs typeface="Calibri" panose="020F0502020204030204" pitchFamily="34" charset="0"/>
              </a:rPr>
              <a:t>status.</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git</a:t>
            </a:r>
            <a:r>
              <a:rPr lang="en-US" dirty="0">
                <a:latin typeface="Consolas" panose="020B0609020204030204" pitchFamily="49" charset="0"/>
                <a:ea typeface="Arial Unicode MS" panose="020B0604020202020204" pitchFamily="34" charset="-128"/>
                <a:cs typeface="Calibri" panose="020F0502020204030204" pitchFamily="34" charset="0"/>
              </a:rPr>
              <a:t> status</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file is not yet tracked by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409179"/>
            <a:ext cx="10058400" cy="2939337"/>
          </a:xfrm>
          <a:prstGeom prst="rect">
            <a:avLst/>
          </a:prstGeom>
        </p:spPr>
      </p:pic>
    </p:spTree>
    <p:extLst>
      <p:ext uri="{BB962C8B-B14F-4D97-AF65-F5344CB8AC3E}">
        <p14:creationId xmlns:p14="http://schemas.microsoft.com/office/powerpoint/2010/main" val="3439976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Adding files into </a:t>
            </a:r>
            <a:r>
              <a:rPr lang="en-US" dirty="0" err="1" smtClean="0"/>
              <a:t>Git</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Following command to add files into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states.</a:t>
            </a: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add [filename]</a:t>
            </a:r>
            <a:endParaRPr lang="en-US" dirty="0">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add .</a:t>
            </a: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978486"/>
            <a:ext cx="10058400" cy="2598856"/>
          </a:xfrm>
          <a:prstGeom prst="rect">
            <a:avLst/>
          </a:prstGeom>
        </p:spPr>
      </p:pic>
    </p:spTree>
    <p:extLst>
      <p:ext uri="{BB962C8B-B14F-4D97-AF65-F5344CB8AC3E}">
        <p14:creationId xmlns:p14="http://schemas.microsoft.com/office/powerpoint/2010/main" val="2625829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Commit files into </a:t>
            </a:r>
            <a:r>
              <a:rPr lang="en-US" dirty="0" err="1" smtClean="0"/>
              <a:t>Git</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After adding files into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need to commit files into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commit –m “First Commit”</a:t>
            </a:r>
            <a:endParaRPr lang="en-US" dirty="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 -m is used to add comment when making a commit.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3103774"/>
            <a:ext cx="10058400" cy="3355200"/>
          </a:xfrm>
          <a:prstGeom prst="rect">
            <a:avLst/>
          </a:prstGeom>
        </p:spPr>
      </p:pic>
    </p:spTree>
    <p:extLst>
      <p:ext uri="{BB962C8B-B14F-4D97-AF65-F5344CB8AC3E}">
        <p14:creationId xmlns:p14="http://schemas.microsoft.com/office/powerpoint/2010/main" val="634784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Modifying and committing</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Add new lines into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and check status again.</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As this file is already tracked by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you don’t need to used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add ` command again. Instead of this, you can add and commit that file in single command.</a:t>
            </a: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commit –am “Add new line”</a:t>
            </a:r>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1918530"/>
            <a:ext cx="7841660" cy="2667231"/>
          </a:xfrm>
          <a:prstGeom prst="rect">
            <a:avLst/>
          </a:prstGeom>
        </p:spPr>
      </p:pic>
    </p:spTree>
    <p:extLst>
      <p:ext uri="{BB962C8B-B14F-4D97-AF65-F5344CB8AC3E}">
        <p14:creationId xmlns:p14="http://schemas.microsoft.com/office/powerpoint/2010/main" val="2267680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Check file versions(Log)</a:t>
            </a:r>
            <a:endParaRPr lang="en-US" dirty="0"/>
          </a:p>
        </p:txBody>
      </p:sp>
      <p:sp>
        <p:nvSpPr>
          <p:cNvPr id="6" name="Content Placeholder 2"/>
          <p:cNvSpPr>
            <a:spLocks noGrp="1"/>
          </p:cNvSpPr>
          <p:nvPr>
            <p:ph type="body" sz="half" idx="2"/>
          </p:nvPr>
        </p:nvSpPr>
        <p:spPr>
          <a:xfrm>
            <a:off x="1154953" y="1375871"/>
            <a:ext cx="9954580" cy="5050565"/>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You can see all of your committed files and their versions by using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log command.</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log </a:t>
            </a: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log --pretty=</a:t>
            </a:r>
            <a:r>
              <a:rPr lang="en-US" dirty="0" err="1" smtClean="0">
                <a:latin typeface="Consolas" panose="020B0609020204030204" pitchFamily="49" charset="0"/>
                <a:ea typeface="Arial Unicode MS" panose="020B0604020202020204" pitchFamily="34" charset="-128"/>
                <a:cs typeface="Calibri" panose="020F0502020204030204" pitchFamily="34" charset="0"/>
              </a:rPr>
              <a:t>oneline</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Each version has their own Commit </a:t>
            </a:r>
            <a:r>
              <a:rPr lang="en-US" dirty="0">
                <a:latin typeface="Calibri" panose="020F0502020204030204" pitchFamily="34" charset="0"/>
                <a:ea typeface="Arial Unicode MS" panose="020B0604020202020204" pitchFamily="34" charset="-128"/>
                <a:cs typeface="Calibri" panose="020F0502020204030204" pitchFamily="34" charset="0"/>
              </a:rPr>
              <a:t>H</a:t>
            </a:r>
            <a:r>
              <a:rPr lang="en-US" dirty="0" smtClean="0">
                <a:latin typeface="Calibri" panose="020F0502020204030204" pitchFamily="34" charset="0"/>
                <a:ea typeface="Arial Unicode MS" panose="020B0604020202020204" pitchFamily="34" charset="-128"/>
                <a:cs typeface="Calibri" panose="020F0502020204030204" pitchFamily="34" charset="0"/>
              </a:rPr>
              <a:t>ash with 40 characters. If you want to go from one version to another you will used this hash number.</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534877"/>
            <a:ext cx="8009314" cy="2903472"/>
          </a:xfrm>
          <a:prstGeom prst="rect">
            <a:avLst/>
          </a:prstGeom>
        </p:spPr>
      </p:pic>
    </p:spTree>
    <p:extLst>
      <p:ext uri="{BB962C8B-B14F-4D97-AF65-F5344CB8AC3E}">
        <p14:creationId xmlns:p14="http://schemas.microsoft.com/office/powerpoint/2010/main" val="3525080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196411"/>
          </a:xfrm>
        </p:spPr>
        <p:txBody>
          <a:bodyPr/>
          <a:lstStyle/>
          <a:p>
            <a:r>
              <a:rPr lang="en-US" dirty="0"/>
              <a:t>Local Version Control Systems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459" y="2093719"/>
            <a:ext cx="4202883" cy="3588211"/>
          </a:xfrm>
          <a:prstGeom prst="rect">
            <a:avLst/>
          </a:prstGeom>
        </p:spPr>
      </p:pic>
      <p:sp>
        <p:nvSpPr>
          <p:cNvPr id="6" name="Content Placeholder 2"/>
          <p:cNvSpPr>
            <a:spLocks noGrp="1"/>
          </p:cNvSpPr>
          <p:nvPr>
            <p:ph type="body" sz="half" idx="2"/>
          </p:nvPr>
        </p:nvSpPr>
        <p:spPr>
          <a:xfrm>
            <a:off x="1154954" y="2093718"/>
            <a:ext cx="5818414" cy="2521011"/>
          </a:xfrm>
        </p:spPr>
        <p:txBody>
          <a:bodyPr>
            <a:normAutofit lnSpcReduction="10000"/>
          </a:bodyPr>
          <a:lstStyle/>
          <a:p>
            <a:pPr>
              <a:lnSpc>
                <a:spcPct val="150000"/>
              </a:lnSpc>
            </a:pPr>
            <a:r>
              <a:rPr lang="en-US" dirty="0">
                <a:latin typeface="Calibri" panose="020F0502020204030204" pitchFamily="34" charset="0"/>
                <a:ea typeface="Arial Unicode MS" panose="020B0604020202020204" pitchFamily="34" charset="-128"/>
                <a:cs typeface="Calibri" panose="020F0502020204030204" pitchFamily="34" charset="0"/>
              </a:rPr>
              <a:t>Programmers long ago developed local VCSs that had a simple database that kept all the changes to files under revision control</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pPr>
              <a:lnSpc>
                <a:spcPct val="150000"/>
              </a:lnSpc>
            </a:pP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Cons:</a:t>
            </a:r>
          </a:p>
          <a:p>
            <a:r>
              <a:rPr lang="en-US" dirty="0" smtClean="0">
                <a:latin typeface="Calibri" panose="020F0502020204030204" pitchFamily="34" charset="0"/>
                <a:ea typeface="Arial Unicode MS" panose="020B0604020202020204" pitchFamily="34" charset="-128"/>
                <a:cs typeface="Calibri" panose="020F0502020204030204" pitchFamily="34" charset="0"/>
              </a:rPr>
              <a:t>Can’t collaborate with other people.</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148409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Check file versions(Log)</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You can </a:t>
            </a:r>
            <a:r>
              <a:rPr lang="en-US" dirty="0" smtClean="0">
                <a:latin typeface="Calibri" panose="020F0502020204030204" pitchFamily="34" charset="0"/>
                <a:ea typeface="Arial Unicode MS" panose="020B0604020202020204" pitchFamily="34" charset="-128"/>
                <a:cs typeface="Calibri" panose="020F0502020204030204" pitchFamily="34" charset="0"/>
              </a:rPr>
              <a:t>also used other format to see your log more readable.</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a:latin typeface="Consolas" panose="020B0609020204030204" pitchFamily="49" charset="0"/>
                <a:ea typeface="Arial Unicode MS" panose="020B0604020202020204" pitchFamily="34" charset="-128"/>
                <a:cs typeface="Calibri" panose="020F0502020204030204" pitchFamily="34" charset="0"/>
              </a:rPr>
              <a:t>log --pretty=format:"%h - %an, %</a:t>
            </a:r>
            <a:r>
              <a:rPr lang="en-US" dirty="0" err="1">
                <a:latin typeface="Consolas" panose="020B0609020204030204" pitchFamily="49" charset="0"/>
                <a:ea typeface="Arial Unicode MS" panose="020B0604020202020204" pitchFamily="34" charset="-128"/>
                <a:cs typeface="Calibri" panose="020F0502020204030204" pitchFamily="34" charset="0"/>
              </a:rPr>
              <a:t>ar</a:t>
            </a:r>
            <a:r>
              <a:rPr lang="en-US" dirty="0">
                <a:latin typeface="Consolas" panose="020B0609020204030204" pitchFamily="49" charset="0"/>
                <a:ea typeface="Arial Unicode MS" panose="020B0604020202020204" pitchFamily="34" charset="-128"/>
                <a:cs typeface="Calibri" panose="020F0502020204030204" pitchFamily="34" charset="0"/>
              </a:rPr>
              <a:t> : %</a:t>
            </a:r>
            <a:r>
              <a:rPr lang="en-US" dirty="0" smtClean="0">
                <a:latin typeface="Consolas" panose="020B0609020204030204" pitchFamily="49" charset="0"/>
                <a:ea typeface="Arial Unicode MS" panose="020B0604020202020204" pitchFamily="34" charset="-128"/>
                <a:cs typeface="Calibri" panose="020F0502020204030204" pitchFamily="34" charset="0"/>
              </a:rPr>
              <a:t>s“</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%h means Short Commit Hash. Instead of 40 hash, it will show only first 7 characters.</a:t>
            </a:r>
          </a:p>
          <a:p>
            <a:r>
              <a:rPr lang="en-US" dirty="0" smtClean="0">
                <a:latin typeface="Calibri" panose="020F0502020204030204" pitchFamily="34" charset="0"/>
                <a:ea typeface="Arial Unicode MS" panose="020B0604020202020204" pitchFamily="34" charset="-128"/>
                <a:cs typeface="Calibri" panose="020F0502020204030204" pitchFamily="34" charset="0"/>
              </a:rPr>
              <a:t>%an means Author Name.</a:t>
            </a:r>
          </a:p>
          <a:p>
            <a:r>
              <a:rPr lang="en-US" dirty="0" smtClean="0">
                <a:latin typeface="Calibri" panose="020F0502020204030204" pitchFamily="34" charset="0"/>
                <a:ea typeface="Arial Unicode MS" panose="020B0604020202020204" pitchFamily="34" charset="-128"/>
                <a:cs typeface="Calibri" panose="020F0502020204030204" pitchFamily="34" charset="0"/>
              </a:rPr>
              <a:t>%</a:t>
            </a:r>
            <a:r>
              <a:rPr lang="en-US" dirty="0" err="1" smtClean="0">
                <a:latin typeface="Calibri" panose="020F0502020204030204" pitchFamily="34" charset="0"/>
                <a:ea typeface="Arial Unicode MS" panose="020B0604020202020204" pitchFamily="34" charset="-128"/>
                <a:cs typeface="Calibri" panose="020F0502020204030204" pitchFamily="34" charset="0"/>
              </a:rPr>
              <a:t>ar</a:t>
            </a:r>
            <a:r>
              <a:rPr lang="en-US" dirty="0" smtClean="0">
                <a:latin typeface="Calibri" panose="020F0502020204030204" pitchFamily="34" charset="0"/>
                <a:ea typeface="Arial Unicode MS" panose="020B0604020202020204" pitchFamily="34" charset="-128"/>
                <a:cs typeface="Calibri" panose="020F0502020204030204" pitchFamily="34" charset="0"/>
              </a:rPr>
              <a:t> means </a:t>
            </a:r>
            <a:r>
              <a:rPr lang="en-US" dirty="0">
                <a:latin typeface="Calibri" panose="020F0502020204030204" pitchFamily="34" charset="0"/>
                <a:ea typeface="Arial Unicode MS" panose="020B0604020202020204" pitchFamily="34" charset="-128"/>
                <a:cs typeface="Calibri" panose="020F0502020204030204" pitchFamily="34" charset="0"/>
              </a:rPr>
              <a:t>Author </a:t>
            </a:r>
            <a:r>
              <a:rPr lang="en-US" dirty="0" smtClean="0">
                <a:latin typeface="Calibri" panose="020F0502020204030204" pitchFamily="34" charset="0"/>
                <a:ea typeface="Arial Unicode MS" panose="020B0604020202020204" pitchFamily="34" charset="-128"/>
                <a:cs typeface="Calibri" panose="020F0502020204030204" pitchFamily="34" charset="0"/>
              </a:rPr>
              <a:t>Date Relative and %s means Commit Comment Subject.</a:t>
            </a:r>
          </a:p>
          <a:p>
            <a:endParaRPr lang="en-US" dirty="0">
              <a:latin typeface="Consolas" panose="020B0609020204030204" pitchFamily="49"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4482123"/>
            <a:ext cx="8215072" cy="1722269"/>
          </a:xfrm>
          <a:prstGeom prst="rect">
            <a:avLst/>
          </a:prstGeom>
        </p:spPr>
      </p:pic>
    </p:spTree>
    <p:extLst>
      <p:ext uri="{BB962C8B-B14F-4D97-AF65-F5344CB8AC3E}">
        <p14:creationId xmlns:p14="http://schemas.microsoft.com/office/powerpoint/2010/main" val="3138913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Creating Log Alias</a:t>
            </a:r>
            <a:endParaRPr lang="en-US" dirty="0"/>
          </a:p>
        </p:txBody>
      </p:sp>
      <p:sp>
        <p:nvSpPr>
          <p:cNvPr id="6" name="Content Placeholder 2"/>
          <p:cNvSpPr>
            <a:spLocks noGrp="1"/>
          </p:cNvSpPr>
          <p:nvPr>
            <p:ph type="body" sz="half" idx="2"/>
          </p:nvPr>
        </p:nvSpPr>
        <p:spPr>
          <a:xfrm>
            <a:off x="1154953" y="1370378"/>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Instead of writing whole log command every time, we can make log command as alias. You can create alias as follows:</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--global alias</a:t>
            </a:r>
            <a:r>
              <a:rPr lang="en-US" dirty="0" smtClean="0">
                <a:latin typeface="Consolas" panose="020B0609020204030204" pitchFamily="49" charset="0"/>
                <a:ea typeface="Arial Unicode MS" panose="020B0604020202020204" pitchFamily="34" charset="-128"/>
                <a:cs typeface="Calibri" panose="020F0502020204030204" pitchFamily="34" charset="0"/>
              </a:rPr>
              <a:t>.[</a:t>
            </a:r>
            <a:r>
              <a:rPr lang="en-US" dirty="0" err="1" smtClean="0">
                <a:latin typeface="Consolas" panose="020B0609020204030204" pitchFamily="49" charset="0"/>
                <a:ea typeface="Arial Unicode MS" panose="020B0604020202020204" pitchFamily="34" charset="-128"/>
                <a:cs typeface="Calibri" panose="020F0502020204030204" pitchFamily="34" charset="0"/>
              </a:rPr>
              <a:t>alias_name</a:t>
            </a:r>
            <a:r>
              <a:rPr lang="en-US" dirty="0" smtClean="0">
                <a:latin typeface="Consolas" panose="020B0609020204030204" pitchFamily="49" charset="0"/>
                <a:ea typeface="Arial Unicode MS" panose="020B0604020202020204" pitchFamily="34" charset="-128"/>
                <a:cs typeface="Calibri" panose="020F0502020204030204" pitchFamily="34" charset="0"/>
              </a:rPr>
              <a:t>]</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now we create log alias called `</a:t>
            </a:r>
            <a:r>
              <a:rPr lang="en-US" dirty="0" err="1" smtClean="0">
                <a:latin typeface="Calibri" panose="020F0502020204030204" pitchFamily="34" charset="0"/>
                <a:ea typeface="Arial Unicode MS" panose="020B0604020202020204" pitchFamily="34" charset="-128"/>
                <a:cs typeface="Calibri" panose="020F0502020204030204" pitchFamily="34" charset="0"/>
              </a:rPr>
              <a:t>hist</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latin typeface="Consolas" panose="020B0609020204030204" pitchFamily="49" charset="0"/>
                <a:ea typeface="Arial Unicode MS" panose="020B0604020202020204" pitchFamily="34" charset="-128"/>
                <a:cs typeface="Calibri" panose="020F0502020204030204" pitchFamily="34" charset="0"/>
              </a:rPr>
              <a:t>alias.hist</a:t>
            </a:r>
            <a:r>
              <a:rPr lang="en-US" dirty="0" smtClean="0">
                <a:latin typeface="Consolas" panose="020B0609020204030204" pitchFamily="49" charset="0"/>
                <a:ea typeface="Arial Unicode MS" panose="020B0604020202020204" pitchFamily="34" charset="-128"/>
                <a:cs typeface="Calibri" panose="020F0502020204030204" pitchFamily="34" charset="0"/>
              </a:rPr>
              <a:t> "log --pretty=format:'%C(yellow)%h , %C(green)%</a:t>
            </a:r>
            <a:r>
              <a:rPr lang="en-US" dirty="0" err="1" smtClean="0">
                <a:latin typeface="Consolas" panose="020B0609020204030204" pitchFamily="49" charset="0"/>
                <a:ea typeface="Arial Unicode MS" panose="020B0604020202020204" pitchFamily="34" charset="-128"/>
                <a:cs typeface="Calibri" panose="020F0502020204030204" pitchFamily="34" charset="0"/>
              </a:rPr>
              <a:t>cn</a:t>
            </a:r>
            <a:r>
              <a:rPr lang="en-US" dirty="0" smtClean="0">
                <a:latin typeface="Consolas" panose="020B0609020204030204" pitchFamily="49" charset="0"/>
                <a:ea typeface="Arial Unicode MS" panose="020B0604020202020204" pitchFamily="34" charset="-128"/>
                <a:cs typeface="Calibri" panose="020F0502020204030204" pitchFamily="34" charset="0"/>
              </a:rPr>
              <a:t> , %C(red)%</a:t>
            </a:r>
            <a:r>
              <a:rPr lang="en-US" dirty="0" err="1" smtClean="0">
                <a:latin typeface="Consolas" panose="020B0609020204030204" pitchFamily="49" charset="0"/>
                <a:ea typeface="Arial Unicode MS" panose="020B0604020202020204" pitchFamily="34" charset="-128"/>
                <a:cs typeface="Calibri" panose="020F0502020204030204" pitchFamily="34" charset="0"/>
              </a:rPr>
              <a:t>ar</a:t>
            </a:r>
            <a:r>
              <a:rPr lang="en-US" dirty="0" smtClean="0">
                <a:latin typeface="Consolas" panose="020B0609020204030204" pitchFamily="49" charset="0"/>
                <a:ea typeface="Arial Unicode MS" panose="020B0604020202020204" pitchFamily="34" charset="-128"/>
                <a:cs typeface="Calibri" panose="020F0502020204030204" pitchFamily="34" charset="0"/>
              </a:rPr>
              <a:t> , %C(auto)%d %</a:t>
            </a:r>
            <a:r>
              <a:rPr lang="en-US" dirty="0" err="1" smtClean="0">
                <a:latin typeface="Consolas" panose="020B0609020204030204" pitchFamily="49" charset="0"/>
                <a:ea typeface="Arial Unicode MS" panose="020B0604020202020204" pitchFamily="34" charset="-128"/>
                <a:cs typeface="Calibri" panose="020F0502020204030204" pitchFamily="34" charset="0"/>
              </a:rPr>
              <a:t>Creset</a:t>
            </a:r>
            <a:r>
              <a:rPr lang="en-US" dirty="0" smtClean="0">
                <a:latin typeface="Consolas" panose="020B0609020204030204" pitchFamily="49" charset="0"/>
                <a:ea typeface="Arial Unicode MS" panose="020B0604020202020204" pitchFamily="34" charset="-128"/>
                <a:cs typeface="Calibri" panose="020F0502020204030204" pitchFamily="34" charset="0"/>
              </a:rPr>
              <a:t> %s' --graph --all"</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740" y="3589416"/>
            <a:ext cx="8316486" cy="3153215"/>
          </a:xfrm>
          <a:prstGeom prst="rect">
            <a:avLst/>
          </a:prstGeom>
        </p:spPr>
      </p:pic>
    </p:spTree>
    <p:extLst>
      <p:ext uri="{BB962C8B-B14F-4D97-AF65-F5344CB8AC3E}">
        <p14:creationId xmlns:p14="http://schemas.microsoft.com/office/powerpoint/2010/main" val="3460450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Creating Log Alias</a:t>
            </a:r>
            <a:endParaRPr lang="en-US" dirty="0"/>
          </a:p>
        </p:txBody>
      </p:sp>
      <p:sp>
        <p:nvSpPr>
          <p:cNvPr id="6" name="Content Placeholder 2"/>
          <p:cNvSpPr>
            <a:spLocks noGrp="1"/>
          </p:cNvSpPr>
          <p:nvPr>
            <p:ph type="body" sz="half" idx="2"/>
          </p:nvPr>
        </p:nvSpPr>
        <p:spPr>
          <a:xfrm>
            <a:off x="1154953" y="1370378"/>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Another way of log alias with specific times.</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latin typeface="Consolas" panose="020B0609020204030204" pitchFamily="49" charset="0"/>
                <a:ea typeface="Arial Unicode MS" panose="020B0604020202020204" pitchFamily="34" charset="-128"/>
                <a:cs typeface="Calibri" panose="020F0502020204030204" pitchFamily="34" charset="0"/>
              </a:rPr>
              <a:t>alias.lg</a:t>
            </a:r>
            <a:r>
              <a:rPr lang="en-US" dirty="0" smtClean="0">
                <a:latin typeface="Consolas" panose="020B0609020204030204" pitchFamily="49" charset="0"/>
                <a:ea typeface="Arial Unicode MS" panose="020B0604020202020204" pitchFamily="34" charset="-128"/>
                <a:cs typeface="Calibri" panose="020F0502020204030204" pitchFamily="34" charset="0"/>
              </a:rPr>
              <a:t> "log --graph --decorate --all --date-order --date=format:'%Y-%m-%d %H:%M:%S' --pretty=format:'%C(yellow)%h, %C(green)%</a:t>
            </a:r>
            <a:r>
              <a:rPr lang="en-US" dirty="0" err="1" smtClean="0">
                <a:latin typeface="Consolas" panose="020B0609020204030204" pitchFamily="49" charset="0"/>
                <a:ea typeface="Arial Unicode MS" panose="020B0604020202020204" pitchFamily="34" charset="-128"/>
                <a:cs typeface="Calibri" panose="020F0502020204030204" pitchFamily="34" charset="0"/>
              </a:rPr>
              <a:t>cn</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Creset</a:t>
            </a:r>
            <a:r>
              <a:rPr lang="en-US" dirty="0" smtClean="0">
                <a:latin typeface="Consolas" panose="020B0609020204030204" pitchFamily="49" charset="0"/>
                <a:ea typeface="Arial Unicode MS" panose="020B0604020202020204" pitchFamily="34" charset="-128"/>
                <a:cs typeface="Calibri" panose="020F0502020204030204" pitchFamily="34" charset="0"/>
              </a:rPr>
              <a:t> %C(red)%ad, %</a:t>
            </a:r>
            <a:r>
              <a:rPr lang="en-US" dirty="0" err="1" smtClean="0">
                <a:latin typeface="Consolas" panose="020B0609020204030204" pitchFamily="49" charset="0"/>
                <a:ea typeface="Arial Unicode MS" panose="020B0604020202020204" pitchFamily="34" charset="-128"/>
                <a:cs typeface="Calibri" panose="020F0502020204030204" pitchFamily="34" charset="0"/>
              </a:rPr>
              <a:t>Creset%C</a:t>
            </a:r>
            <a:r>
              <a:rPr lang="en-US" dirty="0" smtClean="0">
                <a:latin typeface="Consolas" panose="020B0609020204030204" pitchFamily="49" charset="0"/>
                <a:ea typeface="Arial Unicode MS" panose="020B0604020202020204" pitchFamily="34" charset="-128"/>
                <a:cs typeface="Calibri" panose="020F0502020204030204" pitchFamily="34" charset="0"/>
              </a:rPr>
              <a:t>(auto)%d %s'"</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407" y="3183488"/>
            <a:ext cx="8184589" cy="2591025"/>
          </a:xfrm>
          <a:prstGeom prst="rect">
            <a:avLst/>
          </a:prstGeom>
        </p:spPr>
      </p:pic>
    </p:spTree>
    <p:extLst>
      <p:ext uri="{BB962C8B-B14F-4D97-AF65-F5344CB8AC3E}">
        <p14:creationId xmlns:p14="http://schemas.microsoft.com/office/powerpoint/2010/main" val="4066631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Removing Alias</a:t>
            </a:r>
            <a:endParaRPr lang="en-US" dirty="0"/>
          </a:p>
        </p:txBody>
      </p:sp>
      <p:sp>
        <p:nvSpPr>
          <p:cNvPr id="6" name="Content Placeholder 2"/>
          <p:cNvSpPr>
            <a:spLocks noGrp="1"/>
          </p:cNvSpPr>
          <p:nvPr>
            <p:ph type="body" sz="half" idx="2"/>
          </p:nvPr>
        </p:nvSpPr>
        <p:spPr>
          <a:xfrm>
            <a:off x="1154953" y="1370378"/>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remove an alias that you create, you can use following command.</a:t>
            </a:r>
          </a:p>
          <a:p>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latin typeface="Consolas" panose="020B0609020204030204" pitchFamily="49" charset="0"/>
                <a:ea typeface="Arial Unicode MS" panose="020B0604020202020204" pitchFamily="34" charset="-128"/>
                <a:cs typeface="Calibri" panose="020F0502020204030204" pitchFamily="34" charset="0"/>
              </a:rPr>
              <a:t> --global --unset alias.[</a:t>
            </a:r>
            <a:r>
              <a:rPr lang="en-US" dirty="0" err="1" smtClean="0">
                <a:latin typeface="Consolas" panose="020B0609020204030204" pitchFamily="49" charset="0"/>
                <a:ea typeface="Arial Unicode MS" panose="020B0604020202020204" pitchFamily="34" charset="-128"/>
                <a:cs typeface="Calibri" panose="020F0502020204030204" pitchFamily="34" charset="0"/>
              </a:rPr>
              <a:t>alias_name</a:t>
            </a:r>
            <a:r>
              <a:rPr lang="en-US" dirty="0" smtClean="0">
                <a:latin typeface="Consolas" panose="020B0609020204030204" pitchFamily="49" charset="0"/>
                <a:ea typeface="Arial Unicode MS" panose="020B0604020202020204" pitchFamily="34" charset="-128"/>
                <a:cs typeface="Calibri" panose="020F0502020204030204" pitchFamily="34" charset="0"/>
              </a:rPr>
              <a:t>]</a:t>
            </a:r>
            <a:br>
              <a:rPr lang="en-US" dirty="0" smtClean="0">
                <a:latin typeface="Consolas" panose="020B0609020204030204" pitchFamily="49" charset="0"/>
                <a:ea typeface="Arial Unicode MS" panose="020B0604020202020204" pitchFamily="34" charset="-128"/>
                <a:cs typeface="Calibri" panose="020F0502020204030204" pitchFamily="34" charset="0"/>
              </a:rPr>
            </a:b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conifg</a:t>
            </a:r>
            <a:r>
              <a:rPr lang="en-US" dirty="0" smtClean="0">
                <a:latin typeface="Consolas" panose="020B0609020204030204" pitchFamily="49" charset="0"/>
                <a:ea typeface="Arial Unicode MS" panose="020B0604020202020204" pitchFamily="34" charset="-128"/>
                <a:cs typeface="Calibri" panose="020F0502020204030204" pitchFamily="34" charset="0"/>
              </a:rPr>
              <a:t> --global --unset </a:t>
            </a:r>
            <a:r>
              <a:rPr lang="en-US" dirty="0" err="1" smtClean="0">
                <a:latin typeface="Consolas" panose="020B0609020204030204" pitchFamily="49" charset="0"/>
                <a:ea typeface="Arial Unicode MS" panose="020B0604020202020204" pitchFamily="34" charset="-128"/>
                <a:cs typeface="Calibri" panose="020F0502020204030204" pitchFamily="34" charset="0"/>
              </a:rPr>
              <a:t>alias.hist</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3283203"/>
            <a:ext cx="9213378" cy="2103302"/>
          </a:xfrm>
          <a:prstGeom prst="rect">
            <a:avLst/>
          </a:prstGeom>
        </p:spPr>
      </p:pic>
    </p:spTree>
    <p:extLst>
      <p:ext uri="{BB962C8B-B14F-4D97-AF65-F5344CB8AC3E}">
        <p14:creationId xmlns:p14="http://schemas.microsoft.com/office/powerpoint/2010/main" val="2851516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Backing out changes</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If you make some modification to your file. After that, you don’t want that changes and want to remove all of your modification, you can remove all of your modification with following command.</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checkout -- </a:t>
            </a:r>
            <a:r>
              <a:rPr lang="en-US" dirty="0" err="1" smtClean="0">
                <a:latin typeface="Consolas" panose="020B0609020204030204" pitchFamily="49" charset="0"/>
                <a:ea typeface="Arial Unicode MS" panose="020B0604020202020204" pitchFamily="34" charset="-128"/>
                <a:cs typeface="Calibri" panose="020F0502020204030204" pitchFamily="34" charset="0"/>
              </a:rPr>
              <a:t>index.php</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653066"/>
            <a:ext cx="7651143" cy="3833192"/>
          </a:xfrm>
          <a:prstGeom prst="rect">
            <a:avLst/>
          </a:prstGeom>
        </p:spPr>
      </p:pic>
    </p:spTree>
    <p:extLst>
      <p:ext uri="{BB962C8B-B14F-4D97-AF65-F5344CB8AC3E}">
        <p14:creationId xmlns:p14="http://schemas.microsoft.com/office/powerpoint/2010/main" val="946149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Renaming Files </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rename already tracking file into new name. Use following command.</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a:latin typeface="Consolas" panose="020B0609020204030204" pitchFamily="49" charset="0"/>
                <a:ea typeface="Arial Unicode MS" panose="020B0604020202020204" pitchFamily="34" charset="-128"/>
                <a:cs typeface="Calibri" panose="020F0502020204030204" pitchFamily="34" charset="0"/>
              </a:rPr>
              <a:t>mv </a:t>
            </a:r>
            <a:r>
              <a:rPr lang="en-US" dirty="0" err="1">
                <a:latin typeface="Consolas" panose="020B0609020204030204" pitchFamily="49" charset="0"/>
                <a:ea typeface="Arial Unicode MS" panose="020B0604020202020204" pitchFamily="34" charset="-128"/>
                <a:cs typeface="Calibri" panose="020F0502020204030204" pitchFamily="34" charset="0"/>
              </a:rPr>
              <a:t>index.php</a:t>
            </a:r>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test.php</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By using above command,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still tracking even file name is changed. And then, you need to commit again.</a:t>
            </a:r>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476574"/>
            <a:ext cx="7879763" cy="2400508"/>
          </a:xfrm>
          <a:prstGeom prst="rect">
            <a:avLst/>
          </a:prstGeom>
        </p:spPr>
      </p:pic>
    </p:spTree>
    <p:extLst>
      <p:ext uri="{BB962C8B-B14F-4D97-AF65-F5344CB8AC3E}">
        <p14:creationId xmlns:p14="http://schemas.microsoft.com/office/powerpoint/2010/main" val="6562613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Deleting Files </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delete already tracking file, use following command.</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rm</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test.php</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After that, commit it.</a:t>
            </a:r>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683257"/>
            <a:ext cx="7879763" cy="2004234"/>
          </a:xfrm>
          <a:prstGeom prst="rect">
            <a:avLst/>
          </a:prstGeom>
        </p:spPr>
      </p:pic>
    </p:spTree>
    <p:extLst>
      <p:ext uri="{BB962C8B-B14F-4D97-AF65-F5344CB8AC3E}">
        <p14:creationId xmlns:p14="http://schemas.microsoft.com/office/powerpoint/2010/main" val="1686557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Managing Files Outside of </a:t>
            </a:r>
            <a:r>
              <a:rPr lang="en-US" dirty="0" err="1" smtClean="0"/>
              <a:t>Git</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delete or rename file that already tracked by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without using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rm</a:t>
            </a:r>
            <a:r>
              <a:rPr lang="en-US" dirty="0" smtClean="0">
                <a:latin typeface="Calibri" panose="020F0502020204030204" pitchFamily="34" charset="0"/>
                <a:ea typeface="Arial Unicode MS" panose="020B0604020202020204" pitchFamily="34" charset="-128"/>
                <a:cs typeface="Calibri" panose="020F0502020204030204" pitchFamily="34" charset="0"/>
              </a:rPr>
              <a:t> or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mv command, it means you delete or rename file directly in your repository(folder). Then you need to track that changes into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by using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add` and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commit` again.</a:t>
            </a:r>
            <a:endParaRPr lang="en-US" dirty="0" smtClean="0">
              <a:latin typeface="Consolas" panose="020B0609020204030204" pitchFamily="49"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151" y="2472293"/>
            <a:ext cx="6895198" cy="4234513"/>
          </a:xfrm>
          <a:prstGeom prst="rect">
            <a:avLst/>
          </a:prstGeom>
        </p:spPr>
      </p:pic>
    </p:spTree>
    <p:extLst>
      <p:ext uri="{BB962C8B-B14F-4D97-AF65-F5344CB8AC3E}">
        <p14:creationId xmlns:p14="http://schemas.microsoft.com/office/powerpoint/2010/main" val="64131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Ignoring Files From </a:t>
            </a:r>
            <a:r>
              <a:rPr lang="en-US" dirty="0" err="1" smtClean="0"/>
              <a:t>Git</a:t>
            </a:r>
            <a:endParaRPr lang="en-US" dirty="0"/>
          </a:p>
        </p:txBody>
      </p:sp>
      <p:sp>
        <p:nvSpPr>
          <p:cNvPr id="6" name="Content Placeholder 2"/>
          <p:cNvSpPr>
            <a:spLocks noGrp="1"/>
          </p:cNvSpPr>
          <p:nvPr>
            <p:ph type="body" sz="half" idx="2"/>
          </p:nvPr>
        </p:nvSpPr>
        <p:spPr>
          <a:xfrm>
            <a:off x="1154953" y="1435693"/>
            <a:ext cx="9954580" cy="5050565"/>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untrack some files from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such as your application log file, you will add those files into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gitignore</a:t>
            </a:r>
            <a:r>
              <a:rPr lang="en-US" dirty="0" smtClean="0">
                <a:latin typeface="Calibri" panose="020F0502020204030204" pitchFamily="34" charset="0"/>
                <a:ea typeface="Arial Unicode MS" panose="020B0604020202020204" pitchFamily="34" charset="-128"/>
                <a:cs typeface="Calibri" panose="020F0502020204030204" pitchFamily="34" charset="0"/>
              </a:rPr>
              <a:t> file.</a:t>
            </a:r>
          </a:p>
          <a:p>
            <a:r>
              <a:rPr lang="en-US" dirty="0" smtClean="0">
                <a:latin typeface="Calibri" panose="020F0502020204030204" pitchFamily="34" charset="0"/>
                <a:ea typeface="Arial Unicode MS" panose="020B0604020202020204" pitchFamily="34" charset="-128"/>
                <a:cs typeface="Calibri" panose="020F0502020204030204" pitchFamily="34" charset="0"/>
              </a:rPr>
              <a:t>To untrack files from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you need to create a file called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gitignore</a:t>
            </a:r>
            <a:r>
              <a:rPr lang="en-US" dirty="0" smtClean="0">
                <a:latin typeface="Calibri" panose="020F0502020204030204" pitchFamily="34" charset="0"/>
                <a:ea typeface="Arial Unicode MS" panose="020B0604020202020204" pitchFamily="34" charset="-128"/>
                <a:cs typeface="Calibri" panose="020F0502020204030204" pitchFamily="34" charset="0"/>
              </a:rPr>
              <a:t>`. And write file name that you want to ignore into </a:t>
            </a:r>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gitignore</a:t>
            </a:r>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smtClean="0">
                <a:latin typeface="Calibri" panose="020F0502020204030204" pitchFamily="34" charset="0"/>
                <a:ea typeface="Arial Unicode MS" panose="020B0604020202020204" pitchFamily="34" charset="-128"/>
                <a:cs typeface="Calibri" panose="020F0502020204030204" pitchFamily="34" charset="0"/>
              </a:rPr>
              <a:t> file. If you want to ignore all files with `.log` extensions, you can write `*.log`.</a:t>
            </a:r>
          </a:p>
          <a:p>
            <a:r>
              <a:rPr lang="en-US" dirty="0" smtClean="0">
                <a:latin typeface="Calibri" panose="020F0502020204030204" pitchFamily="34" charset="0"/>
                <a:ea typeface="Arial Unicode MS" panose="020B0604020202020204" pitchFamily="34" charset="-128"/>
                <a:cs typeface="Calibri" panose="020F0502020204030204" pitchFamily="34" charset="0"/>
              </a:rPr>
              <a:t>Then you need to add and commit </a:t>
            </a:r>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gitignore</a:t>
            </a:r>
            <a:r>
              <a:rPr lang="en-US" dirty="0" smtClean="0">
                <a:latin typeface="Calibri" panose="020F0502020204030204" pitchFamily="34" charset="0"/>
                <a:ea typeface="Arial Unicode MS" panose="020B0604020202020204" pitchFamily="34" charset="-128"/>
                <a:cs typeface="Calibri" panose="020F0502020204030204" pitchFamily="34" charset="0"/>
              </a:rPr>
              <a:t>` file into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457" y="3185746"/>
            <a:ext cx="8302556" cy="3493608"/>
          </a:xfrm>
          <a:prstGeom prst="rect">
            <a:avLst/>
          </a:prstGeom>
        </p:spPr>
      </p:pic>
    </p:spTree>
    <p:extLst>
      <p:ext uri="{BB962C8B-B14F-4D97-AF65-F5344CB8AC3E}">
        <p14:creationId xmlns:p14="http://schemas.microsoft.com/office/powerpoint/2010/main" val="1252374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Reference</a:t>
            </a:r>
            <a:endParaRPr lang="en-US" dirty="0"/>
          </a:p>
        </p:txBody>
      </p:sp>
      <p:sp>
        <p:nvSpPr>
          <p:cNvPr id="6" name="Content Placeholder 2"/>
          <p:cNvSpPr>
            <a:spLocks noGrp="1"/>
          </p:cNvSpPr>
          <p:nvPr>
            <p:ph type="body" sz="half" idx="2"/>
          </p:nvPr>
        </p:nvSpPr>
        <p:spPr>
          <a:xfrm>
            <a:off x="1154953" y="1435694"/>
            <a:ext cx="9954580" cy="3345312"/>
          </a:xfrm>
        </p:spPr>
        <p:txBody>
          <a:bodyPr anchor="t">
            <a:noAutofit/>
          </a:bodyPr>
          <a:lstStyle/>
          <a:p>
            <a:pPr marL="285750" indent="-285750">
              <a:buFont typeface="Arial" panose="020B0604020202020204" pitchFamily="34" charset="0"/>
              <a:buChar char="•"/>
            </a:pPr>
            <a:r>
              <a:rPr lang="en-US" sz="3600" dirty="0">
                <a:latin typeface="Calibri" panose="020F0502020204030204" pitchFamily="34" charset="0"/>
                <a:cs typeface="Calibri" panose="020F0502020204030204" pitchFamily="34" charset="0"/>
                <a:hlinkClick r:id="rId2"/>
              </a:rPr>
              <a:t>https://</a:t>
            </a:r>
            <a:r>
              <a:rPr lang="en-US" sz="3600" dirty="0" smtClean="0">
                <a:latin typeface="Calibri" panose="020F0502020204030204" pitchFamily="34" charset="0"/>
                <a:cs typeface="Calibri" panose="020F0502020204030204" pitchFamily="34" charset="0"/>
                <a:hlinkClick r:id="rId2"/>
              </a:rPr>
              <a:t>www.git-scm.com/book/en/v2</a:t>
            </a:r>
            <a:endParaRPr lang="en-US" sz="3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Rockstar-Developer-by-Ei.Maung.pdf</a:t>
            </a:r>
          </a:p>
          <a:p>
            <a:pPr marL="285750" indent="-285750">
              <a:buFont typeface="Arial" panose="020B0604020202020204" pitchFamily="34" charset="0"/>
              <a:buChar char="•"/>
            </a:pPr>
            <a:r>
              <a:rPr lang="en-US" sz="3600" dirty="0" err="1" smtClean="0">
                <a:latin typeface="Calibri" panose="020F0502020204030204" pitchFamily="34" charset="0"/>
                <a:cs typeface="Calibri" panose="020F0502020204030204" pitchFamily="34" charset="0"/>
              </a:rPr>
              <a:t>git</a:t>
            </a:r>
            <a:r>
              <a:rPr lang="en-US" sz="3600" dirty="0" smtClean="0">
                <a:latin typeface="Calibri" panose="020F0502020204030204" pitchFamily="34" charset="0"/>
                <a:cs typeface="Calibri" panose="020F0502020204030204" pitchFamily="34" charset="0"/>
              </a:rPr>
              <a:t>-going-fast (</a:t>
            </a:r>
            <a:r>
              <a:rPr lang="en-US" sz="3600" dirty="0" err="1" smtClean="0">
                <a:latin typeface="Calibri" panose="020F0502020204030204" pitchFamily="34" charset="0"/>
                <a:cs typeface="Calibri" panose="020F0502020204030204" pitchFamily="34" charset="0"/>
              </a:rPr>
              <a:t>Udemy</a:t>
            </a:r>
            <a:r>
              <a:rPr lang="en-US" sz="3600" dirty="0" smtClean="0">
                <a:latin typeface="Calibri" panose="020F0502020204030204" pitchFamily="34" charset="0"/>
                <a:cs typeface="Calibri" panose="020F0502020204030204" pitchFamily="34" charset="0"/>
              </a:rPr>
              <a:t> Course)</a:t>
            </a:r>
          </a:p>
          <a:p>
            <a:pPr marL="285750" indent="-285750">
              <a:buFont typeface="Arial" panose="020B0604020202020204" pitchFamily="34" charset="0"/>
              <a:buChar char="•"/>
            </a:pPr>
            <a:r>
              <a:rPr lang="en-US" sz="3600" dirty="0" err="1">
                <a:latin typeface="Calibri" panose="020F0502020204030204" pitchFamily="34" charset="0"/>
                <a:ea typeface="Arial Unicode MS" panose="020B0604020202020204" pitchFamily="34" charset="-128"/>
                <a:cs typeface="Calibri" panose="020F0502020204030204" pitchFamily="34" charset="0"/>
              </a:rPr>
              <a:t>g</a:t>
            </a:r>
            <a:r>
              <a:rPr lang="en-US" sz="3600" dirty="0" err="1" smtClean="0">
                <a:latin typeface="Calibri" panose="020F0502020204030204" pitchFamily="34" charset="0"/>
                <a:ea typeface="Arial Unicode MS" panose="020B0604020202020204" pitchFamily="34" charset="-128"/>
                <a:cs typeface="Calibri" panose="020F0502020204030204" pitchFamily="34" charset="0"/>
              </a:rPr>
              <a:t>ithub</a:t>
            </a:r>
            <a:r>
              <a:rPr lang="en-US" sz="3600" dirty="0" smtClean="0">
                <a:latin typeface="Calibri" panose="020F0502020204030204" pitchFamily="34" charset="0"/>
                <a:ea typeface="Arial Unicode MS" panose="020B0604020202020204" pitchFamily="34" charset="-128"/>
                <a:cs typeface="Calibri" panose="020F0502020204030204" pitchFamily="34" charset="0"/>
              </a:rPr>
              <a:t>-ultimate course </a:t>
            </a:r>
            <a:r>
              <a:rPr lang="en-US" sz="3600" dirty="0">
                <a:latin typeface="Calibri" panose="020F0502020204030204" pitchFamily="34" charset="0"/>
                <a:cs typeface="Calibri" panose="020F0502020204030204" pitchFamily="34" charset="0"/>
              </a:rPr>
              <a:t>(</a:t>
            </a:r>
            <a:r>
              <a:rPr lang="en-US" sz="3600" dirty="0" err="1">
                <a:latin typeface="Calibri" panose="020F0502020204030204" pitchFamily="34" charset="0"/>
                <a:cs typeface="Calibri" panose="020F0502020204030204" pitchFamily="34" charset="0"/>
              </a:rPr>
              <a:t>Udemy</a:t>
            </a:r>
            <a:r>
              <a:rPr lang="en-US" sz="3600" dirty="0">
                <a:latin typeface="Calibri" panose="020F0502020204030204" pitchFamily="34" charset="0"/>
                <a:cs typeface="Calibri" panose="020F0502020204030204" pitchFamily="34" charset="0"/>
              </a:rPr>
              <a:t> Course)</a:t>
            </a:r>
          </a:p>
        </p:txBody>
      </p:sp>
    </p:spTree>
    <p:extLst>
      <p:ext uri="{BB962C8B-B14F-4D97-AF65-F5344CB8AC3E}">
        <p14:creationId xmlns:p14="http://schemas.microsoft.com/office/powerpoint/2010/main" val="398294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692069"/>
          </a:xfrm>
        </p:spPr>
        <p:txBody>
          <a:bodyPr/>
          <a:lstStyle/>
          <a:p>
            <a:r>
              <a:rPr lang="en-US" dirty="0"/>
              <a:t>Centralized Version Control Systems</a:t>
            </a:r>
          </a:p>
        </p:txBody>
      </p:sp>
      <p:sp>
        <p:nvSpPr>
          <p:cNvPr id="6" name="Content Placeholder 2"/>
          <p:cNvSpPr>
            <a:spLocks noGrp="1"/>
          </p:cNvSpPr>
          <p:nvPr>
            <p:ph type="body" sz="half" idx="2"/>
          </p:nvPr>
        </p:nvSpPr>
        <p:spPr>
          <a:xfrm>
            <a:off x="1154954" y="2247545"/>
            <a:ext cx="6228612" cy="4289988"/>
          </a:xfrm>
        </p:spPr>
        <p:txBody>
          <a:bodyPr>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To </a:t>
            </a:r>
            <a:r>
              <a:rPr lang="en-US" dirty="0">
                <a:latin typeface="Calibri" panose="020F0502020204030204" pitchFamily="34" charset="0"/>
                <a:ea typeface="Arial Unicode MS" panose="020B0604020202020204" pitchFamily="34" charset="-128"/>
                <a:cs typeface="Calibri" panose="020F0502020204030204" pitchFamily="34" charset="0"/>
              </a:rPr>
              <a:t>deal with this problem, Centralized Version Control Systems (CVCSs) were </a:t>
            </a:r>
            <a:r>
              <a:rPr lang="en-US" dirty="0" smtClean="0">
                <a:latin typeface="Calibri" panose="020F0502020204030204" pitchFamily="34" charset="0"/>
                <a:ea typeface="Arial Unicode MS" panose="020B0604020202020204" pitchFamily="34" charset="-128"/>
                <a:cs typeface="Calibri" panose="020F0502020204030204" pitchFamily="34" charset="0"/>
              </a:rPr>
              <a:t>developed.</a:t>
            </a:r>
          </a:p>
          <a:p>
            <a:r>
              <a:rPr lang="en-US" dirty="0">
                <a:latin typeface="Calibri" panose="020F0502020204030204" pitchFamily="34" charset="0"/>
                <a:ea typeface="Arial Unicode MS" panose="020B0604020202020204" pitchFamily="34" charset="-128"/>
                <a:cs typeface="Calibri" panose="020F0502020204030204" pitchFamily="34" charset="0"/>
              </a:rPr>
              <a:t>These systems (such as CVS, Subversion, and Perforce) have a single server that contains all the versioned files, and a number of clients that check out files from that central place. For many years, this has been the standard for version control</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Cons:</a:t>
            </a:r>
          </a:p>
          <a:p>
            <a:r>
              <a:rPr lang="en-US" dirty="0" smtClean="0">
                <a:latin typeface="Calibri" panose="020F0502020204030204" pitchFamily="34" charset="0"/>
                <a:ea typeface="Arial Unicode MS" panose="020B0604020202020204" pitchFamily="34" charset="-128"/>
                <a:cs typeface="Calibri" panose="020F0502020204030204" pitchFamily="34" charset="0"/>
              </a:rPr>
              <a:t>If centralized server goes down, </a:t>
            </a:r>
            <a:r>
              <a:rPr lang="en-US" dirty="0">
                <a:latin typeface="Calibri" panose="020F0502020204030204" pitchFamily="34" charset="0"/>
                <a:ea typeface="Arial Unicode MS" panose="020B0604020202020204" pitchFamily="34" charset="-128"/>
                <a:cs typeface="Calibri" panose="020F0502020204030204" pitchFamily="34" charset="0"/>
              </a:rPr>
              <a:t>nobody can collaborate at all or save versioned changes </a:t>
            </a:r>
            <a:r>
              <a:rPr lang="en-US" dirty="0" smtClean="0">
                <a:latin typeface="Calibri" panose="020F0502020204030204" pitchFamily="34" charset="0"/>
                <a:ea typeface="Arial Unicode MS" panose="020B0604020202020204" pitchFamily="34" charset="-128"/>
                <a:cs typeface="Calibri" panose="020F0502020204030204" pitchFamily="34" charset="0"/>
              </a:rPr>
              <a:t>to anything </a:t>
            </a:r>
            <a:r>
              <a:rPr lang="en-US" dirty="0">
                <a:latin typeface="Calibri" panose="020F0502020204030204" pitchFamily="34" charset="0"/>
                <a:ea typeface="Arial Unicode MS" panose="020B0604020202020204" pitchFamily="34" charset="-128"/>
                <a:cs typeface="Calibri" panose="020F0502020204030204" pitchFamily="34" charset="0"/>
              </a:rPr>
              <a:t>they’re working </a:t>
            </a:r>
            <a:r>
              <a:rPr lang="en-US" dirty="0" smtClean="0">
                <a:latin typeface="Calibri" panose="020F0502020204030204" pitchFamily="34" charset="0"/>
                <a:ea typeface="Arial Unicode MS" panose="020B0604020202020204" pitchFamily="34" charset="-128"/>
                <a:cs typeface="Calibri" panose="020F0502020204030204" pitchFamily="34" charset="0"/>
              </a:rPr>
              <a:t>on.</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825" y="2818893"/>
            <a:ext cx="3936539" cy="3285438"/>
          </a:xfrm>
          <a:prstGeom prst="rect">
            <a:avLst/>
          </a:prstGeom>
        </p:spPr>
      </p:pic>
    </p:spTree>
    <p:extLst>
      <p:ext uri="{BB962C8B-B14F-4D97-AF65-F5344CB8AC3E}">
        <p14:creationId xmlns:p14="http://schemas.microsoft.com/office/powerpoint/2010/main" val="2684823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692069"/>
          </a:xfrm>
        </p:spPr>
        <p:txBody>
          <a:bodyPr/>
          <a:lstStyle/>
          <a:p>
            <a:r>
              <a:rPr lang="en-US" dirty="0"/>
              <a:t>Distributed Version Control Systems</a:t>
            </a:r>
          </a:p>
        </p:txBody>
      </p:sp>
      <p:sp>
        <p:nvSpPr>
          <p:cNvPr id="6" name="Content Placeholder 2"/>
          <p:cNvSpPr>
            <a:spLocks noGrp="1"/>
          </p:cNvSpPr>
          <p:nvPr>
            <p:ph type="body" sz="half" idx="2"/>
          </p:nvPr>
        </p:nvSpPr>
        <p:spPr>
          <a:xfrm>
            <a:off x="1154954" y="2247545"/>
            <a:ext cx="6228612" cy="4289988"/>
          </a:xfrm>
        </p:spPr>
        <p:txBody>
          <a:bodyPr>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In a DVCS (such as Git, Mercurial, Bazaar or </a:t>
            </a:r>
            <a:r>
              <a:rPr lang="en-US" dirty="0" err="1">
                <a:latin typeface="Calibri" panose="020F0502020204030204" pitchFamily="34" charset="0"/>
                <a:ea typeface="Arial Unicode MS" panose="020B0604020202020204" pitchFamily="34" charset="-128"/>
                <a:cs typeface="Calibri" panose="020F0502020204030204" pitchFamily="34" charset="0"/>
              </a:rPr>
              <a:t>Darcs</a:t>
            </a:r>
            <a:r>
              <a:rPr lang="en-US" dirty="0">
                <a:latin typeface="Calibri" panose="020F0502020204030204" pitchFamily="34" charset="0"/>
                <a:ea typeface="Arial Unicode MS" panose="020B0604020202020204" pitchFamily="34" charset="-128"/>
                <a:cs typeface="Calibri" panose="020F0502020204030204" pitchFamily="34" charset="0"/>
              </a:rPr>
              <a:t>), clients don’t just check out the latest snapshot of the files; rather, they fully mirror the repository, including its full history. Thus, if any server dies, and these systems were collaborating via that server, any of the client repositories can be copied back up to the server to restore it. Every clone is really a full backup of all the data</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Cons:</a:t>
            </a:r>
          </a:p>
          <a:p>
            <a:r>
              <a:rPr lang="en-US" dirty="0">
                <a:latin typeface="Calibri" panose="020F0502020204030204" pitchFamily="34" charset="0"/>
                <a:ea typeface="Arial Unicode MS" panose="020B0604020202020204" pitchFamily="34" charset="-128"/>
                <a:cs typeface="Calibri" panose="020F0502020204030204" pitchFamily="34" charset="0"/>
              </a:rPr>
              <a:t>Steep learning curve: Many commands with many options, some commands are non-intuitive and need a level of understanding the internals of </a:t>
            </a:r>
            <a:r>
              <a:rPr lang="en-US" dirty="0" err="1">
                <a:latin typeface="Calibri" panose="020F0502020204030204" pitchFamily="34" charset="0"/>
                <a:ea typeface="Arial Unicode MS" panose="020B0604020202020204" pitchFamily="34" charset="-128"/>
                <a:cs typeface="Calibri" panose="020F0502020204030204" pitchFamily="34" charset="0"/>
              </a:rPr>
              <a:t>git</a:t>
            </a:r>
            <a:r>
              <a:rPr lang="en-US" dirty="0">
                <a:latin typeface="Calibri" panose="020F0502020204030204" pitchFamily="34" charset="0"/>
                <a:ea typeface="Arial Unicode MS" panose="020B0604020202020204" pitchFamily="34" charset="-128"/>
                <a:cs typeface="Calibri" panose="020F0502020204030204" pitchFamily="34" charset="0"/>
              </a:rPr>
              <a:t>, commands and arguments are inconsistent to some </a:t>
            </a:r>
            <a:r>
              <a:rPr lang="en-US" dirty="0" smtClean="0">
                <a:latin typeface="Calibri" panose="020F0502020204030204" pitchFamily="34" charset="0"/>
                <a:ea typeface="Arial Unicode MS" panose="020B0604020202020204" pitchFamily="34" charset="-128"/>
                <a:cs typeface="Calibri" panose="020F0502020204030204" pitchFamily="34" charset="0"/>
              </a:rPr>
              <a:t>degree.</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070" y="1726251"/>
            <a:ext cx="4017421" cy="4811282"/>
          </a:xfrm>
          <a:prstGeom prst="rect">
            <a:avLst/>
          </a:prstGeom>
        </p:spPr>
      </p:pic>
    </p:spTree>
    <p:extLst>
      <p:ext uri="{BB962C8B-B14F-4D97-AF65-F5344CB8AC3E}">
        <p14:creationId xmlns:p14="http://schemas.microsoft.com/office/powerpoint/2010/main" val="36731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1230594"/>
          </a:xfrm>
        </p:spPr>
        <p:txBody>
          <a:bodyPr/>
          <a:lstStyle/>
          <a:p>
            <a:r>
              <a:rPr lang="en-US" dirty="0" smtClean="0"/>
              <a:t>Why Git?</a:t>
            </a:r>
            <a:endParaRPr lang="en-US" dirty="0"/>
          </a:p>
        </p:txBody>
      </p:sp>
      <p:sp>
        <p:nvSpPr>
          <p:cNvPr id="6" name="Content Placeholder 2"/>
          <p:cNvSpPr>
            <a:spLocks noGrp="1"/>
          </p:cNvSpPr>
          <p:nvPr>
            <p:ph type="body" sz="half" idx="2"/>
          </p:nvPr>
        </p:nvSpPr>
        <p:spPr>
          <a:xfrm>
            <a:off x="1154953" y="1598063"/>
            <a:ext cx="7023371" cy="4939469"/>
          </a:xfrm>
        </p:spPr>
        <p:txBody>
          <a:bodyPr>
            <a:normAutofit/>
          </a:bodyPr>
          <a:lstStyle/>
          <a:p>
            <a:pPr marL="285750" indent="-285750">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Speed</a:t>
            </a:r>
            <a:endParaRPr lang="en-US" dirty="0">
              <a:latin typeface="Calibri" panose="020F0502020204030204" pitchFamily="34" charset="0"/>
              <a:ea typeface="Arial Unicode MS" panose="020B0604020202020204" pitchFamily="34" charset="-128"/>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Simple </a:t>
            </a:r>
            <a:r>
              <a:rPr lang="en-US" dirty="0" smtClean="0">
                <a:latin typeface="Calibri" panose="020F0502020204030204" pitchFamily="34" charset="0"/>
                <a:ea typeface="Arial Unicode MS" panose="020B0604020202020204" pitchFamily="34" charset="-128"/>
                <a:cs typeface="Calibri" panose="020F0502020204030204" pitchFamily="34" charset="0"/>
              </a:rPr>
              <a:t>design</a:t>
            </a:r>
            <a:endParaRPr lang="en-US" dirty="0">
              <a:latin typeface="Calibri" panose="020F0502020204030204" pitchFamily="34" charset="0"/>
              <a:ea typeface="Arial Unicode MS" panose="020B0604020202020204" pitchFamily="34" charset="-128"/>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Strong support for </a:t>
            </a:r>
            <a:r>
              <a:rPr lang="en-US" dirty="0">
                <a:solidFill>
                  <a:srgbClr val="FF0000"/>
                </a:solidFill>
                <a:latin typeface="Calibri" panose="020F0502020204030204" pitchFamily="34" charset="0"/>
                <a:ea typeface="Arial Unicode MS" panose="020B0604020202020204" pitchFamily="34" charset="-128"/>
                <a:cs typeface="Calibri" panose="020F0502020204030204" pitchFamily="34" charset="0"/>
              </a:rPr>
              <a:t>non-linear development </a:t>
            </a:r>
            <a:r>
              <a:rPr lang="en-US" dirty="0">
                <a:solidFill>
                  <a:schemeClr val="tx1">
                    <a:lumMod val="95000"/>
                  </a:schemeClr>
                </a:solidFill>
                <a:latin typeface="Calibri" panose="020F0502020204030204" pitchFamily="34" charset="0"/>
                <a:ea typeface="Arial Unicode MS" panose="020B0604020202020204" pitchFamily="34" charset="-128"/>
                <a:cs typeface="Calibri" panose="020F0502020204030204" pitchFamily="34" charset="0"/>
              </a:rPr>
              <a:t>(</a:t>
            </a:r>
            <a:r>
              <a:rPr lang="en-US" dirty="0">
                <a:latin typeface="Calibri" panose="020F0502020204030204" pitchFamily="34" charset="0"/>
                <a:ea typeface="Arial Unicode MS" panose="020B0604020202020204" pitchFamily="34" charset="-128"/>
                <a:cs typeface="Calibri" panose="020F0502020204030204" pitchFamily="34" charset="0"/>
              </a:rPr>
              <a:t>thousands of parallel branches</a:t>
            </a:r>
            <a:r>
              <a:rPr lang="en-US" dirty="0" smtClean="0">
                <a:latin typeface="Calibri" panose="020F0502020204030204" pitchFamily="34"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Fully </a:t>
            </a:r>
            <a:r>
              <a:rPr lang="en-US" dirty="0" smtClean="0">
                <a:latin typeface="Calibri" panose="020F0502020204030204" pitchFamily="34" charset="0"/>
                <a:ea typeface="Arial Unicode MS" panose="020B0604020202020204" pitchFamily="34" charset="-128"/>
                <a:cs typeface="Calibri" panose="020F0502020204030204" pitchFamily="34" charset="0"/>
              </a:rPr>
              <a:t>distributed</a:t>
            </a:r>
            <a:endParaRPr lang="en-US" dirty="0">
              <a:latin typeface="Calibri" panose="020F0502020204030204" pitchFamily="34" charset="0"/>
              <a:ea typeface="Arial Unicode MS" panose="020B0604020202020204" pitchFamily="34" charset="-128"/>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Able to handle large projects like the Linux kernel efficiently (speed and data size</a:t>
            </a:r>
            <a:r>
              <a:rPr lang="en-US" dirty="0" smtClean="0">
                <a:latin typeface="Calibri" panose="020F0502020204030204" pitchFamily="34"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One </a:t>
            </a:r>
            <a:r>
              <a:rPr lang="en-US" dirty="0">
                <a:latin typeface="Calibri" panose="020F0502020204030204" pitchFamily="34" charset="0"/>
                <a:ea typeface="Arial Unicode MS" panose="020B0604020202020204" pitchFamily="34" charset="-128"/>
                <a:cs typeface="Calibri" panose="020F0502020204030204" pitchFamily="34" charset="0"/>
              </a:rPr>
              <a:t>of the biggest advantages of Git is its branching capabilities. Unlike centralized version control systems, Git branches are cheap and easy to merge. This facilitates the feature branch workflow popular with many Git users. Feature branches provide an isolated environment for every change to your codebase.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069" y="2916252"/>
            <a:ext cx="2952574" cy="2952574"/>
          </a:xfrm>
          <a:prstGeom prst="rect">
            <a:avLst/>
          </a:prstGeom>
        </p:spPr>
      </p:pic>
    </p:spTree>
    <p:extLst>
      <p:ext uri="{BB962C8B-B14F-4D97-AF65-F5344CB8AC3E}">
        <p14:creationId xmlns:p14="http://schemas.microsoft.com/office/powerpoint/2010/main" val="832753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435694"/>
            <a:ext cx="7023371" cy="47001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link : </a:t>
            </a:r>
            <a:r>
              <a:rPr lang="en-US" dirty="0">
                <a:hlinkClick r:id="rId2"/>
              </a:rPr>
              <a:t>https://gitforwindows.org/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831" y="2162086"/>
            <a:ext cx="5458514" cy="4469450"/>
          </a:xfrm>
          <a:prstGeom prst="rect">
            <a:avLst/>
          </a:prstGeom>
        </p:spPr>
      </p:pic>
    </p:spTree>
    <p:extLst>
      <p:ext uri="{BB962C8B-B14F-4D97-AF65-F5344CB8AC3E}">
        <p14:creationId xmlns:p14="http://schemas.microsoft.com/office/powerpoint/2010/main" val="594081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435694"/>
            <a:ext cx="7023371" cy="47001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link : </a:t>
            </a:r>
            <a:r>
              <a:rPr lang="en-US" dirty="0">
                <a:hlinkClick r:id="rId2"/>
              </a:rPr>
              <a:t>https://gitforwindows.org/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817" y="2162085"/>
            <a:ext cx="5319772" cy="4328567"/>
          </a:xfrm>
          <a:prstGeom prst="rect">
            <a:avLst/>
          </a:prstGeom>
        </p:spPr>
      </p:pic>
    </p:spTree>
    <p:extLst>
      <p:ext uri="{BB962C8B-B14F-4D97-AF65-F5344CB8AC3E}">
        <p14:creationId xmlns:p14="http://schemas.microsoft.com/office/powerpoint/2010/main" val="4139882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393106"/>
            <a:ext cx="9689659" cy="786214"/>
          </a:xfrm>
        </p:spPr>
        <p:txBody>
          <a:bodyPr/>
          <a:lstStyle/>
          <a:p>
            <a:r>
              <a:rPr lang="en-US" dirty="0" smtClean="0"/>
              <a:t>Git Installation for windows</a:t>
            </a:r>
            <a:endParaRPr lang="en-US" dirty="0"/>
          </a:p>
        </p:txBody>
      </p:sp>
      <p:sp>
        <p:nvSpPr>
          <p:cNvPr id="6" name="Content Placeholder 2"/>
          <p:cNvSpPr>
            <a:spLocks noGrp="1"/>
          </p:cNvSpPr>
          <p:nvPr>
            <p:ph type="body" sz="half" idx="2"/>
          </p:nvPr>
        </p:nvSpPr>
        <p:spPr>
          <a:xfrm>
            <a:off x="1154953" y="1435694"/>
            <a:ext cx="7023371" cy="47001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link : </a:t>
            </a:r>
            <a:r>
              <a:rPr lang="en-US" dirty="0">
                <a:hlinkClick r:id="rId2"/>
              </a:rPr>
              <a:t>https://gitforwindows.org/</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803" y="2239125"/>
            <a:ext cx="5128577" cy="4187311"/>
          </a:xfrm>
          <a:prstGeom prst="rect">
            <a:avLst/>
          </a:prstGeom>
        </p:spPr>
      </p:pic>
    </p:spTree>
    <p:extLst>
      <p:ext uri="{BB962C8B-B14F-4D97-AF65-F5344CB8AC3E}">
        <p14:creationId xmlns:p14="http://schemas.microsoft.com/office/powerpoint/2010/main" val="4988623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2042</TotalTime>
  <Words>1634</Words>
  <Application>Microsoft Office PowerPoint</Application>
  <PresentationFormat>Widescreen</PresentationFormat>
  <Paragraphs>236</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 Unicode MS</vt:lpstr>
      <vt:lpstr>Arial</vt:lpstr>
      <vt:lpstr>Arial Rounded MT Bold</vt:lpstr>
      <vt:lpstr>Calibri</vt:lpstr>
      <vt:lpstr>Century Gothic</vt:lpstr>
      <vt:lpstr>Consolas</vt:lpstr>
      <vt:lpstr>Wingdings 3</vt:lpstr>
      <vt:lpstr>Ion</vt:lpstr>
      <vt:lpstr>PowerPoint Presentation</vt:lpstr>
      <vt:lpstr>What is “version control”, and why should you care?</vt:lpstr>
      <vt:lpstr>Local Version Control Systems</vt:lpstr>
      <vt:lpstr>Centralized Version Control Systems</vt:lpstr>
      <vt:lpstr>Distributed Version Control Systems</vt:lpstr>
      <vt:lpstr>Why Git?</vt:lpstr>
      <vt:lpstr>Git Installation for windows</vt:lpstr>
      <vt:lpstr>Git Installation for windows</vt:lpstr>
      <vt:lpstr>Git Installation for windows</vt:lpstr>
      <vt:lpstr>Git Installation for windows</vt:lpstr>
      <vt:lpstr>Git Installation for windows</vt:lpstr>
      <vt:lpstr>Git Installation for windows</vt:lpstr>
      <vt:lpstr>Git Installation for windows</vt:lpstr>
      <vt:lpstr>Git Installation for windows</vt:lpstr>
      <vt:lpstr>Git Installation for windows</vt:lpstr>
      <vt:lpstr>Git Installation for windows</vt:lpstr>
      <vt:lpstr>Git installing on Linux</vt:lpstr>
      <vt:lpstr>Configuration</vt:lpstr>
      <vt:lpstr>Configuration (Global)</vt:lpstr>
      <vt:lpstr>Configuration (Global)</vt:lpstr>
      <vt:lpstr>Configuration (Local)</vt:lpstr>
      <vt:lpstr>Git States</vt:lpstr>
      <vt:lpstr>Initializing a Repository</vt:lpstr>
      <vt:lpstr>Initializing a Repository</vt:lpstr>
      <vt:lpstr>Check file status</vt:lpstr>
      <vt:lpstr>Adding files into Git</vt:lpstr>
      <vt:lpstr>Commit files into Git</vt:lpstr>
      <vt:lpstr>Modifying and committing</vt:lpstr>
      <vt:lpstr>Check file versions(Log)</vt:lpstr>
      <vt:lpstr>Check file versions(Log)</vt:lpstr>
      <vt:lpstr>Creating Log Alias</vt:lpstr>
      <vt:lpstr>Creating Log Alias</vt:lpstr>
      <vt:lpstr>Removing Alias</vt:lpstr>
      <vt:lpstr>Backing out changes</vt:lpstr>
      <vt:lpstr>Renaming Files </vt:lpstr>
      <vt:lpstr>Deleting Files </vt:lpstr>
      <vt:lpstr>Managing Files Outside of Git</vt:lpstr>
      <vt:lpstr>Ignoring Files From Git</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c:title>
  <dc:creator>Thura Moe</dc:creator>
  <cp:lastModifiedBy>Thura Moe</cp:lastModifiedBy>
  <cp:revision>325</cp:revision>
  <dcterms:created xsi:type="dcterms:W3CDTF">2019-10-11T12:06:24Z</dcterms:created>
  <dcterms:modified xsi:type="dcterms:W3CDTF">2019-11-23T04:01:10Z</dcterms:modified>
</cp:coreProperties>
</file>