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7" r:id="rId2"/>
    <p:sldId id="260" r:id="rId3"/>
    <p:sldId id="299" r:id="rId4"/>
    <p:sldId id="297" r:id="rId5"/>
    <p:sldId id="29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1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02" r:id="rId26"/>
    <p:sldId id="279" r:id="rId27"/>
    <p:sldId id="280" r:id="rId28"/>
    <p:sldId id="282" r:id="rId29"/>
    <p:sldId id="283" r:id="rId30"/>
    <p:sldId id="284" r:id="rId31"/>
    <p:sldId id="281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300" r:id="rId41"/>
    <p:sldId id="293" r:id="rId42"/>
    <p:sldId id="295" r:id="rId43"/>
    <p:sldId id="296" r:id="rId44"/>
    <p:sldId id="294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BE9"/>
    <a:srgbClr val="58734A"/>
    <a:srgbClr val="FFFFFF"/>
    <a:srgbClr val="4D3531"/>
    <a:srgbClr val="A76B15"/>
    <a:srgbClr val="E94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6" y="1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E89C7-0037-47C1-83C9-E2AB4A49A195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B1EE6-6F16-4E06-B664-87486E179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63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AD383-6CA1-4447-8C03-8C181B20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7957-07E1-4DC0-B516-25FDBC4B3785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1CE2B-528D-4A94-B159-CF0B027C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8A04-A789-464C-8A65-A2EC2B3C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0793" y="6356350"/>
            <a:ext cx="2743200" cy="365125"/>
          </a:xfrm>
        </p:spPr>
        <p:txBody>
          <a:bodyPr/>
          <a:lstStyle>
            <a:lvl1pPr>
              <a:defRPr sz="105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88DC9B6-7F69-4061-831E-B7D3B7FE8C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E6B42B7B-7D35-4A87-9484-BD077E13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8697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AD383-6CA1-4447-8C03-8C181B20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7957-07E1-4DC0-B516-25FDBC4B3785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1CE2B-528D-4A94-B159-CF0B027C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8A04-A789-464C-8A65-A2EC2B3C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0793" y="6356350"/>
            <a:ext cx="2743200" cy="365125"/>
          </a:xfrm>
        </p:spPr>
        <p:txBody>
          <a:bodyPr/>
          <a:lstStyle>
            <a:lvl1pPr>
              <a:defRPr sz="105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88DC9B6-7F69-4061-831E-B7D3B7FE8C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25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C0C81-3E3C-431E-93EB-DDADE6BB5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3130F-A7F3-4514-8BC4-D04EED0D0CBC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2E693-B9B8-4691-B2D3-2E462B65D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42C57-5C8E-41DB-A8CC-F4042BDC9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DC9B6-7F69-4061-831E-B7D3B7FE8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4376207-7DE5-4366-B497-59E304725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9994"/>
              </p:ext>
            </p:extLst>
          </p:nvPr>
        </p:nvGraphicFramePr>
        <p:xfrm>
          <a:off x="1970202" y="251460"/>
          <a:ext cx="9628768" cy="6355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07192">
                  <a:extLst>
                    <a:ext uri="{9D8B030D-6E8A-4147-A177-3AD203B41FA5}">
                      <a16:colId xmlns:a16="http://schemas.microsoft.com/office/drawing/2014/main" val="1220592164"/>
                    </a:ext>
                  </a:extLst>
                </a:gridCol>
                <a:gridCol w="2407192">
                  <a:extLst>
                    <a:ext uri="{9D8B030D-6E8A-4147-A177-3AD203B41FA5}">
                      <a16:colId xmlns:a16="http://schemas.microsoft.com/office/drawing/2014/main" val="215796200"/>
                    </a:ext>
                  </a:extLst>
                </a:gridCol>
                <a:gridCol w="2407192">
                  <a:extLst>
                    <a:ext uri="{9D8B030D-6E8A-4147-A177-3AD203B41FA5}">
                      <a16:colId xmlns:a16="http://schemas.microsoft.com/office/drawing/2014/main" val="1950011276"/>
                    </a:ext>
                  </a:extLst>
                </a:gridCol>
                <a:gridCol w="2407192">
                  <a:extLst>
                    <a:ext uri="{9D8B030D-6E8A-4147-A177-3AD203B41FA5}">
                      <a16:colId xmlns:a16="http://schemas.microsoft.com/office/drawing/2014/main" val="897755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더 큰 목차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큰 목차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중간목차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8828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Prologue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표지</a:t>
                      </a:r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(1)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47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목차</a:t>
                      </a:r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(1)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7764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Epilogue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표지</a:t>
                      </a:r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(1)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274365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Prediction Model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Business</a:t>
                      </a:r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Understanding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분석배경</a:t>
                      </a:r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(1)</a:t>
                      </a:r>
                    </a:p>
                    <a:p>
                      <a:pPr algn="ctr" latinLnBrk="1"/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분석목표</a:t>
                      </a:r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(1)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270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Data Understanding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기술통계분석</a:t>
                      </a:r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(2)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Data Shape(0.5)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Dtype</a:t>
                      </a:r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(0.5)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EDA(4)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7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3340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Data Wrangling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(2)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피쳐</a:t>
                      </a:r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엔지니어링</a:t>
                      </a:r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(3)</a:t>
                      </a:r>
                    </a:p>
                    <a:p>
                      <a:pPr algn="ctr" latinLnBrk="1"/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외부데이터 활용</a:t>
                      </a:r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(3)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8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6764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Modeling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모델링</a:t>
                      </a:r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(1)</a:t>
                      </a:r>
                    </a:p>
                    <a:p>
                      <a:pPr algn="ctr" latinLnBrk="1"/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알고리즘 선택</a:t>
                      </a:r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(1)</a:t>
                      </a:r>
                    </a:p>
                    <a:p>
                      <a:pPr algn="ctr" latinLnBrk="1"/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알고리즘 튜닝</a:t>
                      </a:r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(1)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7539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Evaluation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평가식</a:t>
                      </a:r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(1)</a:t>
                      </a:r>
                    </a:p>
                    <a:p>
                      <a:pPr algn="ctr" latinLnBrk="1"/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분석 결과</a:t>
                      </a:r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(1)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8099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Deploy -&gt; Optimization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03639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Optimization Model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Business Understanding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최적화 배경 및 목표</a:t>
                      </a:r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(1)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9838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Modeling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최적화 모델링</a:t>
                      </a:r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(2)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2811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Evaluation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분석 결과</a:t>
                      </a:r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(1)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00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Deploy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비즈니스 적용 및 기대효과</a:t>
                      </a:r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(3)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8243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7CAD99-53EB-4AF9-BB19-C619D936F425}"/>
              </a:ext>
            </a:extLst>
          </p:cNvPr>
          <p:cNvSpPr txBox="1"/>
          <p:nvPr/>
        </p:nvSpPr>
        <p:spPr>
          <a:xfrm>
            <a:off x="273191" y="32832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대략적인</a:t>
            </a:r>
            <a:endParaRPr lang="en-US" altLang="ko-KR" sz="2000" b="1" dirty="0"/>
          </a:p>
          <a:p>
            <a:r>
              <a:rPr lang="ko-KR" altLang="en-US" sz="2000" b="1" dirty="0"/>
              <a:t>페이지 분배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89298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749E9-EA9B-4523-BA88-C0FD6D803905}"/>
              </a:ext>
            </a:extLst>
          </p:cNvPr>
          <p:cNvSpPr txBox="1"/>
          <p:nvPr/>
        </p:nvSpPr>
        <p:spPr>
          <a:xfrm>
            <a:off x="301292" y="247774"/>
            <a:ext cx="1395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Business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Understanding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AFA0AB-AEAA-46CB-A397-1DB5A7E503B1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AA7C55-8B83-43DD-AD41-4DD4CBABA8C4}"/>
              </a:ext>
            </a:extLst>
          </p:cNvPr>
          <p:cNvSpPr/>
          <p:nvPr/>
        </p:nvSpPr>
        <p:spPr>
          <a:xfrm>
            <a:off x="7102047" y="0"/>
            <a:ext cx="1605699" cy="52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785280-6F59-4CC1-BE9F-26A283BB6A5C}"/>
              </a:ext>
            </a:extLst>
          </p:cNvPr>
          <p:cNvSpPr/>
          <p:nvPr/>
        </p:nvSpPr>
        <p:spPr>
          <a:xfrm>
            <a:off x="9326772" y="1629000"/>
            <a:ext cx="1605699" cy="52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D2CFC-5F52-4696-B8D8-F641EA5153F5}"/>
              </a:ext>
            </a:extLst>
          </p:cNvPr>
          <p:cNvSpPr txBox="1"/>
          <p:nvPr/>
        </p:nvSpPr>
        <p:spPr>
          <a:xfrm>
            <a:off x="1007896" y="2089712"/>
            <a:ext cx="2012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분석목표</a:t>
            </a:r>
            <a:endParaRPr lang="ko-KR" altLang="en-US" sz="4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F04C7-C9D1-4C7B-8A4B-868E69D66559}"/>
              </a:ext>
            </a:extLst>
          </p:cNvPr>
          <p:cNvSpPr txBox="1"/>
          <p:nvPr/>
        </p:nvSpPr>
        <p:spPr>
          <a:xfrm>
            <a:off x="1007896" y="2797598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왜 하필 데이터인가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?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4C3707-754B-422E-B88E-FD9BC0BF500C}"/>
              </a:ext>
            </a:extLst>
          </p:cNvPr>
          <p:cNvSpPr txBox="1"/>
          <p:nvPr/>
        </p:nvSpPr>
        <p:spPr>
          <a:xfrm>
            <a:off x="1007896" y="3259263"/>
            <a:ext cx="1542410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데이터이기 때문이다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데이터이기 때문이지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데이트는 못하고 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데이터는 그러하다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6455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2C8ECA-3032-4379-9953-AF045B67C0D0}"/>
              </a:ext>
            </a:extLst>
          </p:cNvPr>
          <p:cNvSpPr/>
          <p:nvPr/>
        </p:nvSpPr>
        <p:spPr>
          <a:xfrm rot="10800000">
            <a:off x="6095999" y="0"/>
            <a:ext cx="6096000" cy="408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0304A-999A-4B1C-BDC4-6BB49525CF21}"/>
              </a:ext>
            </a:extLst>
          </p:cNvPr>
          <p:cNvSpPr/>
          <p:nvPr/>
        </p:nvSpPr>
        <p:spPr>
          <a:xfrm rot="10800000">
            <a:off x="6096000" y="4483330"/>
            <a:ext cx="6096000" cy="23746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F49F9-2692-41B5-8EDE-2EB34120F544}"/>
              </a:ext>
            </a:extLst>
          </p:cNvPr>
          <p:cNvSpPr txBox="1"/>
          <p:nvPr/>
        </p:nvSpPr>
        <p:spPr>
          <a:xfrm>
            <a:off x="865300" y="1690448"/>
            <a:ext cx="10054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02</a:t>
            </a:r>
            <a:endParaRPr lang="ko-KR" altLang="en-US" sz="6000" b="1" spc="-3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9F5DF-938C-4EDF-8EBB-FC665CB5BDDF}"/>
              </a:ext>
            </a:extLst>
          </p:cNvPr>
          <p:cNvSpPr txBox="1"/>
          <p:nvPr/>
        </p:nvSpPr>
        <p:spPr>
          <a:xfrm>
            <a:off x="865300" y="2562909"/>
            <a:ext cx="300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Data</a:t>
            </a:r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Understanding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D9CD1-C9EF-4526-A661-94BA57719D42}"/>
              </a:ext>
            </a:extLst>
          </p:cNvPr>
          <p:cNvSpPr txBox="1"/>
          <p:nvPr/>
        </p:nvSpPr>
        <p:spPr>
          <a:xfrm>
            <a:off x="865300" y="3971845"/>
            <a:ext cx="15568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 확보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기술 통계량 확인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EDA</a:t>
            </a:r>
            <a:endParaRPr lang="ko-KR" altLang="en-US" sz="16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7851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04F9CAA-713D-4B63-A6AC-3F008F4CB684}"/>
              </a:ext>
            </a:extLst>
          </p:cNvPr>
          <p:cNvSpPr/>
          <p:nvPr/>
        </p:nvSpPr>
        <p:spPr>
          <a:xfrm rot="8100000">
            <a:off x="9460450" y="2464594"/>
            <a:ext cx="1605699" cy="52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28C67-1692-4E93-B568-03DFD6D23ADD}"/>
              </a:ext>
            </a:extLst>
          </p:cNvPr>
          <p:cNvSpPr txBox="1"/>
          <p:nvPr/>
        </p:nvSpPr>
        <p:spPr>
          <a:xfrm>
            <a:off x="1007896" y="2089712"/>
            <a:ext cx="5708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 확보는 이렇게 했다</a:t>
            </a:r>
            <a:r>
              <a:rPr lang="en-US" altLang="ko-KR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  <a:endParaRPr lang="ko-KR" altLang="en-US" sz="4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3CE51-B71D-46B3-B814-F512A89276CF}"/>
              </a:ext>
            </a:extLst>
          </p:cNvPr>
          <p:cNvSpPr txBox="1"/>
          <p:nvPr/>
        </p:nvSpPr>
        <p:spPr>
          <a:xfrm>
            <a:off x="301292" y="247774"/>
            <a:ext cx="1395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Data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Understanding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3F6F98-33B9-4A15-882A-518BCD83966E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84CBA8-1485-43EC-8314-45837FD8298A}"/>
              </a:ext>
            </a:extLst>
          </p:cNvPr>
          <p:cNvSpPr txBox="1"/>
          <p:nvPr/>
        </p:nvSpPr>
        <p:spPr>
          <a:xfrm>
            <a:off x="1007896" y="2797598"/>
            <a:ext cx="6662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NS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홈쇼핑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네이버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API,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네이버 쇼핑 </a:t>
            </a:r>
            <a:r>
              <a:rPr lang="ko-KR" altLang="en-US" sz="24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크롤링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기상청 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A4AFE-6C7F-4BC5-8A44-D5601A553E8F}"/>
              </a:ext>
            </a:extLst>
          </p:cNvPr>
          <p:cNvSpPr txBox="1"/>
          <p:nvPr/>
        </p:nvSpPr>
        <p:spPr>
          <a:xfrm>
            <a:off x="1007896" y="3259263"/>
            <a:ext cx="1542410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데이터이기 때문이다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데이터이기 때문이지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데이트는 못하고 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데이터는 그러하다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91663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C28247F-DFCA-459C-A63C-73087E1C0913}"/>
              </a:ext>
            </a:extLst>
          </p:cNvPr>
          <p:cNvSpPr/>
          <p:nvPr/>
        </p:nvSpPr>
        <p:spPr>
          <a:xfrm rot="5400000">
            <a:off x="7807750" y="3540552"/>
            <a:ext cx="1605699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294FCA-DF57-4D9C-A77C-4EDC8CA267DA}"/>
              </a:ext>
            </a:extLst>
          </p:cNvPr>
          <p:cNvSpPr/>
          <p:nvPr/>
        </p:nvSpPr>
        <p:spPr>
          <a:xfrm rot="5400000">
            <a:off x="8874550" y="1649630"/>
            <a:ext cx="1605699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DF9C1-9F35-49ED-895E-6733101E2B49}"/>
              </a:ext>
            </a:extLst>
          </p:cNvPr>
          <p:cNvSpPr txBox="1"/>
          <p:nvPr/>
        </p:nvSpPr>
        <p:spPr>
          <a:xfrm>
            <a:off x="301292" y="247774"/>
            <a:ext cx="1395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Data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Understanding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0C650F-467B-46E6-B552-B2C99F61FB83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5324D-9663-4294-ACFE-6CA32D18FFD8}"/>
              </a:ext>
            </a:extLst>
          </p:cNvPr>
          <p:cNvSpPr txBox="1"/>
          <p:nvPr/>
        </p:nvSpPr>
        <p:spPr>
          <a:xfrm>
            <a:off x="1007896" y="2089712"/>
            <a:ext cx="4984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데이터는 어떻게 생겼나</a:t>
            </a:r>
            <a:endParaRPr lang="ko-KR" altLang="en-US" sz="4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11916-4167-478C-87A0-EFD3180F6BBD}"/>
              </a:ext>
            </a:extLst>
          </p:cNvPr>
          <p:cNvSpPr txBox="1"/>
          <p:nvPr/>
        </p:nvSpPr>
        <p:spPr>
          <a:xfrm>
            <a:off x="1007896" y="2797598"/>
            <a:ext cx="3380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Data Shape, Data Type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659A3-E888-4789-99BE-7ECC8C326AA5}"/>
              </a:ext>
            </a:extLst>
          </p:cNvPr>
          <p:cNvSpPr txBox="1"/>
          <p:nvPr/>
        </p:nvSpPr>
        <p:spPr>
          <a:xfrm>
            <a:off x="1007896" y="3259263"/>
            <a:ext cx="1542410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데이터이기 때문이다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데이터이기 때문이지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데이트는 못하고 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데이터는 그러하다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419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61B8E-774B-45B3-83C1-30EC27785E26}"/>
              </a:ext>
            </a:extLst>
          </p:cNvPr>
          <p:cNvSpPr txBox="1"/>
          <p:nvPr/>
        </p:nvSpPr>
        <p:spPr>
          <a:xfrm>
            <a:off x="301292" y="247774"/>
            <a:ext cx="1395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Data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Understanding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EEECC9-C7A1-42D6-B2AA-0C491A50A31D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7DE13-1CCC-45A8-9BEB-305AA1BFAA09}"/>
              </a:ext>
            </a:extLst>
          </p:cNvPr>
          <p:cNvSpPr txBox="1"/>
          <p:nvPr/>
        </p:nvSpPr>
        <p:spPr>
          <a:xfrm>
            <a:off x="1007896" y="2089712"/>
            <a:ext cx="5283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데이터는 어떻게 생겼나</a:t>
            </a:r>
            <a:r>
              <a:rPr lang="en-US" altLang="ko-KR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</a:t>
            </a:r>
            <a:endParaRPr lang="ko-KR" altLang="en-US" sz="4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CF4A65-6A43-4E38-B9BB-AD8BABC4291D}"/>
              </a:ext>
            </a:extLst>
          </p:cNvPr>
          <p:cNvSpPr txBox="1"/>
          <p:nvPr/>
        </p:nvSpPr>
        <p:spPr>
          <a:xfrm>
            <a:off x="1007896" y="2797598"/>
            <a:ext cx="4634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Train/Test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 기술 통계량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6E67E9-1560-49A9-B778-C8C655100961}"/>
              </a:ext>
            </a:extLst>
          </p:cNvPr>
          <p:cNvSpPr txBox="1"/>
          <p:nvPr/>
        </p:nvSpPr>
        <p:spPr>
          <a:xfrm>
            <a:off x="1007896" y="3259263"/>
            <a:ext cx="2566728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취급액에 대한 히스토그램 확인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변수별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최대값 최소값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중앙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경향치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확인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9439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95E2752-86A8-402F-8475-DDF48121CC30}"/>
              </a:ext>
            </a:extLst>
          </p:cNvPr>
          <p:cNvSpPr/>
          <p:nvPr/>
        </p:nvSpPr>
        <p:spPr>
          <a:xfrm rot="10800000">
            <a:off x="7706148" y="1124937"/>
            <a:ext cx="2250651" cy="21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27B1C5-722C-4CCD-89CE-B90FE72D071B}"/>
              </a:ext>
            </a:extLst>
          </p:cNvPr>
          <p:cNvSpPr/>
          <p:nvPr/>
        </p:nvSpPr>
        <p:spPr>
          <a:xfrm rot="5400000">
            <a:off x="9491743" y="2938392"/>
            <a:ext cx="1605699" cy="1689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25622-D8F2-4B54-808D-D845A8B92E8C}"/>
              </a:ext>
            </a:extLst>
          </p:cNvPr>
          <p:cNvSpPr txBox="1"/>
          <p:nvPr/>
        </p:nvSpPr>
        <p:spPr>
          <a:xfrm>
            <a:off x="301292" y="247774"/>
            <a:ext cx="1395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Data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Understanding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44F286-7E40-4B7B-8F2D-D9BEF1D7E61B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A06FB-0759-47C5-BE86-589649778D6C}"/>
              </a:ext>
            </a:extLst>
          </p:cNvPr>
          <p:cNvSpPr txBox="1"/>
          <p:nvPr/>
        </p:nvSpPr>
        <p:spPr>
          <a:xfrm>
            <a:off x="1007896" y="2089712"/>
            <a:ext cx="5283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데이터는 어떻게 생겼나</a:t>
            </a:r>
            <a:r>
              <a:rPr lang="en-US" altLang="ko-KR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</a:t>
            </a:r>
            <a:endParaRPr lang="ko-KR" altLang="en-US" sz="4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8FD2F-A560-4595-ACD3-2B85C6E2B709}"/>
              </a:ext>
            </a:extLst>
          </p:cNvPr>
          <p:cNvSpPr txBox="1"/>
          <p:nvPr/>
        </p:nvSpPr>
        <p:spPr>
          <a:xfrm>
            <a:off x="1007896" y="2797598"/>
            <a:ext cx="4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Column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별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Unique Value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1219C5-7DFD-4A97-913C-8581A6CEEDB7}"/>
              </a:ext>
            </a:extLst>
          </p:cNvPr>
          <p:cNvSpPr txBox="1"/>
          <p:nvPr/>
        </p:nvSpPr>
        <p:spPr>
          <a:xfrm>
            <a:off x="1007896" y="3259263"/>
            <a:ext cx="1542410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데이터이기 때문이다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데이터이기 때문이지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데이트는 못하고 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데이터는 그러하다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88758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61B8E-774B-45B3-83C1-30EC27785E26}"/>
              </a:ext>
            </a:extLst>
          </p:cNvPr>
          <p:cNvSpPr txBox="1"/>
          <p:nvPr/>
        </p:nvSpPr>
        <p:spPr>
          <a:xfrm>
            <a:off x="301292" y="247774"/>
            <a:ext cx="1395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Data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Understanding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EEECC9-C7A1-42D6-B2AA-0C491A50A31D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7DE13-1CCC-45A8-9BEB-305AA1BFAA09}"/>
              </a:ext>
            </a:extLst>
          </p:cNvPr>
          <p:cNvSpPr txBox="1"/>
          <p:nvPr/>
        </p:nvSpPr>
        <p:spPr>
          <a:xfrm>
            <a:off x="1007896" y="2089712"/>
            <a:ext cx="5283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데이터는 어떻게 생겼나</a:t>
            </a:r>
            <a:r>
              <a:rPr lang="en-US" altLang="ko-KR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4</a:t>
            </a:r>
            <a:endParaRPr lang="ko-KR" altLang="en-US" sz="4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CF4A65-6A43-4E38-B9BB-AD8BABC4291D}"/>
              </a:ext>
            </a:extLst>
          </p:cNvPr>
          <p:cNvSpPr txBox="1"/>
          <p:nvPr/>
        </p:nvSpPr>
        <p:spPr>
          <a:xfrm>
            <a:off x="1007896" y="2797598"/>
            <a:ext cx="4666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Train/Test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Column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별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Values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6E67E9-1560-49A9-B778-C8C655100961}"/>
              </a:ext>
            </a:extLst>
          </p:cNvPr>
          <p:cNvSpPr txBox="1"/>
          <p:nvPr/>
        </p:nvSpPr>
        <p:spPr>
          <a:xfrm>
            <a:off x="1007896" y="3259263"/>
            <a:ext cx="1542410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데이터이기 때문이다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데이터이기 때문이지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데이트는 못하고 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데이터는 그러하다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55452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28C67-1692-4E93-B568-03DFD6D23ADD}"/>
              </a:ext>
            </a:extLst>
          </p:cNvPr>
          <p:cNvSpPr txBox="1"/>
          <p:nvPr/>
        </p:nvSpPr>
        <p:spPr>
          <a:xfrm>
            <a:off x="1115739" y="1629000"/>
            <a:ext cx="4463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시각화를 통한 </a:t>
            </a:r>
            <a:r>
              <a:rPr lang="en-US" altLang="ko-KR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EDA1</a:t>
            </a:r>
            <a:endParaRPr lang="ko-KR" altLang="en-US" sz="4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A8DC7-1B52-4F30-91BF-BCC50C7FD309}"/>
              </a:ext>
            </a:extLst>
          </p:cNvPr>
          <p:cNvSpPr txBox="1"/>
          <p:nvPr/>
        </p:nvSpPr>
        <p:spPr>
          <a:xfrm>
            <a:off x="301292" y="247774"/>
            <a:ext cx="1395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Data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Understanding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CDF32-C96A-4353-B70A-96C45924BEE5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C4EFE-5209-468E-B672-82A0EF064ABB}"/>
              </a:ext>
            </a:extLst>
          </p:cNvPr>
          <p:cNvSpPr txBox="1"/>
          <p:nvPr/>
        </p:nvSpPr>
        <p:spPr>
          <a:xfrm>
            <a:off x="1115739" y="2336886"/>
            <a:ext cx="3680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방송시간별 </a:t>
            </a:r>
            <a:r>
              <a:rPr lang="ko-KR" altLang="en-US" sz="24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취급액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차이 비교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88F7F-636B-495E-A816-3618CEFB362A}"/>
              </a:ext>
            </a:extLst>
          </p:cNvPr>
          <p:cNvSpPr txBox="1"/>
          <p:nvPr/>
        </p:nvSpPr>
        <p:spPr>
          <a:xfrm>
            <a:off x="1115739" y="2798551"/>
            <a:ext cx="598241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월별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일별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요일별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시간별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91343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F33B3-5729-48B3-9C6D-0C9FC9DDF1D1}"/>
              </a:ext>
            </a:extLst>
          </p:cNvPr>
          <p:cNvSpPr txBox="1"/>
          <p:nvPr/>
        </p:nvSpPr>
        <p:spPr>
          <a:xfrm>
            <a:off x="301292" y="247774"/>
            <a:ext cx="1395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Data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Understanding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0820D3-6CED-48C3-BC42-DB44A8166C7F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F0057-4D49-4296-9805-58C2847CE819}"/>
              </a:ext>
            </a:extLst>
          </p:cNvPr>
          <p:cNvSpPr txBox="1"/>
          <p:nvPr/>
        </p:nvSpPr>
        <p:spPr>
          <a:xfrm>
            <a:off x="1115739" y="1629000"/>
            <a:ext cx="4463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시각화를 통한 </a:t>
            </a:r>
            <a:r>
              <a:rPr lang="en-US" altLang="ko-KR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EDA2</a:t>
            </a:r>
            <a:endParaRPr lang="ko-KR" altLang="en-US" sz="4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4A0A2-57BB-46A9-BC3F-4030DA2D40AD}"/>
              </a:ext>
            </a:extLst>
          </p:cNvPr>
          <p:cNvSpPr txBox="1"/>
          <p:nvPr/>
        </p:nvSpPr>
        <p:spPr>
          <a:xfrm>
            <a:off x="1115739" y="2336886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상품명별 </a:t>
            </a:r>
            <a:r>
              <a:rPr lang="ko-KR" altLang="en-US" sz="24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취급액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차이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AA1EDD-D421-4EB0-A752-E4DA981A28E8}"/>
              </a:ext>
            </a:extLst>
          </p:cNvPr>
          <p:cNvSpPr txBox="1"/>
          <p:nvPr/>
        </p:nvSpPr>
        <p:spPr>
          <a:xfrm>
            <a:off x="1115739" y="2798551"/>
            <a:ext cx="1080745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무이자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유이자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여성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남성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추가구성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세트구성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브랜드별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등등</a:t>
            </a:r>
          </a:p>
        </p:txBody>
      </p:sp>
    </p:spTree>
    <p:extLst>
      <p:ext uri="{BB962C8B-B14F-4D97-AF65-F5344CB8AC3E}">
        <p14:creationId xmlns:p14="http://schemas.microsoft.com/office/powerpoint/2010/main" val="2966061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96FF5-5A9E-4A89-BDAF-55181635CBDB}"/>
              </a:ext>
            </a:extLst>
          </p:cNvPr>
          <p:cNvSpPr txBox="1"/>
          <p:nvPr/>
        </p:nvSpPr>
        <p:spPr>
          <a:xfrm>
            <a:off x="301292" y="247774"/>
            <a:ext cx="1395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Data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Understanding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5952BF-E870-4EB1-AC48-3103798C01F6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13503-D35B-4670-87E2-F0E42130C18F}"/>
              </a:ext>
            </a:extLst>
          </p:cNvPr>
          <p:cNvSpPr txBox="1"/>
          <p:nvPr/>
        </p:nvSpPr>
        <p:spPr>
          <a:xfrm>
            <a:off x="1115739" y="1629000"/>
            <a:ext cx="4463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시각화를 통한 </a:t>
            </a:r>
            <a:r>
              <a:rPr lang="en-US" altLang="ko-KR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EDA3</a:t>
            </a:r>
            <a:endParaRPr lang="ko-KR" altLang="en-US" sz="4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97E10-9ADE-4AE7-8327-8B315383ADC7}"/>
              </a:ext>
            </a:extLst>
          </p:cNvPr>
          <p:cNvSpPr txBox="1"/>
          <p:nvPr/>
        </p:nvSpPr>
        <p:spPr>
          <a:xfrm>
            <a:off x="1115739" y="2336886"/>
            <a:ext cx="402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동일방송 내 상품별 </a:t>
            </a:r>
            <a:r>
              <a:rPr lang="ko-KR" altLang="en-US" sz="24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취급액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FC486A-BCEA-4A8F-94A3-A1FB589BCCCB}"/>
              </a:ext>
            </a:extLst>
          </p:cNvPr>
          <p:cNvSpPr txBox="1"/>
          <p:nvPr/>
        </p:nvSpPr>
        <p:spPr>
          <a:xfrm>
            <a:off x="1115739" y="2798551"/>
            <a:ext cx="2015295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동일 방송 다른 단가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동일 방송 같은 단가 다른 상품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누적 노출 시간별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취급액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차이</a:t>
            </a:r>
          </a:p>
        </p:txBody>
      </p:sp>
    </p:spTree>
    <p:extLst>
      <p:ext uri="{BB962C8B-B14F-4D97-AF65-F5344CB8AC3E}">
        <p14:creationId xmlns:p14="http://schemas.microsoft.com/office/powerpoint/2010/main" val="63235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325945-0C1C-4814-99CF-C1FA363E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6FAE4D-DA3D-4698-8ED5-40FB908F1867}"/>
              </a:ext>
            </a:extLst>
          </p:cNvPr>
          <p:cNvSpPr/>
          <p:nvPr/>
        </p:nvSpPr>
        <p:spPr>
          <a:xfrm>
            <a:off x="1567992" y="2012371"/>
            <a:ext cx="23912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NS홈쇼핑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CI Color</a:t>
            </a:r>
          </a:p>
          <a:p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홍시색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233,71,48</a:t>
            </a:r>
          </a:p>
          <a:p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개똥색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167,107,21</a:t>
            </a:r>
          </a:p>
          <a:p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군밤색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77, 53, 49</a:t>
            </a: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오징어색 255,255,255</a:t>
            </a: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국방색 88,115,74</a:t>
            </a:r>
          </a:p>
          <a:p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안개색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236,235,233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FD1AFF-0F6A-497C-B068-DF4A8B66B5E7}"/>
              </a:ext>
            </a:extLst>
          </p:cNvPr>
          <p:cNvSpPr/>
          <p:nvPr/>
        </p:nvSpPr>
        <p:spPr>
          <a:xfrm>
            <a:off x="3959258" y="2620651"/>
            <a:ext cx="1706252" cy="226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4CF29D-63DF-4ECC-81FD-33A76FCE12E3}"/>
              </a:ext>
            </a:extLst>
          </p:cNvPr>
          <p:cNvSpPr/>
          <p:nvPr/>
        </p:nvSpPr>
        <p:spPr>
          <a:xfrm>
            <a:off x="3959258" y="2893592"/>
            <a:ext cx="1706252" cy="2262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6334D1-7AFB-4DB8-88B0-71C4CCED44DD}"/>
              </a:ext>
            </a:extLst>
          </p:cNvPr>
          <p:cNvSpPr/>
          <p:nvPr/>
        </p:nvSpPr>
        <p:spPr>
          <a:xfrm>
            <a:off x="3959258" y="3166533"/>
            <a:ext cx="1706252" cy="22624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743563-DCFB-4D7C-BD78-597C9CDD3E3C}"/>
              </a:ext>
            </a:extLst>
          </p:cNvPr>
          <p:cNvSpPr/>
          <p:nvPr/>
        </p:nvSpPr>
        <p:spPr>
          <a:xfrm>
            <a:off x="3959258" y="3439474"/>
            <a:ext cx="1706252" cy="22624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7A6811-4B8E-46E7-8A3B-E44175993D12}"/>
              </a:ext>
            </a:extLst>
          </p:cNvPr>
          <p:cNvSpPr/>
          <p:nvPr/>
        </p:nvSpPr>
        <p:spPr>
          <a:xfrm>
            <a:off x="3959258" y="3712415"/>
            <a:ext cx="1706252" cy="22624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D5ADD1-CE01-4460-8A5A-D0027BA3987E}"/>
              </a:ext>
            </a:extLst>
          </p:cNvPr>
          <p:cNvSpPr/>
          <p:nvPr/>
        </p:nvSpPr>
        <p:spPr>
          <a:xfrm>
            <a:off x="3959258" y="3985356"/>
            <a:ext cx="1706252" cy="22624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F22A60-7C5B-4068-9FD9-AE2FF4AB5237}"/>
              </a:ext>
            </a:extLst>
          </p:cNvPr>
          <p:cNvSpPr/>
          <p:nvPr/>
        </p:nvSpPr>
        <p:spPr>
          <a:xfrm>
            <a:off x="6785333" y="1596873"/>
            <a:ext cx="46309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글꼴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r>
              <a:rPr lang="ko-KR" altLang="en-US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나눔바른고딕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12pt </a:t>
            </a:r>
          </a:p>
          <a:p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나눔바른고딕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14pt </a:t>
            </a:r>
          </a:p>
          <a:p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나눔바른고딕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16pt </a:t>
            </a: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모두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나눔바른고딕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18pt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A60BF0-A85B-4743-A695-41D833784620}"/>
              </a:ext>
            </a:extLst>
          </p:cNvPr>
          <p:cNvSpPr txBox="1"/>
          <p:nvPr/>
        </p:nvSpPr>
        <p:spPr>
          <a:xfrm>
            <a:off x="6751712" y="3868971"/>
            <a:ext cx="3667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분석배경은 </a:t>
            </a:r>
            <a:r>
              <a:rPr lang="en-US" altLang="ko-KR" sz="40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40pt</a:t>
            </a:r>
            <a:endParaRPr lang="ko-KR" altLang="en-US" sz="44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95856D-5D32-4BE8-B6D5-9F9AB97393C1}"/>
              </a:ext>
            </a:extLst>
          </p:cNvPr>
          <p:cNvSpPr txBox="1"/>
          <p:nvPr/>
        </p:nvSpPr>
        <p:spPr>
          <a:xfrm>
            <a:off x="6785333" y="4576857"/>
            <a:ext cx="3440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왜 하필 데이터인가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? 24pt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ED51F9-CB3C-4515-9701-5BE781D8B313}"/>
              </a:ext>
            </a:extLst>
          </p:cNvPr>
          <p:cNvSpPr txBox="1"/>
          <p:nvPr/>
        </p:nvSpPr>
        <p:spPr>
          <a:xfrm>
            <a:off x="6785333" y="5038522"/>
            <a:ext cx="2217274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데이터이기 때문이다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12pt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데이터이기 때문이지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12pt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데이트는 못하고 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12pt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데이터는 그러하다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줄간격은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1.5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40028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28C67-1692-4E93-B568-03DFD6D23ADD}"/>
              </a:ext>
            </a:extLst>
          </p:cNvPr>
          <p:cNvSpPr txBox="1"/>
          <p:nvPr/>
        </p:nvSpPr>
        <p:spPr>
          <a:xfrm>
            <a:off x="3864479" y="3075057"/>
            <a:ext cx="4463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시각화를 통한 </a:t>
            </a:r>
            <a:r>
              <a:rPr lang="en-US" altLang="ko-KR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EDA4</a:t>
            </a:r>
            <a:endParaRPr lang="ko-KR" altLang="en-US" sz="4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47E9D-A6BA-46C5-ABE6-87D4B817B0A6}"/>
              </a:ext>
            </a:extLst>
          </p:cNvPr>
          <p:cNvSpPr txBox="1"/>
          <p:nvPr/>
        </p:nvSpPr>
        <p:spPr>
          <a:xfrm>
            <a:off x="301292" y="247774"/>
            <a:ext cx="1395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Data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Understanding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1893A6-33A8-466B-84E7-94D593219E47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481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05127-1B03-4110-A880-D59B01FEB250}"/>
              </a:ext>
            </a:extLst>
          </p:cNvPr>
          <p:cNvSpPr txBox="1"/>
          <p:nvPr/>
        </p:nvSpPr>
        <p:spPr>
          <a:xfrm>
            <a:off x="865300" y="1690448"/>
            <a:ext cx="10054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03</a:t>
            </a:r>
            <a:endParaRPr lang="ko-KR" altLang="en-US" sz="6000" b="1" spc="-3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3BEDA-CC17-4A01-BE96-5573BD045C82}"/>
              </a:ext>
            </a:extLst>
          </p:cNvPr>
          <p:cNvSpPr txBox="1"/>
          <p:nvPr/>
        </p:nvSpPr>
        <p:spPr>
          <a:xfrm>
            <a:off x="865300" y="2562909"/>
            <a:ext cx="2898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Data</a:t>
            </a:r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Preprocessing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4273E-3142-4A97-AAE5-7B80A3453039}"/>
              </a:ext>
            </a:extLst>
          </p:cNvPr>
          <p:cNvSpPr txBox="1"/>
          <p:nvPr/>
        </p:nvSpPr>
        <p:spPr>
          <a:xfrm>
            <a:off x="865300" y="3971845"/>
            <a:ext cx="15568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 </a:t>
            </a:r>
            <a:r>
              <a:rPr lang="ko-KR" altLang="en-US" sz="1600" b="1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전처리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피쳐</a:t>
            </a: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엔지니어링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외부 데이터 활용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FB0BAA-1A19-44DB-A281-11B89D223BF2}"/>
              </a:ext>
            </a:extLst>
          </p:cNvPr>
          <p:cNvSpPr/>
          <p:nvPr/>
        </p:nvSpPr>
        <p:spPr>
          <a:xfrm rot="5400000">
            <a:off x="5337862" y="758138"/>
            <a:ext cx="3600000" cy="20837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B2B99F-CCD6-4C7A-8B45-8C8ACE25474E}"/>
              </a:ext>
            </a:extLst>
          </p:cNvPr>
          <p:cNvSpPr/>
          <p:nvPr/>
        </p:nvSpPr>
        <p:spPr>
          <a:xfrm rot="5400000">
            <a:off x="8690662" y="98662"/>
            <a:ext cx="3600000" cy="34026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F8DEF0-549E-4F44-AB44-93E2165D7FB0}"/>
              </a:ext>
            </a:extLst>
          </p:cNvPr>
          <p:cNvSpPr/>
          <p:nvPr/>
        </p:nvSpPr>
        <p:spPr>
          <a:xfrm rot="5400000">
            <a:off x="7970521" y="2636521"/>
            <a:ext cx="2346957" cy="609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054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28C67-1692-4E93-B568-03DFD6D23ADD}"/>
              </a:ext>
            </a:extLst>
          </p:cNvPr>
          <p:cNvSpPr txBox="1"/>
          <p:nvPr/>
        </p:nvSpPr>
        <p:spPr>
          <a:xfrm>
            <a:off x="3546286" y="3075057"/>
            <a:ext cx="5099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함수를 통한 기본 </a:t>
            </a:r>
            <a:r>
              <a:rPr lang="ko-KR" altLang="en-US" sz="40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전처리</a:t>
            </a:r>
            <a:endParaRPr lang="ko-KR" altLang="en-US" sz="4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17831-3911-4438-A080-45DB6C7483B0}"/>
              </a:ext>
            </a:extLst>
          </p:cNvPr>
          <p:cNvSpPr txBox="1"/>
          <p:nvPr/>
        </p:nvSpPr>
        <p:spPr>
          <a:xfrm>
            <a:off x="301292" y="247774"/>
            <a:ext cx="133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Data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Preprocessing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A08BCF-6483-496D-ADB4-B1ABA4B80D05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90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94767-9982-4CF4-A602-EEA4C450D74E}"/>
              </a:ext>
            </a:extLst>
          </p:cNvPr>
          <p:cNvSpPr txBox="1"/>
          <p:nvPr/>
        </p:nvSpPr>
        <p:spPr>
          <a:xfrm>
            <a:off x="301292" y="247774"/>
            <a:ext cx="133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Data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Preprocessing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AE8A5D-5515-4372-808B-2CFCB434BCB2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3B08C-589D-49E6-B950-D36CD6235A0D}"/>
              </a:ext>
            </a:extLst>
          </p:cNvPr>
          <p:cNvSpPr txBox="1"/>
          <p:nvPr/>
        </p:nvSpPr>
        <p:spPr>
          <a:xfrm>
            <a:off x="1115739" y="1629000"/>
            <a:ext cx="3797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피쳐</a:t>
            </a:r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엔지니어링</a:t>
            </a:r>
            <a:r>
              <a:rPr lang="en-US" altLang="ko-KR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endParaRPr lang="ko-KR" altLang="en-US" sz="4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47913-5FE5-4EB1-8B19-C18B42300DA7}"/>
              </a:ext>
            </a:extLst>
          </p:cNvPr>
          <p:cNvSpPr txBox="1"/>
          <p:nvPr/>
        </p:nvSpPr>
        <p:spPr>
          <a:xfrm>
            <a:off x="1115739" y="2336886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일단 상품명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FF6DD-F366-4FDE-93AE-9A0941453DA8}"/>
              </a:ext>
            </a:extLst>
          </p:cNvPr>
          <p:cNvSpPr txBox="1"/>
          <p:nvPr/>
        </p:nvSpPr>
        <p:spPr>
          <a:xfrm>
            <a:off x="1115739" y="2798551"/>
            <a:ext cx="2978764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str.contains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()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를 활용한 특정 단어 포함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피쳐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정규 표현식 전처리를 통한 상품 통일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3963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DCF18-DEB5-4F2F-A30B-6D2C562DA464}"/>
              </a:ext>
            </a:extLst>
          </p:cNvPr>
          <p:cNvSpPr txBox="1"/>
          <p:nvPr/>
        </p:nvSpPr>
        <p:spPr>
          <a:xfrm>
            <a:off x="301292" y="247774"/>
            <a:ext cx="133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Data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Preprocessing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B1FBA3-F7FB-42A4-83E7-D5CC984B76C4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DC3E2-DB48-451D-B2CD-05962D7DF4AE}"/>
              </a:ext>
            </a:extLst>
          </p:cNvPr>
          <p:cNvSpPr txBox="1"/>
          <p:nvPr/>
        </p:nvSpPr>
        <p:spPr>
          <a:xfrm>
            <a:off x="1115739" y="1629000"/>
            <a:ext cx="3797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피쳐</a:t>
            </a:r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엔지니어링</a:t>
            </a:r>
            <a:r>
              <a:rPr lang="en-US" altLang="ko-KR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</a:t>
            </a:r>
            <a:endParaRPr lang="ko-KR" altLang="en-US" sz="4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484F34-25FE-4B86-94DA-72FD0C131641}"/>
              </a:ext>
            </a:extLst>
          </p:cNvPr>
          <p:cNvSpPr txBox="1"/>
          <p:nvPr/>
        </p:nvSpPr>
        <p:spPr>
          <a:xfrm>
            <a:off x="1115739" y="2336886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방송시간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B0389-E627-4DB4-B9A4-B190B0175666}"/>
              </a:ext>
            </a:extLst>
          </p:cNvPr>
          <p:cNvSpPr txBox="1"/>
          <p:nvPr/>
        </p:nvSpPr>
        <p:spPr>
          <a:xfrm>
            <a:off x="1115739" y="2798551"/>
            <a:ext cx="2970685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요일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시간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분 으로 나눠주었고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년월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월일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일시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시분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붙여서 만들었고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휴일평일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구분 나눴고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일단위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분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월단위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분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연단위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분 만들어주었고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93145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DCF18-DEB5-4F2F-A30B-6D2C562DA464}"/>
              </a:ext>
            </a:extLst>
          </p:cNvPr>
          <p:cNvSpPr txBox="1"/>
          <p:nvPr/>
        </p:nvSpPr>
        <p:spPr>
          <a:xfrm>
            <a:off x="301292" y="247774"/>
            <a:ext cx="133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Data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Preprocessing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B1FBA3-F7FB-42A4-83E7-D5CC984B76C4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DC3E2-DB48-451D-B2CD-05962D7DF4AE}"/>
              </a:ext>
            </a:extLst>
          </p:cNvPr>
          <p:cNvSpPr txBox="1"/>
          <p:nvPr/>
        </p:nvSpPr>
        <p:spPr>
          <a:xfrm>
            <a:off x="1115739" y="1629000"/>
            <a:ext cx="3797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피쳐</a:t>
            </a:r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엔지니어링</a:t>
            </a:r>
            <a:r>
              <a:rPr lang="en-US" altLang="ko-KR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</a:t>
            </a:r>
            <a:endParaRPr lang="ko-KR" altLang="en-US" sz="4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484F34-25FE-4B86-94DA-72FD0C131641}"/>
              </a:ext>
            </a:extLst>
          </p:cNvPr>
          <p:cNvSpPr txBox="1"/>
          <p:nvPr/>
        </p:nvSpPr>
        <p:spPr>
          <a:xfrm>
            <a:off x="1115739" y="2336886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노출시간 활용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B0389-E627-4DB4-B9A4-B190B0175666}"/>
              </a:ext>
            </a:extLst>
          </p:cNvPr>
          <p:cNvSpPr txBox="1"/>
          <p:nvPr/>
        </p:nvSpPr>
        <p:spPr>
          <a:xfrm>
            <a:off x="1115739" y="2798551"/>
            <a:ext cx="2022798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Cast time, cast count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Fake weight, fake weight2</a:t>
            </a:r>
          </a:p>
        </p:txBody>
      </p:sp>
    </p:spTree>
    <p:extLst>
      <p:ext uri="{BB962C8B-B14F-4D97-AF65-F5344CB8AC3E}">
        <p14:creationId xmlns:p14="http://schemas.microsoft.com/office/powerpoint/2010/main" val="3654757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FA003-196D-447E-8CEA-F78FB63763AF}"/>
              </a:ext>
            </a:extLst>
          </p:cNvPr>
          <p:cNvSpPr txBox="1"/>
          <p:nvPr/>
        </p:nvSpPr>
        <p:spPr>
          <a:xfrm>
            <a:off x="301292" y="247774"/>
            <a:ext cx="133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Data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Preprocessing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16DA09-F251-4696-AF65-4778BBF140C6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50D1A-53A9-4958-837D-23E982C5394A}"/>
              </a:ext>
            </a:extLst>
          </p:cNvPr>
          <p:cNvSpPr txBox="1"/>
          <p:nvPr/>
        </p:nvSpPr>
        <p:spPr>
          <a:xfrm>
            <a:off x="1115739" y="1629000"/>
            <a:ext cx="5099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외부 데이터 이렇게 썼다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5F611-9BC4-4BFC-86EC-4126A1CA4E65}"/>
              </a:ext>
            </a:extLst>
          </p:cNvPr>
          <p:cNvSpPr txBox="1"/>
          <p:nvPr/>
        </p:nvSpPr>
        <p:spPr>
          <a:xfrm>
            <a:off x="1115739" y="2336886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덩기덕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쿵 </a:t>
            </a:r>
            <a:r>
              <a:rPr lang="ko-KR" altLang="en-US" sz="24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더러러러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F345A-070D-4C50-9E92-6B48A1405E93}"/>
              </a:ext>
            </a:extLst>
          </p:cNvPr>
          <p:cNvSpPr txBox="1"/>
          <p:nvPr/>
        </p:nvSpPr>
        <p:spPr>
          <a:xfrm>
            <a:off x="1115739" y="2798551"/>
            <a:ext cx="3070071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네이버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API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통해서 카테고리 세부 분류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대중소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네이버 쇼핑 크롤링해서 인터넷 최저가와 비교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네이버 쇼핑 크롤링해서 인터넷 리뷰 칼럼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기상청 날씨 데이터 통해서 외부 기온 칼럼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69559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D07A7-DA54-4C65-B1BE-BB80888A4180}"/>
              </a:ext>
            </a:extLst>
          </p:cNvPr>
          <p:cNvSpPr txBox="1"/>
          <p:nvPr/>
        </p:nvSpPr>
        <p:spPr>
          <a:xfrm>
            <a:off x="865300" y="1690448"/>
            <a:ext cx="10054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04</a:t>
            </a:r>
            <a:endParaRPr lang="ko-KR" altLang="en-US" sz="6000" b="1" spc="-3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57D13-4A3D-4F7A-8ACE-012FB5913C54}"/>
              </a:ext>
            </a:extLst>
          </p:cNvPr>
          <p:cNvSpPr txBox="1"/>
          <p:nvPr/>
        </p:nvSpPr>
        <p:spPr>
          <a:xfrm>
            <a:off x="865300" y="2562909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Modeling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6332D-DFE2-44D7-9317-6D6547DF6EEB}"/>
              </a:ext>
            </a:extLst>
          </p:cNvPr>
          <p:cNvSpPr txBox="1"/>
          <p:nvPr/>
        </p:nvSpPr>
        <p:spPr>
          <a:xfrm>
            <a:off x="865300" y="3971845"/>
            <a:ext cx="137409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인코딩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알고리즘 비교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파라미터 튜닝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예측 모델 모형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155167-13C2-4539-AB50-87D0894E1327}"/>
              </a:ext>
            </a:extLst>
          </p:cNvPr>
          <p:cNvSpPr/>
          <p:nvPr/>
        </p:nvSpPr>
        <p:spPr>
          <a:xfrm rot="5400000">
            <a:off x="4332096" y="1763903"/>
            <a:ext cx="4533210" cy="10054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45DB7C-669C-492F-9275-E55A1605EBB8}"/>
              </a:ext>
            </a:extLst>
          </p:cNvPr>
          <p:cNvSpPr/>
          <p:nvPr/>
        </p:nvSpPr>
        <p:spPr>
          <a:xfrm rot="5400000">
            <a:off x="8670174" y="-1172096"/>
            <a:ext cx="2349732" cy="46939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A8A819-9ED3-44E9-86E4-B273B687C84D}"/>
              </a:ext>
            </a:extLst>
          </p:cNvPr>
          <p:cNvSpPr/>
          <p:nvPr/>
        </p:nvSpPr>
        <p:spPr>
          <a:xfrm rot="5400000">
            <a:off x="7777726" y="2443725"/>
            <a:ext cx="4134628" cy="46939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2C0F0F-EDB5-469E-986E-07AE8735C235}"/>
              </a:ext>
            </a:extLst>
          </p:cNvPr>
          <p:cNvSpPr/>
          <p:nvPr/>
        </p:nvSpPr>
        <p:spPr>
          <a:xfrm rot="5400000">
            <a:off x="5682683" y="5445055"/>
            <a:ext cx="1820487" cy="10054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93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0BE8E-0E37-409D-8149-310ED57B9468}"/>
              </a:ext>
            </a:extLst>
          </p:cNvPr>
          <p:cNvSpPr txBox="1"/>
          <p:nvPr/>
        </p:nvSpPr>
        <p:spPr>
          <a:xfrm>
            <a:off x="301292" y="247774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Modeling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ACEA0E-041F-4E07-9B07-0FACA37320DF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69183-04F5-4875-85C6-5C42CE0B2363}"/>
              </a:ext>
            </a:extLst>
          </p:cNvPr>
          <p:cNvSpPr txBox="1"/>
          <p:nvPr/>
        </p:nvSpPr>
        <p:spPr>
          <a:xfrm>
            <a:off x="1115739" y="1629000"/>
            <a:ext cx="4070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학습을 위한 </a:t>
            </a:r>
            <a:r>
              <a:rPr lang="ko-KR" altLang="en-US" sz="40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전처리</a:t>
            </a:r>
            <a:endParaRPr lang="ko-KR" altLang="en-US" sz="4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D6484-6F9D-49F4-A08A-0A69925DFB18}"/>
              </a:ext>
            </a:extLst>
          </p:cNvPr>
          <p:cNvSpPr txBox="1"/>
          <p:nvPr/>
        </p:nvSpPr>
        <p:spPr>
          <a:xfrm>
            <a:off x="1115739" y="233688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인코딩 뭐 </a:t>
            </a:r>
            <a:r>
              <a:rPr lang="ko-KR" altLang="en-US" sz="24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그런거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51A40-D19C-496C-BAF1-DA39C2C03096}"/>
              </a:ext>
            </a:extLst>
          </p:cNvPr>
          <p:cNvSpPr txBox="1"/>
          <p:nvPr/>
        </p:nvSpPr>
        <p:spPr>
          <a:xfrm>
            <a:off x="1115739" y="2798551"/>
            <a:ext cx="336528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라벨 인코더 써서 범주형 변수 인코딩 해줬고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취급액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log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취해서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왜도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조정해서 정규분포화 시켰고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피쳐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셀렉션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해줬고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13187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70F7B-411E-4387-856E-10175858E5DE}"/>
              </a:ext>
            </a:extLst>
          </p:cNvPr>
          <p:cNvSpPr txBox="1"/>
          <p:nvPr/>
        </p:nvSpPr>
        <p:spPr>
          <a:xfrm>
            <a:off x="301292" y="247774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Modeling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35A814-35BD-4C36-919E-C920FF28BB05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1D9552-7174-4CA8-9B5D-E4BDF8B51E9F}"/>
              </a:ext>
            </a:extLst>
          </p:cNvPr>
          <p:cNvSpPr txBox="1"/>
          <p:nvPr/>
        </p:nvSpPr>
        <p:spPr>
          <a:xfrm>
            <a:off x="1115739" y="1629000"/>
            <a:ext cx="3041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알고리즘 비교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48F6C-C453-4AE2-97DC-B38498F23A31}"/>
              </a:ext>
            </a:extLst>
          </p:cNvPr>
          <p:cNvSpPr txBox="1"/>
          <p:nvPr/>
        </p:nvSpPr>
        <p:spPr>
          <a:xfrm>
            <a:off x="1115739" y="2336886"/>
            <a:ext cx="281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이것저것 써봤습니다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36F08-B753-4BA7-90B8-89BC4D3A66E9}"/>
              </a:ext>
            </a:extLst>
          </p:cNvPr>
          <p:cNvSpPr txBox="1"/>
          <p:nvPr/>
        </p:nvSpPr>
        <p:spPr>
          <a:xfrm>
            <a:off x="1115739" y="2798551"/>
            <a:ext cx="1322798" cy="145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랜덤 포레스트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그라디언트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부스팅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라이트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지비엠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리니어 모델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딥러닝 모델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8240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2E48CF-3A88-48EE-9677-18B79BA9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83A6B-63BC-4FA0-A514-D5B34B85FECD}"/>
              </a:ext>
            </a:extLst>
          </p:cNvPr>
          <p:cNvSpPr txBox="1"/>
          <p:nvPr/>
        </p:nvSpPr>
        <p:spPr>
          <a:xfrm>
            <a:off x="401712" y="414571"/>
            <a:ext cx="2584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피피티</a:t>
            </a:r>
            <a:r>
              <a:rPr lang="ko-KR" altLang="en-US" sz="40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컨셉</a:t>
            </a:r>
            <a:endParaRPr lang="ko-KR" altLang="en-US" sz="44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F6F35-19B4-4187-B8B6-9CF5FAEF6DCF}"/>
              </a:ext>
            </a:extLst>
          </p:cNvPr>
          <p:cNvSpPr txBox="1"/>
          <p:nvPr/>
        </p:nvSpPr>
        <p:spPr>
          <a:xfrm>
            <a:off x="1834119" y="1523375"/>
            <a:ext cx="916629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아주 깔끔하게</a:t>
            </a:r>
            <a:r>
              <a:rPr lang="en-US" altLang="ko-KR" sz="4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4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군더더기 없이</a:t>
            </a:r>
            <a:r>
              <a:rPr lang="en-US" altLang="ko-KR" sz="4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r>
              <a:rPr lang="ko-KR" altLang="en-US" sz="4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화이트 톤에 유채색으로 포인트</a:t>
            </a:r>
            <a:r>
              <a:rPr lang="en-US" altLang="ko-KR" sz="4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r>
              <a:rPr lang="ko-KR" altLang="en-US" sz="4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색조합은 </a:t>
            </a:r>
            <a:r>
              <a:rPr lang="en-US" altLang="ko-KR" sz="4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NS</a:t>
            </a:r>
            <a:r>
              <a:rPr lang="ko-KR" altLang="en-US" sz="4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홈쇼핑 컬러 활용</a:t>
            </a:r>
            <a:r>
              <a:rPr lang="en-US" altLang="ko-KR" sz="4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r>
              <a:rPr lang="ko-KR" altLang="en-US" sz="4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이미지는 선명한 실사 위주</a:t>
            </a:r>
            <a:r>
              <a:rPr lang="en-US" altLang="ko-KR" sz="4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r>
              <a:rPr lang="ko-KR" altLang="en-US" sz="4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플랫 아이콘이나 실루엣 이미지 금지</a:t>
            </a:r>
            <a:r>
              <a:rPr lang="en-US" altLang="ko-KR" sz="4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r>
              <a:rPr lang="ko-KR" altLang="en-US" sz="4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실사 이미지와 단색 도형 동시에 사용 필</a:t>
            </a:r>
            <a:r>
              <a:rPr lang="en-US" altLang="ko-KR" sz="4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  <a:endParaRPr lang="ko-KR" altLang="en-US" sz="44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1997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C2751-E592-44BB-9AA2-C1E84EE961BB}"/>
              </a:ext>
            </a:extLst>
          </p:cNvPr>
          <p:cNvSpPr txBox="1"/>
          <p:nvPr/>
        </p:nvSpPr>
        <p:spPr>
          <a:xfrm>
            <a:off x="301292" y="247774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Modeling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598393-AD07-4DC3-A793-134A514C3807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4C34A-CEBC-48D7-81B1-611BA96E6C6D}"/>
              </a:ext>
            </a:extLst>
          </p:cNvPr>
          <p:cNvSpPr txBox="1"/>
          <p:nvPr/>
        </p:nvSpPr>
        <p:spPr>
          <a:xfrm>
            <a:off x="1115739" y="1629000"/>
            <a:ext cx="3041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알고리즘 튜닝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28BA0-E399-4269-B989-EAFB72DBFE6F}"/>
              </a:ext>
            </a:extLst>
          </p:cNvPr>
          <p:cNvSpPr txBox="1"/>
          <p:nvPr/>
        </p:nvSpPr>
        <p:spPr>
          <a:xfrm>
            <a:off x="1115739" y="2336886"/>
            <a:ext cx="5828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알고리즘 이걸로 하기로 했고 튜닝 해봤습니다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BABF9-90C4-4611-83CC-7BEF08CEDE2C}"/>
              </a:ext>
            </a:extLst>
          </p:cNvPr>
          <p:cNvSpPr txBox="1"/>
          <p:nvPr/>
        </p:nvSpPr>
        <p:spPr>
          <a:xfrm>
            <a:off x="1115739" y="2798551"/>
            <a:ext cx="2117887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그리드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서치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뭔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서치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눈치 코치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하이퍼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파라미터 이거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이거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이거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이렇게 결과값이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나오더라고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55194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52A8B-C8AA-4E3D-A110-F39D96026210}"/>
              </a:ext>
            </a:extLst>
          </p:cNvPr>
          <p:cNvSpPr txBox="1"/>
          <p:nvPr/>
        </p:nvSpPr>
        <p:spPr>
          <a:xfrm>
            <a:off x="301292" y="247774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Modeling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91619F-816A-4393-B5E7-2374E0AD1281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5FEEE-318D-4C30-9258-46D53E03CAD6}"/>
              </a:ext>
            </a:extLst>
          </p:cNvPr>
          <p:cNvSpPr txBox="1"/>
          <p:nvPr/>
        </p:nvSpPr>
        <p:spPr>
          <a:xfrm>
            <a:off x="1115739" y="1629000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예측 모델 모형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11BF9-6295-4225-A8E9-AFB59E7D608A}"/>
              </a:ext>
            </a:extLst>
          </p:cNvPr>
          <p:cNvSpPr txBox="1"/>
          <p:nvPr/>
        </p:nvSpPr>
        <p:spPr>
          <a:xfrm>
            <a:off x="1115739" y="2336886"/>
            <a:ext cx="429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자 그래서 우리 모델은 이렇습니다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C4259-350F-4789-9720-259BE32F1AC3}"/>
              </a:ext>
            </a:extLst>
          </p:cNvPr>
          <p:cNvSpPr txBox="1"/>
          <p:nvPr/>
        </p:nvSpPr>
        <p:spPr>
          <a:xfrm>
            <a:off x="1115739" y="2798551"/>
            <a:ext cx="2255746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 전처리해서 집어 넣고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외부 데이터 전처리해서 집어 넣고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인코딩하고 정규화하고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모델에 학습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아웃풋 다시 지수화 시켜서 짠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이게 우리 예측 모형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4360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6256B-1734-48DD-A3E1-B3E998E42230}"/>
              </a:ext>
            </a:extLst>
          </p:cNvPr>
          <p:cNvSpPr txBox="1"/>
          <p:nvPr/>
        </p:nvSpPr>
        <p:spPr>
          <a:xfrm>
            <a:off x="865300" y="1690448"/>
            <a:ext cx="10054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05</a:t>
            </a:r>
            <a:endParaRPr lang="ko-KR" altLang="en-US" sz="6000" b="1" spc="-3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55E64-40DB-400E-94C0-A88E3334EB7A}"/>
              </a:ext>
            </a:extLst>
          </p:cNvPr>
          <p:cNvSpPr txBox="1"/>
          <p:nvPr/>
        </p:nvSpPr>
        <p:spPr>
          <a:xfrm>
            <a:off x="865300" y="2562909"/>
            <a:ext cx="1669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Evaluation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4CAE5-D424-4EC4-8CE3-6E42B584850E}"/>
              </a:ext>
            </a:extLst>
          </p:cNvPr>
          <p:cNvSpPr txBox="1"/>
          <p:nvPr/>
        </p:nvSpPr>
        <p:spPr>
          <a:xfrm>
            <a:off x="865300" y="3971845"/>
            <a:ext cx="132760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평가식의 이해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예측 결과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D53256-811E-49B6-BF29-5E01407B0CE3}"/>
              </a:ext>
            </a:extLst>
          </p:cNvPr>
          <p:cNvSpPr/>
          <p:nvPr/>
        </p:nvSpPr>
        <p:spPr>
          <a:xfrm rot="5400000">
            <a:off x="8431876" y="-2335876"/>
            <a:ext cx="1424247" cy="60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A8AD6D-B986-454F-97CE-F272A19D9811}"/>
              </a:ext>
            </a:extLst>
          </p:cNvPr>
          <p:cNvSpPr/>
          <p:nvPr/>
        </p:nvSpPr>
        <p:spPr>
          <a:xfrm rot="5400000">
            <a:off x="10361377" y="685363"/>
            <a:ext cx="851542" cy="28097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6BCAEF-F0D9-4053-879C-799665F94D5C}"/>
              </a:ext>
            </a:extLst>
          </p:cNvPr>
          <p:cNvSpPr/>
          <p:nvPr/>
        </p:nvSpPr>
        <p:spPr>
          <a:xfrm rot="5400000">
            <a:off x="4904070" y="2856370"/>
            <a:ext cx="5193559" cy="28097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FBE037-7D27-481C-A4D0-0721A3E89DF4}"/>
              </a:ext>
            </a:extLst>
          </p:cNvPr>
          <p:cNvSpPr/>
          <p:nvPr/>
        </p:nvSpPr>
        <p:spPr>
          <a:xfrm rot="5400000">
            <a:off x="10075025" y="4741025"/>
            <a:ext cx="1424247" cy="28097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86E26D-51B6-47E8-BE8D-ECAE6724AC67}"/>
              </a:ext>
            </a:extLst>
          </p:cNvPr>
          <p:cNvSpPr/>
          <p:nvPr/>
        </p:nvSpPr>
        <p:spPr>
          <a:xfrm rot="5400000">
            <a:off x="9694295" y="2586373"/>
            <a:ext cx="2185706" cy="28097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26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37C6F-7752-4BC4-9124-70AEB9C55192}"/>
              </a:ext>
            </a:extLst>
          </p:cNvPr>
          <p:cNvSpPr txBox="1"/>
          <p:nvPr/>
        </p:nvSpPr>
        <p:spPr>
          <a:xfrm>
            <a:off x="301292" y="247774"/>
            <a:ext cx="1048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Evaluation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206A47-CB10-4F38-8F80-6F8FF9093497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EAFD-0547-49B6-8378-6F0DDD3B64EA}"/>
              </a:ext>
            </a:extLst>
          </p:cNvPr>
          <p:cNvSpPr txBox="1"/>
          <p:nvPr/>
        </p:nvSpPr>
        <p:spPr>
          <a:xfrm>
            <a:off x="1115739" y="1629000"/>
            <a:ext cx="3041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평가식의 이해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2F655-B551-4376-A9E8-6653CCA4FD23}"/>
              </a:ext>
            </a:extLst>
          </p:cNvPr>
          <p:cNvSpPr txBox="1"/>
          <p:nvPr/>
        </p:nvSpPr>
        <p:spPr>
          <a:xfrm>
            <a:off x="1115739" y="2336886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MAPE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란 무엇인가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?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4A217-35AD-4976-AD42-51B25D5859B3}"/>
              </a:ext>
            </a:extLst>
          </p:cNvPr>
          <p:cNvSpPr txBox="1"/>
          <p:nvPr/>
        </p:nvSpPr>
        <p:spPr>
          <a:xfrm>
            <a:off x="1115739" y="2798551"/>
            <a:ext cx="239360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페이지를 넣을 것인가 말 것인가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8709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BDF2A-D1ED-4985-B509-E72407A8CE7B}"/>
              </a:ext>
            </a:extLst>
          </p:cNvPr>
          <p:cNvSpPr txBox="1"/>
          <p:nvPr/>
        </p:nvSpPr>
        <p:spPr>
          <a:xfrm>
            <a:off x="301292" y="247774"/>
            <a:ext cx="1048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Evaluation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67ABDB-7FCE-4C48-A3D7-8FC03DF21F4B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A9371-CB05-4EBB-9F68-24C537C1FA04}"/>
              </a:ext>
            </a:extLst>
          </p:cNvPr>
          <p:cNvSpPr txBox="1"/>
          <p:nvPr/>
        </p:nvSpPr>
        <p:spPr>
          <a:xfrm>
            <a:off x="1115739" y="1629000"/>
            <a:ext cx="2127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예측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D462D-6FEA-4590-80E5-54C461EE6D7D}"/>
              </a:ext>
            </a:extLst>
          </p:cNvPr>
          <p:cNvSpPr txBox="1"/>
          <p:nvPr/>
        </p:nvSpPr>
        <p:spPr>
          <a:xfrm>
            <a:off x="1115739" y="233688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MAPE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보여주고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샘플 보여주고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1C463-3A1F-4D7F-9781-C77BF4A8A52E}"/>
              </a:ext>
            </a:extLst>
          </p:cNvPr>
          <p:cNvSpPr txBox="1"/>
          <p:nvPr/>
        </p:nvSpPr>
        <p:spPr>
          <a:xfrm>
            <a:off x="1115739" y="2798551"/>
            <a:ext cx="3959738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각 제품별로 얼마나 정확하게 예측 했는지 샘플을 보여줄 거다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물론 잘 맞춘 것만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^^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못 맞추는 모델이 얼마나 오차가 큰지를 보여줄까 말까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446343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B49E8D-82DC-4B29-B664-5A4A2B3FF325}"/>
              </a:ext>
            </a:extLst>
          </p:cNvPr>
          <p:cNvSpPr txBox="1"/>
          <p:nvPr/>
        </p:nvSpPr>
        <p:spPr>
          <a:xfrm>
            <a:off x="865300" y="1690448"/>
            <a:ext cx="10054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06</a:t>
            </a:r>
            <a:endParaRPr lang="ko-KR" altLang="en-US" sz="6000" b="1" spc="-3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014EA-2D5F-4431-87F1-2CF2D255DB1A}"/>
              </a:ext>
            </a:extLst>
          </p:cNvPr>
          <p:cNvSpPr txBox="1"/>
          <p:nvPr/>
        </p:nvSpPr>
        <p:spPr>
          <a:xfrm>
            <a:off x="865300" y="2562909"/>
            <a:ext cx="337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Optimization Modeling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174E9-F96E-4757-891E-DBB843C16762}"/>
              </a:ext>
            </a:extLst>
          </p:cNvPr>
          <p:cNvSpPr txBox="1"/>
          <p:nvPr/>
        </p:nvSpPr>
        <p:spPr>
          <a:xfrm>
            <a:off x="865300" y="3971845"/>
            <a:ext cx="219803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편성 최적화 배경 및 목표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편성 최적화 모델링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편성 최적화 모형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최적화 결과 비교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2E25CD-E050-41AD-AF23-613834B069B3}"/>
              </a:ext>
            </a:extLst>
          </p:cNvPr>
          <p:cNvSpPr/>
          <p:nvPr/>
        </p:nvSpPr>
        <p:spPr>
          <a:xfrm rot="5400000">
            <a:off x="8091055" y="-520931"/>
            <a:ext cx="2189018" cy="3230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CD0750-2066-40B7-9D8B-2CE8EEBC01C0}"/>
              </a:ext>
            </a:extLst>
          </p:cNvPr>
          <p:cNvSpPr/>
          <p:nvPr/>
        </p:nvSpPr>
        <p:spPr>
          <a:xfrm rot="5400000">
            <a:off x="5580611" y="515389"/>
            <a:ext cx="2189018" cy="11582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5AD011-81D3-49F4-9AB8-B5326D3EFA29}"/>
              </a:ext>
            </a:extLst>
          </p:cNvPr>
          <p:cNvSpPr/>
          <p:nvPr/>
        </p:nvSpPr>
        <p:spPr>
          <a:xfrm rot="5400000">
            <a:off x="8979407" y="2054353"/>
            <a:ext cx="5266946" cy="11582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62125-FE86-4A1B-B1CF-27A47133ADF5}"/>
              </a:ext>
            </a:extLst>
          </p:cNvPr>
          <p:cNvSpPr/>
          <p:nvPr/>
        </p:nvSpPr>
        <p:spPr>
          <a:xfrm rot="5400000">
            <a:off x="7642138" y="886665"/>
            <a:ext cx="1612727" cy="47050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4BD23A-B0C9-4FC6-905F-1145942AE3F8}"/>
              </a:ext>
            </a:extLst>
          </p:cNvPr>
          <p:cNvSpPr/>
          <p:nvPr/>
        </p:nvSpPr>
        <p:spPr>
          <a:xfrm rot="5400000">
            <a:off x="8470363" y="3136367"/>
            <a:ext cx="1347273" cy="60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7F0E82-923A-4726-9ECD-525EB8B3B148}"/>
              </a:ext>
            </a:extLst>
          </p:cNvPr>
          <p:cNvSpPr/>
          <p:nvPr/>
        </p:nvSpPr>
        <p:spPr>
          <a:xfrm rot="5400000">
            <a:off x="7997239" y="2463179"/>
            <a:ext cx="902526" cy="47050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02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144CD-8F6D-4DC4-9293-A2CFDAFC2FFA}"/>
              </a:ext>
            </a:extLst>
          </p:cNvPr>
          <p:cNvSpPr txBox="1"/>
          <p:nvPr/>
        </p:nvSpPr>
        <p:spPr>
          <a:xfrm>
            <a:off x="301292" y="247774"/>
            <a:ext cx="1234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Optimization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AD660D-B96A-43EE-ADCA-32FD590CD5F3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5C7C9-1B70-4CD4-9C3E-F78AA44C34CE}"/>
              </a:ext>
            </a:extLst>
          </p:cNvPr>
          <p:cNvSpPr txBox="1"/>
          <p:nvPr/>
        </p:nvSpPr>
        <p:spPr>
          <a:xfrm>
            <a:off x="1115739" y="1629000"/>
            <a:ext cx="6585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예측 모델을 활용한 편성 최적화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8AB14-B4E9-4D74-8259-12F3644046AB}"/>
              </a:ext>
            </a:extLst>
          </p:cNvPr>
          <p:cNvSpPr txBox="1"/>
          <p:nvPr/>
        </p:nvSpPr>
        <p:spPr>
          <a:xfrm>
            <a:off x="1115739" y="2336886"/>
            <a:ext cx="5280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페이지는 다시 비즈니스 이해 페이지야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80BE1-E9FF-479E-97C0-9093104C8DD6}"/>
              </a:ext>
            </a:extLst>
          </p:cNvPr>
          <p:cNvSpPr txBox="1"/>
          <p:nvPr/>
        </p:nvSpPr>
        <p:spPr>
          <a:xfrm>
            <a:off x="1115739" y="2798551"/>
            <a:ext cx="3602268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예측 모델을 활용해서 편성 최적화를 하려는 분석 배경과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분석 목표를 이해해야 해 여기서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그러니까 예측 모델의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Deploying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이자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편성 최적화 모델의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Business Understanding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이지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57901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847DB-6ED4-4C2F-8061-793C8856B780}"/>
              </a:ext>
            </a:extLst>
          </p:cNvPr>
          <p:cNvSpPr txBox="1"/>
          <p:nvPr/>
        </p:nvSpPr>
        <p:spPr>
          <a:xfrm>
            <a:off x="301292" y="247774"/>
            <a:ext cx="1234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Optimization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0BB1C6-7FA6-4686-A36E-9065EA1C57AF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8F2B8-E432-4CF5-8EA9-A69F4AED03E4}"/>
              </a:ext>
            </a:extLst>
          </p:cNvPr>
          <p:cNvSpPr txBox="1"/>
          <p:nvPr/>
        </p:nvSpPr>
        <p:spPr>
          <a:xfrm>
            <a:off x="1115739" y="1629000"/>
            <a:ext cx="4070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편성 최적화 모델링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49713-0DE6-458F-8741-99C316F39029}"/>
              </a:ext>
            </a:extLst>
          </p:cNvPr>
          <p:cNvSpPr txBox="1"/>
          <p:nvPr/>
        </p:nvSpPr>
        <p:spPr>
          <a:xfrm>
            <a:off x="1115739" y="2336886"/>
            <a:ext cx="5806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그럼 그 편성 최적화 모델링을 어떻게 할 건데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?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5A422-6DF6-4CB0-9AF2-F35726225E86}"/>
              </a:ext>
            </a:extLst>
          </p:cNvPr>
          <p:cNvSpPr txBox="1"/>
          <p:nvPr/>
        </p:nvSpPr>
        <p:spPr>
          <a:xfrm>
            <a:off x="1115739" y="2798551"/>
            <a:ext cx="2704587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이론적 배경을 졸라 풀어 씁니다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왜 우리가 이렇게 모델링을 했어야 했는지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쿠션을 겁나 까는 겁니다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여러분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02170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731DE-469F-4A2C-AF3F-33EBAE2152ED}"/>
              </a:ext>
            </a:extLst>
          </p:cNvPr>
          <p:cNvSpPr txBox="1"/>
          <p:nvPr/>
        </p:nvSpPr>
        <p:spPr>
          <a:xfrm>
            <a:off x="301292" y="247774"/>
            <a:ext cx="1234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Optimization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2FA75F-F1F5-4AAF-BBC8-848ACE7D9378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E9363-E0C5-47C6-9B6C-4B1B62E3F4B3}"/>
              </a:ext>
            </a:extLst>
          </p:cNvPr>
          <p:cNvSpPr txBox="1"/>
          <p:nvPr/>
        </p:nvSpPr>
        <p:spPr>
          <a:xfrm>
            <a:off x="1115739" y="1629000"/>
            <a:ext cx="3613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편성 최적화 모형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1C66A-CC40-412D-A024-499C2177F862}"/>
              </a:ext>
            </a:extLst>
          </p:cNvPr>
          <p:cNvSpPr txBox="1"/>
          <p:nvPr/>
        </p:nvSpPr>
        <p:spPr>
          <a:xfrm>
            <a:off x="1115739" y="2336886"/>
            <a:ext cx="4937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그래서 우리 최적화 모형은 이렇습니다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26D9B-2B42-4BA9-9E96-27E66EEDC46B}"/>
              </a:ext>
            </a:extLst>
          </p:cNvPr>
          <p:cNvSpPr txBox="1"/>
          <p:nvPr/>
        </p:nvSpPr>
        <p:spPr>
          <a:xfrm>
            <a:off x="1115739" y="2798551"/>
            <a:ext cx="199125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그냥 모형만 보여줘 된장먹을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86439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583D2A-EFC6-4904-B5B2-BADE0A900F31}"/>
              </a:ext>
            </a:extLst>
          </p:cNvPr>
          <p:cNvSpPr txBox="1"/>
          <p:nvPr/>
        </p:nvSpPr>
        <p:spPr>
          <a:xfrm>
            <a:off x="301292" y="247774"/>
            <a:ext cx="1234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Optimization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F05E3E-C556-4605-BDD4-192A3BE0CABD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CB266-AF80-48C6-8C81-5A8653B79413}"/>
              </a:ext>
            </a:extLst>
          </p:cNvPr>
          <p:cNvSpPr txBox="1"/>
          <p:nvPr/>
        </p:nvSpPr>
        <p:spPr>
          <a:xfrm>
            <a:off x="1115739" y="1629000"/>
            <a:ext cx="3613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최적화 결과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ADFB5-1435-420B-BB00-922A9F791284}"/>
              </a:ext>
            </a:extLst>
          </p:cNvPr>
          <p:cNvSpPr txBox="1"/>
          <p:nvPr/>
        </p:nvSpPr>
        <p:spPr>
          <a:xfrm>
            <a:off x="1115739" y="2336886"/>
            <a:ext cx="4663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하지만 가능하다면 결과 비교 </a:t>
            </a:r>
            <a:r>
              <a:rPr lang="ko-KR" altLang="en-US" sz="24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해야죠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0531F-9F6D-4E0D-8343-6757A388DF6B}"/>
              </a:ext>
            </a:extLst>
          </p:cNvPr>
          <p:cNvSpPr txBox="1"/>
          <p:nvPr/>
        </p:nvSpPr>
        <p:spPr>
          <a:xfrm>
            <a:off x="1115739" y="2798551"/>
            <a:ext cx="3877985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기존 제공된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2020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 테스트 데이터의 예측 취급액과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우리의 편성 최적화 모델로 재편성한 편성표의 예측 취급액을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비교해서 보여주면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?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끝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658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6BA262-5571-4A5D-B86C-F5FA7286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B94C3D-66A7-4299-B96F-BDA3BEDCC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4313"/>
            <a:ext cx="11430000" cy="6429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936DFC-CCA4-4A8F-9851-2BE5517A63A3}"/>
              </a:ext>
            </a:extLst>
          </p:cNvPr>
          <p:cNvSpPr txBox="1"/>
          <p:nvPr/>
        </p:nvSpPr>
        <p:spPr>
          <a:xfrm rot="20923622">
            <a:off x="4803819" y="3111570"/>
            <a:ext cx="2584362" cy="707886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샘플 템플릿</a:t>
            </a:r>
            <a:endParaRPr lang="ko-KR" altLang="en-US" sz="44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5577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F7879-ED7A-4E81-8DD7-BC32665BF45F}"/>
              </a:ext>
            </a:extLst>
          </p:cNvPr>
          <p:cNvSpPr txBox="1"/>
          <p:nvPr/>
        </p:nvSpPr>
        <p:spPr>
          <a:xfrm>
            <a:off x="865300" y="1690448"/>
            <a:ext cx="10054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07</a:t>
            </a:r>
            <a:endParaRPr lang="ko-KR" altLang="en-US" sz="6000" b="1" spc="-3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BDE38-D47B-44A2-9404-C4C9ADFA207F}"/>
              </a:ext>
            </a:extLst>
          </p:cNvPr>
          <p:cNvSpPr txBox="1"/>
          <p:nvPr/>
        </p:nvSpPr>
        <p:spPr>
          <a:xfrm>
            <a:off x="865300" y="2562909"/>
            <a:ext cx="1166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Deploy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2BC7C-B030-4ED7-9A8B-61AAC7EBE25F}"/>
              </a:ext>
            </a:extLst>
          </p:cNvPr>
          <p:cNvSpPr txBox="1"/>
          <p:nvPr/>
        </p:nvSpPr>
        <p:spPr>
          <a:xfrm>
            <a:off x="865300" y="3971845"/>
            <a:ext cx="132760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비즈니스 적용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기대효과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BD7865-98A7-40B7-BE12-8B99128C8ABF}"/>
              </a:ext>
            </a:extLst>
          </p:cNvPr>
          <p:cNvSpPr/>
          <p:nvPr/>
        </p:nvSpPr>
        <p:spPr>
          <a:xfrm rot="5400000">
            <a:off x="3844489" y="2251511"/>
            <a:ext cx="5229000" cy="725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E6FC68-CF8E-4BE2-9DC3-EB2FE80A7489}"/>
              </a:ext>
            </a:extLst>
          </p:cNvPr>
          <p:cNvSpPr/>
          <p:nvPr/>
        </p:nvSpPr>
        <p:spPr>
          <a:xfrm rot="5400000">
            <a:off x="4919170" y="3880511"/>
            <a:ext cx="5229000" cy="725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E364F7-96DF-4270-A8F1-41A4CDCF8C71}"/>
              </a:ext>
            </a:extLst>
          </p:cNvPr>
          <p:cNvSpPr/>
          <p:nvPr/>
        </p:nvSpPr>
        <p:spPr>
          <a:xfrm rot="5400000">
            <a:off x="5993851" y="2251511"/>
            <a:ext cx="5229000" cy="725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F667F-AC55-4499-817F-D202B941CC0B}"/>
              </a:ext>
            </a:extLst>
          </p:cNvPr>
          <p:cNvSpPr/>
          <p:nvPr/>
        </p:nvSpPr>
        <p:spPr>
          <a:xfrm rot="5400000">
            <a:off x="7068532" y="3912427"/>
            <a:ext cx="5229000" cy="725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CEC589-7CD0-49DA-A769-349C9C17B4A8}"/>
              </a:ext>
            </a:extLst>
          </p:cNvPr>
          <p:cNvSpPr/>
          <p:nvPr/>
        </p:nvSpPr>
        <p:spPr>
          <a:xfrm rot="5400000">
            <a:off x="8143213" y="2251511"/>
            <a:ext cx="5229000" cy="725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4C0AA6-107C-4A0A-9D4A-B009EBE40F69}"/>
              </a:ext>
            </a:extLst>
          </p:cNvPr>
          <p:cNvSpPr/>
          <p:nvPr/>
        </p:nvSpPr>
        <p:spPr>
          <a:xfrm rot="5400000">
            <a:off x="9217894" y="3880511"/>
            <a:ext cx="5229000" cy="725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EA763D-E561-4503-960C-7A5DE4DB1022}"/>
              </a:ext>
            </a:extLst>
          </p:cNvPr>
          <p:cNvSpPr/>
          <p:nvPr/>
        </p:nvSpPr>
        <p:spPr>
          <a:xfrm rot="5400000">
            <a:off x="5980860" y="6048798"/>
            <a:ext cx="956258" cy="725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014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61D8C-207D-41FB-80B1-DD2D2A04080B}"/>
              </a:ext>
            </a:extLst>
          </p:cNvPr>
          <p:cNvSpPr txBox="1"/>
          <p:nvPr/>
        </p:nvSpPr>
        <p:spPr>
          <a:xfrm>
            <a:off x="301292" y="247774"/>
            <a:ext cx="758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Deploy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C53794-710A-4363-BD39-F649DC56819F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69E25-6F00-49F5-BE82-52C105C85949}"/>
              </a:ext>
            </a:extLst>
          </p:cNvPr>
          <p:cNvSpPr txBox="1"/>
          <p:nvPr/>
        </p:nvSpPr>
        <p:spPr>
          <a:xfrm>
            <a:off x="1115739" y="1629000"/>
            <a:ext cx="5856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비즈니스 적용 및 기대효과</a:t>
            </a:r>
            <a:r>
              <a:rPr lang="en-US" altLang="ko-KR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endParaRPr lang="ko-KR" altLang="en-US" sz="4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168FA-8790-4109-9D89-A9ED035A501D}"/>
              </a:ext>
            </a:extLst>
          </p:cNvPr>
          <p:cNvSpPr txBox="1"/>
          <p:nvPr/>
        </p:nvSpPr>
        <p:spPr>
          <a:xfrm>
            <a:off x="1115739" y="2336886"/>
            <a:ext cx="550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</a:t>
            </a:r>
            <a:r>
              <a:rPr lang="ko-KR" altLang="en-US" sz="24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썰을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겁나 잘 풀어야 해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그래서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페이지임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5DC4C-3543-4227-8F23-9D8B8B7966C2}"/>
              </a:ext>
            </a:extLst>
          </p:cNvPr>
          <p:cNvSpPr txBox="1"/>
          <p:nvPr/>
        </p:nvSpPr>
        <p:spPr>
          <a:xfrm>
            <a:off x="1115739" y="2798551"/>
            <a:ext cx="477887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우리가 잘 해야 하는 건 결국 이게 어떻게 돈이 될 것인가에 대한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비젼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제시임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58328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B8769-9111-4AB0-8C98-928FBCD654CB}"/>
              </a:ext>
            </a:extLst>
          </p:cNvPr>
          <p:cNvSpPr txBox="1"/>
          <p:nvPr/>
        </p:nvSpPr>
        <p:spPr>
          <a:xfrm>
            <a:off x="301292" y="247774"/>
            <a:ext cx="758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Deploy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426803-6D20-4A82-9C55-60D90AE5EFCB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CA39-6178-4F4E-BA29-D43D9D472FEB}"/>
              </a:ext>
            </a:extLst>
          </p:cNvPr>
          <p:cNvSpPr txBox="1"/>
          <p:nvPr/>
        </p:nvSpPr>
        <p:spPr>
          <a:xfrm>
            <a:off x="1115739" y="1629000"/>
            <a:ext cx="5856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비즈니스 적용 및 기대효과</a:t>
            </a:r>
            <a:r>
              <a:rPr lang="en-US" altLang="ko-KR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</a:t>
            </a:r>
            <a:endParaRPr lang="ko-KR" altLang="en-US" sz="4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6E587-B24E-408F-BC7B-900936147712}"/>
              </a:ext>
            </a:extLst>
          </p:cNvPr>
          <p:cNvSpPr txBox="1"/>
          <p:nvPr/>
        </p:nvSpPr>
        <p:spPr>
          <a:xfrm>
            <a:off x="1115739" y="2336886"/>
            <a:ext cx="550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</a:t>
            </a:r>
            <a:r>
              <a:rPr lang="ko-KR" altLang="en-US" sz="24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썰을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겁나 잘 풀어야 해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그래서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페이지임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D11D0-BB5B-4456-AD27-38FF8DE5BC5D}"/>
              </a:ext>
            </a:extLst>
          </p:cNvPr>
          <p:cNvSpPr txBox="1"/>
          <p:nvPr/>
        </p:nvSpPr>
        <p:spPr>
          <a:xfrm>
            <a:off x="1115739" y="2798551"/>
            <a:ext cx="477887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우리가 잘 해야 하는 건 결국 이게 어떻게 돈이 될 것인가에 대한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비젼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제시임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79932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5B2AD-3B40-4D1A-A8D1-8A4F3E806FEC}"/>
              </a:ext>
            </a:extLst>
          </p:cNvPr>
          <p:cNvSpPr txBox="1"/>
          <p:nvPr/>
        </p:nvSpPr>
        <p:spPr>
          <a:xfrm>
            <a:off x="301292" y="247774"/>
            <a:ext cx="758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Deploy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7F1530-7381-4961-B42A-93703B88DF1A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A25C0-07A4-4B5B-B2AB-96975E4FF069}"/>
              </a:ext>
            </a:extLst>
          </p:cNvPr>
          <p:cNvSpPr txBox="1"/>
          <p:nvPr/>
        </p:nvSpPr>
        <p:spPr>
          <a:xfrm>
            <a:off x="1115739" y="1629000"/>
            <a:ext cx="5856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비즈니스 적용 및 기대효과</a:t>
            </a:r>
            <a:r>
              <a:rPr lang="en-US" altLang="ko-KR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</a:t>
            </a:r>
            <a:endParaRPr lang="ko-KR" altLang="en-US" sz="4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262405-07CE-4FB5-806F-31F2B850ABBC}"/>
              </a:ext>
            </a:extLst>
          </p:cNvPr>
          <p:cNvSpPr txBox="1"/>
          <p:nvPr/>
        </p:nvSpPr>
        <p:spPr>
          <a:xfrm>
            <a:off x="1115739" y="2336886"/>
            <a:ext cx="550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</a:t>
            </a:r>
            <a:r>
              <a:rPr lang="ko-KR" altLang="en-US" sz="24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썰을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겁나 잘 풀어야 해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그래서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페이지임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BD072-0D20-45D1-A465-2D441E84FDD6}"/>
              </a:ext>
            </a:extLst>
          </p:cNvPr>
          <p:cNvSpPr txBox="1"/>
          <p:nvPr/>
        </p:nvSpPr>
        <p:spPr>
          <a:xfrm>
            <a:off x="1115739" y="2798551"/>
            <a:ext cx="477887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우리가 잘 해야 하는 건 결국 이게 어떻게 돈이 될 것인가에 대한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비젼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제시임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33087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28C67-1692-4E93-B568-03DFD6D23ADD}"/>
              </a:ext>
            </a:extLst>
          </p:cNvPr>
          <p:cNvSpPr txBox="1"/>
          <p:nvPr/>
        </p:nvSpPr>
        <p:spPr>
          <a:xfrm>
            <a:off x="5318427" y="3075057"/>
            <a:ext cx="155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뒷표지</a:t>
            </a:r>
            <a:endParaRPr lang="ko-KR" altLang="en-US" sz="4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6811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97034C3-AD28-487B-A158-D6E28617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DA5DA9-30F3-4243-9F97-C62346D86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4313"/>
            <a:ext cx="11430000" cy="6429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36AE12-72D3-40FC-B95F-B8331BFC8239}"/>
              </a:ext>
            </a:extLst>
          </p:cNvPr>
          <p:cNvSpPr txBox="1"/>
          <p:nvPr/>
        </p:nvSpPr>
        <p:spPr>
          <a:xfrm rot="20923622">
            <a:off x="4803819" y="3111570"/>
            <a:ext cx="2584362" cy="707886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b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샘플 템플릿</a:t>
            </a:r>
            <a:endParaRPr lang="ko-KR" altLang="en-US" sz="44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9418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28C67-1692-4E93-B568-03DFD6D23ADD}"/>
              </a:ext>
            </a:extLst>
          </p:cNvPr>
          <p:cNvSpPr txBox="1"/>
          <p:nvPr/>
        </p:nvSpPr>
        <p:spPr>
          <a:xfrm>
            <a:off x="5546811" y="3075057"/>
            <a:ext cx="109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248736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28C67-1692-4E93-B568-03DFD6D23ADD}"/>
              </a:ext>
            </a:extLst>
          </p:cNvPr>
          <p:cNvSpPr txBox="1"/>
          <p:nvPr/>
        </p:nvSpPr>
        <p:spPr>
          <a:xfrm>
            <a:off x="5546810" y="3075057"/>
            <a:ext cx="1098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9941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28C67-1692-4E93-B568-03DFD6D23ADD}"/>
              </a:ext>
            </a:extLst>
          </p:cNvPr>
          <p:cNvSpPr txBox="1"/>
          <p:nvPr/>
        </p:nvSpPr>
        <p:spPr>
          <a:xfrm>
            <a:off x="865300" y="1690448"/>
            <a:ext cx="10054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01</a:t>
            </a:r>
            <a:endParaRPr lang="ko-KR" altLang="en-US" sz="6000" b="1" spc="-3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6E14B-64FB-4DF8-BBC4-1962E60546AE}"/>
              </a:ext>
            </a:extLst>
          </p:cNvPr>
          <p:cNvSpPr txBox="1"/>
          <p:nvPr/>
        </p:nvSpPr>
        <p:spPr>
          <a:xfrm>
            <a:off x="865300" y="2562909"/>
            <a:ext cx="3575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Business Understanding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E4570-AF5E-4310-871C-65617349CB52}"/>
              </a:ext>
            </a:extLst>
          </p:cNvPr>
          <p:cNvSpPr txBox="1"/>
          <p:nvPr/>
        </p:nvSpPr>
        <p:spPr>
          <a:xfrm>
            <a:off x="865300" y="3971845"/>
            <a:ext cx="9621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분석 배경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분석 목표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16573E-EEE8-47D1-A2D9-9E7C8F42010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2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25B12F-4315-4DDF-93F3-00F47F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C9B6-7F69-4061-831E-B7D3B7FE8C6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28C67-1692-4E93-B568-03DFD6D23ADD}"/>
              </a:ext>
            </a:extLst>
          </p:cNvPr>
          <p:cNvSpPr txBox="1"/>
          <p:nvPr/>
        </p:nvSpPr>
        <p:spPr>
          <a:xfrm>
            <a:off x="1007896" y="2089712"/>
            <a:ext cx="2012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분석배경</a:t>
            </a:r>
            <a:endParaRPr lang="ko-KR" altLang="en-US" sz="4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4C79F-DCD2-4335-8AB4-9C35E3C676F3}"/>
              </a:ext>
            </a:extLst>
          </p:cNvPr>
          <p:cNvSpPr txBox="1"/>
          <p:nvPr/>
        </p:nvSpPr>
        <p:spPr>
          <a:xfrm>
            <a:off x="301292" y="247774"/>
            <a:ext cx="1395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Business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Understanding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5C3A2-D6AE-417D-952C-39DE2B19C4E6}"/>
              </a:ext>
            </a:extLst>
          </p:cNvPr>
          <p:cNvSpPr txBox="1"/>
          <p:nvPr/>
        </p:nvSpPr>
        <p:spPr>
          <a:xfrm>
            <a:off x="1007896" y="2797598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왜 하필 데이터인가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?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6D442-B093-4638-ABBF-4966B56F0EAD}"/>
              </a:ext>
            </a:extLst>
          </p:cNvPr>
          <p:cNvSpPr txBox="1"/>
          <p:nvPr/>
        </p:nvSpPr>
        <p:spPr>
          <a:xfrm>
            <a:off x="1007896" y="3259263"/>
            <a:ext cx="1542410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데이터이기 때문이다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데이터이기 때문이지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데이트는 못하고 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데이터는 그러하다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D10056-868E-458C-8966-A24BA9C7C770}"/>
              </a:ext>
            </a:extLst>
          </p:cNvPr>
          <p:cNvSpPr/>
          <p:nvPr/>
        </p:nvSpPr>
        <p:spPr>
          <a:xfrm rot="5400000">
            <a:off x="-1620000" y="3249000"/>
            <a:ext cx="360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13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NS홈쇼핑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4730"/>
      </a:accent1>
      <a:accent2>
        <a:srgbClr val="A76B15"/>
      </a:accent2>
      <a:accent3>
        <a:srgbClr val="4D3531"/>
      </a:accent3>
      <a:accent4>
        <a:srgbClr val="58734A"/>
      </a:accent4>
      <a:accent5>
        <a:srgbClr val="ECEBE9"/>
      </a:accent5>
      <a:accent6>
        <a:srgbClr val="FFFFFF"/>
      </a:accent6>
      <a:hlink>
        <a:srgbClr val="0563C1"/>
      </a:hlink>
      <a:folHlink>
        <a:srgbClr val="954F72"/>
      </a:folHlink>
    </a:clrScheme>
    <a:fontScheme name="모두 나눔 바른 고딕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1041</Words>
  <Application>Microsoft Office PowerPoint</Application>
  <PresentationFormat>와이드스크린</PresentationFormat>
  <Paragraphs>351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왕수</dc:creator>
  <cp:lastModifiedBy>신 왕수</cp:lastModifiedBy>
  <cp:revision>106</cp:revision>
  <dcterms:created xsi:type="dcterms:W3CDTF">2020-09-15T04:22:30Z</dcterms:created>
  <dcterms:modified xsi:type="dcterms:W3CDTF">2020-09-16T06:07:08Z</dcterms:modified>
</cp:coreProperties>
</file>