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0" r:id="rId12"/>
    <p:sldId id="265" r:id="rId13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ndace Sweigart" initials="" lastIdx="7" clrIdx="0"/>
  <p:cmAuthor id="1" name="Tim Co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894" y="11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6C23A-1837-C145-845D-F9BF3DDC3584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8376-3A82-9B4A-8A4F-7F80ACCA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000">
              <a:schemeClr val="bg1"/>
            </a:gs>
            <a:gs pos="76000">
              <a:schemeClr val="tx2">
                <a:lumMod val="10000"/>
                <a:lumOff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oyal_jay_ppt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16" name="Picture 15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" y="4636098"/>
            <a:ext cx="2852325" cy="504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341120"/>
            <a:ext cx="3886200" cy="12192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0" y="2562861"/>
            <a:ext cx="3886200" cy="1460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487680"/>
            <a:ext cx="38862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221638"/>
            <a:ext cx="3383280" cy="26334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  <p:pic>
        <p:nvPicPr>
          <p:cNvPr id="9" name="Picture 8" descr="royal_jay_ppt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487682"/>
            <a:ext cx="3886200" cy="3352799"/>
          </a:xfrm>
          <a:ln w="3175" cmpd="sng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rgbClr val="94949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9" y="1219200"/>
            <a:ext cx="3381375" cy="2636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5E5E5E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s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772400" cy="298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j_background_titl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j_background_title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2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titl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4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rj_background_title4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yal_jay_ppt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Std Thin"/>
                <a:cs typeface="HelveticaNeueLT Std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yal_jay_ppt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/>
            </a:gs>
            <a:gs pos="76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19711"/>
            <a:ext cx="77724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80161"/>
            <a:ext cx="7772400" cy="36207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71" r:id="rId5"/>
    <p:sldLayoutId id="2147483672" r:id="rId6"/>
    <p:sldLayoutId id="2147483664" r:id="rId7"/>
    <p:sldLayoutId id="2147483665" r:id="rId8"/>
    <p:sldLayoutId id="2147483666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 cap="all" baseline="0">
          <a:solidFill>
            <a:schemeClr val="tx2">
              <a:lumMod val="50000"/>
              <a:lumOff val="50000"/>
            </a:schemeClr>
          </a:solidFill>
          <a:latin typeface="HelveticaNeueLT Std Thin"/>
          <a:ea typeface="+mj-ea"/>
          <a:cs typeface="HelveticaNeueLT Std Thin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2000" b="0" i="0" kern="1200" baseline="0">
          <a:solidFill>
            <a:schemeClr val="tx2">
              <a:lumMod val="50000"/>
              <a:lumOff val="50000"/>
            </a:schemeClr>
          </a:solidFill>
          <a:latin typeface="Helvetica Neue"/>
          <a:ea typeface="+mn-ea"/>
          <a:cs typeface="Helvetica Neue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6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Med"/>
          <a:ea typeface="+mn-ea"/>
          <a:cs typeface="HelveticaNeueLT Std Med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ecflow.org/documentation/Installation/" TargetMode="External"/><Relationship Id="rId3" Type="http://schemas.openxmlformats.org/officeDocument/2006/relationships/hyperlink" Target="http://specificationbyexample.com/key_ideas.html" TargetMode="External"/><Relationship Id="rId7" Type="http://schemas.openxmlformats.org/officeDocument/2006/relationships/hyperlink" Target="https://www.visualstudio.com/en-us/products/visual-studio-community-vs.aspx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bliki/PageObject.html" TargetMode="External"/><Relationship Id="rId11" Type="http://schemas.openxmlformats.org/officeDocument/2006/relationships/hyperlink" Target="http://www.marcusoft.net/2013/04/PushTheHowDown.html" TargetMode="External"/><Relationship Id="rId5" Type="http://schemas.openxmlformats.org/officeDocument/2006/relationships/hyperlink" Target="http://martinfowler.com/bliki/DomainSpecificLanguage.html" TargetMode="External"/><Relationship Id="rId10" Type="http://schemas.openxmlformats.org/officeDocument/2006/relationships/hyperlink" Target="https://github.com/cucumber/cucumber/wiki/Given-When-Then" TargetMode="External"/><Relationship Id="rId4" Type="http://schemas.openxmlformats.org/officeDocument/2006/relationships/hyperlink" Target="http://martinfowler.com/bliki/UbiquitousLanguage.html" TargetMode="External"/><Relationship Id="rId9" Type="http://schemas.openxmlformats.org/officeDocument/2006/relationships/hyperlink" Target="https://github.com/cucumber/cucumber/wiki/Gherki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ecificationbyexample.com/key_ideas.html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bliki/UbiquitousLanguag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geObject.html" TargetMode="External"/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documentation/Installation/" TargetMode="External"/><Relationship Id="rId2" Type="http://schemas.openxmlformats.org/officeDocument/2006/relationships/hyperlink" Target="https://www.visualstudio.com/en-us/products/visual-studio-community-vs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642174"/>
            <a:ext cx="4655820" cy="1555178"/>
          </a:xfrm>
        </p:spPr>
        <p:txBody>
          <a:bodyPr>
            <a:normAutofit/>
          </a:bodyPr>
          <a:lstStyle/>
          <a:p>
            <a:pPr fontAlgn="base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</a:pPr>
            <a:r>
              <a:rPr lang="en-US" sz="3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BDD / Exec Specs / VS 2013 </a:t>
            </a:r>
            <a:endParaRPr lang="en-US" sz="3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6900" y="3043346"/>
            <a:ext cx="3886200" cy="11222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20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ea typeface="+mn-ea"/>
                <a:cs typeface="HelveticaNeueLT Std Med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Med"/>
                <a:ea typeface="+mn-ea"/>
                <a:cs typeface="HelveticaNeueLT Std Med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cap="all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Tommy </a:t>
            </a:r>
            <a:r>
              <a:rPr lang="en-US" sz="3100" cap="all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Hinrichs</a:t>
            </a:r>
          </a:p>
          <a:p>
            <a:r>
              <a:rPr lang="en-US" sz="3100" cap="all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3/21/2015</a:t>
            </a:r>
            <a:endParaRPr lang="en-US" sz="3100" cap="all" dirty="0">
              <a:solidFill>
                <a:schemeClr val="tx2">
                  <a:lumMod val="75000"/>
                  <a:lumOff val="25000"/>
                </a:schemeClr>
              </a:solidFill>
              <a:latin typeface="HelveticaNeueLT Std Thin"/>
              <a:ea typeface="+mj-ea"/>
              <a:cs typeface="HelveticaNeueLT Std Thin"/>
            </a:endParaRPr>
          </a:p>
        </p:txBody>
      </p:sp>
    </p:spTree>
    <p:extLst>
      <p:ext uri="{BB962C8B-B14F-4D97-AF65-F5344CB8AC3E}">
        <p14:creationId xmlns:p14="http://schemas.microsoft.com/office/powerpoint/2010/main" val="6548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0161"/>
            <a:ext cx="44672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[0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http://en.wikipedia.org/wiki/Behavior-driven_development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[1]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http://specificationbyexample.com/key_ideas.html</a:t>
            </a:r>
            <a:endParaRPr lang="en-US" sz="1400" dirty="0" smtClean="0"/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[2]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martinfowler.com/bliki/UbiquitousLanguage.html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[3]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martinfowler.com/bliki/DomainSpecificLanguage.html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[4]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martinfowler.com/bliki/PageObject.html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[5]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www.visualstudio.com/en-us/products/visual-studio-community-vs.aspx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[6]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http://www.specflow.org/documentation/Installation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/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[7]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9"/>
              </a:rPr>
              <a:t>https://github.com/cucumber/cucumber/wiki/Gherkin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[8]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github.com/cucumber/cucumber/wiki/Given-When-Then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[9] -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1"/>
              </a:rPr>
              <a:t> http://www.marcusoft.net/2013/04/PushTheHowDown.html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Terms (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cs typeface="HelveticaNeueLT Std Lt"/>
              </a:rPr>
              <a:t>with 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38642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BDD – Behavior Driven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[0]</a:t>
            </a:r>
            <a:endParaRPr lang="en-US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“BDD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a second-generation, outside-in, pull-based, multiple-stakeholder, multiple-scale, high-automation, agile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methodology” – Dan North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EXEC SPECS – Executable Specifications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[1]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 this case, Specifications agreed upon by the business, written in English, using their ubiquitous language, that can be executed, preferably in an automated fashion.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UBIQUITOUS LANGUAGE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[2]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 language, or set of terms, used to communicate about a domain.  In this case, the business’ language; as molded by the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teams domain experts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Terms (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with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DSL – Domain Specific Language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[3]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Internal DSL: - “Internal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DSLs are a particular form of API in a host general purpose language, often referred to as a fluent interface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” – Martin Fowler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Bridge from business’ ubiquitous language to your systems’ behavior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PAGE OBJECT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[4]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Class, exercised by automation, representing UI elements (in this case assertion free)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VS 2013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[5]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Demoing with Visual Studio Ultimate, link is for Visual Studio Community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[6]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Visual Studio add in,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Package,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MSBuild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tasks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DOS Batch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VSIX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88237"/>
            <a:ext cx="5209194" cy="26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which test runner to use</a:t>
            </a:r>
          </a:p>
          <a:p>
            <a:endParaRPr lang="en-US" dirty="0"/>
          </a:p>
          <a:p>
            <a:r>
              <a:rPr lang="en-US" dirty="0" smtClean="0"/>
              <a:t>NUGET PACKAGE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469"/>
            <a:ext cx="4257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SPECFLOW Feature File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Utilizes Gherkin </a:t>
            </a:r>
            <a:r>
              <a:rPr lang="en-US" sz="1400" dirty="0" smtClean="0"/>
              <a:t>[7]</a:t>
            </a:r>
          </a:p>
          <a:p>
            <a:pPr marL="68580" indent="0">
              <a:buNone/>
            </a:pPr>
            <a:endParaRPr lang="en-US" sz="1400" dirty="0" smtClean="0"/>
          </a:p>
          <a:p>
            <a:r>
              <a:rPr lang="en-US" dirty="0" smtClean="0"/>
              <a:t>Given … When … Then </a:t>
            </a:r>
            <a:r>
              <a:rPr lang="en-US" sz="1400" dirty="0" smtClean="0"/>
              <a:t>[8]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9701"/>
            <a:ext cx="4352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English language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SomeLogicalGrouping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(optional)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Feature: Deliverable Unit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 Story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Scenario to be completed for the deliverable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Given: Initial state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When: Action taken / system input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Then: Observable behavior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6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SPECification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Specs are for the entire team, including the business</a:t>
            </a:r>
          </a:p>
          <a:p>
            <a:pPr lvl="1"/>
            <a:r>
              <a:rPr lang="en-US" dirty="0" smtClean="0"/>
              <a:t>Declarative, not imperative</a:t>
            </a:r>
          </a:p>
          <a:p>
            <a:pPr marL="46863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value of English Language specifications is that business and delivery teams are saying the same thing with the same words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Push the how down </a:t>
            </a:r>
            <a:r>
              <a:rPr lang="en-US" sz="1400" dirty="0" smtClean="0"/>
              <a:t>[9]</a:t>
            </a:r>
          </a:p>
          <a:p>
            <a:pPr lvl="2"/>
            <a:r>
              <a:rPr lang="en-US" sz="1200" dirty="0" smtClean="0"/>
              <a:t>How? – Now some code, finally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1461922"/>
      </p:ext>
    </p:extLst>
  </p:cSld>
  <p:clrMapOvr>
    <a:masterClrMapping/>
  </p:clrMapOvr>
</p:sld>
</file>

<file path=ppt/theme/theme1.xml><?xml version="1.0" encoding="utf-8"?>
<a:theme xmlns:a="http://schemas.openxmlformats.org/drawingml/2006/main" name="rj_Pres_1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rj_Pres_1</Template>
  <TotalTime>5000</TotalTime>
  <Words>396</Words>
  <Application>Microsoft Office PowerPoint</Application>
  <PresentationFormat>Custom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Consolas</vt:lpstr>
      <vt:lpstr>Helvetica Neue</vt:lpstr>
      <vt:lpstr>HelveticaNeueLT Std Lt</vt:lpstr>
      <vt:lpstr>HelveticaNeueLT Std Med</vt:lpstr>
      <vt:lpstr>HelveticaNeueLT Std Thin</vt:lpstr>
      <vt:lpstr>Lucida Grande</vt:lpstr>
      <vt:lpstr>Wingdings 3</vt:lpstr>
      <vt:lpstr>rj_Pres_1</vt:lpstr>
      <vt:lpstr>BDD / Exec Specs / VS 2013 </vt:lpstr>
      <vt:lpstr>The Terms (Some with my own spin)</vt:lpstr>
      <vt:lpstr>The Terms (Some with my own spin)</vt:lpstr>
      <vt:lpstr>The Tools</vt:lpstr>
      <vt:lpstr>SPECFLOW Installation</vt:lpstr>
      <vt:lpstr>SPECFLOW Installation</vt:lpstr>
      <vt:lpstr>SPECFLOW Feature File SYNTAX</vt:lpstr>
      <vt:lpstr>English language specifications</vt:lpstr>
      <vt:lpstr>SPECification tips</vt:lpstr>
      <vt:lpstr>Stub code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Holder</dc:title>
  <dc:creator>Robbie</dc:creator>
  <cp:lastModifiedBy>Tommy Hinrichs</cp:lastModifiedBy>
  <cp:revision>147</cp:revision>
  <cp:lastPrinted>2014-08-13T02:34:48Z</cp:lastPrinted>
  <dcterms:created xsi:type="dcterms:W3CDTF">2014-08-14T19:53:39Z</dcterms:created>
  <dcterms:modified xsi:type="dcterms:W3CDTF">2015-03-08T01:02:09Z</dcterms:modified>
</cp:coreProperties>
</file>