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9" r:id="rId2"/>
    <p:sldId id="289" r:id="rId3"/>
    <p:sldId id="293" r:id="rId4"/>
    <p:sldId id="291" r:id="rId5"/>
    <p:sldId id="292" r:id="rId6"/>
    <p:sldId id="295" r:id="rId7"/>
    <p:sldId id="294" r:id="rId8"/>
    <p:sldId id="296" r:id="rId9"/>
    <p:sldId id="298" r:id="rId10"/>
    <p:sldId id="300" r:id="rId11"/>
    <p:sldId id="301" r:id="rId12"/>
    <p:sldId id="257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70"/>
    <p:restoredTop sz="94577"/>
  </p:normalViewPr>
  <p:slideViewPr>
    <p:cSldViewPr>
      <p:cViewPr varScale="1">
        <p:scale>
          <a:sx n="138" d="100"/>
          <a:sy n="138" d="100"/>
        </p:scale>
        <p:origin x="184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F459C-22E2-9347-A1F3-4C52E93290B2}" type="datetimeFigureOut">
              <a:rPr kumimoji="1" lang="zh-CN" altLang="en-US" smtClean="0"/>
              <a:t>2021/11/23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D62B9-501D-934C-8C5A-57CDCC9C5B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73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D62B9-501D-934C-8C5A-57CDCC9C5BD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29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D62B9-501D-934C-8C5A-57CDCC9C5BD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076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38D8E-40A1-1A45-9FD2-B687F0153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631DF2-45AE-144D-9C98-7BE99F824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1BD08-23BE-8342-9872-1DF7C57B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AA261-7B8B-AD4F-84AE-8D421130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A7083-4A4E-AE43-B0C0-FF963EB8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46387-69E0-7F4E-A6CC-7D12CA809F2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7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FC219-394E-874A-88D4-14911CCB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3D2A01-1397-1043-8346-0FDA3D7CA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4CBD4-EDFA-AC47-A250-280C9249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7FD3C-2B40-2E4E-B3F9-FD770EE1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4E5D8-730B-304F-A18D-820D0492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3004D-18BE-B246-8C03-28B5F3992EC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13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708F7A-FAEC-424D-9163-EB8012E93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04703-03F5-1744-A2D0-8D3D6FD33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5C397-43B4-D344-A304-ED6B0FDE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4ECE4-4204-AE47-89B5-8839612E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51D4C-51F3-D843-921C-DBD29A30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B911B-AD4E-FC4B-BD64-00EFD8295B8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74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75290-91E1-5D4F-BDA5-9C86CE1C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94AA2-EEAF-4A4D-BB71-5090CC190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17B97-9A56-914D-BB4C-7A65BB8F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00FAA1-3CFA-F04C-A493-5DB21D94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29627-6C9A-6E43-B6CE-AA15953A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EBDCC1-6130-6447-9D70-8258A4E8F0B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2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16610-EB58-8F45-94E7-C6C9AFEC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DDCDCB-050C-FE4F-8D77-BDE9ED10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E86CC0-976F-AF48-BA04-8835A0E3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2212F-F40E-E941-A391-F9190B96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C32E2-4728-3F48-A1F4-F86601B9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F56FC-7D13-C14D-A8F2-E9143E03ABC7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3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4B038-EB3C-6D4B-8C99-18F3C74F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EECE5-6B16-F947-80D8-B34FE6477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99BFD9-2ADA-194E-9CF5-4CAEE59D6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AA7CA3-095E-9C42-996A-6C039997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4F69FF-BF08-BF46-9F03-CFC3D82B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BF6987-108A-464E-98F1-A06CF382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B7517-D3FE-4C4E-BD52-3D3F3EDB36B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67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7D913-FBDD-AB43-8235-268E719F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E3A16-460C-F64E-8F7B-9F56B7279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11878E-27C9-F142-B712-B30A253A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E2F164-869C-1940-A7C1-EAB413965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7C3A6D-68F1-2A4C-AD24-45D8439D4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BB763B-F1DC-6C44-862F-34C70073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CB012E-A763-304A-89DE-DBE3CC04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638BDB-0E78-2E49-A7FD-1EFB64F7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382B6E-EB0C-3641-86E6-D49418A4A4E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0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DD01B-15C0-B44F-8DFC-A4133894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53D5AC-778A-5E43-9494-F5B3AC4AD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FD9D26-8A55-6845-9AA9-3206894C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D59281-69FD-2948-B967-8355B55D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616B3-FEB9-A742-BEB7-6F5808E47F6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66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C67E6E-003A-2B44-9B8F-8888D1B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F2D906-03A5-F14C-9C7B-0EB452C7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AF203D-401F-E742-A107-4DD41864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6970E-5CFB-6145-AC6B-B1F7DAC7A46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0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73A2C-51EF-D84E-A8AE-F818685A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04E95-CC1C-B747-A1F5-1792EAEC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1323C8-F4DF-1B46-802B-0BB231C33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E5BB2F-A968-6C4B-94FE-385555B8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318B3E-F005-1D4D-85F1-E9CCF1A3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EC9EF6-FFD5-A949-8F04-F27FFF4C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7B5E2-20FC-9B4C-BA77-C0E8B972D84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69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0AE1D-4222-2344-9D8C-58F6E292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6037EE-2E1F-C744-8AF6-42DE81449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A99F31-268F-1745-967C-FD18E24DF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6BBBB4-0435-FA44-952F-DFAD4B11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F28F0D-0088-B348-BB79-5D6BA8DF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4BF460-B9A6-8143-93CD-16FAF3DB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6FCF8F-F745-1F49-8A3E-15850E38D18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6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A7BE247A-F3C3-E347-A1D7-EA1BD4827B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D52449BC-D0A6-AC4F-80CC-FF30B1E4A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日期占位符 3">
            <a:extLst>
              <a:ext uri="{FF2B5EF4-FFF2-40B4-BE49-F238E27FC236}">
                <a16:creationId xmlns:a16="http://schemas.microsoft.com/office/drawing/2014/main" id="{A0EA0E95-286F-8545-92D4-CBE3087631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2B49B5E-D11B-894A-B073-372875870168}" type="datetime1">
              <a:rPr lang="zh-CN" altLang="en-US"/>
              <a:pPr/>
              <a:t>2021/11/23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>
            <a:extLst>
              <a:ext uri="{FF2B5EF4-FFF2-40B4-BE49-F238E27FC236}">
                <a16:creationId xmlns:a16="http://schemas.microsoft.com/office/drawing/2014/main" id="{69BC4BE9-1D27-1A4A-ABCF-16C853236E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灯片编号占位符 5">
            <a:extLst>
              <a:ext uri="{FF2B5EF4-FFF2-40B4-BE49-F238E27FC236}">
                <a16:creationId xmlns:a16="http://schemas.microsoft.com/office/drawing/2014/main" id="{BDE9C102-61ED-864C-9836-D0882B6045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C953BD9-AAFA-6045-A6D4-B2CE0FBAF5F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sym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水中的倒影&#10;&#10;中度可信度描述已自动生成">
            <a:extLst>
              <a:ext uri="{FF2B5EF4-FFF2-40B4-BE49-F238E27FC236}">
                <a16:creationId xmlns:a16="http://schemas.microsoft.com/office/drawing/2014/main" id="{507AAF55-CBE5-4847-9283-C1FB0D1FADC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3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56D9C69-3DE6-48E7-80A9-C8D17E4979FA}"/>
              </a:ext>
            </a:extLst>
          </p:cNvPr>
          <p:cNvSpPr/>
          <p:nvPr/>
        </p:nvSpPr>
        <p:spPr>
          <a:xfrm>
            <a:off x="2785273" y="2524418"/>
            <a:ext cx="6358712" cy="1817580"/>
          </a:xfrm>
          <a:prstGeom prst="rect">
            <a:avLst/>
          </a:prstGeom>
          <a:solidFill>
            <a:schemeClr val="dk1">
              <a:alpha val="63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2012" y="2571750"/>
            <a:ext cx="5626238" cy="818204"/>
          </a:xfrm>
          <a:noFill/>
        </p:spPr>
        <p:txBody>
          <a:bodyPr rtlCol="0" anchor="b">
            <a:normAutofit/>
          </a:bodyPr>
          <a:lstStyle/>
          <a:p>
            <a:pPr algn="l"/>
            <a:r>
              <a:rPr lang="zh-CN" altLang="en-US" sz="315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“集群</a:t>
            </a:r>
            <a:r>
              <a:rPr lang="zh-CN" altLang="en-US" sz="3150" dirty="0">
                <a:solidFill>
                  <a:srgbClr val="92D050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集市</a:t>
            </a:r>
            <a:r>
              <a:rPr lang="zh-CN" altLang="en-US" sz="315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”</a:t>
            </a:r>
            <a:r>
              <a:rPr lang="en-US" altLang="zh-CN" sz="315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 -- </a:t>
            </a:r>
            <a:r>
              <a:rPr lang="zh-CN" altLang="en-US" sz="315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</a:rPr>
              <a:t>化不可能为可能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2012" y="3584485"/>
            <a:ext cx="5506679" cy="386112"/>
          </a:xfrm>
        </p:spPr>
        <p:txBody>
          <a:bodyPr rtlCol="0" anchor="t">
            <a:normAutofit/>
          </a:bodyPr>
          <a:lstStyle/>
          <a:p>
            <a:pPr algn="r"/>
            <a:r>
              <a:rPr lang="zh-CN" altLang="en-US" sz="1800" dirty="0">
                <a:solidFill>
                  <a:srgbClr val="FFFFFF"/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一种跨多微服务体系的服务调用实现方案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501BBFB-6187-4BC0-A5E1-96DA09A579A6}"/>
              </a:ext>
            </a:extLst>
          </p:cNvPr>
          <p:cNvCxnSpPr/>
          <p:nvPr/>
        </p:nvCxnSpPr>
        <p:spPr>
          <a:xfrm>
            <a:off x="3131900" y="3435810"/>
            <a:ext cx="5690096" cy="0"/>
          </a:xfrm>
          <a:prstGeom prst="line">
            <a:avLst/>
          </a:prstGeom>
          <a:ln w="25400">
            <a:solidFill>
              <a:srgbClr val="00B0F0">
                <a:alpha val="60048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4B42CB5-F1BC-DF45-A777-C7D3A49A1685}"/>
              </a:ext>
            </a:extLst>
          </p:cNvPr>
          <p:cNvGrpSpPr/>
          <p:nvPr/>
        </p:nvGrpSpPr>
        <p:grpSpPr>
          <a:xfrm>
            <a:off x="1131689" y="2139720"/>
            <a:ext cx="6880622" cy="685800"/>
            <a:chOff x="1109663" y="555610"/>
            <a:chExt cx="6880622" cy="685800"/>
          </a:xfrm>
        </p:grpSpPr>
        <p:sp>
          <p:nvSpPr>
            <p:cNvPr id="9" name="圆角矩形 3">
              <a:extLst>
                <a:ext uri="{FF2B5EF4-FFF2-40B4-BE49-F238E27FC236}">
                  <a16:creationId xmlns:a16="http://schemas.microsoft.com/office/drawing/2014/main" id="{F568F606-CD91-7F46-91D5-295C0DE94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3" y="555610"/>
              <a:ext cx="6880622" cy="685800"/>
            </a:xfrm>
            <a:prstGeom prst="roundRect">
              <a:avLst>
                <a:gd name="adj" fmla="val 16667"/>
              </a:avLst>
            </a:prstGeom>
            <a:noFill/>
            <a:ln w="12700" cmpd="sng">
              <a:solidFill>
                <a:srgbClr val="FFFFFF">
                  <a:alpha val="37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文本框 4">
              <a:extLst>
                <a:ext uri="{FF2B5EF4-FFF2-40B4-BE49-F238E27FC236}">
                  <a16:creationId xmlns:a16="http://schemas.microsoft.com/office/drawing/2014/main" id="{CBF17611-949D-9349-B0E8-934E5279D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311" y="627615"/>
              <a:ext cx="374332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000" dirty="0">
                  <a:solidFill>
                    <a:schemeClr val="bg1"/>
                  </a:solidFill>
                  <a:latin typeface="Hannotate SC" panose="03000500000000000000" pitchFamily="66" charset="-122"/>
                  <a:ea typeface="Hannotate SC" panose="03000500000000000000" pitchFamily="66" charset="-122"/>
                  <a:sym typeface="Roboto Th" pitchFamily="2" charset="0"/>
                </a:rPr>
                <a:t>请看</a:t>
              </a:r>
              <a:r>
                <a:rPr lang="en-US" altLang="zh-CN" sz="3000" dirty="0">
                  <a:solidFill>
                    <a:schemeClr val="bg1"/>
                  </a:solidFill>
                  <a:latin typeface="Hannotate SC" panose="03000500000000000000" pitchFamily="66" charset="-122"/>
                  <a:ea typeface="Hannotate SC" panose="03000500000000000000" pitchFamily="66" charset="-122"/>
                  <a:sym typeface="Roboto Th" pitchFamily="2" charset="0"/>
                </a:rPr>
                <a:t>DEMO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905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4B42CB5-F1BC-DF45-A777-C7D3A49A1685}"/>
              </a:ext>
            </a:extLst>
          </p:cNvPr>
          <p:cNvGrpSpPr/>
          <p:nvPr/>
        </p:nvGrpSpPr>
        <p:grpSpPr>
          <a:xfrm>
            <a:off x="1131689" y="2139720"/>
            <a:ext cx="6880622" cy="685800"/>
            <a:chOff x="1109663" y="555610"/>
            <a:chExt cx="6880622" cy="685800"/>
          </a:xfrm>
        </p:grpSpPr>
        <p:sp>
          <p:nvSpPr>
            <p:cNvPr id="9" name="圆角矩形 3">
              <a:extLst>
                <a:ext uri="{FF2B5EF4-FFF2-40B4-BE49-F238E27FC236}">
                  <a16:creationId xmlns:a16="http://schemas.microsoft.com/office/drawing/2014/main" id="{F568F606-CD91-7F46-91D5-295C0DE94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3" y="555610"/>
              <a:ext cx="6880622" cy="685800"/>
            </a:xfrm>
            <a:prstGeom prst="roundRect">
              <a:avLst>
                <a:gd name="adj" fmla="val 16667"/>
              </a:avLst>
            </a:prstGeom>
            <a:noFill/>
            <a:ln w="12700" cmpd="sng">
              <a:solidFill>
                <a:srgbClr val="FFFFFF">
                  <a:alpha val="37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0" name="文本框 4">
              <a:extLst>
                <a:ext uri="{FF2B5EF4-FFF2-40B4-BE49-F238E27FC236}">
                  <a16:creationId xmlns:a16="http://schemas.microsoft.com/office/drawing/2014/main" id="{CBF17611-949D-9349-B0E8-934E5279D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311" y="627615"/>
              <a:ext cx="374332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000" dirty="0">
                  <a:solidFill>
                    <a:schemeClr val="bg1"/>
                  </a:solidFill>
                  <a:latin typeface="Hannotate SC" panose="03000500000000000000" pitchFamily="66" charset="-122"/>
                  <a:ea typeface="Hannotate SC" panose="03000500000000000000" pitchFamily="66" charset="-122"/>
                  <a:sym typeface="Roboto Th" pitchFamily="2" charset="0"/>
                </a:rPr>
                <a:t>感谢大家</a:t>
              </a:r>
              <a:endParaRPr lang="en-US" altLang="zh-CN" sz="3000" dirty="0">
                <a:solidFill>
                  <a:schemeClr val="bg1"/>
                </a:solidFill>
                <a:latin typeface="Hannotate SC" panose="03000500000000000000" pitchFamily="66" charset="-122"/>
                <a:ea typeface="Hannotate SC" panose="03000500000000000000" pitchFamily="66" charset="-122"/>
                <a:sym typeface="Roboto Th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77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方案对比</a:t>
            </a:r>
            <a:endParaRPr lang="en-US" altLang="zh-CN" b="1" dirty="0">
              <a:solidFill>
                <a:srgbClr val="00B0F0"/>
              </a:solidFill>
              <a:latin typeface="HanziPen SC" panose="03000300000000000000" pitchFamily="66" charset="-122"/>
              <a:ea typeface="HanziPen SC" panose="03000300000000000000" pitchFamily="66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图形用户界面, 应用程序, Teams&#10;&#10;描述已自动生成">
            <a:extLst>
              <a:ext uri="{FF2B5EF4-FFF2-40B4-BE49-F238E27FC236}">
                <a16:creationId xmlns:a16="http://schemas.microsoft.com/office/drawing/2014/main" id="{F3A449C3-46FD-E842-8D0C-3AAA2F3F8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609" y="51575"/>
            <a:ext cx="2700000" cy="2385277"/>
          </a:xfrm>
          <a:prstGeom prst="rect">
            <a:avLst/>
          </a:prstGeo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7C251A94-ECEC-2540-837F-66E3D6664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391" y="42078"/>
            <a:ext cx="2700000" cy="2385662"/>
          </a:xfrm>
          <a:prstGeom prst="rect">
            <a:avLst/>
          </a:prstGeom>
        </p:spPr>
      </p:pic>
      <p:pic>
        <p:nvPicPr>
          <p:cNvPr id="11" name="图片 10" descr="图形用户界面, 应用程序&#10;&#10;描述已自动生成">
            <a:extLst>
              <a:ext uri="{FF2B5EF4-FFF2-40B4-BE49-F238E27FC236}">
                <a16:creationId xmlns:a16="http://schemas.microsoft.com/office/drawing/2014/main" id="{325A9D1F-F22F-E149-9622-3FDA4093E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609" y="2706263"/>
            <a:ext cx="2700000" cy="2385662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33F6FFD-3417-124B-8C75-28BE0D316B96}"/>
              </a:ext>
            </a:extLst>
          </p:cNvPr>
          <p:cNvCxnSpPr/>
          <p:nvPr/>
        </p:nvCxnSpPr>
        <p:spPr bwMode="auto">
          <a:xfrm>
            <a:off x="755735" y="2571750"/>
            <a:ext cx="81365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alpha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1F31CB3F-16FB-834E-9E35-D55143D1D9A9}"/>
              </a:ext>
            </a:extLst>
          </p:cNvPr>
          <p:cNvCxnSpPr/>
          <p:nvPr/>
        </p:nvCxnSpPr>
        <p:spPr bwMode="auto">
          <a:xfrm flipV="1">
            <a:off x="4572000" y="12730"/>
            <a:ext cx="0" cy="50791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alpha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" name="图片 20" descr="图形用户界面, 图示, 应用程序&#10;&#10;描述已自动生成">
            <a:extLst>
              <a:ext uri="{FF2B5EF4-FFF2-40B4-BE49-F238E27FC236}">
                <a16:creationId xmlns:a16="http://schemas.microsoft.com/office/drawing/2014/main" id="{6C1EDEF3-5401-6642-BE79-D13995582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451" y="2702382"/>
            <a:ext cx="2700000" cy="2385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232C83B-3E7E-1D41-B76C-19B02590DDA6}"/>
              </a:ext>
            </a:extLst>
          </p:cNvPr>
          <p:cNvGrpSpPr/>
          <p:nvPr/>
        </p:nvGrpSpPr>
        <p:grpSpPr>
          <a:xfrm>
            <a:off x="1109663" y="555610"/>
            <a:ext cx="6880622" cy="685800"/>
            <a:chOff x="1109663" y="555610"/>
            <a:chExt cx="6880622" cy="685800"/>
          </a:xfrm>
        </p:grpSpPr>
        <p:sp>
          <p:nvSpPr>
            <p:cNvPr id="5122" name="圆角矩形 3">
              <a:extLst>
                <a:ext uri="{FF2B5EF4-FFF2-40B4-BE49-F238E27FC236}">
                  <a16:creationId xmlns:a16="http://schemas.microsoft.com/office/drawing/2014/main" id="{3B44777F-EDD5-0441-B6B4-169077B64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3" y="555610"/>
              <a:ext cx="6880622" cy="685800"/>
            </a:xfrm>
            <a:prstGeom prst="roundRect">
              <a:avLst>
                <a:gd name="adj" fmla="val 16667"/>
              </a:avLst>
            </a:prstGeom>
            <a:noFill/>
            <a:ln w="12700" cmpd="sng">
              <a:solidFill>
                <a:srgbClr val="FFFFFF">
                  <a:alpha val="37999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23" name="文本框 4">
              <a:extLst>
                <a:ext uri="{FF2B5EF4-FFF2-40B4-BE49-F238E27FC236}">
                  <a16:creationId xmlns:a16="http://schemas.microsoft.com/office/drawing/2014/main" id="{D3C04342-8CEA-194D-B49B-6F1C06DAC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311" y="627615"/>
              <a:ext cx="374332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000" dirty="0">
                  <a:solidFill>
                    <a:schemeClr val="bg1"/>
                  </a:solidFill>
                  <a:latin typeface="Hannotate SC" panose="03000500000000000000" pitchFamily="66" charset="-122"/>
                  <a:ea typeface="Hannotate SC" panose="03000500000000000000" pitchFamily="66" charset="-122"/>
                  <a:sym typeface="Roboto Th" pitchFamily="2" charset="0"/>
                </a:rPr>
                <a:t>请回答</a:t>
              </a:r>
              <a:r>
                <a:rPr lang="en-US" altLang="zh-CN" sz="3000" dirty="0">
                  <a:solidFill>
                    <a:schemeClr val="bg1"/>
                  </a:solidFill>
                  <a:latin typeface="Hannotate SC" panose="03000500000000000000" pitchFamily="66" charset="-122"/>
                  <a:ea typeface="Hannotate SC" panose="03000500000000000000" pitchFamily="66" charset="-122"/>
                  <a:sym typeface="Roboto Th" pitchFamily="2" charset="0"/>
                </a:rPr>
                <a:t>2022</a:t>
              </a:r>
            </a:p>
          </p:txBody>
        </p:sp>
      </p:grpSp>
      <p:sp>
        <p:nvSpPr>
          <p:cNvPr id="5124" name="圆角矩形 6">
            <a:extLst>
              <a:ext uri="{FF2B5EF4-FFF2-40B4-BE49-F238E27FC236}">
                <a16:creationId xmlns:a16="http://schemas.microsoft.com/office/drawing/2014/main" id="{6EB6E04F-FC8F-5A4F-9CCA-2F506A308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10" y="1952850"/>
            <a:ext cx="1634729" cy="2537222"/>
          </a:xfrm>
          <a:prstGeom prst="roundRect">
            <a:avLst>
              <a:gd name="adj" fmla="val 6667"/>
            </a:avLst>
          </a:prstGeom>
          <a:noFill/>
          <a:ln w="12700" cmpd="sng">
            <a:solidFill>
              <a:srgbClr val="FFFFFF">
                <a:alpha val="34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125" name="圆角矩形 7">
            <a:extLst>
              <a:ext uri="{FF2B5EF4-FFF2-40B4-BE49-F238E27FC236}">
                <a16:creationId xmlns:a16="http://schemas.microsoft.com/office/drawing/2014/main" id="{6E836FB9-578A-AB42-B9A4-13A56E50F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10" y="1952850"/>
            <a:ext cx="1634729" cy="708422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134" name="文本框 17">
            <a:extLst>
              <a:ext uri="{FF2B5EF4-FFF2-40B4-BE49-F238E27FC236}">
                <a16:creationId xmlns:a16="http://schemas.microsoft.com/office/drawing/2014/main" id="{5AC92705-EC21-F04E-B906-8FE3299ED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42" y="2850463"/>
            <a:ext cx="1440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Roboto Th" pitchFamily="2" charset="0"/>
              </a:rPr>
              <a:t>朱丹</a:t>
            </a:r>
          </a:p>
        </p:txBody>
      </p:sp>
      <p:sp>
        <p:nvSpPr>
          <p:cNvPr id="5135" name="文本框 18">
            <a:extLst>
              <a:ext uri="{FF2B5EF4-FFF2-40B4-BE49-F238E27FC236}">
                <a16:creationId xmlns:a16="http://schemas.microsoft.com/office/drawing/2014/main" id="{186DEFFC-2FA2-0441-8CE1-270171721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42" y="3485494"/>
            <a:ext cx="1437084" cy="31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65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Roboto Th" pitchFamily="2" charset="0"/>
              </a:rPr>
              <a:t>颜值</a:t>
            </a:r>
            <a:r>
              <a:rPr lang="en-US" altLang="zh-CN" sz="1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Roboto Th" pitchFamily="2" charset="0"/>
              </a:rPr>
              <a:t>(UI)</a:t>
            </a:r>
            <a:r>
              <a:rPr lang="zh-CN" altLang="en-US" sz="1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Roboto Th" pitchFamily="2" charset="0"/>
              </a:rPr>
              <a:t>担当</a:t>
            </a:r>
          </a:p>
        </p:txBody>
      </p:sp>
      <p:grpSp>
        <p:nvGrpSpPr>
          <p:cNvPr id="5126" name="组合 8">
            <a:extLst>
              <a:ext uri="{FF2B5EF4-FFF2-40B4-BE49-F238E27FC236}">
                <a16:creationId xmlns:a16="http://schemas.microsoft.com/office/drawing/2014/main" id="{205F375E-1176-9D47-B41A-3DC90AAD7377}"/>
              </a:ext>
            </a:extLst>
          </p:cNvPr>
          <p:cNvGrpSpPr>
            <a:grpSpLocks/>
          </p:cNvGrpSpPr>
          <p:nvPr/>
        </p:nvGrpSpPr>
        <p:grpSpPr bwMode="auto">
          <a:xfrm>
            <a:off x="2656169" y="1952850"/>
            <a:ext cx="1634728" cy="2537222"/>
            <a:chOff x="0" y="0"/>
            <a:chExt cx="2179320" cy="3383280"/>
          </a:xfrm>
        </p:grpSpPr>
        <p:sp>
          <p:nvSpPr>
            <p:cNvPr id="5127" name="圆角矩形 9">
              <a:extLst>
                <a:ext uri="{FF2B5EF4-FFF2-40B4-BE49-F238E27FC236}">
                  <a16:creationId xmlns:a16="http://schemas.microsoft.com/office/drawing/2014/main" id="{AAECACAB-D7D5-FF45-874A-309F97C2E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79320" cy="3383280"/>
            </a:xfrm>
            <a:prstGeom prst="roundRect">
              <a:avLst>
                <a:gd name="adj" fmla="val 6667"/>
              </a:avLst>
            </a:prstGeom>
            <a:noFill/>
            <a:ln w="12700" cmpd="sng">
              <a:solidFill>
                <a:srgbClr val="FFFFFF">
                  <a:alpha val="34000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128" name="圆角矩形 10">
              <a:extLst>
                <a:ext uri="{FF2B5EF4-FFF2-40B4-BE49-F238E27FC236}">
                  <a16:creationId xmlns:a16="http://schemas.microsoft.com/office/drawing/2014/main" id="{8A86E58E-3A3F-DB46-931F-987FD762D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179320" cy="944880"/>
            </a:xfrm>
            <a:prstGeom prst="roundRect">
              <a:avLst>
                <a:gd name="adj" fmla="val 6667"/>
              </a:avLst>
            </a:prstGeom>
            <a:solidFill>
              <a:srgbClr val="FFFFFF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5131" name="Freeform 27">
            <a:extLst>
              <a:ext uri="{FF2B5EF4-FFF2-40B4-BE49-F238E27FC236}">
                <a16:creationId xmlns:a16="http://schemas.microsoft.com/office/drawing/2014/main" id="{1E0FFB7B-4FEF-A741-BF20-B474FB05F907}"/>
              </a:ext>
            </a:extLst>
          </p:cNvPr>
          <p:cNvSpPr>
            <a:spLocks noEditPoints="1"/>
          </p:cNvSpPr>
          <p:nvPr/>
        </p:nvSpPr>
        <p:spPr bwMode="auto">
          <a:xfrm>
            <a:off x="3349113" y="2224312"/>
            <a:ext cx="248840" cy="166688"/>
          </a:xfrm>
          <a:custGeom>
            <a:avLst/>
            <a:gdLst>
              <a:gd name="T0" fmla="*/ 87 w 87"/>
              <a:gd name="T1" fmla="*/ 50 h 59"/>
              <a:gd name="T2" fmla="*/ 87 w 87"/>
              <a:gd name="T3" fmla="*/ 54 h 59"/>
              <a:gd name="T4" fmla="*/ 80 w 87"/>
              <a:gd name="T5" fmla="*/ 59 h 59"/>
              <a:gd name="T6" fmla="*/ 7 w 87"/>
              <a:gd name="T7" fmla="*/ 59 h 59"/>
              <a:gd name="T8" fmla="*/ 0 w 87"/>
              <a:gd name="T9" fmla="*/ 54 h 59"/>
              <a:gd name="T10" fmla="*/ 0 w 87"/>
              <a:gd name="T11" fmla="*/ 50 h 59"/>
              <a:gd name="T12" fmla="*/ 7 w 87"/>
              <a:gd name="T13" fmla="*/ 50 h 59"/>
              <a:gd name="T14" fmla="*/ 80 w 87"/>
              <a:gd name="T15" fmla="*/ 50 h 59"/>
              <a:gd name="T16" fmla="*/ 87 w 87"/>
              <a:gd name="T17" fmla="*/ 50 h 59"/>
              <a:gd name="T18" fmla="*/ 11 w 87"/>
              <a:gd name="T19" fmla="*/ 40 h 59"/>
              <a:gd name="T20" fmla="*/ 11 w 87"/>
              <a:gd name="T21" fmla="*/ 8 h 59"/>
              <a:gd name="T22" fmla="*/ 19 w 87"/>
              <a:gd name="T23" fmla="*/ 0 h 59"/>
              <a:gd name="T24" fmla="*/ 68 w 87"/>
              <a:gd name="T25" fmla="*/ 0 h 59"/>
              <a:gd name="T26" fmla="*/ 76 w 87"/>
              <a:gd name="T27" fmla="*/ 8 h 59"/>
              <a:gd name="T28" fmla="*/ 76 w 87"/>
              <a:gd name="T29" fmla="*/ 40 h 59"/>
              <a:gd name="T30" fmla="*/ 68 w 87"/>
              <a:gd name="T31" fmla="*/ 47 h 59"/>
              <a:gd name="T32" fmla="*/ 19 w 87"/>
              <a:gd name="T33" fmla="*/ 47 h 59"/>
              <a:gd name="T34" fmla="*/ 11 w 87"/>
              <a:gd name="T35" fmla="*/ 40 h 59"/>
              <a:gd name="T36" fmla="*/ 17 w 87"/>
              <a:gd name="T37" fmla="*/ 40 h 59"/>
              <a:gd name="T38" fmla="*/ 19 w 87"/>
              <a:gd name="T39" fmla="*/ 41 h 59"/>
              <a:gd name="T40" fmla="*/ 68 w 87"/>
              <a:gd name="T41" fmla="*/ 41 h 59"/>
              <a:gd name="T42" fmla="*/ 70 w 87"/>
              <a:gd name="T43" fmla="*/ 40 h 59"/>
              <a:gd name="T44" fmla="*/ 70 w 87"/>
              <a:gd name="T45" fmla="*/ 8 h 59"/>
              <a:gd name="T46" fmla="*/ 68 w 87"/>
              <a:gd name="T47" fmla="*/ 6 h 59"/>
              <a:gd name="T48" fmla="*/ 19 w 87"/>
              <a:gd name="T49" fmla="*/ 6 h 59"/>
              <a:gd name="T50" fmla="*/ 17 w 87"/>
              <a:gd name="T51" fmla="*/ 8 h 59"/>
              <a:gd name="T52" fmla="*/ 17 w 87"/>
              <a:gd name="T53" fmla="*/ 40 h 59"/>
              <a:gd name="T54" fmla="*/ 48 w 87"/>
              <a:gd name="T55" fmla="*/ 54 h 59"/>
              <a:gd name="T56" fmla="*/ 47 w 87"/>
              <a:gd name="T57" fmla="*/ 53 h 59"/>
              <a:gd name="T58" fmla="*/ 40 w 87"/>
              <a:gd name="T59" fmla="*/ 53 h 59"/>
              <a:gd name="T60" fmla="*/ 39 w 87"/>
              <a:gd name="T61" fmla="*/ 54 h 59"/>
              <a:gd name="T62" fmla="*/ 40 w 87"/>
              <a:gd name="T63" fmla="*/ 54 h 59"/>
              <a:gd name="T64" fmla="*/ 47 w 87"/>
              <a:gd name="T65" fmla="*/ 54 h 59"/>
              <a:gd name="T66" fmla="*/ 48 w 87"/>
              <a:gd name="T67" fmla="*/ 54 h 59"/>
              <a:gd name="T68" fmla="*/ 0 w 87"/>
              <a:gd name="T69" fmla="*/ 0 h 59"/>
              <a:gd name="T70" fmla="*/ 87 w 87"/>
              <a:gd name="T71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T68" t="T69" r="T70" b="T71"/>
            <a:pathLst>
              <a:path w="87" h="59">
                <a:moveTo>
                  <a:pt x="87" y="50"/>
                </a:moveTo>
                <a:cubicBezTo>
                  <a:pt x="87" y="54"/>
                  <a:pt x="87" y="54"/>
                  <a:pt x="87" y="54"/>
                </a:cubicBezTo>
                <a:cubicBezTo>
                  <a:pt x="87" y="57"/>
                  <a:pt x="84" y="59"/>
                  <a:pt x="80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3" y="59"/>
                  <a:pt x="0" y="57"/>
                  <a:pt x="0" y="54"/>
                </a:cubicBezTo>
                <a:cubicBezTo>
                  <a:pt x="0" y="50"/>
                  <a:pt x="0" y="50"/>
                  <a:pt x="0" y="50"/>
                </a:cubicBezTo>
                <a:cubicBezTo>
                  <a:pt x="7" y="50"/>
                  <a:pt x="7" y="50"/>
                  <a:pt x="7" y="50"/>
                </a:cubicBezTo>
                <a:cubicBezTo>
                  <a:pt x="80" y="50"/>
                  <a:pt x="80" y="50"/>
                  <a:pt x="80" y="50"/>
                </a:cubicBezTo>
                <a:lnTo>
                  <a:pt x="87" y="50"/>
                </a:lnTo>
                <a:close/>
                <a:moveTo>
                  <a:pt x="11" y="40"/>
                </a:moveTo>
                <a:cubicBezTo>
                  <a:pt x="11" y="8"/>
                  <a:pt x="11" y="8"/>
                  <a:pt x="11" y="8"/>
                </a:cubicBezTo>
                <a:cubicBezTo>
                  <a:pt x="11" y="4"/>
                  <a:pt x="15" y="0"/>
                  <a:pt x="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2" y="0"/>
                  <a:pt x="76" y="4"/>
                  <a:pt x="76" y="8"/>
                </a:cubicBezTo>
                <a:cubicBezTo>
                  <a:pt x="76" y="40"/>
                  <a:pt x="76" y="40"/>
                  <a:pt x="76" y="40"/>
                </a:cubicBezTo>
                <a:cubicBezTo>
                  <a:pt x="76" y="44"/>
                  <a:pt x="72" y="47"/>
                  <a:pt x="68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15" y="47"/>
                  <a:pt x="11" y="44"/>
                  <a:pt x="11" y="40"/>
                </a:cubicBezTo>
                <a:close/>
                <a:moveTo>
                  <a:pt x="17" y="40"/>
                </a:moveTo>
                <a:cubicBezTo>
                  <a:pt x="17" y="41"/>
                  <a:pt x="18" y="41"/>
                  <a:pt x="19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9" y="41"/>
                  <a:pt x="70" y="41"/>
                  <a:pt x="70" y="40"/>
                </a:cubicBezTo>
                <a:cubicBezTo>
                  <a:pt x="70" y="8"/>
                  <a:pt x="70" y="8"/>
                  <a:pt x="70" y="8"/>
                </a:cubicBezTo>
                <a:cubicBezTo>
                  <a:pt x="70" y="7"/>
                  <a:pt x="69" y="6"/>
                  <a:pt x="68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8" y="6"/>
                  <a:pt x="17" y="7"/>
                  <a:pt x="17" y="8"/>
                </a:cubicBezTo>
                <a:lnTo>
                  <a:pt x="17" y="40"/>
                </a:lnTo>
                <a:close/>
                <a:moveTo>
                  <a:pt x="48" y="54"/>
                </a:moveTo>
                <a:cubicBezTo>
                  <a:pt x="48" y="53"/>
                  <a:pt x="48" y="53"/>
                  <a:pt x="47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39" y="53"/>
                  <a:pt x="39" y="53"/>
                  <a:pt x="39" y="54"/>
                </a:cubicBezTo>
                <a:cubicBezTo>
                  <a:pt x="39" y="54"/>
                  <a:pt x="39" y="54"/>
                  <a:pt x="40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8" y="54"/>
                  <a:pt x="48" y="54"/>
                  <a:pt x="48" y="54"/>
                </a:cubicBezTo>
                <a:close/>
              </a:path>
            </a:pathLst>
          </a:custGeom>
          <a:noFill/>
          <a:ln w="9525" cmpd="sng">
            <a:solidFill>
              <a:srgbClr val="FFFFFF">
                <a:alpha val="67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6" name="文本框 19">
            <a:extLst>
              <a:ext uri="{FF2B5EF4-FFF2-40B4-BE49-F238E27FC236}">
                <a16:creationId xmlns:a16="http://schemas.microsoft.com/office/drawing/2014/main" id="{303517EA-9E3B-064C-85EC-6A560D984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275" y="2850463"/>
            <a:ext cx="14394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Roboto Th" pitchFamily="2" charset="0"/>
              </a:rPr>
              <a:t>郝梦罗</a:t>
            </a:r>
          </a:p>
        </p:txBody>
      </p:sp>
      <p:sp>
        <p:nvSpPr>
          <p:cNvPr id="5137" name="文本框 20">
            <a:extLst>
              <a:ext uri="{FF2B5EF4-FFF2-40B4-BE49-F238E27FC236}">
                <a16:creationId xmlns:a16="http://schemas.microsoft.com/office/drawing/2014/main" id="{A0DBF1C8-5862-894E-A3D0-FE66785C9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846" y="3485494"/>
            <a:ext cx="1435894" cy="31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65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Roboto Th" pitchFamily="2" charset="0"/>
              </a:rPr>
              <a:t>擎天白玉柱</a:t>
            </a:r>
          </a:p>
        </p:txBody>
      </p:sp>
      <p:sp>
        <p:nvSpPr>
          <p:cNvPr id="5129" name="圆角矩形 12">
            <a:extLst>
              <a:ext uri="{FF2B5EF4-FFF2-40B4-BE49-F238E27FC236}">
                <a16:creationId xmlns:a16="http://schemas.microsoft.com/office/drawing/2014/main" id="{A5232945-5DE5-BE45-9553-4F4DEE69E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627" y="1952850"/>
            <a:ext cx="1634728" cy="2537222"/>
          </a:xfrm>
          <a:prstGeom prst="roundRect">
            <a:avLst>
              <a:gd name="adj" fmla="val 6667"/>
            </a:avLst>
          </a:prstGeom>
          <a:noFill/>
          <a:ln w="12700" cmpd="sng">
            <a:solidFill>
              <a:srgbClr val="FFFFFF">
                <a:alpha val="34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130" name="圆角矩形 13">
            <a:extLst>
              <a:ext uri="{FF2B5EF4-FFF2-40B4-BE49-F238E27FC236}">
                <a16:creationId xmlns:a16="http://schemas.microsoft.com/office/drawing/2014/main" id="{5D909CEB-6911-9144-A11A-DE56815F0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627" y="1952850"/>
            <a:ext cx="1634728" cy="708422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132" name="Freeform 29">
            <a:extLst>
              <a:ext uri="{FF2B5EF4-FFF2-40B4-BE49-F238E27FC236}">
                <a16:creationId xmlns:a16="http://schemas.microsoft.com/office/drawing/2014/main" id="{79FBDB04-A343-824E-B8D3-E60233BF6378}"/>
              </a:ext>
            </a:extLst>
          </p:cNvPr>
          <p:cNvSpPr>
            <a:spLocks noEditPoints="1"/>
          </p:cNvSpPr>
          <p:nvPr/>
        </p:nvSpPr>
        <p:spPr bwMode="auto">
          <a:xfrm>
            <a:off x="1109663" y="2235378"/>
            <a:ext cx="254794" cy="191691"/>
          </a:xfrm>
          <a:custGeom>
            <a:avLst/>
            <a:gdLst>
              <a:gd name="T0" fmla="*/ 86 w 89"/>
              <a:gd name="T1" fmla="*/ 56 h 68"/>
              <a:gd name="T2" fmla="*/ 74 w 89"/>
              <a:gd name="T3" fmla="*/ 68 h 68"/>
              <a:gd name="T4" fmla="*/ 12 w 89"/>
              <a:gd name="T5" fmla="*/ 68 h 68"/>
              <a:gd name="T6" fmla="*/ 0 w 89"/>
              <a:gd name="T7" fmla="*/ 56 h 68"/>
              <a:gd name="T8" fmla="*/ 86 w 89"/>
              <a:gd name="T9" fmla="*/ 56 h 68"/>
              <a:gd name="T10" fmla="*/ 71 w 89"/>
              <a:gd name="T11" fmla="*/ 37 h 68"/>
              <a:gd name="T12" fmla="*/ 68 w 89"/>
              <a:gd name="T13" fmla="*/ 37 h 68"/>
              <a:gd name="T14" fmla="*/ 68 w 89"/>
              <a:gd name="T15" fmla="*/ 39 h 68"/>
              <a:gd name="T16" fmla="*/ 57 w 89"/>
              <a:gd name="T17" fmla="*/ 50 h 68"/>
              <a:gd name="T18" fmla="*/ 23 w 89"/>
              <a:gd name="T19" fmla="*/ 50 h 68"/>
              <a:gd name="T20" fmla="*/ 12 w 89"/>
              <a:gd name="T21" fmla="*/ 39 h 68"/>
              <a:gd name="T22" fmla="*/ 12 w 89"/>
              <a:gd name="T23" fmla="*/ 3 h 68"/>
              <a:gd name="T24" fmla="*/ 15 w 89"/>
              <a:gd name="T25" fmla="*/ 0 h 68"/>
              <a:gd name="T26" fmla="*/ 71 w 89"/>
              <a:gd name="T27" fmla="*/ 0 h 68"/>
              <a:gd name="T28" fmla="*/ 89 w 89"/>
              <a:gd name="T29" fmla="*/ 19 h 68"/>
              <a:gd name="T30" fmla="*/ 71 w 89"/>
              <a:gd name="T31" fmla="*/ 37 h 68"/>
              <a:gd name="T32" fmla="*/ 71 w 89"/>
              <a:gd name="T33" fmla="*/ 10 h 68"/>
              <a:gd name="T34" fmla="*/ 68 w 89"/>
              <a:gd name="T35" fmla="*/ 10 h 68"/>
              <a:gd name="T36" fmla="*/ 68 w 89"/>
              <a:gd name="T37" fmla="*/ 28 h 68"/>
              <a:gd name="T38" fmla="*/ 71 w 89"/>
              <a:gd name="T39" fmla="*/ 28 h 68"/>
              <a:gd name="T40" fmla="*/ 80 w 89"/>
              <a:gd name="T41" fmla="*/ 19 h 68"/>
              <a:gd name="T42" fmla="*/ 71 w 89"/>
              <a:gd name="T43" fmla="*/ 10 h 68"/>
              <a:gd name="T44" fmla="*/ 0 w 89"/>
              <a:gd name="T45" fmla="*/ 0 h 68"/>
              <a:gd name="T46" fmla="*/ 89 w 89"/>
              <a:gd name="T47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T44" t="T45" r="T46" b="T47"/>
            <a:pathLst>
              <a:path w="89" h="68">
                <a:moveTo>
                  <a:pt x="86" y="56"/>
                </a:moveTo>
                <a:cubicBezTo>
                  <a:pt x="86" y="63"/>
                  <a:pt x="81" y="68"/>
                  <a:pt x="74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5" y="68"/>
                  <a:pt x="0" y="63"/>
                  <a:pt x="0" y="56"/>
                </a:cubicBezTo>
                <a:lnTo>
                  <a:pt x="86" y="56"/>
                </a:lnTo>
                <a:close/>
                <a:moveTo>
                  <a:pt x="71" y="37"/>
                </a:moveTo>
                <a:cubicBezTo>
                  <a:pt x="68" y="37"/>
                  <a:pt x="68" y="37"/>
                  <a:pt x="68" y="37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5"/>
                  <a:pt x="63" y="50"/>
                  <a:pt x="57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17" y="50"/>
                  <a:pt x="12" y="45"/>
                  <a:pt x="12" y="39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2"/>
                  <a:pt x="13" y="0"/>
                  <a:pt x="15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81" y="0"/>
                  <a:pt x="89" y="9"/>
                  <a:pt x="89" y="19"/>
                </a:cubicBezTo>
                <a:cubicBezTo>
                  <a:pt x="89" y="29"/>
                  <a:pt x="81" y="37"/>
                  <a:pt x="71" y="37"/>
                </a:cubicBezTo>
                <a:close/>
                <a:moveTo>
                  <a:pt x="71" y="10"/>
                </a:moveTo>
                <a:cubicBezTo>
                  <a:pt x="68" y="10"/>
                  <a:pt x="68" y="10"/>
                  <a:pt x="68" y="10"/>
                </a:cubicBezTo>
                <a:cubicBezTo>
                  <a:pt x="68" y="28"/>
                  <a:pt x="68" y="28"/>
                  <a:pt x="68" y="28"/>
                </a:cubicBezTo>
                <a:cubicBezTo>
                  <a:pt x="71" y="28"/>
                  <a:pt x="71" y="28"/>
                  <a:pt x="71" y="28"/>
                </a:cubicBezTo>
                <a:cubicBezTo>
                  <a:pt x="76" y="28"/>
                  <a:pt x="80" y="24"/>
                  <a:pt x="80" y="19"/>
                </a:cubicBezTo>
                <a:cubicBezTo>
                  <a:pt x="80" y="14"/>
                  <a:pt x="76" y="10"/>
                  <a:pt x="71" y="10"/>
                </a:cubicBezTo>
                <a:close/>
              </a:path>
            </a:pathLst>
          </a:custGeom>
          <a:noFill/>
          <a:ln w="9525" cmpd="sng">
            <a:solidFill>
              <a:srgbClr val="FFFFFF">
                <a:alpha val="67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8" name="文本框 21">
            <a:extLst>
              <a:ext uri="{FF2B5EF4-FFF2-40B4-BE49-F238E27FC236}">
                <a16:creationId xmlns:a16="http://schemas.microsoft.com/office/drawing/2014/main" id="{98E4268B-D3D1-D040-993C-135CE81D8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305" y="2850463"/>
            <a:ext cx="1440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Roboto Th" pitchFamily="2" charset="0"/>
              </a:rPr>
              <a:t>蔺友杰</a:t>
            </a:r>
          </a:p>
        </p:txBody>
      </p:sp>
      <p:sp>
        <p:nvSpPr>
          <p:cNvPr id="5139" name="文本框 22">
            <a:extLst>
              <a:ext uri="{FF2B5EF4-FFF2-40B4-BE49-F238E27FC236}">
                <a16:creationId xmlns:a16="http://schemas.microsoft.com/office/drawing/2014/main" id="{7DB073A0-51A0-8B47-A5EF-0F1C25324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1877" y="3485494"/>
            <a:ext cx="1437084" cy="31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65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Roboto Th" pitchFamily="2" charset="0"/>
              </a:rPr>
              <a:t>架海紫金梁</a:t>
            </a:r>
          </a:p>
        </p:txBody>
      </p:sp>
      <p:sp>
        <p:nvSpPr>
          <p:cNvPr id="26" name="圆角矩形 6">
            <a:extLst>
              <a:ext uri="{FF2B5EF4-FFF2-40B4-BE49-F238E27FC236}">
                <a16:creationId xmlns:a16="http://schemas.microsoft.com/office/drawing/2014/main" id="{8979B375-B1AA-B742-A789-CD589D694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4" y="1952850"/>
            <a:ext cx="1634729" cy="2537222"/>
          </a:xfrm>
          <a:prstGeom prst="roundRect">
            <a:avLst>
              <a:gd name="adj" fmla="val 6667"/>
            </a:avLst>
          </a:prstGeom>
          <a:noFill/>
          <a:ln w="12700" cmpd="sng">
            <a:solidFill>
              <a:srgbClr val="FFFFFF">
                <a:alpha val="34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7" name="圆角矩形 7">
            <a:extLst>
              <a:ext uri="{FF2B5EF4-FFF2-40B4-BE49-F238E27FC236}">
                <a16:creationId xmlns:a16="http://schemas.microsoft.com/office/drawing/2014/main" id="{2C307CB1-48A3-7742-8FF2-F353EDD51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084" y="1952850"/>
            <a:ext cx="1634729" cy="708422"/>
          </a:xfrm>
          <a:prstGeom prst="roundRect">
            <a:avLst>
              <a:gd name="adj" fmla="val 6667"/>
            </a:avLst>
          </a:prstGeom>
          <a:solidFill>
            <a:srgbClr val="FFFFFF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9" name="文本框 17">
            <a:extLst>
              <a:ext uri="{FF2B5EF4-FFF2-40B4-BE49-F238E27FC236}">
                <a16:creationId xmlns:a16="http://schemas.microsoft.com/office/drawing/2014/main" id="{BFA32400-CC19-9F44-9935-C3FD0A0B5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4716" y="2850463"/>
            <a:ext cx="14406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Roboto Th" pitchFamily="2" charset="0"/>
              </a:rPr>
              <a:t>商叶华</a:t>
            </a:r>
          </a:p>
        </p:txBody>
      </p:sp>
      <p:sp>
        <p:nvSpPr>
          <p:cNvPr id="30" name="文本框 18">
            <a:extLst>
              <a:ext uri="{FF2B5EF4-FFF2-40B4-BE49-F238E27FC236}">
                <a16:creationId xmlns:a16="http://schemas.microsoft.com/office/drawing/2014/main" id="{E84C9392-F61C-F340-A3E7-C97D58893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4716" y="3485494"/>
            <a:ext cx="1437084" cy="31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650"/>
              </a:lnSpc>
            </a:pPr>
            <a:r>
              <a:rPr lang="zh-CN" altLang="en-US" sz="14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Roboto Th" pitchFamily="2" charset="0"/>
              </a:rPr>
              <a:t>方案搬运工</a:t>
            </a:r>
          </a:p>
        </p:txBody>
      </p:sp>
      <p:sp>
        <p:nvSpPr>
          <p:cNvPr id="32" name="Freeform 27">
            <a:extLst>
              <a:ext uri="{FF2B5EF4-FFF2-40B4-BE49-F238E27FC236}">
                <a16:creationId xmlns:a16="http://schemas.microsoft.com/office/drawing/2014/main" id="{2F8261DF-C518-084A-A5A6-EBD5AE3D12B6}"/>
              </a:ext>
            </a:extLst>
          </p:cNvPr>
          <p:cNvSpPr>
            <a:spLocks noEditPoints="1"/>
          </p:cNvSpPr>
          <p:nvPr/>
        </p:nvSpPr>
        <p:spPr bwMode="auto">
          <a:xfrm>
            <a:off x="5611952" y="2224312"/>
            <a:ext cx="248840" cy="166688"/>
          </a:xfrm>
          <a:custGeom>
            <a:avLst/>
            <a:gdLst>
              <a:gd name="T0" fmla="*/ 87 w 87"/>
              <a:gd name="T1" fmla="*/ 50 h 59"/>
              <a:gd name="T2" fmla="*/ 87 w 87"/>
              <a:gd name="T3" fmla="*/ 54 h 59"/>
              <a:gd name="T4" fmla="*/ 80 w 87"/>
              <a:gd name="T5" fmla="*/ 59 h 59"/>
              <a:gd name="T6" fmla="*/ 7 w 87"/>
              <a:gd name="T7" fmla="*/ 59 h 59"/>
              <a:gd name="T8" fmla="*/ 0 w 87"/>
              <a:gd name="T9" fmla="*/ 54 h 59"/>
              <a:gd name="T10" fmla="*/ 0 w 87"/>
              <a:gd name="T11" fmla="*/ 50 h 59"/>
              <a:gd name="T12" fmla="*/ 7 w 87"/>
              <a:gd name="T13" fmla="*/ 50 h 59"/>
              <a:gd name="T14" fmla="*/ 80 w 87"/>
              <a:gd name="T15" fmla="*/ 50 h 59"/>
              <a:gd name="T16" fmla="*/ 87 w 87"/>
              <a:gd name="T17" fmla="*/ 50 h 59"/>
              <a:gd name="T18" fmla="*/ 11 w 87"/>
              <a:gd name="T19" fmla="*/ 40 h 59"/>
              <a:gd name="T20" fmla="*/ 11 w 87"/>
              <a:gd name="T21" fmla="*/ 8 h 59"/>
              <a:gd name="T22" fmla="*/ 19 w 87"/>
              <a:gd name="T23" fmla="*/ 0 h 59"/>
              <a:gd name="T24" fmla="*/ 68 w 87"/>
              <a:gd name="T25" fmla="*/ 0 h 59"/>
              <a:gd name="T26" fmla="*/ 76 w 87"/>
              <a:gd name="T27" fmla="*/ 8 h 59"/>
              <a:gd name="T28" fmla="*/ 76 w 87"/>
              <a:gd name="T29" fmla="*/ 40 h 59"/>
              <a:gd name="T30" fmla="*/ 68 w 87"/>
              <a:gd name="T31" fmla="*/ 47 h 59"/>
              <a:gd name="T32" fmla="*/ 19 w 87"/>
              <a:gd name="T33" fmla="*/ 47 h 59"/>
              <a:gd name="T34" fmla="*/ 11 w 87"/>
              <a:gd name="T35" fmla="*/ 40 h 59"/>
              <a:gd name="T36" fmla="*/ 17 w 87"/>
              <a:gd name="T37" fmla="*/ 40 h 59"/>
              <a:gd name="T38" fmla="*/ 19 w 87"/>
              <a:gd name="T39" fmla="*/ 41 h 59"/>
              <a:gd name="T40" fmla="*/ 68 w 87"/>
              <a:gd name="T41" fmla="*/ 41 h 59"/>
              <a:gd name="T42" fmla="*/ 70 w 87"/>
              <a:gd name="T43" fmla="*/ 40 h 59"/>
              <a:gd name="T44" fmla="*/ 70 w 87"/>
              <a:gd name="T45" fmla="*/ 8 h 59"/>
              <a:gd name="T46" fmla="*/ 68 w 87"/>
              <a:gd name="T47" fmla="*/ 6 h 59"/>
              <a:gd name="T48" fmla="*/ 19 w 87"/>
              <a:gd name="T49" fmla="*/ 6 h 59"/>
              <a:gd name="T50" fmla="*/ 17 w 87"/>
              <a:gd name="T51" fmla="*/ 8 h 59"/>
              <a:gd name="T52" fmla="*/ 17 w 87"/>
              <a:gd name="T53" fmla="*/ 40 h 59"/>
              <a:gd name="T54" fmla="*/ 48 w 87"/>
              <a:gd name="T55" fmla="*/ 54 h 59"/>
              <a:gd name="T56" fmla="*/ 47 w 87"/>
              <a:gd name="T57" fmla="*/ 53 h 59"/>
              <a:gd name="T58" fmla="*/ 40 w 87"/>
              <a:gd name="T59" fmla="*/ 53 h 59"/>
              <a:gd name="T60" fmla="*/ 39 w 87"/>
              <a:gd name="T61" fmla="*/ 54 h 59"/>
              <a:gd name="T62" fmla="*/ 40 w 87"/>
              <a:gd name="T63" fmla="*/ 54 h 59"/>
              <a:gd name="T64" fmla="*/ 47 w 87"/>
              <a:gd name="T65" fmla="*/ 54 h 59"/>
              <a:gd name="T66" fmla="*/ 48 w 87"/>
              <a:gd name="T67" fmla="*/ 54 h 59"/>
              <a:gd name="T68" fmla="*/ 0 w 87"/>
              <a:gd name="T69" fmla="*/ 0 h 59"/>
              <a:gd name="T70" fmla="*/ 87 w 87"/>
              <a:gd name="T71" fmla="*/ 59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T68" t="T69" r="T70" b="T71"/>
            <a:pathLst>
              <a:path w="87" h="59">
                <a:moveTo>
                  <a:pt x="87" y="50"/>
                </a:moveTo>
                <a:cubicBezTo>
                  <a:pt x="87" y="54"/>
                  <a:pt x="87" y="54"/>
                  <a:pt x="87" y="54"/>
                </a:cubicBezTo>
                <a:cubicBezTo>
                  <a:pt x="87" y="57"/>
                  <a:pt x="84" y="59"/>
                  <a:pt x="80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3" y="59"/>
                  <a:pt x="0" y="57"/>
                  <a:pt x="0" y="54"/>
                </a:cubicBezTo>
                <a:cubicBezTo>
                  <a:pt x="0" y="50"/>
                  <a:pt x="0" y="50"/>
                  <a:pt x="0" y="50"/>
                </a:cubicBezTo>
                <a:cubicBezTo>
                  <a:pt x="7" y="50"/>
                  <a:pt x="7" y="50"/>
                  <a:pt x="7" y="50"/>
                </a:cubicBezTo>
                <a:cubicBezTo>
                  <a:pt x="80" y="50"/>
                  <a:pt x="80" y="50"/>
                  <a:pt x="80" y="50"/>
                </a:cubicBezTo>
                <a:lnTo>
                  <a:pt x="87" y="50"/>
                </a:lnTo>
                <a:close/>
                <a:moveTo>
                  <a:pt x="11" y="40"/>
                </a:moveTo>
                <a:cubicBezTo>
                  <a:pt x="11" y="8"/>
                  <a:pt x="11" y="8"/>
                  <a:pt x="11" y="8"/>
                </a:cubicBezTo>
                <a:cubicBezTo>
                  <a:pt x="11" y="4"/>
                  <a:pt x="15" y="0"/>
                  <a:pt x="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2" y="0"/>
                  <a:pt x="76" y="4"/>
                  <a:pt x="76" y="8"/>
                </a:cubicBezTo>
                <a:cubicBezTo>
                  <a:pt x="76" y="40"/>
                  <a:pt x="76" y="40"/>
                  <a:pt x="76" y="40"/>
                </a:cubicBezTo>
                <a:cubicBezTo>
                  <a:pt x="76" y="44"/>
                  <a:pt x="72" y="47"/>
                  <a:pt x="68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15" y="47"/>
                  <a:pt x="11" y="44"/>
                  <a:pt x="11" y="40"/>
                </a:cubicBezTo>
                <a:close/>
                <a:moveTo>
                  <a:pt x="17" y="40"/>
                </a:moveTo>
                <a:cubicBezTo>
                  <a:pt x="17" y="41"/>
                  <a:pt x="18" y="41"/>
                  <a:pt x="19" y="41"/>
                </a:cubicBezTo>
                <a:cubicBezTo>
                  <a:pt x="68" y="41"/>
                  <a:pt x="68" y="41"/>
                  <a:pt x="68" y="41"/>
                </a:cubicBezTo>
                <a:cubicBezTo>
                  <a:pt x="69" y="41"/>
                  <a:pt x="70" y="41"/>
                  <a:pt x="70" y="40"/>
                </a:cubicBezTo>
                <a:cubicBezTo>
                  <a:pt x="70" y="8"/>
                  <a:pt x="70" y="8"/>
                  <a:pt x="70" y="8"/>
                </a:cubicBezTo>
                <a:cubicBezTo>
                  <a:pt x="70" y="7"/>
                  <a:pt x="69" y="6"/>
                  <a:pt x="68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8" y="6"/>
                  <a:pt x="17" y="7"/>
                  <a:pt x="17" y="8"/>
                </a:cubicBezTo>
                <a:lnTo>
                  <a:pt x="17" y="40"/>
                </a:lnTo>
                <a:close/>
                <a:moveTo>
                  <a:pt x="48" y="54"/>
                </a:moveTo>
                <a:cubicBezTo>
                  <a:pt x="48" y="53"/>
                  <a:pt x="48" y="53"/>
                  <a:pt x="47" y="53"/>
                </a:cubicBezTo>
                <a:cubicBezTo>
                  <a:pt x="40" y="53"/>
                  <a:pt x="40" y="53"/>
                  <a:pt x="40" y="53"/>
                </a:cubicBezTo>
                <a:cubicBezTo>
                  <a:pt x="39" y="53"/>
                  <a:pt x="39" y="53"/>
                  <a:pt x="39" y="54"/>
                </a:cubicBezTo>
                <a:cubicBezTo>
                  <a:pt x="39" y="54"/>
                  <a:pt x="39" y="54"/>
                  <a:pt x="40" y="54"/>
                </a:cubicBezTo>
                <a:cubicBezTo>
                  <a:pt x="47" y="54"/>
                  <a:pt x="47" y="54"/>
                  <a:pt x="47" y="54"/>
                </a:cubicBezTo>
                <a:cubicBezTo>
                  <a:pt x="48" y="54"/>
                  <a:pt x="48" y="54"/>
                  <a:pt x="48" y="54"/>
                </a:cubicBezTo>
                <a:close/>
              </a:path>
            </a:pathLst>
          </a:custGeom>
          <a:noFill/>
          <a:ln w="9525" cmpd="sng">
            <a:solidFill>
              <a:srgbClr val="FFFFFF">
                <a:alpha val="67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29">
            <a:extLst>
              <a:ext uri="{FF2B5EF4-FFF2-40B4-BE49-F238E27FC236}">
                <a16:creationId xmlns:a16="http://schemas.microsoft.com/office/drawing/2014/main" id="{0ED3561E-F021-5049-A795-2C4CE4E81ED2}"/>
              </a:ext>
            </a:extLst>
          </p:cNvPr>
          <p:cNvSpPr>
            <a:spLocks noEditPoints="1"/>
          </p:cNvSpPr>
          <p:nvPr/>
        </p:nvSpPr>
        <p:spPr bwMode="auto">
          <a:xfrm>
            <a:off x="7877943" y="2207207"/>
            <a:ext cx="254794" cy="191691"/>
          </a:xfrm>
          <a:custGeom>
            <a:avLst/>
            <a:gdLst>
              <a:gd name="T0" fmla="*/ 86 w 89"/>
              <a:gd name="T1" fmla="*/ 56 h 68"/>
              <a:gd name="T2" fmla="*/ 74 w 89"/>
              <a:gd name="T3" fmla="*/ 68 h 68"/>
              <a:gd name="T4" fmla="*/ 12 w 89"/>
              <a:gd name="T5" fmla="*/ 68 h 68"/>
              <a:gd name="T6" fmla="*/ 0 w 89"/>
              <a:gd name="T7" fmla="*/ 56 h 68"/>
              <a:gd name="T8" fmla="*/ 86 w 89"/>
              <a:gd name="T9" fmla="*/ 56 h 68"/>
              <a:gd name="T10" fmla="*/ 71 w 89"/>
              <a:gd name="T11" fmla="*/ 37 h 68"/>
              <a:gd name="T12" fmla="*/ 68 w 89"/>
              <a:gd name="T13" fmla="*/ 37 h 68"/>
              <a:gd name="T14" fmla="*/ 68 w 89"/>
              <a:gd name="T15" fmla="*/ 39 h 68"/>
              <a:gd name="T16" fmla="*/ 57 w 89"/>
              <a:gd name="T17" fmla="*/ 50 h 68"/>
              <a:gd name="T18" fmla="*/ 23 w 89"/>
              <a:gd name="T19" fmla="*/ 50 h 68"/>
              <a:gd name="T20" fmla="*/ 12 w 89"/>
              <a:gd name="T21" fmla="*/ 39 h 68"/>
              <a:gd name="T22" fmla="*/ 12 w 89"/>
              <a:gd name="T23" fmla="*/ 3 h 68"/>
              <a:gd name="T24" fmla="*/ 15 w 89"/>
              <a:gd name="T25" fmla="*/ 0 h 68"/>
              <a:gd name="T26" fmla="*/ 71 w 89"/>
              <a:gd name="T27" fmla="*/ 0 h 68"/>
              <a:gd name="T28" fmla="*/ 89 w 89"/>
              <a:gd name="T29" fmla="*/ 19 h 68"/>
              <a:gd name="T30" fmla="*/ 71 w 89"/>
              <a:gd name="T31" fmla="*/ 37 h 68"/>
              <a:gd name="T32" fmla="*/ 71 w 89"/>
              <a:gd name="T33" fmla="*/ 10 h 68"/>
              <a:gd name="T34" fmla="*/ 68 w 89"/>
              <a:gd name="T35" fmla="*/ 10 h 68"/>
              <a:gd name="T36" fmla="*/ 68 w 89"/>
              <a:gd name="T37" fmla="*/ 28 h 68"/>
              <a:gd name="T38" fmla="*/ 71 w 89"/>
              <a:gd name="T39" fmla="*/ 28 h 68"/>
              <a:gd name="T40" fmla="*/ 80 w 89"/>
              <a:gd name="T41" fmla="*/ 19 h 68"/>
              <a:gd name="T42" fmla="*/ 71 w 89"/>
              <a:gd name="T43" fmla="*/ 10 h 68"/>
              <a:gd name="T44" fmla="*/ 0 w 89"/>
              <a:gd name="T45" fmla="*/ 0 h 68"/>
              <a:gd name="T46" fmla="*/ 89 w 89"/>
              <a:gd name="T47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T44" t="T45" r="T46" b="T47"/>
            <a:pathLst>
              <a:path w="89" h="68">
                <a:moveTo>
                  <a:pt x="86" y="56"/>
                </a:moveTo>
                <a:cubicBezTo>
                  <a:pt x="86" y="63"/>
                  <a:pt x="81" y="68"/>
                  <a:pt x="74" y="68"/>
                </a:cubicBezTo>
                <a:cubicBezTo>
                  <a:pt x="12" y="68"/>
                  <a:pt x="12" y="68"/>
                  <a:pt x="12" y="68"/>
                </a:cubicBezTo>
                <a:cubicBezTo>
                  <a:pt x="5" y="68"/>
                  <a:pt x="0" y="63"/>
                  <a:pt x="0" y="56"/>
                </a:cubicBezTo>
                <a:lnTo>
                  <a:pt x="86" y="56"/>
                </a:lnTo>
                <a:close/>
                <a:moveTo>
                  <a:pt x="71" y="37"/>
                </a:moveTo>
                <a:cubicBezTo>
                  <a:pt x="68" y="37"/>
                  <a:pt x="68" y="37"/>
                  <a:pt x="68" y="37"/>
                </a:cubicBezTo>
                <a:cubicBezTo>
                  <a:pt x="68" y="39"/>
                  <a:pt x="68" y="39"/>
                  <a:pt x="68" y="39"/>
                </a:cubicBezTo>
                <a:cubicBezTo>
                  <a:pt x="68" y="45"/>
                  <a:pt x="63" y="50"/>
                  <a:pt x="57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17" y="50"/>
                  <a:pt x="12" y="45"/>
                  <a:pt x="12" y="39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2"/>
                  <a:pt x="13" y="0"/>
                  <a:pt x="15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81" y="0"/>
                  <a:pt x="89" y="9"/>
                  <a:pt x="89" y="19"/>
                </a:cubicBezTo>
                <a:cubicBezTo>
                  <a:pt x="89" y="29"/>
                  <a:pt x="81" y="37"/>
                  <a:pt x="71" y="37"/>
                </a:cubicBezTo>
                <a:close/>
                <a:moveTo>
                  <a:pt x="71" y="10"/>
                </a:moveTo>
                <a:cubicBezTo>
                  <a:pt x="68" y="10"/>
                  <a:pt x="68" y="10"/>
                  <a:pt x="68" y="10"/>
                </a:cubicBezTo>
                <a:cubicBezTo>
                  <a:pt x="68" y="28"/>
                  <a:pt x="68" y="28"/>
                  <a:pt x="68" y="28"/>
                </a:cubicBezTo>
                <a:cubicBezTo>
                  <a:pt x="71" y="28"/>
                  <a:pt x="71" y="28"/>
                  <a:pt x="71" y="28"/>
                </a:cubicBezTo>
                <a:cubicBezTo>
                  <a:pt x="76" y="28"/>
                  <a:pt x="80" y="24"/>
                  <a:pt x="80" y="19"/>
                </a:cubicBezTo>
                <a:cubicBezTo>
                  <a:pt x="80" y="14"/>
                  <a:pt x="76" y="10"/>
                  <a:pt x="71" y="10"/>
                </a:cubicBezTo>
                <a:close/>
              </a:path>
            </a:pathLst>
          </a:custGeom>
          <a:noFill/>
          <a:ln w="9525" cmpd="sng">
            <a:solidFill>
              <a:srgbClr val="FFFFFF">
                <a:alpha val="6700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应用程序, Teams&#10;&#10;描述已自动生成">
            <a:extLst>
              <a:ext uri="{FF2B5EF4-FFF2-40B4-BE49-F238E27FC236}">
                <a16:creationId xmlns:a16="http://schemas.microsoft.com/office/drawing/2014/main" id="{F9B63FEE-14E5-2E4D-B39A-3C5E826C6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22" y="0"/>
            <a:ext cx="5822156" cy="5143500"/>
          </a:xfrm>
          <a:prstGeom prst="rect">
            <a:avLst/>
          </a:prstGeom>
        </p:spPr>
      </p:pic>
      <p:sp>
        <p:nvSpPr>
          <p:cNvPr id="5" name="矩形 1">
            <a:extLst>
              <a:ext uri="{FF2B5EF4-FFF2-40B4-BE49-F238E27FC236}">
                <a16:creationId xmlns:a16="http://schemas.microsoft.com/office/drawing/2014/main" id="{94D0C5EB-5AC6-BD41-9C9A-4443A593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319E9943-239B-B540-8857-4C897DECD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目标</a:t>
            </a:r>
            <a:endParaRPr lang="en-US" altLang="zh-CN" b="1" dirty="0">
              <a:solidFill>
                <a:srgbClr val="00B0F0"/>
              </a:solidFill>
              <a:latin typeface="HanziPen SC" panose="03000300000000000000" pitchFamily="66" charset="-122"/>
              <a:ea typeface="HanziPen SC" panose="03000300000000000000" pitchFamily="66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7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集群</a:t>
            </a:r>
            <a:r>
              <a:rPr lang="zh-CN" altLang="en-US" b="1" dirty="0">
                <a:solidFill>
                  <a:srgbClr val="7030A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集市</a:t>
            </a:r>
            <a:endParaRPr lang="en-US" altLang="zh-CN" b="1" dirty="0">
              <a:solidFill>
                <a:srgbClr val="7030A0"/>
              </a:solidFill>
              <a:latin typeface="HanziPen SC" panose="03000300000000000000" pitchFamily="66" charset="-122"/>
              <a:ea typeface="HanziPen SC" panose="03000300000000000000" pitchFamily="66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D16BD0D7-6518-E64E-9E7F-79CA6A2FE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22" y="0"/>
            <a:ext cx="5822156" cy="5143500"/>
          </a:xfrm>
          <a:prstGeom prst="rect">
            <a:avLst/>
          </a:prstGeom>
        </p:spPr>
      </p:pic>
      <p:pic>
        <p:nvPicPr>
          <p:cNvPr id="39" name="图片 38" descr="图片包含 箱线图&#10;&#10;描述已自动生成">
            <a:extLst>
              <a:ext uri="{FF2B5EF4-FFF2-40B4-BE49-F238E27FC236}">
                <a16:creationId xmlns:a16="http://schemas.microsoft.com/office/drawing/2014/main" id="{D1C2DB96-8538-844C-9A9C-E9720D9D7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392" y="0"/>
            <a:ext cx="5821215" cy="5143500"/>
          </a:xfrm>
          <a:prstGeom prst="rect">
            <a:avLst/>
          </a:prstGeom>
        </p:spPr>
      </p:pic>
      <p:pic>
        <p:nvPicPr>
          <p:cNvPr id="41" name="图片 40" descr="在地上&#10;&#10;中度可信度描述已自动生成">
            <a:extLst>
              <a:ext uri="{FF2B5EF4-FFF2-40B4-BE49-F238E27FC236}">
                <a16:creationId xmlns:a16="http://schemas.microsoft.com/office/drawing/2014/main" id="{5EE3B97D-65F1-E141-B901-DD18B1826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0922" y="0"/>
            <a:ext cx="5822156" cy="5143500"/>
          </a:xfrm>
          <a:prstGeom prst="rect">
            <a:avLst/>
          </a:prstGeom>
        </p:spPr>
      </p:pic>
      <p:pic>
        <p:nvPicPr>
          <p:cNvPr id="43" name="图片 42" descr="形状&#10;&#10;中度可信度描述已自动生成">
            <a:extLst>
              <a:ext uri="{FF2B5EF4-FFF2-40B4-BE49-F238E27FC236}">
                <a16:creationId xmlns:a16="http://schemas.microsoft.com/office/drawing/2014/main" id="{A96F5D81-A4AA-2646-8A20-582C8109A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0922" y="0"/>
            <a:ext cx="58221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8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集群</a:t>
            </a:r>
            <a:r>
              <a:rPr lang="zh-CN" altLang="en-US" b="1" dirty="0">
                <a:solidFill>
                  <a:srgbClr val="7030A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集市</a:t>
            </a:r>
            <a:endParaRPr lang="en-US" altLang="zh-CN" b="1" dirty="0">
              <a:solidFill>
                <a:srgbClr val="7030A0"/>
              </a:solidFill>
              <a:latin typeface="HanziPen SC" panose="03000300000000000000" pitchFamily="66" charset="-122"/>
              <a:ea typeface="HanziPen SC" panose="03000300000000000000" pitchFamily="66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 descr="图形用户界面, 图示, 应用程序&#10;&#10;描述已自动生成">
            <a:extLst>
              <a:ext uri="{FF2B5EF4-FFF2-40B4-BE49-F238E27FC236}">
                <a16:creationId xmlns:a16="http://schemas.microsoft.com/office/drawing/2014/main" id="{8E3E250A-E477-9041-8E89-787F8A9A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22" y="0"/>
            <a:ext cx="58221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41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集群</a:t>
            </a:r>
            <a:r>
              <a:rPr lang="zh-CN" altLang="en-US" b="1" dirty="0">
                <a:solidFill>
                  <a:srgbClr val="7030A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集市</a:t>
            </a:r>
            <a:endParaRPr lang="en-US" altLang="zh-CN" b="1" dirty="0">
              <a:solidFill>
                <a:srgbClr val="7030A0"/>
              </a:solidFill>
              <a:latin typeface="HanziPen SC" panose="03000300000000000000" pitchFamily="66" charset="-122"/>
              <a:ea typeface="HanziPen SC" panose="03000300000000000000" pitchFamily="66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9C9B2354-A536-9C44-A41F-0D11039B5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22" y="0"/>
            <a:ext cx="58221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5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>
            <a:extLst>
              <a:ext uri="{FF2B5EF4-FFF2-40B4-BE49-F238E27FC236}">
                <a16:creationId xmlns:a16="http://schemas.microsoft.com/office/drawing/2014/main" id="{7C98794B-CA85-F246-94D3-A1CEA9697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id="{080CF823-ADD5-7D44-A8CE-9B8423D4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集群</a:t>
            </a:r>
            <a:r>
              <a:rPr lang="zh-CN" altLang="en-US" b="1" dirty="0">
                <a:solidFill>
                  <a:srgbClr val="7030A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集市</a:t>
            </a:r>
            <a:endParaRPr lang="en-US" altLang="zh-CN" b="1" dirty="0">
              <a:solidFill>
                <a:srgbClr val="7030A0"/>
              </a:solidFill>
              <a:latin typeface="HanziPen SC" panose="03000300000000000000" pitchFamily="66" charset="-122"/>
              <a:ea typeface="HanziPen SC" panose="03000300000000000000" pitchFamily="66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9CCE0389-C928-7A4F-A3B0-56EF4E8E8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7" y="0"/>
            <a:ext cx="754760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1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>
            <a:extLst>
              <a:ext uri="{FF2B5EF4-FFF2-40B4-BE49-F238E27FC236}">
                <a16:creationId xmlns:a16="http://schemas.microsoft.com/office/drawing/2014/main" id="{CAD40F0B-587A-E64E-A071-4A11EEE4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CD85A3DE-7785-384C-80CE-8C3E32252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集群</a:t>
            </a:r>
            <a:r>
              <a:rPr lang="zh-CN" altLang="en-US" b="1" dirty="0">
                <a:solidFill>
                  <a:srgbClr val="7030A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集市</a:t>
            </a:r>
            <a:endParaRPr lang="en-US" altLang="zh-CN" b="1" dirty="0">
              <a:solidFill>
                <a:srgbClr val="7030A0"/>
              </a:solidFill>
              <a:latin typeface="HanziPen SC" panose="03000300000000000000" pitchFamily="66" charset="-122"/>
              <a:ea typeface="HanziPen SC" panose="03000300000000000000" pitchFamily="66" charset="-122"/>
              <a:sym typeface="微软雅黑" panose="020B0503020204020204" pitchFamily="34" charset="-122"/>
            </a:endParaRPr>
          </a:p>
        </p:txBody>
      </p:sp>
      <p:pic>
        <p:nvPicPr>
          <p:cNvPr id="10" name="图片 9" descr="图形用户界面, 应用程序, Teams&#10;&#10;描述已自动生成">
            <a:extLst>
              <a:ext uri="{FF2B5EF4-FFF2-40B4-BE49-F238E27FC236}">
                <a16:creationId xmlns:a16="http://schemas.microsoft.com/office/drawing/2014/main" id="{6CF5709A-2FB1-5043-A04E-A9CBB0401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84" y="0"/>
            <a:ext cx="756523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">
            <a:extLst>
              <a:ext uri="{FF2B5EF4-FFF2-40B4-BE49-F238E27FC236}">
                <a16:creationId xmlns:a16="http://schemas.microsoft.com/office/drawing/2014/main" id="{CAD40F0B-587A-E64E-A071-4A11EEE4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675"/>
            <a:ext cx="611188" cy="6127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2A849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CD85A3DE-7785-384C-80CE-8C3E32252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29" y="1205369"/>
            <a:ext cx="36113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集群</a:t>
            </a:r>
            <a:r>
              <a:rPr lang="zh-CN" altLang="en-US" b="1" dirty="0">
                <a:solidFill>
                  <a:srgbClr val="7030A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微软雅黑" panose="020B0503020204020204" pitchFamily="34" charset="-122"/>
              </a:rPr>
              <a:t>集市</a:t>
            </a:r>
            <a:endParaRPr lang="en-US" altLang="zh-CN" b="1" dirty="0">
              <a:solidFill>
                <a:srgbClr val="7030A0"/>
              </a:solidFill>
              <a:latin typeface="HanziPen SC" panose="03000300000000000000" pitchFamily="66" charset="-122"/>
              <a:ea typeface="HanziPen SC" panose="03000300000000000000" pitchFamily="66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图形用户界面, 应用程序, Teams&#10;&#10;描述已自动生成">
            <a:extLst>
              <a:ext uri="{FF2B5EF4-FFF2-40B4-BE49-F238E27FC236}">
                <a16:creationId xmlns:a16="http://schemas.microsoft.com/office/drawing/2014/main" id="{7A4A8370-527E-D84D-9732-AB9A8CA7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84" y="0"/>
            <a:ext cx="756523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99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</TotalTime>
  <Pages>0</Pages>
  <Words>73</Words>
  <Characters>0</Characters>
  <Application>Microsoft Macintosh PowerPoint</Application>
  <DocSecurity>0</DocSecurity>
  <PresentationFormat>全屏显示(16:9)</PresentationFormat>
  <Lines>0</Lines>
  <Paragraphs>24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宋体</vt:lpstr>
      <vt:lpstr>微软雅黑</vt:lpstr>
      <vt:lpstr>Hannotate SC</vt:lpstr>
      <vt:lpstr>HanziPen SC</vt:lpstr>
      <vt:lpstr>Microsoft YaHei UI</vt:lpstr>
      <vt:lpstr>Arial</vt:lpstr>
      <vt:lpstr>Calibri</vt:lpstr>
      <vt:lpstr>Office 主题​​</vt:lpstr>
      <vt:lpstr>“集群集市” -- 化不可能为可能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heqing</dc:creator>
  <cp:keywords/>
  <dc:description/>
  <cp:lastModifiedBy>Shang Yehua</cp:lastModifiedBy>
  <cp:revision>169</cp:revision>
  <dcterms:created xsi:type="dcterms:W3CDTF">2014-07-22T07:42:00Z</dcterms:created>
  <dcterms:modified xsi:type="dcterms:W3CDTF">2021-11-23T03:03:17Z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2052-9.1.0.5132</vt:lpwstr>
  </property>
</Properties>
</file>