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9"/>
  </p:notesMasterIdLst>
  <p:sldIdLst>
    <p:sldId id="256" r:id="rId5"/>
    <p:sldId id="259" r:id="rId6"/>
    <p:sldId id="258" r:id="rId7"/>
    <p:sldId id="260" r:id="rId8"/>
    <p:sldId id="261" r:id="rId9"/>
    <p:sldId id="262" r:id="rId10"/>
    <p:sldId id="263" r:id="rId11"/>
    <p:sldId id="264" r:id="rId12"/>
    <p:sldId id="281" r:id="rId13"/>
    <p:sldId id="265" r:id="rId14"/>
    <p:sldId id="266" r:id="rId15"/>
    <p:sldId id="267" r:id="rId16"/>
    <p:sldId id="268" r:id="rId17"/>
    <p:sldId id="269" r:id="rId18"/>
    <p:sldId id="270" r:id="rId19"/>
    <p:sldId id="271" r:id="rId20"/>
    <p:sldId id="273" r:id="rId21"/>
    <p:sldId id="274" r:id="rId22"/>
    <p:sldId id="275" r:id="rId23"/>
    <p:sldId id="276" r:id="rId24"/>
    <p:sldId id="277" r:id="rId25"/>
    <p:sldId id="278" r:id="rId26"/>
    <p:sldId id="279" r:id="rId27"/>
    <p:sldId id="280" r:id="rId28"/>
  </p:sldIdLst>
  <p:sldSz cx="7772400" cy="10058400"/>
  <p:notesSz cx="6858000" cy="9144000"/>
  <p:embeddedFontLst>
    <p:embeddedFont>
      <p:font typeface="Calibri" panose="020F0502020204030204" pitchFamily="34" charset="0"/>
      <p:regular r:id="rId30"/>
      <p:bold r:id="rId31"/>
      <p:italic r:id="rId32"/>
      <p:boldItalic r:id="rId33"/>
    </p:embeddedFont>
    <p:embeddedFont>
      <p:font typeface="Helvetica Neue" panose="020B060402020202020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Open Sans Light" panose="020B0306030504020204" pitchFamily="34" charset="0"/>
      <p:regular r:id="rId42"/>
      <p:bold r:id="rId43"/>
      <p:italic r:id="rId44"/>
      <p:boldItalic r:id="rId45"/>
    </p:embeddedFont>
    <p:embeddedFont>
      <p:font typeface="Segoe UI Light" panose="020B0502040204020203" pitchFamily="34"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DC8B4F-3957-4364-8E6F-94C17237022A}">
  <a:tblStyle styleId="{E5DC8B4F-3957-4364-8E6F-94C17237022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67" autoAdjust="0"/>
  </p:normalViewPr>
  <p:slideViewPr>
    <p:cSldViewPr snapToGrid="0">
      <p:cViewPr varScale="1">
        <p:scale>
          <a:sx n="63" d="100"/>
          <a:sy n="63" d="100"/>
        </p:scale>
        <p:origin x="22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da7220471_0_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da7220471_0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da722047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a7220471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a722047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a7220471_0_2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a722047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da7220471_0_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da722047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da7220471_0_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da722047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da7220471_0_4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da722047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da7220471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8da72204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16b351b3f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16b351b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35417ed62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35417ed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sp>
        <p:nvSpPr>
          <p:cNvPr id="178" name="Google Shape;178;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Udajuicer</a:t>
            </a:r>
            <a:r>
              <a:rPr lang="en" sz="4000">
                <a:solidFill>
                  <a:srgbClr val="FFFFFF"/>
                </a:solidFill>
              </a:rPr>
              <a:t>: </a:t>
            </a:r>
            <a:endParaRPr sz="4000">
              <a:solidFill>
                <a:srgbClr val="FFFFFF"/>
              </a:solidFill>
            </a:endParaRPr>
          </a:p>
          <a:p>
            <a:pPr marL="0" lvl="0" indent="0" algn="ctr" rtl="0">
              <a:lnSpc>
                <a:spcPct val="115000"/>
              </a:lnSpc>
              <a:spcBef>
                <a:spcPts val="0"/>
              </a:spcBef>
              <a:spcAft>
                <a:spcPts val="0"/>
              </a:spcAft>
              <a:buNone/>
            </a:pPr>
            <a:r>
              <a:rPr lang="en" sz="4000">
                <a:solidFill>
                  <a:srgbClr val="FFFFFF"/>
                </a:solidFill>
              </a:rPr>
              <a:t>Threat Report</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l="30564" t="13547" r="30179" b="14161"/>
          <a:stretch/>
        </p:blipFill>
        <p:spPr>
          <a:xfrm>
            <a:off x="2437075" y="2167125"/>
            <a:ext cx="2914650" cy="5367400"/>
          </a:xfrm>
          <a:prstGeom prst="rect">
            <a:avLst/>
          </a:prstGeom>
          <a:noFill/>
          <a:ln>
            <a:noFill/>
          </a:ln>
        </p:spPr>
      </p:pic>
      <p:pic>
        <p:nvPicPr>
          <p:cNvPr id="180" name="Google Shape;180;p51"/>
          <p:cNvPicPr preferRelativeResize="0"/>
          <p:nvPr/>
        </p:nvPicPr>
        <p:blipFill>
          <a:blip r:embed="rId3">
            <a:alphaModFix/>
          </a:blip>
          <a:stretch>
            <a:fillRect/>
          </a:stretch>
        </p:blipFill>
        <p:spPr>
          <a:xfrm>
            <a:off x="3198650" y="4189200"/>
            <a:ext cx="1375200" cy="1375200"/>
          </a:xfrm>
          <a:prstGeom prst="rect">
            <a:avLst/>
          </a:prstGeom>
          <a:noFill/>
          <a:ln>
            <a:noFill/>
          </a:ln>
        </p:spPr>
      </p:pic>
      <p:pic>
        <p:nvPicPr>
          <p:cNvPr id="181" name="Google Shape;181;p51"/>
          <p:cNvPicPr preferRelativeResize="0"/>
          <p:nvPr/>
        </p:nvPicPr>
        <p:blipFill>
          <a:blip r:embed="rId3">
            <a:alphaModFix/>
          </a:blip>
          <a:stretch>
            <a:fillRect/>
          </a:stretch>
        </p:blipFill>
        <p:spPr>
          <a:xfrm rot="4953431">
            <a:off x="3987420" y="2479171"/>
            <a:ext cx="219010" cy="219010"/>
          </a:xfrm>
          <a:prstGeom prst="rect">
            <a:avLst/>
          </a:prstGeom>
          <a:noFill/>
          <a:ln>
            <a:noFill/>
          </a:ln>
        </p:spPr>
      </p:pic>
      <p:pic>
        <p:nvPicPr>
          <p:cNvPr id="182" name="Google Shape;182;p51"/>
          <p:cNvPicPr preferRelativeResize="0"/>
          <p:nvPr/>
        </p:nvPicPr>
        <p:blipFill>
          <a:blip r:embed="rId3">
            <a:alphaModFix/>
          </a:blip>
          <a:stretch>
            <a:fillRect/>
          </a:stretch>
        </p:blipFill>
        <p:spPr>
          <a:xfrm rot="4953431">
            <a:off x="4283345" y="2446071"/>
            <a:ext cx="219010" cy="219010"/>
          </a:xfrm>
          <a:prstGeom prst="rect">
            <a:avLst/>
          </a:prstGeom>
          <a:noFill/>
          <a:ln>
            <a:noFill/>
          </a:ln>
        </p:spPr>
      </p:pic>
      <p:pic>
        <p:nvPicPr>
          <p:cNvPr id="183" name="Google Shape;183;p51"/>
          <p:cNvPicPr preferRelativeResize="0"/>
          <p:nvPr/>
        </p:nvPicPr>
        <p:blipFill>
          <a:blip r:embed="rId3">
            <a:alphaModFix/>
          </a:blip>
          <a:stretch>
            <a:fillRect/>
          </a:stretch>
        </p:blipFill>
        <p:spPr>
          <a:xfrm rot="4953431">
            <a:off x="4579270" y="2391946"/>
            <a:ext cx="219010" cy="219010"/>
          </a:xfrm>
          <a:prstGeom prst="rect">
            <a:avLst/>
          </a:prstGeom>
          <a:noFill/>
          <a:ln>
            <a:noFill/>
          </a:ln>
        </p:spPr>
      </p:pic>
      <p:pic>
        <p:nvPicPr>
          <p:cNvPr id="184" name="Google Shape;184;p51"/>
          <p:cNvPicPr preferRelativeResize="0"/>
          <p:nvPr/>
        </p:nvPicPr>
        <p:blipFill>
          <a:blip r:embed="rId3">
            <a:alphaModFix/>
          </a:blip>
          <a:stretch>
            <a:fillRect/>
          </a:stretch>
        </p:blipFill>
        <p:spPr>
          <a:xfrm rot="4953431">
            <a:off x="4875195" y="2351346"/>
            <a:ext cx="219010" cy="219010"/>
          </a:xfrm>
          <a:prstGeom prst="rect">
            <a:avLst/>
          </a:prstGeom>
          <a:noFill/>
          <a:ln>
            <a:noFill/>
          </a:ln>
        </p:spPr>
      </p:pic>
      <p:pic>
        <p:nvPicPr>
          <p:cNvPr id="185" name="Google Shape;185;p51"/>
          <p:cNvPicPr preferRelativeResize="0"/>
          <p:nvPr/>
        </p:nvPicPr>
        <p:blipFill>
          <a:blip r:embed="rId3">
            <a:alphaModFix/>
          </a:blip>
          <a:stretch>
            <a:fillRect/>
          </a:stretch>
        </p:blipFill>
        <p:spPr>
          <a:xfrm>
            <a:off x="3770695" y="2711446"/>
            <a:ext cx="219010" cy="219010"/>
          </a:xfrm>
          <a:prstGeom prst="rect">
            <a:avLst/>
          </a:prstGeom>
          <a:noFill/>
          <a:ln>
            <a:noFill/>
          </a:ln>
        </p:spPr>
      </p:pic>
      <p:pic>
        <p:nvPicPr>
          <p:cNvPr id="186" name="Google Shape;186;p51"/>
          <p:cNvPicPr preferRelativeResize="0"/>
          <p:nvPr/>
        </p:nvPicPr>
        <p:blipFill>
          <a:blip r:embed="rId3">
            <a:alphaModFix/>
          </a:blip>
          <a:stretch>
            <a:fillRect/>
          </a:stretch>
        </p:blipFill>
        <p:spPr>
          <a:xfrm>
            <a:off x="3770695" y="3016246"/>
            <a:ext cx="219010" cy="219010"/>
          </a:xfrm>
          <a:prstGeom prst="rect">
            <a:avLst/>
          </a:prstGeom>
          <a:noFill/>
          <a:ln>
            <a:noFill/>
          </a:ln>
        </p:spPr>
      </p:pic>
      <p:sp>
        <p:nvSpPr>
          <p:cNvPr id="187" name="Google Shape;187;p51"/>
          <p:cNvSpPr txBox="1">
            <a:spLocks noGrp="1"/>
          </p:cNvSpPr>
          <p:nvPr>
            <p:ph type="title" idx="4294967295"/>
          </p:nvPr>
        </p:nvSpPr>
        <p:spPr>
          <a:xfrm>
            <a:off x="264950" y="75833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dirty="0">
                <a:solidFill>
                  <a:srgbClr val="FFFFFF"/>
                </a:solidFill>
              </a:rPr>
              <a:t>YOUR NAME</a:t>
            </a:r>
            <a:r>
              <a:rPr lang="en" sz="4000" dirty="0">
                <a:solidFill>
                  <a:srgbClr val="FFFFFF"/>
                </a:solidFill>
              </a:rPr>
              <a:t>: Thioro </a:t>
            </a:r>
            <a:br>
              <a:rPr lang="en" sz="4000" dirty="0">
                <a:solidFill>
                  <a:srgbClr val="FFFFFF"/>
                </a:solidFill>
              </a:rPr>
            </a:br>
            <a:r>
              <a:rPr lang="en" sz="4000" dirty="0">
                <a:solidFill>
                  <a:srgbClr val="FFFFFF"/>
                </a:solidFill>
              </a:rPr>
              <a:t>Fall </a:t>
            </a:r>
            <a:endParaRPr sz="4000" dirty="0">
              <a:solidFill>
                <a:srgbClr val="FFFFFF"/>
              </a:solidFill>
            </a:endParaRPr>
          </a:p>
          <a:p>
            <a:pPr marL="0" lvl="0" indent="0" algn="ctr" rtl="0">
              <a:lnSpc>
                <a:spcPct val="115000"/>
              </a:lnSpc>
              <a:spcBef>
                <a:spcPts val="0"/>
              </a:spcBef>
              <a:spcAft>
                <a:spcPts val="0"/>
              </a:spcAft>
              <a:buNone/>
            </a:pPr>
            <a:r>
              <a:rPr lang="en" sz="4000" i="1" dirty="0">
                <a:solidFill>
                  <a:srgbClr val="FFFFFF"/>
                </a:solidFill>
              </a:rPr>
              <a:t>DATE: 5/14/2021</a:t>
            </a:r>
            <a:endParaRPr sz="4000" i="1" dirty="0">
              <a:solidFill>
                <a:srgbClr val="FFFFFF"/>
              </a:solidFill>
            </a:endParaRPr>
          </a:p>
          <a:p>
            <a:pPr marL="0" lvl="0" indent="0" algn="l" rtl="0">
              <a:spcBef>
                <a:spcPts val="0"/>
              </a:spcBef>
              <a:spcAft>
                <a:spcPts val="0"/>
              </a:spcAft>
              <a:buNone/>
            </a:pP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60"/>
          <p:cNvSpPr txBox="1">
            <a:spLocks noGrp="1"/>
          </p:cNvSpPr>
          <p:nvPr>
            <p:ph type="title"/>
          </p:nvPr>
        </p:nvSpPr>
        <p:spPr>
          <a:xfrm>
            <a:off x="264900" y="220203"/>
            <a:ext cx="7242600" cy="8783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1.4 Threat Analysis</a:t>
            </a:r>
            <a:endParaRPr b="1" i="1" dirty="0">
              <a:latin typeface="Times New Roman" panose="02020603050405020304" pitchFamily="18" charset="0"/>
              <a:cs typeface="Times New Roman" panose="02020603050405020304" pitchFamily="18" charset="0"/>
            </a:endParaRPr>
          </a:p>
        </p:txBody>
      </p:sp>
      <p:sp>
        <p:nvSpPr>
          <p:cNvPr id="246" name="Google Shape;246;p60"/>
          <p:cNvSpPr txBox="1">
            <a:spLocks noGrp="1"/>
          </p:cNvSpPr>
          <p:nvPr>
            <p:ph type="body" idx="1"/>
          </p:nvPr>
        </p:nvSpPr>
        <p:spPr>
          <a:xfrm>
            <a:off x="264950" y="1469183"/>
            <a:ext cx="7242600" cy="85017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What Type of Attack Caused the Crash?</a:t>
            </a:r>
            <a:endParaRPr lang="en-US" sz="2800" dirty="0">
              <a:latin typeface="Times New Roman" panose="02020603050405020304" pitchFamily="18" charset="0"/>
              <a:cs typeface="Times New Roman" panose="02020603050405020304" pitchFamily="18" charset="0"/>
            </a:endParaRPr>
          </a:p>
          <a:p>
            <a:pPr marL="0" indent="0">
              <a:spcBef>
                <a:spcPts val="1600"/>
              </a:spcBef>
              <a:buNone/>
            </a:pPr>
            <a:r>
              <a:rPr lang="en-US" sz="2800" dirty="0">
                <a:solidFill>
                  <a:srgbClr val="000000"/>
                </a:solidFill>
                <a:latin typeface="Times New Roman" panose="02020603050405020304" pitchFamily="18" charset="0"/>
                <a:cs typeface="Times New Roman" panose="02020603050405020304" pitchFamily="18" charset="0"/>
              </a:rPr>
              <a:t>DDoS </a:t>
            </a:r>
            <a:r>
              <a:rPr lang="en-US" sz="2800">
                <a:solidFill>
                  <a:srgbClr val="000000"/>
                </a:solidFill>
                <a:latin typeface="Times New Roman" panose="02020603050405020304" pitchFamily="18" charset="0"/>
                <a:cs typeface="Times New Roman" panose="02020603050405020304" pitchFamily="18" charset="0"/>
              </a:rPr>
              <a:t>(Distribution Denial </a:t>
            </a:r>
            <a:r>
              <a:rPr lang="en-US" sz="2800" dirty="0">
                <a:solidFill>
                  <a:srgbClr val="000000"/>
                </a:solidFill>
                <a:latin typeface="Times New Roman" panose="02020603050405020304" pitchFamily="18" charset="0"/>
                <a:cs typeface="Times New Roman" panose="02020603050405020304" pitchFamily="18" charset="0"/>
              </a:rPr>
              <a:t>of Service) attack </a:t>
            </a:r>
          </a:p>
          <a:p>
            <a:pPr indent="-457200">
              <a:spcBef>
                <a:spcPts val="1600"/>
              </a:spcBef>
              <a:buFont typeface="Wingdings" panose="05000000000000000000" pitchFamily="2" charset="2"/>
              <a:buChar char="ü"/>
            </a:pPr>
            <a:r>
              <a:rPr lang="en-US" sz="2800" dirty="0">
                <a:latin typeface="Times New Roman" panose="02020603050405020304" pitchFamily="18" charset="0"/>
                <a:ea typeface="Open Sans"/>
                <a:cs typeface="Times New Roman" panose="02020603050405020304" pitchFamily="18" charset="0"/>
                <a:sym typeface="Open Sans"/>
              </a:rPr>
              <a:t>The system receives too much traffic to the server to buffer.</a:t>
            </a:r>
          </a:p>
          <a:p>
            <a:pPr indent="-457200">
              <a:spcBef>
                <a:spcPts val="1600"/>
              </a:spcBef>
              <a:buFont typeface="Wingdings" panose="05000000000000000000" pitchFamily="2" charset="2"/>
              <a:buChar char="ü"/>
            </a:pPr>
            <a:r>
              <a:rPr lang="en-US" sz="2800" dirty="0">
                <a:solidFill>
                  <a:srgbClr val="000000"/>
                </a:solidFill>
                <a:latin typeface="Times New Roman" panose="02020603050405020304" pitchFamily="18" charset="0"/>
                <a:cs typeface="Times New Roman" panose="02020603050405020304" pitchFamily="18" charset="0"/>
              </a:rPr>
              <a:t>Attacker may attack the web application er server by creating as many processes and transactions possible.</a:t>
            </a:r>
            <a:endParaRPr lang="en" sz="2800" dirty="0">
              <a:latin typeface="Times New Roman" panose="02020603050405020304" pitchFamily="18" charset="0"/>
              <a:ea typeface="Open Sans"/>
              <a:cs typeface="Times New Roman" panose="02020603050405020304" pitchFamily="18" charset="0"/>
              <a:sym typeface="Open Sans"/>
            </a:endParaRPr>
          </a:p>
          <a:p>
            <a:pPr marL="0" lvl="0" indent="0" algn="l" rtl="0">
              <a:spcBef>
                <a:spcPts val="160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 What in the Logs Proves Your Theory?</a:t>
            </a:r>
            <a:endParaRPr sz="2800" b="1" dirty="0">
              <a:latin typeface="Times New Roman" panose="02020603050405020304" pitchFamily="18" charset="0"/>
              <a:ea typeface="Open Sans"/>
              <a:cs typeface="Times New Roman" panose="02020603050405020304" pitchFamily="18" charset="0"/>
              <a:sym typeface="Open Sans"/>
            </a:endParaRPr>
          </a:p>
          <a:p>
            <a:pPr indent="-457200">
              <a:buFont typeface="Wingdings" panose="05000000000000000000" pitchFamily="2" charset="2"/>
              <a:buChar char="ü"/>
            </a:pPr>
            <a:r>
              <a:rPr lang="en-US" sz="2800" b="0" i="0" dirty="0">
                <a:solidFill>
                  <a:srgbClr val="000000"/>
                </a:solidFill>
                <a:effectLst/>
                <a:latin typeface="Times New Roman" panose="02020603050405020304" pitchFamily="18" charset="0"/>
                <a:cs typeface="Times New Roman" panose="02020603050405020304" pitchFamily="18" charset="0"/>
              </a:rPr>
              <a:t>No trust boundaries between </a:t>
            </a:r>
            <a:r>
              <a:rPr lang="en-US" sz="2800" b="1" i="0" dirty="0">
                <a:solidFill>
                  <a:srgbClr val="000000"/>
                </a:solidFill>
                <a:effectLst/>
                <a:latin typeface="Times New Roman" panose="02020603050405020304" pitchFamily="18" charset="0"/>
                <a:cs typeface="Times New Roman" panose="02020603050405020304" pitchFamily="18" charset="0"/>
              </a:rPr>
              <a:t>client-server-database </a:t>
            </a:r>
            <a:r>
              <a:rPr lang="en-US" sz="2800" b="0" i="0" dirty="0">
                <a:solidFill>
                  <a:srgbClr val="000000"/>
                </a:solidFill>
                <a:effectLst/>
                <a:latin typeface="Times New Roman" panose="02020603050405020304" pitchFamily="18" charset="0"/>
                <a:cs typeface="Times New Roman" panose="02020603050405020304" pitchFamily="18" charset="0"/>
              </a:rPr>
              <a:t>which cause Man in the-Middle</a:t>
            </a:r>
          </a:p>
          <a:p>
            <a:pPr marL="0" indent="0">
              <a:buNone/>
            </a:pPr>
            <a:r>
              <a:rPr lang="en-US" sz="2800" dirty="0">
                <a:solidFill>
                  <a:srgbClr val="000000"/>
                </a:solidFill>
                <a:latin typeface="Times New Roman" panose="02020603050405020304" pitchFamily="18" charset="0"/>
                <a:cs typeface="Times New Roman" panose="02020603050405020304" pitchFamily="18" charset="0"/>
              </a:rPr>
              <a:t>    attack.</a:t>
            </a:r>
          </a:p>
          <a:p>
            <a:pPr indent="-457200">
              <a:buFont typeface="Wingdings" panose="05000000000000000000" pitchFamily="2" charset="2"/>
              <a:buChar char="ü"/>
            </a:pPr>
            <a:endParaRPr lang="en-US" sz="2800" dirty="0">
              <a:solidFill>
                <a:srgbClr val="000000"/>
              </a:solidFill>
              <a:latin typeface="Times New Roman" panose="02020603050405020304" pitchFamily="18" charset="0"/>
              <a:cs typeface="Times New Roman" panose="02020603050405020304" pitchFamily="18" charset="0"/>
            </a:endParaRPr>
          </a:p>
          <a:p>
            <a:pPr indent="-457200">
              <a:buFont typeface="Wingdings" panose="05000000000000000000" pitchFamily="2" charset="2"/>
              <a:buChar char="ü"/>
            </a:pPr>
            <a:r>
              <a:rPr lang="en-US" sz="2800" dirty="0">
                <a:solidFill>
                  <a:srgbClr val="000000"/>
                </a:solidFill>
                <a:latin typeface="Times New Roman" panose="02020603050405020304" pitchFamily="18" charset="0"/>
                <a:cs typeface="Times New Roman" panose="02020603050405020304" pitchFamily="18" charset="0"/>
              </a:rPr>
              <a:t>No CDN and load balancers</a:t>
            </a:r>
          </a:p>
          <a:p>
            <a:pPr indent="-457200">
              <a:buFont typeface="Wingdings" panose="05000000000000000000" pitchFamily="2" charset="2"/>
              <a:buChar char="ü"/>
            </a:pPr>
            <a:endParaRPr lang="en-US" sz="28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 sz="1600" i="1" dirty="0">
              <a:latin typeface="Times New Roman" panose="02020603050405020304" pitchFamily="18" charset="0"/>
              <a:ea typeface="Open Sans"/>
              <a:cs typeface="Times New Roman" panose="02020603050405020304" pitchFamily="18" charset="0"/>
              <a:sym typeface="Open Sans"/>
            </a:endParaRPr>
          </a:p>
          <a:p>
            <a:pPr indent="-457200">
              <a:buFont typeface="Wingdings" panose="05000000000000000000" pitchFamily="2" charset="2"/>
              <a:buChar char="ü"/>
            </a:pPr>
            <a:endParaRPr lang="en-US" sz="1600" b="0" i="0" dirty="0">
              <a:solidFill>
                <a:srgbClr val="000000"/>
              </a:solidFill>
              <a:effectLst/>
              <a:latin typeface="Segoe UI Light" panose="020B0502040204020203" pitchFamily="34" charset="0"/>
            </a:endParaRPr>
          </a:p>
          <a:p>
            <a:pPr indent="-457200">
              <a:buFont typeface="Wingdings" panose="05000000000000000000" pitchFamily="2" charset="2"/>
              <a:buChar char="ü"/>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61"/>
          <p:cNvSpPr txBox="1">
            <a:spLocks noGrp="1"/>
          </p:cNvSpPr>
          <p:nvPr>
            <p:ph type="title"/>
          </p:nvPr>
        </p:nvSpPr>
        <p:spPr>
          <a:xfrm>
            <a:off x="264945" y="191856"/>
            <a:ext cx="7242600" cy="10912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1.5 Threat Actor Analysis</a:t>
            </a:r>
            <a:endParaRPr b="1" i="1" dirty="0">
              <a:latin typeface="Times New Roman" panose="02020603050405020304" pitchFamily="18" charset="0"/>
              <a:cs typeface="Times New Roman" panose="02020603050405020304" pitchFamily="18" charset="0"/>
            </a:endParaRPr>
          </a:p>
        </p:txBody>
      </p:sp>
      <p:sp>
        <p:nvSpPr>
          <p:cNvPr id="252" name="Google Shape;252;p61"/>
          <p:cNvSpPr txBox="1">
            <a:spLocks noGrp="1"/>
          </p:cNvSpPr>
          <p:nvPr>
            <p:ph type="body" idx="1"/>
          </p:nvPr>
        </p:nvSpPr>
        <p:spPr>
          <a:xfrm>
            <a:off x="264950" y="1427816"/>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Who is the Most Likely Threat Actor?</a:t>
            </a:r>
            <a:endParaRPr sz="2800" b="1" dirty="0">
              <a:latin typeface="Times New Roman" panose="02020603050405020304" pitchFamily="18" charset="0"/>
              <a:ea typeface="Open Sans"/>
              <a:cs typeface="Times New Roman" panose="02020603050405020304" pitchFamily="18" charset="0"/>
              <a:sym typeface="Open Sans"/>
            </a:endParaRPr>
          </a:p>
          <a:p>
            <a:pPr marL="0" indent="0">
              <a:spcBef>
                <a:spcPts val="1600"/>
              </a:spcBef>
              <a:buNone/>
            </a:pPr>
            <a:r>
              <a:rPr lang="en-US" sz="2800" dirty="0">
                <a:latin typeface="Times New Roman" panose="02020603050405020304" pitchFamily="18" charset="0"/>
                <a:cs typeface="Times New Roman" panose="02020603050405020304" pitchFamily="18" charset="0"/>
              </a:rPr>
              <a:t>Script kiddies</a:t>
            </a:r>
            <a:endParaRPr sz="2800" dirty="0">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What Proves Your Theory?</a:t>
            </a:r>
          </a:p>
          <a:p>
            <a:pPr lvl="0" indent="-457200" algn="l" rtl="0">
              <a:spcBef>
                <a:spcPts val="1600"/>
              </a:spcBef>
              <a:spcAft>
                <a:spcPts val="0"/>
              </a:spcAft>
              <a:buFont typeface="Wingdings" panose="05000000000000000000" pitchFamily="2" charset="2"/>
              <a:buChar char="ü"/>
            </a:pPr>
            <a:r>
              <a:rPr lang="en" sz="2800" dirty="0">
                <a:latin typeface="Times New Roman" panose="02020603050405020304" pitchFamily="18" charset="0"/>
                <a:ea typeface="Open Sans"/>
                <a:cs typeface="Times New Roman" panose="02020603050405020304" pitchFamily="18" charset="0"/>
                <a:sym typeface="Open Sans"/>
              </a:rPr>
              <a:t>The server is open to anyone.</a:t>
            </a:r>
          </a:p>
          <a:p>
            <a:pPr lvl="0" indent="-457200" algn="l" rtl="0">
              <a:spcBef>
                <a:spcPts val="1600"/>
              </a:spcBef>
              <a:spcAft>
                <a:spcPts val="0"/>
              </a:spcAft>
              <a:buFont typeface="Wingdings" panose="05000000000000000000" pitchFamily="2" charset="2"/>
              <a:buChar char="ü"/>
            </a:pPr>
            <a:r>
              <a:rPr lang="en" sz="2800" dirty="0">
                <a:latin typeface="Times New Roman" panose="02020603050405020304" pitchFamily="18" charset="0"/>
                <a:ea typeface="Open Sans"/>
                <a:cs typeface="Times New Roman" panose="02020603050405020304" pitchFamily="18" charset="0"/>
                <a:sym typeface="Open Sans"/>
              </a:rPr>
              <a:t>The attacker may exploite vulnerabilities of websites when placing an order.</a:t>
            </a:r>
          </a:p>
          <a:p>
            <a:pPr lvl="0" indent="-457200" algn="l" rtl="0">
              <a:spcBef>
                <a:spcPts val="1600"/>
              </a:spcBef>
              <a:spcAft>
                <a:spcPts val="0"/>
              </a:spcAft>
              <a:buFont typeface="Wingdings" panose="05000000000000000000" pitchFamily="2" charset="2"/>
              <a:buChar char="ü"/>
            </a:pPr>
            <a:r>
              <a:rPr lang="en" sz="2800" dirty="0">
                <a:latin typeface="Times New Roman" panose="02020603050405020304" pitchFamily="18" charset="0"/>
                <a:ea typeface="Open Sans"/>
                <a:cs typeface="Times New Roman" panose="02020603050405020304" pitchFamily="18" charset="0"/>
                <a:sym typeface="Open Sans"/>
              </a:rPr>
              <a:t>The attacker may have limited  knowle</a:t>
            </a:r>
            <a:r>
              <a:rPr lang="en-US" sz="2800" dirty="0">
                <a:latin typeface="Times New Roman" panose="02020603050405020304" pitchFamily="18" charset="0"/>
                <a:ea typeface="Open Sans"/>
                <a:cs typeface="Times New Roman" panose="02020603050405020304" pitchFamily="18" charset="0"/>
                <a:sym typeface="Open Sans"/>
              </a:rPr>
              <a:t>d</a:t>
            </a:r>
            <a:r>
              <a:rPr lang="en" sz="2800" dirty="0">
                <a:latin typeface="Times New Roman" panose="02020603050405020304" pitchFamily="18" charset="0"/>
                <a:ea typeface="Open Sans"/>
                <a:cs typeface="Times New Roman" panose="02020603050405020304" pitchFamily="18" charset="0"/>
                <a:sym typeface="Open Sans"/>
              </a:rPr>
              <a:t>ge  since the system did not crash immediately.</a:t>
            </a:r>
          </a:p>
          <a:p>
            <a:pPr marL="0" lvl="0" indent="0" algn="l" rtl="0">
              <a:spcBef>
                <a:spcPts val="1600"/>
              </a:spcBef>
              <a:spcAft>
                <a:spcPts val="0"/>
              </a:spcAft>
              <a:buNone/>
            </a:pPr>
            <a:endParaRPr lang="en" sz="2800" dirty="0">
              <a:latin typeface="Times New Roman" panose="02020603050405020304" pitchFamily="18" charset="0"/>
              <a:ea typeface="Open Sans"/>
              <a:cs typeface="Times New Roman" panose="02020603050405020304" pitchFamily="18" charset="0"/>
              <a:sym typeface="Open Sans"/>
            </a:endParaRPr>
          </a:p>
          <a:p>
            <a:pPr lvl="0" indent="-457200" algn="l" rtl="0">
              <a:spcBef>
                <a:spcPts val="1600"/>
              </a:spcBef>
              <a:spcAft>
                <a:spcPts val="0"/>
              </a:spcAft>
              <a:buFont typeface="Wingdings" panose="05000000000000000000" pitchFamily="2" charset="2"/>
              <a:buChar char="ü"/>
            </a:pPr>
            <a:endParaRPr lang="en" sz="2800" dirty="0">
              <a:latin typeface="Times New Roman" panose="02020603050405020304" pitchFamily="18" charset="0"/>
              <a:ea typeface="Open Sans"/>
              <a:cs typeface="Times New Roman" panose="02020603050405020304" pitchFamily="18" charset="0"/>
              <a:sym typeface="Open Sans"/>
            </a:endParaRPr>
          </a:p>
          <a:p>
            <a:pPr marL="0" lvl="0" indent="0" algn="l" rtl="0">
              <a:spcBef>
                <a:spcPts val="1600"/>
              </a:spcBef>
              <a:spcAft>
                <a:spcPts val="0"/>
              </a:spcAft>
              <a:buNone/>
            </a:pPr>
            <a:endParaRPr sz="2800" dirty="0">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2"/>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Vulnerability Analysis</a:t>
            </a:r>
            <a:endParaRPr sz="3000">
              <a:solidFill>
                <a:srgbClr val="FFFFFF"/>
              </a:solidFill>
              <a:latin typeface="Open Sans"/>
              <a:ea typeface="Open Sans"/>
              <a:cs typeface="Open Sans"/>
              <a:sym typeface="Open Sans"/>
            </a:endParaRPr>
          </a:p>
        </p:txBody>
      </p:sp>
      <p:sp>
        <p:nvSpPr>
          <p:cNvPr id="258" name="Google Shape;258;p6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3"/>
          <p:cNvSpPr txBox="1">
            <a:spLocks noGrp="1"/>
          </p:cNvSpPr>
          <p:nvPr>
            <p:ph type="title"/>
          </p:nvPr>
        </p:nvSpPr>
        <p:spPr>
          <a:xfrm>
            <a:off x="132213" y="16235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2.1 SQL Injection</a:t>
            </a:r>
            <a:endParaRPr b="1" i="1" dirty="0">
              <a:latin typeface="Times New Roman" panose="02020603050405020304" pitchFamily="18" charset="0"/>
              <a:cs typeface="Times New Roman" panose="02020603050405020304" pitchFamily="18" charset="0"/>
            </a:endParaRPr>
          </a:p>
        </p:txBody>
      </p:sp>
      <p:pic>
        <p:nvPicPr>
          <p:cNvPr id="6" name="Picture 5" descr="Graphical user interface, text&#10;&#10;Description automatically generated">
            <a:extLst>
              <a:ext uri="{FF2B5EF4-FFF2-40B4-BE49-F238E27FC236}">
                <a16:creationId xmlns:a16="http://schemas.microsoft.com/office/drawing/2014/main" id="{8B442E1D-1C4F-4193-AB1D-3DCD7E4887FA}"/>
              </a:ext>
            </a:extLst>
          </p:cNvPr>
          <p:cNvPicPr>
            <a:picLocks noChangeAspect="1"/>
          </p:cNvPicPr>
          <p:nvPr/>
        </p:nvPicPr>
        <p:blipFill>
          <a:blip r:embed="rId3"/>
          <a:stretch>
            <a:fillRect/>
          </a:stretch>
        </p:blipFill>
        <p:spPr>
          <a:xfrm>
            <a:off x="387692" y="1682781"/>
            <a:ext cx="6730011" cy="70377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64"/>
          <p:cNvSpPr txBox="1">
            <a:spLocks noGrp="1"/>
          </p:cNvSpPr>
          <p:nvPr>
            <p:ph type="title"/>
          </p:nvPr>
        </p:nvSpPr>
        <p:spPr>
          <a:xfrm>
            <a:off x="115771" y="9224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2.1 SQL Injection (cont )</a:t>
            </a:r>
            <a:endParaRPr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093EA87-D391-4BEA-B5A1-BA76767D1F3A}"/>
              </a:ext>
            </a:extLst>
          </p:cNvPr>
          <p:cNvPicPr>
            <a:picLocks noChangeAspect="1"/>
          </p:cNvPicPr>
          <p:nvPr/>
        </p:nvPicPr>
        <p:blipFill>
          <a:blip r:embed="rId3"/>
          <a:stretch>
            <a:fillRect/>
          </a:stretch>
        </p:blipFill>
        <p:spPr>
          <a:xfrm>
            <a:off x="39804" y="1388315"/>
            <a:ext cx="7731507" cy="260096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56FE831B-3250-4286-AE18-5A6997D4CF5E}"/>
              </a:ext>
            </a:extLst>
          </p:cNvPr>
          <p:cNvPicPr>
            <a:picLocks noChangeAspect="1"/>
          </p:cNvPicPr>
          <p:nvPr/>
        </p:nvPicPr>
        <p:blipFill>
          <a:blip r:embed="rId4"/>
          <a:stretch>
            <a:fillRect/>
          </a:stretch>
        </p:blipFill>
        <p:spPr>
          <a:xfrm>
            <a:off x="0" y="4846627"/>
            <a:ext cx="7731506" cy="42038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5"/>
          <p:cNvSpPr txBox="1">
            <a:spLocks noGrp="1"/>
          </p:cNvSpPr>
          <p:nvPr>
            <p:ph type="title"/>
          </p:nvPr>
        </p:nvSpPr>
        <p:spPr>
          <a:xfrm>
            <a:off x="117462" y="132853"/>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2.2 XSS </a:t>
            </a:r>
            <a:endParaRPr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FB14258-823C-4471-A27C-9B9295F3A10E}"/>
              </a:ext>
            </a:extLst>
          </p:cNvPr>
          <p:cNvPicPr>
            <a:picLocks noChangeAspect="1"/>
          </p:cNvPicPr>
          <p:nvPr/>
        </p:nvPicPr>
        <p:blipFill>
          <a:blip r:embed="rId3"/>
          <a:stretch>
            <a:fillRect/>
          </a:stretch>
        </p:blipFill>
        <p:spPr>
          <a:xfrm>
            <a:off x="0" y="1732546"/>
            <a:ext cx="7772400" cy="29574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6"/>
          <p:cNvSpPr txBox="1">
            <a:spLocks noGrp="1"/>
          </p:cNvSpPr>
          <p:nvPr>
            <p:ph type="title"/>
          </p:nvPr>
        </p:nvSpPr>
        <p:spPr>
          <a:xfrm>
            <a:off x="92668" y="101647"/>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2.2 XSS (cont )</a:t>
            </a:r>
            <a:endParaRPr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9B2BD3C-1D3A-476D-8267-8BB3FEE4D482}"/>
              </a:ext>
            </a:extLst>
          </p:cNvPr>
          <p:cNvPicPr>
            <a:picLocks noChangeAspect="1"/>
          </p:cNvPicPr>
          <p:nvPr/>
        </p:nvPicPr>
        <p:blipFill>
          <a:blip r:embed="rId3"/>
          <a:stretch>
            <a:fillRect/>
          </a:stretch>
        </p:blipFill>
        <p:spPr>
          <a:xfrm>
            <a:off x="0" y="1866856"/>
            <a:ext cx="7779229" cy="30292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2"/>
        <p:cNvGrpSpPr/>
        <p:nvPr/>
      </p:nvGrpSpPr>
      <p:grpSpPr>
        <a:xfrm>
          <a:off x="0" y="0"/>
          <a:ext cx="0" cy="0"/>
          <a:chOff x="0" y="0"/>
          <a:chExt cx="0" cy="0"/>
        </a:xfrm>
      </p:grpSpPr>
      <p:sp>
        <p:nvSpPr>
          <p:cNvPr id="293" name="Google Shape;293;p6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Risk Analysis</a:t>
            </a:r>
            <a:endParaRPr sz="3000">
              <a:solidFill>
                <a:srgbClr val="FFFFFF"/>
              </a:solidFill>
              <a:latin typeface="Open Sans"/>
              <a:ea typeface="Open Sans"/>
              <a:cs typeface="Open Sans"/>
              <a:sym typeface="Open Sans"/>
            </a:endParaRPr>
          </a:p>
        </p:txBody>
      </p:sp>
      <p:sp>
        <p:nvSpPr>
          <p:cNvPr id="294" name="Google Shape;294;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69"/>
          <p:cNvSpPr txBox="1">
            <a:spLocks noGrp="1"/>
          </p:cNvSpPr>
          <p:nvPr>
            <p:ph type="title"/>
          </p:nvPr>
        </p:nvSpPr>
        <p:spPr>
          <a:xfrm>
            <a:off x="130475" y="144133"/>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3.1 Scoring Risks</a:t>
            </a:r>
            <a:endParaRPr b="1" i="1" dirty="0">
              <a:latin typeface="Times New Roman" panose="02020603050405020304" pitchFamily="18" charset="0"/>
              <a:cs typeface="Times New Roman" panose="02020603050405020304" pitchFamily="18" charset="0"/>
            </a:endParaRPr>
          </a:p>
        </p:txBody>
      </p:sp>
      <p:graphicFrame>
        <p:nvGraphicFramePr>
          <p:cNvPr id="301" name="Google Shape;301;p69"/>
          <p:cNvGraphicFramePr/>
          <p:nvPr>
            <p:extLst>
              <p:ext uri="{D42A27DB-BD31-4B8C-83A1-F6EECF244321}">
                <p14:modId xmlns:p14="http://schemas.microsoft.com/office/powerpoint/2010/main" val="4156187284"/>
              </p:ext>
            </p:extLst>
          </p:nvPr>
        </p:nvGraphicFramePr>
        <p:xfrm>
          <a:off x="493550" y="2491475"/>
          <a:ext cx="6736750" cy="5347045"/>
        </p:xfrm>
        <a:graphic>
          <a:graphicData uri="http://schemas.openxmlformats.org/drawingml/2006/table">
            <a:tbl>
              <a:tblPr>
                <a:noFill/>
                <a:tableStyleId>{E5DC8B4F-3957-4364-8E6F-94C17237022A}</a:tableStyleId>
              </a:tblPr>
              <a:tblGrid>
                <a:gridCol w="2463800">
                  <a:extLst>
                    <a:ext uri="{9D8B030D-6E8A-4147-A177-3AD203B41FA5}">
                      <a16:colId xmlns:a16="http://schemas.microsoft.com/office/drawing/2014/main" val="20000"/>
                    </a:ext>
                  </a:extLst>
                </a:gridCol>
                <a:gridCol w="4272950">
                  <a:extLst>
                    <a:ext uri="{9D8B030D-6E8A-4147-A177-3AD203B41FA5}">
                      <a16:colId xmlns:a16="http://schemas.microsoft.com/office/drawing/2014/main" val="20001"/>
                    </a:ext>
                  </a:extLst>
                </a:gridCol>
              </a:tblGrid>
              <a:tr h="278619">
                <a:tc>
                  <a:txBody>
                    <a:bodyPr/>
                    <a:lstStyle/>
                    <a:p>
                      <a:pPr marL="0" lvl="0" indent="0" algn="l" rtl="0">
                        <a:spcBef>
                          <a:spcPts val="0"/>
                        </a:spcBef>
                        <a:spcAft>
                          <a:spcPts val="0"/>
                        </a:spcAft>
                        <a:buNone/>
                      </a:pPr>
                      <a:r>
                        <a:rPr lang="en" sz="2800" b="1" dirty="0">
                          <a:solidFill>
                            <a:schemeClr val="dk2"/>
                          </a:solidFill>
                          <a:latin typeface="Times New Roman" panose="02020603050405020304" pitchFamily="18" charset="0"/>
                          <a:ea typeface="Open Sans"/>
                          <a:cs typeface="Times New Roman" panose="02020603050405020304" pitchFamily="18" charset="0"/>
                          <a:sym typeface="Open Sans"/>
                        </a:rPr>
                        <a:t>Risk</a:t>
                      </a:r>
                      <a:endParaRPr sz="2800" b="1" dirty="0">
                        <a:solidFill>
                          <a:schemeClr val="dk2"/>
                        </a:solidFill>
                        <a:latin typeface="Times New Roman" panose="02020603050405020304" pitchFamily="18" charset="0"/>
                        <a:ea typeface="Open Sans"/>
                        <a:cs typeface="Times New Roman" panose="02020603050405020304" pitchFamily="18" charset="0"/>
                        <a:sym typeface="Open Sans"/>
                      </a:endParaRPr>
                    </a:p>
                  </a:txBody>
                  <a:tcPr marL="63500" marR="63500" marT="63500" marB="63500"/>
                </a:tc>
                <a:tc>
                  <a:txBody>
                    <a:bodyPr/>
                    <a:lstStyle/>
                    <a:p>
                      <a:pPr marL="0" lvl="0" indent="0" algn="l" rtl="0">
                        <a:spcBef>
                          <a:spcPts val="0"/>
                        </a:spcBef>
                        <a:spcAft>
                          <a:spcPts val="0"/>
                        </a:spcAft>
                        <a:buNone/>
                      </a:pPr>
                      <a:r>
                        <a:rPr lang="en" sz="2800" b="1" dirty="0">
                          <a:solidFill>
                            <a:schemeClr val="dk2"/>
                          </a:solidFill>
                          <a:latin typeface="Times New Roman" panose="02020603050405020304" pitchFamily="18" charset="0"/>
                          <a:ea typeface="Open Sans"/>
                          <a:cs typeface="Times New Roman" panose="02020603050405020304" pitchFamily="18" charset="0"/>
                          <a:sym typeface="Open Sans"/>
                        </a:rPr>
                        <a:t>Score </a:t>
                      </a:r>
                      <a:endParaRPr sz="2800" b="1" dirty="0">
                        <a:solidFill>
                          <a:schemeClr val="dk2"/>
                        </a:solidFill>
                        <a:latin typeface="Times New Roman" panose="02020603050405020304" pitchFamily="18" charset="0"/>
                        <a:ea typeface="Open Sans"/>
                        <a:cs typeface="Times New Roman" panose="02020603050405020304" pitchFamily="18" charset="0"/>
                        <a:sym typeface="Open Sans"/>
                      </a:endParaRPr>
                    </a:p>
                    <a:p>
                      <a:pPr marL="0" lvl="0" indent="0" algn="l" rtl="0">
                        <a:spcBef>
                          <a:spcPts val="0"/>
                        </a:spcBef>
                        <a:spcAft>
                          <a:spcPts val="0"/>
                        </a:spcAft>
                        <a:buNone/>
                      </a:pPr>
                      <a:r>
                        <a:rPr lang="en" sz="2800" b="1" i="1" dirty="0">
                          <a:solidFill>
                            <a:schemeClr val="dk2"/>
                          </a:solidFill>
                          <a:latin typeface="Times New Roman" panose="02020603050405020304" pitchFamily="18" charset="0"/>
                          <a:ea typeface="Open Sans"/>
                          <a:cs typeface="Times New Roman" panose="02020603050405020304" pitchFamily="18" charset="0"/>
                          <a:sym typeface="Open Sans"/>
                        </a:rPr>
                        <a:t>(1 is most dangerous, 4 is least dangerous)</a:t>
                      </a:r>
                      <a:endParaRPr sz="2800" b="1" i="1" dirty="0">
                        <a:solidFill>
                          <a:schemeClr val="dk2"/>
                        </a:solidFill>
                        <a:latin typeface="Times New Roman" panose="02020603050405020304" pitchFamily="18" charset="0"/>
                        <a:ea typeface="Open Sans"/>
                        <a:cs typeface="Times New Roman" panose="02020603050405020304" pitchFamily="18" charset="0"/>
                        <a:sym typeface="Open Sans"/>
                      </a:endParaRPr>
                    </a:p>
                  </a:txBody>
                  <a:tcPr marL="63500" marR="63500" marT="63500" marB="63500"/>
                </a:tc>
                <a:extLst>
                  <a:ext uri="{0D108BD9-81ED-4DB2-BD59-A6C34878D82A}">
                    <a16:rowId xmlns:a16="http://schemas.microsoft.com/office/drawing/2014/main" val="10000"/>
                  </a:ext>
                </a:extLst>
              </a:tr>
              <a:tr h="1060850">
                <a:tc>
                  <a:txBody>
                    <a:bodyPr/>
                    <a:lstStyle/>
                    <a:p>
                      <a:pPr marL="0" lvl="0" indent="0" algn="l" rtl="0">
                        <a:spcBef>
                          <a:spcPts val="0"/>
                        </a:spcBef>
                        <a:spcAft>
                          <a:spcPts val="0"/>
                        </a:spcAft>
                        <a:buNone/>
                      </a:pPr>
                      <a:r>
                        <a:rPr lang="en" sz="2800" i="1" dirty="0">
                          <a:solidFill>
                            <a:schemeClr val="dk2"/>
                          </a:solidFill>
                          <a:latin typeface="Times New Roman" panose="02020603050405020304" pitchFamily="18" charset="0"/>
                          <a:ea typeface="Open Sans"/>
                          <a:cs typeface="Times New Roman" panose="02020603050405020304" pitchFamily="18" charset="0"/>
                          <a:sym typeface="Open Sans"/>
                        </a:rPr>
                        <a:t>Denial of service</a:t>
                      </a:r>
                      <a:endParaRPr sz="2800" i="1" dirty="0">
                        <a:solidFill>
                          <a:schemeClr val="dk2"/>
                        </a:solidFill>
                        <a:latin typeface="Times New Roman" panose="02020603050405020304" pitchFamily="18" charset="0"/>
                        <a:ea typeface="Open Sans"/>
                        <a:cs typeface="Times New Roman" panose="02020603050405020304" pitchFamily="18" charset="0"/>
                        <a:sym typeface="Open Sans"/>
                      </a:endParaRPr>
                    </a:p>
                  </a:txBody>
                  <a:tcPr marL="63500" marR="63500" marT="63500" marB="63500"/>
                </a:tc>
                <a:tc>
                  <a:txBody>
                    <a:bodyPr/>
                    <a:lstStyle/>
                    <a:p>
                      <a:pPr marL="0" lvl="0" indent="0" algn="ctr" rtl="0">
                        <a:spcBef>
                          <a:spcPts val="0"/>
                        </a:spcBef>
                        <a:spcAft>
                          <a:spcPts val="0"/>
                        </a:spcAft>
                        <a:buNone/>
                      </a:pPr>
                      <a:r>
                        <a:rPr lang="en-US" sz="2800" dirty="0">
                          <a:solidFill>
                            <a:schemeClr val="dk2"/>
                          </a:solidFill>
                          <a:latin typeface="Times New Roman" panose="02020603050405020304" pitchFamily="18" charset="0"/>
                          <a:ea typeface="Open Sans"/>
                          <a:cs typeface="Times New Roman" panose="02020603050405020304" pitchFamily="18" charset="0"/>
                          <a:sym typeface="Open Sans"/>
                        </a:rPr>
                        <a:t>1</a:t>
                      </a:r>
                      <a:endParaRPr sz="2800" dirty="0">
                        <a:solidFill>
                          <a:schemeClr val="dk2"/>
                        </a:solidFill>
                        <a:latin typeface="Times New Roman" panose="02020603050405020304" pitchFamily="18" charset="0"/>
                        <a:ea typeface="Open Sans"/>
                        <a:cs typeface="Times New Roman" panose="02020603050405020304" pitchFamily="18" charset="0"/>
                        <a:sym typeface="Open Sans"/>
                      </a:endParaRPr>
                    </a:p>
                  </a:txBody>
                  <a:tcPr marL="63500" marR="63500" marT="63500" marB="63500"/>
                </a:tc>
                <a:extLst>
                  <a:ext uri="{0D108BD9-81ED-4DB2-BD59-A6C34878D82A}">
                    <a16:rowId xmlns:a16="http://schemas.microsoft.com/office/drawing/2014/main" val="10001"/>
                  </a:ext>
                </a:extLst>
              </a:tr>
              <a:tr h="672325">
                <a:tc>
                  <a:txBody>
                    <a:bodyPr/>
                    <a:lstStyle/>
                    <a:p>
                      <a:pPr marL="0" lvl="0" indent="0" algn="l" rtl="0">
                        <a:spcBef>
                          <a:spcPts val="0"/>
                        </a:spcBef>
                        <a:spcAft>
                          <a:spcPts val="0"/>
                        </a:spcAft>
                        <a:buNone/>
                      </a:pPr>
                      <a:r>
                        <a:rPr lang="en" sz="2800">
                          <a:solidFill>
                            <a:schemeClr val="dk2"/>
                          </a:solidFill>
                          <a:latin typeface="Times New Roman" panose="02020603050405020304" pitchFamily="18" charset="0"/>
                          <a:ea typeface="Open Sans"/>
                          <a:cs typeface="Times New Roman" panose="02020603050405020304" pitchFamily="18" charset="0"/>
                          <a:sym typeface="Open Sans"/>
                        </a:rPr>
                        <a:t>Insecure Architecture</a:t>
                      </a:r>
                      <a:endParaRPr sz="2800">
                        <a:solidFill>
                          <a:schemeClr val="dk2"/>
                        </a:solidFill>
                        <a:latin typeface="Times New Roman" panose="02020603050405020304" pitchFamily="18" charset="0"/>
                        <a:ea typeface="Open Sans"/>
                        <a:cs typeface="Times New Roman" panose="02020603050405020304" pitchFamily="18" charset="0"/>
                        <a:sym typeface="Open Sans"/>
                      </a:endParaRPr>
                    </a:p>
                  </a:txBody>
                  <a:tcPr marL="63500" marR="63500" marT="63500" marB="63500"/>
                </a:tc>
                <a:tc>
                  <a:txBody>
                    <a:bodyPr/>
                    <a:lstStyle/>
                    <a:p>
                      <a:pPr marL="0" lvl="0" indent="0" algn="ctr" rtl="0">
                        <a:spcBef>
                          <a:spcPts val="0"/>
                        </a:spcBef>
                        <a:spcAft>
                          <a:spcPts val="0"/>
                        </a:spcAft>
                        <a:buNone/>
                      </a:pPr>
                      <a:r>
                        <a:rPr lang="en-US" sz="2800" dirty="0">
                          <a:solidFill>
                            <a:schemeClr val="dk2"/>
                          </a:solidFill>
                          <a:latin typeface="Times New Roman" panose="02020603050405020304" pitchFamily="18" charset="0"/>
                          <a:ea typeface="Open Sans"/>
                          <a:cs typeface="Times New Roman" panose="02020603050405020304" pitchFamily="18" charset="0"/>
                          <a:sym typeface="Open Sans"/>
                        </a:rPr>
                        <a:t>2</a:t>
                      </a:r>
                      <a:endParaRPr sz="2800" dirty="0">
                        <a:solidFill>
                          <a:schemeClr val="dk2"/>
                        </a:solidFill>
                        <a:latin typeface="Times New Roman" panose="02020603050405020304" pitchFamily="18" charset="0"/>
                        <a:ea typeface="Open Sans"/>
                        <a:cs typeface="Times New Roman" panose="02020603050405020304" pitchFamily="18" charset="0"/>
                        <a:sym typeface="Open Sans"/>
                      </a:endParaRPr>
                    </a:p>
                  </a:txBody>
                  <a:tcPr marL="63500" marR="63500" marT="63500" marB="63500"/>
                </a:tc>
                <a:extLst>
                  <a:ext uri="{0D108BD9-81ED-4DB2-BD59-A6C34878D82A}">
                    <a16:rowId xmlns:a16="http://schemas.microsoft.com/office/drawing/2014/main" val="10002"/>
                  </a:ext>
                </a:extLst>
              </a:tr>
              <a:tr h="918155">
                <a:tc>
                  <a:txBody>
                    <a:bodyPr/>
                    <a:lstStyle/>
                    <a:p>
                      <a:pPr marL="0" lvl="0" indent="0" algn="l" rtl="0">
                        <a:spcBef>
                          <a:spcPts val="0"/>
                        </a:spcBef>
                        <a:spcAft>
                          <a:spcPts val="0"/>
                        </a:spcAft>
                        <a:buNone/>
                      </a:pPr>
                      <a:r>
                        <a:rPr lang="en" sz="2800">
                          <a:solidFill>
                            <a:schemeClr val="dk2"/>
                          </a:solidFill>
                          <a:latin typeface="Times New Roman" panose="02020603050405020304" pitchFamily="18" charset="0"/>
                          <a:ea typeface="Open Sans"/>
                          <a:cs typeface="Times New Roman" panose="02020603050405020304" pitchFamily="18" charset="0"/>
                          <a:sym typeface="Open Sans"/>
                        </a:rPr>
                        <a:t>SQL Injection</a:t>
                      </a:r>
                      <a:endParaRPr sz="2800">
                        <a:solidFill>
                          <a:schemeClr val="dk2"/>
                        </a:solidFill>
                        <a:latin typeface="Times New Roman" panose="02020603050405020304" pitchFamily="18" charset="0"/>
                        <a:ea typeface="Open Sans"/>
                        <a:cs typeface="Times New Roman" panose="02020603050405020304" pitchFamily="18" charset="0"/>
                        <a:sym typeface="Open Sans"/>
                      </a:endParaRPr>
                    </a:p>
                  </a:txBody>
                  <a:tcPr marL="63500" marR="63500" marT="63500" marB="63500"/>
                </a:tc>
                <a:tc>
                  <a:txBody>
                    <a:bodyPr/>
                    <a:lstStyle/>
                    <a:p>
                      <a:pPr marL="0" lvl="0" indent="0" algn="ctr" rtl="0">
                        <a:spcBef>
                          <a:spcPts val="0"/>
                        </a:spcBef>
                        <a:spcAft>
                          <a:spcPts val="0"/>
                        </a:spcAft>
                        <a:buNone/>
                      </a:pPr>
                      <a:r>
                        <a:rPr lang="en-US" sz="2800" dirty="0">
                          <a:solidFill>
                            <a:schemeClr val="dk2"/>
                          </a:solidFill>
                          <a:latin typeface="Times New Roman" panose="02020603050405020304" pitchFamily="18" charset="0"/>
                          <a:ea typeface="Open Sans"/>
                          <a:cs typeface="Times New Roman" panose="02020603050405020304" pitchFamily="18" charset="0"/>
                          <a:sym typeface="Open Sans"/>
                        </a:rPr>
                        <a:t>3</a:t>
                      </a:r>
                      <a:endParaRPr sz="2800" dirty="0">
                        <a:solidFill>
                          <a:schemeClr val="dk2"/>
                        </a:solidFill>
                        <a:latin typeface="Times New Roman" panose="02020603050405020304" pitchFamily="18" charset="0"/>
                        <a:ea typeface="Open Sans"/>
                        <a:cs typeface="Times New Roman" panose="02020603050405020304" pitchFamily="18" charset="0"/>
                        <a:sym typeface="Open Sans"/>
                      </a:endParaRPr>
                    </a:p>
                  </a:txBody>
                  <a:tcPr marL="63500" marR="63500" marT="63500" marB="63500"/>
                </a:tc>
                <a:extLst>
                  <a:ext uri="{0D108BD9-81ED-4DB2-BD59-A6C34878D82A}">
                    <a16:rowId xmlns:a16="http://schemas.microsoft.com/office/drawing/2014/main" val="10003"/>
                  </a:ext>
                </a:extLst>
              </a:tr>
              <a:tr h="672325">
                <a:tc>
                  <a:txBody>
                    <a:bodyPr/>
                    <a:lstStyle/>
                    <a:p>
                      <a:pPr marL="0" lvl="0" indent="0" algn="l" rtl="0">
                        <a:spcBef>
                          <a:spcPts val="0"/>
                        </a:spcBef>
                        <a:spcAft>
                          <a:spcPts val="0"/>
                        </a:spcAft>
                        <a:buNone/>
                      </a:pPr>
                      <a:r>
                        <a:rPr lang="en" sz="2800">
                          <a:solidFill>
                            <a:schemeClr val="dk2"/>
                          </a:solidFill>
                          <a:latin typeface="Times New Roman" panose="02020603050405020304" pitchFamily="18" charset="0"/>
                          <a:ea typeface="Open Sans"/>
                          <a:cs typeface="Times New Roman" panose="02020603050405020304" pitchFamily="18" charset="0"/>
                          <a:sym typeface="Open Sans"/>
                        </a:rPr>
                        <a:t>XSS Vulnerability</a:t>
                      </a:r>
                      <a:endParaRPr sz="2800">
                        <a:solidFill>
                          <a:schemeClr val="dk2"/>
                        </a:solidFill>
                        <a:latin typeface="Times New Roman" panose="02020603050405020304" pitchFamily="18" charset="0"/>
                        <a:ea typeface="Open Sans"/>
                        <a:cs typeface="Times New Roman" panose="02020603050405020304" pitchFamily="18" charset="0"/>
                        <a:sym typeface="Open Sans"/>
                      </a:endParaRPr>
                    </a:p>
                  </a:txBody>
                  <a:tcPr marL="63500" marR="63500" marT="63500" marB="63500"/>
                </a:tc>
                <a:tc>
                  <a:txBody>
                    <a:bodyPr/>
                    <a:lstStyle/>
                    <a:p>
                      <a:pPr marL="0" lvl="0" indent="0" algn="ctr" rtl="0">
                        <a:spcBef>
                          <a:spcPts val="0"/>
                        </a:spcBef>
                        <a:spcAft>
                          <a:spcPts val="0"/>
                        </a:spcAft>
                        <a:buNone/>
                      </a:pPr>
                      <a:r>
                        <a:rPr lang="en-US" sz="2800" dirty="0">
                          <a:solidFill>
                            <a:schemeClr val="dk2"/>
                          </a:solidFill>
                          <a:latin typeface="Times New Roman" panose="02020603050405020304" pitchFamily="18" charset="0"/>
                          <a:ea typeface="Open Sans"/>
                          <a:cs typeface="Times New Roman" panose="02020603050405020304" pitchFamily="18" charset="0"/>
                          <a:sym typeface="Open Sans"/>
                        </a:rPr>
                        <a:t>4</a:t>
                      </a:r>
                      <a:endParaRPr sz="2800" dirty="0">
                        <a:solidFill>
                          <a:schemeClr val="dk2"/>
                        </a:solidFill>
                        <a:latin typeface="Times New Roman" panose="02020603050405020304" pitchFamily="18" charset="0"/>
                        <a:ea typeface="Open Sans"/>
                        <a:cs typeface="Times New Roman" panose="02020603050405020304" pitchFamily="18" charset="0"/>
                        <a:sym typeface="Open Sans"/>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70"/>
          <p:cNvSpPr txBox="1">
            <a:spLocks noGrp="1"/>
          </p:cNvSpPr>
          <p:nvPr>
            <p:ph type="title"/>
          </p:nvPr>
        </p:nvSpPr>
        <p:spPr>
          <a:xfrm>
            <a:off x="264945" y="5459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3.2 Risk Rationale</a:t>
            </a:r>
            <a:endParaRPr b="1" i="1" dirty="0">
              <a:latin typeface="Times New Roman" panose="02020603050405020304" pitchFamily="18" charset="0"/>
              <a:cs typeface="Times New Roman" panose="02020603050405020304" pitchFamily="18" charset="0"/>
            </a:endParaRPr>
          </a:p>
        </p:txBody>
      </p:sp>
      <p:sp>
        <p:nvSpPr>
          <p:cNvPr id="307" name="Google Shape;307;p70"/>
          <p:cNvSpPr txBox="1">
            <a:spLocks noGrp="1"/>
          </p:cNvSpPr>
          <p:nvPr>
            <p:ph type="body" idx="1"/>
          </p:nvPr>
        </p:nvSpPr>
        <p:spPr>
          <a:xfrm>
            <a:off x="264950" y="1085264"/>
            <a:ext cx="7242595" cy="8778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Why Did You Choose That Ranking?</a:t>
            </a:r>
            <a:endParaRPr sz="2800" b="1" dirty="0">
              <a:latin typeface="Times New Roman" panose="02020603050405020304" pitchFamily="18" charset="0"/>
              <a:ea typeface="Open Sans"/>
              <a:cs typeface="Times New Roman" panose="02020603050405020304" pitchFamily="18" charset="0"/>
              <a:sym typeface="Open Sans"/>
            </a:endParaRPr>
          </a:p>
          <a:p>
            <a:pPr marL="342900" indent="-342900">
              <a:spcBef>
                <a:spcPts val="1600"/>
              </a:spcBef>
              <a:buFont typeface="Wingdings" panose="05000000000000000000" pitchFamily="2" charset="2"/>
              <a:buChar char="ü"/>
            </a:pPr>
            <a:r>
              <a:rPr lang="en" sz="2800" dirty="0">
                <a:latin typeface="Times New Roman" panose="02020603050405020304" pitchFamily="18" charset="0"/>
                <a:cs typeface="Times New Roman" panose="02020603050405020304" pitchFamily="18" charset="0"/>
              </a:rPr>
              <a:t>First, </a:t>
            </a:r>
            <a:r>
              <a:rPr lang="en" sz="2800" b="1" dirty="0">
                <a:latin typeface="Times New Roman" panose="02020603050405020304" pitchFamily="18" charset="0"/>
                <a:cs typeface="Times New Roman" panose="02020603050405020304" pitchFamily="18" charset="0"/>
              </a:rPr>
              <a:t>DoS</a:t>
            </a:r>
            <a:r>
              <a:rPr lang="en" sz="2800" dirty="0">
                <a:latin typeface="Times New Roman" panose="02020603050405020304" pitchFamily="18" charset="0"/>
                <a:cs typeface="Times New Roman" panose="02020603050405020304" pitchFamily="18" charset="0"/>
              </a:rPr>
              <a:t> which is the primary concern of the business right now. The server is receiving too much traffic and the system is constantly going down.</a:t>
            </a:r>
          </a:p>
          <a:p>
            <a:pPr marL="342900" indent="-342900">
              <a:spcBef>
                <a:spcPts val="1600"/>
              </a:spcBef>
              <a:buFont typeface="Wingdings" panose="05000000000000000000" pitchFamily="2" charset="2"/>
              <a:buChar char="ü"/>
            </a:pPr>
            <a:r>
              <a:rPr lang="en" sz="2800" dirty="0">
                <a:latin typeface="Times New Roman" panose="02020603050405020304" pitchFamily="18" charset="0"/>
                <a:cs typeface="Times New Roman" panose="02020603050405020304" pitchFamily="18" charset="0"/>
              </a:rPr>
              <a:t>Second, insure architecture because the company should first take care of the present DoS vulnerability situation.</a:t>
            </a:r>
          </a:p>
          <a:p>
            <a:pPr marL="342900" lvl="0" indent="-342900" algn="l" rtl="0">
              <a:spcBef>
                <a:spcPts val="1600"/>
              </a:spcBef>
              <a:spcAft>
                <a:spcPts val="0"/>
              </a:spcAf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Third, SQL due also to the online demand. </a:t>
            </a:r>
            <a:r>
              <a:rPr lang="en" sz="2800" dirty="0">
                <a:latin typeface="Times New Roman" panose="02020603050405020304" pitchFamily="18" charset="0"/>
                <a:cs typeface="Times New Roman" panose="02020603050405020304" pitchFamily="18" charset="0"/>
              </a:rPr>
              <a:t>This is another type of vulnerability that can slow down or crash the server.</a:t>
            </a:r>
          </a:p>
          <a:p>
            <a:pPr marL="342900" indent="-342900">
              <a:spcBef>
                <a:spcPts val="160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Last</a:t>
            </a:r>
            <a:r>
              <a:rPr lang="en" sz="2800" dirty="0">
                <a:latin typeface="Times New Roman" panose="02020603050405020304" pitchFamily="18" charset="0"/>
                <a:cs typeface="Times New Roman" panose="02020603050405020304" pitchFamily="18" charset="0"/>
              </a:rPr>
              <a:t>, XSS, due to  the COVID-19, the shop function with </a:t>
            </a:r>
            <a:r>
              <a:rPr lang="en-US" sz="2800" dirty="0">
                <a:latin typeface="Times New Roman" panose="02020603050405020304" pitchFamily="18" charset="0"/>
                <a:cs typeface="Times New Roman" panose="02020603050405020304" pitchFamily="18" charset="0"/>
              </a:rPr>
              <a:t>online orders where customers can place orders for delivery/pickup. </a:t>
            </a:r>
            <a:r>
              <a:rPr lang="en" sz="2800" dirty="0">
                <a:latin typeface="Times New Roman" panose="02020603050405020304" pitchFamily="18" charset="0"/>
                <a:cs typeface="Times New Roman" panose="02020603050405020304" pitchFamily="18" charset="0"/>
              </a:rPr>
              <a:t>This is another type of vulnerability that can slow down or crash the server as well.</a:t>
            </a:r>
          </a:p>
          <a:p>
            <a:pPr marL="342900" lvl="0" indent="-342900" algn="l" rtl="0">
              <a:spcBef>
                <a:spcPts val="1600"/>
              </a:spcBef>
              <a:spcAft>
                <a:spcPts val="0"/>
              </a:spcAft>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342900" lvl="0" indent="-342900" algn="l" rtl="0">
              <a:spcBef>
                <a:spcPts val="1600"/>
              </a:spcBef>
              <a:spcAft>
                <a:spcPts val="0"/>
              </a:spcAft>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0" indent="0">
              <a:spcBef>
                <a:spcPts val="1600"/>
              </a:spcBef>
              <a:buNone/>
            </a:pPr>
            <a:endParaRPr lang="en" sz="2800" dirty="0">
              <a:latin typeface="Times New Roman" panose="02020603050405020304" pitchFamily="18" charset="0"/>
              <a:cs typeface="Times New Roman" panose="02020603050405020304" pitchFamily="18" charset="0"/>
            </a:endParaRPr>
          </a:p>
          <a:p>
            <a:pPr marL="342900" lvl="0" indent="-342900" algn="l" rtl="0">
              <a:spcBef>
                <a:spcPts val="1600"/>
              </a:spcBef>
              <a:spcAft>
                <a:spcPts val="0"/>
              </a:spcAft>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lang="en-US" sz="1900" dirty="0"/>
          </a:p>
          <a:p>
            <a:pPr marL="342900" lvl="0" indent="-342900" algn="l" rtl="0">
              <a:spcBef>
                <a:spcPts val="1600"/>
              </a:spcBef>
              <a:spcAft>
                <a:spcPts val="0"/>
              </a:spcAft>
              <a:buFont typeface="Wingdings" panose="05000000000000000000" pitchFamily="2" charset="2"/>
              <a:buChar char="ü"/>
            </a:pPr>
            <a:endParaRPr lang="en-US" sz="1900" dirty="0"/>
          </a:p>
          <a:p>
            <a:pPr marL="342900" lvl="0" indent="-342900" algn="l" rtl="0">
              <a:spcBef>
                <a:spcPts val="1600"/>
              </a:spcBef>
              <a:spcAft>
                <a:spcPts val="0"/>
              </a:spcAft>
              <a:buFont typeface="Wingdings" panose="05000000000000000000" pitchFamily="2" charset="2"/>
              <a:buChar char="ü"/>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06"/>
        <p:cNvGrpSpPr/>
        <p:nvPr/>
      </p:nvGrpSpPr>
      <p:grpSpPr>
        <a:xfrm>
          <a:off x="0" y="0"/>
          <a:ext cx="0" cy="0"/>
          <a:chOff x="0" y="0"/>
          <a:chExt cx="0" cy="0"/>
        </a:xfrm>
      </p:grpSpPr>
      <p:sp>
        <p:nvSpPr>
          <p:cNvPr id="207" name="Google Shape;207;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8" name="Google Shape;208;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9" name="Google Shape;209;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Threat Assessment</a:t>
            </a:r>
            <a:endParaRPr sz="30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11"/>
        <p:cNvGrpSpPr/>
        <p:nvPr/>
      </p:nvGrpSpPr>
      <p:grpSpPr>
        <a:xfrm>
          <a:off x="0" y="0"/>
          <a:ext cx="0" cy="0"/>
          <a:chOff x="0" y="0"/>
          <a:chExt cx="0" cy="0"/>
        </a:xfrm>
      </p:grpSpPr>
      <p:sp>
        <p:nvSpPr>
          <p:cNvPr id="312" name="Google Shape;312;p71"/>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Mitigation Plan</a:t>
            </a:r>
            <a:endParaRPr sz="3000">
              <a:solidFill>
                <a:srgbClr val="FFFFFF"/>
              </a:solidFill>
              <a:latin typeface="Open Sans"/>
              <a:ea typeface="Open Sans"/>
              <a:cs typeface="Open Sans"/>
              <a:sym typeface="Open Sans"/>
            </a:endParaRPr>
          </a:p>
        </p:txBody>
      </p:sp>
      <p:sp>
        <p:nvSpPr>
          <p:cNvPr id="313" name="Google Shape;313;p7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72"/>
          <p:cNvSpPr txBox="1">
            <a:spLocks noGrp="1"/>
          </p:cNvSpPr>
          <p:nvPr>
            <p:ph type="title"/>
          </p:nvPr>
        </p:nvSpPr>
        <p:spPr>
          <a:xfrm>
            <a:off x="103581" y="90345"/>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4.1 Secure Architecture</a:t>
            </a:r>
            <a:endParaRPr b="1" i="1" dirty="0">
              <a:latin typeface="Times New Roman" panose="02020603050405020304" pitchFamily="18" charset="0"/>
              <a:cs typeface="Times New Roman" panose="02020603050405020304" pitchFamily="18" charset="0"/>
            </a:endParaRPr>
          </a:p>
        </p:txBody>
      </p:sp>
      <p:sp>
        <p:nvSpPr>
          <p:cNvPr id="319" name="Google Shape;319;p72"/>
          <p:cNvSpPr txBox="1">
            <a:spLocks noGrp="1"/>
          </p:cNvSpPr>
          <p:nvPr>
            <p:ph type="body" idx="1"/>
          </p:nvPr>
        </p:nvSpPr>
        <p:spPr>
          <a:xfrm>
            <a:off x="264950" y="1708484"/>
            <a:ext cx="7242600" cy="5361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
        <p:nvSpPr>
          <p:cNvPr id="9" name="TextBox 8">
            <a:extLst>
              <a:ext uri="{FF2B5EF4-FFF2-40B4-BE49-F238E27FC236}">
                <a16:creationId xmlns:a16="http://schemas.microsoft.com/office/drawing/2014/main" id="{ECF4134B-B0B3-4585-B468-5D87F5465FAE}"/>
              </a:ext>
            </a:extLst>
          </p:cNvPr>
          <p:cNvSpPr txBox="1"/>
          <p:nvPr/>
        </p:nvSpPr>
        <p:spPr>
          <a:xfrm>
            <a:off x="998622" y="6598652"/>
            <a:ext cx="5570620" cy="523220"/>
          </a:xfrm>
          <a:prstGeom prst="rect">
            <a:avLst/>
          </a:prstGeom>
          <a:noFill/>
        </p:spPr>
        <p:txBody>
          <a:bodyPr wrap="square">
            <a:spAutoFit/>
          </a:bodyPr>
          <a:lstStyle/>
          <a:p>
            <a:pPr algn="ctr"/>
            <a:r>
              <a:rPr lang="en" sz="2800" b="1" dirty="0">
                <a:latin typeface="Times New Roman" panose="02020603050405020304" pitchFamily="18" charset="0"/>
                <a:ea typeface="Open Sans"/>
                <a:cs typeface="Times New Roman" panose="02020603050405020304" pitchFamily="18" charset="0"/>
                <a:sym typeface="Open Sans"/>
              </a:rPr>
              <a:t> Example of secure architecture </a:t>
            </a:r>
            <a:endParaRPr lang="en-US" sz="2800" dirty="0">
              <a:latin typeface="Times New Roman" panose="02020603050405020304" pitchFamily="18" charset="0"/>
              <a:cs typeface="Times New Roman" panose="02020603050405020304" pitchFamily="18" charset="0"/>
            </a:endParaRPr>
          </a:p>
        </p:txBody>
      </p:sp>
      <p:pic>
        <p:nvPicPr>
          <p:cNvPr id="6" name="Picture 5" descr="This image shows a secure web application architecture that has firewalls and load balancers.">
            <a:extLst>
              <a:ext uri="{FF2B5EF4-FFF2-40B4-BE49-F238E27FC236}">
                <a16:creationId xmlns:a16="http://schemas.microsoft.com/office/drawing/2014/main" id="{5AA1A8EC-9413-41E1-AD0E-42264A60FC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4850" y="1469979"/>
            <a:ext cx="7242599" cy="49491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3"/>
          <p:cNvSpPr txBox="1">
            <a:spLocks noGrp="1"/>
          </p:cNvSpPr>
          <p:nvPr>
            <p:ph type="title"/>
          </p:nvPr>
        </p:nvSpPr>
        <p:spPr>
          <a:xfrm>
            <a:off x="39384" y="75593"/>
            <a:ext cx="7242600" cy="11346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4.2 Mystery Attack Mitigation</a:t>
            </a:r>
            <a:endParaRPr b="1" i="1" dirty="0">
              <a:latin typeface="Times New Roman" panose="02020603050405020304" pitchFamily="18" charset="0"/>
              <a:cs typeface="Times New Roman" panose="02020603050405020304" pitchFamily="18" charset="0"/>
            </a:endParaRPr>
          </a:p>
        </p:txBody>
      </p:sp>
      <p:sp>
        <p:nvSpPr>
          <p:cNvPr id="325" name="Google Shape;325;p73"/>
          <p:cNvSpPr txBox="1">
            <a:spLocks noGrp="1"/>
          </p:cNvSpPr>
          <p:nvPr>
            <p:ph type="body" idx="1"/>
          </p:nvPr>
        </p:nvSpPr>
        <p:spPr>
          <a:xfrm>
            <a:off x="264950" y="1118973"/>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Mitigation Plan:</a:t>
            </a:r>
            <a:endParaRPr sz="2800" b="1" dirty="0">
              <a:latin typeface="Times New Roman" panose="02020603050405020304" pitchFamily="18" charset="0"/>
              <a:ea typeface="Open Sans"/>
              <a:cs typeface="Times New Roman" panose="02020603050405020304" pitchFamily="18" charset="0"/>
              <a:sym typeface="Open Sans"/>
            </a:endParaRPr>
          </a:p>
          <a:p>
            <a:pPr marL="342900" lvl="0" indent="-342900" algn="l" rtl="0">
              <a:spcBef>
                <a:spcPts val="1600"/>
              </a:spcBef>
              <a:spcAft>
                <a:spcPts val="0"/>
              </a:spcAft>
              <a:buFont typeface="Wingdings" panose="05000000000000000000" pitchFamily="2" charset="2"/>
              <a:buChar char="ü"/>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secure architecture</a:t>
            </a:r>
          </a:p>
          <a:p>
            <a:pPr marL="342900" lvl="0" indent="-342900" algn="l" rtl="0">
              <a:spcBef>
                <a:spcPts val="1600"/>
              </a:spcBef>
              <a:spcAft>
                <a:spcPts val="0"/>
              </a:spcAft>
              <a:buFont typeface="Wingdings" panose="05000000000000000000" pitchFamily="2" charset="2"/>
              <a:buChar char="ü"/>
            </a:pPr>
            <a:r>
              <a:rPr lang="en-US" sz="2800" dirty="0">
                <a:latin typeface="Times New Roman" panose="02020603050405020304" pitchFamily="18" charset="0"/>
                <a:ea typeface="Calibri" panose="020F0502020204030204" pitchFamily="34" charset="0"/>
                <a:cs typeface="Times New Roman" panose="02020603050405020304" pitchFamily="18" charset="0"/>
              </a:rPr>
              <a:t> Trust boundaries (perimeter firewall, WAF…)</a:t>
            </a:r>
          </a:p>
          <a:p>
            <a:pPr marL="342900" lvl="0" indent="-342900" algn="l" rtl="0">
              <a:spcBef>
                <a:spcPts val="1600"/>
              </a:spcBef>
              <a:spcAft>
                <a:spcPts val="0"/>
              </a:spcAft>
              <a:buFont typeface="Wingdings" panose="05000000000000000000" pitchFamily="2" charset="2"/>
              <a:buChar char="ü"/>
            </a:pPr>
            <a:r>
              <a:rPr lang="en-US" sz="2800" dirty="0">
                <a:latin typeface="Times New Roman" panose="02020603050405020304" pitchFamily="18" charset="0"/>
                <a:ea typeface="Calibri" panose="020F0502020204030204" pitchFamily="34" charset="0"/>
                <a:cs typeface="Times New Roman" panose="02020603050405020304" pitchFamily="18" charset="0"/>
              </a:rPr>
              <a:t>Encrypt the data</a:t>
            </a:r>
          </a:p>
          <a:p>
            <a:pPr marL="342900" lvl="0" indent="-342900" algn="l" rtl="0">
              <a:spcBef>
                <a:spcPts val="1600"/>
              </a:spcBef>
              <a:spcAft>
                <a:spcPts val="0"/>
              </a:spcAft>
              <a:buFont typeface="Wingdings" panose="05000000000000000000" pitchFamily="2" charset="2"/>
              <a:buChar char="ü"/>
            </a:pPr>
            <a:r>
              <a:rPr lang="en-US" sz="2800" dirty="0">
                <a:latin typeface="Times New Roman" panose="02020603050405020304" pitchFamily="18" charset="0"/>
                <a:ea typeface="Calibri" panose="020F0502020204030204" pitchFamily="34" charset="0"/>
                <a:cs typeface="Times New Roman" panose="02020603050405020304" pitchFamily="18" charset="0"/>
              </a:rPr>
              <a:t>Input filtering and sanitization</a:t>
            </a:r>
          </a:p>
          <a:p>
            <a:pPr marL="342900" lvl="0" indent="-342900" algn="l" rtl="0">
              <a:spcBef>
                <a:spcPts val="1600"/>
              </a:spcBef>
              <a:spcAft>
                <a:spcPts val="0"/>
              </a:spcAft>
              <a:buFont typeface="Wingdings" panose="05000000000000000000" pitchFamily="2" charset="2"/>
              <a:buChar char="ü"/>
            </a:pPr>
            <a:r>
              <a:rPr lang="en-US" sz="2800" dirty="0">
                <a:latin typeface="Times New Roman" panose="02020603050405020304" pitchFamily="18" charset="0"/>
                <a:ea typeface="Calibri" panose="020F0502020204030204" pitchFamily="34" charset="0"/>
                <a:cs typeface="Times New Roman" panose="02020603050405020304" pitchFamily="18" charset="0"/>
              </a:rPr>
              <a:t>Load balancing </a:t>
            </a:r>
          </a:p>
          <a:p>
            <a:pPr marL="342900" lvl="0" indent="-342900" algn="l" rtl="0">
              <a:spcBef>
                <a:spcPts val="1600"/>
              </a:spcBef>
              <a:spcAft>
                <a:spcPts val="0"/>
              </a:spcAft>
              <a:buFont typeface="Wingdings" panose="05000000000000000000" pitchFamily="2" charset="2"/>
              <a:buChar char="ü"/>
            </a:pPr>
            <a:r>
              <a:rPr lang="en-US" sz="2800" dirty="0">
                <a:latin typeface="Times New Roman" panose="02020603050405020304" pitchFamily="18" charset="0"/>
                <a:ea typeface="Calibri" panose="020F0502020204030204" pitchFamily="34" charset="0"/>
                <a:cs typeface="Times New Roman" panose="02020603050405020304" pitchFamily="18" charset="0"/>
              </a:rPr>
              <a:t>CDN</a:t>
            </a:r>
          </a:p>
          <a:p>
            <a:pPr marL="0" lvl="0" indent="0" algn="l" rtl="0">
              <a:spcBef>
                <a:spcPts val="1600"/>
              </a:spcBef>
              <a:spcAft>
                <a:spcPts val="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spcBef>
                <a:spcPts val="1600"/>
              </a:spcBef>
              <a:spcAft>
                <a:spcPts val="0"/>
              </a:spcAft>
              <a:buFont typeface="Wingdings" panose="05000000000000000000" pitchFamily="2" charset="2"/>
              <a:buChar char="ü"/>
            </a:pPr>
            <a:endParaRPr lang="en-US" sz="1800" dirty="0">
              <a:latin typeface="Calibri" panose="020F0502020204030204" pitchFamily="34" charset="0"/>
              <a:cs typeface="Times New Roman" panose="02020603050405020304" pitchFamily="18" charset="0"/>
            </a:endParaRPr>
          </a:p>
          <a:p>
            <a:pPr marL="0" lvl="0" indent="0" algn="l" rtl="0">
              <a:spcBef>
                <a:spcPts val="160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rtl="0">
              <a:spcBef>
                <a:spcPts val="1600"/>
              </a:spcBef>
              <a:spcAft>
                <a:spcPts val="0"/>
              </a:spcAft>
              <a:buFont typeface="Wingdings" panose="05000000000000000000" pitchFamily="2" charset="2"/>
              <a:buChar char="ü"/>
            </a:pPr>
            <a:endParaRPr lang="en-US" sz="1800" dirty="0">
              <a:latin typeface="Calibri" panose="020F0502020204030204" pitchFamily="34" charset="0"/>
              <a:cs typeface="Times New Roman" panose="02020603050405020304" pitchFamily="18" charset="0"/>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82323" y="109868"/>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4.3 SQL Injection Mitigation</a:t>
            </a:r>
            <a:endParaRPr b="1" i="1" dirty="0">
              <a:latin typeface="Times New Roman" panose="02020603050405020304" pitchFamily="18" charset="0"/>
              <a:cs typeface="Times New Roman" panose="02020603050405020304" pitchFamily="18" charset="0"/>
            </a:endParaRPr>
          </a:p>
        </p:txBody>
      </p:sp>
      <p:sp>
        <p:nvSpPr>
          <p:cNvPr id="331" name="Google Shape;331;p74"/>
          <p:cNvSpPr txBox="1">
            <a:spLocks noGrp="1"/>
          </p:cNvSpPr>
          <p:nvPr>
            <p:ph type="body" idx="1"/>
          </p:nvPr>
        </p:nvSpPr>
        <p:spPr>
          <a:xfrm>
            <a:off x="264950" y="1295083"/>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Mitigation Plan:</a:t>
            </a:r>
          </a:p>
          <a:p>
            <a:pPr marL="0" lvl="0" indent="0" algn="l" rtl="0">
              <a:spcBef>
                <a:spcPts val="0"/>
              </a:spcBef>
              <a:spcAft>
                <a:spcPts val="0"/>
              </a:spcAft>
              <a:buNone/>
            </a:pPr>
            <a:endParaRPr lang="en" sz="2800" b="1" dirty="0">
              <a:latin typeface="Times New Roman" panose="02020603050405020304" pitchFamily="18" charset="0"/>
              <a:ea typeface="Open Sans"/>
              <a:cs typeface="Times New Roman" panose="02020603050405020304" pitchFamily="18" charset="0"/>
              <a:sym typeface="Open Sans"/>
            </a:endParaRPr>
          </a:p>
          <a:p>
            <a:pPr marL="342900" lvl="0" indent="-342900" algn="l" rtl="0">
              <a:spcBef>
                <a:spcPts val="0"/>
              </a:spcBef>
              <a:spcAft>
                <a:spcPts val="0"/>
              </a:spcAft>
              <a:buFont typeface="Wingdings" panose="05000000000000000000" pitchFamily="2" charset="2"/>
              <a:buChar char="ü"/>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Input sanitization</a:t>
            </a:r>
          </a:p>
          <a:p>
            <a:pPr marL="342900" lvl="0" indent="-342900" algn="l" rtl="0">
              <a:spcBef>
                <a:spcPts val="0"/>
              </a:spcBef>
              <a:spcAft>
                <a:spcPts val="0"/>
              </a:spcAft>
              <a:buFont typeface="Wingdings" panose="05000000000000000000" pitchFamily="2" charset="2"/>
              <a:buChar char="ü"/>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spcBef>
                <a:spcPts val="0"/>
              </a:spcBef>
              <a:spcAft>
                <a:spcPts val="0"/>
              </a:spcAft>
              <a:buFont typeface="Wingdings" panose="05000000000000000000" pitchFamily="2" charset="2"/>
              <a:buChar char="ü"/>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Input validation</a:t>
            </a:r>
          </a:p>
          <a:p>
            <a:pPr marL="342900" lvl="0" indent="-342900" algn="l" rtl="0">
              <a:spcBef>
                <a:spcPts val="0"/>
              </a:spcBef>
              <a:spcAft>
                <a:spcPts val="0"/>
              </a:spcAft>
              <a:buFont typeface="Wingdings" panose="05000000000000000000" pitchFamily="2" charset="2"/>
              <a:buChar char="ü"/>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spcBef>
                <a:spcPts val="0"/>
              </a:spcBef>
              <a:spcAft>
                <a:spcPts val="0"/>
              </a:spcAft>
              <a:buFont typeface="Wingdings" panose="05000000000000000000" pitchFamily="2" charset="2"/>
              <a:buChar char="ü"/>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Prepared statements with parameterized </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ueries</a:t>
            </a:r>
          </a:p>
          <a:p>
            <a:pPr marL="342900" lvl="0" indent="-342900" algn="l" rtl="0">
              <a:spcBef>
                <a:spcPts val="0"/>
              </a:spcBef>
              <a:spcAft>
                <a:spcPts val="0"/>
              </a:spcAft>
              <a:buFont typeface="Wingdings" panose="05000000000000000000" pitchFamily="2" charset="2"/>
              <a:buChar char="ü"/>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spcBef>
                <a:spcPts val="0"/>
              </a:spcBef>
              <a:spcAft>
                <a:spcPts val="0"/>
              </a:spcAft>
              <a:buFont typeface="Wingdings" panose="05000000000000000000" pitchFamily="2" charset="2"/>
              <a:buChar char="ü"/>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Escaping</a:t>
            </a:r>
          </a:p>
          <a:p>
            <a:pPr marL="342900" lvl="0" indent="-342900" algn="l" rtl="0">
              <a:spcBef>
                <a:spcPts val="0"/>
              </a:spcBef>
              <a:spcAft>
                <a:spcPts val="0"/>
              </a:spcAft>
              <a:buFont typeface="Wingdings" panose="05000000000000000000" pitchFamily="2" charset="2"/>
              <a:buChar char="ü"/>
            </a:pPr>
            <a:endParaRPr lang="en-US" sz="2800" dirty="0">
              <a:latin typeface="Times New Roman" panose="02020603050405020304" pitchFamily="18" charset="0"/>
              <a:ea typeface="Open Sans"/>
              <a:cs typeface="Times New Roman" panose="02020603050405020304" pitchFamily="18" charset="0"/>
              <a:sym typeface="Open Sans"/>
            </a:endParaRPr>
          </a:p>
          <a:p>
            <a:pPr marL="342900" lvl="0" indent="-342900" algn="l" rtl="0">
              <a:spcBef>
                <a:spcPts val="0"/>
              </a:spcBef>
              <a:spcAft>
                <a:spcPts val="0"/>
              </a:spcAft>
              <a:buFont typeface="Wingdings" panose="05000000000000000000" pitchFamily="2" charset="2"/>
              <a:buChar char="ü"/>
            </a:pPr>
            <a:endParaRPr sz="2800" dirty="0">
              <a:latin typeface="Times New Roman" panose="02020603050405020304" pitchFamily="18" charset="0"/>
              <a:ea typeface="Open Sans"/>
              <a:cs typeface="Times New Roman" panose="02020603050405020304" pitchFamily="18" charset="0"/>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75"/>
          <p:cNvSpPr txBox="1">
            <a:spLocks noGrp="1"/>
          </p:cNvSpPr>
          <p:nvPr>
            <p:ph type="title"/>
          </p:nvPr>
        </p:nvSpPr>
        <p:spPr>
          <a:xfrm>
            <a:off x="68881" y="53482"/>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4.4 XSS Mitigation</a:t>
            </a:r>
            <a:endParaRPr b="1" i="1" dirty="0">
              <a:latin typeface="Times New Roman" panose="02020603050405020304" pitchFamily="18" charset="0"/>
              <a:cs typeface="Times New Roman" panose="02020603050405020304" pitchFamily="18" charset="0"/>
            </a:endParaRPr>
          </a:p>
        </p:txBody>
      </p:sp>
      <p:sp>
        <p:nvSpPr>
          <p:cNvPr id="337" name="Google Shape;337;p75"/>
          <p:cNvSpPr txBox="1">
            <a:spLocks noGrp="1"/>
          </p:cNvSpPr>
          <p:nvPr>
            <p:ph type="body" idx="1"/>
          </p:nvPr>
        </p:nvSpPr>
        <p:spPr>
          <a:xfrm>
            <a:off x="205958" y="1265597"/>
            <a:ext cx="7242600" cy="52532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Mitigation Plan:</a:t>
            </a:r>
            <a:endParaRPr sz="2800" b="1" dirty="0">
              <a:latin typeface="Times New Roman" panose="02020603050405020304" pitchFamily="18" charset="0"/>
              <a:ea typeface="Open Sans"/>
              <a:cs typeface="Times New Roman" panose="02020603050405020304" pitchFamily="18" charset="0"/>
              <a:sym typeface="Open Sans"/>
            </a:endParaRPr>
          </a:p>
          <a:p>
            <a:pPr marL="342900" lvl="0" indent="-342900" algn="l" rtl="0">
              <a:spcBef>
                <a:spcPts val="1600"/>
              </a:spcBef>
              <a:spcAft>
                <a:spcPts val="0"/>
              </a:spcAft>
              <a:buFont typeface="Wingdings" panose="05000000000000000000" pitchFamily="2" charset="2"/>
              <a:buChar char="ü"/>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Sanitizing user </a:t>
            </a:r>
            <a:r>
              <a:rPr lang="en-US" sz="2800" dirty="0">
                <a:latin typeface="Times New Roman" panose="02020603050405020304" pitchFamily="18" charset="0"/>
                <a:ea typeface="Calibri" panose="020F0502020204030204" pitchFamily="34" charset="0"/>
                <a:cs typeface="Times New Roman" panose="02020603050405020304" pitchFamily="18" charset="0"/>
              </a:rPr>
              <a:t>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nput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spcBef>
                <a:spcPts val="1600"/>
              </a:spcBef>
              <a:spcAft>
                <a:spcPts val="0"/>
              </a:spcAft>
              <a:buFont typeface="Wingdings" panose="05000000000000000000" pitchFamily="2" charset="2"/>
              <a:buChar char="ü"/>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Validating </a:t>
            </a:r>
            <a:r>
              <a:rPr lang="en-US" sz="2800" dirty="0">
                <a:latin typeface="Times New Roman" panose="02020603050405020304" pitchFamily="18" charset="0"/>
                <a:ea typeface="Calibri" panose="020F0502020204030204" pitchFamily="34" charset="0"/>
                <a:cs typeface="Times New Roman" panose="02020603050405020304" pitchFamily="18" charset="0"/>
              </a:rPr>
              <a:t>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ser input</a:t>
            </a:r>
          </a:p>
          <a:p>
            <a:pPr marL="342900" lvl="0" indent="-342900" algn="l" rtl="0">
              <a:spcBef>
                <a:spcPts val="1600"/>
              </a:spcBef>
              <a:spcAft>
                <a:spcPts val="0"/>
              </a:spcAft>
              <a:buFont typeface="Wingdings" panose="05000000000000000000" pitchFamily="2" charset="2"/>
              <a:buChar char="ü"/>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Escaping</a:t>
            </a:r>
            <a:endParaRPr sz="2800" dirty="0">
              <a:latin typeface="Times New Roman" panose="02020603050405020304" pitchFamily="18" charset="0"/>
              <a:cs typeface="Times New Roman" panose="02020603050405020304" pitchFamily="18" charset="0"/>
            </a:endParaRPr>
          </a:p>
          <a:p>
            <a:pPr marL="457200" lvl="0" indent="0" algn="l" rtl="0">
              <a:spcBef>
                <a:spcPts val="1600"/>
              </a:spcBef>
              <a:spcAft>
                <a:spcPts val="0"/>
              </a:spcAft>
              <a:buNone/>
            </a:pPr>
            <a:endParaRPr sz="2800" dirty="0">
              <a:latin typeface="Times New Roman" panose="02020603050405020304" pitchFamily="18" charset="0"/>
              <a:cs typeface="Times New Roman" panose="02020603050405020304" pitchFamily="18" charset="0"/>
            </a:endParaRPr>
          </a:p>
          <a:p>
            <a:pPr marL="457200" lvl="0" indent="0" algn="l" rtl="0">
              <a:spcBef>
                <a:spcPts val="1600"/>
              </a:spcBef>
              <a:spcAft>
                <a:spcPts val="0"/>
              </a:spcAft>
              <a:buNone/>
            </a:pPr>
            <a:endParaRPr sz="2800" dirty="0">
              <a:latin typeface="Times New Roman" panose="02020603050405020304" pitchFamily="18" charset="0"/>
              <a:cs typeface="Times New Roman" panose="02020603050405020304" pitchFamily="18" charset="0"/>
            </a:endParaRPr>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3"/>
          <p:cNvSpPr txBox="1">
            <a:spLocks noGrp="1"/>
          </p:cNvSpPr>
          <p:nvPr>
            <p:ph type="title"/>
          </p:nvPr>
        </p:nvSpPr>
        <p:spPr>
          <a:xfrm>
            <a:off x="264945" y="280349"/>
            <a:ext cx="7242600" cy="10175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Purpose of this Report:</a:t>
            </a:r>
            <a:endParaRPr b="1" i="1" dirty="0">
              <a:latin typeface="Times New Roman" panose="02020603050405020304" pitchFamily="18" charset="0"/>
              <a:cs typeface="Times New Roman" panose="02020603050405020304" pitchFamily="18" charset="0"/>
            </a:endParaRPr>
          </a:p>
        </p:txBody>
      </p:sp>
      <p:sp>
        <p:nvSpPr>
          <p:cNvPr id="201" name="Google Shape;201;p53"/>
          <p:cNvSpPr txBox="1">
            <a:spLocks noGrp="1"/>
          </p:cNvSpPr>
          <p:nvPr>
            <p:ph type="body" idx="1"/>
          </p:nvPr>
        </p:nvSpPr>
        <p:spPr>
          <a:xfrm>
            <a:off x="264944" y="1265591"/>
            <a:ext cx="7507455" cy="781941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This is a threat model report for </a:t>
            </a:r>
            <a:r>
              <a:rPr lang="en" sz="2800" b="1" dirty="0">
                <a:solidFill>
                  <a:srgbClr val="02B4E5"/>
                </a:solidFill>
                <a:latin typeface="Times New Roman" panose="02020603050405020304" pitchFamily="18" charset="0"/>
                <a:ea typeface="Open Sans"/>
                <a:cs typeface="Times New Roman" panose="02020603050405020304" pitchFamily="18" charset="0"/>
                <a:sym typeface="Open Sans"/>
              </a:rPr>
              <a:t>Udajuicer</a:t>
            </a: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 The report will describe the threats facing Udajuicer. The model will cover the following:</a:t>
            </a:r>
            <a:endParaRPr sz="2800"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Threat Assessment</a:t>
            </a:r>
            <a:endParaRPr sz="2800"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Scoping out Asset Inventory</a:t>
            </a:r>
            <a:endParaRPr sz="2800"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Architecture Audit</a:t>
            </a:r>
            <a:endParaRPr sz="2800"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Threat Model Diagram</a:t>
            </a:r>
            <a:endParaRPr sz="2800"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Threats to the Organization</a:t>
            </a:r>
            <a:endParaRPr sz="2800"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Identifying Threat Actors</a:t>
            </a:r>
            <a:endParaRPr sz="2800"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Vulnerability Analysis</a:t>
            </a:r>
            <a:endParaRPr sz="2800"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Risk Analysis</a:t>
            </a:r>
            <a:endParaRPr sz="2800"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2800" dirty="0">
                <a:solidFill>
                  <a:srgbClr val="000000"/>
                </a:solidFill>
                <a:latin typeface="Times New Roman" panose="02020603050405020304" pitchFamily="18" charset="0"/>
                <a:ea typeface="Open Sans"/>
                <a:cs typeface="Times New Roman" panose="02020603050405020304" pitchFamily="18" charset="0"/>
                <a:sym typeface="Open Sans"/>
              </a:rPr>
              <a:t>Mitigation Plan</a:t>
            </a:r>
            <a:endParaRPr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55"/>
          <p:cNvSpPr txBox="1">
            <a:spLocks noGrp="1"/>
          </p:cNvSpPr>
          <p:nvPr>
            <p:ph type="title"/>
          </p:nvPr>
        </p:nvSpPr>
        <p:spPr>
          <a:xfrm>
            <a:off x="264945" y="295092"/>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1.1 Asset Inventory</a:t>
            </a:r>
            <a:endParaRPr b="1" i="1" dirty="0">
              <a:latin typeface="Times New Roman" panose="02020603050405020304" pitchFamily="18" charset="0"/>
              <a:cs typeface="Times New Roman" panose="02020603050405020304" pitchFamily="18" charset="0"/>
            </a:endParaRPr>
          </a:p>
        </p:txBody>
      </p:sp>
      <p:sp>
        <p:nvSpPr>
          <p:cNvPr id="215" name="Google Shape;215;p55"/>
          <p:cNvSpPr txBox="1">
            <a:spLocks noGrp="1"/>
          </p:cNvSpPr>
          <p:nvPr>
            <p:ph type="body" idx="1"/>
          </p:nvPr>
        </p:nvSpPr>
        <p:spPr>
          <a:xfrm>
            <a:off x="275423" y="1430596"/>
            <a:ext cx="7423235"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Components and Functions</a:t>
            </a:r>
            <a:endParaRPr lang="en" sz="2800" dirty="0">
              <a:latin typeface="Times New Roman" panose="02020603050405020304" pitchFamily="18" charset="0"/>
              <a:ea typeface="Open Sans"/>
              <a:cs typeface="Times New Roman" panose="02020603050405020304" pitchFamily="18" charset="0"/>
              <a:sym typeface="Open Sans"/>
            </a:endParaRPr>
          </a:p>
          <a:p>
            <a:pPr marL="450850" indent="-342900">
              <a:lnSpc>
                <a:spcPct val="200000"/>
              </a:lnSpc>
              <a:spcBef>
                <a:spcPts val="1600"/>
              </a:spcBef>
              <a:buSzPts val="1900"/>
              <a:buFont typeface="Wingdings" panose="05000000000000000000" pitchFamily="2" charset="2"/>
              <a:buChar char="ü"/>
            </a:pPr>
            <a:r>
              <a:rPr lang="en" sz="2800" b="1" i="1" dirty="0">
                <a:latin typeface="Times New Roman" panose="02020603050405020304" pitchFamily="18" charset="0"/>
                <a:ea typeface="Open Sans"/>
                <a:cs typeface="Times New Roman" panose="02020603050405020304" pitchFamily="18" charset="0"/>
                <a:sym typeface="Open Sans"/>
              </a:rPr>
              <a:t>Web Server:</a:t>
            </a:r>
            <a:r>
              <a:rPr lang="en" sz="2800" i="1" dirty="0">
                <a:latin typeface="Times New Roman" panose="02020603050405020304" pitchFamily="18" charset="0"/>
                <a:ea typeface="Open Sans"/>
                <a:cs typeface="Times New Roman" panose="02020603050405020304" pitchFamily="18" charset="0"/>
                <a:sym typeface="Open Sans"/>
              </a:rPr>
              <a:t> process and distributes the information to the end users </a:t>
            </a:r>
            <a:endParaRPr lang="en" sz="2800" b="1" i="1" dirty="0">
              <a:latin typeface="Times New Roman" panose="02020603050405020304" pitchFamily="18" charset="0"/>
              <a:ea typeface="Open Sans"/>
              <a:cs typeface="Times New Roman" panose="02020603050405020304" pitchFamily="18" charset="0"/>
              <a:sym typeface="Open Sans"/>
            </a:endParaRPr>
          </a:p>
          <a:p>
            <a:pPr marL="450850" indent="-342900">
              <a:lnSpc>
                <a:spcPct val="200000"/>
              </a:lnSpc>
              <a:spcBef>
                <a:spcPts val="1600"/>
              </a:spcBef>
              <a:buSzPts val="1900"/>
              <a:buFont typeface="Wingdings" panose="05000000000000000000" pitchFamily="2" charset="2"/>
              <a:buChar char="ü"/>
            </a:pPr>
            <a:r>
              <a:rPr lang="en" sz="2800" b="1" i="1" dirty="0">
                <a:latin typeface="Times New Roman" panose="02020603050405020304" pitchFamily="18" charset="0"/>
                <a:ea typeface="Open Sans"/>
                <a:cs typeface="Times New Roman" panose="02020603050405020304" pitchFamily="18" charset="0"/>
                <a:sym typeface="Open Sans"/>
              </a:rPr>
              <a:t>Application Server:</a:t>
            </a:r>
            <a:r>
              <a:rPr lang="en" sz="2800" i="1" dirty="0">
                <a:latin typeface="Times New Roman" panose="02020603050405020304" pitchFamily="18" charset="0"/>
                <a:ea typeface="Open Sans"/>
                <a:cs typeface="Times New Roman" panose="02020603050405020304" pitchFamily="18" charset="0"/>
                <a:sym typeface="Open Sans"/>
              </a:rPr>
              <a:t> helps to access the informations requested by the end users  from the database.</a:t>
            </a:r>
            <a:endParaRPr lang="en-US" sz="2800" dirty="0">
              <a:latin typeface="Times New Roman" panose="02020603050405020304" pitchFamily="18" charset="0"/>
              <a:ea typeface="Open Sans"/>
              <a:cs typeface="Times New Roman" panose="02020603050405020304" pitchFamily="18" charset="0"/>
              <a:sym typeface="Open Sans"/>
            </a:endParaRPr>
          </a:p>
          <a:p>
            <a:pPr marL="450850" indent="-342900">
              <a:lnSpc>
                <a:spcPct val="200000"/>
              </a:lnSpc>
              <a:spcBef>
                <a:spcPts val="1600"/>
              </a:spcBef>
              <a:buSzPts val="1900"/>
              <a:buFont typeface="Wingdings" panose="05000000000000000000" pitchFamily="2" charset="2"/>
              <a:buChar char="ü"/>
            </a:pPr>
            <a:r>
              <a:rPr lang="en" sz="2800" b="1" i="1" dirty="0">
                <a:latin typeface="Times New Roman" panose="02020603050405020304" pitchFamily="18" charset="0"/>
                <a:ea typeface="Open Sans"/>
                <a:cs typeface="Times New Roman" panose="02020603050405020304" pitchFamily="18" charset="0"/>
                <a:sym typeface="Open Sans"/>
              </a:rPr>
              <a:t>Database:</a:t>
            </a:r>
            <a:r>
              <a:rPr lang="en" sz="2800" i="1" dirty="0">
                <a:latin typeface="Times New Roman" panose="02020603050405020304" pitchFamily="18" charset="0"/>
                <a:ea typeface="Open Sans"/>
                <a:cs typeface="Times New Roman" panose="02020603050405020304" pitchFamily="18" charset="0"/>
                <a:sym typeface="Open Sans"/>
              </a:rPr>
              <a:t> Storage of data </a:t>
            </a:r>
          </a:p>
          <a:p>
            <a:pPr marL="107950" lvl="0" indent="0" algn="l" rtl="0">
              <a:lnSpc>
                <a:spcPct val="200000"/>
              </a:lnSpc>
              <a:spcBef>
                <a:spcPts val="1600"/>
              </a:spcBef>
              <a:spcAft>
                <a:spcPts val="0"/>
              </a:spcAft>
              <a:buSzPts val="1900"/>
              <a:buNone/>
            </a:pPr>
            <a:endParaRPr lang="en-US" sz="1900" dirty="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56"/>
          <p:cNvSpPr txBox="1">
            <a:spLocks noGrp="1"/>
          </p:cNvSpPr>
          <p:nvPr>
            <p:ph type="title"/>
          </p:nvPr>
        </p:nvSpPr>
        <p:spPr>
          <a:xfrm>
            <a:off x="146961" y="191849"/>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i="1" dirty="0">
                <a:latin typeface="Times New Roman" panose="02020603050405020304" pitchFamily="18" charset="0"/>
                <a:cs typeface="Times New Roman" panose="02020603050405020304" pitchFamily="18" charset="0"/>
              </a:rPr>
              <a:t>1.1 Asset Inventory (cont )</a:t>
            </a:r>
            <a:endParaRPr b="1" i="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222" name="Google Shape;222;p56"/>
          <p:cNvSpPr txBox="1">
            <a:spLocks noGrp="1"/>
          </p:cNvSpPr>
          <p:nvPr>
            <p:ph type="body" idx="1"/>
          </p:nvPr>
        </p:nvSpPr>
        <p:spPr>
          <a:xfrm>
            <a:off x="264950" y="1073853"/>
            <a:ext cx="7242505" cy="85568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b="1" i="1" dirty="0">
                <a:latin typeface="Times New Roman" panose="02020603050405020304" pitchFamily="18" charset="0"/>
                <a:ea typeface="Open Sans"/>
                <a:cs typeface="Times New Roman" panose="02020603050405020304" pitchFamily="18" charset="0"/>
                <a:sym typeface="Open Sans"/>
              </a:rPr>
              <a:t>How a request goes from client to server</a:t>
            </a:r>
          </a:p>
          <a:p>
            <a:pPr marL="0" lvl="0" indent="0" algn="l" rtl="0">
              <a:spcBef>
                <a:spcPts val="0"/>
              </a:spcBef>
              <a:spcAft>
                <a:spcPts val="0"/>
              </a:spcAft>
              <a:buClr>
                <a:schemeClr val="dk1"/>
              </a:buClr>
              <a:buSzPts val="1100"/>
              <a:buFont typeface="Arial"/>
              <a:buNone/>
            </a:pPr>
            <a:endParaRPr sz="2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i="1" dirty="0">
                <a:latin typeface="Times New Roman" panose="02020603050405020304" pitchFamily="18" charset="0"/>
                <a:cs typeface="Times New Roman" panose="02020603050405020304" pitchFamily="18" charset="0"/>
              </a:rPr>
              <a:t>When a client makes a request, it establishes a communication  between the client’s browser and the web server. The client needs an internet connection to place an order at the shop. The internet will connect the client to the shop web server.</a:t>
            </a:r>
          </a:p>
          <a:p>
            <a:pPr>
              <a:buFont typeface="Wingdings" panose="05000000000000000000" pitchFamily="2" charset="2"/>
              <a:buChar char="ü"/>
            </a:pPr>
            <a:endParaRPr lang="en-US" sz="2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i="1" dirty="0">
                <a:latin typeface="Times New Roman" panose="02020603050405020304" pitchFamily="18" charset="0"/>
                <a:cs typeface="Times New Roman" panose="02020603050405020304" pitchFamily="18" charset="0"/>
              </a:rPr>
              <a:t>From the web server, a communication request is established with the application server.</a:t>
            </a:r>
          </a:p>
          <a:p>
            <a:pPr>
              <a:buFont typeface="Wingdings" panose="05000000000000000000" pitchFamily="2" charset="2"/>
              <a:buChar char="ü"/>
            </a:pPr>
            <a:endParaRPr lang="en-US" sz="2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i="1" dirty="0">
                <a:latin typeface="Times New Roman" panose="02020603050405020304" pitchFamily="18" charset="0"/>
                <a:cs typeface="Times New Roman" panose="02020603050405020304" pitchFamily="18" charset="0"/>
              </a:rPr>
              <a:t>Then from the application server, the request goes to the SQL database.</a:t>
            </a:r>
          </a:p>
          <a:p>
            <a:pPr marL="0" lvl="0" indent="0" algn="l" rtl="0">
              <a:spcBef>
                <a:spcPts val="1600"/>
              </a:spcBef>
              <a:spcAft>
                <a:spcPts val="0"/>
              </a:spcAft>
              <a:buClr>
                <a:schemeClr val="dk1"/>
              </a:buClr>
              <a:buSzPts val="1100"/>
              <a:buFont typeface="Arial"/>
              <a:buNone/>
            </a:pPr>
            <a:endParaRPr sz="2800" dirty="0">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7"/>
          <p:cNvSpPr txBox="1">
            <a:spLocks noGrp="1"/>
          </p:cNvSpPr>
          <p:nvPr>
            <p:ph type="title"/>
          </p:nvPr>
        </p:nvSpPr>
        <p:spPr>
          <a:xfrm>
            <a:off x="264945" y="17359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1.2 Architecture Audit</a:t>
            </a:r>
            <a:endParaRPr b="1" i="1" dirty="0">
              <a:latin typeface="Times New Roman" panose="02020603050405020304" pitchFamily="18" charset="0"/>
              <a:cs typeface="Times New Roman" panose="02020603050405020304" pitchFamily="18" charset="0"/>
            </a:endParaRPr>
          </a:p>
        </p:txBody>
      </p:sp>
      <p:sp>
        <p:nvSpPr>
          <p:cNvPr id="228" name="Google Shape;228;p57"/>
          <p:cNvSpPr txBox="1">
            <a:spLocks noGrp="1"/>
          </p:cNvSpPr>
          <p:nvPr>
            <p:ph type="body" idx="1"/>
          </p:nvPr>
        </p:nvSpPr>
        <p:spPr>
          <a:xfrm>
            <a:off x="268543" y="1326501"/>
            <a:ext cx="7242600" cy="8314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Flaws</a:t>
            </a:r>
          </a:p>
          <a:p>
            <a:pPr marL="0" lvl="0" indent="0" algn="l" rtl="0">
              <a:spcBef>
                <a:spcPts val="0"/>
              </a:spcBef>
              <a:spcAft>
                <a:spcPts val="0"/>
              </a:spcAft>
              <a:buNone/>
            </a:pPr>
            <a:endParaRPr lang="en" sz="2800" b="1" i="1" dirty="0">
              <a:latin typeface="Times New Roman" panose="02020603050405020304" pitchFamily="18" charset="0"/>
              <a:ea typeface="Open Sans"/>
              <a:cs typeface="Times New Roman" panose="02020603050405020304" pitchFamily="18" charset="0"/>
              <a:sym typeface="Open Sans"/>
            </a:endParaRPr>
          </a:p>
          <a:p>
            <a:pPr marL="342900" indent="-342900">
              <a:buFont typeface="Wingdings" panose="05000000000000000000" pitchFamily="2" charset="2"/>
              <a:buChar char="ü"/>
            </a:pPr>
            <a:r>
              <a:rPr lang="en" sz="2800" i="1" dirty="0">
                <a:latin typeface="Times New Roman" panose="02020603050405020304" pitchFamily="18" charset="0"/>
                <a:ea typeface="Open Sans"/>
                <a:cs typeface="Times New Roman" panose="02020603050405020304" pitchFamily="18" charset="0"/>
                <a:sym typeface="Open Sans"/>
              </a:rPr>
              <a:t>No trust boundary between client-web server.</a:t>
            </a:r>
          </a:p>
          <a:p>
            <a:pPr marL="0" indent="0">
              <a:buNone/>
            </a:pPr>
            <a:endParaRPr lang="en" sz="2800" i="1" dirty="0">
              <a:latin typeface="Times New Roman" panose="02020603050405020304" pitchFamily="18" charset="0"/>
              <a:ea typeface="Open Sans"/>
              <a:cs typeface="Times New Roman" panose="02020603050405020304" pitchFamily="18" charset="0"/>
              <a:sym typeface="Open Sans"/>
            </a:endParaRPr>
          </a:p>
          <a:p>
            <a:pPr marL="342900" indent="-342900">
              <a:buFont typeface="Wingdings" panose="05000000000000000000" pitchFamily="2" charset="2"/>
              <a:buChar char="ü"/>
            </a:pPr>
            <a:r>
              <a:rPr lang="en" sz="2800" i="1" dirty="0">
                <a:latin typeface="Times New Roman" panose="02020603050405020304" pitchFamily="18" charset="0"/>
                <a:ea typeface="Open Sans"/>
                <a:cs typeface="Times New Roman" panose="02020603050405020304" pitchFamily="18" charset="0"/>
                <a:sym typeface="Open Sans"/>
              </a:rPr>
              <a:t>No trust boundaries between application sever-database.</a:t>
            </a:r>
          </a:p>
          <a:p>
            <a:pPr marL="0" lvl="0" indent="0" algn="l" rtl="0">
              <a:spcBef>
                <a:spcPts val="0"/>
              </a:spcBef>
              <a:spcAft>
                <a:spcPts val="0"/>
              </a:spcAft>
              <a:buNone/>
            </a:pPr>
            <a:endParaRPr lang="en" sz="2800" i="1" dirty="0">
              <a:latin typeface="Times New Roman" panose="02020603050405020304" pitchFamily="18" charset="0"/>
              <a:ea typeface="Open Sans"/>
              <a:cs typeface="Times New Roman" panose="02020603050405020304" pitchFamily="18" charset="0"/>
              <a:sym typeface="Open Sans"/>
            </a:endParaRPr>
          </a:p>
          <a:p>
            <a:pPr marL="342900" lvl="0" indent="-342900" algn="l" rtl="0">
              <a:spcBef>
                <a:spcPts val="0"/>
              </a:spcBef>
              <a:spcAft>
                <a:spcPts val="0"/>
              </a:spcAft>
              <a:buFont typeface="Wingdings" panose="05000000000000000000" pitchFamily="2" charset="2"/>
              <a:buChar char="ü"/>
            </a:pPr>
            <a:r>
              <a:rPr lang="en" sz="2800" i="1" dirty="0">
                <a:latin typeface="Times New Roman" panose="02020603050405020304" pitchFamily="18" charset="0"/>
                <a:ea typeface="Open Sans"/>
                <a:cs typeface="Times New Roman" panose="02020603050405020304" pitchFamily="18" charset="0"/>
                <a:sym typeface="Open Sans"/>
              </a:rPr>
              <a:t>No secure request ( HTTPS, SQL..).</a:t>
            </a:r>
          </a:p>
          <a:p>
            <a:pPr marL="0" lvl="0" indent="0" algn="l" rtl="0">
              <a:spcBef>
                <a:spcPts val="0"/>
              </a:spcBef>
              <a:spcAft>
                <a:spcPts val="0"/>
              </a:spcAft>
              <a:buNone/>
            </a:pPr>
            <a:endParaRPr lang="en" sz="2800" i="1" dirty="0">
              <a:latin typeface="Times New Roman" panose="02020603050405020304" pitchFamily="18" charset="0"/>
              <a:ea typeface="Open Sans"/>
              <a:cs typeface="Times New Roman" panose="02020603050405020304" pitchFamily="18" charset="0"/>
              <a:sym typeface="Open Sans"/>
            </a:endParaRPr>
          </a:p>
          <a:p>
            <a:pPr marL="342900" lvl="0" indent="-342900" algn="l" rtl="0">
              <a:spcBef>
                <a:spcPts val="0"/>
              </a:spcBef>
              <a:spcAft>
                <a:spcPts val="0"/>
              </a:spcAf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No CDN to resolve the problem of SPOF (single point of failure) using distributed server clusters.</a:t>
            </a:r>
            <a:endParaRPr lang="en" sz="2800" i="1" dirty="0">
              <a:latin typeface="Times New Roman" panose="02020603050405020304" pitchFamily="18" charset="0"/>
              <a:ea typeface="Open Sans"/>
              <a:cs typeface="Times New Roman" panose="02020603050405020304" pitchFamily="18" charset="0"/>
              <a:sym typeface="Open Sans"/>
            </a:endParaRPr>
          </a:p>
          <a:p>
            <a:pPr marL="0" lvl="0" indent="0" algn="l" rtl="0">
              <a:spcBef>
                <a:spcPts val="0"/>
              </a:spcBef>
              <a:spcAft>
                <a:spcPts val="0"/>
              </a:spcAft>
              <a:buNone/>
            </a:pPr>
            <a:endParaRPr lang="en" sz="2800" i="1" dirty="0">
              <a:latin typeface="Times New Roman" panose="02020603050405020304" pitchFamily="18" charset="0"/>
              <a:ea typeface="Open Sans"/>
              <a:cs typeface="Times New Roman" panose="02020603050405020304" pitchFamily="18" charset="0"/>
              <a:sym typeface="Open Sans"/>
            </a:endParaRPr>
          </a:p>
          <a:p>
            <a:pPr marL="342900" lvl="0" indent="-342900" algn="l" rtl="0">
              <a:spcBef>
                <a:spcPts val="0"/>
              </a:spcBef>
              <a:spcAft>
                <a:spcPts val="0"/>
              </a:spcAf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No load balancers to resolve the issue of balancing high traffic across clustered servers.</a:t>
            </a:r>
            <a:endParaRPr lang="en" sz="2800" i="1" dirty="0">
              <a:latin typeface="Times New Roman" panose="02020603050405020304" pitchFamily="18" charset="0"/>
              <a:ea typeface="Open Sans"/>
              <a:cs typeface="Times New Roman" panose="02020603050405020304" pitchFamily="18" charset="0"/>
              <a:sym typeface="Open Sans"/>
            </a:endParaRPr>
          </a:p>
          <a:p>
            <a:pPr marL="107950" lvl="0" indent="0" algn="l" rtl="0">
              <a:lnSpc>
                <a:spcPct val="200000"/>
              </a:lnSpc>
              <a:spcBef>
                <a:spcPts val="0"/>
              </a:spcBef>
              <a:spcAft>
                <a:spcPts val="0"/>
              </a:spcAft>
              <a:buSzPts val="1900"/>
              <a:buNone/>
            </a:pPr>
            <a:endParaRPr lang="en" sz="2800" i="1" dirty="0">
              <a:latin typeface="Times New Roman" panose="02020603050405020304" pitchFamily="18" charset="0"/>
              <a:ea typeface="Open Sans"/>
              <a:cs typeface="Times New Roman" panose="02020603050405020304" pitchFamily="18" charset="0"/>
              <a:sym typeface="Open Sans"/>
            </a:endParaRPr>
          </a:p>
          <a:p>
            <a:pPr marL="457200" lvl="0" indent="0" algn="l" rtl="0">
              <a:spcBef>
                <a:spcPts val="0"/>
              </a:spcBef>
              <a:spcAft>
                <a:spcPts val="0"/>
              </a:spcAft>
              <a:buNone/>
            </a:pPr>
            <a:endParaRPr lang="en-US" sz="1900" b="1" dirty="0">
              <a:latin typeface="Open Sans"/>
              <a:ea typeface="Open Sans"/>
              <a:cs typeface="Open Sans"/>
              <a:sym typeface="Open Sans"/>
            </a:endParaRPr>
          </a:p>
          <a:p>
            <a:pPr marL="457200" lvl="0" indent="0" algn="l" rtl="0">
              <a:spcBef>
                <a:spcPts val="1600"/>
              </a:spcBef>
              <a:spcAft>
                <a:spcPts val="1600"/>
              </a:spcAft>
              <a:buNone/>
            </a:pP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8"/>
          <p:cNvSpPr txBox="1">
            <a:spLocks noGrp="1"/>
          </p:cNvSpPr>
          <p:nvPr>
            <p:ph type="title"/>
          </p:nvPr>
        </p:nvSpPr>
        <p:spPr>
          <a:xfrm>
            <a:off x="146961" y="162352"/>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1.3 Threat Model Diagram</a:t>
            </a:r>
            <a:endParaRPr b="1" i="1" dirty="0">
              <a:latin typeface="Times New Roman" panose="02020603050405020304" pitchFamily="18" charset="0"/>
              <a:cs typeface="Times New Roman" panose="02020603050405020304" pitchFamily="18" charset="0"/>
            </a:endParaRPr>
          </a:p>
        </p:txBody>
      </p:sp>
      <p:sp>
        <p:nvSpPr>
          <p:cNvPr id="234" name="Google Shape;234;p58"/>
          <p:cNvSpPr txBox="1">
            <a:spLocks noGrp="1"/>
          </p:cNvSpPr>
          <p:nvPr>
            <p:ph type="body" idx="1"/>
          </p:nvPr>
        </p:nvSpPr>
        <p:spPr>
          <a:xfrm>
            <a:off x="264950" y="1368837"/>
            <a:ext cx="7242600" cy="77319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800" b="1" dirty="0">
                <a:latin typeface="Times New Roman" panose="02020603050405020304" pitchFamily="18" charset="0"/>
                <a:ea typeface="Open Sans"/>
                <a:cs typeface="Times New Roman" panose="02020603050405020304" pitchFamily="18" charset="0"/>
                <a:sym typeface="Open Sans"/>
              </a:rPr>
              <a:t>Using OWASP Threat Dragon, build a diagram showing the flow of data in the Juice Shop application and identify 3 possible threats to the Juice Shop. Make sure to include the following components:</a:t>
            </a:r>
            <a:endParaRPr sz="2800" b="1" dirty="0">
              <a:latin typeface="Times New Roman" panose="02020603050405020304" pitchFamily="18" charset="0"/>
              <a:ea typeface="Open Sans"/>
              <a:cs typeface="Times New Roman" panose="02020603050405020304" pitchFamily="18" charset="0"/>
              <a:sym typeface="Open Sans"/>
            </a:endParaRPr>
          </a:p>
          <a:p>
            <a:pPr marL="622300" lvl="0" indent="-514350" algn="l" rtl="0">
              <a:lnSpc>
                <a:spcPct val="200000"/>
              </a:lnSpc>
              <a:spcBef>
                <a:spcPts val="0"/>
              </a:spcBef>
              <a:spcAft>
                <a:spcPts val="0"/>
              </a:spcAft>
              <a:buSzPts val="1900"/>
              <a:buFont typeface="Wingdings" panose="05000000000000000000" pitchFamily="2" charset="2"/>
              <a:buChar char="ü"/>
            </a:pPr>
            <a:r>
              <a:rPr lang="en" sz="2800" b="1" dirty="0">
                <a:latin typeface="Times New Roman" panose="02020603050405020304" pitchFamily="18" charset="0"/>
                <a:ea typeface="Open Sans"/>
                <a:cs typeface="Times New Roman" panose="02020603050405020304" pitchFamily="18" charset="0"/>
                <a:sym typeface="Open Sans"/>
              </a:rPr>
              <a:t>Client </a:t>
            </a:r>
          </a:p>
          <a:p>
            <a:pPr marL="622300" lvl="0" indent="-514350" algn="l" rtl="0">
              <a:lnSpc>
                <a:spcPct val="200000"/>
              </a:lnSpc>
              <a:spcBef>
                <a:spcPts val="0"/>
              </a:spcBef>
              <a:spcAft>
                <a:spcPts val="0"/>
              </a:spcAft>
              <a:buSzPts val="1900"/>
              <a:buFont typeface="Wingdings" panose="05000000000000000000" pitchFamily="2" charset="2"/>
              <a:buChar char="ü"/>
            </a:pPr>
            <a:r>
              <a:rPr lang="en" sz="2800" b="1" dirty="0">
                <a:latin typeface="Times New Roman" panose="02020603050405020304" pitchFamily="18" charset="0"/>
                <a:ea typeface="Open Sans"/>
                <a:cs typeface="Times New Roman" panose="02020603050405020304" pitchFamily="18" charset="0"/>
                <a:sym typeface="Open Sans"/>
              </a:rPr>
              <a:t>Web Server</a:t>
            </a:r>
          </a:p>
          <a:p>
            <a:pPr marL="622300" lvl="0" indent="-514350" algn="l" rtl="0">
              <a:lnSpc>
                <a:spcPct val="200000"/>
              </a:lnSpc>
              <a:spcBef>
                <a:spcPts val="0"/>
              </a:spcBef>
              <a:spcAft>
                <a:spcPts val="0"/>
              </a:spcAft>
              <a:buSzPts val="1900"/>
              <a:buFont typeface="Wingdings" panose="05000000000000000000" pitchFamily="2" charset="2"/>
              <a:buChar char="ü"/>
            </a:pPr>
            <a:r>
              <a:rPr lang="en" sz="2800" b="1" dirty="0">
                <a:latin typeface="Times New Roman" panose="02020603050405020304" pitchFamily="18" charset="0"/>
                <a:ea typeface="Open Sans"/>
                <a:cs typeface="Times New Roman" panose="02020603050405020304" pitchFamily="18" charset="0"/>
                <a:sym typeface="Open Sans"/>
              </a:rPr>
              <a:t>Application Server</a:t>
            </a:r>
          </a:p>
          <a:p>
            <a:pPr marL="622300" lvl="0" indent="-514350" algn="l" rtl="0">
              <a:lnSpc>
                <a:spcPct val="200000"/>
              </a:lnSpc>
              <a:spcBef>
                <a:spcPts val="0"/>
              </a:spcBef>
              <a:spcAft>
                <a:spcPts val="0"/>
              </a:spcAft>
              <a:buSzPts val="1900"/>
              <a:buFont typeface="Wingdings" panose="05000000000000000000" pitchFamily="2" charset="2"/>
              <a:buChar char="ü"/>
            </a:pPr>
            <a:r>
              <a:rPr lang="en" sz="2800" b="1" dirty="0">
                <a:latin typeface="Times New Roman" panose="02020603050405020304" pitchFamily="18" charset="0"/>
                <a:ea typeface="Open Sans"/>
                <a:cs typeface="Times New Roman" panose="02020603050405020304" pitchFamily="18" charset="0"/>
                <a:sym typeface="Open Sans"/>
              </a:rPr>
              <a:t>Database</a:t>
            </a:r>
            <a:endParaRPr sz="2800" b="1" dirty="0">
              <a:latin typeface="Times New Roman" panose="02020603050405020304" pitchFamily="18" charset="0"/>
              <a:ea typeface="Open Sans"/>
              <a:cs typeface="Times New Roman" panose="02020603050405020304" pitchFamily="18" charset="0"/>
              <a:sym typeface="Open Sans"/>
            </a:endParaRPr>
          </a:p>
          <a:p>
            <a:pPr marL="0" lvl="0" indent="0" algn="l" rtl="0">
              <a:spcBef>
                <a:spcPts val="0"/>
              </a:spcBef>
              <a:spcAft>
                <a:spcPts val="1600"/>
              </a:spcAft>
              <a:buNone/>
            </a:pP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59"/>
          <p:cNvSpPr txBox="1">
            <a:spLocks noGrp="1"/>
          </p:cNvSpPr>
          <p:nvPr>
            <p:ph type="title"/>
          </p:nvPr>
        </p:nvSpPr>
        <p:spPr>
          <a:xfrm>
            <a:off x="117465" y="191852"/>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1" dirty="0">
                <a:latin typeface="Times New Roman" panose="02020603050405020304" pitchFamily="18" charset="0"/>
                <a:cs typeface="Times New Roman" panose="02020603050405020304" pitchFamily="18" charset="0"/>
              </a:rPr>
              <a:t>1.3 Threat Model Diagram</a:t>
            </a:r>
            <a:endParaRPr b="1" i="1" dirty="0">
              <a:latin typeface="Times New Roman" panose="02020603050405020304" pitchFamily="18" charset="0"/>
              <a:cs typeface="Times New Roman" panose="02020603050405020304" pitchFamily="18" charset="0"/>
            </a:endParaRPr>
          </a:p>
        </p:txBody>
      </p:sp>
      <p:sp>
        <p:nvSpPr>
          <p:cNvPr id="240" name="Google Shape;240;p59"/>
          <p:cNvSpPr txBox="1">
            <a:spLocks noGrp="1"/>
          </p:cNvSpPr>
          <p:nvPr>
            <p:ph type="body" idx="1"/>
          </p:nvPr>
        </p:nvSpPr>
        <p:spPr>
          <a:xfrm>
            <a:off x="264950" y="2253724"/>
            <a:ext cx="7242600" cy="5055971"/>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900" b="1" dirty="0">
                <a:latin typeface="Open Sans"/>
                <a:ea typeface="Open Sans"/>
                <a:cs typeface="Open Sans"/>
                <a:sym typeface="Open Sans"/>
              </a:rPr>
              <a:t>   </a:t>
            </a:r>
            <a:endParaRPr sz="1900" dirty="0"/>
          </a:p>
        </p:txBody>
      </p:sp>
      <p:sp>
        <p:nvSpPr>
          <p:cNvPr id="7" name="TextBox 6">
            <a:extLst>
              <a:ext uri="{FF2B5EF4-FFF2-40B4-BE49-F238E27FC236}">
                <a16:creationId xmlns:a16="http://schemas.microsoft.com/office/drawing/2014/main" id="{8E062B45-0AEC-453A-AF84-54E7276ED62C}"/>
              </a:ext>
            </a:extLst>
          </p:cNvPr>
          <p:cNvSpPr txBox="1"/>
          <p:nvPr/>
        </p:nvSpPr>
        <p:spPr>
          <a:xfrm>
            <a:off x="2025966" y="6769510"/>
            <a:ext cx="4060664" cy="822789"/>
          </a:xfrm>
          <a:prstGeom prst="rect">
            <a:avLst/>
          </a:prstGeom>
          <a:noFill/>
        </p:spPr>
        <p:txBody>
          <a:bodyPr wrap="square">
            <a:spAutoFit/>
          </a:bodyPr>
          <a:lstStyle/>
          <a:p>
            <a:pPr marL="0" lvl="0" indent="0" algn="ctr" rtl="0">
              <a:lnSpc>
                <a:spcPct val="200000"/>
              </a:lnSpc>
              <a:spcBef>
                <a:spcPts val="0"/>
              </a:spcBef>
              <a:spcAft>
                <a:spcPts val="0"/>
              </a:spcAft>
              <a:buNone/>
            </a:pPr>
            <a:r>
              <a:rPr lang="en-US" sz="2800" dirty="0">
                <a:latin typeface="Times New Roman" panose="02020603050405020304" pitchFamily="18" charset="0"/>
                <a:ea typeface="Open Sans"/>
                <a:cs typeface="Times New Roman" panose="02020603050405020304" pitchFamily="18" charset="0"/>
                <a:sym typeface="Open Sans"/>
              </a:rPr>
              <a:t>Threat Model Diagram </a:t>
            </a:r>
          </a:p>
        </p:txBody>
      </p:sp>
      <p:pic>
        <p:nvPicPr>
          <p:cNvPr id="4" name="Picture 3">
            <a:extLst>
              <a:ext uri="{FF2B5EF4-FFF2-40B4-BE49-F238E27FC236}">
                <a16:creationId xmlns:a16="http://schemas.microsoft.com/office/drawing/2014/main" id="{9806BA5C-1AC2-42CD-9399-B44E68AE9ECA}"/>
              </a:ext>
            </a:extLst>
          </p:cNvPr>
          <p:cNvPicPr>
            <a:picLocks noChangeAspect="1"/>
          </p:cNvPicPr>
          <p:nvPr/>
        </p:nvPicPr>
        <p:blipFill>
          <a:blip r:embed="rId3"/>
          <a:stretch>
            <a:fillRect/>
          </a:stretch>
        </p:blipFill>
        <p:spPr>
          <a:xfrm>
            <a:off x="0" y="1917159"/>
            <a:ext cx="7772400" cy="48523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A4CF-4F34-4733-9253-5FF1BBD8B6AE}"/>
              </a:ext>
            </a:extLst>
          </p:cNvPr>
          <p:cNvSpPr>
            <a:spLocks noGrp="1"/>
          </p:cNvSpPr>
          <p:nvPr>
            <p:ph type="title"/>
          </p:nvPr>
        </p:nvSpPr>
        <p:spPr>
          <a:xfrm>
            <a:off x="88488" y="103365"/>
            <a:ext cx="7640277" cy="1119900"/>
          </a:xfrm>
        </p:spPr>
        <p:txBody>
          <a:bodyPr/>
          <a:lstStyle/>
          <a:p>
            <a:r>
              <a:rPr lang="en" b="1" i="1" dirty="0">
                <a:latin typeface="Times New Roman" panose="02020603050405020304" pitchFamily="18" charset="0"/>
                <a:cs typeface="Times New Roman" panose="02020603050405020304" pitchFamily="18" charset="0"/>
              </a:rPr>
              <a:t>1.3 Threat Model Diagram (cont )</a:t>
            </a:r>
            <a:endParaRPr lang="en-US" b="1" i="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2978B14-47F3-4128-8A70-22BAA65452A9}"/>
              </a:ext>
            </a:extLst>
          </p:cNvPr>
          <p:cNvSpPr>
            <a:spLocks noGrp="1"/>
          </p:cNvSpPr>
          <p:nvPr>
            <p:ph type="body" idx="1"/>
          </p:nvPr>
        </p:nvSpPr>
        <p:spPr>
          <a:xfrm>
            <a:off x="264945" y="1295087"/>
            <a:ext cx="7242600" cy="6239700"/>
          </a:xfrm>
        </p:spPr>
        <p:txBody>
          <a:bodyPr/>
          <a:lstStyle/>
          <a:p>
            <a:pPr marL="38100" indent="0">
              <a:buNone/>
            </a:pPr>
            <a:r>
              <a:rPr lang="en-US" sz="2800" dirty="0">
                <a:latin typeface="Times New Roman" panose="02020603050405020304" pitchFamily="18" charset="0"/>
                <a:cs typeface="Times New Roman" panose="02020603050405020304" pitchFamily="18" charset="0"/>
              </a:rPr>
              <a:t>Three possible threats that would cause the server to go constantly down are:</a:t>
            </a:r>
          </a:p>
          <a:p>
            <a:pP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DoS </a:t>
            </a:r>
          </a:p>
          <a:p>
            <a:pPr>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XML external entities (XXE)</a:t>
            </a:r>
          </a:p>
          <a:p>
            <a:pPr>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Using components with know vulnerabilities</a:t>
            </a:r>
          </a:p>
          <a:p>
            <a:pPr marL="38100" indent="0">
              <a:buNone/>
            </a:pPr>
            <a:endParaRPr lang="en-US" sz="2800" dirty="0">
              <a:latin typeface="Times New Roman" panose="02020603050405020304" pitchFamily="18" charset="0"/>
              <a:cs typeface="Times New Roman" panose="02020603050405020304" pitchFamily="18" charset="0"/>
            </a:endParaRPr>
          </a:p>
          <a:p>
            <a:pPr marL="3810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9448066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1829</TotalTime>
  <Words>730</Words>
  <Application>Microsoft Office PowerPoint</Application>
  <PresentationFormat>Custom</PresentationFormat>
  <Paragraphs>153</Paragraphs>
  <Slides>24</Slides>
  <Notes>23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24</vt:i4>
      </vt:variant>
    </vt:vector>
  </HeadingPairs>
  <TitlesOfParts>
    <vt:vector size="36" baseType="lpstr">
      <vt:lpstr>Arial</vt:lpstr>
      <vt:lpstr>Segoe UI Light</vt:lpstr>
      <vt:lpstr>Helvetica Neue</vt:lpstr>
      <vt:lpstr>Wingdings</vt:lpstr>
      <vt:lpstr>Open Sans Light</vt:lpstr>
      <vt:lpstr>Calibri</vt:lpstr>
      <vt:lpstr>Open Sans</vt:lpstr>
      <vt:lpstr>Times New Roman</vt:lpstr>
      <vt:lpstr>Simple Light</vt:lpstr>
      <vt:lpstr>Simple Light</vt:lpstr>
      <vt:lpstr>Simple Light</vt:lpstr>
      <vt:lpstr>White</vt:lpstr>
      <vt:lpstr>Udajuicer:  Threat Report </vt:lpstr>
      <vt:lpstr>PowerPoint Presentation</vt:lpstr>
      <vt:lpstr>Purpose of this Report:</vt:lpstr>
      <vt:lpstr>1.1 Asset Inventory</vt:lpstr>
      <vt:lpstr>1.1 Asset Inventory (cont ) </vt:lpstr>
      <vt:lpstr>1.2 Architecture Audit</vt:lpstr>
      <vt:lpstr>1.3 Threat Model Diagram</vt:lpstr>
      <vt:lpstr>1.3 Threat Model Diagram</vt:lpstr>
      <vt:lpstr>1.3 Threat Model Diagram (cont )</vt:lpstr>
      <vt:lpstr>1.4 Threat Analysis</vt:lpstr>
      <vt:lpstr>1.5 Threat Actor Analysis</vt:lpstr>
      <vt:lpstr>PowerPoint Presentation</vt:lpstr>
      <vt:lpstr>2.1 SQL Injection</vt:lpstr>
      <vt:lpstr>2.1 SQL Injection (cont )</vt:lpstr>
      <vt:lpstr>2.2 XSS </vt:lpstr>
      <vt:lpstr>2.2 XSS (cont )</vt:lpstr>
      <vt:lpstr>PowerPoint Presentation</vt:lpstr>
      <vt:lpstr>3.1 Scoring Risks</vt:lpstr>
      <vt:lpstr>3.2 Risk Rationale</vt:lpstr>
      <vt:lpstr>PowerPoint Presentation</vt:lpstr>
      <vt:lpstr>4.1 Secure Architecture</vt:lpstr>
      <vt:lpstr>4.2 Mystery Attack Mitigation</vt:lpstr>
      <vt:lpstr>4.3 SQL Injection Mitigation</vt:lpstr>
      <vt:lpstr>4.4 XSS Mitigation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Udajuicer:  Threat Report </dc:title>
  <dc:creator>Thioro Fall</dc:creator>
  <cp:lastModifiedBy>Thioro Fall</cp:lastModifiedBy>
  <cp:revision>86</cp:revision>
  <dcterms:modified xsi:type="dcterms:W3CDTF">2021-05-19T04:16:57Z</dcterms:modified>
</cp:coreProperties>
</file>