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41BB-991D-4E96-A9ED-EC8186FC6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880F0-9636-40D0-BE73-C15768EC4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7D5E80-4A8E-4FB4-AB7C-BDDA188D7183}"/>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A264308E-B3DA-49FC-BE56-7B392A635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3D718-78B9-43AC-BB5F-A96B1788A3F8}"/>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02964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5817-C365-410E-8922-5E3C2767C6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911844-250C-407D-B775-CA7CD29E8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FFA2A-A3F0-475E-ABC6-0F78DF5B189D}"/>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F8634DE3-0463-46A7-90A9-A94C3C627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C80CB-2EE1-4256-9420-C43AF21BC459}"/>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24430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AB3B3-F8C5-458D-87E4-1C0F5EB72C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50E36C-E479-4F89-BDB9-4A0E4393E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6142-A923-474D-9EF7-10886E90388C}"/>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8B3739AF-8F16-432E-99F9-337E17B6A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5A1B2-F71D-4DF9-A0CF-7C48F3E3923A}"/>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2360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FE0E-404E-472E-8A5D-2C23F7EEB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C2E50-AE11-447F-A574-01E600FD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2CBFA-965D-4989-99D6-3961E26E5B9A}"/>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6FE8A019-98BB-4A2C-9421-96825D7A2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1480E-EA3D-4F4D-AF45-B51E8DE60335}"/>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9298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B11-85FB-4454-9BEF-686FA3436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AB4A1-72E1-4B08-B9AA-3B258160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89557-4902-4C1B-9FE1-6895B486CD2E}"/>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5DBFE992-8F6B-4FD5-9D56-BB8A15A7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6D9CE-C524-48EE-B58F-721A1D04A318}"/>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424511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1234-A026-4953-8A58-E7D83A5C7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A78EE-5107-470E-BEFF-4739E843B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73E33-4D2C-4F37-8FDB-76132DC8B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89813-674E-4A87-BF21-F844B2A2910C}"/>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6" name="Footer Placeholder 5">
            <a:extLst>
              <a:ext uri="{FF2B5EF4-FFF2-40B4-BE49-F238E27FC236}">
                <a16:creationId xmlns:a16="http://schemas.microsoft.com/office/drawing/2014/main" id="{CF52123F-C813-4986-8EAC-0758273A3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744B7-7F9B-47D2-83D8-D48A02DD4906}"/>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10846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44A4-C27E-4706-A21C-AA44BB5620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310AE8-04F3-4D40-A01A-5580CED6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CC8BF-931F-4460-9815-174332AF6F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B35BF-F42A-4F7D-A8BE-CF5C86C5F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0A7D7-3F3B-4450-A34A-5EE872CB3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E1C09-C8F6-48CA-B6AE-461D4B6EAE85}"/>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8" name="Footer Placeholder 7">
            <a:extLst>
              <a:ext uri="{FF2B5EF4-FFF2-40B4-BE49-F238E27FC236}">
                <a16:creationId xmlns:a16="http://schemas.microsoft.com/office/drawing/2014/main" id="{112EAA7E-F0AB-4EFD-A801-5C671AD85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B016F3-3726-48E1-AAB0-225CE3A644EE}"/>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08758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79C4-88FB-4FD9-84DD-8AE341CD3D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8FDDF0-F0EF-4EAE-9CE9-CBF57E1D4326}"/>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4" name="Footer Placeholder 3">
            <a:extLst>
              <a:ext uri="{FF2B5EF4-FFF2-40B4-BE49-F238E27FC236}">
                <a16:creationId xmlns:a16="http://schemas.microsoft.com/office/drawing/2014/main" id="{91D69EBF-8352-4D9C-9978-DE8774E33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519D6-A602-4457-85E7-D39375865BAE}"/>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4947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EB35A-C994-4EFA-AAEF-AEC505041785}"/>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3" name="Footer Placeholder 2">
            <a:extLst>
              <a:ext uri="{FF2B5EF4-FFF2-40B4-BE49-F238E27FC236}">
                <a16:creationId xmlns:a16="http://schemas.microsoft.com/office/drawing/2014/main" id="{E46F3CE0-B737-4446-8A52-2AC56841B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79EAE2-CAD9-4679-87D8-EB3EC1F301EC}"/>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20717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BD99-AA92-4B00-B589-202A520CE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57A60-0AFE-4F1B-B018-9B9CF5A45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19412-5FF5-4286-9B05-92BC98471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41CDB-FFD4-43BC-AB85-649D095EA797}"/>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6" name="Footer Placeholder 5">
            <a:extLst>
              <a:ext uri="{FF2B5EF4-FFF2-40B4-BE49-F238E27FC236}">
                <a16:creationId xmlns:a16="http://schemas.microsoft.com/office/drawing/2014/main" id="{14CB92AA-D8ED-48FD-A1B2-1213021E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21CBF-F5CA-4F84-87E1-4FCA4C305BD2}"/>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8020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91AE-01D9-4267-8E18-E3D9ECD65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326710-2D8E-4747-9D2B-C8C89C6F8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C5199-00CB-4563-8EBC-430761557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6597A-993D-449B-BDDD-20FE41BDF902}"/>
              </a:ext>
            </a:extLst>
          </p:cNvPr>
          <p:cNvSpPr>
            <a:spLocks noGrp="1"/>
          </p:cNvSpPr>
          <p:nvPr>
            <p:ph type="dt" sz="half" idx="10"/>
          </p:nvPr>
        </p:nvSpPr>
        <p:spPr/>
        <p:txBody>
          <a:bodyPr/>
          <a:lstStyle/>
          <a:p>
            <a:fld id="{58138E4B-C72D-4924-BCFC-22AF43F37724}" type="datetimeFigureOut">
              <a:rPr lang="en-US" smtClean="0"/>
              <a:t>10/25/2021</a:t>
            </a:fld>
            <a:endParaRPr lang="en-US"/>
          </a:p>
        </p:txBody>
      </p:sp>
      <p:sp>
        <p:nvSpPr>
          <p:cNvPr id="6" name="Footer Placeholder 5">
            <a:extLst>
              <a:ext uri="{FF2B5EF4-FFF2-40B4-BE49-F238E27FC236}">
                <a16:creationId xmlns:a16="http://schemas.microsoft.com/office/drawing/2014/main" id="{D9B27A86-34F7-429D-9C45-240C9C2AF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CB94D-ECB1-4CBC-B69A-DF298CBF1464}"/>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8278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BA37D-C64A-4637-A13E-94BD1F112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F5E81-DE23-483E-9ECD-616FC6167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A4702-A34C-4473-B6D1-D7DDC1B73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38E4B-C72D-4924-BCFC-22AF43F37724}" type="datetimeFigureOut">
              <a:rPr lang="en-US" smtClean="0"/>
              <a:t>10/25/2021</a:t>
            </a:fld>
            <a:endParaRPr lang="en-US"/>
          </a:p>
        </p:txBody>
      </p:sp>
      <p:sp>
        <p:nvSpPr>
          <p:cNvPr id="5" name="Footer Placeholder 4">
            <a:extLst>
              <a:ext uri="{FF2B5EF4-FFF2-40B4-BE49-F238E27FC236}">
                <a16:creationId xmlns:a16="http://schemas.microsoft.com/office/drawing/2014/main" id="{004674F9-DAC5-400B-A41F-DFB643C90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70200-804F-4CC6-8476-D8A1CBEB2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EF82E-4183-4868-A0A1-DAEFE3008D99}" type="slidenum">
              <a:rPr lang="en-US" smtClean="0"/>
              <a:t>‹#›</a:t>
            </a:fld>
            <a:endParaRPr lang="en-US"/>
          </a:p>
        </p:txBody>
      </p:sp>
    </p:spTree>
    <p:extLst>
      <p:ext uri="{BB962C8B-B14F-4D97-AF65-F5344CB8AC3E}">
        <p14:creationId xmlns:p14="http://schemas.microsoft.com/office/powerpoint/2010/main" val="161426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inja.palletsproject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9C56-6E60-473D-946F-25FFED336127}"/>
              </a:ext>
            </a:extLst>
          </p:cNvPr>
          <p:cNvSpPr>
            <a:spLocks noGrp="1"/>
          </p:cNvSpPr>
          <p:nvPr>
            <p:ph type="ctrTitle"/>
          </p:nvPr>
        </p:nvSpPr>
        <p:spPr/>
        <p:txBody>
          <a:bodyPr>
            <a:normAutofit fontScale="90000"/>
          </a:bodyPr>
          <a:lstStyle/>
          <a:p>
            <a:r>
              <a:rPr lang="en-US" b="1" i="0" dirty="0">
                <a:solidFill>
                  <a:srgbClr val="031B4E"/>
                </a:solidFill>
                <a:effectLst/>
                <a:latin typeface="Inter-Bold"/>
              </a:rPr>
              <a:t>How To Make a Web Application Using Flask in Python 3</a:t>
            </a:r>
            <a:br>
              <a:rPr lang="en-US" b="1" i="0" dirty="0">
                <a:solidFill>
                  <a:srgbClr val="031B4E"/>
                </a:solidFill>
                <a:effectLst/>
                <a:latin typeface="Inter-Bold"/>
              </a:rPr>
            </a:br>
            <a:endParaRPr lang="en-US" dirty="0"/>
          </a:p>
        </p:txBody>
      </p:sp>
      <p:sp>
        <p:nvSpPr>
          <p:cNvPr id="3" name="Subtitle 2">
            <a:extLst>
              <a:ext uri="{FF2B5EF4-FFF2-40B4-BE49-F238E27FC236}">
                <a16:creationId xmlns:a16="http://schemas.microsoft.com/office/drawing/2014/main" id="{47B62A09-E227-4A19-AAC0-8B23E86489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294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EA4A-7C1D-444C-B768-BDC72ED63AE9}"/>
              </a:ext>
            </a:extLst>
          </p:cNvPr>
          <p:cNvSpPr>
            <a:spLocks noGrp="1"/>
          </p:cNvSpPr>
          <p:nvPr>
            <p:ph type="title"/>
          </p:nvPr>
        </p:nvSpPr>
        <p:spPr/>
        <p:txBody>
          <a:bodyPr>
            <a:normAutofit fontScale="90000"/>
          </a:bodyPr>
          <a:lstStyle/>
          <a:p>
            <a:r>
              <a:rPr lang="en-US" dirty="0"/>
              <a:t>Now that you have a base template, you can take advantage of it using inheritance. Open the </a:t>
            </a:r>
            <a:r>
              <a:rPr lang="en-US" dirty="0">
                <a:solidFill>
                  <a:srgbClr val="FF0000"/>
                </a:solidFill>
              </a:rPr>
              <a:t>index.html </a:t>
            </a:r>
            <a:r>
              <a:rPr lang="en-US" dirty="0"/>
              <a:t>file:</a:t>
            </a:r>
          </a:p>
        </p:txBody>
      </p:sp>
      <p:sp>
        <p:nvSpPr>
          <p:cNvPr id="3" name="Content Placeholder 2">
            <a:extLst>
              <a:ext uri="{FF2B5EF4-FFF2-40B4-BE49-F238E27FC236}">
                <a16:creationId xmlns:a16="http://schemas.microsoft.com/office/drawing/2014/main" id="{A5E89EF7-FEF8-4FC5-994B-2BA3691F5C6B}"/>
              </a:ext>
            </a:extLst>
          </p:cNvPr>
          <p:cNvSpPr>
            <a:spLocks noGrp="1"/>
          </p:cNvSpPr>
          <p:nvPr>
            <p:ph idx="1"/>
          </p:nvPr>
        </p:nvSpPr>
        <p:spPr/>
        <p:txBody>
          <a:bodyPr/>
          <a:lstStyle/>
          <a:p>
            <a:r>
              <a:rPr lang="en-US" dirty="0"/>
              <a:t>{% extends 'base.html' %}</a:t>
            </a:r>
          </a:p>
          <a:p>
            <a:endParaRPr lang="en-US" dirty="0"/>
          </a:p>
          <a:p>
            <a:r>
              <a:rPr lang="en-US" dirty="0"/>
              <a:t>{% block content %}</a:t>
            </a:r>
          </a:p>
          <a:p>
            <a:r>
              <a:rPr lang="en-US" dirty="0"/>
              <a:t>    &lt;h1&gt;{% block title %} Welcome to </a:t>
            </a:r>
            <a:r>
              <a:rPr lang="en-US" dirty="0" err="1"/>
              <a:t>FlaskBlog</a:t>
            </a:r>
            <a:r>
              <a:rPr lang="en-US" dirty="0"/>
              <a:t> {% </a:t>
            </a:r>
            <a:r>
              <a:rPr lang="en-US" dirty="0" err="1"/>
              <a:t>endblock</a:t>
            </a:r>
            <a:r>
              <a:rPr lang="en-US" dirty="0"/>
              <a:t> %}&lt;/h1&gt;</a:t>
            </a:r>
          </a:p>
          <a:p>
            <a:r>
              <a:rPr lang="en-US" dirty="0"/>
              <a:t>{% </a:t>
            </a:r>
            <a:r>
              <a:rPr lang="en-US" dirty="0" err="1"/>
              <a:t>endblock</a:t>
            </a:r>
            <a:r>
              <a:rPr lang="en-US" dirty="0"/>
              <a:t> %}</a:t>
            </a:r>
          </a:p>
        </p:txBody>
      </p:sp>
    </p:spTree>
    <p:extLst>
      <p:ext uri="{BB962C8B-B14F-4D97-AF65-F5344CB8AC3E}">
        <p14:creationId xmlns:p14="http://schemas.microsoft.com/office/powerpoint/2010/main" val="256418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0B96-0B6B-4617-8580-5A6A0A7DD1C8}"/>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135DC9D-0086-4184-82C7-717A0B402758}"/>
              </a:ext>
            </a:extLst>
          </p:cNvPr>
          <p:cNvSpPr txBox="1"/>
          <p:nvPr/>
        </p:nvSpPr>
        <p:spPr>
          <a:xfrm>
            <a:off x="701335" y="1030562"/>
            <a:ext cx="10515599" cy="5262979"/>
          </a:xfrm>
          <a:prstGeom prst="rect">
            <a:avLst/>
          </a:prstGeom>
          <a:noFill/>
        </p:spPr>
        <p:txBody>
          <a:bodyPr wrap="square">
            <a:spAutoFit/>
          </a:bodyPr>
          <a:lstStyle/>
          <a:p>
            <a:r>
              <a:rPr lang="en-US" sz="2400" dirty="0"/>
              <a:t>In this new version of the index.html template, you use the </a:t>
            </a:r>
            <a:r>
              <a:rPr lang="en-US" sz="2400" dirty="0">
                <a:solidFill>
                  <a:srgbClr val="FF0000"/>
                </a:solidFill>
              </a:rPr>
              <a:t>{% extends %} </a:t>
            </a:r>
            <a:r>
              <a:rPr lang="en-US" sz="2400" dirty="0"/>
              <a:t>tag to inherit from the base.html template. You then extend it via replacing the content block in the base template with what is inside the content block in the preceding code block.</a:t>
            </a:r>
          </a:p>
          <a:p>
            <a:endParaRPr lang="en-US" sz="2400" dirty="0"/>
          </a:p>
          <a:p>
            <a:r>
              <a:rPr lang="en-US" sz="2400" dirty="0"/>
              <a:t>This content block contains an &lt;h1&gt; tag with the text Welcome to </a:t>
            </a:r>
            <a:r>
              <a:rPr lang="en-US" sz="2400" dirty="0" err="1"/>
              <a:t>FlaskBlog</a:t>
            </a:r>
            <a:r>
              <a:rPr lang="en-US" sz="2400" dirty="0"/>
              <a:t> inside a title block, which in turn replaces the original title block in the base.html template with the text Welcome to </a:t>
            </a:r>
            <a:r>
              <a:rPr lang="en-US" sz="2400" dirty="0" err="1"/>
              <a:t>FlaskBlog</a:t>
            </a:r>
            <a:r>
              <a:rPr lang="en-US" sz="2400" dirty="0"/>
              <a:t>. This way, you can avoid repeating the same text twice, as it works both as a title for the page and a heading that appears below the navigation bar inherited from the base template.</a:t>
            </a:r>
          </a:p>
          <a:p>
            <a:endParaRPr lang="en-US" sz="2400" dirty="0"/>
          </a:p>
          <a:p>
            <a:r>
              <a:rPr lang="en-US" sz="2400" dirty="0"/>
              <a:t>Template inheritance also gives you the ability to reuse the HTML code you have in other templates (base.html in this case) without having to repeat it each time it is needed.</a:t>
            </a:r>
          </a:p>
        </p:txBody>
      </p:sp>
    </p:spTree>
    <p:extLst>
      <p:ext uri="{BB962C8B-B14F-4D97-AF65-F5344CB8AC3E}">
        <p14:creationId xmlns:p14="http://schemas.microsoft.com/office/powerpoint/2010/main" val="25477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4470-7772-4594-9CFF-AA6312B936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A65313-3E00-491E-9CD0-D50C2537AE06}"/>
              </a:ext>
            </a:extLst>
          </p:cNvPr>
          <p:cNvSpPr>
            <a:spLocks noGrp="1"/>
          </p:cNvSpPr>
          <p:nvPr>
            <p:ph idx="1"/>
          </p:nvPr>
        </p:nvSpPr>
        <p:spPr/>
        <p:txBody>
          <a:bodyPr/>
          <a:lstStyle/>
          <a:p>
            <a:r>
              <a:rPr lang="en-US" dirty="0"/>
              <a:t>Save and close the file and refresh the index page on your browser. You’ll see your page with a navigation bar and styled title.</a:t>
            </a:r>
          </a:p>
        </p:txBody>
      </p:sp>
      <p:pic>
        <p:nvPicPr>
          <p:cNvPr id="4" name="Picture 3">
            <a:extLst>
              <a:ext uri="{FF2B5EF4-FFF2-40B4-BE49-F238E27FC236}">
                <a16:creationId xmlns:a16="http://schemas.microsoft.com/office/drawing/2014/main" id="{CAC5B08F-588B-4377-9738-5CC34B90174B}"/>
              </a:ext>
            </a:extLst>
          </p:cNvPr>
          <p:cNvPicPr>
            <a:picLocks noChangeAspect="1"/>
          </p:cNvPicPr>
          <p:nvPr/>
        </p:nvPicPr>
        <p:blipFill>
          <a:blip r:embed="rId2"/>
          <a:stretch>
            <a:fillRect/>
          </a:stretch>
        </p:blipFill>
        <p:spPr>
          <a:xfrm>
            <a:off x="1219201" y="3030539"/>
            <a:ext cx="10134600" cy="3190875"/>
          </a:xfrm>
          <a:prstGeom prst="rect">
            <a:avLst/>
          </a:prstGeom>
        </p:spPr>
      </p:pic>
    </p:spTree>
    <p:extLst>
      <p:ext uri="{BB962C8B-B14F-4D97-AF65-F5344CB8AC3E}">
        <p14:creationId xmlns:p14="http://schemas.microsoft.com/office/powerpoint/2010/main" val="220118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D744-3A12-4675-A3BC-CDE673B20864}"/>
              </a:ext>
            </a:extLst>
          </p:cNvPr>
          <p:cNvSpPr>
            <a:spLocks noGrp="1"/>
          </p:cNvSpPr>
          <p:nvPr>
            <p:ph type="title"/>
          </p:nvPr>
        </p:nvSpPr>
        <p:spPr/>
        <p:txBody>
          <a:bodyPr/>
          <a:lstStyle/>
          <a:p>
            <a:r>
              <a:rPr lang="en-US" dirty="0"/>
              <a:t>Step 4 — Setting up the Database</a:t>
            </a:r>
          </a:p>
        </p:txBody>
      </p:sp>
      <p:sp>
        <p:nvSpPr>
          <p:cNvPr id="3" name="Content Placeholder 2">
            <a:extLst>
              <a:ext uri="{FF2B5EF4-FFF2-40B4-BE49-F238E27FC236}">
                <a16:creationId xmlns:a16="http://schemas.microsoft.com/office/drawing/2014/main" id="{1933847F-DB90-40AB-A01A-4447AFF1140A}"/>
              </a:ext>
            </a:extLst>
          </p:cNvPr>
          <p:cNvSpPr>
            <a:spLocks noGrp="1"/>
          </p:cNvSpPr>
          <p:nvPr>
            <p:ph idx="1"/>
          </p:nvPr>
        </p:nvSpPr>
        <p:spPr/>
        <p:txBody>
          <a:bodyPr>
            <a:normAutofit fontScale="85000" lnSpcReduction="20000"/>
          </a:bodyPr>
          <a:lstStyle/>
          <a:p>
            <a:r>
              <a:rPr lang="en-US" dirty="0"/>
              <a:t>In this step, you’ll set up a database to store data, that is, the blog posts for your application. You’ll also populate the database with a few example entries.</a:t>
            </a:r>
          </a:p>
          <a:p>
            <a:endParaRPr lang="en-US" dirty="0"/>
          </a:p>
          <a:p>
            <a:r>
              <a:rPr lang="en-US" dirty="0"/>
              <a:t>You’ll use a SQLite database file to store your data because the sqlite3 module, which we will use to interact with the database, is readily available in the standard Python library. For more information about SQLite, check out this tutorial.</a:t>
            </a:r>
          </a:p>
          <a:p>
            <a:endParaRPr lang="en-US" dirty="0"/>
          </a:p>
          <a:p>
            <a:r>
              <a:rPr lang="en-US" dirty="0"/>
              <a:t>First, because data in SQLite is stored in tables and columns, and since your data mainly consists of blog posts, you first need to create a table called posts with the necessary columns. You’ll create a .</a:t>
            </a:r>
            <a:r>
              <a:rPr lang="en-US" dirty="0" err="1"/>
              <a:t>sql</a:t>
            </a:r>
            <a:r>
              <a:rPr lang="en-US" dirty="0"/>
              <a:t> file that contains SQL commands to create the posts table with a few columns. You’ll then use this file to create the database.</a:t>
            </a:r>
          </a:p>
        </p:txBody>
      </p:sp>
    </p:spTree>
    <p:extLst>
      <p:ext uri="{BB962C8B-B14F-4D97-AF65-F5344CB8AC3E}">
        <p14:creationId xmlns:p14="http://schemas.microsoft.com/office/powerpoint/2010/main" val="41289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9F59-8E37-43C4-ABB1-6EBEEAEA2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5636B-9897-4FDD-B28F-9263C5A5F591}"/>
              </a:ext>
            </a:extLst>
          </p:cNvPr>
          <p:cNvSpPr>
            <a:spLocks noGrp="1"/>
          </p:cNvSpPr>
          <p:nvPr>
            <p:ph idx="1"/>
          </p:nvPr>
        </p:nvSpPr>
        <p:spPr>
          <a:xfrm>
            <a:off x="571870" y="365125"/>
            <a:ext cx="10515600" cy="4351338"/>
          </a:xfrm>
        </p:spPr>
        <p:txBody>
          <a:bodyPr/>
          <a:lstStyle/>
          <a:p>
            <a:r>
              <a:rPr lang="en-US" dirty="0"/>
              <a:t>Open a file called </a:t>
            </a:r>
            <a:r>
              <a:rPr lang="en-US" dirty="0" err="1"/>
              <a:t>schema.sql</a:t>
            </a:r>
            <a:r>
              <a:rPr lang="en-US" dirty="0"/>
              <a:t> inside your </a:t>
            </a:r>
            <a:r>
              <a:rPr lang="en-US" dirty="0" err="1"/>
              <a:t>flask_blog</a:t>
            </a:r>
            <a:r>
              <a:rPr lang="en-US" dirty="0"/>
              <a:t> directory:</a:t>
            </a:r>
          </a:p>
        </p:txBody>
      </p:sp>
      <p:sp>
        <p:nvSpPr>
          <p:cNvPr id="5" name="TextBox 4">
            <a:extLst>
              <a:ext uri="{FF2B5EF4-FFF2-40B4-BE49-F238E27FC236}">
                <a16:creationId xmlns:a16="http://schemas.microsoft.com/office/drawing/2014/main" id="{39D92F6B-9B8E-47A5-99C4-BC5778EAE03F}"/>
              </a:ext>
            </a:extLst>
          </p:cNvPr>
          <p:cNvSpPr txBox="1"/>
          <p:nvPr/>
        </p:nvSpPr>
        <p:spPr>
          <a:xfrm>
            <a:off x="1040907" y="885093"/>
            <a:ext cx="9416988" cy="523220"/>
          </a:xfrm>
          <a:prstGeom prst="rect">
            <a:avLst/>
          </a:prstGeom>
          <a:noFill/>
        </p:spPr>
        <p:txBody>
          <a:bodyPr wrap="square">
            <a:spAutoFit/>
          </a:bodyPr>
          <a:lstStyle/>
          <a:p>
            <a:r>
              <a:rPr lang="en-US" sz="2800" dirty="0"/>
              <a:t>Type the following SQL commands inside this file:</a:t>
            </a:r>
          </a:p>
        </p:txBody>
      </p:sp>
      <p:sp>
        <p:nvSpPr>
          <p:cNvPr id="7" name="TextBox 6">
            <a:extLst>
              <a:ext uri="{FF2B5EF4-FFF2-40B4-BE49-F238E27FC236}">
                <a16:creationId xmlns:a16="http://schemas.microsoft.com/office/drawing/2014/main" id="{91EA9EE1-D83D-4693-AB6E-CF8702711EC5}"/>
              </a:ext>
            </a:extLst>
          </p:cNvPr>
          <p:cNvSpPr txBox="1"/>
          <p:nvPr/>
        </p:nvSpPr>
        <p:spPr>
          <a:xfrm>
            <a:off x="758301" y="1603935"/>
            <a:ext cx="6094520" cy="2585323"/>
          </a:xfrm>
          <a:prstGeom prst="rect">
            <a:avLst/>
          </a:prstGeom>
          <a:noFill/>
        </p:spPr>
        <p:txBody>
          <a:bodyPr wrap="square">
            <a:spAutoFit/>
          </a:bodyPr>
          <a:lstStyle/>
          <a:p>
            <a:r>
              <a:rPr lang="en-US" dirty="0"/>
              <a:t>DROP TABLE IF EXISTS posts;</a:t>
            </a:r>
          </a:p>
          <a:p>
            <a:endParaRPr lang="en-US" dirty="0"/>
          </a:p>
          <a:p>
            <a:r>
              <a:rPr lang="en-US" dirty="0"/>
              <a:t>CREATE TABLE posts (</a:t>
            </a:r>
          </a:p>
          <a:p>
            <a:r>
              <a:rPr lang="en-US" dirty="0"/>
              <a:t>    id INTEGER PRIMARY KEY AUTOINCREMENT,</a:t>
            </a:r>
          </a:p>
          <a:p>
            <a:r>
              <a:rPr lang="en-US" dirty="0"/>
              <a:t>    created TIMESTAMP NOT NULL DEFAULT CURRENT_TIMESTAMP,</a:t>
            </a:r>
          </a:p>
          <a:p>
            <a:r>
              <a:rPr lang="en-US" dirty="0"/>
              <a:t>    title TEXT NOT NULL,</a:t>
            </a:r>
          </a:p>
          <a:p>
            <a:r>
              <a:rPr lang="en-US" dirty="0"/>
              <a:t>    content TEXT NOT NULL</a:t>
            </a:r>
          </a:p>
          <a:p>
            <a:r>
              <a:rPr lang="en-US" dirty="0"/>
              <a:t>);</a:t>
            </a:r>
          </a:p>
        </p:txBody>
      </p:sp>
      <p:sp>
        <p:nvSpPr>
          <p:cNvPr id="9" name="TextBox 8">
            <a:extLst>
              <a:ext uri="{FF2B5EF4-FFF2-40B4-BE49-F238E27FC236}">
                <a16:creationId xmlns:a16="http://schemas.microsoft.com/office/drawing/2014/main" id="{C39CE3E4-8815-4F38-B94B-37584A21A54B}"/>
              </a:ext>
            </a:extLst>
          </p:cNvPr>
          <p:cNvSpPr txBox="1"/>
          <p:nvPr/>
        </p:nvSpPr>
        <p:spPr>
          <a:xfrm>
            <a:off x="5126114" y="1373102"/>
            <a:ext cx="6601287" cy="5078313"/>
          </a:xfrm>
          <a:prstGeom prst="rect">
            <a:avLst/>
          </a:prstGeom>
          <a:noFill/>
        </p:spPr>
        <p:txBody>
          <a:bodyPr wrap="square">
            <a:spAutoFit/>
          </a:bodyPr>
          <a:lstStyle/>
          <a:p>
            <a:r>
              <a:rPr lang="en-US" dirty="0"/>
              <a:t>The first SQL command is DROP TABLE IF EXISTS posts;, this deletes any already existing tables named posts so you don’t get confusing behavior. Note that this will delete all of the content you have in the database whenever you use these SQL commands, so ensure you don’t write any important content in the web application until you finish this tutorial and experiment with the final result. Next, CREATE TABLE posts is used to create the posts table with the following columns:</a:t>
            </a:r>
          </a:p>
          <a:p>
            <a:endParaRPr lang="en-US" dirty="0"/>
          </a:p>
          <a:p>
            <a:r>
              <a:rPr lang="en-US" dirty="0"/>
              <a:t>id: An integer that represents a primary key, this will get assigned a unique value by the database for each entry (that is a blog post).</a:t>
            </a:r>
          </a:p>
          <a:p>
            <a:r>
              <a:rPr lang="en-US" dirty="0"/>
              <a:t>created: The time the blog post was created at. NOT NULL signifies that this column should not be empty and the DEFAULT value is the CURRENT_TIMESTAMP value, which is the time at which the post was added to the database. Just like id, you don’t need to specify a value for this column, as it will be automatically filled in.</a:t>
            </a:r>
          </a:p>
          <a:p>
            <a:r>
              <a:rPr lang="en-US" dirty="0"/>
              <a:t>title: The post title.</a:t>
            </a:r>
          </a:p>
          <a:p>
            <a:r>
              <a:rPr lang="en-US" dirty="0"/>
              <a:t>content: The post content.</a:t>
            </a:r>
          </a:p>
        </p:txBody>
      </p:sp>
    </p:spTree>
    <p:extLst>
      <p:ext uri="{BB962C8B-B14F-4D97-AF65-F5344CB8AC3E}">
        <p14:creationId xmlns:p14="http://schemas.microsoft.com/office/powerpoint/2010/main" val="384314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608D-D152-4B65-B043-D99A7667A16C}"/>
              </a:ext>
            </a:extLst>
          </p:cNvPr>
          <p:cNvSpPr>
            <a:spLocks noGrp="1"/>
          </p:cNvSpPr>
          <p:nvPr>
            <p:ph type="title"/>
          </p:nvPr>
        </p:nvSpPr>
        <p:spPr>
          <a:xfrm>
            <a:off x="305540" y="-78759"/>
            <a:ext cx="10515600" cy="1325563"/>
          </a:xfrm>
        </p:spPr>
        <p:txBody>
          <a:bodyPr/>
          <a:lstStyle/>
          <a:p>
            <a:r>
              <a:rPr lang="da-DK" dirty="0"/>
              <a:t>flask_blog/init_db.py</a:t>
            </a:r>
            <a:endParaRPr lang="en-US" dirty="0"/>
          </a:p>
        </p:txBody>
      </p:sp>
      <p:sp>
        <p:nvSpPr>
          <p:cNvPr id="3" name="Content Placeholder 2">
            <a:extLst>
              <a:ext uri="{FF2B5EF4-FFF2-40B4-BE49-F238E27FC236}">
                <a16:creationId xmlns:a16="http://schemas.microsoft.com/office/drawing/2014/main" id="{545D1DFE-B02C-4854-B5EF-D53ADA3DBD6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DEA92ED-2FA0-48D3-BE9B-3547006216B4}"/>
              </a:ext>
            </a:extLst>
          </p:cNvPr>
          <p:cNvSpPr txBox="1"/>
          <p:nvPr/>
        </p:nvSpPr>
        <p:spPr>
          <a:xfrm>
            <a:off x="739065" y="889843"/>
            <a:ext cx="6094520" cy="5078313"/>
          </a:xfrm>
          <a:prstGeom prst="rect">
            <a:avLst/>
          </a:prstGeom>
          <a:noFill/>
        </p:spPr>
        <p:txBody>
          <a:bodyPr wrap="square">
            <a:spAutoFit/>
          </a:bodyPr>
          <a:lstStyle/>
          <a:p>
            <a:r>
              <a:rPr lang="en-US" dirty="0"/>
              <a:t>import sqlite3</a:t>
            </a:r>
          </a:p>
          <a:p>
            <a:r>
              <a:rPr lang="en-US" dirty="0"/>
              <a:t>connection = sqlite3.connect('</a:t>
            </a:r>
            <a:r>
              <a:rPr lang="en-US" dirty="0" err="1"/>
              <a:t>database.db</a:t>
            </a:r>
            <a:r>
              <a:rPr lang="en-US" dirty="0"/>
              <a:t>')</a:t>
            </a:r>
          </a:p>
          <a:p>
            <a:endParaRPr lang="en-US" dirty="0"/>
          </a:p>
          <a:p>
            <a:r>
              <a:rPr lang="en-US" dirty="0"/>
              <a:t>with open('</a:t>
            </a:r>
            <a:r>
              <a:rPr lang="en-US" dirty="0" err="1"/>
              <a:t>schema.sql</a:t>
            </a:r>
            <a:r>
              <a:rPr lang="en-US" dirty="0"/>
              <a:t>') as f:</a:t>
            </a:r>
          </a:p>
          <a:p>
            <a:r>
              <a:rPr lang="en-US" dirty="0"/>
              <a:t>    </a:t>
            </a:r>
            <a:r>
              <a:rPr lang="en-US" dirty="0" err="1"/>
              <a:t>connection.executescript</a:t>
            </a:r>
            <a:r>
              <a:rPr lang="en-US" dirty="0"/>
              <a:t>(</a:t>
            </a:r>
            <a:r>
              <a:rPr lang="en-US" dirty="0" err="1"/>
              <a:t>f.read</a:t>
            </a:r>
            <a:r>
              <a:rPr lang="en-US" dirty="0"/>
              <a:t>())</a:t>
            </a:r>
          </a:p>
          <a:p>
            <a:endParaRPr lang="en-US" dirty="0"/>
          </a:p>
          <a:p>
            <a:r>
              <a:rPr lang="en-US" dirty="0"/>
              <a:t>cur = </a:t>
            </a:r>
            <a:r>
              <a:rPr lang="en-US" dirty="0" err="1"/>
              <a:t>connection.cursor</a:t>
            </a:r>
            <a:r>
              <a:rPr lang="en-US" dirty="0"/>
              <a:t>()</a:t>
            </a:r>
          </a:p>
          <a:p>
            <a:endParaRPr lang="en-US" dirty="0"/>
          </a:p>
          <a:p>
            <a:r>
              <a:rPr lang="en-US" dirty="0" err="1"/>
              <a:t>cur.execute</a:t>
            </a:r>
            <a:r>
              <a:rPr lang="en-US" dirty="0"/>
              <a:t>("INSERT INTO posts (title, content) VALUES (?, ?)",</a:t>
            </a:r>
          </a:p>
          <a:p>
            <a:r>
              <a:rPr lang="en-US" dirty="0"/>
              <a:t>            ('First Post', 'Content for the first post')</a:t>
            </a:r>
          </a:p>
          <a:p>
            <a:r>
              <a:rPr lang="en-US" dirty="0"/>
              <a:t>            )</a:t>
            </a:r>
          </a:p>
          <a:p>
            <a:endParaRPr lang="en-US" dirty="0"/>
          </a:p>
          <a:p>
            <a:r>
              <a:rPr lang="en-US" dirty="0" err="1"/>
              <a:t>cur.execute</a:t>
            </a:r>
            <a:r>
              <a:rPr lang="en-US" dirty="0"/>
              <a:t>("INSERT INTO posts (title, content) VALUES (?, ?)",</a:t>
            </a:r>
          </a:p>
          <a:p>
            <a:r>
              <a:rPr lang="en-US" dirty="0"/>
              <a:t>            ('Second Post', 'Content for the second post')</a:t>
            </a:r>
          </a:p>
          <a:p>
            <a:r>
              <a:rPr lang="en-US" dirty="0"/>
              <a:t>            )</a:t>
            </a:r>
          </a:p>
          <a:p>
            <a:endParaRPr lang="en-US" dirty="0"/>
          </a:p>
          <a:p>
            <a:r>
              <a:rPr lang="en-US" dirty="0" err="1"/>
              <a:t>connection.commit</a:t>
            </a:r>
            <a:r>
              <a:rPr lang="en-US" dirty="0"/>
              <a:t>()</a:t>
            </a:r>
          </a:p>
          <a:p>
            <a:r>
              <a:rPr lang="en-US" dirty="0" err="1"/>
              <a:t>connection.close</a:t>
            </a:r>
            <a:r>
              <a:rPr lang="en-US" dirty="0"/>
              <a:t>()</a:t>
            </a:r>
          </a:p>
        </p:txBody>
      </p:sp>
      <p:sp>
        <p:nvSpPr>
          <p:cNvPr id="7" name="TextBox 6">
            <a:extLst>
              <a:ext uri="{FF2B5EF4-FFF2-40B4-BE49-F238E27FC236}">
                <a16:creationId xmlns:a16="http://schemas.microsoft.com/office/drawing/2014/main" id="{DA72328C-AC78-4185-8D0E-279655146B86}"/>
              </a:ext>
            </a:extLst>
          </p:cNvPr>
          <p:cNvSpPr txBox="1"/>
          <p:nvPr/>
        </p:nvSpPr>
        <p:spPr>
          <a:xfrm>
            <a:off x="7068845" y="956932"/>
            <a:ext cx="4185820" cy="4247317"/>
          </a:xfrm>
          <a:prstGeom prst="rect">
            <a:avLst/>
          </a:prstGeom>
          <a:noFill/>
        </p:spPr>
        <p:txBody>
          <a:bodyPr wrap="square">
            <a:spAutoFit/>
          </a:bodyPr>
          <a:lstStyle/>
          <a:p>
            <a:r>
              <a:rPr lang="en-US" dirty="0"/>
              <a:t>You first import the sqlite3 module and then open a connection to a database file named </a:t>
            </a:r>
            <a:r>
              <a:rPr lang="en-US" dirty="0" err="1"/>
              <a:t>database.db</a:t>
            </a:r>
            <a:r>
              <a:rPr lang="en-US" dirty="0"/>
              <a:t>, which will be created once you run the Python file. Then you use the open() function to open the </a:t>
            </a:r>
            <a:r>
              <a:rPr lang="en-US" dirty="0" err="1"/>
              <a:t>schema.sql</a:t>
            </a:r>
            <a:r>
              <a:rPr lang="en-US" dirty="0"/>
              <a:t> file. Next you execute its contents using the </a:t>
            </a:r>
            <a:r>
              <a:rPr lang="en-US" dirty="0" err="1"/>
              <a:t>executescript</a:t>
            </a:r>
            <a:r>
              <a:rPr lang="en-US" dirty="0"/>
              <a:t>() method that executes multiple SQL statements at once, which will create the posts table. You create a Cursor object that allows you to use its execute() method to execute two INSERT SQL statements to add two blog posts to your posts table. Finally, you commit the changes and close the connection.</a:t>
            </a:r>
          </a:p>
        </p:txBody>
      </p:sp>
    </p:spTree>
    <p:extLst>
      <p:ext uri="{BB962C8B-B14F-4D97-AF65-F5344CB8AC3E}">
        <p14:creationId xmlns:p14="http://schemas.microsoft.com/office/powerpoint/2010/main" val="133652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0966-FB87-43AA-A23B-E0761FDF92AE}"/>
              </a:ext>
            </a:extLst>
          </p:cNvPr>
          <p:cNvSpPr>
            <a:spLocks noGrp="1"/>
          </p:cNvSpPr>
          <p:nvPr>
            <p:ph type="title"/>
          </p:nvPr>
        </p:nvSpPr>
        <p:spPr/>
        <p:txBody>
          <a:bodyPr/>
          <a:lstStyle/>
          <a:p>
            <a:r>
              <a:rPr lang="en-US" dirty="0"/>
              <a:t>Step 5 — Displaying All Posts</a:t>
            </a:r>
          </a:p>
        </p:txBody>
      </p:sp>
      <p:sp>
        <p:nvSpPr>
          <p:cNvPr id="3" name="Content Placeholder 2">
            <a:extLst>
              <a:ext uri="{FF2B5EF4-FFF2-40B4-BE49-F238E27FC236}">
                <a16:creationId xmlns:a16="http://schemas.microsoft.com/office/drawing/2014/main" id="{2A2FEBA7-369F-4BDD-BB7F-ACE0D99887D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DBA775A0-1251-41CC-B9FA-BF517FC576F6}"/>
              </a:ext>
            </a:extLst>
          </p:cNvPr>
          <p:cNvSpPr txBox="1"/>
          <p:nvPr/>
        </p:nvSpPr>
        <p:spPr>
          <a:xfrm>
            <a:off x="1111928" y="2136338"/>
            <a:ext cx="6094520" cy="2862322"/>
          </a:xfrm>
          <a:prstGeom prst="rect">
            <a:avLst/>
          </a:prstGeom>
          <a:noFill/>
        </p:spPr>
        <p:txBody>
          <a:bodyPr wrap="square">
            <a:spAutoFit/>
          </a:bodyPr>
          <a:lstStyle/>
          <a:p>
            <a:r>
              <a:rPr lang="en-US" sz="2000" dirty="0"/>
              <a:t>. . .</a:t>
            </a:r>
          </a:p>
          <a:p>
            <a:r>
              <a:rPr lang="en-US" sz="2000" dirty="0"/>
              <a:t>from flask import Flask, </a:t>
            </a:r>
            <a:r>
              <a:rPr lang="en-US" sz="2000" dirty="0" err="1"/>
              <a:t>render_template</a:t>
            </a:r>
            <a:endParaRPr lang="en-US" sz="2000" dirty="0"/>
          </a:p>
          <a:p>
            <a:endParaRPr lang="en-US" sz="2000" dirty="0"/>
          </a:p>
          <a:p>
            <a:r>
              <a:rPr lang="en-US" sz="2000" dirty="0"/>
              <a:t>def </a:t>
            </a:r>
            <a:r>
              <a:rPr lang="en-US" sz="2000" dirty="0" err="1"/>
              <a:t>get_db_connection</a:t>
            </a:r>
            <a:r>
              <a:rPr lang="en-US" sz="2000" dirty="0"/>
              <a:t>():</a:t>
            </a:r>
          </a:p>
          <a:p>
            <a:r>
              <a:rPr lang="en-US" sz="2000" dirty="0"/>
              <a:t>    conn = sqlite3.connect('</a:t>
            </a:r>
            <a:r>
              <a:rPr lang="en-US" sz="2000" dirty="0" err="1"/>
              <a:t>database.db</a:t>
            </a:r>
            <a:r>
              <a:rPr lang="en-US" sz="2000" dirty="0"/>
              <a:t>')</a:t>
            </a:r>
          </a:p>
          <a:p>
            <a:r>
              <a:rPr lang="en-US" sz="2000" dirty="0"/>
              <a:t>    </a:t>
            </a:r>
            <a:r>
              <a:rPr lang="en-US" sz="2000" dirty="0" err="1"/>
              <a:t>conn.row_factory</a:t>
            </a:r>
            <a:r>
              <a:rPr lang="en-US" sz="2000" dirty="0"/>
              <a:t> = sqlite3.Row</a:t>
            </a:r>
          </a:p>
          <a:p>
            <a:r>
              <a:rPr lang="en-US" sz="2000" dirty="0"/>
              <a:t>    return conn</a:t>
            </a:r>
          </a:p>
          <a:p>
            <a:endParaRPr lang="en-US" sz="2000" dirty="0"/>
          </a:p>
          <a:p>
            <a:r>
              <a:rPr lang="en-US" sz="2000" dirty="0"/>
              <a:t>. . .</a:t>
            </a:r>
          </a:p>
        </p:txBody>
      </p:sp>
      <p:sp>
        <p:nvSpPr>
          <p:cNvPr id="7" name="TextBox 6">
            <a:extLst>
              <a:ext uri="{FF2B5EF4-FFF2-40B4-BE49-F238E27FC236}">
                <a16:creationId xmlns:a16="http://schemas.microsoft.com/office/drawing/2014/main" id="{90A73F6A-CC53-468D-9DCC-F51CDA801194}"/>
              </a:ext>
            </a:extLst>
          </p:cNvPr>
          <p:cNvSpPr txBox="1"/>
          <p:nvPr/>
        </p:nvSpPr>
        <p:spPr>
          <a:xfrm>
            <a:off x="7565994" y="1027906"/>
            <a:ext cx="6094520" cy="369332"/>
          </a:xfrm>
          <a:prstGeom prst="rect">
            <a:avLst/>
          </a:prstGeom>
          <a:noFill/>
        </p:spPr>
        <p:txBody>
          <a:bodyPr wrap="square">
            <a:spAutoFit/>
          </a:bodyPr>
          <a:lstStyle/>
          <a:p>
            <a:r>
              <a:rPr lang="en-US" dirty="0"/>
              <a:t>flask_blog/app.py</a:t>
            </a:r>
          </a:p>
        </p:txBody>
      </p:sp>
      <p:sp>
        <p:nvSpPr>
          <p:cNvPr id="9" name="TextBox 8">
            <a:extLst>
              <a:ext uri="{FF2B5EF4-FFF2-40B4-BE49-F238E27FC236}">
                <a16:creationId xmlns:a16="http://schemas.microsoft.com/office/drawing/2014/main" id="{228E60B2-867A-4EF6-A68B-7E36AB07D221}"/>
              </a:ext>
            </a:extLst>
          </p:cNvPr>
          <p:cNvSpPr txBox="1"/>
          <p:nvPr/>
        </p:nvSpPr>
        <p:spPr>
          <a:xfrm>
            <a:off x="5864441" y="1825625"/>
            <a:ext cx="6831366" cy="2308324"/>
          </a:xfrm>
          <a:prstGeom prst="rect">
            <a:avLst/>
          </a:prstGeom>
          <a:noFill/>
        </p:spPr>
        <p:txBody>
          <a:bodyPr wrap="square">
            <a:spAutoFit/>
          </a:bodyPr>
          <a:lstStyle/>
          <a:p>
            <a:r>
              <a:rPr lang="en-US" dirty="0"/>
              <a:t>. . .</a:t>
            </a:r>
          </a:p>
          <a:p>
            <a:endParaRPr lang="en-US" dirty="0"/>
          </a:p>
          <a:p>
            <a:r>
              <a:rPr lang="en-US" dirty="0"/>
              <a:t>@app.route('/')</a:t>
            </a:r>
          </a:p>
          <a:p>
            <a:r>
              <a:rPr lang="en-US" dirty="0"/>
              <a:t>def index():</a:t>
            </a:r>
          </a:p>
          <a:p>
            <a:r>
              <a:rPr lang="en-US" dirty="0"/>
              <a:t>    conn = </a:t>
            </a:r>
            <a:r>
              <a:rPr lang="en-US" dirty="0" err="1"/>
              <a:t>get_db_connection</a:t>
            </a:r>
            <a:r>
              <a:rPr lang="en-US" dirty="0"/>
              <a:t>()</a:t>
            </a:r>
          </a:p>
          <a:p>
            <a:r>
              <a:rPr lang="en-US" dirty="0"/>
              <a:t>    posts = </a:t>
            </a:r>
            <a:r>
              <a:rPr lang="en-US" dirty="0" err="1"/>
              <a:t>conn.execute</a:t>
            </a:r>
            <a:r>
              <a:rPr lang="en-US" dirty="0"/>
              <a:t>('SELECT * FROM posts').</a:t>
            </a:r>
            <a:r>
              <a:rPr lang="en-US" dirty="0" err="1"/>
              <a:t>fetchall</a:t>
            </a:r>
            <a:r>
              <a:rPr lang="en-US" dirty="0"/>
              <a:t>()</a:t>
            </a:r>
          </a:p>
          <a:p>
            <a:r>
              <a:rPr lang="en-US" dirty="0"/>
              <a:t>    </a:t>
            </a:r>
            <a:r>
              <a:rPr lang="en-US" dirty="0" err="1"/>
              <a:t>conn.close</a:t>
            </a:r>
            <a:r>
              <a:rPr lang="en-US" dirty="0"/>
              <a:t>()</a:t>
            </a:r>
          </a:p>
          <a:p>
            <a:r>
              <a:rPr lang="en-US" dirty="0"/>
              <a:t>    return </a:t>
            </a:r>
            <a:r>
              <a:rPr lang="en-US" dirty="0" err="1"/>
              <a:t>render_template</a:t>
            </a:r>
            <a:r>
              <a:rPr lang="en-US" dirty="0"/>
              <a:t>('index.html', posts=posts)</a:t>
            </a:r>
          </a:p>
        </p:txBody>
      </p:sp>
    </p:spTree>
    <p:extLst>
      <p:ext uri="{BB962C8B-B14F-4D97-AF65-F5344CB8AC3E}">
        <p14:creationId xmlns:p14="http://schemas.microsoft.com/office/powerpoint/2010/main" val="418075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21F-BD30-4483-A215-355314C37A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5E7F8-8D23-443D-B9E2-0E5384389512}"/>
              </a:ext>
            </a:extLst>
          </p:cNvPr>
          <p:cNvSpPr>
            <a:spLocks noGrp="1"/>
          </p:cNvSpPr>
          <p:nvPr>
            <p:ph idx="1"/>
          </p:nvPr>
        </p:nvSpPr>
        <p:spPr>
          <a:xfrm>
            <a:off x="776056" y="365125"/>
            <a:ext cx="10515600" cy="4351338"/>
          </a:xfrm>
        </p:spPr>
        <p:txBody>
          <a:bodyPr/>
          <a:lstStyle/>
          <a:p>
            <a:r>
              <a:rPr lang="en-US" dirty="0"/>
              <a:t>In this new version of the index() function, you first open a database connection using the </a:t>
            </a:r>
            <a:r>
              <a:rPr lang="en-US" dirty="0" err="1"/>
              <a:t>get_db_connection</a:t>
            </a:r>
            <a:r>
              <a:rPr lang="en-US" dirty="0"/>
              <a:t>() function you defined earlier. Then you execute an SQL query to select all entries from the posts table. You implement the </a:t>
            </a:r>
            <a:r>
              <a:rPr lang="en-US" dirty="0" err="1"/>
              <a:t>fetchall</a:t>
            </a:r>
            <a:r>
              <a:rPr lang="en-US" dirty="0"/>
              <a:t>() method to fetch all the rows of the query result, this will return a list of the posts you inserted into the database in the previous step.</a:t>
            </a:r>
          </a:p>
        </p:txBody>
      </p:sp>
      <p:sp>
        <p:nvSpPr>
          <p:cNvPr id="6" name="TextBox 5">
            <a:extLst>
              <a:ext uri="{FF2B5EF4-FFF2-40B4-BE49-F238E27FC236}">
                <a16:creationId xmlns:a16="http://schemas.microsoft.com/office/drawing/2014/main" id="{4A1438C6-75D1-41BC-8A30-7BA42DDB2A38}"/>
              </a:ext>
            </a:extLst>
          </p:cNvPr>
          <p:cNvSpPr txBox="1"/>
          <p:nvPr/>
        </p:nvSpPr>
        <p:spPr>
          <a:xfrm>
            <a:off x="1023152" y="3090259"/>
            <a:ext cx="10268504" cy="1938992"/>
          </a:xfrm>
          <a:prstGeom prst="rect">
            <a:avLst/>
          </a:prstGeom>
          <a:noFill/>
        </p:spPr>
        <p:txBody>
          <a:bodyPr wrap="square">
            <a:spAutoFit/>
          </a:bodyPr>
          <a:lstStyle/>
          <a:p>
            <a:r>
              <a:rPr lang="en-US" sz="2400" dirty="0"/>
              <a:t>In this new version of the index() function, you first open a database connection using the </a:t>
            </a:r>
            <a:r>
              <a:rPr lang="en-US" sz="2400" dirty="0" err="1"/>
              <a:t>get_db_connection</a:t>
            </a:r>
            <a:r>
              <a:rPr lang="en-US" sz="2400" dirty="0"/>
              <a:t>() function you defined earlier. Then you execute an SQL query to select all entries from the posts table. You implement the </a:t>
            </a:r>
            <a:r>
              <a:rPr lang="en-US" sz="2400" dirty="0" err="1"/>
              <a:t>fetchall</a:t>
            </a:r>
            <a:r>
              <a:rPr lang="en-US" sz="2400" dirty="0"/>
              <a:t>() method to fetch all the rows of the query result, this will return a list of the posts you inserted into the database in the previous step.</a:t>
            </a:r>
          </a:p>
        </p:txBody>
      </p:sp>
    </p:spTree>
    <p:extLst>
      <p:ext uri="{BB962C8B-B14F-4D97-AF65-F5344CB8AC3E}">
        <p14:creationId xmlns:p14="http://schemas.microsoft.com/office/powerpoint/2010/main" val="315062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E6A9-08CC-4091-8E63-F7D5F9A01102}"/>
              </a:ext>
            </a:extLst>
          </p:cNvPr>
          <p:cNvSpPr>
            <a:spLocks noGrp="1"/>
          </p:cNvSpPr>
          <p:nvPr>
            <p:ph type="title"/>
          </p:nvPr>
        </p:nvSpPr>
        <p:spPr/>
        <p:txBody>
          <a:bodyPr/>
          <a:lstStyle/>
          <a:p>
            <a:r>
              <a:rPr lang="en-US" dirty="0" err="1"/>
              <a:t>flask_blog</a:t>
            </a:r>
            <a:r>
              <a:rPr lang="en-US" dirty="0"/>
              <a:t>/templates/index.html</a:t>
            </a:r>
          </a:p>
        </p:txBody>
      </p:sp>
      <p:sp>
        <p:nvSpPr>
          <p:cNvPr id="3" name="Content Placeholder 2">
            <a:extLst>
              <a:ext uri="{FF2B5EF4-FFF2-40B4-BE49-F238E27FC236}">
                <a16:creationId xmlns:a16="http://schemas.microsoft.com/office/drawing/2014/main" id="{FEC5A4D0-12A7-49F0-8101-B3563C956280}"/>
              </a:ext>
            </a:extLst>
          </p:cNvPr>
          <p:cNvSpPr>
            <a:spLocks noGrp="1"/>
          </p:cNvSpPr>
          <p:nvPr>
            <p:ph idx="1"/>
          </p:nvPr>
        </p:nvSpPr>
        <p:spPr>
          <a:xfrm>
            <a:off x="838200" y="1381741"/>
            <a:ext cx="10515600" cy="4351338"/>
          </a:xfrm>
        </p:spPr>
        <p:txBody>
          <a:bodyPr/>
          <a:lstStyle/>
          <a:p>
            <a:endParaRPr lang="en-US"/>
          </a:p>
        </p:txBody>
      </p:sp>
      <p:sp>
        <p:nvSpPr>
          <p:cNvPr id="5" name="TextBox 4">
            <a:extLst>
              <a:ext uri="{FF2B5EF4-FFF2-40B4-BE49-F238E27FC236}">
                <a16:creationId xmlns:a16="http://schemas.microsoft.com/office/drawing/2014/main" id="{79F7CD66-BF24-4807-ACD4-645BFB5F6506}"/>
              </a:ext>
            </a:extLst>
          </p:cNvPr>
          <p:cNvSpPr txBox="1"/>
          <p:nvPr/>
        </p:nvSpPr>
        <p:spPr>
          <a:xfrm>
            <a:off x="2177249" y="1229896"/>
            <a:ext cx="8227380" cy="5262979"/>
          </a:xfrm>
          <a:prstGeom prst="rect">
            <a:avLst/>
          </a:prstGeom>
          <a:noFill/>
        </p:spPr>
        <p:txBody>
          <a:bodyPr wrap="square">
            <a:spAutoFit/>
          </a:bodyPr>
          <a:lstStyle/>
          <a:p>
            <a:r>
              <a:rPr lang="en-US" sz="2400" dirty="0"/>
              <a:t>{% extends 'base.html' %}</a:t>
            </a:r>
          </a:p>
          <a:p>
            <a:endParaRPr lang="en-US" sz="2400" dirty="0"/>
          </a:p>
          <a:p>
            <a:r>
              <a:rPr lang="en-US" sz="2400" dirty="0"/>
              <a:t>{% block content %}</a:t>
            </a:r>
          </a:p>
          <a:p>
            <a:r>
              <a:rPr lang="en-US" sz="2400" dirty="0"/>
              <a:t>    &lt;h1&gt;{% block title %} Welcome to </a:t>
            </a:r>
            <a:r>
              <a:rPr lang="en-US" sz="2400" dirty="0" err="1"/>
              <a:t>FlaskBlog</a:t>
            </a:r>
            <a:r>
              <a:rPr lang="en-US" sz="2400" dirty="0"/>
              <a:t> {% </a:t>
            </a:r>
            <a:r>
              <a:rPr lang="en-US" sz="2400" dirty="0" err="1"/>
              <a:t>endblock</a:t>
            </a:r>
            <a:r>
              <a:rPr lang="en-US" sz="2400" dirty="0"/>
              <a:t> %}&lt;/h1&gt;</a:t>
            </a:r>
          </a:p>
          <a:p>
            <a:r>
              <a:rPr lang="en-US" sz="2400" dirty="0"/>
              <a:t>    {% for post in posts %}</a:t>
            </a:r>
          </a:p>
          <a:p>
            <a:r>
              <a:rPr lang="en-US" sz="2400" dirty="0"/>
              <a:t>        &lt;a </a:t>
            </a:r>
            <a:r>
              <a:rPr lang="en-US" sz="2400" dirty="0" err="1"/>
              <a:t>href</a:t>
            </a:r>
            <a:r>
              <a:rPr lang="en-US" sz="2400" dirty="0"/>
              <a:t>="#"&gt;</a:t>
            </a:r>
          </a:p>
          <a:p>
            <a:r>
              <a:rPr lang="en-US" sz="2400" dirty="0"/>
              <a:t>            &lt;h2&gt;{{ post['title'] }}&lt;/h2&gt;</a:t>
            </a:r>
          </a:p>
          <a:p>
            <a:r>
              <a:rPr lang="en-US" sz="2400" dirty="0"/>
              <a:t>        &lt;/a&gt;</a:t>
            </a:r>
          </a:p>
          <a:p>
            <a:r>
              <a:rPr lang="en-US" sz="2400" dirty="0"/>
              <a:t>        &lt;span class="badge badge-primary"&gt;{{ post['created'] }}&lt;/span&gt;</a:t>
            </a:r>
          </a:p>
          <a:p>
            <a:r>
              <a:rPr lang="en-US" sz="2400" dirty="0"/>
              <a:t>        &lt;</a:t>
            </a:r>
            <a:r>
              <a:rPr lang="en-US" sz="2400" dirty="0" err="1"/>
              <a:t>hr</a:t>
            </a:r>
            <a:r>
              <a:rPr lang="en-US" sz="2400" dirty="0"/>
              <a:t>&gt;</a:t>
            </a:r>
          </a:p>
          <a:p>
            <a:r>
              <a:rPr lang="en-US" sz="2400" dirty="0"/>
              <a:t>    {% </a:t>
            </a:r>
            <a:r>
              <a:rPr lang="en-US" sz="2400" dirty="0" err="1"/>
              <a:t>endfor</a:t>
            </a:r>
            <a:r>
              <a:rPr lang="en-US" sz="2400" dirty="0"/>
              <a:t> %}</a:t>
            </a:r>
          </a:p>
          <a:p>
            <a:r>
              <a:rPr lang="en-US" sz="2400" dirty="0"/>
              <a:t>{% </a:t>
            </a:r>
            <a:r>
              <a:rPr lang="en-US" sz="2400" dirty="0" err="1"/>
              <a:t>endblock</a:t>
            </a:r>
            <a:r>
              <a:rPr lang="en-US" sz="2400" dirty="0"/>
              <a:t> %}</a:t>
            </a:r>
          </a:p>
        </p:txBody>
      </p:sp>
    </p:spTree>
    <p:extLst>
      <p:ext uri="{BB962C8B-B14F-4D97-AF65-F5344CB8AC3E}">
        <p14:creationId xmlns:p14="http://schemas.microsoft.com/office/powerpoint/2010/main" val="208788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A393-22FD-47BD-8983-F1F555FB4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77469-09A8-4AA8-A829-D7A9D0EE90C2}"/>
              </a:ext>
            </a:extLst>
          </p:cNvPr>
          <p:cNvSpPr>
            <a:spLocks noGrp="1"/>
          </p:cNvSpPr>
          <p:nvPr>
            <p:ph idx="1"/>
          </p:nvPr>
        </p:nvSpPr>
        <p:spPr/>
        <p:txBody>
          <a:bodyPr/>
          <a:lstStyle/>
          <a:p>
            <a:endParaRPr lang="en-US"/>
          </a:p>
        </p:txBody>
      </p:sp>
      <p:pic>
        <p:nvPicPr>
          <p:cNvPr id="5122" name="Picture 2" descr="Index Page with Posts Displayed">
            <a:extLst>
              <a:ext uri="{FF2B5EF4-FFF2-40B4-BE49-F238E27FC236}">
                <a16:creationId xmlns:a16="http://schemas.microsoft.com/office/drawing/2014/main" id="{C621610B-E05E-4374-BD63-5BC5A0D61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20" y="1352550"/>
            <a:ext cx="9433080" cy="4152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CBBF6C-E8FD-4BAD-8CA7-962908D204AC}"/>
              </a:ext>
            </a:extLst>
          </p:cNvPr>
          <p:cNvSpPr txBox="1"/>
          <p:nvPr/>
        </p:nvSpPr>
        <p:spPr>
          <a:xfrm>
            <a:off x="1006135" y="6106487"/>
            <a:ext cx="10144217" cy="646331"/>
          </a:xfrm>
          <a:prstGeom prst="rect">
            <a:avLst/>
          </a:prstGeom>
          <a:noFill/>
        </p:spPr>
        <p:txBody>
          <a:bodyPr wrap="square">
            <a:spAutoFit/>
          </a:bodyPr>
          <a:lstStyle/>
          <a:p>
            <a:r>
              <a:rPr lang="en-US" dirty="0"/>
              <a:t>https://www.digitalocean.com/community/tutorials/how-to-make-a-web-application-using-flask-in-python-3</a:t>
            </a:r>
          </a:p>
        </p:txBody>
      </p:sp>
    </p:spTree>
    <p:extLst>
      <p:ext uri="{BB962C8B-B14F-4D97-AF65-F5344CB8AC3E}">
        <p14:creationId xmlns:p14="http://schemas.microsoft.com/office/powerpoint/2010/main" val="134032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33DC-EACA-4B27-B8C9-2E529344BA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A0172F-8B8D-465C-BE9D-9CDAEA6B5D32}"/>
              </a:ext>
            </a:extLst>
          </p:cNvPr>
          <p:cNvSpPr>
            <a:spLocks noGrp="1"/>
          </p:cNvSpPr>
          <p:nvPr>
            <p:ph idx="1"/>
          </p:nvPr>
        </p:nvSpPr>
        <p:spPr/>
        <p:txBody>
          <a:bodyPr/>
          <a:lstStyle/>
          <a:p>
            <a:r>
              <a:rPr lang="en-US" b="0" i="0" dirty="0">
                <a:solidFill>
                  <a:srgbClr val="333333"/>
                </a:solidFill>
                <a:effectLst/>
                <a:latin typeface="Inter-Regular"/>
              </a:rPr>
              <a:t>Flask uses the </a:t>
            </a:r>
            <a:r>
              <a:rPr lang="en-US" b="0" i="0" u="none" strike="noStrike" dirty="0">
                <a:solidFill>
                  <a:srgbClr val="000000"/>
                </a:solidFill>
                <a:effectLst/>
                <a:latin typeface="Inter-Regular"/>
                <a:hlinkClick r:id="rId2"/>
              </a:rPr>
              <a:t>Jinja template engine</a:t>
            </a:r>
            <a:r>
              <a:rPr lang="en-US" b="0" i="0" dirty="0">
                <a:solidFill>
                  <a:srgbClr val="333333"/>
                </a:solidFill>
                <a:effectLst/>
                <a:latin typeface="Inter-Regular"/>
              </a:rPr>
              <a:t> to dynamically build HTML pages using familiar Python concepts such as variables, loops, lists, and so on. You’ll use these templates as part of this project.</a:t>
            </a:r>
          </a:p>
          <a:p>
            <a:r>
              <a:rPr lang="en-US" b="0" i="0" dirty="0">
                <a:solidFill>
                  <a:srgbClr val="333333"/>
                </a:solidFill>
                <a:effectLst/>
                <a:latin typeface="Inter-Regular"/>
              </a:rPr>
              <a:t>Bootstrap will help you incorporate responsive web pages in your web application so that it also works well on mobile browsers without writing your own HTML, CSS, and JavaScript code to achieve these goals.</a:t>
            </a:r>
            <a:endParaRPr lang="en-US" dirty="0"/>
          </a:p>
        </p:txBody>
      </p:sp>
    </p:spTree>
    <p:extLst>
      <p:ext uri="{BB962C8B-B14F-4D97-AF65-F5344CB8AC3E}">
        <p14:creationId xmlns:p14="http://schemas.microsoft.com/office/powerpoint/2010/main" val="114460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D69F-5D7D-4C25-9D5A-D8F2AAF879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F716B5-3847-42D7-931F-D03FE2058980}"/>
              </a:ext>
            </a:extLst>
          </p:cNvPr>
          <p:cNvSpPr>
            <a:spLocks noGrp="1"/>
          </p:cNvSpPr>
          <p:nvPr>
            <p:ph idx="1"/>
          </p:nvPr>
        </p:nvSpPr>
        <p:spPr>
          <a:xfrm>
            <a:off x="900344" y="365125"/>
            <a:ext cx="10515600" cy="4351338"/>
          </a:xfrm>
        </p:spPr>
        <p:txBody>
          <a:bodyPr>
            <a:normAutofit fontScale="92500" lnSpcReduction="10000"/>
          </a:bodyPr>
          <a:lstStyle/>
          <a:p>
            <a:r>
              <a:rPr lang="en-US" b="0" i="0" dirty="0">
                <a:solidFill>
                  <a:srgbClr val="323232"/>
                </a:solidFill>
                <a:effectLst/>
                <a:latin typeface="Inter-Medium"/>
              </a:rPr>
              <a:t>Step 1 — Installing 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Inter-Regular"/>
              </a:rPr>
              <a:t>To install Flask, run the following command: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545454"/>
                </a:solidFill>
                <a:effectLst/>
                <a:latin typeface="Consolas" panose="020B0609020204030204" pitchFamily="49" charset="0"/>
              </a:rPr>
              <a:t>pip </a:t>
            </a:r>
            <a:r>
              <a:rPr kumimoji="0" lang="en-US" altLang="en-US" sz="1600" b="0" i="0" u="none" strike="noStrike" cap="none" normalizeH="0" baseline="0" dirty="0">
                <a:ln>
                  <a:noFill/>
                </a:ln>
                <a:solidFill>
                  <a:srgbClr val="E0276A"/>
                </a:solidFill>
                <a:effectLst/>
                <a:latin typeface="Consolas" panose="020B0609020204030204" pitchFamily="49" charset="0"/>
              </a:rPr>
              <a:t>install</a:t>
            </a:r>
            <a:r>
              <a:rPr kumimoji="0" lang="en-US" altLang="en-US" sz="1800" b="0" i="0" u="none" strike="noStrike" cap="none" normalizeH="0" baseline="0" dirty="0">
                <a:ln>
                  <a:noFill/>
                </a:ln>
                <a:solidFill>
                  <a:srgbClr val="545454"/>
                </a:solidFill>
                <a:effectLst/>
                <a:latin typeface="Consolas" panose="020B0609020204030204" pitchFamily="49" charset="0"/>
              </a:rPr>
              <a:t> flask</a:t>
            </a:r>
          </a:p>
          <a:p>
            <a:r>
              <a:rPr lang="en-US" b="0" i="0" dirty="0">
                <a:solidFill>
                  <a:srgbClr val="323232"/>
                </a:solidFill>
                <a:effectLst/>
                <a:latin typeface="Inter-Medium"/>
              </a:rPr>
              <a:t>Step 2 — Creating a Base Application</a:t>
            </a:r>
          </a:p>
          <a:p>
            <a:endParaRPr lang="en-US" b="0" i="0" dirty="0">
              <a:solidFill>
                <a:srgbClr val="323232"/>
              </a:solidFill>
              <a:effectLst/>
              <a:latin typeface="Inter-Medium"/>
            </a:endParaRPr>
          </a:p>
          <a:p>
            <a:r>
              <a:rPr lang="en-US" dirty="0"/>
              <a:t>from flask import Flask</a:t>
            </a:r>
          </a:p>
          <a:p>
            <a:r>
              <a:rPr lang="en-US" dirty="0"/>
              <a:t>app = Flask(__name__)</a:t>
            </a:r>
          </a:p>
          <a:p>
            <a:r>
              <a:rPr lang="en-US" dirty="0"/>
              <a:t>@app.route('/')</a:t>
            </a:r>
          </a:p>
          <a:p>
            <a:r>
              <a:rPr lang="en-US" dirty="0"/>
              <a:t>def hello():</a:t>
            </a:r>
          </a:p>
          <a:p>
            <a:r>
              <a:rPr lang="en-US" dirty="0"/>
              <a:t>    return 'Hello, World!'</a:t>
            </a:r>
          </a:p>
        </p:txBody>
      </p:sp>
      <p:sp>
        <p:nvSpPr>
          <p:cNvPr id="4" name="Rectangle 1">
            <a:extLst>
              <a:ext uri="{FF2B5EF4-FFF2-40B4-BE49-F238E27FC236}">
                <a16:creationId xmlns:a16="http://schemas.microsoft.com/office/drawing/2014/main" id="{0AEFAD95-6EEC-4DB1-9A45-7DC773F475B4}"/>
              </a:ext>
            </a:extLst>
          </p:cNvPr>
          <p:cNvSpPr>
            <a:spLocks noChangeArrowheads="1"/>
          </p:cNvSpPr>
          <p:nvPr/>
        </p:nvSpPr>
        <p:spPr bwMode="auto">
          <a:xfrm>
            <a:off x="976544" y="2274007"/>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C09554-5961-45B5-8340-122AC2D425A2}"/>
              </a:ext>
            </a:extLst>
          </p:cNvPr>
          <p:cNvSpPr txBox="1"/>
          <p:nvPr/>
        </p:nvSpPr>
        <p:spPr>
          <a:xfrm>
            <a:off x="5534488" y="1816348"/>
            <a:ext cx="6094520" cy="2031325"/>
          </a:xfrm>
          <a:prstGeom prst="rect">
            <a:avLst/>
          </a:prstGeom>
          <a:noFill/>
        </p:spPr>
        <p:txBody>
          <a:bodyPr wrap="square">
            <a:spAutoFit/>
          </a:bodyPr>
          <a:lstStyle/>
          <a:p>
            <a:r>
              <a:rPr lang="en-US" dirty="0"/>
              <a:t>you first import the Flask object from the flask package. </a:t>
            </a:r>
          </a:p>
          <a:p>
            <a:r>
              <a:rPr lang="en-US" dirty="0"/>
              <a:t>You then use it to create your Flask application instance with the name </a:t>
            </a:r>
            <a:r>
              <a:rPr lang="en-US" dirty="0">
                <a:solidFill>
                  <a:srgbClr val="FF0000"/>
                </a:solidFill>
              </a:rPr>
              <a:t>app</a:t>
            </a:r>
            <a:r>
              <a:rPr lang="en-US" dirty="0"/>
              <a:t>. </a:t>
            </a:r>
          </a:p>
          <a:p>
            <a:r>
              <a:rPr lang="en-US" dirty="0"/>
              <a:t>You pass the special variable </a:t>
            </a:r>
            <a:r>
              <a:rPr lang="en-US" dirty="0">
                <a:solidFill>
                  <a:srgbClr val="FF0000"/>
                </a:solidFill>
              </a:rPr>
              <a:t>__name__ </a:t>
            </a:r>
            <a:r>
              <a:rPr lang="en-US" dirty="0"/>
              <a:t>that holds the name of the </a:t>
            </a:r>
            <a:r>
              <a:rPr lang="en-US" dirty="0">
                <a:solidFill>
                  <a:srgbClr val="FF0000"/>
                </a:solidFill>
              </a:rPr>
              <a:t>current Python module</a:t>
            </a:r>
            <a:r>
              <a:rPr lang="en-US" dirty="0"/>
              <a:t>. It’s used to tell the instance where it’s located—you need this because Flask sets up some paths behind the scenes.</a:t>
            </a:r>
          </a:p>
        </p:txBody>
      </p:sp>
      <p:sp>
        <p:nvSpPr>
          <p:cNvPr id="8" name="TextBox 7">
            <a:extLst>
              <a:ext uri="{FF2B5EF4-FFF2-40B4-BE49-F238E27FC236}">
                <a16:creationId xmlns:a16="http://schemas.microsoft.com/office/drawing/2014/main" id="{A6D9825D-5AAB-4A00-9931-5DE12F8A72E9}"/>
              </a:ext>
            </a:extLst>
          </p:cNvPr>
          <p:cNvSpPr txBox="1"/>
          <p:nvPr/>
        </p:nvSpPr>
        <p:spPr>
          <a:xfrm>
            <a:off x="2531616" y="4461550"/>
            <a:ext cx="9097392" cy="2031325"/>
          </a:xfrm>
          <a:prstGeom prst="rect">
            <a:avLst/>
          </a:prstGeom>
          <a:noFill/>
        </p:spPr>
        <p:txBody>
          <a:bodyPr wrap="square">
            <a:spAutoFit/>
          </a:bodyPr>
          <a:lstStyle/>
          <a:p>
            <a:r>
              <a:rPr lang="en-US" dirty="0">
                <a:solidFill>
                  <a:srgbClr val="FF0000"/>
                </a:solidFill>
              </a:rPr>
              <a:t>Once you create the app instance, you use it to handle incoming web requests and send responses to the user. </a:t>
            </a:r>
            <a:r>
              <a:rPr lang="en-US" dirty="0"/>
              <a:t>@app.route is a decorator that turns a </a:t>
            </a:r>
            <a:r>
              <a:rPr lang="en-US" dirty="0">
                <a:solidFill>
                  <a:srgbClr val="FF0000"/>
                </a:solidFill>
              </a:rPr>
              <a:t>regular Python function into a Flask view function</a:t>
            </a:r>
            <a:r>
              <a:rPr lang="en-US" dirty="0"/>
              <a:t>, which converts the function’s return value into an</a:t>
            </a:r>
            <a:r>
              <a:rPr lang="en-US" dirty="0">
                <a:solidFill>
                  <a:srgbClr val="FF0000"/>
                </a:solidFill>
              </a:rPr>
              <a:t> HTTP response to be displayed by an HTTP client</a:t>
            </a:r>
            <a:r>
              <a:rPr lang="en-US" dirty="0"/>
              <a:t>, such as a web browser. You pass the value '/' to @app.route() to signify that this function will respond to web requests for the URL /, which is the main URL.</a:t>
            </a:r>
          </a:p>
          <a:p>
            <a:endParaRPr lang="en-US" dirty="0"/>
          </a:p>
          <a:p>
            <a:r>
              <a:rPr lang="en-US" dirty="0"/>
              <a:t>The hello() view function returns the string 'Hello, World!' as a response.</a:t>
            </a:r>
          </a:p>
        </p:txBody>
      </p:sp>
    </p:spTree>
    <p:extLst>
      <p:ext uri="{BB962C8B-B14F-4D97-AF65-F5344CB8AC3E}">
        <p14:creationId xmlns:p14="http://schemas.microsoft.com/office/powerpoint/2010/main" val="19644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402F-2CDA-4C6E-BC71-E30AD88D3280}"/>
              </a:ext>
            </a:extLst>
          </p:cNvPr>
          <p:cNvSpPr>
            <a:spLocks noGrp="1"/>
          </p:cNvSpPr>
          <p:nvPr>
            <p:ph type="title"/>
          </p:nvPr>
        </p:nvSpPr>
        <p:spPr/>
        <p:txBody>
          <a:bodyPr/>
          <a:lstStyle/>
          <a:p>
            <a:r>
              <a:rPr lang="en-US" dirty="0"/>
              <a:t>Step 3 — Using HTML templates</a:t>
            </a:r>
            <a:br>
              <a:rPr lang="en-US" dirty="0"/>
            </a:br>
            <a:endParaRPr lang="en-US" dirty="0"/>
          </a:p>
        </p:txBody>
      </p:sp>
      <p:sp>
        <p:nvSpPr>
          <p:cNvPr id="3" name="Content Placeholder 2">
            <a:extLst>
              <a:ext uri="{FF2B5EF4-FFF2-40B4-BE49-F238E27FC236}">
                <a16:creationId xmlns:a16="http://schemas.microsoft.com/office/drawing/2014/main" id="{32A9E172-8D00-4EF9-AAD5-982583861C78}"/>
              </a:ext>
            </a:extLst>
          </p:cNvPr>
          <p:cNvSpPr>
            <a:spLocks noGrp="1"/>
          </p:cNvSpPr>
          <p:nvPr>
            <p:ph idx="1"/>
          </p:nvPr>
        </p:nvSpPr>
        <p:spPr/>
        <p:txBody>
          <a:bodyPr>
            <a:normAutofit fontScale="92500" lnSpcReduction="10000"/>
          </a:bodyPr>
          <a:lstStyle/>
          <a:p>
            <a:r>
              <a:rPr lang="en-US" dirty="0"/>
              <a:t>Currently your application only displays a simple message without any HTML. Web applications mainly use HTML to display information for the visitor, so you’ll now work on incorporating HTML files in your app, which can be displayed on the web browser.</a:t>
            </a:r>
          </a:p>
          <a:p>
            <a:endParaRPr lang="en-US" dirty="0"/>
          </a:p>
          <a:p>
            <a:r>
              <a:rPr lang="en-US" dirty="0"/>
              <a:t>Flask provides a </a:t>
            </a:r>
            <a:r>
              <a:rPr lang="en-US" sz="3000" dirty="0" err="1">
                <a:solidFill>
                  <a:srgbClr val="FF0000"/>
                </a:solidFill>
              </a:rPr>
              <a:t>render_template</a:t>
            </a:r>
            <a:r>
              <a:rPr lang="en-US" sz="3000" dirty="0">
                <a:solidFill>
                  <a:srgbClr val="FF0000"/>
                </a:solidFill>
              </a:rPr>
              <a:t>() </a:t>
            </a:r>
            <a:r>
              <a:rPr lang="en-US" dirty="0"/>
              <a:t>helper function that allows use of the </a:t>
            </a:r>
            <a:r>
              <a:rPr lang="en-US" dirty="0">
                <a:solidFill>
                  <a:srgbClr val="FF0000"/>
                </a:solidFill>
              </a:rPr>
              <a:t>Jinja template engine</a:t>
            </a:r>
            <a:r>
              <a:rPr lang="en-US" dirty="0"/>
              <a:t>. This will make managing HTML much easier by writing your HTML code in .html files as well as using logic in your HTML code. You’ll use these HTML files, (templates) to build all of your application pages, such as the main page where you’ll display the current blog posts, the page of the blog post, the page where the user can add a new post, and so on.</a:t>
            </a:r>
          </a:p>
        </p:txBody>
      </p:sp>
    </p:spTree>
    <p:extLst>
      <p:ext uri="{BB962C8B-B14F-4D97-AF65-F5344CB8AC3E}">
        <p14:creationId xmlns:p14="http://schemas.microsoft.com/office/powerpoint/2010/main" val="101942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235C-D607-494B-90D4-114464FB7902}"/>
              </a:ext>
            </a:extLst>
          </p:cNvPr>
          <p:cNvSpPr>
            <a:spLocks noGrp="1"/>
          </p:cNvSpPr>
          <p:nvPr>
            <p:ph type="title"/>
          </p:nvPr>
        </p:nvSpPr>
        <p:spPr/>
        <p:txBody>
          <a:bodyPr/>
          <a:lstStyle/>
          <a:p>
            <a:r>
              <a:rPr lang="en-US" b="0" i="0" dirty="0">
                <a:solidFill>
                  <a:srgbClr val="333333"/>
                </a:solidFill>
                <a:effectLst/>
                <a:latin typeface="Inter-Regular"/>
              </a:rPr>
              <a:t>In this step, you’ll create your main Flask application in a new file.</a:t>
            </a:r>
            <a:endParaRPr lang="en-US" dirty="0"/>
          </a:p>
        </p:txBody>
      </p:sp>
      <p:sp>
        <p:nvSpPr>
          <p:cNvPr id="3" name="Content Placeholder 2">
            <a:extLst>
              <a:ext uri="{FF2B5EF4-FFF2-40B4-BE49-F238E27FC236}">
                <a16:creationId xmlns:a16="http://schemas.microsoft.com/office/drawing/2014/main" id="{48EDF424-7B94-498C-8A2E-059F9328A86E}"/>
              </a:ext>
            </a:extLst>
          </p:cNvPr>
          <p:cNvSpPr>
            <a:spLocks noGrp="1"/>
          </p:cNvSpPr>
          <p:nvPr>
            <p:ph idx="1"/>
          </p:nvPr>
        </p:nvSpPr>
        <p:spPr/>
        <p:txBody>
          <a:bodyPr/>
          <a:lstStyle/>
          <a:p>
            <a:r>
              <a:rPr lang="en-US" dirty="0"/>
              <a:t>from flask import Flask, </a:t>
            </a:r>
            <a:r>
              <a:rPr lang="en-US" dirty="0" err="1"/>
              <a:t>render_template</a:t>
            </a:r>
            <a:endParaRPr lang="en-US" dirty="0"/>
          </a:p>
          <a:p>
            <a:endParaRPr lang="en-US" dirty="0"/>
          </a:p>
          <a:p>
            <a:r>
              <a:rPr lang="en-US" dirty="0"/>
              <a:t>app = Flask(__name__)</a:t>
            </a:r>
          </a:p>
          <a:p>
            <a:endParaRPr lang="en-US" dirty="0"/>
          </a:p>
          <a:p>
            <a:r>
              <a:rPr lang="en-US" dirty="0"/>
              <a:t>@app.route('/')</a:t>
            </a:r>
          </a:p>
          <a:p>
            <a:r>
              <a:rPr lang="en-US" dirty="0"/>
              <a:t>def index():</a:t>
            </a:r>
          </a:p>
          <a:p>
            <a:r>
              <a:rPr lang="en-US" dirty="0"/>
              <a:t>    return </a:t>
            </a:r>
            <a:r>
              <a:rPr lang="en-US" dirty="0" err="1">
                <a:solidFill>
                  <a:srgbClr val="FF0000"/>
                </a:solidFill>
              </a:rPr>
              <a:t>render_template</a:t>
            </a:r>
            <a:r>
              <a:rPr lang="en-US" dirty="0"/>
              <a:t>('index.html')</a:t>
            </a:r>
          </a:p>
        </p:txBody>
      </p:sp>
      <p:sp>
        <p:nvSpPr>
          <p:cNvPr id="6" name="TextBox 5">
            <a:extLst>
              <a:ext uri="{FF2B5EF4-FFF2-40B4-BE49-F238E27FC236}">
                <a16:creationId xmlns:a16="http://schemas.microsoft.com/office/drawing/2014/main" id="{776810AC-4CF4-4A58-9965-5BBD8677C2B4}"/>
              </a:ext>
            </a:extLst>
          </p:cNvPr>
          <p:cNvSpPr txBox="1"/>
          <p:nvPr/>
        </p:nvSpPr>
        <p:spPr>
          <a:xfrm>
            <a:off x="5062491" y="2333416"/>
            <a:ext cx="6094520" cy="923330"/>
          </a:xfrm>
          <a:prstGeom prst="rect">
            <a:avLst/>
          </a:prstGeom>
          <a:noFill/>
        </p:spPr>
        <p:txBody>
          <a:bodyPr wrap="square">
            <a:spAutoFit/>
          </a:bodyPr>
          <a:lstStyle/>
          <a:p>
            <a:r>
              <a:rPr lang="en-US" dirty="0"/>
              <a:t>You’ll also import the </a:t>
            </a:r>
            <a:r>
              <a:rPr lang="en-US" dirty="0" err="1"/>
              <a:t>render_template</a:t>
            </a:r>
            <a:r>
              <a:rPr lang="en-US" dirty="0"/>
              <a:t>() helper function that lets you render HTML template files that exist in the templates folder you’re about to create.</a:t>
            </a:r>
          </a:p>
        </p:txBody>
      </p:sp>
      <p:sp>
        <p:nvSpPr>
          <p:cNvPr id="8" name="TextBox 7">
            <a:extLst>
              <a:ext uri="{FF2B5EF4-FFF2-40B4-BE49-F238E27FC236}">
                <a16:creationId xmlns:a16="http://schemas.microsoft.com/office/drawing/2014/main" id="{DFB57964-8847-4EC1-8F9B-5326CFE5FDDF}"/>
              </a:ext>
            </a:extLst>
          </p:cNvPr>
          <p:cNvSpPr txBox="1"/>
          <p:nvPr/>
        </p:nvSpPr>
        <p:spPr>
          <a:xfrm>
            <a:off x="5062491" y="3278089"/>
            <a:ext cx="6094520" cy="646331"/>
          </a:xfrm>
          <a:prstGeom prst="rect">
            <a:avLst/>
          </a:prstGeom>
          <a:noFill/>
        </p:spPr>
        <p:txBody>
          <a:bodyPr wrap="square">
            <a:spAutoFit/>
          </a:bodyPr>
          <a:lstStyle/>
          <a:p>
            <a:r>
              <a:rPr lang="en-US" dirty="0"/>
              <a:t>The file will have a single view function that will be responsible for handling requests to the main / route. </a:t>
            </a:r>
          </a:p>
        </p:txBody>
      </p:sp>
      <p:sp>
        <p:nvSpPr>
          <p:cNvPr id="10" name="TextBox 9">
            <a:extLst>
              <a:ext uri="{FF2B5EF4-FFF2-40B4-BE49-F238E27FC236}">
                <a16:creationId xmlns:a16="http://schemas.microsoft.com/office/drawing/2014/main" id="{5006D874-1A53-4E79-A541-837101987B60}"/>
              </a:ext>
            </a:extLst>
          </p:cNvPr>
          <p:cNvSpPr txBox="1"/>
          <p:nvPr/>
        </p:nvSpPr>
        <p:spPr>
          <a:xfrm>
            <a:off x="3357978" y="5299800"/>
            <a:ext cx="8529222" cy="1200329"/>
          </a:xfrm>
          <a:prstGeom prst="rect">
            <a:avLst/>
          </a:prstGeom>
          <a:noFill/>
        </p:spPr>
        <p:txBody>
          <a:bodyPr wrap="square">
            <a:spAutoFit/>
          </a:bodyPr>
          <a:lstStyle/>
          <a:p>
            <a:r>
              <a:rPr lang="en-US" dirty="0"/>
              <a:t>The index() view function returns the result of calling </a:t>
            </a:r>
            <a:r>
              <a:rPr lang="en-US" dirty="0" err="1"/>
              <a:t>render_template</a:t>
            </a:r>
            <a:r>
              <a:rPr lang="en-US" dirty="0"/>
              <a:t>() with index.html as an argument, this tells </a:t>
            </a:r>
            <a:r>
              <a:rPr lang="en-US" dirty="0" err="1"/>
              <a:t>render_template</a:t>
            </a:r>
            <a:r>
              <a:rPr lang="en-US" dirty="0"/>
              <a:t>() to look for a file called index.html in the templates folder. Both the folder and the file do not yet exist, you will get an error if you were to run the application at this point.</a:t>
            </a:r>
          </a:p>
        </p:txBody>
      </p:sp>
    </p:spTree>
    <p:extLst>
      <p:ext uri="{BB962C8B-B14F-4D97-AF65-F5344CB8AC3E}">
        <p14:creationId xmlns:p14="http://schemas.microsoft.com/office/powerpoint/2010/main" val="113545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411-A52F-4B0C-87C5-B5A39FA4C1E1}"/>
              </a:ext>
            </a:extLst>
          </p:cNvPr>
          <p:cNvSpPr>
            <a:spLocks noGrp="1"/>
          </p:cNvSpPr>
          <p:nvPr>
            <p:ph type="title"/>
          </p:nvPr>
        </p:nvSpPr>
        <p:spPr/>
        <p:txBody>
          <a:bodyPr/>
          <a:lstStyle/>
          <a:p>
            <a:r>
              <a:rPr lang="en-US" dirty="0" err="1"/>
              <a:t>flask_blog</a:t>
            </a:r>
            <a:r>
              <a:rPr lang="en-US" dirty="0"/>
              <a:t>/templates/index.html</a:t>
            </a:r>
          </a:p>
        </p:txBody>
      </p:sp>
      <p:sp>
        <p:nvSpPr>
          <p:cNvPr id="3" name="Content Placeholder 2">
            <a:extLst>
              <a:ext uri="{FF2B5EF4-FFF2-40B4-BE49-F238E27FC236}">
                <a16:creationId xmlns:a16="http://schemas.microsoft.com/office/drawing/2014/main" id="{77239A55-C30A-4DAD-B3B5-6CEB58CFBF91}"/>
              </a:ext>
            </a:extLst>
          </p:cNvPr>
          <p:cNvSpPr>
            <a:spLocks noGrp="1"/>
          </p:cNvSpPr>
          <p:nvPr>
            <p:ph idx="1"/>
          </p:nvPr>
        </p:nvSpPr>
        <p:spPr/>
        <p:txBody>
          <a:bodyPr>
            <a:normAutofit fontScale="92500" lnSpcReduction="20000"/>
          </a:bodyPr>
          <a:lstStyle/>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&lt;title&gt;</a:t>
            </a:r>
            <a:r>
              <a:rPr lang="en-US" dirty="0" err="1"/>
              <a:t>FlaskBlog</a:t>
            </a:r>
            <a:r>
              <a:rPr lang="en-US" dirty="0"/>
              <a:t>&lt;/title&gt;</a:t>
            </a:r>
          </a:p>
          <a:p>
            <a:r>
              <a:rPr lang="en-US" dirty="0"/>
              <a:t>&lt;/head&gt;</a:t>
            </a:r>
          </a:p>
          <a:p>
            <a:r>
              <a:rPr lang="en-US" dirty="0"/>
              <a:t>&lt;body&gt;</a:t>
            </a:r>
          </a:p>
          <a:p>
            <a:r>
              <a:rPr lang="en-US" dirty="0"/>
              <a:t>   &lt;h1&gt;Welcome to </a:t>
            </a:r>
            <a:r>
              <a:rPr lang="en-US" dirty="0" err="1"/>
              <a:t>FlaskBlog</a:t>
            </a:r>
            <a:r>
              <a:rPr lang="en-US" dirty="0"/>
              <a:t>&lt;/h1&gt;</a:t>
            </a:r>
          </a:p>
          <a:p>
            <a:r>
              <a:rPr lang="en-US" dirty="0"/>
              <a:t>&lt;/body&gt;</a:t>
            </a:r>
          </a:p>
          <a:p>
            <a:r>
              <a:rPr lang="en-US" dirty="0"/>
              <a:t>&lt;/html&gt;</a:t>
            </a:r>
          </a:p>
        </p:txBody>
      </p:sp>
      <p:sp>
        <p:nvSpPr>
          <p:cNvPr id="5" name="TextBox 4">
            <a:extLst>
              <a:ext uri="{FF2B5EF4-FFF2-40B4-BE49-F238E27FC236}">
                <a16:creationId xmlns:a16="http://schemas.microsoft.com/office/drawing/2014/main" id="{06A093D4-EB99-4E66-BC15-18964EC25E71}"/>
              </a:ext>
            </a:extLst>
          </p:cNvPr>
          <p:cNvSpPr txBox="1"/>
          <p:nvPr/>
        </p:nvSpPr>
        <p:spPr>
          <a:xfrm>
            <a:off x="4707384" y="1825625"/>
            <a:ext cx="7073284" cy="923330"/>
          </a:xfrm>
          <a:prstGeom prst="rect">
            <a:avLst/>
          </a:prstGeom>
          <a:noFill/>
        </p:spPr>
        <p:txBody>
          <a:bodyPr wrap="square">
            <a:spAutoFit/>
          </a:bodyPr>
          <a:lstStyle/>
          <a:p>
            <a:r>
              <a:rPr lang="en-US" dirty="0"/>
              <a:t>In addition to the</a:t>
            </a:r>
            <a:r>
              <a:rPr lang="en-US" dirty="0">
                <a:solidFill>
                  <a:srgbClr val="FF0000"/>
                </a:solidFill>
              </a:rPr>
              <a:t> templates </a:t>
            </a:r>
            <a:r>
              <a:rPr lang="en-US" dirty="0"/>
              <a:t>folder, Flask web applications also typically have a </a:t>
            </a:r>
            <a:r>
              <a:rPr lang="en-US" dirty="0">
                <a:solidFill>
                  <a:srgbClr val="FF0000"/>
                </a:solidFill>
              </a:rPr>
              <a:t>static</a:t>
            </a:r>
            <a:r>
              <a:rPr lang="en-US" dirty="0"/>
              <a:t> folder for hosting static files, such </a:t>
            </a:r>
            <a:r>
              <a:rPr lang="en-US" dirty="0">
                <a:solidFill>
                  <a:srgbClr val="FF0000"/>
                </a:solidFill>
              </a:rPr>
              <a:t>as CSS files, JavaScript files, and images </a:t>
            </a:r>
            <a:r>
              <a:rPr lang="en-US" dirty="0"/>
              <a:t>the application uses.</a:t>
            </a:r>
          </a:p>
        </p:txBody>
      </p:sp>
      <p:sp>
        <p:nvSpPr>
          <p:cNvPr id="7" name="TextBox 6">
            <a:extLst>
              <a:ext uri="{FF2B5EF4-FFF2-40B4-BE49-F238E27FC236}">
                <a16:creationId xmlns:a16="http://schemas.microsoft.com/office/drawing/2014/main" id="{98493E3A-A7A8-4F44-AA5B-1DD8022DF2BE}"/>
              </a:ext>
            </a:extLst>
          </p:cNvPr>
          <p:cNvSpPr txBox="1"/>
          <p:nvPr/>
        </p:nvSpPr>
        <p:spPr>
          <a:xfrm>
            <a:off x="5686148" y="3172373"/>
            <a:ext cx="6094520" cy="923330"/>
          </a:xfrm>
          <a:prstGeom prst="rect">
            <a:avLst/>
          </a:prstGeom>
          <a:noFill/>
        </p:spPr>
        <p:txBody>
          <a:bodyPr wrap="square">
            <a:spAutoFit/>
          </a:bodyPr>
          <a:lstStyle/>
          <a:p>
            <a:r>
              <a:rPr lang="en-US" dirty="0"/>
              <a:t>You can create a </a:t>
            </a:r>
            <a:r>
              <a:rPr lang="en-US" dirty="0">
                <a:solidFill>
                  <a:srgbClr val="FF0000"/>
                </a:solidFill>
              </a:rPr>
              <a:t>style.css style sheet file </a:t>
            </a:r>
            <a:r>
              <a:rPr lang="en-US" dirty="0"/>
              <a:t>to add CSS to your application. First, create a directory called static inside your main </a:t>
            </a:r>
            <a:r>
              <a:rPr lang="en-US" dirty="0" err="1"/>
              <a:t>flask_blog</a:t>
            </a:r>
            <a:r>
              <a:rPr lang="en-US" dirty="0"/>
              <a:t> directory:</a:t>
            </a:r>
          </a:p>
        </p:txBody>
      </p:sp>
      <p:sp>
        <p:nvSpPr>
          <p:cNvPr id="9" name="TextBox 8">
            <a:extLst>
              <a:ext uri="{FF2B5EF4-FFF2-40B4-BE49-F238E27FC236}">
                <a16:creationId xmlns:a16="http://schemas.microsoft.com/office/drawing/2014/main" id="{BE79364C-D7F2-4242-9D4D-84CBFCDE4ADA}"/>
              </a:ext>
            </a:extLst>
          </p:cNvPr>
          <p:cNvSpPr txBox="1"/>
          <p:nvPr/>
        </p:nvSpPr>
        <p:spPr>
          <a:xfrm>
            <a:off x="6678227" y="4230640"/>
            <a:ext cx="6094520" cy="369332"/>
          </a:xfrm>
          <a:prstGeom prst="rect">
            <a:avLst/>
          </a:prstGeom>
          <a:noFill/>
        </p:spPr>
        <p:txBody>
          <a:bodyPr wrap="square">
            <a:spAutoFit/>
          </a:bodyPr>
          <a:lstStyle/>
          <a:p>
            <a:r>
              <a:rPr lang="en-US" dirty="0" err="1"/>
              <a:t>flask_blog</a:t>
            </a:r>
            <a:r>
              <a:rPr lang="en-US" dirty="0"/>
              <a:t>/static/</a:t>
            </a:r>
            <a:r>
              <a:rPr lang="en-US" dirty="0" err="1"/>
              <a:t>css</a:t>
            </a:r>
            <a:r>
              <a:rPr lang="en-US" dirty="0"/>
              <a:t>/style.css</a:t>
            </a:r>
          </a:p>
        </p:txBody>
      </p:sp>
      <p:sp>
        <p:nvSpPr>
          <p:cNvPr id="11" name="TextBox 10">
            <a:extLst>
              <a:ext uri="{FF2B5EF4-FFF2-40B4-BE49-F238E27FC236}">
                <a16:creationId xmlns:a16="http://schemas.microsoft.com/office/drawing/2014/main" id="{FF9A4A5C-9D26-472A-AC3E-04881E168329}"/>
              </a:ext>
            </a:extLst>
          </p:cNvPr>
          <p:cNvSpPr txBox="1"/>
          <p:nvPr/>
        </p:nvSpPr>
        <p:spPr>
          <a:xfrm>
            <a:off x="7028895" y="4734909"/>
            <a:ext cx="6387482" cy="1754326"/>
          </a:xfrm>
          <a:prstGeom prst="rect">
            <a:avLst/>
          </a:prstGeom>
          <a:noFill/>
        </p:spPr>
        <p:txBody>
          <a:bodyPr wrap="square">
            <a:spAutoFit/>
          </a:bodyPr>
          <a:lstStyle/>
          <a:p>
            <a:r>
              <a:rPr lang="en-US" dirty="0"/>
              <a:t>h1 {</a:t>
            </a:r>
          </a:p>
          <a:p>
            <a:r>
              <a:rPr lang="en-US" dirty="0"/>
              <a:t>    border: 2px #eee solid;</a:t>
            </a:r>
          </a:p>
          <a:p>
            <a:r>
              <a:rPr lang="en-US" dirty="0"/>
              <a:t>    color: brown;</a:t>
            </a:r>
          </a:p>
          <a:p>
            <a:r>
              <a:rPr lang="en-US" dirty="0"/>
              <a:t>    text-align: center;</a:t>
            </a:r>
          </a:p>
          <a:p>
            <a:r>
              <a:rPr lang="en-US" dirty="0"/>
              <a:t>    padding: 10px;</a:t>
            </a:r>
          </a:p>
          <a:p>
            <a:r>
              <a:rPr lang="en-US" dirty="0"/>
              <a:t>}</a:t>
            </a:r>
          </a:p>
        </p:txBody>
      </p:sp>
    </p:spTree>
    <p:extLst>
      <p:ext uri="{BB962C8B-B14F-4D97-AF65-F5344CB8AC3E}">
        <p14:creationId xmlns:p14="http://schemas.microsoft.com/office/powerpoint/2010/main" val="366137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9FA8-0385-4125-AB35-C0EC5FCAB3F5}"/>
              </a:ext>
            </a:extLst>
          </p:cNvPr>
          <p:cNvSpPr>
            <a:spLocks noGrp="1"/>
          </p:cNvSpPr>
          <p:nvPr>
            <p:ph type="title"/>
          </p:nvPr>
        </p:nvSpPr>
        <p:spPr/>
        <p:txBody>
          <a:bodyPr>
            <a:normAutofit fontScale="90000"/>
          </a:bodyPr>
          <a:lstStyle/>
          <a:p>
            <a:r>
              <a:rPr lang="en-US" dirty="0"/>
              <a:t>You’ll add a link to the </a:t>
            </a:r>
            <a:r>
              <a:rPr lang="en-US" dirty="0">
                <a:solidFill>
                  <a:srgbClr val="FF0000"/>
                </a:solidFill>
              </a:rPr>
              <a:t>style.css </a:t>
            </a:r>
            <a:r>
              <a:rPr lang="en-US" dirty="0"/>
              <a:t>file inside the </a:t>
            </a:r>
            <a:r>
              <a:rPr lang="en-US" dirty="0">
                <a:solidFill>
                  <a:srgbClr val="FF0000"/>
                </a:solidFill>
              </a:rPr>
              <a:t>&lt;head&gt; </a:t>
            </a:r>
            <a:r>
              <a:rPr lang="en-US" dirty="0"/>
              <a:t>section of the </a:t>
            </a:r>
            <a:r>
              <a:rPr lang="en-US" dirty="0">
                <a:solidFill>
                  <a:srgbClr val="FF0000"/>
                </a:solidFill>
              </a:rPr>
              <a:t>index.html template file</a:t>
            </a:r>
            <a:r>
              <a:rPr lang="en-US" dirty="0"/>
              <a:t>:</a:t>
            </a:r>
          </a:p>
        </p:txBody>
      </p:sp>
      <p:sp>
        <p:nvSpPr>
          <p:cNvPr id="3" name="Content Placeholder 2">
            <a:extLst>
              <a:ext uri="{FF2B5EF4-FFF2-40B4-BE49-F238E27FC236}">
                <a16:creationId xmlns:a16="http://schemas.microsoft.com/office/drawing/2014/main" id="{AE219813-5BD7-43CE-B8C1-B996D5FDE984}"/>
              </a:ext>
            </a:extLst>
          </p:cNvPr>
          <p:cNvSpPr>
            <a:spLocks noGrp="1"/>
          </p:cNvSpPr>
          <p:nvPr>
            <p:ph idx="1"/>
          </p:nvPr>
        </p:nvSpPr>
        <p:spPr/>
        <p:txBody>
          <a:bodyPr/>
          <a:lstStyle/>
          <a:p>
            <a:r>
              <a:rPr lang="en-US" dirty="0"/>
              <a:t>&lt;head&gt;</a:t>
            </a:r>
          </a:p>
          <a:p>
            <a:r>
              <a:rPr lang="en-US" dirty="0"/>
              <a:t>    &lt;meta charset="UTF-8"&gt;</a:t>
            </a:r>
          </a:p>
          <a:p>
            <a:r>
              <a:rPr lang="en-US" dirty="0"/>
              <a:t>    &lt;link </a:t>
            </a:r>
            <a:r>
              <a:rPr lang="en-US" dirty="0" err="1"/>
              <a:t>rel</a:t>
            </a:r>
            <a:r>
              <a:rPr lang="en-US" dirty="0"/>
              <a:t>="stylesheet" </a:t>
            </a:r>
            <a:r>
              <a:rPr lang="en-US" dirty="0" err="1"/>
              <a:t>href</a:t>
            </a:r>
            <a:r>
              <a:rPr lang="en-US" dirty="0"/>
              <a:t>="{{ </a:t>
            </a:r>
            <a:r>
              <a:rPr lang="en-US" dirty="0" err="1"/>
              <a:t>url_for</a:t>
            </a:r>
            <a:r>
              <a:rPr lang="en-US" dirty="0"/>
              <a:t>('static', filename= '</a:t>
            </a:r>
            <a:r>
              <a:rPr lang="en-US" dirty="0" err="1"/>
              <a:t>css</a:t>
            </a:r>
            <a:r>
              <a:rPr lang="en-US" dirty="0"/>
              <a:t>/style.css') }}"&gt;</a:t>
            </a:r>
          </a:p>
          <a:p>
            <a:r>
              <a:rPr lang="en-US" dirty="0"/>
              <a:t>    &lt;title&gt;</a:t>
            </a:r>
            <a:r>
              <a:rPr lang="en-US" dirty="0" err="1"/>
              <a:t>FlaskBlog</a:t>
            </a:r>
            <a:r>
              <a:rPr lang="en-US" dirty="0"/>
              <a:t>&lt;/title&gt;</a:t>
            </a:r>
          </a:p>
          <a:p>
            <a:r>
              <a:rPr lang="en-US" dirty="0"/>
              <a:t>&lt;/head&gt;</a:t>
            </a:r>
          </a:p>
        </p:txBody>
      </p:sp>
      <p:sp>
        <p:nvSpPr>
          <p:cNvPr id="5" name="TextBox 4">
            <a:extLst>
              <a:ext uri="{FF2B5EF4-FFF2-40B4-BE49-F238E27FC236}">
                <a16:creationId xmlns:a16="http://schemas.microsoft.com/office/drawing/2014/main" id="{AB1EA97F-F8DE-4036-AF64-143B4F879256}"/>
              </a:ext>
            </a:extLst>
          </p:cNvPr>
          <p:cNvSpPr txBox="1"/>
          <p:nvPr/>
        </p:nvSpPr>
        <p:spPr>
          <a:xfrm>
            <a:off x="3704208" y="4517812"/>
            <a:ext cx="7969928" cy="923330"/>
          </a:xfrm>
          <a:prstGeom prst="rect">
            <a:avLst/>
          </a:prstGeom>
          <a:noFill/>
        </p:spPr>
        <p:txBody>
          <a:bodyPr wrap="square">
            <a:spAutoFit/>
          </a:bodyPr>
          <a:lstStyle/>
          <a:p>
            <a:r>
              <a:rPr lang="en-US" dirty="0"/>
              <a:t>the </a:t>
            </a:r>
            <a:r>
              <a:rPr lang="en-US" dirty="0" err="1"/>
              <a:t>url_for</a:t>
            </a:r>
            <a:r>
              <a:rPr lang="en-US" dirty="0"/>
              <a:t>() helper function </a:t>
            </a:r>
            <a:r>
              <a:rPr lang="en-US" dirty="0">
                <a:solidFill>
                  <a:srgbClr val="FF0000"/>
                </a:solidFill>
              </a:rPr>
              <a:t>to generate the appropriate location of the file</a:t>
            </a:r>
            <a:r>
              <a:rPr lang="en-US" dirty="0"/>
              <a:t>. </a:t>
            </a:r>
          </a:p>
          <a:p>
            <a:r>
              <a:rPr lang="en-US" dirty="0"/>
              <a:t>The first argument specifies that you’re linking to a static file and the second argument is the path of the file inside the static directory.</a:t>
            </a:r>
          </a:p>
        </p:txBody>
      </p:sp>
      <p:sp>
        <p:nvSpPr>
          <p:cNvPr id="7" name="TextBox 6">
            <a:extLst>
              <a:ext uri="{FF2B5EF4-FFF2-40B4-BE49-F238E27FC236}">
                <a16:creationId xmlns:a16="http://schemas.microsoft.com/office/drawing/2014/main" id="{F5239734-DA49-4DF1-B66E-14E8E94575FE}"/>
              </a:ext>
            </a:extLst>
          </p:cNvPr>
          <p:cNvSpPr txBox="1"/>
          <p:nvPr/>
        </p:nvSpPr>
        <p:spPr>
          <a:xfrm>
            <a:off x="838199" y="5438299"/>
            <a:ext cx="10374297" cy="1200329"/>
          </a:xfrm>
          <a:prstGeom prst="rect">
            <a:avLst/>
          </a:prstGeom>
          <a:noFill/>
        </p:spPr>
        <p:txBody>
          <a:bodyPr wrap="square">
            <a:spAutoFit/>
          </a:bodyPr>
          <a:lstStyle/>
          <a:p>
            <a:r>
              <a:rPr lang="en-US" dirty="0"/>
              <a:t>Save and close the file.</a:t>
            </a:r>
          </a:p>
          <a:p>
            <a:endParaRPr lang="en-US" dirty="0"/>
          </a:p>
          <a:p>
            <a:r>
              <a:rPr lang="en-US" dirty="0"/>
              <a:t>Upon refreshing the index page of your application, you will notice that the text Welcome to </a:t>
            </a:r>
            <a:r>
              <a:rPr lang="en-US" dirty="0" err="1"/>
              <a:t>FlaskBlog</a:t>
            </a:r>
            <a:r>
              <a:rPr lang="en-US" dirty="0"/>
              <a:t> is now in brown, centered, and enclosed inside a border.</a:t>
            </a:r>
          </a:p>
        </p:txBody>
      </p:sp>
    </p:spTree>
    <p:extLst>
      <p:ext uri="{BB962C8B-B14F-4D97-AF65-F5344CB8AC3E}">
        <p14:creationId xmlns:p14="http://schemas.microsoft.com/office/powerpoint/2010/main" val="82947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48FF-BD0E-4A89-993B-E8350F2C9A3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1800" kern="1200" dirty="0">
                <a:solidFill>
                  <a:schemeClr val="tx1"/>
                </a:solidFill>
                <a:latin typeface="+mj-lt"/>
                <a:ea typeface="+mj-ea"/>
                <a:cs typeface="+mj-cs"/>
              </a:rPr>
              <a:t>You can avoid unnecessary code repetition with the help of a base template file, which all of your HTML files will inherit from. See Template Inheritance in Jinja for more information.</a:t>
            </a:r>
          </a:p>
        </p:txBody>
      </p:sp>
      <p:sp>
        <p:nvSpPr>
          <p:cNvPr id="5" name="TextBox 4">
            <a:extLst>
              <a:ext uri="{FF2B5EF4-FFF2-40B4-BE49-F238E27FC236}">
                <a16:creationId xmlns:a16="http://schemas.microsoft.com/office/drawing/2014/main" id="{DE8AEA98-AB86-4D91-B489-8E00854E534F}"/>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To make a base template, first create a file called base.html inside your templates directory:</a:t>
            </a:r>
          </a:p>
        </p:txBody>
      </p:sp>
      <p:sp>
        <p:nvSpPr>
          <p:cNvPr id="20"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D11C680B-D659-4B98-927F-0F9B356CF06C}"/>
              </a:ext>
            </a:extLst>
          </p:cNvPr>
          <p:cNvPicPr>
            <a:picLocks noChangeAspect="1"/>
          </p:cNvPicPr>
          <p:nvPr/>
        </p:nvPicPr>
        <p:blipFill>
          <a:blip r:embed="rId2"/>
          <a:stretch>
            <a:fillRect/>
          </a:stretch>
        </p:blipFill>
        <p:spPr>
          <a:xfrm>
            <a:off x="5567936" y="807593"/>
            <a:ext cx="5695183" cy="5239568"/>
          </a:xfrm>
          <a:prstGeom prst="rect">
            <a:avLst/>
          </a:prstGeom>
          <a:effectLst/>
        </p:spPr>
      </p:pic>
    </p:spTree>
    <p:extLst>
      <p:ext uri="{BB962C8B-B14F-4D97-AF65-F5344CB8AC3E}">
        <p14:creationId xmlns:p14="http://schemas.microsoft.com/office/powerpoint/2010/main" val="49857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8EF2E9-BD25-4BB9-88F2-F85F7EA9F866}"/>
              </a:ext>
            </a:extLst>
          </p:cNvPr>
          <p:cNvSpPr txBox="1"/>
          <p:nvPr/>
        </p:nvSpPr>
        <p:spPr>
          <a:xfrm>
            <a:off x="570389" y="184528"/>
            <a:ext cx="10515599" cy="6001643"/>
          </a:xfrm>
          <a:prstGeom prst="rect">
            <a:avLst/>
          </a:prstGeom>
          <a:noFill/>
        </p:spPr>
        <p:txBody>
          <a:bodyPr wrap="square">
            <a:spAutoFit/>
          </a:bodyPr>
          <a:lstStyle/>
          <a:p>
            <a:r>
              <a:rPr lang="en-US" sz="2400" dirty="0"/>
              <a:t>Most of the code in the preceding block is standard HTML and code required for Bootstrap. </a:t>
            </a:r>
          </a:p>
          <a:p>
            <a:pPr marL="342900" indent="-342900">
              <a:buFont typeface="Arial" panose="020B0604020202020204" pitchFamily="34" charset="0"/>
              <a:buChar char="•"/>
            </a:pPr>
            <a:r>
              <a:rPr lang="en-US" sz="2400" dirty="0">
                <a:solidFill>
                  <a:srgbClr val="FF0000"/>
                </a:solidFill>
              </a:rPr>
              <a:t>The &lt;meta&gt; tags</a:t>
            </a:r>
            <a:r>
              <a:rPr lang="en-US" sz="2400" dirty="0"/>
              <a:t> provide information for the web browser, </a:t>
            </a:r>
          </a:p>
          <a:p>
            <a:pPr marL="342900" indent="-342900">
              <a:buFont typeface="Arial" panose="020B0604020202020204" pitchFamily="34" charset="0"/>
              <a:buChar char="•"/>
            </a:pPr>
            <a:r>
              <a:rPr lang="en-US" sz="2400" dirty="0"/>
              <a:t>the &lt;link&gt; tag </a:t>
            </a:r>
            <a:r>
              <a:rPr lang="en-US" sz="2400" dirty="0">
                <a:solidFill>
                  <a:srgbClr val="FF0000"/>
                </a:solidFill>
              </a:rPr>
              <a:t>links the Bootstrap CSS files</a:t>
            </a:r>
            <a:r>
              <a:rPr lang="en-US" sz="2400" dirty="0"/>
              <a:t>, and </a:t>
            </a:r>
          </a:p>
          <a:p>
            <a:pPr marL="342900" indent="-342900">
              <a:buFont typeface="Arial" panose="020B0604020202020204" pitchFamily="34" charset="0"/>
              <a:buChar char="•"/>
            </a:pPr>
            <a:r>
              <a:rPr lang="en-US" sz="2400" dirty="0"/>
              <a:t>the &lt;script&gt; tags are links to JavaScript code that allows some additional Bootstrap features, check out the Bootstrap documentation for more.</a:t>
            </a:r>
          </a:p>
          <a:p>
            <a:endParaRPr lang="en-US" sz="2000" dirty="0"/>
          </a:p>
          <a:p>
            <a:r>
              <a:rPr lang="en-US" sz="2000" dirty="0"/>
              <a:t>However, the following highlighted parts are specific to the Jinja template engine:</a:t>
            </a:r>
          </a:p>
          <a:p>
            <a:endParaRPr lang="en-US" sz="2000" dirty="0"/>
          </a:p>
          <a:p>
            <a:r>
              <a:rPr lang="en-US" sz="2000" dirty="0">
                <a:solidFill>
                  <a:srgbClr val="FF0000"/>
                </a:solidFill>
              </a:rPr>
              <a:t>{% block title %} {% </a:t>
            </a:r>
            <a:r>
              <a:rPr lang="en-US" sz="2000" dirty="0" err="1">
                <a:solidFill>
                  <a:srgbClr val="FF0000"/>
                </a:solidFill>
              </a:rPr>
              <a:t>endblock</a:t>
            </a:r>
            <a:r>
              <a:rPr lang="en-US" sz="2000" dirty="0">
                <a:solidFill>
                  <a:srgbClr val="FF0000"/>
                </a:solidFill>
              </a:rPr>
              <a:t> %}: </a:t>
            </a:r>
            <a:r>
              <a:rPr lang="en-US" sz="2000" dirty="0"/>
              <a:t>A block that serves as a </a:t>
            </a:r>
            <a:r>
              <a:rPr lang="en-US" sz="2000" dirty="0">
                <a:solidFill>
                  <a:srgbClr val="FF0000"/>
                </a:solidFill>
              </a:rPr>
              <a:t>placeholder for a title</a:t>
            </a:r>
            <a:r>
              <a:rPr lang="en-US" sz="2000" dirty="0"/>
              <a:t>, you’ll later use it in other templates to give a custom title for each page in your application without rewriting the entire &lt;head&gt; section each time.</a:t>
            </a:r>
          </a:p>
          <a:p>
            <a:r>
              <a:rPr lang="en-US" sz="2000" dirty="0">
                <a:solidFill>
                  <a:srgbClr val="FF0000"/>
                </a:solidFill>
              </a:rPr>
              <a:t>{{ </a:t>
            </a:r>
            <a:r>
              <a:rPr lang="en-US" sz="2000" dirty="0" err="1">
                <a:solidFill>
                  <a:srgbClr val="FF0000"/>
                </a:solidFill>
              </a:rPr>
              <a:t>url_for</a:t>
            </a:r>
            <a:r>
              <a:rPr lang="en-US" sz="2000" dirty="0">
                <a:solidFill>
                  <a:srgbClr val="FF0000"/>
                </a:solidFill>
              </a:rPr>
              <a:t>('index')}}: </a:t>
            </a:r>
            <a:r>
              <a:rPr lang="en-US" sz="2000" dirty="0"/>
              <a:t>A function call that will return </a:t>
            </a:r>
            <a:r>
              <a:rPr lang="en-US" sz="2000" dirty="0">
                <a:solidFill>
                  <a:srgbClr val="FF0000"/>
                </a:solidFill>
              </a:rPr>
              <a:t>the URL for the index() view function</a:t>
            </a:r>
            <a:r>
              <a:rPr lang="en-US" sz="2000" dirty="0"/>
              <a:t>. This is different from the past </a:t>
            </a:r>
            <a:r>
              <a:rPr lang="en-US" sz="2000" dirty="0" err="1"/>
              <a:t>url_for</a:t>
            </a:r>
            <a:r>
              <a:rPr lang="en-US" sz="2000" dirty="0"/>
              <a:t>() call you used to link a static CSS file, because it only takes one argument, which is the view function’s name, and links to the route associated with the function instead of a static file.</a:t>
            </a:r>
          </a:p>
          <a:p>
            <a:r>
              <a:rPr lang="en-US" sz="2000" dirty="0">
                <a:solidFill>
                  <a:srgbClr val="FF0000"/>
                </a:solidFill>
              </a:rPr>
              <a:t>{% block content %} {% </a:t>
            </a:r>
            <a:r>
              <a:rPr lang="en-US" sz="2000" dirty="0" err="1">
                <a:solidFill>
                  <a:srgbClr val="FF0000"/>
                </a:solidFill>
              </a:rPr>
              <a:t>endblock</a:t>
            </a:r>
            <a:r>
              <a:rPr lang="en-US" sz="2000" dirty="0">
                <a:solidFill>
                  <a:srgbClr val="FF0000"/>
                </a:solidFill>
              </a:rPr>
              <a:t> %}: </a:t>
            </a:r>
            <a:r>
              <a:rPr lang="en-US" sz="2000" dirty="0"/>
              <a:t>Another block that will be replaced by content depending on the child template (templates that inherit from base.html) that will override it.</a:t>
            </a:r>
          </a:p>
        </p:txBody>
      </p:sp>
    </p:spTree>
    <p:extLst>
      <p:ext uri="{BB962C8B-B14F-4D97-AF65-F5344CB8AC3E}">
        <p14:creationId xmlns:p14="http://schemas.microsoft.com/office/powerpoint/2010/main" val="189962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2472</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Inter-Bold</vt:lpstr>
      <vt:lpstr>Inter-Medium</vt:lpstr>
      <vt:lpstr>Inter-Regular</vt:lpstr>
      <vt:lpstr>Office Theme</vt:lpstr>
      <vt:lpstr>How To Make a Web Application Using Flask in Python 3 </vt:lpstr>
      <vt:lpstr>PowerPoint Presentation</vt:lpstr>
      <vt:lpstr>PowerPoint Presentation</vt:lpstr>
      <vt:lpstr>Step 3 — Using HTML templates </vt:lpstr>
      <vt:lpstr>In this step, you’ll create your main Flask application in a new file.</vt:lpstr>
      <vt:lpstr>flask_blog/templates/index.html</vt:lpstr>
      <vt:lpstr>You’ll add a link to the style.css file inside the &lt;head&gt; section of the index.html template file:</vt:lpstr>
      <vt:lpstr>You can avoid unnecessary code repetition with the help of a base template file, which all of your HTML files will inherit from. See Template Inheritance in Jinja for more information.</vt:lpstr>
      <vt:lpstr>PowerPoint Presentation</vt:lpstr>
      <vt:lpstr>Now that you have a base template, you can take advantage of it using inheritance. Open the index.html file:</vt:lpstr>
      <vt:lpstr>PowerPoint Presentation</vt:lpstr>
      <vt:lpstr>PowerPoint Presentation</vt:lpstr>
      <vt:lpstr>Step 4 — Setting up the Database</vt:lpstr>
      <vt:lpstr>PowerPoint Presentation</vt:lpstr>
      <vt:lpstr>flask_blog/init_db.py</vt:lpstr>
      <vt:lpstr>Step 5 — Displaying All Posts</vt:lpstr>
      <vt:lpstr>PowerPoint Presentation</vt:lpstr>
      <vt:lpstr>flask_blog/templates/index.html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Web Application Using Flask in Python 3 </dc:title>
  <dc:creator>Thippeswamy MN</dc:creator>
  <cp:lastModifiedBy>Thippeswamy MN</cp:lastModifiedBy>
  <cp:revision>21</cp:revision>
  <dcterms:created xsi:type="dcterms:W3CDTF">2021-10-25T03:22:03Z</dcterms:created>
  <dcterms:modified xsi:type="dcterms:W3CDTF">2021-10-25T06:23:55Z</dcterms:modified>
</cp:coreProperties>
</file>