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95" r:id="rId4"/>
    <p:sldId id="296" r:id="rId5"/>
    <p:sldId id="297" r:id="rId6"/>
    <p:sldId id="298" r:id="rId7"/>
    <p:sldId id="299" r:id="rId8"/>
    <p:sldId id="300" r:id="rId9"/>
    <p:sldId id="301" r:id="rId10"/>
    <p:sldId id="302" r:id="rId11"/>
    <p:sldId id="303" r:id="rId12"/>
    <p:sldId id="304" r:id="rId13"/>
    <p:sldId id="305" r:id="rId14"/>
    <p:sldId id="314" r:id="rId15"/>
    <p:sldId id="315" r:id="rId16"/>
    <p:sldId id="316" r:id="rId17"/>
    <p:sldId id="318" r:id="rId18"/>
    <p:sldId id="319" r:id="rId19"/>
    <p:sldId id="306" r:id="rId20"/>
    <p:sldId id="307" r:id="rId21"/>
    <p:sldId id="308" r:id="rId22"/>
    <p:sldId id="309" r:id="rId23"/>
    <p:sldId id="310" r:id="rId24"/>
    <p:sldId id="311" r:id="rId25"/>
    <p:sldId id="312" r:id="rId26"/>
    <p:sldId id="313" r:id="rId27"/>
    <p:sldId id="275" r:id="rId28"/>
    <p:sldId id="276" r:id="rId29"/>
    <p:sldId id="277" r:id="rId30"/>
    <p:sldId id="278" r:id="rId31"/>
    <p:sldId id="282" r:id="rId32"/>
    <p:sldId id="279" r:id="rId33"/>
    <p:sldId id="280" r:id="rId34"/>
    <p:sldId id="281" r:id="rId35"/>
    <p:sldId id="283" r:id="rId36"/>
    <p:sldId id="284" r:id="rId37"/>
    <p:sldId id="285" r:id="rId38"/>
    <p:sldId id="286" r:id="rId39"/>
    <p:sldId id="287" r:id="rId40"/>
    <p:sldId id="288" r:id="rId41"/>
    <p:sldId id="289" r:id="rId42"/>
    <p:sldId id="290" r:id="rId43"/>
    <p:sldId id="292" r:id="rId44"/>
    <p:sldId id="293" r:id="rId45"/>
    <p:sldId id="257" r:id="rId46"/>
    <p:sldId id="258" r:id="rId47"/>
    <p:sldId id="259" r:id="rId48"/>
    <p:sldId id="260" r:id="rId49"/>
    <p:sldId id="261" r:id="rId50"/>
    <p:sldId id="262" r:id="rId51"/>
    <p:sldId id="263" r:id="rId52"/>
    <p:sldId id="264" r:id="rId53"/>
    <p:sldId id="265" r:id="rId54"/>
    <p:sldId id="266" r:id="rId55"/>
    <p:sldId id="267" r:id="rId56"/>
    <p:sldId id="268" r:id="rId57"/>
    <p:sldId id="269" r:id="rId58"/>
    <p:sldId id="270" r:id="rId59"/>
    <p:sldId id="271" r:id="rId60"/>
    <p:sldId id="274" r:id="rId61"/>
    <p:sldId id="272" r:id="rId62"/>
    <p:sldId id="27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41BB-991D-4E96-A9ED-EC8186FC6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880F0-9636-40D0-BE73-C15768EC4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7D5E80-4A8E-4FB4-AB7C-BDDA188D7183}"/>
              </a:ext>
            </a:extLst>
          </p:cNvPr>
          <p:cNvSpPr>
            <a:spLocks noGrp="1"/>
          </p:cNvSpPr>
          <p:nvPr>
            <p:ph type="dt" sz="half" idx="10"/>
          </p:nvPr>
        </p:nvSpPr>
        <p:spPr/>
        <p:txBody>
          <a:bodyPr/>
          <a:lstStyle/>
          <a:p>
            <a:fld id="{58138E4B-C72D-4924-BCFC-22AF43F37724}" type="datetimeFigureOut">
              <a:rPr lang="en-US" smtClean="0"/>
              <a:t>10/26/2021</a:t>
            </a:fld>
            <a:endParaRPr lang="en-US"/>
          </a:p>
        </p:txBody>
      </p:sp>
      <p:sp>
        <p:nvSpPr>
          <p:cNvPr id="5" name="Footer Placeholder 4">
            <a:extLst>
              <a:ext uri="{FF2B5EF4-FFF2-40B4-BE49-F238E27FC236}">
                <a16:creationId xmlns:a16="http://schemas.microsoft.com/office/drawing/2014/main" id="{A264308E-B3DA-49FC-BE56-7B392A635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3D718-78B9-43AC-BB5F-A96B1788A3F8}"/>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1029643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5817-C365-410E-8922-5E3C2767C6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911844-250C-407D-B775-CA7CD29E82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FFA2A-A3F0-475E-ABC6-0F78DF5B189D}"/>
              </a:ext>
            </a:extLst>
          </p:cNvPr>
          <p:cNvSpPr>
            <a:spLocks noGrp="1"/>
          </p:cNvSpPr>
          <p:nvPr>
            <p:ph type="dt" sz="half" idx="10"/>
          </p:nvPr>
        </p:nvSpPr>
        <p:spPr/>
        <p:txBody>
          <a:bodyPr/>
          <a:lstStyle/>
          <a:p>
            <a:fld id="{58138E4B-C72D-4924-BCFC-22AF43F37724}" type="datetimeFigureOut">
              <a:rPr lang="en-US" smtClean="0"/>
              <a:t>10/26/2021</a:t>
            </a:fld>
            <a:endParaRPr lang="en-US"/>
          </a:p>
        </p:txBody>
      </p:sp>
      <p:sp>
        <p:nvSpPr>
          <p:cNvPr id="5" name="Footer Placeholder 4">
            <a:extLst>
              <a:ext uri="{FF2B5EF4-FFF2-40B4-BE49-F238E27FC236}">
                <a16:creationId xmlns:a16="http://schemas.microsoft.com/office/drawing/2014/main" id="{F8634DE3-0463-46A7-90A9-A94C3C627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C80CB-2EE1-4256-9420-C43AF21BC459}"/>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224430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AB3B3-F8C5-458D-87E4-1C0F5EB72C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50E36C-E479-4F89-BDB9-4A0E4393E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B6142-A923-474D-9EF7-10886E90388C}"/>
              </a:ext>
            </a:extLst>
          </p:cNvPr>
          <p:cNvSpPr>
            <a:spLocks noGrp="1"/>
          </p:cNvSpPr>
          <p:nvPr>
            <p:ph type="dt" sz="half" idx="10"/>
          </p:nvPr>
        </p:nvSpPr>
        <p:spPr/>
        <p:txBody>
          <a:bodyPr/>
          <a:lstStyle/>
          <a:p>
            <a:fld id="{58138E4B-C72D-4924-BCFC-22AF43F37724}" type="datetimeFigureOut">
              <a:rPr lang="en-US" smtClean="0"/>
              <a:t>10/26/2021</a:t>
            </a:fld>
            <a:endParaRPr lang="en-US"/>
          </a:p>
        </p:txBody>
      </p:sp>
      <p:sp>
        <p:nvSpPr>
          <p:cNvPr id="5" name="Footer Placeholder 4">
            <a:extLst>
              <a:ext uri="{FF2B5EF4-FFF2-40B4-BE49-F238E27FC236}">
                <a16:creationId xmlns:a16="http://schemas.microsoft.com/office/drawing/2014/main" id="{8B3739AF-8F16-432E-99F9-337E17B6A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5A1B2-F71D-4DF9-A0CF-7C48F3E3923A}"/>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223609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FE0E-404E-472E-8A5D-2C23F7EEB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C2E50-AE11-447F-A574-01E600FDF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2CBFA-965D-4989-99D6-3961E26E5B9A}"/>
              </a:ext>
            </a:extLst>
          </p:cNvPr>
          <p:cNvSpPr>
            <a:spLocks noGrp="1"/>
          </p:cNvSpPr>
          <p:nvPr>
            <p:ph type="dt" sz="half" idx="10"/>
          </p:nvPr>
        </p:nvSpPr>
        <p:spPr/>
        <p:txBody>
          <a:bodyPr/>
          <a:lstStyle/>
          <a:p>
            <a:fld id="{58138E4B-C72D-4924-BCFC-22AF43F37724}" type="datetimeFigureOut">
              <a:rPr lang="en-US" smtClean="0"/>
              <a:t>10/26/2021</a:t>
            </a:fld>
            <a:endParaRPr lang="en-US"/>
          </a:p>
        </p:txBody>
      </p:sp>
      <p:sp>
        <p:nvSpPr>
          <p:cNvPr id="5" name="Footer Placeholder 4">
            <a:extLst>
              <a:ext uri="{FF2B5EF4-FFF2-40B4-BE49-F238E27FC236}">
                <a16:creationId xmlns:a16="http://schemas.microsoft.com/office/drawing/2014/main" id="{6FE8A019-98BB-4A2C-9421-96825D7A2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1480E-EA3D-4F4D-AF45-B51E8DE60335}"/>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19298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1B11-85FB-4454-9BEF-686FA3436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AB4A1-72E1-4B08-B9AA-3B2581601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C89557-4902-4C1B-9FE1-6895B486CD2E}"/>
              </a:ext>
            </a:extLst>
          </p:cNvPr>
          <p:cNvSpPr>
            <a:spLocks noGrp="1"/>
          </p:cNvSpPr>
          <p:nvPr>
            <p:ph type="dt" sz="half" idx="10"/>
          </p:nvPr>
        </p:nvSpPr>
        <p:spPr/>
        <p:txBody>
          <a:bodyPr/>
          <a:lstStyle/>
          <a:p>
            <a:fld id="{58138E4B-C72D-4924-BCFC-22AF43F37724}" type="datetimeFigureOut">
              <a:rPr lang="en-US" smtClean="0"/>
              <a:t>10/26/2021</a:t>
            </a:fld>
            <a:endParaRPr lang="en-US"/>
          </a:p>
        </p:txBody>
      </p:sp>
      <p:sp>
        <p:nvSpPr>
          <p:cNvPr id="5" name="Footer Placeholder 4">
            <a:extLst>
              <a:ext uri="{FF2B5EF4-FFF2-40B4-BE49-F238E27FC236}">
                <a16:creationId xmlns:a16="http://schemas.microsoft.com/office/drawing/2014/main" id="{5DBFE992-8F6B-4FD5-9D56-BB8A15A77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6D9CE-C524-48EE-B58F-721A1D04A318}"/>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424511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1234-A026-4953-8A58-E7D83A5C75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3A78EE-5107-470E-BEFF-4739E843B5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173E33-4D2C-4F37-8FDB-76132DC8BD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89813-674E-4A87-BF21-F844B2A2910C}"/>
              </a:ext>
            </a:extLst>
          </p:cNvPr>
          <p:cNvSpPr>
            <a:spLocks noGrp="1"/>
          </p:cNvSpPr>
          <p:nvPr>
            <p:ph type="dt" sz="half" idx="10"/>
          </p:nvPr>
        </p:nvSpPr>
        <p:spPr/>
        <p:txBody>
          <a:bodyPr/>
          <a:lstStyle/>
          <a:p>
            <a:fld id="{58138E4B-C72D-4924-BCFC-22AF43F37724}" type="datetimeFigureOut">
              <a:rPr lang="en-US" smtClean="0"/>
              <a:t>10/26/2021</a:t>
            </a:fld>
            <a:endParaRPr lang="en-US"/>
          </a:p>
        </p:txBody>
      </p:sp>
      <p:sp>
        <p:nvSpPr>
          <p:cNvPr id="6" name="Footer Placeholder 5">
            <a:extLst>
              <a:ext uri="{FF2B5EF4-FFF2-40B4-BE49-F238E27FC236}">
                <a16:creationId xmlns:a16="http://schemas.microsoft.com/office/drawing/2014/main" id="{CF52123F-C813-4986-8EAC-0758273A3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744B7-7F9B-47D2-83D8-D48A02DD4906}"/>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1108462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44A4-C27E-4706-A21C-AA44BB5620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310AE8-04F3-4D40-A01A-5580CED64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CC8BF-931F-4460-9815-174332AF6F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B35BF-F42A-4F7D-A8BE-CF5C86C5F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F0A7D7-3F3B-4450-A34A-5EE872CB3A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E1C09-C8F6-48CA-B6AE-461D4B6EAE85}"/>
              </a:ext>
            </a:extLst>
          </p:cNvPr>
          <p:cNvSpPr>
            <a:spLocks noGrp="1"/>
          </p:cNvSpPr>
          <p:nvPr>
            <p:ph type="dt" sz="half" idx="10"/>
          </p:nvPr>
        </p:nvSpPr>
        <p:spPr/>
        <p:txBody>
          <a:bodyPr/>
          <a:lstStyle/>
          <a:p>
            <a:fld id="{58138E4B-C72D-4924-BCFC-22AF43F37724}" type="datetimeFigureOut">
              <a:rPr lang="en-US" smtClean="0"/>
              <a:t>10/26/2021</a:t>
            </a:fld>
            <a:endParaRPr lang="en-US"/>
          </a:p>
        </p:txBody>
      </p:sp>
      <p:sp>
        <p:nvSpPr>
          <p:cNvPr id="8" name="Footer Placeholder 7">
            <a:extLst>
              <a:ext uri="{FF2B5EF4-FFF2-40B4-BE49-F238E27FC236}">
                <a16:creationId xmlns:a16="http://schemas.microsoft.com/office/drawing/2014/main" id="{112EAA7E-F0AB-4EFD-A801-5C671AD858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B016F3-3726-48E1-AAB0-225CE3A644EE}"/>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308758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79C4-88FB-4FD9-84DD-8AE341CD3D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8FDDF0-F0EF-4EAE-9CE9-CBF57E1D4326}"/>
              </a:ext>
            </a:extLst>
          </p:cNvPr>
          <p:cNvSpPr>
            <a:spLocks noGrp="1"/>
          </p:cNvSpPr>
          <p:nvPr>
            <p:ph type="dt" sz="half" idx="10"/>
          </p:nvPr>
        </p:nvSpPr>
        <p:spPr/>
        <p:txBody>
          <a:bodyPr/>
          <a:lstStyle/>
          <a:p>
            <a:fld id="{58138E4B-C72D-4924-BCFC-22AF43F37724}" type="datetimeFigureOut">
              <a:rPr lang="en-US" smtClean="0"/>
              <a:t>10/26/2021</a:t>
            </a:fld>
            <a:endParaRPr lang="en-US"/>
          </a:p>
        </p:txBody>
      </p:sp>
      <p:sp>
        <p:nvSpPr>
          <p:cNvPr id="4" name="Footer Placeholder 3">
            <a:extLst>
              <a:ext uri="{FF2B5EF4-FFF2-40B4-BE49-F238E27FC236}">
                <a16:creationId xmlns:a16="http://schemas.microsoft.com/office/drawing/2014/main" id="{91D69EBF-8352-4D9C-9978-DE8774E33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519D6-A602-4457-85E7-D39375865BAE}"/>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349474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EB35A-C994-4EFA-AAEF-AEC505041785}"/>
              </a:ext>
            </a:extLst>
          </p:cNvPr>
          <p:cNvSpPr>
            <a:spLocks noGrp="1"/>
          </p:cNvSpPr>
          <p:nvPr>
            <p:ph type="dt" sz="half" idx="10"/>
          </p:nvPr>
        </p:nvSpPr>
        <p:spPr/>
        <p:txBody>
          <a:bodyPr/>
          <a:lstStyle/>
          <a:p>
            <a:fld id="{58138E4B-C72D-4924-BCFC-22AF43F37724}" type="datetimeFigureOut">
              <a:rPr lang="en-US" smtClean="0"/>
              <a:t>10/26/2021</a:t>
            </a:fld>
            <a:endParaRPr lang="en-US"/>
          </a:p>
        </p:txBody>
      </p:sp>
      <p:sp>
        <p:nvSpPr>
          <p:cNvPr id="3" name="Footer Placeholder 2">
            <a:extLst>
              <a:ext uri="{FF2B5EF4-FFF2-40B4-BE49-F238E27FC236}">
                <a16:creationId xmlns:a16="http://schemas.microsoft.com/office/drawing/2014/main" id="{E46F3CE0-B737-4446-8A52-2AC56841BD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79EAE2-CAD9-4679-87D8-EB3EC1F301EC}"/>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3207176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BD99-AA92-4B00-B589-202A520CE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57A60-0AFE-4F1B-B018-9B9CF5A45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19412-5FF5-4286-9B05-92BC98471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41CDB-FFD4-43BC-AB85-649D095EA797}"/>
              </a:ext>
            </a:extLst>
          </p:cNvPr>
          <p:cNvSpPr>
            <a:spLocks noGrp="1"/>
          </p:cNvSpPr>
          <p:nvPr>
            <p:ph type="dt" sz="half" idx="10"/>
          </p:nvPr>
        </p:nvSpPr>
        <p:spPr/>
        <p:txBody>
          <a:bodyPr/>
          <a:lstStyle/>
          <a:p>
            <a:fld id="{58138E4B-C72D-4924-BCFC-22AF43F37724}" type="datetimeFigureOut">
              <a:rPr lang="en-US" smtClean="0"/>
              <a:t>10/26/2021</a:t>
            </a:fld>
            <a:endParaRPr lang="en-US"/>
          </a:p>
        </p:txBody>
      </p:sp>
      <p:sp>
        <p:nvSpPr>
          <p:cNvPr id="6" name="Footer Placeholder 5">
            <a:extLst>
              <a:ext uri="{FF2B5EF4-FFF2-40B4-BE49-F238E27FC236}">
                <a16:creationId xmlns:a16="http://schemas.microsoft.com/office/drawing/2014/main" id="{14CB92AA-D8ED-48FD-A1B2-1213021E5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21CBF-F5CA-4F84-87E1-4FCA4C305BD2}"/>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180208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91AE-01D9-4267-8E18-E3D9ECD65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326710-2D8E-4747-9D2B-C8C89C6F8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C5199-00CB-4563-8EBC-430761557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6597A-993D-449B-BDDD-20FE41BDF902}"/>
              </a:ext>
            </a:extLst>
          </p:cNvPr>
          <p:cNvSpPr>
            <a:spLocks noGrp="1"/>
          </p:cNvSpPr>
          <p:nvPr>
            <p:ph type="dt" sz="half" idx="10"/>
          </p:nvPr>
        </p:nvSpPr>
        <p:spPr/>
        <p:txBody>
          <a:bodyPr/>
          <a:lstStyle/>
          <a:p>
            <a:fld id="{58138E4B-C72D-4924-BCFC-22AF43F37724}" type="datetimeFigureOut">
              <a:rPr lang="en-US" smtClean="0"/>
              <a:t>10/26/2021</a:t>
            </a:fld>
            <a:endParaRPr lang="en-US"/>
          </a:p>
        </p:txBody>
      </p:sp>
      <p:sp>
        <p:nvSpPr>
          <p:cNvPr id="6" name="Footer Placeholder 5">
            <a:extLst>
              <a:ext uri="{FF2B5EF4-FFF2-40B4-BE49-F238E27FC236}">
                <a16:creationId xmlns:a16="http://schemas.microsoft.com/office/drawing/2014/main" id="{D9B27A86-34F7-429D-9C45-240C9C2AF7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CB94D-ECB1-4CBC-B69A-DF298CBF1464}"/>
              </a:ext>
            </a:extLst>
          </p:cNvPr>
          <p:cNvSpPr>
            <a:spLocks noGrp="1"/>
          </p:cNvSpPr>
          <p:nvPr>
            <p:ph type="sldNum" sz="quarter" idx="12"/>
          </p:nvPr>
        </p:nvSpPr>
        <p:spPr/>
        <p:txBody>
          <a:bodyPr/>
          <a:lstStyle/>
          <a:p>
            <a:fld id="{1A9EF82E-4183-4868-A0A1-DAEFE3008D99}" type="slidenum">
              <a:rPr lang="en-US" smtClean="0"/>
              <a:t>‹#›</a:t>
            </a:fld>
            <a:endParaRPr lang="en-US"/>
          </a:p>
        </p:txBody>
      </p:sp>
    </p:spTree>
    <p:extLst>
      <p:ext uri="{BB962C8B-B14F-4D97-AF65-F5344CB8AC3E}">
        <p14:creationId xmlns:p14="http://schemas.microsoft.com/office/powerpoint/2010/main" val="28278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2BA37D-C64A-4637-A13E-94BD1F112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4F5E81-DE23-483E-9ECD-616FC6167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A4702-A34C-4473-B6D1-D7DDC1B73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38E4B-C72D-4924-BCFC-22AF43F37724}" type="datetimeFigureOut">
              <a:rPr lang="en-US" smtClean="0"/>
              <a:t>10/26/2021</a:t>
            </a:fld>
            <a:endParaRPr lang="en-US"/>
          </a:p>
        </p:txBody>
      </p:sp>
      <p:sp>
        <p:nvSpPr>
          <p:cNvPr id="5" name="Footer Placeholder 4">
            <a:extLst>
              <a:ext uri="{FF2B5EF4-FFF2-40B4-BE49-F238E27FC236}">
                <a16:creationId xmlns:a16="http://schemas.microsoft.com/office/drawing/2014/main" id="{004674F9-DAC5-400B-A41F-DFB643C909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570200-804F-4CC6-8476-D8A1CBEB2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EF82E-4183-4868-A0A1-DAEFE3008D99}" type="slidenum">
              <a:rPr lang="en-US" smtClean="0"/>
              <a:t>‹#›</a:t>
            </a:fld>
            <a:endParaRPr lang="en-US"/>
          </a:p>
        </p:txBody>
      </p:sp>
    </p:spTree>
    <p:extLst>
      <p:ext uri="{BB962C8B-B14F-4D97-AF65-F5344CB8AC3E}">
        <p14:creationId xmlns:p14="http://schemas.microsoft.com/office/powerpoint/2010/main" val="1614266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jinja.palletsprojects.co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9C56-6E60-473D-946F-25FFED336127}"/>
              </a:ext>
            </a:extLst>
          </p:cNvPr>
          <p:cNvSpPr>
            <a:spLocks noGrp="1"/>
          </p:cNvSpPr>
          <p:nvPr>
            <p:ph type="ctrTitle"/>
          </p:nvPr>
        </p:nvSpPr>
        <p:spPr/>
        <p:txBody>
          <a:bodyPr>
            <a:normAutofit fontScale="90000"/>
          </a:bodyPr>
          <a:lstStyle/>
          <a:p>
            <a:r>
              <a:rPr lang="en-US" b="1" i="0" dirty="0">
                <a:solidFill>
                  <a:srgbClr val="031B4E"/>
                </a:solidFill>
                <a:effectLst/>
                <a:latin typeface="Inter-Bold"/>
              </a:rPr>
              <a:t>How To Make a Web Application Using Flask in Python 3</a:t>
            </a:r>
            <a:br>
              <a:rPr lang="en-US" b="1" i="0" dirty="0">
                <a:solidFill>
                  <a:srgbClr val="031B4E"/>
                </a:solidFill>
                <a:effectLst/>
                <a:latin typeface="Inter-Bold"/>
              </a:rPr>
            </a:br>
            <a:endParaRPr lang="en-US" dirty="0"/>
          </a:p>
        </p:txBody>
      </p:sp>
      <p:sp>
        <p:nvSpPr>
          <p:cNvPr id="3" name="Subtitle 2">
            <a:extLst>
              <a:ext uri="{FF2B5EF4-FFF2-40B4-BE49-F238E27FC236}">
                <a16:creationId xmlns:a16="http://schemas.microsoft.com/office/drawing/2014/main" id="{47B62A09-E227-4A19-AAC0-8B23E86489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294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Marks Table">
            <a:extLst>
              <a:ext uri="{FF2B5EF4-FFF2-40B4-BE49-F238E27FC236}">
                <a16:creationId xmlns:a16="http://schemas.microsoft.com/office/drawing/2014/main" id="{A3DA096C-3F76-4E27-A0F6-B6E35D9334F9}"/>
              </a:ext>
            </a:extLst>
          </p:cNvPr>
          <p:cNvSpPr>
            <a:spLocks noGrp="1" noChangeAspect="1" noChangeArrowheads="1"/>
          </p:cNvSpPr>
          <p:nvPr>
            <p:ph idx="1"/>
          </p:nvPr>
        </p:nvSpPr>
        <p:spPr bwMode="auto">
          <a:xfrm>
            <a:off x="838200" y="301841"/>
            <a:ext cx="10515600" cy="58751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r>
              <a:rPr lang="en-US" dirty="0"/>
              <a:t>A cookie is stored on a client’s computer in the form of a text file. Its purpose is to remember and track data pertaining to a client’s usage for better visitor experience and site statistics.</a:t>
            </a:r>
          </a:p>
          <a:p>
            <a:endParaRPr lang="en-US" dirty="0"/>
          </a:p>
          <a:p>
            <a:r>
              <a:rPr lang="en-US" dirty="0"/>
              <a:t>A Request object contains a cookie’s attribute. It is a dictionary object of all the cookie variables and their corresponding values, a client has transmitted. In addition to it, a cookie also stores its expiry time, path and domain name of the site.</a:t>
            </a:r>
          </a:p>
          <a:p>
            <a:endParaRPr lang="en-US" dirty="0"/>
          </a:p>
          <a:p>
            <a:r>
              <a:rPr lang="en-US" dirty="0"/>
              <a:t>In Flask, cookies are set on response object. Use </a:t>
            </a:r>
            <a:r>
              <a:rPr lang="en-US" dirty="0" err="1">
                <a:solidFill>
                  <a:srgbClr val="FF0000"/>
                </a:solidFill>
              </a:rPr>
              <a:t>make_response</a:t>
            </a:r>
            <a:r>
              <a:rPr lang="en-US" dirty="0">
                <a:solidFill>
                  <a:srgbClr val="FF0000"/>
                </a:solidFill>
              </a:rPr>
              <a:t>() </a:t>
            </a:r>
            <a:r>
              <a:rPr lang="en-US" dirty="0"/>
              <a:t>function to get response object from return value of a view function. After that, use the </a:t>
            </a:r>
            <a:r>
              <a:rPr lang="en-US" dirty="0" err="1">
                <a:solidFill>
                  <a:srgbClr val="FF0000"/>
                </a:solidFill>
              </a:rPr>
              <a:t>set_cookie</a:t>
            </a:r>
            <a:r>
              <a:rPr lang="en-US" dirty="0">
                <a:solidFill>
                  <a:srgbClr val="FF0000"/>
                </a:solidFill>
              </a:rPr>
              <a:t>() function </a:t>
            </a:r>
            <a:r>
              <a:rPr lang="en-US" dirty="0"/>
              <a:t>of response object to store a cookie.</a:t>
            </a:r>
          </a:p>
          <a:p>
            <a:endParaRPr lang="en-US" dirty="0"/>
          </a:p>
          <a:p>
            <a:r>
              <a:rPr lang="en-US" dirty="0"/>
              <a:t>Reading back a cookie is easy. The </a:t>
            </a:r>
            <a:r>
              <a:rPr lang="en-US" dirty="0">
                <a:solidFill>
                  <a:srgbClr val="FF0000"/>
                </a:solidFill>
              </a:rPr>
              <a:t>get() method </a:t>
            </a:r>
            <a:r>
              <a:rPr lang="en-US" dirty="0"/>
              <a:t>of </a:t>
            </a:r>
            <a:r>
              <a:rPr lang="en-US" dirty="0" err="1"/>
              <a:t>request.cookies</a:t>
            </a:r>
            <a:r>
              <a:rPr lang="en-US" dirty="0"/>
              <a:t> attribute is used to read a cookie.</a:t>
            </a:r>
          </a:p>
        </p:txBody>
      </p:sp>
    </p:spTree>
    <p:extLst>
      <p:ext uri="{BB962C8B-B14F-4D97-AF65-F5344CB8AC3E}">
        <p14:creationId xmlns:p14="http://schemas.microsoft.com/office/powerpoint/2010/main" val="195685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F48FB-CFB7-4B9F-A5B4-5493E5C0B890}"/>
              </a:ext>
            </a:extLst>
          </p:cNvPr>
          <p:cNvSpPr>
            <a:spLocks noGrp="1"/>
          </p:cNvSpPr>
          <p:nvPr>
            <p:ph idx="1"/>
          </p:nvPr>
        </p:nvSpPr>
        <p:spPr>
          <a:xfrm>
            <a:off x="838200" y="133165"/>
            <a:ext cx="10515600" cy="6043798"/>
          </a:xfrm>
        </p:spPr>
        <p:txBody>
          <a:bodyPr>
            <a:normAutofit fontScale="70000" lnSpcReduction="20000"/>
          </a:bodyPr>
          <a:lstStyle/>
          <a:p>
            <a:r>
              <a:rPr lang="en-US" dirty="0">
                <a:highlight>
                  <a:srgbClr val="FFFF00"/>
                </a:highlight>
              </a:rPr>
              <a:t>In the following Flask application, a simple form opens up as you visit ‘/’ URL.</a:t>
            </a:r>
          </a:p>
          <a:p>
            <a:endParaRPr lang="en-US" dirty="0">
              <a:highlight>
                <a:srgbClr val="FFFF00"/>
              </a:highlight>
            </a:endParaRPr>
          </a:p>
          <a:p>
            <a:r>
              <a:rPr lang="en-US" dirty="0">
                <a:highlight>
                  <a:srgbClr val="FFFF00"/>
                </a:highlight>
              </a:rPr>
              <a:t>@app.route('/')</a:t>
            </a:r>
          </a:p>
          <a:p>
            <a:r>
              <a:rPr lang="en-US" dirty="0">
                <a:highlight>
                  <a:srgbClr val="FFFF00"/>
                </a:highlight>
              </a:rPr>
              <a:t>def index():</a:t>
            </a:r>
          </a:p>
          <a:p>
            <a:r>
              <a:rPr lang="en-US" dirty="0">
                <a:highlight>
                  <a:srgbClr val="FFFF00"/>
                </a:highlight>
              </a:rPr>
              <a:t>   return </a:t>
            </a:r>
            <a:r>
              <a:rPr lang="en-US" dirty="0" err="1">
                <a:highlight>
                  <a:srgbClr val="FFFF00"/>
                </a:highlight>
              </a:rPr>
              <a:t>render_template</a:t>
            </a:r>
            <a:r>
              <a:rPr lang="en-US" dirty="0">
                <a:highlight>
                  <a:srgbClr val="FFFF00"/>
                </a:highlight>
              </a:rPr>
              <a:t>('index.html’)</a:t>
            </a:r>
          </a:p>
          <a:p>
            <a:endParaRPr lang="en-US" dirty="0"/>
          </a:p>
          <a:p>
            <a:r>
              <a:rPr lang="en-US" dirty="0">
                <a:solidFill>
                  <a:srgbClr val="FF0000"/>
                </a:solidFill>
              </a:rPr>
              <a:t>This HTML page contains one text input.</a:t>
            </a:r>
          </a:p>
          <a:p>
            <a:endParaRPr lang="en-US" dirty="0">
              <a:solidFill>
                <a:srgbClr val="FF0000"/>
              </a:solidFill>
            </a:endParaRPr>
          </a:p>
          <a:p>
            <a:r>
              <a:rPr lang="en-US" dirty="0">
                <a:solidFill>
                  <a:srgbClr val="FF0000"/>
                </a:solidFill>
              </a:rPr>
              <a:t>&lt;html&gt;</a:t>
            </a:r>
          </a:p>
          <a:p>
            <a:r>
              <a:rPr lang="en-US" dirty="0">
                <a:solidFill>
                  <a:srgbClr val="FF0000"/>
                </a:solidFill>
              </a:rPr>
              <a:t>   &lt;body&gt;</a:t>
            </a:r>
          </a:p>
          <a:p>
            <a:r>
              <a:rPr lang="en-US" dirty="0">
                <a:solidFill>
                  <a:srgbClr val="FF0000"/>
                </a:solidFill>
              </a:rPr>
              <a:t>      &lt;form action = "/</a:t>
            </a:r>
            <a:r>
              <a:rPr lang="en-US" dirty="0" err="1">
                <a:solidFill>
                  <a:srgbClr val="FF0000"/>
                </a:solidFill>
              </a:rPr>
              <a:t>setcookie</a:t>
            </a:r>
            <a:r>
              <a:rPr lang="en-US" dirty="0">
                <a:solidFill>
                  <a:srgbClr val="FF0000"/>
                </a:solidFill>
              </a:rPr>
              <a:t>" method = "POST"&gt;</a:t>
            </a:r>
          </a:p>
          <a:p>
            <a:r>
              <a:rPr lang="en-US" dirty="0">
                <a:solidFill>
                  <a:srgbClr val="FF0000"/>
                </a:solidFill>
              </a:rPr>
              <a:t>         &lt;p&gt;&lt;h3&gt;Enter </a:t>
            </a:r>
            <a:r>
              <a:rPr lang="en-US" dirty="0" err="1">
                <a:solidFill>
                  <a:srgbClr val="FF0000"/>
                </a:solidFill>
              </a:rPr>
              <a:t>userID</a:t>
            </a:r>
            <a:r>
              <a:rPr lang="en-US" dirty="0">
                <a:solidFill>
                  <a:srgbClr val="FF0000"/>
                </a:solidFill>
              </a:rPr>
              <a:t>&lt;/h3&gt;&lt;/p&gt;</a:t>
            </a:r>
          </a:p>
          <a:p>
            <a:r>
              <a:rPr lang="en-US" dirty="0">
                <a:solidFill>
                  <a:srgbClr val="FF0000"/>
                </a:solidFill>
              </a:rPr>
              <a:t>         &lt;p&gt;&lt;input type = 'text' name = 'nm'/&gt;&lt;/p&gt;</a:t>
            </a:r>
          </a:p>
          <a:p>
            <a:r>
              <a:rPr lang="en-US" dirty="0">
                <a:solidFill>
                  <a:srgbClr val="FF0000"/>
                </a:solidFill>
              </a:rPr>
              <a:t>         &lt;p&gt;&lt;input type = 'submit' value = 'Login'/&gt;&lt;/p&gt;</a:t>
            </a:r>
          </a:p>
          <a:p>
            <a:r>
              <a:rPr lang="en-US" dirty="0">
                <a:solidFill>
                  <a:srgbClr val="FF0000"/>
                </a:solidFill>
              </a:rPr>
              <a:t>      &lt;/form&gt;</a:t>
            </a:r>
          </a:p>
          <a:p>
            <a:r>
              <a:rPr lang="en-US" dirty="0">
                <a:solidFill>
                  <a:srgbClr val="FF0000"/>
                </a:solidFill>
              </a:rPr>
              <a:t>   &lt;/body&gt;</a:t>
            </a:r>
          </a:p>
          <a:p>
            <a:r>
              <a:rPr lang="en-US" dirty="0">
                <a:solidFill>
                  <a:srgbClr val="FF0000"/>
                </a:solidFill>
              </a:rPr>
              <a:t>&lt;/html&gt;</a:t>
            </a:r>
          </a:p>
        </p:txBody>
      </p:sp>
    </p:spTree>
    <p:extLst>
      <p:ext uri="{BB962C8B-B14F-4D97-AF65-F5344CB8AC3E}">
        <p14:creationId xmlns:p14="http://schemas.microsoft.com/office/powerpoint/2010/main" val="395374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7625EA-3D5B-4F37-A761-0188A1CA014C}"/>
              </a:ext>
            </a:extLst>
          </p:cNvPr>
          <p:cNvSpPr txBox="1"/>
          <p:nvPr/>
        </p:nvSpPr>
        <p:spPr>
          <a:xfrm>
            <a:off x="1129683" y="586716"/>
            <a:ext cx="8546977" cy="3785652"/>
          </a:xfrm>
          <a:prstGeom prst="rect">
            <a:avLst/>
          </a:prstGeom>
          <a:noFill/>
        </p:spPr>
        <p:txBody>
          <a:bodyPr wrap="square">
            <a:spAutoFit/>
          </a:bodyPr>
          <a:lstStyle/>
          <a:p>
            <a:r>
              <a:rPr lang="en-US" sz="2000" dirty="0"/>
              <a:t>The Form is posted to ‘/</a:t>
            </a:r>
            <a:r>
              <a:rPr lang="en-US" sz="2000" dirty="0" err="1"/>
              <a:t>setcookie</a:t>
            </a:r>
            <a:r>
              <a:rPr lang="en-US" sz="2000" dirty="0"/>
              <a:t>’ URL. The associated view function sets a Cookie name </a:t>
            </a:r>
            <a:r>
              <a:rPr lang="en-US" sz="2000" dirty="0" err="1"/>
              <a:t>userID</a:t>
            </a:r>
            <a:r>
              <a:rPr lang="en-US" sz="2000" dirty="0"/>
              <a:t> and renders another page.</a:t>
            </a:r>
          </a:p>
          <a:p>
            <a:endParaRPr lang="en-US" sz="2000" dirty="0"/>
          </a:p>
          <a:p>
            <a:r>
              <a:rPr lang="en-US" sz="2000" dirty="0"/>
              <a:t>@app.route('/setcookie', methods = ['POST', 'GET'])</a:t>
            </a:r>
          </a:p>
          <a:p>
            <a:r>
              <a:rPr lang="en-US" sz="2000" dirty="0"/>
              <a:t>def </a:t>
            </a:r>
            <a:r>
              <a:rPr lang="en-US" sz="2000" dirty="0" err="1"/>
              <a:t>setcookie</a:t>
            </a:r>
            <a:r>
              <a:rPr lang="en-US" sz="2000" dirty="0"/>
              <a:t>():</a:t>
            </a:r>
          </a:p>
          <a:p>
            <a:r>
              <a:rPr lang="en-US" sz="2000" dirty="0"/>
              <a:t>   if </a:t>
            </a:r>
            <a:r>
              <a:rPr lang="en-US" sz="2000" dirty="0" err="1"/>
              <a:t>request.method</a:t>
            </a:r>
            <a:r>
              <a:rPr lang="en-US" sz="2000" dirty="0"/>
              <a:t> == 'POST':</a:t>
            </a:r>
          </a:p>
          <a:p>
            <a:r>
              <a:rPr lang="en-US" sz="2000" dirty="0"/>
              <a:t>   user = </a:t>
            </a:r>
            <a:r>
              <a:rPr lang="en-US" sz="2000" dirty="0" err="1"/>
              <a:t>request.form</a:t>
            </a:r>
            <a:r>
              <a:rPr lang="en-US" sz="2000" dirty="0"/>
              <a:t>['nm']</a:t>
            </a:r>
          </a:p>
          <a:p>
            <a:r>
              <a:rPr lang="en-US" sz="2000" dirty="0"/>
              <a:t>   </a:t>
            </a:r>
          </a:p>
          <a:p>
            <a:r>
              <a:rPr lang="en-US" sz="2000" dirty="0"/>
              <a:t>   resp = </a:t>
            </a:r>
            <a:r>
              <a:rPr lang="en-US" sz="2000" dirty="0" err="1"/>
              <a:t>make_response</a:t>
            </a:r>
            <a:r>
              <a:rPr lang="en-US" sz="2000" dirty="0"/>
              <a:t>(</a:t>
            </a:r>
            <a:r>
              <a:rPr lang="en-US" sz="2000" dirty="0" err="1"/>
              <a:t>render_template</a:t>
            </a:r>
            <a:r>
              <a:rPr lang="en-US" sz="2000" dirty="0"/>
              <a:t>('readcookie.html'))</a:t>
            </a:r>
          </a:p>
          <a:p>
            <a:r>
              <a:rPr lang="en-US" sz="2000" dirty="0"/>
              <a:t>   </a:t>
            </a:r>
            <a:r>
              <a:rPr lang="en-US" sz="2000" dirty="0" err="1"/>
              <a:t>resp.set_cookie</a:t>
            </a:r>
            <a:r>
              <a:rPr lang="en-US" sz="2000" dirty="0"/>
              <a:t>('</a:t>
            </a:r>
            <a:r>
              <a:rPr lang="en-US" sz="2000" dirty="0" err="1"/>
              <a:t>userID</a:t>
            </a:r>
            <a:r>
              <a:rPr lang="en-US" sz="2000" dirty="0"/>
              <a:t>', user)</a:t>
            </a:r>
          </a:p>
          <a:p>
            <a:r>
              <a:rPr lang="en-US" sz="2000" dirty="0"/>
              <a:t>   </a:t>
            </a:r>
          </a:p>
          <a:p>
            <a:r>
              <a:rPr lang="en-US" sz="2000" dirty="0"/>
              <a:t>   return resp</a:t>
            </a:r>
          </a:p>
        </p:txBody>
      </p:sp>
      <p:sp>
        <p:nvSpPr>
          <p:cNvPr id="7" name="TextBox 6">
            <a:extLst>
              <a:ext uri="{FF2B5EF4-FFF2-40B4-BE49-F238E27FC236}">
                <a16:creationId xmlns:a16="http://schemas.microsoft.com/office/drawing/2014/main" id="{3F7ED413-AD6E-4C16-9CC0-E03972FF9613}"/>
              </a:ext>
            </a:extLst>
          </p:cNvPr>
          <p:cNvSpPr txBox="1"/>
          <p:nvPr/>
        </p:nvSpPr>
        <p:spPr>
          <a:xfrm>
            <a:off x="5737194" y="3644218"/>
            <a:ext cx="6094520" cy="2308324"/>
          </a:xfrm>
          <a:prstGeom prst="rect">
            <a:avLst/>
          </a:prstGeom>
          <a:noFill/>
        </p:spPr>
        <p:txBody>
          <a:bodyPr wrap="square">
            <a:spAutoFit/>
          </a:bodyPr>
          <a:lstStyle/>
          <a:p>
            <a:r>
              <a:rPr lang="en-US" dirty="0"/>
              <a:t>‘readcookie.html’ contains a hyperlink to another view function </a:t>
            </a:r>
            <a:r>
              <a:rPr lang="en-US" dirty="0" err="1"/>
              <a:t>getcookie</a:t>
            </a:r>
            <a:r>
              <a:rPr lang="en-US" dirty="0"/>
              <a:t>(), which reads back and displays the cookie value in browser.</a:t>
            </a:r>
          </a:p>
          <a:p>
            <a:endParaRPr lang="en-US" dirty="0"/>
          </a:p>
          <a:p>
            <a:r>
              <a:rPr lang="en-US" dirty="0"/>
              <a:t>@app.route('/getcookie')</a:t>
            </a:r>
          </a:p>
          <a:p>
            <a:r>
              <a:rPr lang="en-US" dirty="0"/>
              <a:t>def </a:t>
            </a:r>
            <a:r>
              <a:rPr lang="en-US" dirty="0" err="1"/>
              <a:t>getcookie</a:t>
            </a:r>
            <a:r>
              <a:rPr lang="en-US" dirty="0"/>
              <a:t>():</a:t>
            </a:r>
          </a:p>
          <a:p>
            <a:r>
              <a:rPr lang="en-US" dirty="0"/>
              <a:t>   name = </a:t>
            </a:r>
            <a:r>
              <a:rPr lang="en-US" dirty="0" err="1"/>
              <a:t>request.cookies.get</a:t>
            </a:r>
            <a:r>
              <a:rPr lang="en-US" dirty="0"/>
              <a:t>('</a:t>
            </a:r>
            <a:r>
              <a:rPr lang="en-US" dirty="0" err="1"/>
              <a:t>userID</a:t>
            </a:r>
            <a:r>
              <a:rPr lang="en-US" dirty="0"/>
              <a:t>')</a:t>
            </a:r>
          </a:p>
          <a:p>
            <a:r>
              <a:rPr lang="en-US" dirty="0"/>
              <a:t>   return '&lt;h1&gt;welcome '+name+'&lt;/h1&gt;</a:t>
            </a:r>
          </a:p>
        </p:txBody>
      </p:sp>
    </p:spTree>
    <p:extLst>
      <p:ext uri="{BB962C8B-B14F-4D97-AF65-F5344CB8AC3E}">
        <p14:creationId xmlns:p14="http://schemas.microsoft.com/office/powerpoint/2010/main" val="204874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90E1-C3E9-45CB-A96B-817E997855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F6E367-D156-447A-A608-3AAC43F1E991}"/>
              </a:ext>
            </a:extLst>
          </p:cNvPr>
          <p:cNvSpPr>
            <a:spLocks noGrp="1"/>
          </p:cNvSpPr>
          <p:nvPr>
            <p:ph idx="1"/>
          </p:nvPr>
        </p:nvSpPr>
        <p:spPr>
          <a:xfrm>
            <a:off x="5273132" y="3078686"/>
            <a:ext cx="3409459" cy="2128746"/>
          </a:xfrm>
        </p:spPr>
        <p:txBody>
          <a:bodyPr/>
          <a:lstStyle/>
          <a:p>
            <a:r>
              <a:rPr lang="en-US" dirty="0"/>
              <a:t>The result of setting a cookie is displayed like this −</a:t>
            </a:r>
          </a:p>
          <a:p>
            <a:endParaRPr lang="en-US" dirty="0"/>
          </a:p>
        </p:txBody>
      </p:sp>
      <p:sp>
        <p:nvSpPr>
          <p:cNvPr id="6" name="Rectangle 1">
            <a:extLst>
              <a:ext uri="{FF2B5EF4-FFF2-40B4-BE49-F238E27FC236}">
                <a16:creationId xmlns:a16="http://schemas.microsoft.com/office/drawing/2014/main" id="{F8206D4D-CE88-4E10-95B4-39DA7E4D74D4}"/>
              </a:ext>
            </a:extLst>
          </p:cNvPr>
          <p:cNvSpPr>
            <a:spLocks noChangeArrowheads="1"/>
          </p:cNvSpPr>
          <p:nvPr/>
        </p:nvSpPr>
        <p:spPr bwMode="auto">
          <a:xfrm>
            <a:off x="7915275" y="-804982"/>
            <a:ext cx="3409459"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output of read back cookie is shown below.</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ReadCookie HTML">
            <a:extLst>
              <a:ext uri="{FF2B5EF4-FFF2-40B4-BE49-F238E27FC236}">
                <a16:creationId xmlns:a16="http://schemas.microsoft.com/office/drawing/2014/main" id="{24E51B2D-B423-444D-98B4-0E825278F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54" y="3667818"/>
            <a:ext cx="27432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Result of Setting Cookie">
            <a:extLst>
              <a:ext uri="{FF2B5EF4-FFF2-40B4-BE49-F238E27FC236}">
                <a16:creationId xmlns:a16="http://schemas.microsoft.com/office/drawing/2014/main" id="{8E7014CF-4882-4EF3-9875-EA29D0BA8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456" y="4278913"/>
            <a:ext cx="2743200" cy="19145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ading Cookie Back">
            <a:extLst>
              <a:ext uri="{FF2B5EF4-FFF2-40B4-BE49-F238E27FC236}">
                <a16:creationId xmlns:a16="http://schemas.microsoft.com/office/drawing/2014/main" id="{6557980D-2A81-4761-9FE9-3039BC30EA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0721" y="1498384"/>
            <a:ext cx="2743200" cy="17240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C5BC14E-79E8-43F2-98A1-AFD578914A65}"/>
              </a:ext>
            </a:extLst>
          </p:cNvPr>
          <p:cNvSpPr txBox="1"/>
          <p:nvPr/>
        </p:nvSpPr>
        <p:spPr>
          <a:xfrm>
            <a:off x="632534" y="2711932"/>
            <a:ext cx="6094520" cy="646331"/>
          </a:xfrm>
          <a:prstGeom prst="rect">
            <a:avLst/>
          </a:prstGeom>
          <a:noFill/>
        </p:spPr>
        <p:txBody>
          <a:bodyPr wrap="square">
            <a:spAutoFit/>
          </a:bodyPr>
          <a:lstStyle/>
          <a:p>
            <a:r>
              <a:rPr lang="en-US" dirty="0"/>
              <a:t>Run the application and visit http://localhost:5000/</a:t>
            </a:r>
          </a:p>
          <a:p>
            <a:r>
              <a:rPr lang="en-US" dirty="0"/>
              <a:t>         </a:t>
            </a:r>
          </a:p>
        </p:txBody>
      </p:sp>
    </p:spTree>
    <p:extLst>
      <p:ext uri="{BB962C8B-B14F-4D97-AF65-F5344CB8AC3E}">
        <p14:creationId xmlns:p14="http://schemas.microsoft.com/office/powerpoint/2010/main" val="157033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8EAC0-FA29-4BCA-867C-099BEC58DF60}"/>
              </a:ext>
            </a:extLst>
          </p:cNvPr>
          <p:cNvSpPr>
            <a:spLocks noGrp="1"/>
          </p:cNvSpPr>
          <p:nvPr>
            <p:ph idx="1"/>
          </p:nvPr>
        </p:nvSpPr>
        <p:spPr>
          <a:xfrm>
            <a:off x="838200" y="195309"/>
            <a:ext cx="10515600" cy="5981654"/>
          </a:xfrm>
        </p:spPr>
        <p:txBody>
          <a:bodyPr>
            <a:normAutofit/>
          </a:bodyPr>
          <a:lstStyle/>
          <a:p>
            <a:r>
              <a:rPr lang="en-US" dirty="0"/>
              <a:t>Like Cookie, Session data is stored on client. Session is the time interval when a client logs into a server and logs out of it. The data, which is needed to be held across this session, is stored in the client browser.</a:t>
            </a:r>
          </a:p>
          <a:p>
            <a:endParaRPr lang="en-US" dirty="0"/>
          </a:p>
          <a:p>
            <a:r>
              <a:rPr lang="en-US" dirty="0"/>
              <a:t>A session with each client is assigned a Session ID. The Session data is stored on top of cookies and the server signs them cryptographically. For this encryption, a Flask application needs a defined SECRET_KEY.</a:t>
            </a:r>
          </a:p>
          <a:p>
            <a:endParaRPr lang="en-US" dirty="0"/>
          </a:p>
          <a:p>
            <a:r>
              <a:rPr lang="en-US" dirty="0"/>
              <a:t>Session object is also a dictionary object containing key-value pairs of session variables and associated values.</a:t>
            </a:r>
          </a:p>
        </p:txBody>
      </p:sp>
    </p:spTree>
    <p:extLst>
      <p:ext uri="{BB962C8B-B14F-4D97-AF65-F5344CB8AC3E}">
        <p14:creationId xmlns:p14="http://schemas.microsoft.com/office/powerpoint/2010/main" val="396319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F54B-D7F7-4D97-A67F-20CE7480AF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B06AB5-CA2B-4091-96AE-0822C56523CB}"/>
              </a:ext>
            </a:extLst>
          </p:cNvPr>
          <p:cNvSpPr>
            <a:spLocks noGrp="1"/>
          </p:cNvSpPr>
          <p:nvPr>
            <p:ph idx="1"/>
          </p:nvPr>
        </p:nvSpPr>
        <p:spPr>
          <a:xfrm>
            <a:off x="953610" y="365125"/>
            <a:ext cx="4754732" cy="4351338"/>
          </a:xfrm>
        </p:spPr>
        <p:txBody>
          <a:bodyPr>
            <a:normAutofit/>
          </a:bodyPr>
          <a:lstStyle/>
          <a:p>
            <a:r>
              <a:rPr lang="en-US" sz="2400" dirty="0"/>
              <a:t>For example, to set a ‘username’ session variable use the statement −</a:t>
            </a:r>
          </a:p>
          <a:p>
            <a:endParaRPr lang="en-US" sz="2400" dirty="0"/>
          </a:p>
          <a:p>
            <a:r>
              <a:rPr lang="en-US" sz="2400" dirty="0"/>
              <a:t>Session[‘username’] = ’admin’</a:t>
            </a:r>
          </a:p>
          <a:p>
            <a:r>
              <a:rPr lang="en-US" sz="2400" dirty="0"/>
              <a:t>To release a session variable use pop() method.</a:t>
            </a:r>
          </a:p>
          <a:p>
            <a:endParaRPr lang="en-US" sz="2400" dirty="0"/>
          </a:p>
          <a:p>
            <a:r>
              <a:rPr lang="en-US" sz="2400" dirty="0" err="1"/>
              <a:t>session.pop</a:t>
            </a:r>
            <a:r>
              <a:rPr lang="en-US" sz="2400" dirty="0"/>
              <a:t>('username', None)</a:t>
            </a:r>
          </a:p>
        </p:txBody>
      </p:sp>
      <p:sp>
        <p:nvSpPr>
          <p:cNvPr id="5" name="TextBox 4">
            <a:extLst>
              <a:ext uri="{FF2B5EF4-FFF2-40B4-BE49-F238E27FC236}">
                <a16:creationId xmlns:a16="http://schemas.microsoft.com/office/drawing/2014/main" id="{990757DE-2F18-4F54-935E-52E6368B6948}"/>
              </a:ext>
            </a:extLst>
          </p:cNvPr>
          <p:cNvSpPr txBox="1"/>
          <p:nvPr/>
        </p:nvSpPr>
        <p:spPr>
          <a:xfrm>
            <a:off x="5372470" y="1690688"/>
            <a:ext cx="6096740" cy="3416320"/>
          </a:xfrm>
          <a:prstGeom prst="rect">
            <a:avLst/>
          </a:prstGeom>
          <a:noFill/>
        </p:spPr>
        <p:txBody>
          <a:bodyPr wrap="square">
            <a:spAutoFit/>
          </a:bodyPr>
          <a:lstStyle/>
          <a:p>
            <a:r>
              <a:rPr lang="en-US" dirty="0"/>
              <a:t>The following code is a simple demonstration of session works in Flask. URL ‘/’ simply prompts user to log in, as session variable ‘username’ is not set.</a:t>
            </a:r>
          </a:p>
          <a:p>
            <a:endParaRPr lang="en-US" dirty="0"/>
          </a:p>
          <a:p>
            <a:r>
              <a:rPr lang="en-US" dirty="0"/>
              <a:t>@app.route('/')</a:t>
            </a:r>
          </a:p>
          <a:p>
            <a:r>
              <a:rPr lang="en-US" dirty="0"/>
              <a:t>def index():</a:t>
            </a:r>
          </a:p>
          <a:p>
            <a:r>
              <a:rPr lang="en-US" dirty="0"/>
              <a:t>   if 'username' in session:</a:t>
            </a:r>
          </a:p>
          <a:p>
            <a:r>
              <a:rPr lang="en-US" dirty="0"/>
              <a:t>      username = session['username']</a:t>
            </a:r>
          </a:p>
          <a:p>
            <a:r>
              <a:rPr lang="en-US" dirty="0"/>
              <a:t>         return 'Logged in as ' + username + '&lt;</a:t>
            </a:r>
            <a:r>
              <a:rPr lang="en-US" dirty="0" err="1"/>
              <a:t>br</a:t>
            </a:r>
            <a:r>
              <a:rPr lang="en-US" dirty="0"/>
              <a:t>&gt;' + \</a:t>
            </a:r>
          </a:p>
          <a:p>
            <a:r>
              <a:rPr lang="en-US" dirty="0"/>
              <a:t>         "&lt;b&gt;&lt;a </a:t>
            </a:r>
            <a:r>
              <a:rPr lang="en-US" dirty="0" err="1"/>
              <a:t>href</a:t>
            </a:r>
            <a:r>
              <a:rPr lang="en-US" dirty="0"/>
              <a:t> = '/logout'&gt;click here to log out&lt;/a&gt;&lt;/b&gt;"</a:t>
            </a:r>
          </a:p>
          <a:p>
            <a:r>
              <a:rPr lang="en-US" dirty="0"/>
              <a:t>   return "You are not logged in &lt;</a:t>
            </a:r>
            <a:r>
              <a:rPr lang="en-US" dirty="0" err="1"/>
              <a:t>br</a:t>
            </a:r>
            <a:r>
              <a:rPr lang="en-US" dirty="0"/>
              <a:t>&gt;&lt;a </a:t>
            </a:r>
            <a:r>
              <a:rPr lang="en-US" dirty="0" err="1"/>
              <a:t>href</a:t>
            </a:r>
            <a:r>
              <a:rPr lang="en-US" dirty="0"/>
              <a:t> = '/login'&gt;&lt;/b&gt;" + \</a:t>
            </a:r>
          </a:p>
          <a:p>
            <a:r>
              <a:rPr lang="en-US" dirty="0"/>
              <a:t>      "click here to log in&lt;/b&gt;&lt;/a&gt;"</a:t>
            </a:r>
          </a:p>
        </p:txBody>
      </p:sp>
    </p:spTree>
    <p:extLst>
      <p:ext uri="{BB962C8B-B14F-4D97-AF65-F5344CB8AC3E}">
        <p14:creationId xmlns:p14="http://schemas.microsoft.com/office/powerpoint/2010/main" val="88499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6598-3297-456B-B57C-898ABB782760}"/>
              </a:ext>
            </a:extLst>
          </p:cNvPr>
          <p:cNvSpPr>
            <a:spLocks noGrp="1"/>
          </p:cNvSpPr>
          <p:nvPr>
            <p:ph type="title"/>
          </p:nvPr>
        </p:nvSpPr>
        <p:spPr/>
        <p:txBody>
          <a:bodyPr>
            <a:noAutofit/>
          </a:bodyPr>
          <a:lstStyle/>
          <a:p>
            <a:r>
              <a:rPr lang="en-US" sz="2000" dirty="0"/>
              <a:t>As user browses to ‘/login’ the login() view function, because it is called through GET method, opens up a login form.</a:t>
            </a:r>
            <a:br>
              <a:rPr lang="en-US" sz="2000" dirty="0"/>
            </a:br>
            <a:br>
              <a:rPr lang="en-US" sz="2000" dirty="0"/>
            </a:br>
            <a:r>
              <a:rPr lang="en-US" sz="2000" dirty="0"/>
              <a:t>A Form is posted back to ‘/login’ and now session variable is set. Application is redirected to ‘/’. This time session variable ‘username’ is found.</a:t>
            </a:r>
          </a:p>
        </p:txBody>
      </p:sp>
      <p:sp>
        <p:nvSpPr>
          <p:cNvPr id="3" name="Content Placeholder 2">
            <a:extLst>
              <a:ext uri="{FF2B5EF4-FFF2-40B4-BE49-F238E27FC236}">
                <a16:creationId xmlns:a16="http://schemas.microsoft.com/office/drawing/2014/main" id="{7C020065-CA34-44B7-818B-DB793B742F95}"/>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F36A4BF6-7C02-494E-92FC-DB2AD881AA7B}"/>
              </a:ext>
            </a:extLst>
          </p:cNvPr>
          <p:cNvSpPr txBox="1"/>
          <p:nvPr/>
        </p:nvSpPr>
        <p:spPr>
          <a:xfrm>
            <a:off x="1759998" y="2154634"/>
            <a:ext cx="6094520" cy="3693319"/>
          </a:xfrm>
          <a:prstGeom prst="rect">
            <a:avLst/>
          </a:prstGeom>
          <a:noFill/>
        </p:spPr>
        <p:txBody>
          <a:bodyPr wrap="square">
            <a:spAutoFit/>
          </a:bodyPr>
          <a:lstStyle/>
          <a:p>
            <a:r>
              <a:rPr lang="en-US" dirty="0"/>
              <a:t>@app.route('/login', methods = ['GET', 'POST'])</a:t>
            </a:r>
          </a:p>
          <a:p>
            <a:r>
              <a:rPr lang="en-US" dirty="0"/>
              <a:t>def login():</a:t>
            </a:r>
          </a:p>
          <a:p>
            <a:r>
              <a:rPr lang="en-US" dirty="0"/>
              <a:t>   if </a:t>
            </a:r>
            <a:r>
              <a:rPr lang="en-US" dirty="0" err="1"/>
              <a:t>request.method</a:t>
            </a:r>
            <a:r>
              <a:rPr lang="en-US" dirty="0"/>
              <a:t> == 'POST':</a:t>
            </a:r>
          </a:p>
          <a:p>
            <a:r>
              <a:rPr lang="en-US" dirty="0"/>
              <a:t>      session['username'] = </a:t>
            </a:r>
            <a:r>
              <a:rPr lang="en-US" dirty="0" err="1"/>
              <a:t>request.form</a:t>
            </a:r>
            <a:r>
              <a:rPr lang="en-US" dirty="0"/>
              <a:t>['username']</a:t>
            </a:r>
          </a:p>
          <a:p>
            <a:r>
              <a:rPr lang="en-US" dirty="0"/>
              <a:t>      return redirect(</a:t>
            </a:r>
            <a:r>
              <a:rPr lang="en-US" dirty="0" err="1"/>
              <a:t>url_for</a:t>
            </a:r>
            <a:r>
              <a:rPr lang="en-US" dirty="0"/>
              <a:t>('index'))</a:t>
            </a:r>
          </a:p>
          <a:p>
            <a:r>
              <a:rPr lang="en-US" dirty="0"/>
              <a:t>   return '''</a:t>
            </a:r>
          </a:p>
          <a:p>
            <a:r>
              <a:rPr lang="en-US" dirty="0"/>
              <a:t>	</a:t>
            </a:r>
          </a:p>
          <a:p>
            <a:r>
              <a:rPr lang="en-US" dirty="0"/>
              <a:t>   &lt;form action = "" method = "post"&gt;</a:t>
            </a:r>
          </a:p>
          <a:p>
            <a:r>
              <a:rPr lang="en-US" dirty="0"/>
              <a:t>      &lt;p&gt;&lt;input type = text name = username/&gt;&lt;/p&gt;</a:t>
            </a:r>
          </a:p>
          <a:p>
            <a:r>
              <a:rPr lang="en-US" dirty="0"/>
              <a:t>      &lt;p&lt;&lt;input type = submit value = Login/&gt;&lt;/p&gt;</a:t>
            </a:r>
          </a:p>
          <a:p>
            <a:r>
              <a:rPr lang="en-US" dirty="0"/>
              <a:t>   &lt;/form&gt;</a:t>
            </a:r>
          </a:p>
          <a:p>
            <a:r>
              <a:rPr lang="en-US" dirty="0"/>
              <a:t>	</a:t>
            </a:r>
          </a:p>
          <a:p>
            <a:r>
              <a:rPr lang="en-US" dirty="0"/>
              <a:t>   '''</a:t>
            </a:r>
          </a:p>
        </p:txBody>
      </p:sp>
      <p:sp>
        <p:nvSpPr>
          <p:cNvPr id="7" name="TextBox 6">
            <a:extLst>
              <a:ext uri="{FF2B5EF4-FFF2-40B4-BE49-F238E27FC236}">
                <a16:creationId xmlns:a16="http://schemas.microsoft.com/office/drawing/2014/main" id="{A7BBE206-04D6-4F73-A815-EE92321799B5}"/>
              </a:ext>
            </a:extLst>
          </p:cNvPr>
          <p:cNvSpPr txBox="1"/>
          <p:nvPr/>
        </p:nvSpPr>
        <p:spPr>
          <a:xfrm>
            <a:off x="6804734" y="2431632"/>
            <a:ext cx="4549066" cy="3139321"/>
          </a:xfrm>
          <a:prstGeom prst="rect">
            <a:avLst/>
          </a:prstGeom>
          <a:noFill/>
        </p:spPr>
        <p:txBody>
          <a:bodyPr wrap="square">
            <a:spAutoFit/>
          </a:bodyPr>
          <a:lstStyle/>
          <a:p>
            <a:r>
              <a:rPr lang="en-US" dirty="0"/>
              <a:t>The application also contains a logout() view function, which pops out ‘username’ session variable. Hence, ‘/’ URL again shows the opening page.</a:t>
            </a:r>
          </a:p>
          <a:p>
            <a:endParaRPr lang="en-US" dirty="0"/>
          </a:p>
          <a:p>
            <a:r>
              <a:rPr lang="en-US" dirty="0"/>
              <a:t>@app.route('/logout')</a:t>
            </a:r>
          </a:p>
          <a:p>
            <a:r>
              <a:rPr lang="en-US" dirty="0"/>
              <a:t>def logout():</a:t>
            </a:r>
          </a:p>
          <a:p>
            <a:r>
              <a:rPr lang="en-US" dirty="0"/>
              <a:t>   # remove the username from the session if it is there</a:t>
            </a:r>
          </a:p>
          <a:p>
            <a:r>
              <a:rPr lang="en-US" dirty="0"/>
              <a:t>   </a:t>
            </a:r>
            <a:r>
              <a:rPr lang="en-US" dirty="0" err="1"/>
              <a:t>session.pop</a:t>
            </a:r>
            <a:r>
              <a:rPr lang="en-US" dirty="0"/>
              <a:t>('username', None)</a:t>
            </a:r>
          </a:p>
          <a:p>
            <a:r>
              <a:rPr lang="en-US" dirty="0"/>
              <a:t>   return redirect(</a:t>
            </a:r>
            <a:r>
              <a:rPr lang="en-US" dirty="0" err="1"/>
              <a:t>url_for</a:t>
            </a:r>
            <a:r>
              <a:rPr lang="en-US" dirty="0"/>
              <a:t>('index'))</a:t>
            </a:r>
          </a:p>
        </p:txBody>
      </p:sp>
    </p:spTree>
    <p:extLst>
      <p:ext uri="{BB962C8B-B14F-4D97-AF65-F5344CB8AC3E}">
        <p14:creationId xmlns:p14="http://schemas.microsoft.com/office/powerpoint/2010/main" val="1515926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F948-91D7-4CC6-8D5F-C95978F1F1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FDA13A-E840-4FA8-8EDA-F043F2E0ED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65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8ED0-8B5D-43EB-9F24-48E6CD14C2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B0B0CF-969E-4D36-90C7-206E79F71E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875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0CD9-FA26-465C-9475-B51339403E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00330-1A42-49BC-8FA0-04307A28B067}"/>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3CB14545-0404-4327-A529-6138BB9ADEEE}"/>
              </a:ext>
            </a:extLst>
          </p:cNvPr>
          <p:cNvSpPr txBox="1"/>
          <p:nvPr/>
        </p:nvSpPr>
        <p:spPr>
          <a:xfrm>
            <a:off x="1245092" y="476525"/>
            <a:ext cx="8538099" cy="5632311"/>
          </a:xfrm>
          <a:prstGeom prst="rect">
            <a:avLst/>
          </a:prstGeom>
          <a:noFill/>
        </p:spPr>
        <p:txBody>
          <a:bodyPr wrap="square">
            <a:spAutoFit/>
          </a:bodyPr>
          <a:lstStyle/>
          <a:p>
            <a:r>
              <a:rPr lang="en-US" dirty="0" err="1"/>
              <a:t>Fask</a:t>
            </a:r>
            <a:r>
              <a:rPr lang="en-US" dirty="0"/>
              <a:t> class has a redirect() function. When called, it returns a response object and redirects the user to another target location with specified status code.</a:t>
            </a:r>
          </a:p>
          <a:p>
            <a:endParaRPr lang="en-US" dirty="0"/>
          </a:p>
          <a:p>
            <a:r>
              <a:rPr lang="en-US" dirty="0"/>
              <a:t>Prototype of redirect() function is as below −</a:t>
            </a:r>
          </a:p>
          <a:p>
            <a:endParaRPr lang="en-US" dirty="0"/>
          </a:p>
          <a:p>
            <a:r>
              <a:rPr lang="en-US" dirty="0" err="1"/>
              <a:t>Flask.redirect</a:t>
            </a:r>
            <a:r>
              <a:rPr lang="en-US" dirty="0"/>
              <a:t>(location, </a:t>
            </a:r>
            <a:r>
              <a:rPr lang="en-US" dirty="0" err="1"/>
              <a:t>statuscode</a:t>
            </a:r>
            <a:r>
              <a:rPr lang="en-US" dirty="0"/>
              <a:t>, response)</a:t>
            </a:r>
          </a:p>
          <a:p>
            <a:r>
              <a:rPr lang="en-US" dirty="0"/>
              <a:t>In the above function −</a:t>
            </a:r>
          </a:p>
          <a:p>
            <a:endParaRPr lang="en-US" dirty="0"/>
          </a:p>
          <a:p>
            <a:r>
              <a:rPr lang="en-US" dirty="0"/>
              <a:t>location parameter is the URL where response should be redirected.</a:t>
            </a:r>
          </a:p>
          <a:p>
            <a:endParaRPr lang="en-US" dirty="0"/>
          </a:p>
          <a:p>
            <a:r>
              <a:rPr lang="en-US" dirty="0" err="1"/>
              <a:t>statuscode</a:t>
            </a:r>
            <a:r>
              <a:rPr lang="en-US" dirty="0"/>
              <a:t> sent to browser’s header, defaults to 302.</a:t>
            </a:r>
          </a:p>
          <a:p>
            <a:endParaRPr lang="en-US" dirty="0"/>
          </a:p>
          <a:p>
            <a:r>
              <a:rPr lang="en-US" dirty="0"/>
              <a:t>response parameter is used to instantiate response.</a:t>
            </a:r>
          </a:p>
          <a:p>
            <a:endParaRPr lang="en-US" dirty="0"/>
          </a:p>
          <a:p>
            <a:r>
              <a:rPr lang="en-US" dirty="0"/>
              <a:t>The following status codes are standardized −</a:t>
            </a:r>
          </a:p>
          <a:p>
            <a:endParaRPr lang="en-US" dirty="0"/>
          </a:p>
          <a:p>
            <a:r>
              <a:rPr lang="en-US" dirty="0"/>
              <a:t>HTTP_300_MULTIPLE_CHOICES</a:t>
            </a:r>
          </a:p>
          <a:p>
            <a:r>
              <a:rPr lang="en-US" dirty="0"/>
              <a:t>HTTP_301_MOVED_PERMANENTLY</a:t>
            </a:r>
          </a:p>
          <a:p>
            <a:r>
              <a:rPr lang="en-US" dirty="0"/>
              <a:t>HTTP_302_FOUND</a:t>
            </a:r>
          </a:p>
          <a:p>
            <a:r>
              <a:rPr lang="en-US" dirty="0"/>
              <a:t>HTTP_303_SEE_OTHER</a:t>
            </a:r>
          </a:p>
        </p:txBody>
      </p:sp>
      <p:sp>
        <p:nvSpPr>
          <p:cNvPr id="7" name="TextBox 6">
            <a:extLst>
              <a:ext uri="{FF2B5EF4-FFF2-40B4-BE49-F238E27FC236}">
                <a16:creationId xmlns:a16="http://schemas.microsoft.com/office/drawing/2014/main" id="{2B770B7F-C1FA-4A6C-9BD2-EFAD0A99B44E}"/>
              </a:ext>
            </a:extLst>
          </p:cNvPr>
          <p:cNvSpPr txBox="1"/>
          <p:nvPr/>
        </p:nvSpPr>
        <p:spPr>
          <a:xfrm>
            <a:off x="5514141" y="4642100"/>
            <a:ext cx="6094520" cy="1200329"/>
          </a:xfrm>
          <a:prstGeom prst="rect">
            <a:avLst/>
          </a:prstGeom>
          <a:noFill/>
        </p:spPr>
        <p:txBody>
          <a:bodyPr wrap="square">
            <a:spAutoFit/>
          </a:bodyPr>
          <a:lstStyle/>
          <a:p>
            <a:r>
              <a:rPr lang="en-US" dirty="0"/>
              <a:t>HTTP_304_NOT_MODIFIED</a:t>
            </a:r>
          </a:p>
          <a:p>
            <a:r>
              <a:rPr lang="en-US" dirty="0"/>
              <a:t>HTTP_305_USE_PROXY</a:t>
            </a:r>
          </a:p>
          <a:p>
            <a:r>
              <a:rPr lang="en-US" dirty="0"/>
              <a:t>HTTP_306_RESERVED</a:t>
            </a:r>
          </a:p>
          <a:p>
            <a:r>
              <a:rPr lang="en-US" dirty="0"/>
              <a:t>HTTP_307_TEMPORARY_REDIRECT</a:t>
            </a:r>
          </a:p>
        </p:txBody>
      </p:sp>
    </p:spTree>
    <p:extLst>
      <p:ext uri="{BB962C8B-B14F-4D97-AF65-F5344CB8AC3E}">
        <p14:creationId xmlns:p14="http://schemas.microsoft.com/office/powerpoint/2010/main" val="98856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540C-4E21-46E4-AC4D-2D8713898D2D}"/>
              </a:ext>
            </a:extLst>
          </p:cNvPr>
          <p:cNvSpPr>
            <a:spLocks noGrp="1"/>
          </p:cNvSpPr>
          <p:nvPr>
            <p:ph type="title"/>
          </p:nvPr>
        </p:nvSpPr>
        <p:spPr/>
        <p:txBody>
          <a:bodyPr/>
          <a:lstStyle/>
          <a:p>
            <a:r>
              <a:rPr lang="en-US" b="0" i="0" dirty="0">
                <a:solidFill>
                  <a:srgbClr val="797979"/>
                </a:solidFill>
                <a:effectLst/>
                <a:latin typeface="Arial" panose="020B0604020202020204" pitchFamily="34" charset="0"/>
              </a:rPr>
              <a:t>Flask – Static Files</a:t>
            </a:r>
            <a:br>
              <a:rPr lang="en-US" b="0" i="0" dirty="0">
                <a:solidFill>
                  <a:srgbClr val="797979"/>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04B0AF3-85DE-40E3-8566-404A231DD1E0}"/>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A web application often requires a static file such as a </a:t>
            </a:r>
            <a:r>
              <a:rPr lang="en-US" b="1" i="0" dirty="0" err="1">
                <a:solidFill>
                  <a:srgbClr val="000000"/>
                </a:solidFill>
                <a:effectLst/>
                <a:latin typeface="Arial" panose="020B0604020202020204" pitchFamily="34" charset="0"/>
              </a:rPr>
              <a:t>javascript</a:t>
            </a:r>
            <a:r>
              <a:rPr lang="en-US" b="0" i="0" dirty="0">
                <a:solidFill>
                  <a:srgbClr val="000000"/>
                </a:solidFill>
                <a:effectLst/>
                <a:latin typeface="Arial" panose="020B0604020202020204" pitchFamily="34" charset="0"/>
              </a:rPr>
              <a:t> file or a </a:t>
            </a:r>
            <a:r>
              <a:rPr lang="en-US" b="1" i="0" dirty="0">
                <a:solidFill>
                  <a:srgbClr val="000000"/>
                </a:solidFill>
                <a:effectLst/>
                <a:latin typeface="Arial" panose="020B0604020202020204" pitchFamily="34" charset="0"/>
              </a:rPr>
              <a:t>CSS</a:t>
            </a:r>
            <a:r>
              <a:rPr lang="en-US" b="0" i="0" dirty="0">
                <a:solidFill>
                  <a:srgbClr val="000000"/>
                </a:solidFill>
                <a:effectLst/>
                <a:latin typeface="Arial" panose="020B0604020202020204" pitchFamily="34" charset="0"/>
              </a:rPr>
              <a:t> file supporting the display of a web page. Usually, the web server is configured to serve them for you, but during the development, these files are served from </a:t>
            </a:r>
            <a:r>
              <a:rPr lang="en-US" b="0" i="1" dirty="0">
                <a:solidFill>
                  <a:srgbClr val="000000"/>
                </a:solidFill>
                <a:effectLst/>
                <a:latin typeface="Arial" panose="020B0604020202020204" pitchFamily="34" charset="0"/>
              </a:rPr>
              <a:t>static</a:t>
            </a:r>
            <a:r>
              <a:rPr lang="en-US" b="0" i="0" dirty="0">
                <a:solidFill>
                  <a:srgbClr val="000000"/>
                </a:solidFill>
                <a:effectLst/>
                <a:latin typeface="Arial" panose="020B0604020202020204" pitchFamily="34" charset="0"/>
              </a:rPr>
              <a:t> folder in your package or next to your module and it will be available at </a:t>
            </a:r>
            <a:r>
              <a:rPr lang="en-US" b="1" i="1" dirty="0">
                <a:solidFill>
                  <a:srgbClr val="000000"/>
                </a:solidFill>
                <a:effectLst/>
                <a:latin typeface="Arial" panose="020B0604020202020204" pitchFamily="34" charset="0"/>
              </a:rPr>
              <a:t>/static</a:t>
            </a:r>
            <a:r>
              <a:rPr lang="en-US" b="0" i="0" dirty="0">
                <a:solidFill>
                  <a:srgbClr val="000000"/>
                </a:solidFill>
                <a:effectLst/>
                <a:latin typeface="Arial" panose="020B0604020202020204" pitchFamily="34" charset="0"/>
              </a:rPr>
              <a:t> on the application.</a:t>
            </a:r>
          </a:p>
          <a:p>
            <a:pPr algn="just"/>
            <a:r>
              <a:rPr lang="en-US" b="0" i="0" dirty="0">
                <a:solidFill>
                  <a:srgbClr val="000000"/>
                </a:solidFill>
                <a:effectLst/>
                <a:latin typeface="Arial" panose="020B0604020202020204" pitchFamily="34" charset="0"/>
              </a:rPr>
              <a:t>A special endpoint ‘static’ is used to generate URL for static files.</a:t>
            </a:r>
          </a:p>
          <a:p>
            <a:endParaRPr lang="en-US" dirty="0"/>
          </a:p>
        </p:txBody>
      </p:sp>
    </p:spTree>
    <p:extLst>
      <p:ext uri="{BB962C8B-B14F-4D97-AF65-F5344CB8AC3E}">
        <p14:creationId xmlns:p14="http://schemas.microsoft.com/office/powerpoint/2010/main" val="1381185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BC1C-06F8-48CB-9E39-F4E0CA3DA2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6B12C1-483C-4B98-9E03-D8F3B9E3C881}"/>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22FE5EEC-F2F5-4570-AB8C-E3A806CA620C}"/>
              </a:ext>
            </a:extLst>
          </p:cNvPr>
          <p:cNvSpPr txBox="1"/>
          <p:nvPr/>
        </p:nvSpPr>
        <p:spPr>
          <a:xfrm>
            <a:off x="1171853" y="365125"/>
            <a:ext cx="9871968" cy="6463308"/>
          </a:xfrm>
          <a:prstGeom prst="rect">
            <a:avLst/>
          </a:prstGeom>
          <a:noFill/>
        </p:spPr>
        <p:txBody>
          <a:bodyPr wrap="square">
            <a:spAutoFit/>
          </a:bodyPr>
          <a:lstStyle/>
          <a:p>
            <a:r>
              <a:rPr lang="en-US" dirty="0"/>
              <a:t>In the following example, the redirect() function is used to display the login page again when a login attempt fails.</a:t>
            </a:r>
          </a:p>
          <a:p>
            <a:endParaRPr lang="en-US" dirty="0"/>
          </a:p>
          <a:p>
            <a:r>
              <a:rPr lang="en-US" dirty="0"/>
              <a:t>from flask import Flask, redirect, </a:t>
            </a:r>
            <a:r>
              <a:rPr lang="en-US" dirty="0" err="1"/>
              <a:t>url_for</a:t>
            </a:r>
            <a:r>
              <a:rPr lang="en-US" dirty="0"/>
              <a:t>, </a:t>
            </a:r>
            <a:r>
              <a:rPr lang="en-US" dirty="0" err="1"/>
              <a:t>render_template</a:t>
            </a:r>
            <a:r>
              <a:rPr lang="en-US" dirty="0"/>
              <a:t>, request</a:t>
            </a:r>
          </a:p>
          <a:p>
            <a:r>
              <a:rPr lang="en-US" dirty="0"/>
              <a:t># Initialize the Flask application</a:t>
            </a:r>
          </a:p>
          <a:p>
            <a:r>
              <a:rPr lang="en-US" dirty="0"/>
              <a:t>app = Flask(__name__)</a:t>
            </a:r>
          </a:p>
          <a:p>
            <a:endParaRPr lang="en-US" dirty="0"/>
          </a:p>
          <a:p>
            <a:r>
              <a:rPr lang="en-US" dirty="0"/>
              <a:t>@app.route('/')</a:t>
            </a:r>
          </a:p>
          <a:p>
            <a:r>
              <a:rPr lang="en-US" dirty="0"/>
              <a:t>def index():</a:t>
            </a:r>
          </a:p>
          <a:p>
            <a:r>
              <a:rPr lang="en-US" dirty="0"/>
              <a:t>   return </a:t>
            </a:r>
            <a:r>
              <a:rPr lang="en-US" dirty="0" err="1"/>
              <a:t>render_template</a:t>
            </a:r>
            <a:r>
              <a:rPr lang="en-US" dirty="0"/>
              <a:t>('log_in.html')</a:t>
            </a:r>
          </a:p>
          <a:p>
            <a:r>
              <a:rPr lang="en-US" dirty="0"/>
              <a:t>@app.route('/login',methods = ['POST', 'GET']) </a:t>
            </a:r>
          </a:p>
          <a:p>
            <a:r>
              <a:rPr lang="en-US" dirty="0"/>
              <a:t>def login(): </a:t>
            </a:r>
          </a:p>
          <a:p>
            <a:r>
              <a:rPr lang="en-US" dirty="0"/>
              <a:t>   if </a:t>
            </a:r>
            <a:r>
              <a:rPr lang="en-US" dirty="0" err="1"/>
              <a:t>request.method</a:t>
            </a:r>
            <a:r>
              <a:rPr lang="en-US" dirty="0"/>
              <a:t> == 'POST' and </a:t>
            </a:r>
            <a:r>
              <a:rPr lang="en-US" dirty="0" err="1"/>
              <a:t>request.form</a:t>
            </a:r>
            <a:r>
              <a:rPr lang="en-US" dirty="0"/>
              <a:t>['username'] == 'admin' :</a:t>
            </a:r>
          </a:p>
          <a:p>
            <a:r>
              <a:rPr lang="en-US" dirty="0"/>
              <a:t>      return redirect(</a:t>
            </a:r>
            <a:r>
              <a:rPr lang="en-US" dirty="0" err="1"/>
              <a:t>url_for</a:t>
            </a:r>
            <a:r>
              <a:rPr lang="en-US" dirty="0"/>
              <a:t>('success'))</a:t>
            </a:r>
          </a:p>
          <a:p>
            <a:r>
              <a:rPr lang="en-US" dirty="0"/>
              <a:t>   else:</a:t>
            </a:r>
          </a:p>
          <a:p>
            <a:r>
              <a:rPr lang="en-US" dirty="0"/>
              <a:t>      return redirect(</a:t>
            </a:r>
            <a:r>
              <a:rPr lang="en-US" dirty="0" err="1"/>
              <a:t>url_for</a:t>
            </a:r>
            <a:r>
              <a:rPr lang="en-US" dirty="0"/>
              <a:t>('index'))</a:t>
            </a:r>
          </a:p>
          <a:p>
            <a:endParaRPr lang="en-US" dirty="0"/>
          </a:p>
          <a:p>
            <a:r>
              <a:rPr lang="en-US" dirty="0"/>
              <a:t>@app.route('/success')</a:t>
            </a:r>
          </a:p>
          <a:p>
            <a:r>
              <a:rPr lang="en-US" dirty="0"/>
              <a:t>def success():</a:t>
            </a:r>
          </a:p>
          <a:p>
            <a:r>
              <a:rPr lang="en-US" dirty="0"/>
              <a:t>   return 'logged in successfully'</a:t>
            </a:r>
          </a:p>
          <a:p>
            <a:r>
              <a:rPr lang="en-US" dirty="0"/>
              <a:t>	</a:t>
            </a:r>
          </a:p>
          <a:p>
            <a:r>
              <a:rPr lang="en-US" dirty="0"/>
              <a:t>if __name__ == '__main__':</a:t>
            </a:r>
          </a:p>
          <a:p>
            <a:r>
              <a:rPr lang="en-US" dirty="0"/>
              <a:t>   </a:t>
            </a:r>
            <a:r>
              <a:rPr lang="en-US" dirty="0" err="1"/>
              <a:t>app.run</a:t>
            </a:r>
            <a:r>
              <a:rPr lang="en-US" dirty="0"/>
              <a:t>(debug = True)</a:t>
            </a:r>
          </a:p>
        </p:txBody>
      </p:sp>
    </p:spTree>
    <p:extLst>
      <p:ext uri="{BB962C8B-B14F-4D97-AF65-F5344CB8AC3E}">
        <p14:creationId xmlns:p14="http://schemas.microsoft.com/office/powerpoint/2010/main" val="3141086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14D3-6545-4034-A95B-D09AB2FDD8BB}"/>
              </a:ext>
            </a:extLst>
          </p:cNvPr>
          <p:cNvSpPr>
            <a:spLocks noGrp="1"/>
          </p:cNvSpPr>
          <p:nvPr>
            <p:ph type="title"/>
          </p:nvPr>
        </p:nvSpPr>
        <p:spPr/>
        <p:txBody>
          <a:bodyPr/>
          <a:lstStyle/>
          <a:p>
            <a:r>
              <a:rPr lang="en-US" dirty="0"/>
              <a:t>flash() method</a:t>
            </a:r>
          </a:p>
        </p:txBody>
      </p:sp>
      <p:sp>
        <p:nvSpPr>
          <p:cNvPr id="3" name="Content Placeholder 2">
            <a:extLst>
              <a:ext uri="{FF2B5EF4-FFF2-40B4-BE49-F238E27FC236}">
                <a16:creationId xmlns:a16="http://schemas.microsoft.com/office/drawing/2014/main" id="{909F3141-4A85-4C1D-8A44-A9A009577140}"/>
              </a:ext>
            </a:extLst>
          </p:cNvPr>
          <p:cNvSpPr>
            <a:spLocks noGrp="1"/>
          </p:cNvSpPr>
          <p:nvPr>
            <p:ph idx="1"/>
          </p:nvPr>
        </p:nvSpPr>
        <p:spPr>
          <a:xfrm>
            <a:off x="713913" y="1319598"/>
            <a:ext cx="10515600" cy="4351338"/>
          </a:xfrm>
        </p:spPr>
        <p:txBody>
          <a:bodyPr>
            <a:normAutofit/>
          </a:bodyPr>
          <a:lstStyle/>
          <a:p>
            <a:r>
              <a:rPr lang="en-US" dirty="0"/>
              <a:t>A good GUI based application provides feedback to a user about the interaction. For example, the desktop applications use dialog or message box and JavaScript uses alerts for similar purpose.</a:t>
            </a:r>
          </a:p>
          <a:p>
            <a:r>
              <a:rPr lang="en-US" dirty="0"/>
              <a:t>Generating such informative messages is easy in Flask web application. Flashing system of Flask framework makes it possible to create a message in one view and render it in a view function called next.</a:t>
            </a:r>
          </a:p>
          <a:p>
            <a:r>
              <a:rPr lang="en-US" dirty="0"/>
              <a:t>A Flask module contains flash() method. It passes a message to the next request, which generally is a template.</a:t>
            </a:r>
          </a:p>
        </p:txBody>
      </p:sp>
      <p:sp>
        <p:nvSpPr>
          <p:cNvPr id="5" name="TextBox 4">
            <a:extLst>
              <a:ext uri="{FF2B5EF4-FFF2-40B4-BE49-F238E27FC236}">
                <a16:creationId xmlns:a16="http://schemas.microsoft.com/office/drawing/2014/main" id="{E604836E-2FE1-419B-A7BA-713D5FA2F640}"/>
              </a:ext>
            </a:extLst>
          </p:cNvPr>
          <p:cNvSpPr txBox="1"/>
          <p:nvPr/>
        </p:nvSpPr>
        <p:spPr>
          <a:xfrm>
            <a:off x="2532354" y="5169070"/>
            <a:ext cx="6094520" cy="369332"/>
          </a:xfrm>
          <a:prstGeom prst="rect">
            <a:avLst/>
          </a:prstGeom>
          <a:noFill/>
        </p:spPr>
        <p:txBody>
          <a:bodyPr wrap="square">
            <a:spAutoFit/>
          </a:bodyPr>
          <a:lstStyle/>
          <a:p>
            <a:r>
              <a:rPr lang="en-US" dirty="0"/>
              <a:t>flash(message, category)</a:t>
            </a:r>
          </a:p>
        </p:txBody>
      </p:sp>
      <p:sp>
        <p:nvSpPr>
          <p:cNvPr id="7" name="TextBox 6">
            <a:extLst>
              <a:ext uri="{FF2B5EF4-FFF2-40B4-BE49-F238E27FC236}">
                <a16:creationId xmlns:a16="http://schemas.microsoft.com/office/drawing/2014/main" id="{6795AD78-5D52-429A-814C-C408555B1AD1}"/>
              </a:ext>
            </a:extLst>
          </p:cNvPr>
          <p:cNvSpPr txBox="1"/>
          <p:nvPr/>
        </p:nvSpPr>
        <p:spPr>
          <a:xfrm>
            <a:off x="5197137" y="5081866"/>
            <a:ext cx="6094520" cy="1200329"/>
          </a:xfrm>
          <a:prstGeom prst="rect">
            <a:avLst/>
          </a:prstGeom>
          <a:noFill/>
        </p:spPr>
        <p:txBody>
          <a:bodyPr wrap="square">
            <a:spAutoFit/>
          </a:bodyPr>
          <a:lstStyle/>
          <a:p>
            <a:r>
              <a:rPr lang="en-US" dirty="0"/>
              <a:t>Here,</a:t>
            </a:r>
          </a:p>
          <a:p>
            <a:r>
              <a:rPr lang="en-US" dirty="0"/>
              <a:t>message parameter is the actual message to be flashed.</a:t>
            </a:r>
          </a:p>
          <a:p>
            <a:r>
              <a:rPr lang="en-US" dirty="0"/>
              <a:t>category parameter is optional. It can be either ‘error’, ‘info’ or ‘warning’.</a:t>
            </a:r>
          </a:p>
        </p:txBody>
      </p:sp>
      <p:sp>
        <p:nvSpPr>
          <p:cNvPr id="9" name="TextBox 8">
            <a:extLst>
              <a:ext uri="{FF2B5EF4-FFF2-40B4-BE49-F238E27FC236}">
                <a16:creationId xmlns:a16="http://schemas.microsoft.com/office/drawing/2014/main" id="{069BA11A-D805-4C42-A157-CAABAF46A419}"/>
              </a:ext>
            </a:extLst>
          </p:cNvPr>
          <p:cNvSpPr txBox="1"/>
          <p:nvPr/>
        </p:nvSpPr>
        <p:spPr>
          <a:xfrm>
            <a:off x="5383567" y="-13265"/>
            <a:ext cx="6094520" cy="1200329"/>
          </a:xfrm>
          <a:prstGeom prst="rect">
            <a:avLst/>
          </a:prstGeom>
          <a:noFill/>
        </p:spPr>
        <p:txBody>
          <a:bodyPr wrap="square">
            <a:spAutoFit/>
          </a:bodyPr>
          <a:lstStyle/>
          <a:p>
            <a:r>
              <a:rPr lang="en-US" dirty="0"/>
              <a:t>In order to remove message from session, template calls </a:t>
            </a:r>
            <a:r>
              <a:rPr lang="en-US" dirty="0" err="1"/>
              <a:t>get_flashed_messages</a:t>
            </a:r>
            <a:r>
              <a:rPr lang="en-US" dirty="0"/>
              <a:t>().</a:t>
            </a:r>
          </a:p>
          <a:p>
            <a:endParaRPr lang="en-US" dirty="0"/>
          </a:p>
          <a:p>
            <a:r>
              <a:rPr lang="en-US" dirty="0" err="1"/>
              <a:t>get_flashed_messages</a:t>
            </a:r>
            <a:r>
              <a:rPr lang="en-US" dirty="0"/>
              <a:t>(</a:t>
            </a:r>
            <a:r>
              <a:rPr lang="en-US" dirty="0" err="1"/>
              <a:t>with_categories</a:t>
            </a:r>
            <a:r>
              <a:rPr lang="en-US" dirty="0"/>
              <a:t>, </a:t>
            </a:r>
            <a:r>
              <a:rPr lang="en-US" dirty="0" err="1"/>
              <a:t>category_filter</a:t>
            </a:r>
            <a:r>
              <a:rPr lang="en-US" dirty="0"/>
              <a:t>)</a:t>
            </a:r>
          </a:p>
        </p:txBody>
      </p:sp>
    </p:spTree>
    <p:extLst>
      <p:ext uri="{BB962C8B-B14F-4D97-AF65-F5344CB8AC3E}">
        <p14:creationId xmlns:p14="http://schemas.microsoft.com/office/powerpoint/2010/main" val="3108428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743D-F5BD-4B10-ACC3-514A45AEC3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647965-C38E-4C58-96E8-3D7DEDD136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8061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0BDC-AFFD-4C1E-BD43-F6EFA39180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F6CD4F-964A-486A-8855-3505FDC425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6069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32B1-9711-49C9-A1C5-CD7726FE8F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A6227A-9F84-40AE-AB26-C073324F44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8301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3354-9C74-4CBB-A593-A870494408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1CB109-EBE6-42A9-845B-1521F87D71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0538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753F-BA9B-4DB7-AFDB-F19A9C3B65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208B65-506E-4261-AEDD-1B74278B7E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5032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74BA06-A3C5-438B-8E73-9D0BAB074FED}"/>
              </a:ext>
            </a:extLst>
          </p:cNvPr>
          <p:cNvSpPr>
            <a:spLocks noGrp="1"/>
          </p:cNvSpPr>
          <p:nvPr>
            <p:ph type="title"/>
          </p:nvPr>
        </p:nvSpPr>
        <p:spPr>
          <a:xfrm>
            <a:off x="524256" y="516804"/>
            <a:ext cx="6594189" cy="1625210"/>
          </a:xfrm>
        </p:spPr>
        <p:txBody>
          <a:bodyPr>
            <a:normAutofit/>
          </a:bodyPr>
          <a:lstStyle/>
          <a:p>
            <a:r>
              <a:rPr lang="en-US" sz="3700" b="1" i="0">
                <a:solidFill>
                  <a:srgbClr val="FFFFFF"/>
                </a:solidFill>
                <a:effectLst/>
                <a:latin typeface="source sans pro" panose="020B0503030403020204" pitchFamily="34" charset="0"/>
              </a:rPr>
              <a:t>Convert a Script Into a Web Application</a:t>
            </a:r>
            <a:br>
              <a:rPr lang="en-US" sz="3700" b="1" i="0">
                <a:solidFill>
                  <a:srgbClr val="FFFFFF"/>
                </a:solidFill>
                <a:effectLst/>
                <a:latin typeface="source sans pro" panose="020B0503030403020204" pitchFamily="34" charset="0"/>
              </a:rPr>
            </a:br>
            <a:endParaRPr lang="en-US" sz="3700">
              <a:solidFill>
                <a:srgbClr val="FFFFFF"/>
              </a:solidFill>
            </a:endParaRPr>
          </a:p>
        </p:txBody>
      </p:sp>
      <p:sp>
        <p:nvSpPr>
          <p:cNvPr id="27" name="Rectangle 26">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DCA999-DCBF-48FF-9FF5-E27754AC3EF3}"/>
              </a:ext>
            </a:extLst>
          </p:cNvPr>
          <p:cNvPicPr>
            <a:picLocks noChangeAspect="1"/>
          </p:cNvPicPr>
          <p:nvPr/>
        </p:nvPicPr>
        <p:blipFill>
          <a:blip r:embed="rId2"/>
          <a:stretch>
            <a:fillRect/>
          </a:stretch>
        </p:blipFill>
        <p:spPr>
          <a:xfrm>
            <a:off x="524256" y="4613970"/>
            <a:ext cx="6579910" cy="1727226"/>
          </a:xfrm>
          <a:prstGeom prst="rect">
            <a:avLst/>
          </a:prstGeom>
        </p:spPr>
      </p:pic>
      <p:sp>
        <p:nvSpPr>
          <p:cNvPr id="29" name="Rectangle 2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DE77D1E-EB7D-4ABB-8043-56DDB3685EF1}"/>
              </a:ext>
            </a:extLst>
          </p:cNvPr>
          <p:cNvSpPr>
            <a:spLocks noGrp="1"/>
          </p:cNvSpPr>
          <p:nvPr>
            <p:ph idx="1"/>
          </p:nvPr>
        </p:nvSpPr>
        <p:spPr>
          <a:xfrm>
            <a:off x="8029319" y="917725"/>
            <a:ext cx="3424739" cy="4852362"/>
          </a:xfrm>
        </p:spPr>
        <p:txBody>
          <a:bodyPr anchor="ctr">
            <a:normAutofit/>
          </a:bodyPr>
          <a:lstStyle/>
          <a:p>
            <a:r>
              <a:rPr lang="en-US" sz="1400">
                <a:solidFill>
                  <a:srgbClr val="FFFFFF"/>
                </a:solidFill>
              </a:rPr>
              <a:t>def fahrenheit_from(celsius):</a:t>
            </a:r>
          </a:p>
          <a:p>
            <a:r>
              <a:rPr lang="en-US" sz="1400">
                <a:solidFill>
                  <a:srgbClr val="FFFFFF"/>
                </a:solidFill>
              </a:rPr>
              <a:t>    """Convert Celsius to Fahrenheit degrees."""</a:t>
            </a:r>
          </a:p>
          <a:p>
            <a:r>
              <a:rPr lang="en-US" sz="1400">
                <a:solidFill>
                  <a:srgbClr val="FFFFFF"/>
                </a:solidFill>
              </a:rPr>
              <a:t>    try:</a:t>
            </a:r>
          </a:p>
          <a:p>
            <a:r>
              <a:rPr lang="en-US" sz="1400">
                <a:solidFill>
                  <a:srgbClr val="FFFFFF"/>
                </a:solidFill>
              </a:rPr>
              <a:t>        fahrenheit = float(celsius) * 9 / 5 + 32</a:t>
            </a:r>
          </a:p>
          <a:p>
            <a:r>
              <a:rPr lang="en-US" sz="1400">
                <a:solidFill>
                  <a:srgbClr val="FFFFFF"/>
                </a:solidFill>
              </a:rPr>
              <a:t>        fahrenheit = round(fahrenheit, 3)  # Round to three decimal places</a:t>
            </a:r>
          </a:p>
          <a:p>
            <a:r>
              <a:rPr lang="en-US" sz="1400">
                <a:solidFill>
                  <a:srgbClr val="FFFFFF"/>
                </a:solidFill>
              </a:rPr>
              <a:t>        return str(fahrenheit)</a:t>
            </a:r>
          </a:p>
          <a:p>
            <a:r>
              <a:rPr lang="en-US" sz="1400">
                <a:solidFill>
                  <a:srgbClr val="FFFFFF"/>
                </a:solidFill>
              </a:rPr>
              <a:t>    except ValueError:</a:t>
            </a:r>
          </a:p>
          <a:p>
            <a:r>
              <a:rPr lang="en-US" sz="1400">
                <a:solidFill>
                  <a:srgbClr val="FFFFFF"/>
                </a:solidFill>
              </a:rPr>
              <a:t>        return "invalid input"</a:t>
            </a:r>
          </a:p>
          <a:p>
            <a:endParaRPr lang="en-US" sz="1400">
              <a:solidFill>
                <a:srgbClr val="FFFFFF"/>
              </a:solidFill>
            </a:endParaRPr>
          </a:p>
          <a:p>
            <a:r>
              <a:rPr lang="en-US" sz="1400">
                <a:solidFill>
                  <a:srgbClr val="FFFFFF"/>
                </a:solidFill>
              </a:rPr>
              <a:t>if __name__ == "__main__":</a:t>
            </a:r>
          </a:p>
          <a:p>
            <a:r>
              <a:rPr lang="en-US" sz="1400">
                <a:solidFill>
                  <a:srgbClr val="FFFFFF"/>
                </a:solidFill>
              </a:rPr>
              <a:t>    celsius = input("Celsius: ")</a:t>
            </a:r>
          </a:p>
          <a:p>
            <a:r>
              <a:rPr lang="en-US" sz="1400">
                <a:solidFill>
                  <a:srgbClr val="FFFFFF"/>
                </a:solidFill>
              </a:rPr>
              <a:t>    print("Fahrenheit:", fahrenheit_from(celsius))</a:t>
            </a:r>
          </a:p>
        </p:txBody>
      </p:sp>
      <p:sp>
        <p:nvSpPr>
          <p:cNvPr id="19" name="TextBox 18">
            <a:extLst>
              <a:ext uri="{FF2B5EF4-FFF2-40B4-BE49-F238E27FC236}">
                <a16:creationId xmlns:a16="http://schemas.microsoft.com/office/drawing/2014/main" id="{327B6315-032B-4E9B-BDCF-8DECB19FE140}"/>
              </a:ext>
            </a:extLst>
          </p:cNvPr>
          <p:cNvSpPr txBox="1"/>
          <p:nvPr/>
        </p:nvSpPr>
        <p:spPr>
          <a:xfrm>
            <a:off x="606641" y="2967334"/>
            <a:ext cx="6096000" cy="923330"/>
          </a:xfrm>
          <a:prstGeom prst="rect">
            <a:avLst/>
          </a:prstGeom>
          <a:noFill/>
        </p:spPr>
        <p:txBody>
          <a:bodyPr wrap="square">
            <a:spAutoFit/>
          </a:bodyPr>
          <a:lstStyle/>
          <a:p>
            <a:r>
              <a:rPr lang="en-US" dirty="0"/>
              <a:t>Save the code as a Python script and give it a spin. Make sure that it works as expected and that you understand what it does. Feel free to improve the code.</a:t>
            </a:r>
          </a:p>
        </p:txBody>
      </p:sp>
    </p:spTree>
    <p:extLst>
      <p:ext uri="{BB962C8B-B14F-4D97-AF65-F5344CB8AC3E}">
        <p14:creationId xmlns:p14="http://schemas.microsoft.com/office/powerpoint/2010/main" val="1367255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B7CC-172B-4A42-AFC8-4474626243F2}"/>
              </a:ext>
            </a:extLst>
          </p:cNvPr>
          <p:cNvSpPr>
            <a:spLocks noGrp="1"/>
          </p:cNvSpPr>
          <p:nvPr>
            <p:ph type="title"/>
          </p:nvPr>
        </p:nvSpPr>
        <p:spPr/>
        <p:txBody>
          <a:bodyPr/>
          <a:lstStyle/>
          <a:p>
            <a:r>
              <a:rPr lang="en-US" dirty="0"/>
              <a:t>Add Code as a Function</a:t>
            </a:r>
            <a:br>
              <a:rPr lang="en-US" dirty="0"/>
            </a:br>
            <a:endParaRPr lang="en-US" dirty="0"/>
          </a:p>
        </p:txBody>
      </p:sp>
      <p:sp>
        <p:nvSpPr>
          <p:cNvPr id="3" name="Content Placeholder 2">
            <a:extLst>
              <a:ext uri="{FF2B5EF4-FFF2-40B4-BE49-F238E27FC236}">
                <a16:creationId xmlns:a16="http://schemas.microsoft.com/office/drawing/2014/main" id="{68FE09D5-792D-4773-A20D-F3DE597F44ED}"/>
              </a:ext>
            </a:extLst>
          </p:cNvPr>
          <p:cNvSpPr>
            <a:spLocks noGrp="1"/>
          </p:cNvSpPr>
          <p:nvPr>
            <p:ph idx="1"/>
          </p:nvPr>
        </p:nvSpPr>
        <p:spPr/>
        <p:txBody>
          <a:bodyPr/>
          <a:lstStyle/>
          <a:p>
            <a:r>
              <a:rPr lang="en-US" dirty="0"/>
              <a:t>Flask separates different tasks into different functions that are each assigned a route through the @app.route decorator. </a:t>
            </a:r>
          </a:p>
          <a:p>
            <a:r>
              <a:rPr lang="en-US" dirty="0"/>
              <a:t>When the user visits the specified route via its URL, the code inside the corresponding function gets executed.</a:t>
            </a:r>
          </a:p>
          <a:p>
            <a:endParaRPr lang="en-US" dirty="0"/>
          </a:p>
          <a:p>
            <a:r>
              <a:rPr lang="en-US" dirty="0"/>
              <a:t>Start by adding </a:t>
            </a:r>
            <a:r>
              <a:rPr lang="en-US" dirty="0" err="1"/>
              <a:t>fahrenheit_from</a:t>
            </a:r>
            <a:r>
              <a:rPr lang="en-US" dirty="0"/>
              <a:t>() to your main.py file and wrapping it with the @app.route decorator:</a:t>
            </a:r>
          </a:p>
        </p:txBody>
      </p:sp>
    </p:spTree>
    <p:extLst>
      <p:ext uri="{BB962C8B-B14F-4D97-AF65-F5344CB8AC3E}">
        <p14:creationId xmlns:p14="http://schemas.microsoft.com/office/powerpoint/2010/main" val="276403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337B-3731-4223-A3C0-2A4CFEDD39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F5AC19-1E3F-487C-83BD-3AD239044E90}"/>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E638D498-7056-4C21-8181-B4C8D4FA2A35}"/>
              </a:ext>
            </a:extLst>
          </p:cNvPr>
          <p:cNvSpPr txBox="1"/>
          <p:nvPr/>
        </p:nvSpPr>
        <p:spPr>
          <a:xfrm>
            <a:off x="1067538" y="365125"/>
            <a:ext cx="7810131" cy="5632311"/>
          </a:xfrm>
          <a:prstGeom prst="rect">
            <a:avLst/>
          </a:prstGeom>
          <a:noFill/>
        </p:spPr>
        <p:txBody>
          <a:bodyPr wrap="square">
            <a:spAutoFit/>
          </a:bodyPr>
          <a:lstStyle/>
          <a:p>
            <a:r>
              <a:rPr lang="en-US" dirty="0"/>
              <a:t>from flask import Flask</a:t>
            </a:r>
          </a:p>
          <a:p>
            <a:endParaRPr lang="en-US" dirty="0"/>
          </a:p>
          <a:p>
            <a:r>
              <a:rPr lang="en-US" dirty="0"/>
              <a:t>app = Flask(__name__)</a:t>
            </a:r>
          </a:p>
          <a:p>
            <a:endParaRPr lang="en-US" dirty="0"/>
          </a:p>
          <a:p>
            <a:r>
              <a:rPr lang="en-US" dirty="0"/>
              <a:t>@app.route("/")</a:t>
            </a:r>
          </a:p>
          <a:p>
            <a:r>
              <a:rPr lang="en-US" dirty="0"/>
              <a:t>def index():</a:t>
            </a:r>
          </a:p>
          <a:p>
            <a:r>
              <a:rPr lang="en-US" dirty="0"/>
              <a:t>    return "Congratulations, it's a web app!"</a:t>
            </a:r>
          </a:p>
          <a:p>
            <a:endParaRPr lang="en-US" dirty="0"/>
          </a:p>
          <a:p>
            <a:r>
              <a:rPr lang="en-US" dirty="0"/>
              <a:t>@app.route("/")</a:t>
            </a:r>
          </a:p>
          <a:p>
            <a:r>
              <a:rPr lang="en-US" dirty="0"/>
              <a:t>def </a:t>
            </a:r>
            <a:r>
              <a:rPr lang="en-US" dirty="0" err="1"/>
              <a:t>fahrenheit_from</a:t>
            </a:r>
            <a:r>
              <a:rPr lang="en-US" dirty="0"/>
              <a:t>(</a:t>
            </a:r>
            <a:r>
              <a:rPr lang="en-US" dirty="0" err="1"/>
              <a:t>celsius</a:t>
            </a:r>
            <a:r>
              <a:rPr lang="en-US" dirty="0"/>
              <a:t>):</a:t>
            </a:r>
          </a:p>
          <a:p>
            <a:r>
              <a:rPr lang="en-US" dirty="0"/>
              <a:t>    """Convert Celsius to Fahrenheit degrees."""</a:t>
            </a:r>
          </a:p>
          <a:p>
            <a:r>
              <a:rPr lang="en-US" dirty="0"/>
              <a:t>    try:</a:t>
            </a:r>
          </a:p>
          <a:p>
            <a:r>
              <a:rPr lang="en-US" dirty="0"/>
              <a:t>        </a:t>
            </a:r>
            <a:r>
              <a:rPr lang="en-US" dirty="0" err="1"/>
              <a:t>fahrenheit</a:t>
            </a:r>
            <a:r>
              <a:rPr lang="en-US" dirty="0"/>
              <a:t> = float(</a:t>
            </a:r>
            <a:r>
              <a:rPr lang="en-US" dirty="0" err="1"/>
              <a:t>celsius</a:t>
            </a:r>
            <a:r>
              <a:rPr lang="en-US" dirty="0"/>
              <a:t>) * 9 / 5 + 32</a:t>
            </a:r>
          </a:p>
          <a:p>
            <a:r>
              <a:rPr lang="en-US" dirty="0"/>
              <a:t>        </a:t>
            </a:r>
            <a:r>
              <a:rPr lang="en-US" dirty="0" err="1"/>
              <a:t>fahrenheit</a:t>
            </a:r>
            <a:r>
              <a:rPr lang="en-US" dirty="0"/>
              <a:t> = round(</a:t>
            </a:r>
            <a:r>
              <a:rPr lang="en-US" dirty="0" err="1"/>
              <a:t>fahrenheit</a:t>
            </a:r>
            <a:r>
              <a:rPr lang="en-US" dirty="0"/>
              <a:t>, 3)  # Round to three decimal places</a:t>
            </a:r>
          </a:p>
          <a:p>
            <a:r>
              <a:rPr lang="en-US" dirty="0"/>
              <a:t>        return str(</a:t>
            </a:r>
            <a:r>
              <a:rPr lang="en-US" dirty="0" err="1"/>
              <a:t>fahrenheit</a:t>
            </a:r>
            <a:r>
              <a:rPr lang="en-US" dirty="0"/>
              <a:t>)</a:t>
            </a:r>
          </a:p>
          <a:p>
            <a:r>
              <a:rPr lang="en-US" dirty="0"/>
              <a:t>    except </a:t>
            </a:r>
            <a:r>
              <a:rPr lang="en-US" dirty="0" err="1"/>
              <a:t>ValueError</a:t>
            </a:r>
            <a:r>
              <a:rPr lang="en-US" dirty="0"/>
              <a:t>:</a:t>
            </a:r>
          </a:p>
          <a:p>
            <a:r>
              <a:rPr lang="en-US" dirty="0"/>
              <a:t>        return "invalid input"</a:t>
            </a:r>
          </a:p>
          <a:p>
            <a:endParaRPr lang="en-US" dirty="0"/>
          </a:p>
          <a:p>
            <a:r>
              <a:rPr lang="en-US" dirty="0"/>
              <a:t>if __name__ == "__main__":</a:t>
            </a:r>
          </a:p>
          <a:p>
            <a:r>
              <a:rPr lang="en-US" dirty="0"/>
              <a:t>    </a:t>
            </a:r>
            <a:r>
              <a:rPr lang="en-US" dirty="0" err="1"/>
              <a:t>app.run</a:t>
            </a:r>
            <a:r>
              <a:rPr lang="en-US" dirty="0"/>
              <a:t>(host="127.0.0.1", port=8080, debug=True)</a:t>
            </a:r>
          </a:p>
        </p:txBody>
      </p:sp>
      <p:sp>
        <p:nvSpPr>
          <p:cNvPr id="7" name="TextBox 6">
            <a:extLst>
              <a:ext uri="{FF2B5EF4-FFF2-40B4-BE49-F238E27FC236}">
                <a16:creationId xmlns:a16="http://schemas.microsoft.com/office/drawing/2014/main" id="{EDB7BADA-DBF4-42FA-8769-A13163FBFC73}"/>
              </a:ext>
            </a:extLst>
          </p:cNvPr>
          <p:cNvSpPr txBox="1"/>
          <p:nvPr/>
        </p:nvSpPr>
        <p:spPr>
          <a:xfrm>
            <a:off x="5488618" y="1086961"/>
            <a:ext cx="6094520" cy="1477328"/>
          </a:xfrm>
          <a:prstGeom prst="rect">
            <a:avLst/>
          </a:prstGeom>
          <a:noFill/>
        </p:spPr>
        <p:txBody>
          <a:bodyPr wrap="square">
            <a:spAutoFit/>
          </a:bodyPr>
          <a:lstStyle/>
          <a:p>
            <a:r>
              <a:rPr lang="en-US" dirty="0"/>
              <a:t>Currently, both of your functions are triggered by the same route ("/"). When a user visits that route, Flask picks the first function that matches it and executes that code. In your case, this means that </a:t>
            </a:r>
            <a:r>
              <a:rPr lang="en-US" dirty="0" err="1"/>
              <a:t>fahrenheit_from</a:t>
            </a:r>
            <a:r>
              <a:rPr lang="en-US" dirty="0"/>
              <a:t>() never gets executed because index() matches the same route and gets called first.</a:t>
            </a:r>
          </a:p>
        </p:txBody>
      </p:sp>
      <p:sp>
        <p:nvSpPr>
          <p:cNvPr id="9" name="TextBox 8">
            <a:extLst>
              <a:ext uri="{FF2B5EF4-FFF2-40B4-BE49-F238E27FC236}">
                <a16:creationId xmlns:a16="http://schemas.microsoft.com/office/drawing/2014/main" id="{C4743B9F-D8A5-4090-A9FB-72A558EFC95F}"/>
              </a:ext>
            </a:extLst>
          </p:cNvPr>
          <p:cNvSpPr txBox="1"/>
          <p:nvPr/>
        </p:nvSpPr>
        <p:spPr>
          <a:xfrm>
            <a:off x="6508812" y="4466233"/>
            <a:ext cx="4844988" cy="1200329"/>
          </a:xfrm>
          <a:prstGeom prst="rect">
            <a:avLst/>
          </a:prstGeom>
          <a:noFill/>
        </p:spPr>
        <p:txBody>
          <a:bodyPr wrap="square">
            <a:spAutoFit/>
          </a:bodyPr>
          <a:lstStyle/>
          <a:p>
            <a:r>
              <a:rPr lang="en-US" dirty="0"/>
              <a:t>Your second function will need its own </a:t>
            </a:r>
            <a:r>
              <a:rPr lang="en-US" dirty="0">
                <a:solidFill>
                  <a:srgbClr val="FF0000"/>
                </a:solidFill>
              </a:rPr>
              <a:t>unique route</a:t>
            </a:r>
            <a:r>
              <a:rPr lang="en-US" dirty="0"/>
              <a:t> to be accessible. Additionally, you still need to allow your users to provide input to your function.</a:t>
            </a:r>
          </a:p>
        </p:txBody>
      </p:sp>
    </p:spTree>
    <p:extLst>
      <p:ext uri="{BB962C8B-B14F-4D97-AF65-F5344CB8AC3E}">
        <p14:creationId xmlns:p14="http://schemas.microsoft.com/office/powerpoint/2010/main" val="246108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1DB1-7E4A-4B38-B988-74F73A35C5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BDE002-F273-4D2C-8516-60334B7F21C2}"/>
              </a:ext>
            </a:extLst>
          </p:cNvPr>
          <p:cNvSpPr>
            <a:spLocks noGrp="1"/>
          </p:cNvSpPr>
          <p:nvPr>
            <p:ph idx="1"/>
          </p:nvPr>
        </p:nvSpPr>
        <p:spPr/>
        <p:txBody>
          <a:bodyPr>
            <a:normAutofit fontScale="70000" lnSpcReduction="20000"/>
          </a:bodyPr>
          <a:lstStyle/>
          <a:p>
            <a:r>
              <a:rPr lang="en-US" dirty="0"/>
              <a:t>In the following example, a </a:t>
            </a:r>
            <a:r>
              <a:rPr lang="en-US" dirty="0" err="1"/>
              <a:t>javascript</a:t>
            </a:r>
            <a:r>
              <a:rPr lang="en-US" dirty="0"/>
              <a:t> function defined in hello.js is called on </a:t>
            </a:r>
            <a:r>
              <a:rPr lang="en-US" dirty="0" err="1"/>
              <a:t>OnClick</a:t>
            </a:r>
            <a:r>
              <a:rPr lang="en-US" dirty="0"/>
              <a:t> event of HTML button in index.html, which is rendered on ‘/’ URL of the Flask application.</a:t>
            </a:r>
          </a:p>
          <a:p>
            <a:endParaRPr lang="en-US" dirty="0"/>
          </a:p>
          <a:p>
            <a:r>
              <a:rPr lang="en-US" dirty="0"/>
              <a:t>from flask import Flask, </a:t>
            </a:r>
            <a:r>
              <a:rPr lang="en-US" dirty="0" err="1"/>
              <a:t>render_template</a:t>
            </a:r>
            <a:endParaRPr lang="en-US" dirty="0"/>
          </a:p>
          <a:p>
            <a:r>
              <a:rPr lang="en-US" dirty="0"/>
              <a:t>app = Flask(__name__)</a:t>
            </a:r>
          </a:p>
          <a:p>
            <a:endParaRPr lang="en-US" dirty="0"/>
          </a:p>
          <a:p>
            <a:r>
              <a:rPr lang="en-US" dirty="0"/>
              <a:t>@app.route("/")</a:t>
            </a:r>
          </a:p>
          <a:p>
            <a:r>
              <a:rPr lang="en-US" dirty="0"/>
              <a:t>def index():</a:t>
            </a:r>
          </a:p>
          <a:p>
            <a:r>
              <a:rPr lang="en-US" dirty="0"/>
              <a:t>   return </a:t>
            </a:r>
            <a:r>
              <a:rPr lang="en-US" dirty="0" err="1"/>
              <a:t>render_template</a:t>
            </a:r>
            <a:r>
              <a:rPr lang="en-US" dirty="0"/>
              <a:t>("index.html")</a:t>
            </a:r>
          </a:p>
          <a:p>
            <a:endParaRPr lang="en-US" dirty="0"/>
          </a:p>
          <a:p>
            <a:r>
              <a:rPr lang="en-US" dirty="0"/>
              <a:t>if __name__ == '__main__':</a:t>
            </a:r>
          </a:p>
          <a:p>
            <a:r>
              <a:rPr lang="en-US" dirty="0"/>
              <a:t>   </a:t>
            </a:r>
            <a:r>
              <a:rPr lang="en-US" dirty="0" err="1"/>
              <a:t>app.run</a:t>
            </a:r>
            <a:r>
              <a:rPr lang="en-US" dirty="0"/>
              <a:t>(debug = True)</a:t>
            </a:r>
          </a:p>
        </p:txBody>
      </p:sp>
    </p:spTree>
    <p:extLst>
      <p:ext uri="{BB962C8B-B14F-4D97-AF65-F5344CB8AC3E}">
        <p14:creationId xmlns:p14="http://schemas.microsoft.com/office/powerpoint/2010/main" val="296218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4856-7CD3-4B34-97B4-BC6BC7F5F07E}"/>
              </a:ext>
            </a:extLst>
          </p:cNvPr>
          <p:cNvSpPr>
            <a:spLocks noGrp="1"/>
          </p:cNvSpPr>
          <p:nvPr>
            <p:ph type="title"/>
          </p:nvPr>
        </p:nvSpPr>
        <p:spPr/>
        <p:txBody>
          <a:bodyPr/>
          <a:lstStyle/>
          <a:p>
            <a:r>
              <a:rPr lang="en-US" dirty="0"/>
              <a:t>Pass Values to Your Code</a:t>
            </a:r>
          </a:p>
        </p:txBody>
      </p:sp>
      <p:sp>
        <p:nvSpPr>
          <p:cNvPr id="3" name="Content Placeholder 2">
            <a:extLst>
              <a:ext uri="{FF2B5EF4-FFF2-40B4-BE49-F238E27FC236}">
                <a16:creationId xmlns:a16="http://schemas.microsoft.com/office/drawing/2014/main" id="{6E1D29C7-D5B0-432E-9816-4F15F733AA9D}"/>
              </a:ext>
            </a:extLst>
          </p:cNvPr>
          <p:cNvSpPr>
            <a:spLocks noGrp="1"/>
          </p:cNvSpPr>
          <p:nvPr>
            <p:ph idx="1"/>
          </p:nvPr>
        </p:nvSpPr>
        <p:spPr/>
        <p:txBody>
          <a:bodyPr/>
          <a:lstStyle/>
          <a:p>
            <a:r>
              <a:rPr lang="en-US" dirty="0"/>
              <a:t>You can solve both of these tasks by telling Flask to treat any remaining part of the URL following the base URL as a value and pass it on to your function. </a:t>
            </a:r>
          </a:p>
          <a:p>
            <a:r>
              <a:rPr lang="en-US" dirty="0"/>
              <a:t>This requires only a small change to the parameter of the @app.route decorator before </a:t>
            </a:r>
            <a:r>
              <a:rPr lang="en-US" dirty="0" err="1"/>
              <a:t>fahrenheit_from</a:t>
            </a:r>
            <a:r>
              <a:rPr lang="en-US" dirty="0"/>
              <a:t>():</a:t>
            </a:r>
          </a:p>
        </p:txBody>
      </p:sp>
      <p:sp>
        <p:nvSpPr>
          <p:cNvPr id="5" name="TextBox 4">
            <a:extLst>
              <a:ext uri="{FF2B5EF4-FFF2-40B4-BE49-F238E27FC236}">
                <a16:creationId xmlns:a16="http://schemas.microsoft.com/office/drawing/2014/main" id="{C67B9AE1-242F-4A42-A645-777407CBC8C2}"/>
              </a:ext>
            </a:extLst>
          </p:cNvPr>
          <p:cNvSpPr txBox="1"/>
          <p:nvPr/>
        </p:nvSpPr>
        <p:spPr>
          <a:xfrm>
            <a:off x="1156316" y="4088140"/>
            <a:ext cx="6094520" cy="1384995"/>
          </a:xfrm>
          <a:prstGeom prst="rect">
            <a:avLst/>
          </a:prstGeom>
          <a:noFill/>
        </p:spPr>
        <p:txBody>
          <a:bodyPr wrap="square">
            <a:spAutoFit/>
          </a:bodyPr>
          <a:lstStyle/>
          <a:p>
            <a:r>
              <a:rPr lang="de-DE" sz="2800" dirty="0"/>
              <a:t>@app.route("/&lt;celsius&gt;")</a:t>
            </a:r>
          </a:p>
          <a:p>
            <a:r>
              <a:rPr lang="de-DE" sz="2800" dirty="0"/>
              <a:t>def fahrenheit_from(celsius):</a:t>
            </a:r>
          </a:p>
          <a:p>
            <a:r>
              <a:rPr lang="de-DE" sz="2800" dirty="0"/>
              <a:t>    # -- snip --</a:t>
            </a:r>
            <a:endParaRPr lang="en-US" sz="2800" dirty="0"/>
          </a:p>
        </p:txBody>
      </p:sp>
      <p:sp>
        <p:nvSpPr>
          <p:cNvPr id="7" name="TextBox 6">
            <a:extLst>
              <a:ext uri="{FF2B5EF4-FFF2-40B4-BE49-F238E27FC236}">
                <a16:creationId xmlns:a16="http://schemas.microsoft.com/office/drawing/2014/main" id="{261D808E-DF10-4973-8B69-333C248E303C}"/>
              </a:ext>
            </a:extLst>
          </p:cNvPr>
          <p:cNvSpPr txBox="1"/>
          <p:nvPr/>
        </p:nvSpPr>
        <p:spPr>
          <a:xfrm>
            <a:off x="6084902" y="5419896"/>
            <a:ext cx="6094520" cy="1200329"/>
          </a:xfrm>
          <a:prstGeom prst="rect">
            <a:avLst/>
          </a:prstGeom>
          <a:noFill/>
        </p:spPr>
        <p:txBody>
          <a:bodyPr wrap="square">
            <a:spAutoFit/>
          </a:bodyPr>
          <a:lstStyle/>
          <a:p>
            <a:r>
              <a:rPr lang="en-US" dirty="0"/>
              <a:t>Note: Make sure that the URL path component you’re capturing has the same name as the parameter you’re passing to your function. Otherwise, Flask will be confused and will let you know about it by presenting you with an error message.</a:t>
            </a:r>
          </a:p>
        </p:txBody>
      </p:sp>
    </p:spTree>
    <p:extLst>
      <p:ext uri="{BB962C8B-B14F-4D97-AF65-F5344CB8AC3E}">
        <p14:creationId xmlns:p14="http://schemas.microsoft.com/office/powerpoint/2010/main" val="2167859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B439-DB22-4B32-B92C-D445B6999B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720F27-BE0A-491B-93AD-EFFEA152D5CE}"/>
              </a:ext>
            </a:extLst>
          </p:cNvPr>
          <p:cNvSpPr>
            <a:spLocks noGrp="1"/>
          </p:cNvSpPr>
          <p:nvPr>
            <p:ph idx="1"/>
          </p:nvPr>
        </p:nvSpPr>
        <p:spPr/>
        <p:txBody>
          <a:bodyPr/>
          <a:lstStyle/>
          <a:p>
            <a:r>
              <a:rPr lang="en-US" dirty="0"/>
              <a:t>Head back to your web browser and try out the new functionality using Flask’s development server. You’re now able to access both of your functions through your web app using different URL endpoints:</a:t>
            </a:r>
          </a:p>
          <a:p>
            <a:endParaRPr lang="en-US" dirty="0"/>
          </a:p>
          <a:p>
            <a:r>
              <a:rPr lang="en-US" dirty="0">
                <a:solidFill>
                  <a:srgbClr val="FF0000"/>
                </a:solidFill>
              </a:rPr>
              <a:t>Index (/): </a:t>
            </a:r>
            <a:r>
              <a:rPr lang="en-US" dirty="0"/>
              <a:t>If you go to the base URL, then you’ll see the short encouraging message from before.</a:t>
            </a:r>
          </a:p>
          <a:p>
            <a:r>
              <a:rPr lang="en-US" dirty="0">
                <a:solidFill>
                  <a:srgbClr val="FF0000"/>
                </a:solidFill>
              </a:rPr>
              <a:t>Celsius (/42): </a:t>
            </a:r>
            <a:r>
              <a:rPr lang="en-US" dirty="0"/>
              <a:t>If you add a number after the forward slash, then you’ll see the converted temperature appear in your browser.</a:t>
            </a:r>
          </a:p>
        </p:txBody>
      </p:sp>
    </p:spTree>
    <p:extLst>
      <p:ext uri="{BB962C8B-B14F-4D97-AF65-F5344CB8AC3E}">
        <p14:creationId xmlns:p14="http://schemas.microsoft.com/office/powerpoint/2010/main" val="60937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A35E-FE9C-4824-9250-DFFB565D0E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24CEDB-89B8-4DC8-9618-BD1E20F5E05D}"/>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0DA68A49-7A2A-4F30-AACB-ACC00BBC38D9}"/>
              </a:ext>
            </a:extLst>
          </p:cNvPr>
          <p:cNvSpPr txBox="1"/>
          <p:nvPr/>
        </p:nvSpPr>
        <p:spPr>
          <a:xfrm>
            <a:off x="1316113" y="681037"/>
            <a:ext cx="7916663" cy="4801314"/>
          </a:xfrm>
          <a:prstGeom prst="rect">
            <a:avLst/>
          </a:prstGeom>
          <a:noFill/>
        </p:spPr>
        <p:txBody>
          <a:bodyPr wrap="square">
            <a:spAutoFit/>
          </a:bodyPr>
          <a:lstStyle/>
          <a:p>
            <a:r>
              <a:rPr lang="en-US" dirty="0"/>
              <a:t>from flask import Flask</a:t>
            </a:r>
          </a:p>
          <a:p>
            <a:endParaRPr lang="en-US" dirty="0"/>
          </a:p>
          <a:p>
            <a:r>
              <a:rPr lang="en-US" dirty="0"/>
              <a:t>app = Flask(__name__)</a:t>
            </a:r>
          </a:p>
          <a:p>
            <a:endParaRPr lang="en-US" dirty="0"/>
          </a:p>
          <a:p>
            <a:r>
              <a:rPr lang="en-US" dirty="0"/>
              <a:t>@app.route("/")</a:t>
            </a:r>
          </a:p>
          <a:p>
            <a:r>
              <a:rPr lang="en-US" dirty="0"/>
              <a:t>def index():</a:t>
            </a:r>
          </a:p>
          <a:p>
            <a:r>
              <a:rPr lang="en-US" dirty="0"/>
              <a:t>    return "Congratulations, it's a web app!"</a:t>
            </a:r>
          </a:p>
          <a:p>
            <a:endParaRPr lang="en-US" dirty="0"/>
          </a:p>
          <a:p>
            <a:r>
              <a:rPr lang="en-US" dirty="0"/>
              <a:t>@app.route("/&lt;int:celsius&gt;")</a:t>
            </a:r>
          </a:p>
          <a:p>
            <a:r>
              <a:rPr lang="en-US" dirty="0"/>
              <a:t>def </a:t>
            </a:r>
            <a:r>
              <a:rPr lang="en-US" dirty="0" err="1"/>
              <a:t>fahrenheit_from</a:t>
            </a:r>
            <a:r>
              <a:rPr lang="en-US" dirty="0"/>
              <a:t>(</a:t>
            </a:r>
            <a:r>
              <a:rPr lang="en-US" dirty="0" err="1"/>
              <a:t>celsius</a:t>
            </a:r>
            <a:r>
              <a:rPr lang="en-US" dirty="0"/>
              <a:t>):</a:t>
            </a:r>
          </a:p>
          <a:p>
            <a:r>
              <a:rPr lang="en-US" dirty="0"/>
              <a:t>    """Convert Celsius to Fahrenheit degrees."""</a:t>
            </a:r>
          </a:p>
          <a:p>
            <a:r>
              <a:rPr lang="en-US" dirty="0"/>
              <a:t>    </a:t>
            </a:r>
            <a:r>
              <a:rPr lang="en-US" dirty="0" err="1"/>
              <a:t>fahrenheit</a:t>
            </a:r>
            <a:r>
              <a:rPr lang="en-US" dirty="0"/>
              <a:t> = float(</a:t>
            </a:r>
            <a:r>
              <a:rPr lang="en-US" dirty="0" err="1"/>
              <a:t>celsius</a:t>
            </a:r>
            <a:r>
              <a:rPr lang="en-US" dirty="0"/>
              <a:t>) * 9 / 5 + 32</a:t>
            </a:r>
          </a:p>
          <a:p>
            <a:r>
              <a:rPr lang="en-US" dirty="0"/>
              <a:t>    </a:t>
            </a:r>
            <a:r>
              <a:rPr lang="en-US" dirty="0" err="1"/>
              <a:t>fahrenheit</a:t>
            </a:r>
            <a:r>
              <a:rPr lang="en-US" dirty="0"/>
              <a:t> = round(</a:t>
            </a:r>
            <a:r>
              <a:rPr lang="en-US" dirty="0" err="1"/>
              <a:t>fahrenheit</a:t>
            </a:r>
            <a:r>
              <a:rPr lang="en-US" dirty="0"/>
              <a:t>, 3)  # Round to three decimal places</a:t>
            </a:r>
          </a:p>
          <a:p>
            <a:r>
              <a:rPr lang="en-US" dirty="0"/>
              <a:t>    return str(</a:t>
            </a:r>
            <a:r>
              <a:rPr lang="en-US" dirty="0" err="1"/>
              <a:t>fahrenheit</a:t>
            </a:r>
            <a:r>
              <a:rPr lang="en-US" dirty="0"/>
              <a:t>)</a:t>
            </a:r>
          </a:p>
          <a:p>
            <a:endParaRPr lang="en-US" dirty="0"/>
          </a:p>
          <a:p>
            <a:r>
              <a:rPr lang="en-US" dirty="0"/>
              <a:t>if __name__ == "__main__":</a:t>
            </a:r>
          </a:p>
          <a:p>
            <a:r>
              <a:rPr lang="en-US" dirty="0"/>
              <a:t>    </a:t>
            </a:r>
            <a:r>
              <a:rPr lang="en-US" dirty="0" err="1"/>
              <a:t>app.run</a:t>
            </a:r>
            <a:r>
              <a:rPr lang="en-US" dirty="0"/>
              <a:t>(host="127.0.0.1", port=8080, debug=True)</a:t>
            </a:r>
          </a:p>
        </p:txBody>
      </p:sp>
    </p:spTree>
    <p:extLst>
      <p:ext uri="{BB962C8B-B14F-4D97-AF65-F5344CB8AC3E}">
        <p14:creationId xmlns:p14="http://schemas.microsoft.com/office/powerpoint/2010/main" val="2096288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8422-655F-4F70-832C-FB3317679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D752BF-AE39-47B6-96FF-6240E733A922}"/>
              </a:ext>
            </a:extLst>
          </p:cNvPr>
          <p:cNvSpPr>
            <a:spLocks noGrp="1"/>
          </p:cNvSpPr>
          <p:nvPr>
            <p:ph idx="1"/>
          </p:nvPr>
        </p:nvSpPr>
        <p:spPr/>
        <p:txBody>
          <a:bodyPr/>
          <a:lstStyle/>
          <a:p>
            <a:r>
              <a:rPr lang="en-US" dirty="0"/>
              <a:t>Refactor index(). </a:t>
            </a:r>
            <a:r>
              <a:rPr lang="en-US" sz="3200" dirty="0"/>
              <a:t>It should return text that explains how to use the temperature converter web app. Keep in mind that you can use HTML tags in the return string. The HTML will render properly on your landing page.</a:t>
            </a:r>
            <a:endParaRPr lang="en-US" dirty="0"/>
          </a:p>
        </p:txBody>
      </p:sp>
      <p:pic>
        <p:nvPicPr>
          <p:cNvPr id="5" name="Picture 4">
            <a:extLst>
              <a:ext uri="{FF2B5EF4-FFF2-40B4-BE49-F238E27FC236}">
                <a16:creationId xmlns:a16="http://schemas.microsoft.com/office/drawing/2014/main" id="{FB1BB472-B762-48FA-BD4D-C5702C9F09B7}"/>
              </a:ext>
            </a:extLst>
          </p:cNvPr>
          <p:cNvPicPr>
            <a:picLocks noChangeAspect="1"/>
          </p:cNvPicPr>
          <p:nvPr/>
        </p:nvPicPr>
        <p:blipFill>
          <a:blip r:embed="rId2"/>
          <a:stretch>
            <a:fillRect/>
          </a:stretch>
        </p:blipFill>
        <p:spPr>
          <a:xfrm>
            <a:off x="2071179" y="3873500"/>
            <a:ext cx="7410450" cy="2619375"/>
          </a:xfrm>
          <a:prstGeom prst="rect">
            <a:avLst/>
          </a:prstGeom>
        </p:spPr>
      </p:pic>
    </p:spTree>
    <p:extLst>
      <p:ext uri="{BB962C8B-B14F-4D97-AF65-F5344CB8AC3E}">
        <p14:creationId xmlns:p14="http://schemas.microsoft.com/office/powerpoint/2010/main" val="1525278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3A74-8553-4F9D-9D92-5A0876862236}"/>
              </a:ext>
            </a:extLst>
          </p:cNvPr>
          <p:cNvSpPr>
            <a:spLocks noGrp="1"/>
          </p:cNvSpPr>
          <p:nvPr>
            <p:ph type="title"/>
          </p:nvPr>
        </p:nvSpPr>
        <p:spPr/>
        <p:txBody>
          <a:bodyPr/>
          <a:lstStyle/>
          <a:p>
            <a:r>
              <a:rPr lang="en-US" dirty="0"/>
              <a:t>Collect User Input</a:t>
            </a:r>
            <a:br>
              <a:rPr lang="en-US" dirty="0"/>
            </a:br>
            <a:endParaRPr lang="en-US" dirty="0"/>
          </a:p>
        </p:txBody>
      </p:sp>
      <p:sp>
        <p:nvSpPr>
          <p:cNvPr id="3" name="Content Placeholder 2">
            <a:extLst>
              <a:ext uri="{FF2B5EF4-FFF2-40B4-BE49-F238E27FC236}">
                <a16:creationId xmlns:a16="http://schemas.microsoft.com/office/drawing/2014/main" id="{2F9A2CDF-C987-4291-A5C3-80AE369228DD}"/>
              </a:ext>
            </a:extLst>
          </p:cNvPr>
          <p:cNvSpPr>
            <a:spLocks noGrp="1"/>
          </p:cNvSpPr>
          <p:nvPr>
            <p:ph idx="1"/>
          </p:nvPr>
        </p:nvSpPr>
        <p:spPr/>
        <p:txBody>
          <a:bodyPr>
            <a:normAutofit fontScale="92500" lnSpcReduction="10000"/>
          </a:bodyPr>
          <a:lstStyle/>
          <a:p>
            <a:r>
              <a:rPr lang="en-US" dirty="0"/>
              <a:t>Start by creating a &lt;form&gt; element on your landing page. Copy the following few lines of HTML into the return statement of index(), replacing the text message from before:</a:t>
            </a:r>
          </a:p>
          <a:p>
            <a:endParaRPr lang="en-US" dirty="0"/>
          </a:p>
          <a:p>
            <a:r>
              <a:rPr lang="en-US" dirty="0"/>
              <a:t>@app.route("/")</a:t>
            </a:r>
          </a:p>
          <a:p>
            <a:r>
              <a:rPr lang="en-US" dirty="0"/>
              <a:t>def index():</a:t>
            </a:r>
          </a:p>
          <a:p>
            <a:r>
              <a:rPr lang="en-US" dirty="0"/>
              <a:t>    return """&lt;form action="" method="get"&gt;</a:t>
            </a:r>
          </a:p>
          <a:p>
            <a:r>
              <a:rPr lang="en-US" dirty="0"/>
              <a:t>                &lt;input type="text" name="</a:t>
            </a:r>
            <a:r>
              <a:rPr lang="en-US" dirty="0" err="1"/>
              <a:t>celsius</a:t>
            </a:r>
            <a:r>
              <a:rPr lang="en-US" dirty="0"/>
              <a:t>"&gt;</a:t>
            </a:r>
          </a:p>
          <a:p>
            <a:r>
              <a:rPr lang="en-US" dirty="0"/>
              <a:t>                &lt;input type="submit" value="Convert"&gt;</a:t>
            </a:r>
          </a:p>
          <a:p>
            <a:r>
              <a:rPr lang="en-US" dirty="0"/>
              <a:t>              &lt;/form&gt;"""</a:t>
            </a:r>
          </a:p>
        </p:txBody>
      </p:sp>
    </p:spTree>
    <p:extLst>
      <p:ext uri="{BB962C8B-B14F-4D97-AF65-F5344CB8AC3E}">
        <p14:creationId xmlns:p14="http://schemas.microsoft.com/office/powerpoint/2010/main" val="2695466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7B3C-EDAF-4D49-BDC8-FE0066F994CC}"/>
              </a:ext>
            </a:extLst>
          </p:cNvPr>
          <p:cNvSpPr>
            <a:spLocks noGrp="1"/>
          </p:cNvSpPr>
          <p:nvPr>
            <p:ph type="title"/>
          </p:nvPr>
        </p:nvSpPr>
        <p:spPr/>
        <p:txBody>
          <a:bodyPr/>
          <a:lstStyle/>
          <a:p>
            <a:r>
              <a:rPr lang="en-US" dirty="0"/>
              <a:t>Receive User Input</a:t>
            </a:r>
            <a:br>
              <a:rPr lang="en-US" dirty="0"/>
            </a:br>
            <a:endParaRPr lang="en-US" dirty="0"/>
          </a:p>
        </p:txBody>
      </p:sp>
      <p:sp>
        <p:nvSpPr>
          <p:cNvPr id="3" name="Content Placeholder 2">
            <a:extLst>
              <a:ext uri="{FF2B5EF4-FFF2-40B4-BE49-F238E27FC236}">
                <a16:creationId xmlns:a16="http://schemas.microsoft.com/office/drawing/2014/main" id="{32AE3D4B-4D42-495C-952B-B14C2C15410A}"/>
              </a:ext>
            </a:extLst>
          </p:cNvPr>
          <p:cNvSpPr>
            <a:spLocks noGrp="1"/>
          </p:cNvSpPr>
          <p:nvPr>
            <p:ph idx="1"/>
          </p:nvPr>
        </p:nvSpPr>
        <p:spPr/>
        <p:txBody>
          <a:bodyPr>
            <a:normAutofit fontScale="92500" lnSpcReduction="20000"/>
          </a:bodyPr>
          <a:lstStyle/>
          <a:p>
            <a:r>
              <a:rPr lang="en-US" dirty="0"/>
              <a:t>In the action attribute of your &lt;form&gt; element, you specified that the data of your HTML form should be sent back to the same URL it came from. Now you need to include the functionality to fetch the value in index(). For this, you need to accomplish two steps:</a:t>
            </a:r>
          </a:p>
          <a:p>
            <a:endParaRPr lang="en-US" dirty="0"/>
          </a:p>
          <a:p>
            <a:r>
              <a:rPr lang="en-US" dirty="0"/>
              <a:t>Import Flask’s request object: Like many web frameworks, Flask passes HTTP requests along as global objects. In order to be able to use this global request object, you first need to import it.</a:t>
            </a:r>
          </a:p>
          <a:p>
            <a:endParaRPr lang="en-US" dirty="0"/>
          </a:p>
          <a:p>
            <a:r>
              <a:rPr lang="en-US" dirty="0"/>
              <a:t>Fetch the value: The request object contains the submitted value and gives you access to it through a Python dictionary syntax. You need to fetch it from the global object to be able to use it in your function.</a:t>
            </a:r>
          </a:p>
        </p:txBody>
      </p:sp>
    </p:spTree>
    <p:extLst>
      <p:ext uri="{BB962C8B-B14F-4D97-AF65-F5344CB8AC3E}">
        <p14:creationId xmlns:p14="http://schemas.microsoft.com/office/powerpoint/2010/main" val="651606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1F29-1DA1-4A25-96E6-F6CE45C7B9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5C258C-D330-4A61-B62C-C6A2028EC240}"/>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704F28DD-0A91-47BF-8706-37F260C12102}"/>
              </a:ext>
            </a:extLst>
          </p:cNvPr>
          <p:cNvSpPr txBox="1"/>
          <p:nvPr/>
        </p:nvSpPr>
        <p:spPr>
          <a:xfrm>
            <a:off x="838200" y="520913"/>
            <a:ext cx="8306540" cy="6001643"/>
          </a:xfrm>
          <a:prstGeom prst="rect">
            <a:avLst/>
          </a:prstGeom>
          <a:noFill/>
        </p:spPr>
        <p:txBody>
          <a:bodyPr wrap="square">
            <a:spAutoFit/>
          </a:bodyPr>
          <a:lstStyle/>
          <a:p>
            <a:r>
              <a:rPr lang="en-US" sz="2400" dirty="0"/>
              <a:t>from flask import Flask</a:t>
            </a:r>
          </a:p>
          <a:p>
            <a:r>
              <a:rPr lang="en-US" sz="2400" dirty="0"/>
              <a:t>from flask import request</a:t>
            </a:r>
          </a:p>
          <a:p>
            <a:endParaRPr lang="en-US" sz="2400" dirty="0"/>
          </a:p>
          <a:p>
            <a:r>
              <a:rPr lang="en-US" sz="2400" dirty="0"/>
              <a:t>app = Flask(__name__)</a:t>
            </a:r>
          </a:p>
          <a:p>
            <a:endParaRPr lang="en-US" sz="2400" dirty="0"/>
          </a:p>
          <a:p>
            <a:r>
              <a:rPr lang="en-US" sz="2400" dirty="0"/>
              <a:t>@app.route("/")</a:t>
            </a:r>
          </a:p>
          <a:p>
            <a:r>
              <a:rPr lang="en-US" sz="2400" dirty="0"/>
              <a:t>def index():</a:t>
            </a:r>
          </a:p>
          <a:p>
            <a:r>
              <a:rPr lang="en-US" sz="2400" dirty="0"/>
              <a:t>    </a:t>
            </a:r>
            <a:r>
              <a:rPr lang="en-US" sz="2400" dirty="0" err="1"/>
              <a:t>celsius</a:t>
            </a:r>
            <a:r>
              <a:rPr lang="en-US" sz="2400" dirty="0"/>
              <a:t> = </a:t>
            </a:r>
            <a:r>
              <a:rPr lang="en-US" sz="2400" dirty="0" err="1"/>
              <a:t>request.args.get</a:t>
            </a:r>
            <a:r>
              <a:rPr lang="en-US" sz="2400" dirty="0"/>
              <a:t>("</a:t>
            </a:r>
            <a:r>
              <a:rPr lang="en-US" sz="2400" dirty="0" err="1"/>
              <a:t>celsius</a:t>
            </a:r>
            <a:r>
              <a:rPr lang="en-US" sz="2400" dirty="0"/>
              <a:t>", "")</a:t>
            </a:r>
          </a:p>
          <a:p>
            <a:r>
              <a:rPr lang="en-US" sz="2400" dirty="0"/>
              <a:t>    return (</a:t>
            </a:r>
          </a:p>
          <a:p>
            <a:r>
              <a:rPr lang="en-US" sz="2400" dirty="0"/>
              <a:t>        """&lt;form action="" method="get"&gt;</a:t>
            </a:r>
          </a:p>
          <a:p>
            <a:r>
              <a:rPr lang="en-US" sz="2400" dirty="0"/>
              <a:t>                &lt;input type="text" name="</a:t>
            </a:r>
            <a:r>
              <a:rPr lang="en-US" sz="2400" dirty="0" err="1"/>
              <a:t>celsius</a:t>
            </a:r>
            <a:r>
              <a:rPr lang="en-US" sz="2400" dirty="0"/>
              <a:t>"&gt;</a:t>
            </a:r>
          </a:p>
          <a:p>
            <a:r>
              <a:rPr lang="en-US" sz="2400" dirty="0"/>
              <a:t>                &lt;input type="submit" value="Convert"&gt;</a:t>
            </a:r>
          </a:p>
          <a:p>
            <a:r>
              <a:rPr lang="en-US" sz="2400" dirty="0"/>
              <a:t>            &lt;/form&gt;"""</a:t>
            </a:r>
          </a:p>
          <a:p>
            <a:r>
              <a:rPr lang="en-US" sz="2400" dirty="0"/>
              <a:t>        + </a:t>
            </a:r>
            <a:r>
              <a:rPr lang="en-US" sz="2400" dirty="0" err="1"/>
              <a:t>celsius</a:t>
            </a:r>
            <a:endParaRPr lang="en-US" sz="2400" dirty="0"/>
          </a:p>
          <a:p>
            <a:r>
              <a:rPr lang="en-US" sz="2400" dirty="0"/>
              <a:t>    )</a:t>
            </a:r>
          </a:p>
          <a:p>
            <a:endParaRPr lang="en-US" sz="2400" dirty="0"/>
          </a:p>
        </p:txBody>
      </p:sp>
      <p:sp>
        <p:nvSpPr>
          <p:cNvPr id="7" name="TextBox 6">
            <a:extLst>
              <a:ext uri="{FF2B5EF4-FFF2-40B4-BE49-F238E27FC236}">
                <a16:creationId xmlns:a16="http://schemas.microsoft.com/office/drawing/2014/main" id="{4218C176-66D8-4DFB-B9F0-6B159B69B816}"/>
              </a:ext>
            </a:extLst>
          </p:cNvPr>
          <p:cNvSpPr txBox="1"/>
          <p:nvPr/>
        </p:nvSpPr>
        <p:spPr>
          <a:xfrm>
            <a:off x="5657295" y="316570"/>
            <a:ext cx="6094520" cy="2862322"/>
          </a:xfrm>
          <a:prstGeom prst="rect">
            <a:avLst/>
          </a:prstGeom>
          <a:noFill/>
        </p:spPr>
        <p:txBody>
          <a:bodyPr wrap="square">
            <a:spAutoFit/>
          </a:bodyPr>
          <a:lstStyle/>
          <a:p>
            <a:r>
              <a:rPr lang="en-US" dirty="0"/>
              <a:t>@app.route("/&lt;int:celsius&gt;")</a:t>
            </a:r>
          </a:p>
          <a:p>
            <a:r>
              <a:rPr lang="en-US" dirty="0"/>
              <a:t>def </a:t>
            </a:r>
            <a:r>
              <a:rPr lang="en-US" dirty="0" err="1"/>
              <a:t>fahrenheit_from</a:t>
            </a:r>
            <a:r>
              <a:rPr lang="en-US" dirty="0"/>
              <a:t>(</a:t>
            </a:r>
            <a:r>
              <a:rPr lang="en-US" dirty="0" err="1"/>
              <a:t>celsius</a:t>
            </a:r>
            <a:r>
              <a:rPr lang="en-US" dirty="0"/>
              <a:t>):</a:t>
            </a:r>
          </a:p>
          <a:p>
            <a:r>
              <a:rPr lang="en-US" dirty="0"/>
              <a:t>    """Convert Celsius to Fahrenheit degrees."""</a:t>
            </a:r>
          </a:p>
          <a:p>
            <a:r>
              <a:rPr lang="en-US" dirty="0"/>
              <a:t>    </a:t>
            </a:r>
            <a:r>
              <a:rPr lang="en-US" dirty="0" err="1"/>
              <a:t>fahrenheit</a:t>
            </a:r>
            <a:r>
              <a:rPr lang="en-US" dirty="0"/>
              <a:t> = float(</a:t>
            </a:r>
            <a:r>
              <a:rPr lang="en-US" dirty="0" err="1"/>
              <a:t>celsius</a:t>
            </a:r>
            <a:r>
              <a:rPr lang="en-US" dirty="0"/>
              <a:t>) * 9 / 5 + 32</a:t>
            </a:r>
          </a:p>
          <a:p>
            <a:r>
              <a:rPr lang="en-US" dirty="0"/>
              <a:t>    </a:t>
            </a:r>
            <a:r>
              <a:rPr lang="en-US" dirty="0" err="1"/>
              <a:t>fahrenheit</a:t>
            </a:r>
            <a:r>
              <a:rPr lang="en-US" dirty="0"/>
              <a:t> = round(</a:t>
            </a:r>
            <a:r>
              <a:rPr lang="en-US" dirty="0" err="1"/>
              <a:t>fahrenheit</a:t>
            </a:r>
            <a:r>
              <a:rPr lang="en-US" dirty="0"/>
              <a:t>, 3)  # Round to three decimal places</a:t>
            </a:r>
          </a:p>
          <a:p>
            <a:r>
              <a:rPr lang="en-US" dirty="0"/>
              <a:t>    return str(</a:t>
            </a:r>
            <a:r>
              <a:rPr lang="en-US" dirty="0" err="1"/>
              <a:t>fahrenheit</a:t>
            </a:r>
            <a:r>
              <a:rPr lang="en-US" dirty="0"/>
              <a:t>)</a:t>
            </a:r>
          </a:p>
          <a:p>
            <a:endParaRPr lang="en-US" dirty="0"/>
          </a:p>
          <a:p>
            <a:r>
              <a:rPr lang="en-US" dirty="0"/>
              <a:t>if __name__ == "__main__":</a:t>
            </a:r>
          </a:p>
          <a:p>
            <a:r>
              <a:rPr lang="en-US" dirty="0"/>
              <a:t>    </a:t>
            </a:r>
            <a:r>
              <a:rPr lang="en-US" dirty="0" err="1"/>
              <a:t>app.run</a:t>
            </a:r>
            <a:r>
              <a:rPr lang="en-US" dirty="0"/>
              <a:t>(host="127.0.0.1", port=8080, debug=True)</a:t>
            </a:r>
          </a:p>
        </p:txBody>
      </p:sp>
    </p:spTree>
    <p:extLst>
      <p:ext uri="{BB962C8B-B14F-4D97-AF65-F5344CB8AC3E}">
        <p14:creationId xmlns:p14="http://schemas.microsoft.com/office/powerpoint/2010/main" val="2834360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23AD8-F04A-4D06-9041-9C27BE70B777}"/>
              </a:ext>
            </a:extLst>
          </p:cNvPr>
          <p:cNvSpPr>
            <a:spLocks noGrp="1"/>
          </p:cNvSpPr>
          <p:nvPr>
            <p:ph idx="1"/>
          </p:nvPr>
        </p:nvSpPr>
        <p:spPr>
          <a:xfrm>
            <a:off x="838200" y="417250"/>
            <a:ext cx="10515600" cy="5759713"/>
          </a:xfrm>
        </p:spPr>
        <p:txBody>
          <a:bodyPr>
            <a:normAutofit fontScale="92500" lnSpcReduction="10000"/>
          </a:bodyPr>
          <a:lstStyle/>
          <a:p>
            <a:r>
              <a:rPr lang="en-US" dirty="0"/>
              <a:t>The </a:t>
            </a:r>
            <a:r>
              <a:rPr lang="en-US" dirty="0" err="1"/>
              <a:t>request.args</a:t>
            </a:r>
            <a:r>
              <a:rPr lang="en-US" dirty="0"/>
              <a:t> dictionary contains any data submitted with an HTTP GET request. </a:t>
            </a:r>
          </a:p>
          <a:p>
            <a:r>
              <a:rPr lang="en-US" dirty="0"/>
              <a:t>If your base URL gets called initially, without a form submission, then the dictionary will be empty and you’ll return an empty string as the default value instead. </a:t>
            </a:r>
          </a:p>
          <a:p>
            <a:r>
              <a:rPr lang="en-US" dirty="0"/>
              <a:t>If the page gets called through submitting the form, then the dictionary will contain a value under the </a:t>
            </a:r>
            <a:r>
              <a:rPr lang="en-US" dirty="0" err="1"/>
              <a:t>celsius</a:t>
            </a:r>
            <a:r>
              <a:rPr lang="en-US" dirty="0"/>
              <a:t> key, and you can successfully fetch it and add it to the returned string.</a:t>
            </a:r>
          </a:p>
          <a:p>
            <a:endParaRPr lang="en-US" dirty="0"/>
          </a:p>
          <a:p>
            <a:r>
              <a:rPr lang="en-US" dirty="0"/>
              <a:t>Give it a spin! You’re now able to enter a number and see it displayed right underneath the form’s button.</a:t>
            </a:r>
          </a:p>
          <a:p>
            <a:endParaRPr lang="en-US" dirty="0"/>
          </a:p>
          <a:p>
            <a:r>
              <a:rPr lang="en-US" dirty="0"/>
              <a:t> If you enter a new number, then the old one gets replaced. You’re correctly sending and receiving the data that your users are submitting.</a:t>
            </a:r>
          </a:p>
        </p:txBody>
      </p:sp>
    </p:spTree>
    <p:extLst>
      <p:ext uri="{BB962C8B-B14F-4D97-AF65-F5344CB8AC3E}">
        <p14:creationId xmlns:p14="http://schemas.microsoft.com/office/powerpoint/2010/main" val="2665913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5E5D-9235-4C0A-8D49-4FE7406CDEED}"/>
              </a:ext>
            </a:extLst>
          </p:cNvPr>
          <p:cNvSpPr>
            <a:spLocks noGrp="1"/>
          </p:cNvSpPr>
          <p:nvPr>
            <p:ph type="title"/>
          </p:nvPr>
        </p:nvSpPr>
        <p:spPr/>
        <p:txBody>
          <a:bodyPr/>
          <a:lstStyle/>
          <a:p>
            <a:r>
              <a:rPr lang="en-US" dirty="0"/>
              <a:t>Process User Input</a:t>
            </a:r>
            <a:br>
              <a:rPr lang="en-US" dirty="0"/>
            </a:br>
            <a:endParaRPr lang="en-US" dirty="0"/>
          </a:p>
        </p:txBody>
      </p:sp>
      <p:sp>
        <p:nvSpPr>
          <p:cNvPr id="3" name="Content Placeholder 2">
            <a:extLst>
              <a:ext uri="{FF2B5EF4-FFF2-40B4-BE49-F238E27FC236}">
                <a16:creationId xmlns:a16="http://schemas.microsoft.com/office/drawing/2014/main" id="{89045C7C-9B30-44AA-8094-C4F9C6049020}"/>
              </a:ext>
            </a:extLst>
          </p:cNvPr>
          <p:cNvSpPr>
            <a:spLocks noGrp="1"/>
          </p:cNvSpPr>
          <p:nvPr>
            <p:ph idx="1"/>
          </p:nvPr>
        </p:nvSpPr>
        <p:spPr>
          <a:xfrm>
            <a:off x="838200" y="1328476"/>
            <a:ext cx="10515600" cy="4351338"/>
          </a:xfrm>
        </p:spPr>
        <p:txBody>
          <a:bodyPr>
            <a:normAutofit fontScale="70000" lnSpcReduction="20000"/>
          </a:bodyPr>
          <a:lstStyle/>
          <a:p>
            <a:r>
              <a:rPr lang="en-US" dirty="0"/>
              <a:t>Since this approach uses only one URL endpoint, you can’t rely on Flask to type check the user input via URL path component capturing as you did earlier on. This means you’ll want to reintroduce your try … except block from the initial </a:t>
            </a:r>
            <a:r>
              <a:rPr lang="en-US" dirty="0" err="1"/>
              <a:t>fahrenheit_from</a:t>
            </a:r>
            <a:r>
              <a:rPr lang="en-US" dirty="0"/>
              <a:t>() of the original code.</a:t>
            </a:r>
          </a:p>
          <a:p>
            <a:r>
              <a:rPr lang="en-US" dirty="0"/>
              <a:t>This time, </a:t>
            </a:r>
            <a:r>
              <a:rPr lang="en-US" dirty="0" err="1"/>
              <a:t>fahrenheit_from</a:t>
            </a:r>
            <a:r>
              <a:rPr lang="en-US" dirty="0"/>
              <a:t>() won’t be associated with an @app.route decorator. Go ahead and delete that line of code. You’ll call </a:t>
            </a:r>
            <a:r>
              <a:rPr lang="en-US" dirty="0" err="1"/>
              <a:t>fahrenheit_from</a:t>
            </a:r>
            <a:r>
              <a:rPr lang="en-US" dirty="0"/>
              <a:t>() explicitly from index() instead of asking Flask to execute it when a specific URL endpoint is accessed.</a:t>
            </a:r>
          </a:p>
          <a:p>
            <a:endParaRPr lang="en-US" dirty="0"/>
          </a:p>
          <a:p>
            <a:r>
              <a:rPr lang="en-US" dirty="0"/>
              <a:t>After deleting the decorator from </a:t>
            </a:r>
            <a:r>
              <a:rPr lang="en-US" dirty="0" err="1"/>
              <a:t>fahrenheit_from</a:t>
            </a:r>
            <a:r>
              <a:rPr lang="en-US" dirty="0"/>
              <a:t>() and reintroducing the try … except block, you’ll next add a conditional statement to index() that checks whether the global request object contains a </a:t>
            </a:r>
            <a:r>
              <a:rPr lang="en-US" dirty="0" err="1"/>
              <a:t>celsius</a:t>
            </a:r>
            <a:r>
              <a:rPr lang="en-US" dirty="0"/>
              <a:t> key. If it does, then you want to call </a:t>
            </a:r>
            <a:r>
              <a:rPr lang="en-US" dirty="0" err="1"/>
              <a:t>fahrenheit_from</a:t>
            </a:r>
            <a:r>
              <a:rPr lang="en-US" dirty="0"/>
              <a:t>() to calculate the corresponding Fahrenheit degrees. If it doesn’t, then you assign an empty string to the </a:t>
            </a:r>
            <a:r>
              <a:rPr lang="en-US" dirty="0" err="1"/>
              <a:t>fahrenheit</a:t>
            </a:r>
            <a:r>
              <a:rPr lang="en-US" dirty="0"/>
              <a:t> variable instead.</a:t>
            </a:r>
          </a:p>
          <a:p>
            <a:endParaRPr lang="en-US" dirty="0"/>
          </a:p>
          <a:p>
            <a:r>
              <a:rPr lang="en-US" dirty="0"/>
              <a:t>Doing this allows you to add the value of </a:t>
            </a:r>
            <a:r>
              <a:rPr lang="en-US" dirty="0" err="1"/>
              <a:t>fahrenheit</a:t>
            </a:r>
            <a:r>
              <a:rPr lang="en-US" dirty="0"/>
              <a:t> to the end of your HTML string. The empty string won’t be visible on your page, but if the user submitted a value, then it’ll show up underneath the form.</a:t>
            </a:r>
          </a:p>
        </p:txBody>
      </p:sp>
    </p:spTree>
    <p:extLst>
      <p:ext uri="{BB962C8B-B14F-4D97-AF65-F5344CB8AC3E}">
        <p14:creationId xmlns:p14="http://schemas.microsoft.com/office/powerpoint/2010/main" val="4253396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C64F0-2C17-49F0-894E-23913F2AA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A9843E-D674-4AF5-ABB8-14761F83EA33}"/>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4C3BC2A2-5449-4617-A250-2477FEC2EAA9}"/>
              </a:ext>
            </a:extLst>
          </p:cNvPr>
          <p:cNvSpPr txBox="1"/>
          <p:nvPr/>
        </p:nvSpPr>
        <p:spPr>
          <a:xfrm>
            <a:off x="1014274" y="365125"/>
            <a:ext cx="6094520" cy="5909310"/>
          </a:xfrm>
          <a:prstGeom prst="rect">
            <a:avLst/>
          </a:prstGeom>
          <a:noFill/>
        </p:spPr>
        <p:txBody>
          <a:bodyPr wrap="square">
            <a:spAutoFit/>
          </a:bodyPr>
          <a:lstStyle/>
          <a:p>
            <a:r>
              <a:rPr lang="en-US" dirty="0"/>
              <a:t>from flask import Flask</a:t>
            </a:r>
          </a:p>
          <a:p>
            <a:r>
              <a:rPr lang="en-US" dirty="0"/>
              <a:t>from flask import request</a:t>
            </a:r>
          </a:p>
          <a:p>
            <a:endParaRPr lang="en-US" dirty="0"/>
          </a:p>
          <a:p>
            <a:r>
              <a:rPr lang="en-US" dirty="0"/>
              <a:t>app = Flask(__name__)</a:t>
            </a:r>
          </a:p>
          <a:p>
            <a:endParaRPr lang="en-US" dirty="0"/>
          </a:p>
          <a:p>
            <a:r>
              <a:rPr lang="en-US" dirty="0"/>
              <a:t>@app.route("/")</a:t>
            </a:r>
          </a:p>
          <a:p>
            <a:r>
              <a:rPr lang="en-US" dirty="0"/>
              <a:t>def index():</a:t>
            </a:r>
          </a:p>
          <a:p>
            <a:r>
              <a:rPr lang="en-US" dirty="0"/>
              <a:t>    </a:t>
            </a:r>
            <a:r>
              <a:rPr lang="en-US" dirty="0" err="1"/>
              <a:t>celsius</a:t>
            </a:r>
            <a:r>
              <a:rPr lang="en-US" dirty="0"/>
              <a:t> = </a:t>
            </a:r>
            <a:r>
              <a:rPr lang="en-US" dirty="0" err="1"/>
              <a:t>request.args.get</a:t>
            </a:r>
            <a:r>
              <a:rPr lang="en-US" dirty="0"/>
              <a:t>("</a:t>
            </a:r>
            <a:r>
              <a:rPr lang="en-US" dirty="0" err="1"/>
              <a:t>celsius</a:t>
            </a:r>
            <a:r>
              <a:rPr lang="en-US" dirty="0"/>
              <a:t>", "")</a:t>
            </a:r>
          </a:p>
          <a:p>
            <a:r>
              <a:rPr lang="en-US" dirty="0"/>
              <a:t>    if </a:t>
            </a:r>
            <a:r>
              <a:rPr lang="en-US" dirty="0" err="1"/>
              <a:t>celsius</a:t>
            </a:r>
            <a:r>
              <a:rPr lang="en-US" dirty="0"/>
              <a:t>:</a:t>
            </a:r>
          </a:p>
          <a:p>
            <a:r>
              <a:rPr lang="en-US" dirty="0"/>
              <a:t>        </a:t>
            </a:r>
            <a:r>
              <a:rPr lang="en-US" dirty="0" err="1"/>
              <a:t>fahrenheit</a:t>
            </a:r>
            <a:r>
              <a:rPr lang="en-US" dirty="0"/>
              <a:t> = </a:t>
            </a:r>
            <a:r>
              <a:rPr lang="en-US" dirty="0" err="1"/>
              <a:t>fahrenheit_from</a:t>
            </a:r>
            <a:r>
              <a:rPr lang="en-US" dirty="0"/>
              <a:t>(</a:t>
            </a:r>
            <a:r>
              <a:rPr lang="en-US" dirty="0" err="1"/>
              <a:t>celsius</a:t>
            </a:r>
            <a:r>
              <a:rPr lang="en-US" dirty="0"/>
              <a:t>)</a:t>
            </a:r>
          </a:p>
          <a:p>
            <a:r>
              <a:rPr lang="en-US" dirty="0"/>
              <a:t>    else:</a:t>
            </a:r>
          </a:p>
          <a:p>
            <a:r>
              <a:rPr lang="en-US" dirty="0"/>
              <a:t>        </a:t>
            </a:r>
            <a:r>
              <a:rPr lang="en-US" dirty="0" err="1"/>
              <a:t>fahrenheit</a:t>
            </a:r>
            <a:r>
              <a:rPr lang="en-US" dirty="0"/>
              <a:t> = ""</a:t>
            </a:r>
          </a:p>
          <a:p>
            <a:r>
              <a:rPr lang="en-US" dirty="0"/>
              <a:t>    return (</a:t>
            </a:r>
          </a:p>
          <a:p>
            <a:r>
              <a:rPr lang="en-US" dirty="0"/>
              <a:t>        """&lt;form action="" method="get"&gt;</a:t>
            </a:r>
          </a:p>
          <a:p>
            <a:r>
              <a:rPr lang="en-US" dirty="0"/>
              <a:t>                Celsius temperature: &lt;input type="text" name="</a:t>
            </a:r>
            <a:r>
              <a:rPr lang="en-US" dirty="0" err="1"/>
              <a:t>celsius</a:t>
            </a:r>
            <a:r>
              <a:rPr lang="en-US" dirty="0"/>
              <a:t>"&gt;</a:t>
            </a:r>
          </a:p>
          <a:p>
            <a:r>
              <a:rPr lang="en-US" dirty="0"/>
              <a:t>                &lt;input type="submit" value="Convert to Fahrenheit"&gt;</a:t>
            </a:r>
          </a:p>
          <a:p>
            <a:r>
              <a:rPr lang="en-US" dirty="0"/>
              <a:t>            &lt;/form&gt;"""</a:t>
            </a:r>
          </a:p>
          <a:p>
            <a:r>
              <a:rPr lang="en-US" dirty="0"/>
              <a:t>        + "Fahrenheit: "</a:t>
            </a:r>
          </a:p>
          <a:p>
            <a:r>
              <a:rPr lang="en-US" dirty="0"/>
              <a:t>        + </a:t>
            </a:r>
            <a:r>
              <a:rPr lang="en-US" dirty="0" err="1"/>
              <a:t>fahrenheit</a:t>
            </a:r>
            <a:endParaRPr lang="en-US" dirty="0"/>
          </a:p>
          <a:p>
            <a:r>
              <a:rPr lang="en-US" dirty="0"/>
              <a:t>    )</a:t>
            </a:r>
          </a:p>
        </p:txBody>
      </p:sp>
      <p:sp>
        <p:nvSpPr>
          <p:cNvPr id="7" name="TextBox 6">
            <a:extLst>
              <a:ext uri="{FF2B5EF4-FFF2-40B4-BE49-F238E27FC236}">
                <a16:creationId xmlns:a16="http://schemas.microsoft.com/office/drawing/2014/main" id="{5B210FC8-60F0-4938-987F-97EE39B67934}"/>
              </a:ext>
            </a:extLst>
          </p:cNvPr>
          <p:cNvSpPr txBox="1"/>
          <p:nvPr/>
        </p:nvSpPr>
        <p:spPr>
          <a:xfrm>
            <a:off x="5259280" y="560560"/>
            <a:ext cx="6094520" cy="3416320"/>
          </a:xfrm>
          <a:prstGeom prst="rect">
            <a:avLst/>
          </a:prstGeom>
          <a:noFill/>
        </p:spPr>
        <p:txBody>
          <a:bodyPr wrap="square">
            <a:spAutoFit/>
          </a:bodyPr>
          <a:lstStyle/>
          <a:p>
            <a:r>
              <a:rPr lang="en-US" dirty="0"/>
              <a:t>def </a:t>
            </a:r>
            <a:r>
              <a:rPr lang="en-US" dirty="0" err="1"/>
              <a:t>fahrenheit_from</a:t>
            </a:r>
            <a:r>
              <a:rPr lang="en-US" dirty="0"/>
              <a:t>(</a:t>
            </a:r>
            <a:r>
              <a:rPr lang="en-US" dirty="0" err="1"/>
              <a:t>celsius</a:t>
            </a:r>
            <a:r>
              <a:rPr lang="en-US" dirty="0"/>
              <a:t>):</a:t>
            </a:r>
          </a:p>
          <a:p>
            <a:r>
              <a:rPr lang="en-US" dirty="0"/>
              <a:t>    """Convert Celsius to Fahrenheit degrees."""</a:t>
            </a:r>
          </a:p>
          <a:p>
            <a:r>
              <a:rPr lang="en-US" dirty="0"/>
              <a:t>    try:</a:t>
            </a:r>
          </a:p>
          <a:p>
            <a:r>
              <a:rPr lang="en-US" dirty="0"/>
              <a:t>        </a:t>
            </a:r>
            <a:r>
              <a:rPr lang="en-US" dirty="0" err="1"/>
              <a:t>fahrenheit</a:t>
            </a:r>
            <a:r>
              <a:rPr lang="en-US" dirty="0"/>
              <a:t> = float(</a:t>
            </a:r>
            <a:r>
              <a:rPr lang="en-US" dirty="0" err="1"/>
              <a:t>celsius</a:t>
            </a:r>
            <a:r>
              <a:rPr lang="en-US" dirty="0"/>
              <a:t>) * 9 / 5 + 32</a:t>
            </a:r>
          </a:p>
          <a:p>
            <a:r>
              <a:rPr lang="en-US" dirty="0"/>
              <a:t>        </a:t>
            </a:r>
            <a:r>
              <a:rPr lang="en-US" dirty="0" err="1"/>
              <a:t>fahrenheit</a:t>
            </a:r>
            <a:r>
              <a:rPr lang="en-US" dirty="0"/>
              <a:t> = round(</a:t>
            </a:r>
            <a:r>
              <a:rPr lang="en-US" dirty="0" err="1"/>
              <a:t>fahrenheit</a:t>
            </a:r>
            <a:r>
              <a:rPr lang="en-US" dirty="0"/>
              <a:t>, 3)  # Round to three decimal places</a:t>
            </a:r>
          </a:p>
          <a:p>
            <a:r>
              <a:rPr lang="en-US" dirty="0"/>
              <a:t>        return str(</a:t>
            </a:r>
            <a:r>
              <a:rPr lang="en-US" dirty="0" err="1"/>
              <a:t>fahrenheit</a:t>
            </a:r>
            <a:r>
              <a:rPr lang="en-US" dirty="0"/>
              <a:t>)</a:t>
            </a:r>
          </a:p>
          <a:p>
            <a:r>
              <a:rPr lang="en-US" dirty="0"/>
              <a:t>    except </a:t>
            </a:r>
            <a:r>
              <a:rPr lang="en-US" dirty="0" err="1"/>
              <a:t>ValueError</a:t>
            </a:r>
            <a:r>
              <a:rPr lang="en-US" dirty="0"/>
              <a:t>:</a:t>
            </a:r>
          </a:p>
          <a:p>
            <a:r>
              <a:rPr lang="en-US" dirty="0"/>
              <a:t>        return "invalid input"</a:t>
            </a:r>
          </a:p>
          <a:p>
            <a:endParaRPr lang="en-US" dirty="0"/>
          </a:p>
          <a:p>
            <a:r>
              <a:rPr lang="en-US" dirty="0"/>
              <a:t>if __name__ == "__main__":</a:t>
            </a:r>
          </a:p>
          <a:p>
            <a:r>
              <a:rPr lang="en-US" dirty="0"/>
              <a:t>    </a:t>
            </a:r>
            <a:r>
              <a:rPr lang="en-US" dirty="0" err="1"/>
              <a:t>app.run</a:t>
            </a:r>
            <a:r>
              <a:rPr lang="en-US" dirty="0"/>
              <a:t>(host="127.0.0.1", port=8080, debug=True)</a:t>
            </a:r>
          </a:p>
        </p:txBody>
      </p:sp>
    </p:spTree>
    <p:extLst>
      <p:ext uri="{BB962C8B-B14F-4D97-AF65-F5344CB8AC3E}">
        <p14:creationId xmlns:p14="http://schemas.microsoft.com/office/powerpoint/2010/main" val="378322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BB86-BEB8-4A7D-A39A-9598AE57FD5D}"/>
              </a:ext>
            </a:extLst>
          </p:cNvPr>
          <p:cNvSpPr>
            <a:spLocks noGrp="1"/>
          </p:cNvSpPr>
          <p:nvPr>
            <p:ph type="title"/>
          </p:nvPr>
        </p:nvSpPr>
        <p:spPr/>
        <p:txBody>
          <a:bodyPr/>
          <a:lstStyle/>
          <a:p>
            <a:r>
              <a:rPr lang="en-US" dirty="0"/>
              <a:t>The HTML script of index.html is given below.</a:t>
            </a:r>
          </a:p>
        </p:txBody>
      </p:sp>
      <p:sp>
        <p:nvSpPr>
          <p:cNvPr id="3" name="Content Placeholder 2">
            <a:extLst>
              <a:ext uri="{FF2B5EF4-FFF2-40B4-BE49-F238E27FC236}">
                <a16:creationId xmlns:a16="http://schemas.microsoft.com/office/drawing/2014/main" id="{8DA402B3-5152-48D0-883E-A539102527FA}"/>
              </a:ext>
            </a:extLst>
          </p:cNvPr>
          <p:cNvSpPr>
            <a:spLocks noGrp="1"/>
          </p:cNvSpPr>
          <p:nvPr>
            <p:ph idx="1"/>
          </p:nvPr>
        </p:nvSpPr>
        <p:spPr/>
        <p:txBody>
          <a:bodyPr>
            <a:normAutofit fontScale="92500" lnSpcReduction="20000"/>
          </a:bodyPr>
          <a:lstStyle/>
          <a:p>
            <a:r>
              <a:rPr lang="en-US" dirty="0"/>
              <a:t>&lt;html&gt;</a:t>
            </a:r>
          </a:p>
          <a:p>
            <a:r>
              <a:rPr lang="en-US" dirty="0"/>
              <a:t>   &lt;head&gt;</a:t>
            </a:r>
          </a:p>
          <a:p>
            <a:r>
              <a:rPr lang="en-US" dirty="0"/>
              <a:t>      &lt;script type = "text/</a:t>
            </a:r>
            <a:r>
              <a:rPr lang="en-US" dirty="0" err="1"/>
              <a:t>javascript</a:t>
            </a:r>
            <a:r>
              <a:rPr lang="en-US" dirty="0"/>
              <a:t>" </a:t>
            </a:r>
          </a:p>
          <a:p>
            <a:r>
              <a:rPr lang="en-US" dirty="0"/>
              <a:t>         </a:t>
            </a:r>
            <a:r>
              <a:rPr lang="en-US" dirty="0" err="1"/>
              <a:t>src</a:t>
            </a:r>
            <a:r>
              <a:rPr lang="en-US" dirty="0"/>
              <a:t> = "{{ </a:t>
            </a:r>
            <a:r>
              <a:rPr lang="en-US" dirty="0" err="1"/>
              <a:t>url_for</a:t>
            </a:r>
            <a:r>
              <a:rPr lang="en-US" dirty="0"/>
              <a:t>('static', filename = 'hello.js') }}" &gt;&lt;/script&gt;</a:t>
            </a:r>
          </a:p>
          <a:p>
            <a:r>
              <a:rPr lang="en-US" dirty="0"/>
              <a:t>   &lt;/head&gt;</a:t>
            </a:r>
          </a:p>
          <a:p>
            <a:r>
              <a:rPr lang="en-US" dirty="0"/>
              <a:t>   </a:t>
            </a:r>
          </a:p>
          <a:p>
            <a:r>
              <a:rPr lang="en-US" dirty="0"/>
              <a:t>   &lt;body&gt;</a:t>
            </a:r>
          </a:p>
          <a:p>
            <a:r>
              <a:rPr lang="en-US" dirty="0"/>
              <a:t>      &lt;input type = "button" onclick = "</a:t>
            </a:r>
            <a:r>
              <a:rPr lang="en-US" dirty="0" err="1"/>
              <a:t>sayHello</a:t>
            </a:r>
            <a:r>
              <a:rPr lang="en-US" dirty="0"/>
              <a:t>()" value = "Say Hello" /&gt;</a:t>
            </a:r>
          </a:p>
          <a:p>
            <a:r>
              <a:rPr lang="en-US" dirty="0"/>
              <a:t>   &lt;/body&gt;</a:t>
            </a:r>
          </a:p>
          <a:p>
            <a:r>
              <a:rPr lang="en-US" dirty="0"/>
              <a:t>&lt;/html&gt;</a:t>
            </a:r>
          </a:p>
        </p:txBody>
      </p:sp>
      <p:sp>
        <p:nvSpPr>
          <p:cNvPr id="5" name="TextBox 4">
            <a:extLst>
              <a:ext uri="{FF2B5EF4-FFF2-40B4-BE49-F238E27FC236}">
                <a16:creationId xmlns:a16="http://schemas.microsoft.com/office/drawing/2014/main" id="{B29EC2A0-DC60-4B1D-B94E-C9A561F7571B}"/>
              </a:ext>
            </a:extLst>
          </p:cNvPr>
          <p:cNvSpPr txBox="1"/>
          <p:nvPr/>
        </p:nvSpPr>
        <p:spPr>
          <a:xfrm>
            <a:off x="7947734" y="1343149"/>
            <a:ext cx="6094520" cy="1477328"/>
          </a:xfrm>
          <a:prstGeom prst="rect">
            <a:avLst/>
          </a:prstGeom>
          <a:noFill/>
        </p:spPr>
        <p:txBody>
          <a:bodyPr wrap="square">
            <a:spAutoFit/>
          </a:bodyPr>
          <a:lstStyle/>
          <a:p>
            <a:r>
              <a:rPr lang="en-US" dirty="0"/>
              <a:t>hello.js contains </a:t>
            </a:r>
            <a:r>
              <a:rPr lang="en-US" dirty="0" err="1"/>
              <a:t>sayHello</a:t>
            </a:r>
            <a:r>
              <a:rPr lang="en-US" dirty="0"/>
              <a:t>() function.</a:t>
            </a:r>
          </a:p>
          <a:p>
            <a:endParaRPr lang="en-US" dirty="0"/>
          </a:p>
          <a:p>
            <a:r>
              <a:rPr lang="en-US" dirty="0"/>
              <a:t>function </a:t>
            </a:r>
            <a:r>
              <a:rPr lang="en-US" dirty="0" err="1"/>
              <a:t>sayHello</a:t>
            </a:r>
            <a:r>
              <a:rPr lang="en-US" dirty="0"/>
              <a:t>() {</a:t>
            </a:r>
          </a:p>
          <a:p>
            <a:r>
              <a:rPr lang="en-US" dirty="0"/>
              <a:t>   alert("Hello World")</a:t>
            </a:r>
          </a:p>
          <a:p>
            <a:r>
              <a:rPr lang="en-US" dirty="0"/>
              <a:t>}</a:t>
            </a:r>
          </a:p>
        </p:txBody>
      </p:sp>
    </p:spTree>
    <p:extLst>
      <p:ext uri="{BB962C8B-B14F-4D97-AF65-F5344CB8AC3E}">
        <p14:creationId xmlns:p14="http://schemas.microsoft.com/office/powerpoint/2010/main" val="2717213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9C585-82F0-494A-932D-6B266B094FAC}"/>
              </a:ext>
            </a:extLst>
          </p:cNvPr>
          <p:cNvSpPr>
            <a:spLocks noGrp="1"/>
          </p:cNvSpPr>
          <p:nvPr>
            <p:ph idx="1"/>
          </p:nvPr>
        </p:nvSpPr>
        <p:spPr>
          <a:xfrm>
            <a:off x="696157" y="396319"/>
            <a:ext cx="10515600" cy="6253055"/>
          </a:xfrm>
        </p:spPr>
        <p:txBody>
          <a:bodyPr>
            <a:normAutofit fontScale="85000" lnSpcReduction="20000"/>
          </a:bodyPr>
          <a:lstStyle/>
          <a:p>
            <a:r>
              <a:rPr lang="en-US" dirty="0"/>
              <a:t>here’s a step-by-step review of the edited lines:</a:t>
            </a:r>
          </a:p>
          <a:p>
            <a:endParaRPr lang="en-US" dirty="0"/>
          </a:p>
          <a:p>
            <a:r>
              <a:rPr lang="en-US" dirty="0"/>
              <a:t>Line 2: You’re not using </a:t>
            </a:r>
            <a:r>
              <a:rPr lang="en-US" dirty="0" err="1"/>
              <a:t>flask.escape</a:t>
            </a:r>
            <a:r>
              <a:rPr lang="en-US" dirty="0"/>
              <a:t>() anymore, so you can remove it from the import statement.</a:t>
            </a:r>
          </a:p>
          <a:p>
            <a:endParaRPr lang="en-US" dirty="0"/>
          </a:p>
          <a:p>
            <a:r>
              <a:rPr lang="en-US" dirty="0"/>
              <a:t>Lines 8, 11, and 12: As before, you’re fetching the user-submitted value through Flask’s global request object. By using the dictionary method .get(), you assure that an empty string gets returned if the key isn’t found. That’ll be the case if the page is loaded initially and the user hasn’t submitted the form yet. This is implemented in lines 11 and 12.</a:t>
            </a:r>
          </a:p>
          <a:p>
            <a:endParaRPr lang="en-US" dirty="0"/>
          </a:p>
          <a:p>
            <a:r>
              <a:rPr lang="en-US" dirty="0"/>
              <a:t>Line 19: By returning the form with the default empty string stuck to the end, you avoid displaying anything before the form has been submitted.</a:t>
            </a:r>
          </a:p>
          <a:p>
            <a:endParaRPr lang="en-US" dirty="0"/>
          </a:p>
          <a:p>
            <a:r>
              <a:rPr lang="en-US" dirty="0"/>
              <a:t>Lines 9 and 10: After your users enter a value and click Convert, the same page gets loaded again. This time around, </a:t>
            </a:r>
            <a:r>
              <a:rPr lang="en-US" dirty="0" err="1"/>
              <a:t>request.args.get</a:t>
            </a:r>
            <a:r>
              <a:rPr lang="en-US" dirty="0"/>
              <a:t>("</a:t>
            </a:r>
            <a:r>
              <a:rPr lang="en-US" dirty="0" err="1"/>
              <a:t>celsius</a:t>
            </a:r>
            <a:r>
              <a:rPr lang="en-US" dirty="0"/>
              <a:t>", "") finds the </a:t>
            </a:r>
            <a:r>
              <a:rPr lang="en-US" dirty="0" err="1"/>
              <a:t>celsius</a:t>
            </a:r>
            <a:r>
              <a:rPr lang="en-US" dirty="0"/>
              <a:t> key and returns the associated value. This makes the conditional statement evaluate to True, and the user-provided value is passed to </a:t>
            </a:r>
            <a:r>
              <a:rPr lang="en-US" dirty="0" err="1"/>
              <a:t>fahrenheit_from</a:t>
            </a:r>
            <a:r>
              <a:rPr lang="en-US" dirty="0"/>
              <a:t>().</a:t>
            </a:r>
          </a:p>
        </p:txBody>
      </p:sp>
    </p:spTree>
    <p:extLst>
      <p:ext uri="{BB962C8B-B14F-4D97-AF65-F5344CB8AC3E}">
        <p14:creationId xmlns:p14="http://schemas.microsoft.com/office/powerpoint/2010/main" val="360871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680B-4157-4892-8B2E-DE26D5E98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775DCE-0333-4C9E-B199-2E10275C33DF}"/>
              </a:ext>
            </a:extLst>
          </p:cNvPr>
          <p:cNvSpPr>
            <a:spLocks noGrp="1"/>
          </p:cNvSpPr>
          <p:nvPr>
            <p:ph idx="1"/>
          </p:nvPr>
        </p:nvSpPr>
        <p:spPr/>
        <p:txBody>
          <a:bodyPr>
            <a:normAutofit fontScale="85000" lnSpcReduction="20000"/>
          </a:bodyPr>
          <a:lstStyle/>
          <a:p>
            <a:r>
              <a:rPr lang="en-US" dirty="0"/>
              <a:t>Lines 24 to 29: </a:t>
            </a:r>
            <a:r>
              <a:rPr lang="en-US" dirty="0" err="1"/>
              <a:t>fahrenheit_from</a:t>
            </a:r>
            <a:r>
              <a:rPr lang="en-US" dirty="0"/>
              <a:t>() checks if the user supplied a valid input. If the provided value can be converted to a float, then the function applies the temperature conversion code and returns the temperature in Fahrenheit. If it can’t be converted, then a </a:t>
            </a:r>
            <a:r>
              <a:rPr lang="en-US" dirty="0" err="1"/>
              <a:t>ValueError</a:t>
            </a:r>
            <a:r>
              <a:rPr lang="en-US" dirty="0"/>
              <a:t> exception is raised, and the function returns the string "invalid input" instead.</a:t>
            </a:r>
          </a:p>
          <a:p>
            <a:endParaRPr lang="en-US" dirty="0"/>
          </a:p>
          <a:p>
            <a:r>
              <a:rPr lang="en-US" dirty="0"/>
              <a:t>Line 19: This time, when you concatenate the </a:t>
            </a:r>
            <a:r>
              <a:rPr lang="en-US" dirty="0" err="1"/>
              <a:t>fahrenheit</a:t>
            </a:r>
            <a:r>
              <a:rPr lang="en-US" dirty="0"/>
              <a:t> variable to the end of the HTML string, it points to the return value of </a:t>
            </a:r>
            <a:r>
              <a:rPr lang="en-US" dirty="0" err="1"/>
              <a:t>fahrenheit_from</a:t>
            </a:r>
            <a:r>
              <a:rPr lang="en-US" dirty="0"/>
              <a:t>(). This means that either the converted temperature or the error message string will be added to your HTML.</a:t>
            </a:r>
          </a:p>
          <a:p>
            <a:endParaRPr lang="en-US" dirty="0"/>
          </a:p>
          <a:p>
            <a:r>
              <a:rPr lang="en-US" dirty="0"/>
              <a:t>Lines 15 and 18: To make the page easier to use, you also add the descriptive labels Celsius temperature and Fahrenheit to this same HTML string.</a:t>
            </a:r>
          </a:p>
        </p:txBody>
      </p:sp>
      <p:sp>
        <p:nvSpPr>
          <p:cNvPr id="5" name="TextBox 4">
            <a:extLst>
              <a:ext uri="{FF2B5EF4-FFF2-40B4-BE49-F238E27FC236}">
                <a16:creationId xmlns:a16="http://schemas.microsoft.com/office/drawing/2014/main" id="{FC2DC559-63AD-47B3-BA76-1A4A7DBC43B3}"/>
              </a:ext>
            </a:extLst>
          </p:cNvPr>
          <p:cNvSpPr txBox="1"/>
          <p:nvPr/>
        </p:nvSpPr>
        <p:spPr>
          <a:xfrm>
            <a:off x="2416946" y="5846544"/>
            <a:ext cx="8936854" cy="369332"/>
          </a:xfrm>
          <a:prstGeom prst="rect">
            <a:avLst/>
          </a:prstGeom>
          <a:noFill/>
        </p:spPr>
        <p:txBody>
          <a:bodyPr wrap="square">
            <a:spAutoFit/>
          </a:bodyPr>
          <a:lstStyle/>
          <a:p>
            <a:r>
              <a:rPr lang="en-US" dirty="0"/>
              <a:t>https://realpython.com/python-web-applications/#convert-a-script-into-a-web-application</a:t>
            </a:r>
          </a:p>
        </p:txBody>
      </p:sp>
    </p:spTree>
    <p:extLst>
      <p:ext uri="{BB962C8B-B14F-4D97-AF65-F5344CB8AC3E}">
        <p14:creationId xmlns:p14="http://schemas.microsoft.com/office/powerpoint/2010/main" val="3806331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2E1B-2660-426F-8145-BE8185A4EE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DDBBBB-4301-4CF1-B5DE-02DA9A4218F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A60106E-1649-4707-8337-468011419640}"/>
              </a:ext>
            </a:extLst>
          </p:cNvPr>
          <p:cNvPicPr>
            <a:picLocks noChangeAspect="1"/>
          </p:cNvPicPr>
          <p:nvPr/>
        </p:nvPicPr>
        <p:blipFill>
          <a:blip r:embed="rId2"/>
          <a:stretch>
            <a:fillRect/>
          </a:stretch>
        </p:blipFill>
        <p:spPr>
          <a:xfrm>
            <a:off x="1657535" y="1181101"/>
            <a:ext cx="7038790" cy="2139950"/>
          </a:xfrm>
          <a:prstGeom prst="rect">
            <a:avLst/>
          </a:prstGeom>
        </p:spPr>
      </p:pic>
      <p:pic>
        <p:nvPicPr>
          <p:cNvPr id="7" name="Picture 6">
            <a:extLst>
              <a:ext uri="{FF2B5EF4-FFF2-40B4-BE49-F238E27FC236}">
                <a16:creationId xmlns:a16="http://schemas.microsoft.com/office/drawing/2014/main" id="{477DB53A-85F5-462F-9178-A3661D25BEB6}"/>
              </a:ext>
            </a:extLst>
          </p:cNvPr>
          <p:cNvPicPr>
            <a:picLocks noChangeAspect="1"/>
          </p:cNvPicPr>
          <p:nvPr/>
        </p:nvPicPr>
        <p:blipFill>
          <a:blip r:embed="rId3"/>
          <a:stretch>
            <a:fillRect/>
          </a:stretch>
        </p:blipFill>
        <p:spPr>
          <a:xfrm>
            <a:off x="1657535" y="3767138"/>
            <a:ext cx="6781800" cy="1495426"/>
          </a:xfrm>
          <a:prstGeom prst="rect">
            <a:avLst/>
          </a:prstGeom>
        </p:spPr>
      </p:pic>
    </p:spTree>
    <p:extLst>
      <p:ext uri="{BB962C8B-B14F-4D97-AF65-F5344CB8AC3E}">
        <p14:creationId xmlns:p14="http://schemas.microsoft.com/office/powerpoint/2010/main" val="3485310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C08D-47B2-4E6C-90E4-9686C83321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A824D2-AB4E-428B-9BEF-23B0F9E06E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2541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CEFF-589C-4D6C-8874-D727D54FEC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E4D2B5-4DAD-4F78-B221-8691DEEF23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8314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033DC-EACA-4B27-B8C9-2E529344BA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A0172F-8B8D-465C-BE9D-9CDAEA6B5D32}"/>
              </a:ext>
            </a:extLst>
          </p:cNvPr>
          <p:cNvSpPr>
            <a:spLocks noGrp="1"/>
          </p:cNvSpPr>
          <p:nvPr>
            <p:ph idx="1"/>
          </p:nvPr>
        </p:nvSpPr>
        <p:spPr/>
        <p:txBody>
          <a:bodyPr/>
          <a:lstStyle/>
          <a:p>
            <a:r>
              <a:rPr lang="en-US" b="0" i="0" dirty="0">
                <a:solidFill>
                  <a:srgbClr val="333333"/>
                </a:solidFill>
                <a:effectLst/>
                <a:latin typeface="Inter-Regular"/>
              </a:rPr>
              <a:t>Flask uses the </a:t>
            </a:r>
            <a:r>
              <a:rPr lang="en-US" b="0" i="0" u="none" strike="noStrike" dirty="0">
                <a:solidFill>
                  <a:srgbClr val="000000"/>
                </a:solidFill>
                <a:effectLst/>
                <a:latin typeface="Inter-Regular"/>
                <a:hlinkClick r:id="rId2"/>
              </a:rPr>
              <a:t>Jinja template engine</a:t>
            </a:r>
            <a:r>
              <a:rPr lang="en-US" b="0" i="0" dirty="0">
                <a:solidFill>
                  <a:srgbClr val="333333"/>
                </a:solidFill>
                <a:effectLst/>
                <a:latin typeface="Inter-Regular"/>
              </a:rPr>
              <a:t> to dynamically build HTML pages using familiar Python concepts such as variables, loops, lists, and so on. You’ll use these templates as part of this project.</a:t>
            </a:r>
          </a:p>
          <a:p>
            <a:r>
              <a:rPr lang="en-US" b="0" i="0" dirty="0">
                <a:solidFill>
                  <a:srgbClr val="333333"/>
                </a:solidFill>
                <a:effectLst/>
                <a:latin typeface="Inter-Regular"/>
              </a:rPr>
              <a:t>Bootstrap will help you incorporate responsive web pages in your web application so that it also works well on mobile browsers without writing your own HTML, CSS, and JavaScript code to achieve these goals.</a:t>
            </a:r>
            <a:endParaRPr lang="en-US" dirty="0"/>
          </a:p>
        </p:txBody>
      </p:sp>
    </p:spTree>
    <p:extLst>
      <p:ext uri="{BB962C8B-B14F-4D97-AF65-F5344CB8AC3E}">
        <p14:creationId xmlns:p14="http://schemas.microsoft.com/office/powerpoint/2010/main" val="1144605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D69F-5D7D-4C25-9D5A-D8F2AAF879A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BF716B5-3847-42D7-931F-D03FE2058980}"/>
              </a:ext>
            </a:extLst>
          </p:cNvPr>
          <p:cNvSpPr>
            <a:spLocks noGrp="1"/>
          </p:cNvSpPr>
          <p:nvPr>
            <p:ph idx="1"/>
          </p:nvPr>
        </p:nvSpPr>
        <p:spPr>
          <a:xfrm>
            <a:off x="900344" y="365125"/>
            <a:ext cx="10515600" cy="4351338"/>
          </a:xfrm>
        </p:spPr>
        <p:txBody>
          <a:bodyPr>
            <a:normAutofit fontScale="92500" lnSpcReduction="10000"/>
          </a:bodyPr>
          <a:lstStyle/>
          <a:p>
            <a:r>
              <a:rPr lang="en-US" b="0" i="0" dirty="0">
                <a:solidFill>
                  <a:srgbClr val="323232"/>
                </a:solidFill>
                <a:effectLst/>
                <a:latin typeface="Inter-Medium"/>
              </a:rPr>
              <a:t>Step 1 — Installing Flask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Inter-Regular"/>
              </a:rPr>
              <a:t>To install Flask, run the following command: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545454"/>
                </a:solidFill>
                <a:effectLst/>
                <a:latin typeface="Consolas" panose="020B0609020204030204" pitchFamily="49" charset="0"/>
              </a:rPr>
              <a:t>pip </a:t>
            </a:r>
            <a:r>
              <a:rPr kumimoji="0" lang="en-US" altLang="en-US" sz="1600" b="0" i="0" u="none" strike="noStrike" cap="none" normalizeH="0" baseline="0" dirty="0">
                <a:ln>
                  <a:noFill/>
                </a:ln>
                <a:solidFill>
                  <a:srgbClr val="E0276A"/>
                </a:solidFill>
                <a:effectLst/>
                <a:latin typeface="Consolas" panose="020B0609020204030204" pitchFamily="49" charset="0"/>
              </a:rPr>
              <a:t>install</a:t>
            </a:r>
            <a:r>
              <a:rPr kumimoji="0" lang="en-US" altLang="en-US" sz="1800" b="0" i="0" u="none" strike="noStrike" cap="none" normalizeH="0" baseline="0" dirty="0">
                <a:ln>
                  <a:noFill/>
                </a:ln>
                <a:solidFill>
                  <a:srgbClr val="545454"/>
                </a:solidFill>
                <a:effectLst/>
                <a:latin typeface="Consolas" panose="020B0609020204030204" pitchFamily="49" charset="0"/>
              </a:rPr>
              <a:t> flask</a:t>
            </a:r>
          </a:p>
          <a:p>
            <a:r>
              <a:rPr lang="en-US" b="0" i="0" dirty="0">
                <a:solidFill>
                  <a:srgbClr val="323232"/>
                </a:solidFill>
                <a:effectLst/>
                <a:latin typeface="Inter-Medium"/>
              </a:rPr>
              <a:t>Step 2 — Creating a Base Application</a:t>
            </a:r>
          </a:p>
          <a:p>
            <a:endParaRPr lang="en-US" b="0" i="0" dirty="0">
              <a:solidFill>
                <a:srgbClr val="323232"/>
              </a:solidFill>
              <a:effectLst/>
              <a:latin typeface="Inter-Medium"/>
            </a:endParaRPr>
          </a:p>
          <a:p>
            <a:r>
              <a:rPr lang="en-US" dirty="0"/>
              <a:t>from flask import Flask</a:t>
            </a:r>
          </a:p>
          <a:p>
            <a:r>
              <a:rPr lang="en-US" dirty="0"/>
              <a:t>app = Flask(__name__)</a:t>
            </a:r>
          </a:p>
          <a:p>
            <a:r>
              <a:rPr lang="en-US" dirty="0"/>
              <a:t>@app.route('/')</a:t>
            </a:r>
          </a:p>
          <a:p>
            <a:r>
              <a:rPr lang="en-US" dirty="0"/>
              <a:t>def hello():</a:t>
            </a:r>
          </a:p>
          <a:p>
            <a:r>
              <a:rPr lang="en-US" dirty="0"/>
              <a:t>    return 'Hello, World!'</a:t>
            </a:r>
          </a:p>
        </p:txBody>
      </p:sp>
      <p:sp>
        <p:nvSpPr>
          <p:cNvPr id="4" name="Rectangle 1">
            <a:extLst>
              <a:ext uri="{FF2B5EF4-FFF2-40B4-BE49-F238E27FC236}">
                <a16:creationId xmlns:a16="http://schemas.microsoft.com/office/drawing/2014/main" id="{0AEFAD95-6EEC-4DB1-9A45-7DC773F475B4}"/>
              </a:ext>
            </a:extLst>
          </p:cNvPr>
          <p:cNvSpPr>
            <a:spLocks noChangeArrowheads="1"/>
          </p:cNvSpPr>
          <p:nvPr/>
        </p:nvSpPr>
        <p:spPr bwMode="auto">
          <a:xfrm>
            <a:off x="976544" y="2274007"/>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C09554-5961-45B5-8340-122AC2D425A2}"/>
              </a:ext>
            </a:extLst>
          </p:cNvPr>
          <p:cNvSpPr txBox="1"/>
          <p:nvPr/>
        </p:nvSpPr>
        <p:spPr>
          <a:xfrm>
            <a:off x="5534488" y="1816348"/>
            <a:ext cx="6094520" cy="2031325"/>
          </a:xfrm>
          <a:prstGeom prst="rect">
            <a:avLst/>
          </a:prstGeom>
          <a:noFill/>
        </p:spPr>
        <p:txBody>
          <a:bodyPr wrap="square">
            <a:spAutoFit/>
          </a:bodyPr>
          <a:lstStyle/>
          <a:p>
            <a:r>
              <a:rPr lang="en-US" dirty="0"/>
              <a:t>you first import the Flask object from the flask package. </a:t>
            </a:r>
          </a:p>
          <a:p>
            <a:r>
              <a:rPr lang="en-US" dirty="0"/>
              <a:t>You then use it to create your Flask application instance with the name </a:t>
            </a:r>
            <a:r>
              <a:rPr lang="en-US" dirty="0">
                <a:solidFill>
                  <a:srgbClr val="FF0000"/>
                </a:solidFill>
              </a:rPr>
              <a:t>app</a:t>
            </a:r>
            <a:r>
              <a:rPr lang="en-US" dirty="0"/>
              <a:t>. </a:t>
            </a:r>
          </a:p>
          <a:p>
            <a:r>
              <a:rPr lang="en-US" dirty="0"/>
              <a:t>You pass the special variable </a:t>
            </a:r>
            <a:r>
              <a:rPr lang="en-US" dirty="0">
                <a:solidFill>
                  <a:srgbClr val="FF0000"/>
                </a:solidFill>
              </a:rPr>
              <a:t>__name__ </a:t>
            </a:r>
            <a:r>
              <a:rPr lang="en-US" dirty="0"/>
              <a:t>that holds the name of the </a:t>
            </a:r>
            <a:r>
              <a:rPr lang="en-US" dirty="0">
                <a:solidFill>
                  <a:srgbClr val="FF0000"/>
                </a:solidFill>
              </a:rPr>
              <a:t>current Python module</a:t>
            </a:r>
            <a:r>
              <a:rPr lang="en-US" dirty="0"/>
              <a:t>. It’s used to tell the instance where it’s located—you need this because Flask sets up some paths behind the scenes.</a:t>
            </a:r>
          </a:p>
        </p:txBody>
      </p:sp>
      <p:sp>
        <p:nvSpPr>
          <p:cNvPr id="8" name="TextBox 7">
            <a:extLst>
              <a:ext uri="{FF2B5EF4-FFF2-40B4-BE49-F238E27FC236}">
                <a16:creationId xmlns:a16="http://schemas.microsoft.com/office/drawing/2014/main" id="{A6D9825D-5AAB-4A00-9931-5DE12F8A72E9}"/>
              </a:ext>
            </a:extLst>
          </p:cNvPr>
          <p:cNvSpPr txBox="1"/>
          <p:nvPr/>
        </p:nvSpPr>
        <p:spPr>
          <a:xfrm>
            <a:off x="2531616" y="4461550"/>
            <a:ext cx="9097392" cy="2031325"/>
          </a:xfrm>
          <a:prstGeom prst="rect">
            <a:avLst/>
          </a:prstGeom>
          <a:noFill/>
        </p:spPr>
        <p:txBody>
          <a:bodyPr wrap="square">
            <a:spAutoFit/>
          </a:bodyPr>
          <a:lstStyle/>
          <a:p>
            <a:r>
              <a:rPr lang="en-US" dirty="0">
                <a:solidFill>
                  <a:srgbClr val="FF0000"/>
                </a:solidFill>
              </a:rPr>
              <a:t>Once you create the app instance, you use it to handle incoming web requests and send responses to the user. </a:t>
            </a:r>
            <a:r>
              <a:rPr lang="en-US" dirty="0"/>
              <a:t>@app.route is a decorator that turns a </a:t>
            </a:r>
            <a:r>
              <a:rPr lang="en-US" dirty="0">
                <a:solidFill>
                  <a:srgbClr val="FF0000"/>
                </a:solidFill>
              </a:rPr>
              <a:t>regular Python function into a Flask view function</a:t>
            </a:r>
            <a:r>
              <a:rPr lang="en-US" dirty="0"/>
              <a:t>, which converts the function’s return value into an</a:t>
            </a:r>
            <a:r>
              <a:rPr lang="en-US" dirty="0">
                <a:solidFill>
                  <a:srgbClr val="FF0000"/>
                </a:solidFill>
              </a:rPr>
              <a:t> HTTP response to be displayed by an HTTP client</a:t>
            </a:r>
            <a:r>
              <a:rPr lang="en-US" dirty="0"/>
              <a:t>, such as a web browser. You pass the value '/' to @app.route() to signify that this function will respond to web requests for the URL /, which is the main URL.</a:t>
            </a:r>
          </a:p>
          <a:p>
            <a:endParaRPr lang="en-US" dirty="0"/>
          </a:p>
          <a:p>
            <a:r>
              <a:rPr lang="en-US" dirty="0"/>
              <a:t>The hello() view function returns the string 'Hello, World!' as a response.</a:t>
            </a:r>
          </a:p>
        </p:txBody>
      </p:sp>
    </p:spTree>
    <p:extLst>
      <p:ext uri="{BB962C8B-B14F-4D97-AF65-F5344CB8AC3E}">
        <p14:creationId xmlns:p14="http://schemas.microsoft.com/office/powerpoint/2010/main" val="1964477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402F-2CDA-4C6E-BC71-E30AD88D3280}"/>
              </a:ext>
            </a:extLst>
          </p:cNvPr>
          <p:cNvSpPr>
            <a:spLocks noGrp="1"/>
          </p:cNvSpPr>
          <p:nvPr>
            <p:ph type="title"/>
          </p:nvPr>
        </p:nvSpPr>
        <p:spPr/>
        <p:txBody>
          <a:bodyPr/>
          <a:lstStyle/>
          <a:p>
            <a:r>
              <a:rPr lang="en-US" dirty="0"/>
              <a:t>Step 3 — Using HTML templates</a:t>
            </a:r>
            <a:br>
              <a:rPr lang="en-US" dirty="0"/>
            </a:br>
            <a:endParaRPr lang="en-US" dirty="0"/>
          </a:p>
        </p:txBody>
      </p:sp>
      <p:sp>
        <p:nvSpPr>
          <p:cNvPr id="3" name="Content Placeholder 2">
            <a:extLst>
              <a:ext uri="{FF2B5EF4-FFF2-40B4-BE49-F238E27FC236}">
                <a16:creationId xmlns:a16="http://schemas.microsoft.com/office/drawing/2014/main" id="{32A9E172-8D00-4EF9-AAD5-982583861C78}"/>
              </a:ext>
            </a:extLst>
          </p:cNvPr>
          <p:cNvSpPr>
            <a:spLocks noGrp="1"/>
          </p:cNvSpPr>
          <p:nvPr>
            <p:ph idx="1"/>
          </p:nvPr>
        </p:nvSpPr>
        <p:spPr/>
        <p:txBody>
          <a:bodyPr>
            <a:normAutofit fontScale="92500" lnSpcReduction="10000"/>
          </a:bodyPr>
          <a:lstStyle/>
          <a:p>
            <a:r>
              <a:rPr lang="en-US" dirty="0"/>
              <a:t>Currently your application only displays a simple message without any HTML. Web applications mainly use HTML to display information for the visitor, so you’ll now work on incorporating HTML files in your app, which can be displayed on the web browser.</a:t>
            </a:r>
          </a:p>
          <a:p>
            <a:endParaRPr lang="en-US" dirty="0"/>
          </a:p>
          <a:p>
            <a:r>
              <a:rPr lang="en-US" dirty="0"/>
              <a:t>Flask provides a </a:t>
            </a:r>
            <a:r>
              <a:rPr lang="en-US" sz="3000" dirty="0" err="1">
                <a:solidFill>
                  <a:srgbClr val="FF0000"/>
                </a:solidFill>
              </a:rPr>
              <a:t>render_template</a:t>
            </a:r>
            <a:r>
              <a:rPr lang="en-US" sz="3000" dirty="0">
                <a:solidFill>
                  <a:srgbClr val="FF0000"/>
                </a:solidFill>
              </a:rPr>
              <a:t>() </a:t>
            </a:r>
            <a:r>
              <a:rPr lang="en-US" dirty="0"/>
              <a:t>helper function that allows use of the </a:t>
            </a:r>
            <a:r>
              <a:rPr lang="en-US" dirty="0">
                <a:solidFill>
                  <a:srgbClr val="FF0000"/>
                </a:solidFill>
              </a:rPr>
              <a:t>Jinja template engine</a:t>
            </a:r>
            <a:r>
              <a:rPr lang="en-US" dirty="0"/>
              <a:t>. This will make managing HTML much easier by writing your HTML code in .html files as well as using logic in your HTML code. You’ll use these HTML files, (templates) to build all of your application pages, such as the main page where you’ll display the current blog posts, the page of the blog post, the page where the user can add a new post, and so on.</a:t>
            </a:r>
          </a:p>
        </p:txBody>
      </p:sp>
    </p:spTree>
    <p:extLst>
      <p:ext uri="{BB962C8B-B14F-4D97-AF65-F5344CB8AC3E}">
        <p14:creationId xmlns:p14="http://schemas.microsoft.com/office/powerpoint/2010/main" val="1019421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235C-D607-494B-90D4-114464FB7902}"/>
              </a:ext>
            </a:extLst>
          </p:cNvPr>
          <p:cNvSpPr>
            <a:spLocks noGrp="1"/>
          </p:cNvSpPr>
          <p:nvPr>
            <p:ph type="title"/>
          </p:nvPr>
        </p:nvSpPr>
        <p:spPr/>
        <p:txBody>
          <a:bodyPr/>
          <a:lstStyle/>
          <a:p>
            <a:r>
              <a:rPr lang="en-US" b="0" i="0" dirty="0">
                <a:solidFill>
                  <a:srgbClr val="333333"/>
                </a:solidFill>
                <a:effectLst/>
                <a:latin typeface="Inter-Regular"/>
              </a:rPr>
              <a:t>In this step, you’ll create your main Flask application in a new file.</a:t>
            </a:r>
            <a:endParaRPr lang="en-US" dirty="0"/>
          </a:p>
        </p:txBody>
      </p:sp>
      <p:sp>
        <p:nvSpPr>
          <p:cNvPr id="3" name="Content Placeholder 2">
            <a:extLst>
              <a:ext uri="{FF2B5EF4-FFF2-40B4-BE49-F238E27FC236}">
                <a16:creationId xmlns:a16="http://schemas.microsoft.com/office/drawing/2014/main" id="{48EDF424-7B94-498C-8A2E-059F9328A86E}"/>
              </a:ext>
            </a:extLst>
          </p:cNvPr>
          <p:cNvSpPr>
            <a:spLocks noGrp="1"/>
          </p:cNvSpPr>
          <p:nvPr>
            <p:ph idx="1"/>
          </p:nvPr>
        </p:nvSpPr>
        <p:spPr/>
        <p:txBody>
          <a:bodyPr/>
          <a:lstStyle/>
          <a:p>
            <a:r>
              <a:rPr lang="en-US" dirty="0"/>
              <a:t>from flask import Flask, </a:t>
            </a:r>
            <a:r>
              <a:rPr lang="en-US" dirty="0" err="1"/>
              <a:t>render_template</a:t>
            </a:r>
            <a:endParaRPr lang="en-US" dirty="0"/>
          </a:p>
          <a:p>
            <a:endParaRPr lang="en-US" dirty="0"/>
          </a:p>
          <a:p>
            <a:r>
              <a:rPr lang="en-US" dirty="0"/>
              <a:t>app = Flask(__name__)</a:t>
            </a:r>
          </a:p>
          <a:p>
            <a:endParaRPr lang="en-US" dirty="0"/>
          </a:p>
          <a:p>
            <a:r>
              <a:rPr lang="en-US" dirty="0"/>
              <a:t>@app.route('/')</a:t>
            </a:r>
          </a:p>
          <a:p>
            <a:r>
              <a:rPr lang="en-US" dirty="0"/>
              <a:t>def index():</a:t>
            </a:r>
          </a:p>
          <a:p>
            <a:r>
              <a:rPr lang="en-US" dirty="0"/>
              <a:t>    return </a:t>
            </a:r>
            <a:r>
              <a:rPr lang="en-US" dirty="0" err="1">
                <a:solidFill>
                  <a:srgbClr val="FF0000"/>
                </a:solidFill>
              </a:rPr>
              <a:t>render_template</a:t>
            </a:r>
            <a:r>
              <a:rPr lang="en-US" dirty="0"/>
              <a:t>('index.html')</a:t>
            </a:r>
          </a:p>
        </p:txBody>
      </p:sp>
      <p:sp>
        <p:nvSpPr>
          <p:cNvPr id="6" name="TextBox 5">
            <a:extLst>
              <a:ext uri="{FF2B5EF4-FFF2-40B4-BE49-F238E27FC236}">
                <a16:creationId xmlns:a16="http://schemas.microsoft.com/office/drawing/2014/main" id="{776810AC-4CF4-4A58-9965-5BBD8677C2B4}"/>
              </a:ext>
            </a:extLst>
          </p:cNvPr>
          <p:cNvSpPr txBox="1"/>
          <p:nvPr/>
        </p:nvSpPr>
        <p:spPr>
          <a:xfrm>
            <a:off x="5062491" y="2333416"/>
            <a:ext cx="6094520" cy="923330"/>
          </a:xfrm>
          <a:prstGeom prst="rect">
            <a:avLst/>
          </a:prstGeom>
          <a:noFill/>
        </p:spPr>
        <p:txBody>
          <a:bodyPr wrap="square">
            <a:spAutoFit/>
          </a:bodyPr>
          <a:lstStyle/>
          <a:p>
            <a:r>
              <a:rPr lang="en-US" dirty="0"/>
              <a:t>You’ll also import the </a:t>
            </a:r>
            <a:r>
              <a:rPr lang="en-US" dirty="0" err="1"/>
              <a:t>render_template</a:t>
            </a:r>
            <a:r>
              <a:rPr lang="en-US" dirty="0"/>
              <a:t>() helper function that lets you render HTML template files that exist in the templates folder you’re about to create.</a:t>
            </a:r>
          </a:p>
        </p:txBody>
      </p:sp>
      <p:sp>
        <p:nvSpPr>
          <p:cNvPr id="8" name="TextBox 7">
            <a:extLst>
              <a:ext uri="{FF2B5EF4-FFF2-40B4-BE49-F238E27FC236}">
                <a16:creationId xmlns:a16="http://schemas.microsoft.com/office/drawing/2014/main" id="{DFB57964-8847-4EC1-8F9B-5326CFE5FDDF}"/>
              </a:ext>
            </a:extLst>
          </p:cNvPr>
          <p:cNvSpPr txBox="1"/>
          <p:nvPr/>
        </p:nvSpPr>
        <p:spPr>
          <a:xfrm>
            <a:off x="5062491" y="3278089"/>
            <a:ext cx="6094520" cy="646331"/>
          </a:xfrm>
          <a:prstGeom prst="rect">
            <a:avLst/>
          </a:prstGeom>
          <a:noFill/>
        </p:spPr>
        <p:txBody>
          <a:bodyPr wrap="square">
            <a:spAutoFit/>
          </a:bodyPr>
          <a:lstStyle/>
          <a:p>
            <a:r>
              <a:rPr lang="en-US" dirty="0"/>
              <a:t>The file will have a single view function that will be responsible for handling requests to the main / route. </a:t>
            </a:r>
          </a:p>
        </p:txBody>
      </p:sp>
      <p:sp>
        <p:nvSpPr>
          <p:cNvPr id="10" name="TextBox 9">
            <a:extLst>
              <a:ext uri="{FF2B5EF4-FFF2-40B4-BE49-F238E27FC236}">
                <a16:creationId xmlns:a16="http://schemas.microsoft.com/office/drawing/2014/main" id="{5006D874-1A53-4E79-A541-837101987B60}"/>
              </a:ext>
            </a:extLst>
          </p:cNvPr>
          <p:cNvSpPr txBox="1"/>
          <p:nvPr/>
        </p:nvSpPr>
        <p:spPr>
          <a:xfrm>
            <a:off x="3357978" y="5299800"/>
            <a:ext cx="8529222" cy="1200329"/>
          </a:xfrm>
          <a:prstGeom prst="rect">
            <a:avLst/>
          </a:prstGeom>
          <a:noFill/>
        </p:spPr>
        <p:txBody>
          <a:bodyPr wrap="square">
            <a:spAutoFit/>
          </a:bodyPr>
          <a:lstStyle/>
          <a:p>
            <a:r>
              <a:rPr lang="en-US" dirty="0"/>
              <a:t>The index() view function returns the result of calling </a:t>
            </a:r>
            <a:r>
              <a:rPr lang="en-US" dirty="0" err="1"/>
              <a:t>render_template</a:t>
            </a:r>
            <a:r>
              <a:rPr lang="en-US" dirty="0"/>
              <a:t>() with index.html as an argument, this tells </a:t>
            </a:r>
            <a:r>
              <a:rPr lang="en-US" dirty="0" err="1"/>
              <a:t>render_template</a:t>
            </a:r>
            <a:r>
              <a:rPr lang="en-US" dirty="0"/>
              <a:t>() to look for a file called index.html in the templates folder. Both the folder and the file do not yet exist, you will get an error if you were to run the application at this point.</a:t>
            </a:r>
          </a:p>
        </p:txBody>
      </p:sp>
    </p:spTree>
    <p:extLst>
      <p:ext uri="{BB962C8B-B14F-4D97-AF65-F5344CB8AC3E}">
        <p14:creationId xmlns:p14="http://schemas.microsoft.com/office/powerpoint/2010/main" val="1135453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E411-A52F-4B0C-87C5-B5A39FA4C1E1}"/>
              </a:ext>
            </a:extLst>
          </p:cNvPr>
          <p:cNvSpPr>
            <a:spLocks noGrp="1"/>
          </p:cNvSpPr>
          <p:nvPr>
            <p:ph type="title"/>
          </p:nvPr>
        </p:nvSpPr>
        <p:spPr/>
        <p:txBody>
          <a:bodyPr/>
          <a:lstStyle/>
          <a:p>
            <a:r>
              <a:rPr lang="en-US" dirty="0" err="1"/>
              <a:t>flask_blog</a:t>
            </a:r>
            <a:r>
              <a:rPr lang="en-US" dirty="0"/>
              <a:t>/templates/index.html</a:t>
            </a:r>
          </a:p>
        </p:txBody>
      </p:sp>
      <p:sp>
        <p:nvSpPr>
          <p:cNvPr id="3" name="Content Placeholder 2">
            <a:extLst>
              <a:ext uri="{FF2B5EF4-FFF2-40B4-BE49-F238E27FC236}">
                <a16:creationId xmlns:a16="http://schemas.microsoft.com/office/drawing/2014/main" id="{77239A55-C30A-4DAD-B3B5-6CEB58CFBF91}"/>
              </a:ext>
            </a:extLst>
          </p:cNvPr>
          <p:cNvSpPr>
            <a:spLocks noGrp="1"/>
          </p:cNvSpPr>
          <p:nvPr>
            <p:ph idx="1"/>
          </p:nvPr>
        </p:nvSpPr>
        <p:spPr/>
        <p:txBody>
          <a:bodyPr>
            <a:normAutofit fontScale="92500" lnSpcReduction="20000"/>
          </a:bodyPr>
          <a:lstStyle/>
          <a:p>
            <a:r>
              <a:rPr lang="en-US" dirty="0"/>
              <a:t>&lt;!DOCTYPE html&gt;</a:t>
            </a:r>
          </a:p>
          <a:p>
            <a:r>
              <a:rPr lang="en-US" dirty="0"/>
              <a:t>&lt;html lang="</a:t>
            </a:r>
            <a:r>
              <a:rPr lang="en-US" dirty="0" err="1"/>
              <a:t>en</a:t>
            </a:r>
            <a:r>
              <a:rPr lang="en-US" dirty="0"/>
              <a:t>"&gt;</a:t>
            </a:r>
          </a:p>
          <a:p>
            <a:r>
              <a:rPr lang="en-US" dirty="0"/>
              <a:t>&lt;head&gt;</a:t>
            </a:r>
          </a:p>
          <a:p>
            <a:r>
              <a:rPr lang="en-US" dirty="0"/>
              <a:t>    &lt;meta charset="UTF-8"&gt;</a:t>
            </a:r>
          </a:p>
          <a:p>
            <a:r>
              <a:rPr lang="en-US" dirty="0"/>
              <a:t>    &lt;title&gt;</a:t>
            </a:r>
            <a:r>
              <a:rPr lang="en-US" dirty="0" err="1"/>
              <a:t>FlaskBlog</a:t>
            </a:r>
            <a:r>
              <a:rPr lang="en-US" dirty="0"/>
              <a:t>&lt;/title&gt;</a:t>
            </a:r>
          </a:p>
          <a:p>
            <a:r>
              <a:rPr lang="en-US" dirty="0"/>
              <a:t>&lt;/head&gt;</a:t>
            </a:r>
          </a:p>
          <a:p>
            <a:r>
              <a:rPr lang="en-US" dirty="0"/>
              <a:t>&lt;body&gt;</a:t>
            </a:r>
          </a:p>
          <a:p>
            <a:r>
              <a:rPr lang="en-US" dirty="0"/>
              <a:t>   &lt;h1&gt;Welcome to </a:t>
            </a:r>
            <a:r>
              <a:rPr lang="en-US" dirty="0" err="1"/>
              <a:t>FlaskBlog</a:t>
            </a:r>
            <a:r>
              <a:rPr lang="en-US" dirty="0"/>
              <a:t>&lt;/h1&gt;</a:t>
            </a:r>
          </a:p>
          <a:p>
            <a:r>
              <a:rPr lang="en-US" dirty="0"/>
              <a:t>&lt;/body&gt;</a:t>
            </a:r>
          </a:p>
          <a:p>
            <a:r>
              <a:rPr lang="en-US" dirty="0"/>
              <a:t>&lt;/html&gt;</a:t>
            </a:r>
          </a:p>
        </p:txBody>
      </p:sp>
      <p:sp>
        <p:nvSpPr>
          <p:cNvPr id="5" name="TextBox 4">
            <a:extLst>
              <a:ext uri="{FF2B5EF4-FFF2-40B4-BE49-F238E27FC236}">
                <a16:creationId xmlns:a16="http://schemas.microsoft.com/office/drawing/2014/main" id="{06A093D4-EB99-4E66-BC15-18964EC25E71}"/>
              </a:ext>
            </a:extLst>
          </p:cNvPr>
          <p:cNvSpPr txBox="1"/>
          <p:nvPr/>
        </p:nvSpPr>
        <p:spPr>
          <a:xfrm>
            <a:off x="4707384" y="1825625"/>
            <a:ext cx="7073284" cy="923330"/>
          </a:xfrm>
          <a:prstGeom prst="rect">
            <a:avLst/>
          </a:prstGeom>
          <a:noFill/>
        </p:spPr>
        <p:txBody>
          <a:bodyPr wrap="square">
            <a:spAutoFit/>
          </a:bodyPr>
          <a:lstStyle/>
          <a:p>
            <a:r>
              <a:rPr lang="en-US" dirty="0"/>
              <a:t>In addition to the</a:t>
            </a:r>
            <a:r>
              <a:rPr lang="en-US" dirty="0">
                <a:solidFill>
                  <a:srgbClr val="FF0000"/>
                </a:solidFill>
              </a:rPr>
              <a:t> templates </a:t>
            </a:r>
            <a:r>
              <a:rPr lang="en-US" dirty="0"/>
              <a:t>folder, Flask web applications also typically have a </a:t>
            </a:r>
            <a:r>
              <a:rPr lang="en-US" dirty="0">
                <a:solidFill>
                  <a:srgbClr val="FF0000"/>
                </a:solidFill>
              </a:rPr>
              <a:t>static</a:t>
            </a:r>
            <a:r>
              <a:rPr lang="en-US" dirty="0"/>
              <a:t> folder for hosting static files, such </a:t>
            </a:r>
            <a:r>
              <a:rPr lang="en-US" dirty="0">
                <a:solidFill>
                  <a:srgbClr val="FF0000"/>
                </a:solidFill>
              </a:rPr>
              <a:t>as CSS files, JavaScript files, and images </a:t>
            </a:r>
            <a:r>
              <a:rPr lang="en-US" dirty="0"/>
              <a:t>the application uses.</a:t>
            </a:r>
          </a:p>
        </p:txBody>
      </p:sp>
      <p:sp>
        <p:nvSpPr>
          <p:cNvPr id="7" name="TextBox 6">
            <a:extLst>
              <a:ext uri="{FF2B5EF4-FFF2-40B4-BE49-F238E27FC236}">
                <a16:creationId xmlns:a16="http://schemas.microsoft.com/office/drawing/2014/main" id="{98493E3A-A7A8-4F44-AA5B-1DD8022DF2BE}"/>
              </a:ext>
            </a:extLst>
          </p:cNvPr>
          <p:cNvSpPr txBox="1"/>
          <p:nvPr/>
        </p:nvSpPr>
        <p:spPr>
          <a:xfrm>
            <a:off x="5686148" y="3172373"/>
            <a:ext cx="6094520" cy="923330"/>
          </a:xfrm>
          <a:prstGeom prst="rect">
            <a:avLst/>
          </a:prstGeom>
          <a:noFill/>
        </p:spPr>
        <p:txBody>
          <a:bodyPr wrap="square">
            <a:spAutoFit/>
          </a:bodyPr>
          <a:lstStyle/>
          <a:p>
            <a:r>
              <a:rPr lang="en-US" dirty="0"/>
              <a:t>You can create a </a:t>
            </a:r>
            <a:r>
              <a:rPr lang="en-US" dirty="0">
                <a:solidFill>
                  <a:srgbClr val="FF0000"/>
                </a:solidFill>
              </a:rPr>
              <a:t>style.css style sheet file </a:t>
            </a:r>
            <a:r>
              <a:rPr lang="en-US" dirty="0"/>
              <a:t>to add CSS to your application. First, create a directory called static inside your main </a:t>
            </a:r>
            <a:r>
              <a:rPr lang="en-US" dirty="0" err="1"/>
              <a:t>flask_blog</a:t>
            </a:r>
            <a:r>
              <a:rPr lang="en-US" dirty="0"/>
              <a:t> directory:</a:t>
            </a:r>
          </a:p>
        </p:txBody>
      </p:sp>
      <p:sp>
        <p:nvSpPr>
          <p:cNvPr id="9" name="TextBox 8">
            <a:extLst>
              <a:ext uri="{FF2B5EF4-FFF2-40B4-BE49-F238E27FC236}">
                <a16:creationId xmlns:a16="http://schemas.microsoft.com/office/drawing/2014/main" id="{BE79364C-D7F2-4242-9D4D-84CBFCDE4ADA}"/>
              </a:ext>
            </a:extLst>
          </p:cNvPr>
          <p:cNvSpPr txBox="1"/>
          <p:nvPr/>
        </p:nvSpPr>
        <p:spPr>
          <a:xfrm>
            <a:off x="6678227" y="4230640"/>
            <a:ext cx="6094520" cy="369332"/>
          </a:xfrm>
          <a:prstGeom prst="rect">
            <a:avLst/>
          </a:prstGeom>
          <a:noFill/>
        </p:spPr>
        <p:txBody>
          <a:bodyPr wrap="square">
            <a:spAutoFit/>
          </a:bodyPr>
          <a:lstStyle/>
          <a:p>
            <a:r>
              <a:rPr lang="en-US" dirty="0" err="1"/>
              <a:t>flask_blog</a:t>
            </a:r>
            <a:r>
              <a:rPr lang="en-US" dirty="0"/>
              <a:t>/static/</a:t>
            </a:r>
            <a:r>
              <a:rPr lang="en-US" dirty="0" err="1"/>
              <a:t>css</a:t>
            </a:r>
            <a:r>
              <a:rPr lang="en-US" dirty="0"/>
              <a:t>/style.css</a:t>
            </a:r>
          </a:p>
        </p:txBody>
      </p:sp>
      <p:sp>
        <p:nvSpPr>
          <p:cNvPr id="11" name="TextBox 10">
            <a:extLst>
              <a:ext uri="{FF2B5EF4-FFF2-40B4-BE49-F238E27FC236}">
                <a16:creationId xmlns:a16="http://schemas.microsoft.com/office/drawing/2014/main" id="{FF9A4A5C-9D26-472A-AC3E-04881E168329}"/>
              </a:ext>
            </a:extLst>
          </p:cNvPr>
          <p:cNvSpPr txBox="1"/>
          <p:nvPr/>
        </p:nvSpPr>
        <p:spPr>
          <a:xfrm>
            <a:off x="7028895" y="4734909"/>
            <a:ext cx="6387482" cy="1754326"/>
          </a:xfrm>
          <a:prstGeom prst="rect">
            <a:avLst/>
          </a:prstGeom>
          <a:noFill/>
        </p:spPr>
        <p:txBody>
          <a:bodyPr wrap="square">
            <a:spAutoFit/>
          </a:bodyPr>
          <a:lstStyle/>
          <a:p>
            <a:r>
              <a:rPr lang="en-US" dirty="0"/>
              <a:t>h1 {</a:t>
            </a:r>
          </a:p>
          <a:p>
            <a:r>
              <a:rPr lang="en-US" dirty="0"/>
              <a:t>    border: 2px #eee solid;</a:t>
            </a:r>
          </a:p>
          <a:p>
            <a:r>
              <a:rPr lang="en-US" dirty="0"/>
              <a:t>    color: brown;</a:t>
            </a:r>
          </a:p>
          <a:p>
            <a:r>
              <a:rPr lang="en-US" dirty="0"/>
              <a:t>    text-align: center;</a:t>
            </a:r>
          </a:p>
          <a:p>
            <a:r>
              <a:rPr lang="en-US" dirty="0"/>
              <a:t>    padding: 10px;</a:t>
            </a:r>
          </a:p>
          <a:p>
            <a:r>
              <a:rPr lang="en-US" dirty="0"/>
              <a:t>}</a:t>
            </a:r>
          </a:p>
        </p:txBody>
      </p:sp>
    </p:spTree>
    <p:extLst>
      <p:ext uri="{BB962C8B-B14F-4D97-AF65-F5344CB8AC3E}">
        <p14:creationId xmlns:p14="http://schemas.microsoft.com/office/powerpoint/2010/main" val="366137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0CA647-D4B0-4766-B89B-DD00419C20E8}"/>
              </a:ext>
            </a:extLst>
          </p:cNvPr>
          <p:cNvSpPr>
            <a:spLocks noGrp="1"/>
          </p:cNvSpPr>
          <p:nvPr>
            <p:ph idx="1"/>
          </p:nvPr>
        </p:nvSpPr>
        <p:spPr>
          <a:xfrm>
            <a:off x="838200" y="0"/>
            <a:ext cx="10515600" cy="6176963"/>
          </a:xfrm>
        </p:spPr>
        <p:txBody>
          <a:bodyPr>
            <a:normAutofit fontScale="85000" lnSpcReduction="20000"/>
          </a:bodyPr>
          <a:lstStyle/>
          <a:p>
            <a:r>
              <a:rPr lang="en-US" dirty="0"/>
              <a:t>The data from a client’s web page is sent to the server as a global request object. In order to process the request data, it should be imported from the Flask module.</a:t>
            </a:r>
          </a:p>
          <a:p>
            <a:endParaRPr lang="en-US" dirty="0"/>
          </a:p>
          <a:p>
            <a:r>
              <a:rPr lang="en-US" dirty="0"/>
              <a:t>Important attributes of request object are listed below −</a:t>
            </a:r>
          </a:p>
          <a:p>
            <a:endParaRPr lang="en-US" dirty="0"/>
          </a:p>
          <a:p>
            <a:r>
              <a:rPr lang="en-US" dirty="0"/>
              <a:t>Form − It is a dictionary object containing key and value pairs of form parameters and their values.</a:t>
            </a:r>
          </a:p>
          <a:p>
            <a:endParaRPr lang="en-US" dirty="0"/>
          </a:p>
          <a:p>
            <a:r>
              <a:rPr lang="en-US" dirty="0" err="1"/>
              <a:t>args</a:t>
            </a:r>
            <a:r>
              <a:rPr lang="en-US" dirty="0"/>
              <a:t> − parsed contents of query string which is part of URL after question mark (?).</a:t>
            </a:r>
          </a:p>
          <a:p>
            <a:endParaRPr lang="en-US" dirty="0"/>
          </a:p>
          <a:p>
            <a:r>
              <a:rPr lang="en-US" dirty="0"/>
              <a:t>Cookies − dictionary object holding Cookie names and values.</a:t>
            </a:r>
          </a:p>
          <a:p>
            <a:endParaRPr lang="en-US" dirty="0"/>
          </a:p>
          <a:p>
            <a:r>
              <a:rPr lang="en-US" dirty="0"/>
              <a:t>files − data pertaining to uploaded file.</a:t>
            </a:r>
          </a:p>
          <a:p>
            <a:endParaRPr lang="en-US" dirty="0"/>
          </a:p>
          <a:p>
            <a:r>
              <a:rPr lang="en-US" dirty="0"/>
              <a:t>method − current request method.</a:t>
            </a:r>
          </a:p>
        </p:txBody>
      </p:sp>
    </p:spTree>
    <p:extLst>
      <p:ext uri="{BB962C8B-B14F-4D97-AF65-F5344CB8AC3E}">
        <p14:creationId xmlns:p14="http://schemas.microsoft.com/office/powerpoint/2010/main" val="1712955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9FA8-0385-4125-AB35-C0EC5FCAB3F5}"/>
              </a:ext>
            </a:extLst>
          </p:cNvPr>
          <p:cNvSpPr>
            <a:spLocks noGrp="1"/>
          </p:cNvSpPr>
          <p:nvPr>
            <p:ph type="title"/>
          </p:nvPr>
        </p:nvSpPr>
        <p:spPr/>
        <p:txBody>
          <a:bodyPr>
            <a:normAutofit fontScale="90000"/>
          </a:bodyPr>
          <a:lstStyle/>
          <a:p>
            <a:r>
              <a:rPr lang="en-US" dirty="0"/>
              <a:t>You’ll add a link to the </a:t>
            </a:r>
            <a:r>
              <a:rPr lang="en-US" dirty="0">
                <a:solidFill>
                  <a:srgbClr val="FF0000"/>
                </a:solidFill>
              </a:rPr>
              <a:t>style.css </a:t>
            </a:r>
            <a:r>
              <a:rPr lang="en-US" dirty="0"/>
              <a:t>file inside the </a:t>
            </a:r>
            <a:r>
              <a:rPr lang="en-US" dirty="0">
                <a:solidFill>
                  <a:srgbClr val="FF0000"/>
                </a:solidFill>
              </a:rPr>
              <a:t>&lt;head&gt; </a:t>
            </a:r>
            <a:r>
              <a:rPr lang="en-US" dirty="0"/>
              <a:t>section of the </a:t>
            </a:r>
            <a:r>
              <a:rPr lang="en-US" dirty="0">
                <a:solidFill>
                  <a:srgbClr val="FF0000"/>
                </a:solidFill>
              </a:rPr>
              <a:t>index.html template file</a:t>
            </a:r>
            <a:r>
              <a:rPr lang="en-US" dirty="0"/>
              <a:t>:</a:t>
            </a:r>
          </a:p>
        </p:txBody>
      </p:sp>
      <p:sp>
        <p:nvSpPr>
          <p:cNvPr id="3" name="Content Placeholder 2">
            <a:extLst>
              <a:ext uri="{FF2B5EF4-FFF2-40B4-BE49-F238E27FC236}">
                <a16:creationId xmlns:a16="http://schemas.microsoft.com/office/drawing/2014/main" id="{AE219813-5BD7-43CE-B8C1-B996D5FDE984}"/>
              </a:ext>
            </a:extLst>
          </p:cNvPr>
          <p:cNvSpPr>
            <a:spLocks noGrp="1"/>
          </p:cNvSpPr>
          <p:nvPr>
            <p:ph idx="1"/>
          </p:nvPr>
        </p:nvSpPr>
        <p:spPr/>
        <p:txBody>
          <a:bodyPr/>
          <a:lstStyle/>
          <a:p>
            <a:r>
              <a:rPr lang="en-US" dirty="0"/>
              <a:t>&lt;head&gt;</a:t>
            </a:r>
          </a:p>
          <a:p>
            <a:r>
              <a:rPr lang="en-US" dirty="0"/>
              <a:t>    &lt;meta charset="UTF-8"&gt;</a:t>
            </a:r>
          </a:p>
          <a:p>
            <a:r>
              <a:rPr lang="en-US" dirty="0"/>
              <a:t>    &lt;link </a:t>
            </a:r>
            <a:r>
              <a:rPr lang="en-US" dirty="0" err="1"/>
              <a:t>rel</a:t>
            </a:r>
            <a:r>
              <a:rPr lang="en-US" dirty="0"/>
              <a:t>="stylesheet" </a:t>
            </a:r>
            <a:r>
              <a:rPr lang="en-US" dirty="0" err="1"/>
              <a:t>href</a:t>
            </a:r>
            <a:r>
              <a:rPr lang="en-US" dirty="0"/>
              <a:t>="{{ </a:t>
            </a:r>
            <a:r>
              <a:rPr lang="en-US" dirty="0" err="1"/>
              <a:t>url_for</a:t>
            </a:r>
            <a:r>
              <a:rPr lang="en-US" dirty="0"/>
              <a:t>('static', filename= '</a:t>
            </a:r>
            <a:r>
              <a:rPr lang="en-US" dirty="0" err="1"/>
              <a:t>css</a:t>
            </a:r>
            <a:r>
              <a:rPr lang="en-US" dirty="0"/>
              <a:t>/style.css') }}"&gt;</a:t>
            </a:r>
          </a:p>
          <a:p>
            <a:r>
              <a:rPr lang="en-US" dirty="0"/>
              <a:t>    &lt;title&gt;</a:t>
            </a:r>
            <a:r>
              <a:rPr lang="en-US" dirty="0" err="1"/>
              <a:t>FlaskBlog</a:t>
            </a:r>
            <a:r>
              <a:rPr lang="en-US" dirty="0"/>
              <a:t>&lt;/title&gt;</a:t>
            </a:r>
          </a:p>
          <a:p>
            <a:r>
              <a:rPr lang="en-US" dirty="0"/>
              <a:t>&lt;/head&gt;</a:t>
            </a:r>
          </a:p>
        </p:txBody>
      </p:sp>
      <p:sp>
        <p:nvSpPr>
          <p:cNvPr id="5" name="TextBox 4">
            <a:extLst>
              <a:ext uri="{FF2B5EF4-FFF2-40B4-BE49-F238E27FC236}">
                <a16:creationId xmlns:a16="http://schemas.microsoft.com/office/drawing/2014/main" id="{AB1EA97F-F8DE-4036-AF64-143B4F879256}"/>
              </a:ext>
            </a:extLst>
          </p:cNvPr>
          <p:cNvSpPr txBox="1"/>
          <p:nvPr/>
        </p:nvSpPr>
        <p:spPr>
          <a:xfrm>
            <a:off x="3704208" y="4517812"/>
            <a:ext cx="7969928" cy="923330"/>
          </a:xfrm>
          <a:prstGeom prst="rect">
            <a:avLst/>
          </a:prstGeom>
          <a:noFill/>
        </p:spPr>
        <p:txBody>
          <a:bodyPr wrap="square">
            <a:spAutoFit/>
          </a:bodyPr>
          <a:lstStyle/>
          <a:p>
            <a:r>
              <a:rPr lang="en-US" dirty="0"/>
              <a:t>the </a:t>
            </a:r>
            <a:r>
              <a:rPr lang="en-US" dirty="0" err="1"/>
              <a:t>url_for</a:t>
            </a:r>
            <a:r>
              <a:rPr lang="en-US" dirty="0"/>
              <a:t>() helper function </a:t>
            </a:r>
            <a:r>
              <a:rPr lang="en-US" dirty="0">
                <a:solidFill>
                  <a:srgbClr val="FF0000"/>
                </a:solidFill>
              </a:rPr>
              <a:t>to generate the appropriate location of the file</a:t>
            </a:r>
            <a:r>
              <a:rPr lang="en-US" dirty="0"/>
              <a:t>. </a:t>
            </a:r>
          </a:p>
          <a:p>
            <a:r>
              <a:rPr lang="en-US" dirty="0"/>
              <a:t>The first argument specifies that you’re linking to a static file and the second argument is the path of the file inside the static directory.</a:t>
            </a:r>
          </a:p>
        </p:txBody>
      </p:sp>
      <p:sp>
        <p:nvSpPr>
          <p:cNvPr id="7" name="TextBox 6">
            <a:extLst>
              <a:ext uri="{FF2B5EF4-FFF2-40B4-BE49-F238E27FC236}">
                <a16:creationId xmlns:a16="http://schemas.microsoft.com/office/drawing/2014/main" id="{F5239734-DA49-4DF1-B66E-14E8E94575FE}"/>
              </a:ext>
            </a:extLst>
          </p:cNvPr>
          <p:cNvSpPr txBox="1"/>
          <p:nvPr/>
        </p:nvSpPr>
        <p:spPr>
          <a:xfrm>
            <a:off x="838199" y="5438299"/>
            <a:ext cx="10374297" cy="1200329"/>
          </a:xfrm>
          <a:prstGeom prst="rect">
            <a:avLst/>
          </a:prstGeom>
          <a:noFill/>
        </p:spPr>
        <p:txBody>
          <a:bodyPr wrap="square">
            <a:spAutoFit/>
          </a:bodyPr>
          <a:lstStyle/>
          <a:p>
            <a:r>
              <a:rPr lang="en-US" dirty="0"/>
              <a:t>Save and close the file.</a:t>
            </a:r>
          </a:p>
          <a:p>
            <a:endParaRPr lang="en-US" dirty="0"/>
          </a:p>
          <a:p>
            <a:r>
              <a:rPr lang="en-US" dirty="0"/>
              <a:t>Upon refreshing the index page of your application, you will notice that the text Welcome to </a:t>
            </a:r>
            <a:r>
              <a:rPr lang="en-US" dirty="0" err="1"/>
              <a:t>FlaskBlog</a:t>
            </a:r>
            <a:r>
              <a:rPr lang="en-US" dirty="0"/>
              <a:t> is now in brown, centered, and enclosed inside a border.</a:t>
            </a:r>
          </a:p>
        </p:txBody>
      </p:sp>
    </p:spTree>
    <p:extLst>
      <p:ext uri="{BB962C8B-B14F-4D97-AF65-F5344CB8AC3E}">
        <p14:creationId xmlns:p14="http://schemas.microsoft.com/office/powerpoint/2010/main" val="8294704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48FF-BD0E-4A89-993B-E8350F2C9A32}"/>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1800" kern="1200" dirty="0">
                <a:solidFill>
                  <a:schemeClr val="tx1"/>
                </a:solidFill>
                <a:latin typeface="+mj-lt"/>
                <a:ea typeface="+mj-ea"/>
                <a:cs typeface="+mj-cs"/>
              </a:rPr>
              <a:t>You can avoid unnecessary code repetition with the help of a base template file, which all of your HTML files will inherit from. See Template Inheritance in Jinja for more information.</a:t>
            </a:r>
          </a:p>
        </p:txBody>
      </p:sp>
      <p:sp>
        <p:nvSpPr>
          <p:cNvPr id="5" name="TextBox 4">
            <a:extLst>
              <a:ext uri="{FF2B5EF4-FFF2-40B4-BE49-F238E27FC236}">
                <a16:creationId xmlns:a16="http://schemas.microsoft.com/office/drawing/2014/main" id="{DE8AEA98-AB86-4D91-B489-8E00854E534F}"/>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To make a base template, first create a file called base.html inside your templates directory:</a:t>
            </a:r>
          </a:p>
        </p:txBody>
      </p:sp>
      <p:sp>
        <p:nvSpPr>
          <p:cNvPr id="20"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a:extLst>
              <a:ext uri="{FF2B5EF4-FFF2-40B4-BE49-F238E27FC236}">
                <a16:creationId xmlns:a16="http://schemas.microsoft.com/office/drawing/2014/main" id="{D11C680B-D659-4B98-927F-0F9B356CF06C}"/>
              </a:ext>
            </a:extLst>
          </p:cNvPr>
          <p:cNvPicPr>
            <a:picLocks noChangeAspect="1"/>
          </p:cNvPicPr>
          <p:nvPr/>
        </p:nvPicPr>
        <p:blipFill>
          <a:blip r:embed="rId2"/>
          <a:stretch>
            <a:fillRect/>
          </a:stretch>
        </p:blipFill>
        <p:spPr>
          <a:xfrm>
            <a:off x="5567936" y="807593"/>
            <a:ext cx="5695183" cy="5239568"/>
          </a:xfrm>
          <a:prstGeom prst="rect">
            <a:avLst/>
          </a:prstGeom>
          <a:effectLst/>
        </p:spPr>
      </p:pic>
    </p:spTree>
    <p:extLst>
      <p:ext uri="{BB962C8B-B14F-4D97-AF65-F5344CB8AC3E}">
        <p14:creationId xmlns:p14="http://schemas.microsoft.com/office/powerpoint/2010/main" val="498578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8EF2E9-BD25-4BB9-88F2-F85F7EA9F866}"/>
              </a:ext>
            </a:extLst>
          </p:cNvPr>
          <p:cNvSpPr txBox="1"/>
          <p:nvPr/>
        </p:nvSpPr>
        <p:spPr>
          <a:xfrm>
            <a:off x="570389" y="184528"/>
            <a:ext cx="10515599" cy="6001643"/>
          </a:xfrm>
          <a:prstGeom prst="rect">
            <a:avLst/>
          </a:prstGeom>
          <a:noFill/>
        </p:spPr>
        <p:txBody>
          <a:bodyPr wrap="square">
            <a:spAutoFit/>
          </a:bodyPr>
          <a:lstStyle/>
          <a:p>
            <a:r>
              <a:rPr lang="en-US" sz="2400" dirty="0"/>
              <a:t>Most of the code in the preceding block is standard HTML and code required for Bootstrap. </a:t>
            </a:r>
          </a:p>
          <a:p>
            <a:pPr marL="342900" indent="-342900">
              <a:buFont typeface="Arial" panose="020B0604020202020204" pitchFamily="34" charset="0"/>
              <a:buChar char="•"/>
            </a:pPr>
            <a:r>
              <a:rPr lang="en-US" sz="2400" dirty="0">
                <a:solidFill>
                  <a:srgbClr val="FF0000"/>
                </a:solidFill>
              </a:rPr>
              <a:t>The &lt;meta&gt; tags</a:t>
            </a:r>
            <a:r>
              <a:rPr lang="en-US" sz="2400" dirty="0"/>
              <a:t> provide information for the web browser, </a:t>
            </a:r>
          </a:p>
          <a:p>
            <a:pPr marL="342900" indent="-342900">
              <a:buFont typeface="Arial" panose="020B0604020202020204" pitchFamily="34" charset="0"/>
              <a:buChar char="•"/>
            </a:pPr>
            <a:r>
              <a:rPr lang="en-US" sz="2400" dirty="0"/>
              <a:t>the &lt;link&gt; tag </a:t>
            </a:r>
            <a:r>
              <a:rPr lang="en-US" sz="2400" dirty="0">
                <a:solidFill>
                  <a:srgbClr val="FF0000"/>
                </a:solidFill>
              </a:rPr>
              <a:t>links the Bootstrap CSS files</a:t>
            </a:r>
            <a:r>
              <a:rPr lang="en-US" sz="2400" dirty="0"/>
              <a:t>, and </a:t>
            </a:r>
          </a:p>
          <a:p>
            <a:pPr marL="342900" indent="-342900">
              <a:buFont typeface="Arial" panose="020B0604020202020204" pitchFamily="34" charset="0"/>
              <a:buChar char="•"/>
            </a:pPr>
            <a:r>
              <a:rPr lang="en-US" sz="2400" dirty="0"/>
              <a:t>the &lt;script&gt; tags are links to JavaScript code that allows some additional Bootstrap features, check out the Bootstrap documentation for more.</a:t>
            </a:r>
          </a:p>
          <a:p>
            <a:endParaRPr lang="en-US" sz="2000" dirty="0"/>
          </a:p>
          <a:p>
            <a:r>
              <a:rPr lang="en-US" sz="2000" dirty="0"/>
              <a:t>However, the following highlighted parts are specific to the Jinja template engine:</a:t>
            </a:r>
          </a:p>
          <a:p>
            <a:endParaRPr lang="en-US" sz="2000" dirty="0"/>
          </a:p>
          <a:p>
            <a:r>
              <a:rPr lang="en-US" sz="2000" dirty="0">
                <a:solidFill>
                  <a:srgbClr val="FF0000"/>
                </a:solidFill>
              </a:rPr>
              <a:t>{% block title %} {% </a:t>
            </a:r>
            <a:r>
              <a:rPr lang="en-US" sz="2000" dirty="0" err="1">
                <a:solidFill>
                  <a:srgbClr val="FF0000"/>
                </a:solidFill>
              </a:rPr>
              <a:t>endblock</a:t>
            </a:r>
            <a:r>
              <a:rPr lang="en-US" sz="2000" dirty="0">
                <a:solidFill>
                  <a:srgbClr val="FF0000"/>
                </a:solidFill>
              </a:rPr>
              <a:t> %}: </a:t>
            </a:r>
            <a:r>
              <a:rPr lang="en-US" sz="2000" dirty="0"/>
              <a:t>A block that serves as a </a:t>
            </a:r>
            <a:r>
              <a:rPr lang="en-US" sz="2000" dirty="0">
                <a:solidFill>
                  <a:srgbClr val="FF0000"/>
                </a:solidFill>
              </a:rPr>
              <a:t>placeholder for a title</a:t>
            </a:r>
            <a:r>
              <a:rPr lang="en-US" sz="2000" dirty="0"/>
              <a:t>, you’ll later use it in other templates to give a custom title for each page in your application without rewriting the entire &lt;head&gt; section each time.</a:t>
            </a:r>
          </a:p>
          <a:p>
            <a:r>
              <a:rPr lang="en-US" sz="2000" dirty="0">
                <a:solidFill>
                  <a:srgbClr val="FF0000"/>
                </a:solidFill>
              </a:rPr>
              <a:t>{{ </a:t>
            </a:r>
            <a:r>
              <a:rPr lang="en-US" sz="2000" dirty="0" err="1">
                <a:solidFill>
                  <a:srgbClr val="FF0000"/>
                </a:solidFill>
              </a:rPr>
              <a:t>url_for</a:t>
            </a:r>
            <a:r>
              <a:rPr lang="en-US" sz="2000" dirty="0">
                <a:solidFill>
                  <a:srgbClr val="FF0000"/>
                </a:solidFill>
              </a:rPr>
              <a:t>('index')}}: </a:t>
            </a:r>
            <a:r>
              <a:rPr lang="en-US" sz="2000" dirty="0"/>
              <a:t>A function call that will return </a:t>
            </a:r>
            <a:r>
              <a:rPr lang="en-US" sz="2000" dirty="0">
                <a:solidFill>
                  <a:srgbClr val="FF0000"/>
                </a:solidFill>
              </a:rPr>
              <a:t>the URL for the index() view function</a:t>
            </a:r>
            <a:r>
              <a:rPr lang="en-US" sz="2000" dirty="0"/>
              <a:t>. This is different from the past </a:t>
            </a:r>
            <a:r>
              <a:rPr lang="en-US" sz="2000" dirty="0" err="1"/>
              <a:t>url_for</a:t>
            </a:r>
            <a:r>
              <a:rPr lang="en-US" sz="2000" dirty="0"/>
              <a:t>() call you used to link a static CSS file, because it only takes one argument, which is the view function’s name, and links to the route associated with the function instead of a static file.</a:t>
            </a:r>
          </a:p>
          <a:p>
            <a:r>
              <a:rPr lang="en-US" sz="2000" dirty="0">
                <a:solidFill>
                  <a:srgbClr val="FF0000"/>
                </a:solidFill>
              </a:rPr>
              <a:t>{% block content %} {% </a:t>
            </a:r>
            <a:r>
              <a:rPr lang="en-US" sz="2000" dirty="0" err="1">
                <a:solidFill>
                  <a:srgbClr val="FF0000"/>
                </a:solidFill>
              </a:rPr>
              <a:t>endblock</a:t>
            </a:r>
            <a:r>
              <a:rPr lang="en-US" sz="2000" dirty="0">
                <a:solidFill>
                  <a:srgbClr val="FF0000"/>
                </a:solidFill>
              </a:rPr>
              <a:t> %}: </a:t>
            </a:r>
            <a:r>
              <a:rPr lang="en-US" sz="2000" dirty="0"/>
              <a:t>Another block that will be replaced by content depending on the child template (templates that inherit from base.html) that will override it.</a:t>
            </a:r>
          </a:p>
        </p:txBody>
      </p:sp>
    </p:spTree>
    <p:extLst>
      <p:ext uri="{BB962C8B-B14F-4D97-AF65-F5344CB8AC3E}">
        <p14:creationId xmlns:p14="http://schemas.microsoft.com/office/powerpoint/2010/main" val="1899629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EA4A-7C1D-444C-B768-BDC72ED63AE9}"/>
              </a:ext>
            </a:extLst>
          </p:cNvPr>
          <p:cNvSpPr>
            <a:spLocks noGrp="1"/>
          </p:cNvSpPr>
          <p:nvPr>
            <p:ph type="title"/>
          </p:nvPr>
        </p:nvSpPr>
        <p:spPr/>
        <p:txBody>
          <a:bodyPr>
            <a:normAutofit fontScale="90000"/>
          </a:bodyPr>
          <a:lstStyle/>
          <a:p>
            <a:r>
              <a:rPr lang="en-US" dirty="0"/>
              <a:t>Now that you have a base template, you can take advantage of it using inheritance. Open the </a:t>
            </a:r>
            <a:r>
              <a:rPr lang="en-US" dirty="0">
                <a:solidFill>
                  <a:srgbClr val="FF0000"/>
                </a:solidFill>
              </a:rPr>
              <a:t>index.html </a:t>
            </a:r>
            <a:r>
              <a:rPr lang="en-US" dirty="0"/>
              <a:t>file:</a:t>
            </a:r>
          </a:p>
        </p:txBody>
      </p:sp>
      <p:sp>
        <p:nvSpPr>
          <p:cNvPr id="3" name="Content Placeholder 2">
            <a:extLst>
              <a:ext uri="{FF2B5EF4-FFF2-40B4-BE49-F238E27FC236}">
                <a16:creationId xmlns:a16="http://schemas.microsoft.com/office/drawing/2014/main" id="{A5E89EF7-FEF8-4FC5-994B-2BA3691F5C6B}"/>
              </a:ext>
            </a:extLst>
          </p:cNvPr>
          <p:cNvSpPr>
            <a:spLocks noGrp="1"/>
          </p:cNvSpPr>
          <p:nvPr>
            <p:ph idx="1"/>
          </p:nvPr>
        </p:nvSpPr>
        <p:spPr/>
        <p:txBody>
          <a:bodyPr/>
          <a:lstStyle/>
          <a:p>
            <a:r>
              <a:rPr lang="en-US" dirty="0"/>
              <a:t>{% extends 'base.html' %}</a:t>
            </a:r>
          </a:p>
          <a:p>
            <a:endParaRPr lang="en-US" dirty="0"/>
          </a:p>
          <a:p>
            <a:r>
              <a:rPr lang="en-US" dirty="0"/>
              <a:t>{% block content %}</a:t>
            </a:r>
          </a:p>
          <a:p>
            <a:r>
              <a:rPr lang="en-US" dirty="0"/>
              <a:t>    &lt;h1&gt;{% block title %} Welcome to </a:t>
            </a:r>
            <a:r>
              <a:rPr lang="en-US" dirty="0" err="1"/>
              <a:t>FlaskBlog</a:t>
            </a:r>
            <a:r>
              <a:rPr lang="en-US" dirty="0"/>
              <a:t> {% </a:t>
            </a:r>
            <a:r>
              <a:rPr lang="en-US" dirty="0" err="1"/>
              <a:t>endblock</a:t>
            </a:r>
            <a:r>
              <a:rPr lang="en-US" dirty="0"/>
              <a:t> %}&lt;/h1&gt;</a:t>
            </a:r>
          </a:p>
          <a:p>
            <a:r>
              <a:rPr lang="en-US" dirty="0"/>
              <a:t>{% </a:t>
            </a:r>
            <a:r>
              <a:rPr lang="en-US" dirty="0" err="1"/>
              <a:t>endblock</a:t>
            </a:r>
            <a:r>
              <a:rPr lang="en-US" dirty="0"/>
              <a:t> %}</a:t>
            </a:r>
          </a:p>
        </p:txBody>
      </p:sp>
    </p:spTree>
    <p:extLst>
      <p:ext uri="{BB962C8B-B14F-4D97-AF65-F5344CB8AC3E}">
        <p14:creationId xmlns:p14="http://schemas.microsoft.com/office/powerpoint/2010/main" val="25641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10B96-0B6B-4617-8580-5A6A0A7DD1C8}"/>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C135DC9D-0086-4184-82C7-717A0B402758}"/>
              </a:ext>
            </a:extLst>
          </p:cNvPr>
          <p:cNvSpPr txBox="1"/>
          <p:nvPr/>
        </p:nvSpPr>
        <p:spPr>
          <a:xfrm>
            <a:off x="701335" y="1030562"/>
            <a:ext cx="10515599" cy="5262979"/>
          </a:xfrm>
          <a:prstGeom prst="rect">
            <a:avLst/>
          </a:prstGeom>
          <a:noFill/>
        </p:spPr>
        <p:txBody>
          <a:bodyPr wrap="square">
            <a:spAutoFit/>
          </a:bodyPr>
          <a:lstStyle/>
          <a:p>
            <a:r>
              <a:rPr lang="en-US" sz="2400" dirty="0"/>
              <a:t>In this new version of the index.html template, you use the </a:t>
            </a:r>
            <a:r>
              <a:rPr lang="en-US" sz="2400" dirty="0">
                <a:solidFill>
                  <a:srgbClr val="FF0000"/>
                </a:solidFill>
              </a:rPr>
              <a:t>{% extends %} </a:t>
            </a:r>
            <a:r>
              <a:rPr lang="en-US" sz="2400" dirty="0"/>
              <a:t>tag to inherit from the base.html template. You then extend it via replacing the content block in the base template with what is inside the content block in the preceding code block.</a:t>
            </a:r>
          </a:p>
          <a:p>
            <a:endParaRPr lang="en-US" sz="2400" dirty="0"/>
          </a:p>
          <a:p>
            <a:r>
              <a:rPr lang="en-US" sz="2400" dirty="0"/>
              <a:t>This content block contains an &lt;h1&gt; tag with the text Welcome to </a:t>
            </a:r>
            <a:r>
              <a:rPr lang="en-US" sz="2400" dirty="0" err="1"/>
              <a:t>FlaskBlog</a:t>
            </a:r>
            <a:r>
              <a:rPr lang="en-US" sz="2400" dirty="0"/>
              <a:t> inside a title block, which in turn replaces the original title block in the base.html template with the text Welcome to </a:t>
            </a:r>
            <a:r>
              <a:rPr lang="en-US" sz="2400" dirty="0" err="1"/>
              <a:t>FlaskBlog</a:t>
            </a:r>
            <a:r>
              <a:rPr lang="en-US" sz="2400" dirty="0"/>
              <a:t>. This way, you can avoid repeating the same text twice, as it works both as a title for the page and a heading that appears below the navigation bar inherited from the base template.</a:t>
            </a:r>
          </a:p>
          <a:p>
            <a:endParaRPr lang="en-US" sz="2400" dirty="0"/>
          </a:p>
          <a:p>
            <a:r>
              <a:rPr lang="en-US" sz="2400" dirty="0"/>
              <a:t>Template inheritance also gives you the ability to reuse the HTML code you have in other templates (base.html in this case) without having to repeat it each time it is needed.</a:t>
            </a:r>
          </a:p>
        </p:txBody>
      </p:sp>
    </p:spTree>
    <p:extLst>
      <p:ext uri="{BB962C8B-B14F-4D97-AF65-F5344CB8AC3E}">
        <p14:creationId xmlns:p14="http://schemas.microsoft.com/office/powerpoint/2010/main" val="254776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4470-7772-4594-9CFF-AA6312B936A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FA65313-3E00-491E-9CD0-D50C2537AE06}"/>
              </a:ext>
            </a:extLst>
          </p:cNvPr>
          <p:cNvSpPr>
            <a:spLocks noGrp="1"/>
          </p:cNvSpPr>
          <p:nvPr>
            <p:ph idx="1"/>
          </p:nvPr>
        </p:nvSpPr>
        <p:spPr/>
        <p:txBody>
          <a:bodyPr/>
          <a:lstStyle/>
          <a:p>
            <a:r>
              <a:rPr lang="en-US" dirty="0"/>
              <a:t>Save and close the file and refresh the index page on your browser. You’ll see your page with a navigation bar and styled title.</a:t>
            </a:r>
          </a:p>
        </p:txBody>
      </p:sp>
      <p:pic>
        <p:nvPicPr>
          <p:cNvPr id="4" name="Picture 3">
            <a:extLst>
              <a:ext uri="{FF2B5EF4-FFF2-40B4-BE49-F238E27FC236}">
                <a16:creationId xmlns:a16="http://schemas.microsoft.com/office/drawing/2014/main" id="{CAC5B08F-588B-4377-9738-5CC34B90174B}"/>
              </a:ext>
            </a:extLst>
          </p:cNvPr>
          <p:cNvPicPr>
            <a:picLocks noChangeAspect="1"/>
          </p:cNvPicPr>
          <p:nvPr/>
        </p:nvPicPr>
        <p:blipFill>
          <a:blip r:embed="rId2"/>
          <a:stretch>
            <a:fillRect/>
          </a:stretch>
        </p:blipFill>
        <p:spPr>
          <a:xfrm>
            <a:off x="1219201" y="3030539"/>
            <a:ext cx="10134600" cy="3190875"/>
          </a:xfrm>
          <a:prstGeom prst="rect">
            <a:avLst/>
          </a:prstGeom>
        </p:spPr>
      </p:pic>
    </p:spTree>
    <p:extLst>
      <p:ext uri="{BB962C8B-B14F-4D97-AF65-F5344CB8AC3E}">
        <p14:creationId xmlns:p14="http://schemas.microsoft.com/office/powerpoint/2010/main" val="2201184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D744-3A12-4675-A3BC-CDE673B20864}"/>
              </a:ext>
            </a:extLst>
          </p:cNvPr>
          <p:cNvSpPr>
            <a:spLocks noGrp="1"/>
          </p:cNvSpPr>
          <p:nvPr>
            <p:ph type="title"/>
          </p:nvPr>
        </p:nvSpPr>
        <p:spPr/>
        <p:txBody>
          <a:bodyPr/>
          <a:lstStyle/>
          <a:p>
            <a:r>
              <a:rPr lang="en-US" dirty="0"/>
              <a:t>Step 4 — Setting up the Database</a:t>
            </a:r>
          </a:p>
        </p:txBody>
      </p:sp>
      <p:sp>
        <p:nvSpPr>
          <p:cNvPr id="3" name="Content Placeholder 2">
            <a:extLst>
              <a:ext uri="{FF2B5EF4-FFF2-40B4-BE49-F238E27FC236}">
                <a16:creationId xmlns:a16="http://schemas.microsoft.com/office/drawing/2014/main" id="{1933847F-DB90-40AB-A01A-4447AFF1140A}"/>
              </a:ext>
            </a:extLst>
          </p:cNvPr>
          <p:cNvSpPr>
            <a:spLocks noGrp="1"/>
          </p:cNvSpPr>
          <p:nvPr>
            <p:ph idx="1"/>
          </p:nvPr>
        </p:nvSpPr>
        <p:spPr/>
        <p:txBody>
          <a:bodyPr>
            <a:normAutofit fontScale="85000" lnSpcReduction="20000"/>
          </a:bodyPr>
          <a:lstStyle/>
          <a:p>
            <a:r>
              <a:rPr lang="en-US" dirty="0"/>
              <a:t>In this step, you’ll set up a database to store data, that is, the blog posts for your application. You’ll also populate the database with a few example entries.</a:t>
            </a:r>
          </a:p>
          <a:p>
            <a:endParaRPr lang="en-US" dirty="0"/>
          </a:p>
          <a:p>
            <a:r>
              <a:rPr lang="en-US" dirty="0"/>
              <a:t>You’ll use a SQLite database file to store your data because the sqlite3 module, which we will use to interact with the database, is readily available in the standard Python library. For more information about SQLite, check out this tutorial.</a:t>
            </a:r>
          </a:p>
          <a:p>
            <a:endParaRPr lang="en-US" dirty="0"/>
          </a:p>
          <a:p>
            <a:r>
              <a:rPr lang="en-US" dirty="0"/>
              <a:t>First, because data in SQLite is stored in tables and columns, and since your data mainly consists of blog posts, you first need to create a table called posts with the necessary columns. You’ll create a .</a:t>
            </a:r>
            <a:r>
              <a:rPr lang="en-US" dirty="0" err="1"/>
              <a:t>sql</a:t>
            </a:r>
            <a:r>
              <a:rPr lang="en-US" dirty="0"/>
              <a:t> file that contains SQL commands to create the posts table with a few columns. You’ll then use this file to create the database.</a:t>
            </a:r>
          </a:p>
        </p:txBody>
      </p:sp>
    </p:spTree>
    <p:extLst>
      <p:ext uri="{BB962C8B-B14F-4D97-AF65-F5344CB8AC3E}">
        <p14:creationId xmlns:p14="http://schemas.microsoft.com/office/powerpoint/2010/main" val="412894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9F59-8E37-43C4-ABB1-6EBEEAEA2C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E5636B-9897-4FDD-B28F-9263C5A5F591}"/>
              </a:ext>
            </a:extLst>
          </p:cNvPr>
          <p:cNvSpPr>
            <a:spLocks noGrp="1"/>
          </p:cNvSpPr>
          <p:nvPr>
            <p:ph idx="1"/>
          </p:nvPr>
        </p:nvSpPr>
        <p:spPr>
          <a:xfrm>
            <a:off x="571870" y="365125"/>
            <a:ext cx="10515600" cy="4351338"/>
          </a:xfrm>
        </p:spPr>
        <p:txBody>
          <a:bodyPr/>
          <a:lstStyle/>
          <a:p>
            <a:r>
              <a:rPr lang="en-US" dirty="0"/>
              <a:t>Open a file called </a:t>
            </a:r>
            <a:r>
              <a:rPr lang="en-US" dirty="0" err="1"/>
              <a:t>schema.sql</a:t>
            </a:r>
            <a:r>
              <a:rPr lang="en-US" dirty="0"/>
              <a:t> inside your </a:t>
            </a:r>
            <a:r>
              <a:rPr lang="en-US" dirty="0" err="1"/>
              <a:t>flask_blog</a:t>
            </a:r>
            <a:r>
              <a:rPr lang="en-US" dirty="0"/>
              <a:t> directory:</a:t>
            </a:r>
          </a:p>
        </p:txBody>
      </p:sp>
      <p:sp>
        <p:nvSpPr>
          <p:cNvPr id="5" name="TextBox 4">
            <a:extLst>
              <a:ext uri="{FF2B5EF4-FFF2-40B4-BE49-F238E27FC236}">
                <a16:creationId xmlns:a16="http://schemas.microsoft.com/office/drawing/2014/main" id="{39D92F6B-9B8E-47A5-99C4-BC5778EAE03F}"/>
              </a:ext>
            </a:extLst>
          </p:cNvPr>
          <p:cNvSpPr txBox="1"/>
          <p:nvPr/>
        </p:nvSpPr>
        <p:spPr>
          <a:xfrm>
            <a:off x="1040907" y="885093"/>
            <a:ext cx="9416988" cy="523220"/>
          </a:xfrm>
          <a:prstGeom prst="rect">
            <a:avLst/>
          </a:prstGeom>
          <a:noFill/>
        </p:spPr>
        <p:txBody>
          <a:bodyPr wrap="square">
            <a:spAutoFit/>
          </a:bodyPr>
          <a:lstStyle/>
          <a:p>
            <a:r>
              <a:rPr lang="en-US" sz="2800" dirty="0"/>
              <a:t>Type the following SQL commands inside this file:</a:t>
            </a:r>
          </a:p>
        </p:txBody>
      </p:sp>
      <p:sp>
        <p:nvSpPr>
          <p:cNvPr id="7" name="TextBox 6">
            <a:extLst>
              <a:ext uri="{FF2B5EF4-FFF2-40B4-BE49-F238E27FC236}">
                <a16:creationId xmlns:a16="http://schemas.microsoft.com/office/drawing/2014/main" id="{91EA9EE1-D83D-4693-AB6E-CF8702711EC5}"/>
              </a:ext>
            </a:extLst>
          </p:cNvPr>
          <p:cNvSpPr txBox="1"/>
          <p:nvPr/>
        </p:nvSpPr>
        <p:spPr>
          <a:xfrm>
            <a:off x="758301" y="1603935"/>
            <a:ext cx="6094520" cy="2585323"/>
          </a:xfrm>
          <a:prstGeom prst="rect">
            <a:avLst/>
          </a:prstGeom>
          <a:noFill/>
        </p:spPr>
        <p:txBody>
          <a:bodyPr wrap="square">
            <a:spAutoFit/>
          </a:bodyPr>
          <a:lstStyle/>
          <a:p>
            <a:r>
              <a:rPr lang="en-US" dirty="0"/>
              <a:t>DROP TABLE IF EXISTS posts;</a:t>
            </a:r>
          </a:p>
          <a:p>
            <a:endParaRPr lang="en-US" dirty="0"/>
          </a:p>
          <a:p>
            <a:r>
              <a:rPr lang="en-US" dirty="0"/>
              <a:t>CREATE TABLE posts (</a:t>
            </a:r>
          </a:p>
          <a:p>
            <a:r>
              <a:rPr lang="en-US" dirty="0"/>
              <a:t>    id INTEGER PRIMARY KEY AUTOINCREMENT,</a:t>
            </a:r>
          </a:p>
          <a:p>
            <a:r>
              <a:rPr lang="en-US" dirty="0"/>
              <a:t>    created TIMESTAMP NOT NULL DEFAULT CURRENT_TIMESTAMP,</a:t>
            </a:r>
          </a:p>
          <a:p>
            <a:r>
              <a:rPr lang="en-US" dirty="0"/>
              <a:t>    title TEXT NOT NULL,</a:t>
            </a:r>
          </a:p>
          <a:p>
            <a:r>
              <a:rPr lang="en-US" dirty="0"/>
              <a:t>    content TEXT NOT NULL</a:t>
            </a:r>
          </a:p>
          <a:p>
            <a:r>
              <a:rPr lang="en-US" dirty="0"/>
              <a:t>);</a:t>
            </a:r>
          </a:p>
        </p:txBody>
      </p:sp>
      <p:sp>
        <p:nvSpPr>
          <p:cNvPr id="9" name="TextBox 8">
            <a:extLst>
              <a:ext uri="{FF2B5EF4-FFF2-40B4-BE49-F238E27FC236}">
                <a16:creationId xmlns:a16="http://schemas.microsoft.com/office/drawing/2014/main" id="{C39CE3E4-8815-4F38-B94B-37584A21A54B}"/>
              </a:ext>
            </a:extLst>
          </p:cNvPr>
          <p:cNvSpPr txBox="1"/>
          <p:nvPr/>
        </p:nvSpPr>
        <p:spPr>
          <a:xfrm>
            <a:off x="5126114" y="1373102"/>
            <a:ext cx="6601287" cy="5078313"/>
          </a:xfrm>
          <a:prstGeom prst="rect">
            <a:avLst/>
          </a:prstGeom>
          <a:noFill/>
        </p:spPr>
        <p:txBody>
          <a:bodyPr wrap="square">
            <a:spAutoFit/>
          </a:bodyPr>
          <a:lstStyle/>
          <a:p>
            <a:r>
              <a:rPr lang="en-US" dirty="0"/>
              <a:t>The first SQL command is DROP TABLE IF EXISTS posts;, this deletes any already existing tables named posts so you don’t get confusing behavior. Note that this will delete all of the content you have in the database whenever you use these SQL commands, so ensure you don’t write any important content in the web application until you finish this tutorial and experiment with the final result. Next, CREATE TABLE posts is used to create the posts table with the following columns:</a:t>
            </a:r>
          </a:p>
          <a:p>
            <a:endParaRPr lang="en-US" dirty="0"/>
          </a:p>
          <a:p>
            <a:r>
              <a:rPr lang="en-US" dirty="0"/>
              <a:t>id: An integer that represents a primary key, this will get assigned a unique value by the database for each entry (that is a blog post).</a:t>
            </a:r>
          </a:p>
          <a:p>
            <a:r>
              <a:rPr lang="en-US" dirty="0"/>
              <a:t>created: The time the blog post was created at. NOT NULL signifies that this column should not be empty and the DEFAULT value is the CURRENT_TIMESTAMP value, which is the time at which the post was added to the database. Just like id, you don’t need to specify a value for this column, as it will be automatically filled in.</a:t>
            </a:r>
          </a:p>
          <a:p>
            <a:r>
              <a:rPr lang="en-US" dirty="0"/>
              <a:t>title: The post title.</a:t>
            </a:r>
          </a:p>
          <a:p>
            <a:r>
              <a:rPr lang="en-US" dirty="0"/>
              <a:t>content: The post content.</a:t>
            </a:r>
          </a:p>
        </p:txBody>
      </p:sp>
    </p:spTree>
    <p:extLst>
      <p:ext uri="{BB962C8B-B14F-4D97-AF65-F5344CB8AC3E}">
        <p14:creationId xmlns:p14="http://schemas.microsoft.com/office/powerpoint/2010/main" val="3843147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608D-D152-4B65-B043-D99A7667A16C}"/>
              </a:ext>
            </a:extLst>
          </p:cNvPr>
          <p:cNvSpPr>
            <a:spLocks noGrp="1"/>
          </p:cNvSpPr>
          <p:nvPr>
            <p:ph type="title"/>
          </p:nvPr>
        </p:nvSpPr>
        <p:spPr>
          <a:xfrm>
            <a:off x="305540" y="-78759"/>
            <a:ext cx="10515600" cy="1325563"/>
          </a:xfrm>
        </p:spPr>
        <p:txBody>
          <a:bodyPr/>
          <a:lstStyle/>
          <a:p>
            <a:r>
              <a:rPr lang="da-DK" dirty="0"/>
              <a:t>flask_blog/init_db.py</a:t>
            </a:r>
            <a:endParaRPr lang="en-US" dirty="0"/>
          </a:p>
        </p:txBody>
      </p:sp>
      <p:sp>
        <p:nvSpPr>
          <p:cNvPr id="3" name="Content Placeholder 2">
            <a:extLst>
              <a:ext uri="{FF2B5EF4-FFF2-40B4-BE49-F238E27FC236}">
                <a16:creationId xmlns:a16="http://schemas.microsoft.com/office/drawing/2014/main" id="{545D1DFE-B02C-4854-B5EF-D53ADA3DBD66}"/>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6DEA92ED-2FA0-48D3-BE9B-3547006216B4}"/>
              </a:ext>
            </a:extLst>
          </p:cNvPr>
          <p:cNvSpPr txBox="1"/>
          <p:nvPr/>
        </p:nvSpPr>
        <p:spPr>
          <a:xfrm>
            <a:off x="739065" y="889843"/>
            <a:ext cx="6094520" cy="5078313"/>
          </a:xfrm>
          <a:prstGeom prst="rect">
            <a:avLst/>
          </a:prstGeom>
          <a:noFill/>
        </p:spPr>
        <p:txBody>
          <a:bodyPr wrap="square">
            <a:spAutoFit/>
          </a:bodyPr>
          <a:lstStyle/>
          <a:p>
            <a:r>
              <a:rPr lang="en-US" dirty="0"/>
              <a:t>import sqlite3</a:t>
            </a:r>
          </a:p>
          <a:p>
            <a:r>
              <a:rPr lang="en-US" dirty="0"/>
              <a:t>connection = sqlite3.connect('</a:t>
            </a:r>
            <a:r>
              <a:rPr lang="en-US" dirty="0" err="1"/>
              <a:t>database.db</a:t>
            </a:r>
            <a:r>
              <a:rPr lang="en-US" dirty="0"/>
              <a:t>')</a:t>
            </a:r>
          </a:p>
          <a:p>
            <a:endParaRPr lang="en-US" dirty="0"/>
          </a:p>
          <a:p>
            <a:r>
              <a:rPr lang="en-US" dirty="0"/>
              <a:t>with open('</a:t>
            </a:r>
            <a:r>
              <a:rPr lang="en-US" dirty="0" err="1"/>
              <a:t>schema.sql</a:t>
            </a:r>
            <a:r>
              <a:rPr lang="en-US" dirty="0"/>
              <a:t>') as f:</a:t>
            </a:r>
          </a:p>
          <a:p>
            <a:r>
              <a:rPr lang="en-US" dirty="0"/>
              <a:t>    </a:t>
            </a:r>
            <a:r>
              <a:rPr lang="en-US" dirty="0" err="1"/>
              <a:t>connection.executescript</a:t>
            </a:r>
            <a:r>
              <a:rPr lang="en-US" dirty="0"/>
              <a:t>(</a:t>
            </a:r>
            <a:r>
              <a:rPr lang="en-US" dirty="0" err="1"/>
              <a:t>f.read</a:t>
            </a:r>
            <a:r>
              <a:rPr lang="en-US" dirty="0"/>
              <a:t>())</a:t>
            </a:r>
          </a:p>
          <a:p>
            <a:endParaRPr lang="en-US" dirty="0"/>
          </a:p>
          <a:p>
            <a:r>
              <a:rPr lang="en-US" dirty="0"/>
              <a:t>cur = </a:t>
            </a:r>
            <a:r>
              <a:rPr lang="en-US" dirty="0" err="1"/>
              <a:t>connection.cursor</a:t>
            </a:r>
            <a:r>
              <a:rPr lang="en-US" dirty="0"/>
              <a:t>()</a:t>
            </a:r>
          </a:p>
          <a:p>
            <a:endParaRPr lang="en-US" dirty="0"/>
          </a:p>
          <a:p>
            <a:r>
              <a:rPr lang="en-US" dirty="0" err="1"/>
              <a:t>cur.execute</a:t>
            </a:r>
            <a:r>
              <a:rPr lang="en-US" dirty="0"/>
              <a:t>("INSERT INTO posts (title, content) VALUES (?, ?)",</a:t>
            </a:r>
          </a:p>
          <a:p>
            <a:r>
              <a:rPr lang="en-US" dirty="0"/>
              <a:t>            ('First Post', 'Content for the first post')</a:t>
            </a:r>
          </a:p>
          <a:p>
            <a:r>
              <a:rPr lang="en-US" dirty="0"/>
              <a:t>            )</a:t>
            </a:r>
          </a:p>
          <a:p>
            <a:endParaRPr lang="en-US" dirty="0"/>
          </a:p>
          <a:p>
            <a:r>
              <a:rPr lang="en-US" dirty="0" err="1"/>
              <a:t>cur.execute</a:t>
            </a:r>
            <a:r>
              <a:rPr lang="en-US" dirty="0"/>
              <a:t>("INSERT INTO posts (title, content) VALUES (?, ?)",</a:t>
            </a:r>
          </a:p>
          <a:p>
            <a:r>
              <a:rPr lang="en-US" dirty="0"/>
              <a:t>            ('Second Post', 'Content for the second post')</a:t>
            </a:r>
          </a:p>
          <a:p>
            <a:r>
              <a:rPr lang="en-US" dirty="0"/>
              <a:t>            )</a:t>
            </a:r>
          </a:p>
          <a:p>
            <a:endParaRPr lang="en-US" dirty="0"/>
          </a:p>
          <a:p>
            <a:r>
              <a:rPr lang="en-US" dirty="0" err="1"/>
              <a:t>connection.commit</a:t>
            </a:r>
            <a:r>
              <a:rPr lang="en-US" dirty="0"/>
              <a:t>()</a:t>
            </a:r>
          </a:p>
          <a:p>
            <a:r>
              <a:rPr lang="en-US" dirty="0" err="1"/>
              <a:t>connection.close</a:t>
            </a:r>
            <a:r>
              <a:rPr lang="en-US" dirty="0"/>
              <a:t>()</a:t>
            </a:r>
          </a:p>
        </p:txBody>
      </p:sp>
      <p:sp>
        <p:nvSpPr>
          <p:cNvPr id="7" name="TextBox 6">
            <a:extLst>
              <a:ext uri="{FF2B5EF4-FFF2-40B4-BE49-F238E27FC236}">
                <a16:creationId xmlns:a16="http://schemas.microsoft.com/office/drawing/2014/main" id="{DA72328C-AC78-4185-8D0E-279655146B86}"/>
              </a:ext>
            </a:extLst>
          </p:cNvPr>
          <p:cNvSpPr txBox="1"/>
          <p:nvPr/>
        </p:nvSpPr>
        <p:spPr>
          <a:xfrm>
            <a:off x="7068845" y="956932"/>
            <a:ext cx="4185820" cy="4247317"/>
          </a:xfrm>
          <a:prstGeom prst="rect">
            <a:avLst/>
          </a:prstGeom>
          <a:noFill/>
        </p:spPr>
        <p:txBody>
          <a:bodyPr wrap="square">
            <a:spAutoFit/>
          </a:bodyPr>
          <a:lstStyle/>
          <a:p>
            <a:r>
              <a:rPr lang="en-US" dirty="0"/>
              <a:t>You first import the sqlite3 module and then open a connection to a database file named </a:t>
            </a:r>
            <a:r>
              <a:rPr lang="en-US" dirty="0" err="1"/>
              <a:t>database.db</a:t>
            </a:r>
            <a:r>
              <a:rPr lang="en-US" dirty="0"/>
              <a:t>, which will be created once you run the Python file. Then you use the open() function to open the </a:t>
            </a:r>
            <a:r>
              <a:rPr lang="en-US" dirty="0" err="1"/>
              <a:t>schema.sql</a:t>
            </a:r>
            <a:r>
              <a:rPr lang="en-US" dirty="0"/>
              <a:t> file. Next you execute its contents using the </a:t>
            </a:r>
            <a:r>
              <a:rPr lang="en-US" dirty="0" err="1"/>
              <a:t>executescript</a:t>
            </a:r>
            <a:r>
              <a:rPr lang="en-US" dirty="0"/>
              <a:t>() method that executes multiple SQL statements at once, which will create the posts table. You create a Cursor object that allows you to use its execute() method to execute two INSERT SQL statements to add two blog posts to your posts table. Finally, you commit the changes and close the connection.</a:t>
            </a:r>
          </a:p>
        </p:txBody>
      </p:sp>
    </p:spTree>
    <p:extLst>
      <p:ext uri="{BB962C8B-B14F-4D97-AF65-F5344CB8AC3E}">
        <p14:creationId xmlns:p14="http://schemas.microsoft.com/office/powerpoint/2010/main" val="13365200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0966-FB87-43AA-A23B-E0761FDF92AE}"/>
              </a:ext>
            </a:extLst>
          </p:cNvPr>
          <p:cNvSpPr>
            <a:spLocks noGrp="1"/>
          </p:cNvSpPr>
          <p:nvPr>
            <p:ph type="title"/>
          </p:nvPr>
        </p:nvSpPr>
        <p:spPr/>
        <p:txBody>
          <a:bodyPr/>
          <a:lstStyle/>
          <a:p>
            <a:r>
              <a:rPr lang="en-US" dirty="0"/>
              <a:t>Step 5 — Displaying All Posts</a:t>
            </a:r>
          </a:p>
        </p:txBody>
      </p:sp>
      <p:sp>
        <p:nvSpPr>
          <p:cNvPr id="3" name="Content Placeholder 2">
            <a:extLst>
              <a:ext uri="{FF2B5EF4-FFF2-40B4-BE49-F238E27FC236}">
                <a16:creationId xmlns:a16="http://schemas.microsoft.com/office/drawing/2014/main" id="{2A2FEBA7-369F-4BDD-BB7F-ACE0D99887D2}"/>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DBA775A0-1251-41CC-B9FA-BF517FC576F6}"/>
              </a:ext>
            </a:extLst>
          </p:cNvPr>
          <p:cNvSpPr txBox="1"/>
          <p:nvPr/>
        </p:nvSpPr>
        <p:spPr>
          <a:xfrm>
            <a:off x="1111928" y="2136338"/>
            <a:ext cx="6094520" cy="2862322"/>
          </a:xfrm>
          <a:prstGeom prst="rect">
            <a:avLst/>
          </a:prstGeom>
          <a:noFill/>
        </p:spPr>
        <p:txBody>
          <a:bodyPr wrap="square">
            <a:spAutoFit/>
          </a:bodyPr>
          <a:lstStyle/>
          <a:p>
            <a:r>
              <a:rPr lang="en-US" sz="2000" dirty="0"/>
              <a:t>. . .</a:t>
            </a:r>
          </a:p>
          <a:p>
            <a:r>
              <a:rPr lang="en-US" sz="2000" dirty="0"/>
              <a:t>from flask import Flask, </a:t>
            </a:r>
            <a:r>
              <a:rPr lang="en-US" sz="2000" dirty="0" err="1"/>
              <a:t>render_template</a:t>
            </a:r>
            <a:endParaRPr lang="en-US" sz="2000" dirty="0"/>
          </a:p>
          <a:p>
            <a:endParaRPr lang="en-US" sz="2000" dirty="0"/>
          </a:p>
          <a:p>
            <a:r>
              <a:rPr lang="en-US" sz="2000" dirty="0"/>
              <a:t>def </a:t>
            </a:r>
            <a:r>
              <a:rPr lang="en-US" sz="2000" dirty="0" err="1"/>
              <a:t>get_db_connection</a:t>
            </a:r>
            <a:r>
              <a:rPr lang="en-US" sz="2000" dirty="0"/>
              <a:t>():</a:t>
            </a:r>
          </a:p>
          <a:p>
            <a:r>
              <a:rPr lang="en-US" sz="2000" dirty="0"/>
              <a:t>    conn = sqlite3.connect('</a:t>
            </a:r>
            <a:r>
              <a:rPr lang="en-US" sz="2000" dirty="0" err="1"/>
              <a:t>database.db</a:t>
            </a:r>
            <a:r>
              <a:rPr lang="en-US" sz="2000" dirty="0"/>
              <a:t>')</a:t>
            </a:r>
          </a:p>
          <a:p>
            <a:r>
              <a:rPr lang="en-US" sz="2000" dirty="0"/>
              <a:t>    </a:t>
            </a:r>
            <a:r>
              <a:rPr lang="en-US" sz="2000" dirty="0" err="1"/>
              <a:t>conn.row_factory</a:t>
            </a:r>
            <a:r>
              <a:rPr lang="en-US" sz="2000" dirty="0"/>
              <a:t> = sqlite3.Row</a:t>
            </a:r>
          </a:p>
          <a:p>
            <a:r>
              <a:rPr lang="en-US" sz="2000" dirty="0"/>
              <a:t>    return conn</a:t>
            </a:r>
          </a:p>
          <a:p>
            <a:endParaRPr lang="en-US" sz="2000" dirty="0"/>
          </a:p>
          <a:p>
            <a:r>
              <a:rPr lang="en-US" sz="2000" dirty="0"/>
              <a:t>. . .</a:t>
            </a:r>
          </a:p>
        </p:txBody>
      </p:sp>
      <p:sp>
        <p:nvSpPr>
          <p:cNvPr id="7" name="TextBox 6">
            <a:extLst>
              <a:ext uri="{FF2B5EF4-FFF2-40B4-BE49-F238E27FC236}">
                <a16:creationId xmlns:a16="http://schemas.microsoft.com/office/drawing/2014/main" id="{90A73F6A-CC53-468D-9DCC-F51CDA801194}"/>
              </a:ext>
            </a:extLst>
          </p:cNvPr>
          <p:cNvSpPr txBox="1"/>
          <p:nvPr/>
        </p:nvSpPr>
        <p:spPr>
          <a:xfrm>
            <a:off x="7565994" y="1027906"/>
            <a:ext cx="6094520" cy="369332"/>
          </a:xfrm>
          <a:prstGeom prst="rect">
            <a:avLst/>
          </a:prstGeom>
          <a:noFill/>
        </p:spPr>
        <p:txBody>
          <a:bodyPr wrap="square">
            <a:spAutoFit/>
          </a:bodyPr>
          <a:lstStyle/>
          <a:p>
            <a:r>
              <a:rPr lang="en-US" dirty="0"/>
              <a:t>flask_blog/app.py</a:t>
            </a:r>
          </a:p>
        </p:txBody>
      </p:sp>
      <p:sp>
        <p:nvSpPr>
          <p:cNvPr id="9" name="TextBox 8">
            <a:extLst>
              <a:ext uri="{FF2B5EF4-FFF2-40B4-BE49-F238E27FC236}">
                <a16:creationId xmlns:a16="http://schemas.microsoft.com/office/drawing/2014/main" id="{228E60B2-867A-4EF6-A68B-7E36AB07D221}"/>
              </a:ext>
            </a:extLst>
          </p:cNvPr>
          <p:cNvSpPr txBox="1"/>
          <p:nvPr/>
        </p:nvSpPr>
        <p:spPr>
          <a:xfrm>
            <a:off x="5864441" y="1825625"/>
            <a:ext cx="6831366" cy="2308324"/>
          </a:xfrm>
          <a:prstGeom prst="rect">
            <a:avLst/>
          </a:prstGeom>
          <a:noFill/>
        </p:spPr>
        <p:txBody>
          <a:bodyPr wrap="square">
            <a:spAutoFit/>
          </a:bodyPr>
          <a:lstStyle/>
          <a:p>
            <a:r>
              <a:rPr lang="en-US" dirty="0"/>
              <a:t>. . .</a:t>
            </a:r>
          </a:p>
          <a:p>
            <a:endParaRPr lang="en-US" dirty="0"/>
          </a:p>
          <a:p>
            <a:r>
              <a:rPr lang="en-US" dirty="0"/>
              <a:t>@app.route('/')</a:t>
            </a:r>
          </a:p>
          <a:p>
            <a:r>
              <a:rPr lang="en-US" dirty="0"/>
              <a:t>def index():</a:t>
            </a:r>
          </a:p>
          <a:p>
            <a:r>
              <a:rPr lang="en-US" dirty="0"/>
              <a:t>    conn = </a:t>
            </a:r>
            <a:r>
              <a:rPr lang="en-US" dirty="0" err="1"/>
              <a:t>get_db_connection</a:t>
            </a:r>
            <a:r>
              <a:rPr lang="en-US" dirty="0"/>
              <a:t>()</a:t>
            </a:r>
          </a:p>
          <a:p>
            <a:r>
              <a:rPr lang="en-US" dirty="0"/>
              <a:t>    posts = </a:t>
            </a:r>
            <a:r>
              <a:rPr lang="en-US" dirty="0" err="1"/>
              <a:t>conn.execute</a:t>
            </a:r>
            <a:r>
              <a:rPr lang="en-US" dirty="0"/>
              <a:t>('SELECT * FROM posts').</a:t>
            </a:r>
            <a:r>
              <a:rPr lang="en-US" dirty="0" err="1"/>
              <a:t>fetchall</a:t>
            </a:r>
            <a:r>
              <a:rPr lang="en-US" dirty="0"/>
              <a:t>()</a:t>
            </a:r>
          </a:p>
          <a:p>
            <a:r>
              <a:rPr lang="en-US" dirty="0"/>
              <a:t>    </a:t>
            </a:r>
            <a:r>
              <a:rPr lang="en-US" dirty="0" err="1"/>
              <a:t>conn.close</a:t>
            </a:r>
            <a:r>
              <a:rPr lang="en-US" dirty="0"/>
              <a:t>()</a:t>
            </a:r>
          </a:p>
          <a:p>
            <a:r>
              <a:rPr lang="en-US" dirty="0"/>
              <a:t>    return </a:t>
            </a:r>
            <a:r>
              <a:rPr lang="en-US" dirty="0" err="1"/>
              <a:t>render_template</a:t>
            </a:r>
            <a:r>
              <a:rPr lang="en-US" dirty="0"/>
              <a:t>('index.html', posts=posts)</a:t>
            </a:r>
          </a:p>
        </p:txBody>
      </p:sp>
    </p:spTree>
    <p:extLst>
      <p:ext uri="{BB962C8B-B14F-4D97-AF65-F5344CB8AC3E}">
        <p14:creationId xmlns:p14="http://schemas.microsoft.com/office/powerpoint/2010/main" val="418075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89BC90-E6D7-4E14-AA5A-13BEE43E2F0E}"/>
              </a:ext>
            </a:extLst>
          </p:cNvPr>
          <p:cNvSpPr>
            <a:spLocks noGrp="1"/>
          </p:cNvSpPr>
          <p:nvPr>
            <p:ph idx="1"/>
          </p:nvPr>
        </p:nvSpPr>
        <p:spPr>
          <a:xfrm>
            <a:off x="838200" y="248575"/>
            <a:ext cx="10515600" cy="5928388"/>
          </a:xfrm>
        </p:spPr>
        <p:txBody>
          <a:bodyPr>
            <a:normAutofit fontScale="92500" lnSpcReduction="10000"/>
          </a:bodyPr>
          <a:lstStyle/>
          <a:p>
            <a:r>
              <a:rPr lang="en-US" dirty="0"/>
              <a:t>We have already seen that the http method can be specified in URL rule. The Form data received by the triggered function can collect it in the form of a dictionary object and forward it to a template to render it on a corresponding web page.</a:t>
            </a:r>
          </a:p>
          <a:p>
            <a:endParaRPr lang="en-US" dirty="0"/>
          </a:p>
          <a:p>
            <a:r>
              <a:rPr lang="en-US" dirty="0"/>
              <a:t>In the following example, ‘/’ URL renders a web page (student.html) which has a form. The data filled in it is posted to the ‘/result’ URL which triggers the result() function.</a:t>
            </a:r>
          </a:p>
          <a:p>
            <a:endParaRPr lang="en-US" dirty="0"/>
          </a:p>
          <a:p>
            <a:r>
              <a:rPr lang="en-US" dirty="0"/>
              <a:t>The </a:t>
            </a:r>
            <a:r>
              <a:rPr lang="en-US" dirty="0">
                <a:solidFill>
                  <a:srgbClr val="FF0000"/>
                </a:solidFill>
              </a:rPr>
              <a:t>results() </a:t>
            </a:r>
            <a:r>
              <a:rPr lang="en-US" dirty="0"/>
              <a:t>function collects form </a:t>
            </a:r>
            <a:r>
              <a:rPr lang="en-US" dirty="0">
                <a:solidFill>
                  <a:srgbClr val="FF0000"/>
                </a:solidFill>
              </a:rPr>
              <a:t>data present </a:t>
            </a:r>
            <a:r>
              <a:rPr lang="en-US" dirty="0"/>
              <a:t>in </a:t>
            </a:r>
            <a:r>
              <a:rPr lang="en-US" dirty="0" err="1"/>
              <a:t>r</a:t>
            </a:r>
            <a:r>
              <a:rPr lang="en-US" dirty="0" err="1">
                <a:solidFill>
                  <a:srgbClr val="FF0000"/>
                </a:solidFill>
              </a:rPr>
              <a:t>equest.form</a:t>
            </a:r>
            <a:r>
              <a:rPr lang="en-US" dirty="0">
                <a:solidFill>
                  <a:srgbClr val="FF0000"/>
                </a:solidFill>
              </a:rPr>
              <a:t> </a:t>
            </a:r>
            <a:r>
              <a:rPr lang="en-US" dirty="0"/>
              <a:t>in a dictionary object and sends it for rendering to </a:t>
            </a:r>
            <a:r>
              <a:rPr lang="en-US" dirty="0">
                <a:solidFill>
                  <a:srgbClr val="FF0000"/>
                </a:solidFill>
              </a:rPr>
              <a:t>result.html</a:t>
            </a:r>
            <a:r>
              <a:rPr lang="en-US" dirty="0"/>
              <a:t>.</a:t>
            </a:r>
          </a:p>
          <a:p>
            <a:endParaRPr lang="en-US" dirty="0"/>
          </a:p>
          <a:p>
            <a:r>
              <a:rPr lang="en-US" dirty="0"/>
              <a:t>The template dynamically renders an HTML table of form data.</a:t>
            </a:r>
          </a:p>
          <a:p>
            <a:endParaRPr lang="en-US" dirty="0"/>
          </a:p>
          <a:p>
            <a:r>
              <a:rPr lang="en-US" dirty="0"/>
              <a:t>Given below is the Python code of application −</a:t>
            </a:r>
          </a:p>
        </p:txBody>
      </p:sp>
    </p:spTree>
    <p:extLst>
      <p:ext uri="{BB962C8B-B14F-4D97-AF65-F5344CB8AC3E}">
        <p14:creationId xmlns:p14="http://schemas.microsoft.com/office/powerpoint/2010/main" val="400074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B21F-BD30-4483-A215-355314C37A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F5E7F8-8D23-443D-B9E2-0E5384389512}"/>
              </a:ext>
            </a:extLst>
          </p:cNvPr>
          <p:cNvSpPr>
            <a:spLocks noGrp="1"/>
          </p:cNvSpPr>
          <p:nvPr>
            <p:ph idx="1"/>
          </p:nvPr>
        </p:nvSpPr>
        <p:spPr>
          <a:xfrm>
            <a:off x="776056" y="365125"/>
            <a:ext cx="10515600" cy="4351338"/>
          </a:xfrm>
        </p:spPr>
        <p:txBody>
          <a:bodyPr/>
          <a:lstStyle/>
          <a:p>
            <a:r>
              <a:rPr lang="en-US" dirty="0"/>
              <a:t>In this new version of the index() function, you first open a database connection using the </a:t>
            </a:r>
            <a:r>
              <a:rPr lang="en-US" dirty="0" err="1"/>
              <a:t>get_db_connection</a:t>
            </a:r>
            <a:r>
              <a:rPr lang="en-US" dirty="0"/>
              <a:t>() function you defined earlier. Then you execute an SQL query to select all entries from the posts table. You implement the </a:t>
            </a:r>
            <a:r>
              <a:rPr lang="en-US" dirty="0" err="1"/>
              <a:t>fetchall</a:t>
            </a:r>
            <a:r>
              <a:rPr lang="en-US" dirty="0"/>
              <a:t>() method to fetch all the rows of the query result, this will return a list of the posts you inserted into the database in the previous step.</a:t>
            </a:r>
          </a:p>
        </p:txBody>
      </p:sp>
      <p:sp>
        <p:nvSpPr>
          <p:cNvPr id="6" name="TextBox 5">
            <a:extLst>
              <a:ext uri="{FF2B5EF4-FFF2-40B4-BE49-F238E27FC236}">
                <a16:creationId xmlns:a16="http://schemas.microsoft.com/office/drawing/2014/main" id="{4A1438C6-75D1-41BC-8A30-7BA42DDB2A38}"/>
              </a:ext>
            </a:extLst>
          </p:cNvPr>
          <p:cNvSpPr txBox="1"/>
          <p:nvPr/>
        </p:nvSpPr>
        <p:spPr>
          <a:xfrm>
            <a:off x="1023152" y="3090259"/>
            <a:ext cx="10268504" cy="1938992"/>
          </a:xfrm>
          <a:prstGeom prst="rect">
            <a:avLst/>
          </a:prstGeom>
          <a:noFill/>
        </p:spPr>
        <p:txBody>
          <a:bodyPr wrap="square">
            <a:spAutoFit/>
          </a:bodyPr>
          <a:lstStyle/>
          <a:p>
            <a:r>
              <a:rPr lang="en-US" sz="2400" dirty="0"/>
              <a:t>In this new version of the index() function, you first open a database connection using the </a:t>
            </a:r>
            <a:r>
              <a:rPr lang="en-US" sz="2400" dirty="0" err="1"/>
              <a:t>get_db_connection</a:t>
            </a:r>
            <a:r>
              <a:rPr lang="en-US" sz="2400" dirty="0"/>
              <a:t>() function you defined earlier. Then you execute an SQL query to select all entries from the posts table. You implement the </a:t>
            </a:r>
            <a:r>
              <a:rPr lang="en-US" sz="2400" dirty="0" err="1"/>
              <a:t>fetchall</a:t>
            </a:r>
            <a:r>
              <a:rPr lang="en-US" sz="2400" dirty="0"/>
              <a:t>() method to fetch all the rows of the query result, this will return a list of the posts you inserted into the database in the previous step.</a:t>
            </a:r>
          </a:p>
        </p:txBody>
      </p:sp>
    </p:spTree>
    <p:extLst>
      <p:ext uri="{BB962C8B-B14F-4D97-AF65-F5344CB8AC3E}">
        <p14:creationId xmlns:p14="http://schemas.microsoft.com/office/powerpoint/2010/main" val="31506206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E6A9-08CC-4091-8E63-F7D5F9A01102}"/>
              </a:ext>
            </a:extLst>
          </p:cNvPr>
          <p:cNvSpPr>
            <a:spLocks noGrp="1"/>
          </p:cNvSpPr>
          <p:nvPr>
            <p:ph type="title"/>
          </p:nvPr>
        </p:nvSpPr>
        <p:spPr/>
        <p:txBody>
          <a:bodyPr/>
          <a:lstStyle/>
          <a:p>
            <a:r>
              <a:rPr lang="en-US" dirty="0" err="1"/>
              <a:t>flask_blog</a:t>
            </a:r>
            <a:r>
              <a:rPr lang="en-US" dirty="0"/>
              <a:t>/templates/index.html</a:t>
            </a:r>
          </a:p>
        </p:txBody>
      </p:sp>
      <p:sp>
        <p:nvSpPr>
          <p:cNvPr id="3" name="Content Placeholder 2">
            <a:extLst>
              <a:ext uri="{FF2B5EF4-FFF2-40B4-BE49-F238E27FC236}">
                <a16:creationId xmlns:a16="http://schemas.microsoft.com/office/drawing/2014/main" id="{FEC5A4D0-12A7-49F0-8101-B3563C956280}"/>
              </a:ext>
            </a:extLst>
          </p:cNvPr>
          <p:cNvSpPr>
            <a:spLocks noGrp="1"/>
          </p:cNvSpPr>
          <p:nvPr>
            <p:ph idx="1"/>
          </p:nvPr>
        </p:nvSpPr>
        <p:spPr>
          <a:xfrm>
            <a:off x="838200" y="1381741"/>
            <a:ext cx="10515600" cy="4351338"/>
          </a:xfrm>
        </p:spPr>
        <p:txBody>
          <a:bodyPr/>
          <a:lstStyle/>
          <a:p>
            <a:endParaRPr lang="en-US"/>
          </a:p>
        </p:txBody>
      </p:sp>
      <p:sp>
        <p:nvSpPr>
          <p:cNvPr id="5" name="TextBox 4">
            <a:extLst>
              <a:ext uri="{FF2B5EF4-FFF2-40B4-BE49-F238E27FC236}">
                <a16:creationId xmlns:a16="http://schemas.microsoft.com/office/drawing/2014/main" id="{79F7CD66-BF24-4807-ACD4-645BFB5F6506}"/>
              </a:ext>
            </a:extLst>
          </p:cNvPr>
          <p:cNvSpPr txBox="1"/>
          <p:nvPr/>
        </p:nvSpPr>
        <p:spPr>
          <a:xfrm>
            <a:off x="2177249" y="1229896"/>
            <a:ext cx="8227380" cy="5262979"/>
          </a:xfrm>
          <a:prstGeom prst="rect">
            <a:avLst/>
          </a:prstGeom>
          <a:noFill/>
        </p:spPr>
        <p:txBody>
          <a:bodyPr wrap="square">
            <a:spAutoFit/>
          </a:bodyPr>
          <a:lstStyle/>
          <a:p>
            <a:r>
              <a:rPr lang="en-US" sz="2400" dirty="0"/>
              <a:t>{% extends 'base.html' %}</a:t>
            </a:r>
          </a:p>
          <a:p>
            <a:endParaRPr lang="en-US" sz="2400" dirty="0"/>
          </a:p>
          <a:p>
            <a:r>
              <a:rPr lang="en-US" sz="2400" dirty="0"/>
              <a:t>{% block content %}</a:t>
            </a:r>
          </a:p>
          <a:p>
            <a:r>
              <a:rPr lang="en-US" sz="2400" dirty="0"/>
              <a:t>    &lt;h1&gt;{% block title %} Welcome to </a:t>
            </a:r>
            <a:r>
              <a:rPr lang="en-US" sz="2400" dirty="0" err="1"/>
              <a:t>FlaskBlog</a:t>
            </a:r>
            <a:r>
              <a:rPr lang="en-US" sz="2400" dirty="0"/>
              <a:t> {% </a:t>
            </a:r>
            <a:r>
              <a:rPr lang="en-US" sz="2400" dirty="0" err="1"/>
              <a:t>endblock</a:t>
            </a:r>
            <a:r>
              <a:rPr lang="en-US" sz="2400" dirty="0"/>
              <a:t> %}&lt;/h1&gt;</a:t>
            </a:r>
          </a:p>
          <a:p>
            <a:r>
              <a:rPr lang="en-US" sz="2400" dirty="0"/>
              <a:t>    {% for post in posts %}</a:t>
            </a:r>
          </a:p>
          <a:p>
            <a:r>
              <a:rPr lang="en-US" sz="2400" dirty="0"/>
              <a:t>        &lt;a </a:t>
            </a:r>
            <a:r>
              <a:rPr lang="en-US" sz="2400" dirty="0" err="1"/>
              <a:t>href</a:t>
            </a:r>
            <a:r>
              <a:rPr lang="en-US" sz="2400" dirty="0"/>
              <a:t>="#"&gt;</a:t>
            </a:r>
          </a:p>
          <a:p>
            <a:r>
              <a:rPr lang="en-US" sz="2400" dirty="0"/>
              <a:t>            &lt;h2&gt;{{ post['title'] }}&lt;/h2&gt;</a:t>
            </a:r>
          </a:p>
          <a:p>
            <a:r>
              <a:rPr lang="en-US" sz="2400" dirty="0"/>
              <a:t>        &lt;/a&gt;</a:t>
            </a:r>
          </a:p>
          <a:p>
            <a:r>
              <a:rPr lang="en-US" sz="2400" dirty="0"/>
              <a:t>        &lt;span class="badge badge-primary"&gt;{{ post['created'] }}&lt;/span&gt;</a:t>
            </a:r>
          </a:p>
          <a:p>
            <a:r>
              <a:rPr lang="en-US" sz="2400" dirty="0"/>
              <a:t>        &lt;</a:t>
            </a:r>
            <a:r>
              <a:rPr lang="en-US" sz="2400" dirty="0" err="1"/>
              <a:t>hr</a:t>
            </a:r>
            <a:r>
              <a:rPr lang="en-US" sz="2400" dirty="0"/>
              <a:t>&gt;</a:t>
            </a:r>
          </a:p>
          <a:p>
            <a:r>
              <a:rPr lang="en-US" sz="2400" dirty="0"/>
              <a:t>    {% </a:t>
            </a:r>
            <a:r>
              <a:rPr lang="en-US" sz="2400" dirty="0" err="1"/>
              <a:t>endfor</a:t>
            </a:r>
            <a:r>
              <a:rPr lang="en-US" sz="2400" dirty="0"/>
              <a:t> %}</a:t>
            </a:r>
          </a:p>
          <a:p>
            <a:r>
              <a:rPr lang="en-US" sz="2400" dirty="0"/>
              <a:t>{% </a:t>
            </a:r>
            <a:r>
              <a:rPr lang="en-US" sz="2400" dirty="0" err="1"/>
              <a:t>endblock</a:t>
            </a:r>
            <a:r>
              <a:rPr lang="en-US" sz="2400" dirty="0"/>
              <a:t> %}</a:t>
            </a:r>
          </a:p>
        </p:txBody>
      </p:sp>
    </p:spTree>
    <p:extLst>
      <p:ext uri="{BB962C8B-B14F-4D97-AF65-F5344CB8AC3E}">
        <p14:creationId xmlns:p14="http://schemas.microsoft.com/office/powerpoint/2010/main" val="20878819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A393-22FD-47BD-8983-F1F555FB42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577469-09A8-4AA8-A829-D7A9D0EE90C2}"/>
              </a:ext>
            </a:extLst>
          </p:cNvPr>
          <p:cNvSpPr>
            <a:spLocks noGrp="1"/>
          </p:cNvSpPr>
          <p:nvPr>
            <p:ph idx="1"/>
          </p:nvPr>
        </p:nvSpPr>
        <p:spPr/>
        <p:txBody>
          <a:bodyPr/>
          <a:lstStyle/>
          <a:p>
            <a:endParaRPr lang="en-US"/>
          </a:p>
        </p:txBody>
      </p:sp>
      <p:pic>
        <p:nvPicPr>
          <p:cNvPr id="5122" name="Picture 2" descr="Index Page with Posts Displayed">
            <a:extLst>
              <a:ext uri="{FF2B5EF4-FFF2-40B4-BE49-F238E27FC236}">
                <a16:creationId xmlns:a16="http://schemas.microsoft.com/office/drawing/2014/main" id="{C621610B-E05E-4374-BD63-5BC5A0D61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720" y="1352550"/>
            <a:ext cx="9433080" cy="4152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BCBBF6C-E8FD-4BAD-8CA7-962908D204AC}"/>
              </a:ext>
            </a:extLst>
          </p:cNvPr>
          <p:cNvSpPr txBox="1"/>
          <p:nvPr/>
        </p:nvSpPr>
        <p:spPr>
          <a:xfrm>
            <a:off x="1006135" y="6106487"/>
            <a:ext cx="10144217" cy="646331"/>
          </a:xfrm>
          <a:prstGeom prst="rect">
            <a:avLst/>
          </a:prstGeom>
          <a:noFill/>
        </p:spPr>
        <p:txBody>
          <a:bodyPr wrap="square">
            <a:spAutoFit/>
          </a:bodyPr>
          <a:lstStyle/>
          <a:p>
            <a:r>
              <a:rPr lang="en-US" dirty="0"/>
              <a:t>https://www.digitalocean.com/community/tutorials/how-to-make-a-web-application-using-flask-in-python-3</a:t>
            </a:r>
          </a:p>
        </p:txBody>
      </p:sp>
    </p:spTree>
    <p:extLst>
      <p:ext uri="{BB962C8B-B14F-4D97-AF65-F5344CB8AC3E}">
        <p14:creationId xmlns:p14="http://schemas.microsoft.com/office/powerpoint/2010/main" val="134032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5BF1-4250-4497-A556-4D2B5F67A7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771066-84AB-4A41-B7F2-5DF4DE4D069D}"/>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965F7DFB-AB74-422E-A05F-8766A9583E45}"/>
              </a:ext>
            </a:extLst>
          </p:cNvPr>
          <p:cNvSpPr txBox="1"/>
          <p:nvPr/>
        </p:nvSpPr>
        <p:spPr>
          <a:xfrm>
            <a:off x="1111928" y="544652"/>
            <a:ext cx="8085338" cy="5632311"/>
          </a:xfrm>
          <a:prstGeom prst="rect">
            <a:avLst/>
          </a:prstGeom>
          <a:noFill/>
        </p:spPr>
        <p:txBody>
          <a:bodyPr wrap="square">
            <a:spAutoFit/>
          </a:bodyPr>
          <a:lstStyle/>
          <a:p>
            <a:r>
              <a:rPr lang="en-US" sz="2400" dirty="0"/>
              <a:t>from flask import Flask, </a:t>
            </a:r>
            <a:r>
              <a:rPr lang="en-US" sz="2400" dirty="0" err="1"/>
              <a:t>render_template</a:t>
            </a:r>
            <a:r>
              <a:rPr lang="en-US" sz="2400" dirty="0"/>
              <a:t>, request</a:t>
            </a:r>
          </a:p>
          <a:p>
            <a:r>
              <a:rPr lang="en-US" sz="2400" dirty="0"/>
              <a:t>app = Flask(__name__)</a:t>
            </a:r>
          </a:p>
          <a:p>
            <a:endParaRPr lang="en-US" sz="2400" dirty="0"/>
          </a:p>
          <a:p>
            <a:r>
              <a:rPr lang="en-US" sz="2400" dirty="0"/>
              <a:t>@app.route('/')</a:t>
            </a:r>
          </a:p>
          <a:p>
            <a:r>
              <a:rPr lang="en-US" sz="2400" dirty="0"/>
              <a:t>def student():</a:t>
            </a:r>
          </a:p>
          <a:p>
            <a:r>
              <a:rPr lang="en-US" sz="2400" dirty="0"/>
              <a:t>   return </a:t>
            </a:r>
            <a:r>
              <a:rPr lang="en-US" sz="2400" dirty="0" err="1"/>
              <a:t>render_template</a:t>
            </a:r>
            <a:r>
              <a:rPr lang="en-US" sz="2400" dirty="0"/>
              <a:t>('student.html')</a:t>
            </a:r>
          </a:p>
          <a:p>
            <a:endParaRPr lang="en-US" sz="2400" dirty="0"/>
          </a:p>
          <a:p>
            <a:r>
              <a:rPr lang="en-US" sz="2400" dirty="0"/>
              <a:t>@app.route('/result',methods = ['POST', 'GET'])</a:t>
            </a:r>
          </a:p>
          <a:p>
            <a:r>
              <a:rPr lang="en-US" sz="2400" dirty="0"/>
              <a:t>def result():</a:t>
            </a:r>
          </a:p>
          <a:p>
            <a:r>
              <a:rPr lang="en-US" sz="2400" dirty="0"/>
              <a:t>   if </a:t>
            </a:r>
            <a:r>
              <a:rPr lang="en-US" sz="2400" dirty="0" err="1"/>
              <a:t>request.method</a:t>
            </a:r>
            <a:r>
              <a:rPr lang="en-US" sz="2400" dirty="0"/>
              <a:t> == 'POST':</a:t>
            </a:r>
          </a:p>
          <a:p>
            <a:r>
              <a:rPr lang="en-US" sz="2400" dirty="0"/>
              <a:t>      result = </a:t>
            </a:r>
            <a:r>
              <a:rPr lang="en-US" sz="2400" dirty="0" err="1"/>
              <a:t>request.form</a:t>
            </a:r>
            <a:endParaRPr lang="en-US" sz="2400" dirty="0"/>
          </a:p>
          <a:p>
            <a:r>
              <a:rPr lang="en-US" sz="2400" dirty="0"/>
              <a:t>      return </a:t>
            </a:r>
            <a:r>
              <a:rPr lang="en-US" sz="2400" dirty="0" err="1"/>
              <a:t>render_template</a:t>
            </a:r>
            <a:r>
              <a:rPr lang="en-US" sz="2400" dirty="0"/>
              <a:t>("</a:t>
            </a:r>
            <a:r>
              <a:rPr lang="en-US" sz="2400" dirty="0" err="1"/>
              <a:t>result.html",result</a:t>
            </a:r>
            <a:r>
              <a:rPr lang="en-US" sz="2400" dirty="0"/>
              <a:t> = result)</a:t>
            </a:r>
          </a:p>
          <a:p>
            <a:endParaRPr lang="en-US" sz="2400" dirty="0"/>
          </a:p>
          <a:p>
            <a:r>
              <a:rPr lang="en-US" sz="2400" dirty="0"/>
              <a:t>if __name__ == '__main__':</a:t>
            </a:r>
          </a:p>
          <a:p>
            <a:r>
              <a:rPr lang="en-US" sz="2400" dirty="0"/>
              <a:t>   </a:t>
            </a:r>
            <a:r>
              <a:rPr lang="en-US" sz="2400" dirty="0" err="1"/>
              <a:t>app.run</a:t>
            </a:r>
            <a:r>
              <a:rPr lang="en-US" sz="2400" dirty="0"/>
              <a:t>(debug = True)</a:t>
            </a:r>
          </a:p>
        </p:txBody>
      </p:sp>
    </p:spTree>
    <p:extLst>
      <p:ext uri="{BB962C8B-B14F-4D97-AF65-F5344CB8AC3E}">
        <p14:creationId xmlns:p14="http://schemas.microsoft.com/office/powerpoint/2010/main" val="335903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1D0E-6527-439B-89C9-DAC3A6751B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24DD82-4F70-425E-9014-B4D51226071A}"/>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216F5988-DC1B-43BD-96C6-15926586BBD0}"/>
              </a:ext>
            </a:extLst>
          </p:cNvPr>
          <p:cNvSpPr txBox="1"/>
          <p:nvPr/>
        </p:nvSpPr>
        <p:spPr>
          <a:xfrm>
            <a:off x="1884284" y="365125"/>
            <a:ext cx="8573610" cy="4893647"/>
          </a:xfrm>
          <a:prstGeom prst="rect">
            <a:avLst/>
          </a:prstGeom>
          <a:noFill/>
        </p:spPr>
        <p:txBody>
          <a:bodyPr wrap="square">
            <a:spAutoFit/>
          </a:bodyPr>
          <a:lstStyle/>
          <a:p>
            <a:r>
              <a:rPr lang="en-US" sz="2400" dirty="0">
                <a:highlight>
                  <a:srgbClr val="FFFF00"/>
                </a:highlight>
              </a:rPr>
              <a:t>Given below is the HTML script of student.html.</a:t>
            </a:r>
          </a:p>
          <a:p>
            <a:endParaRPr lang="en-US" sz="2400" dirty="0"/>
          </a:p>
          <a:p>
            <a:r>
              <a:rPr lang="en-US" sz="2400" dirty="0"/>
              <a:t>&lt;html&gt;</a:t>
            </a:r>
          </a:p>
          <a:p>
            <a:r>
              <a:rPr lang="en-US" sz="2400" dirty="0"/>
              <a:t>   &lt;body&gt;</a:t>
            </a:r>
          </a:p>
          <a:p>
            <a:r>
              <a:rPr lang="en-US" sz="2400" dirty="0"/>
              <a:t>      &lt;form action = "http://localhost:5000/result" method = "POST"&gt;</a:t>
            </a:r>
          </a:p>
          <a:p>
            <a:r>
              <a:rPr lang="en-US" sz="2400" dirty="0"/>
              <a:t>         &lt;p&gt;Name &lt;input type = "text" name = "Name" /&gt;&lt;/p&gt;</a:t>
            </a:r>
          </a:p>
          <a:p>
            <a:r>
              <a:rPr lang="en-US" sz="2400" dirty="0"/>
              <a:t>         &lt;p&gt;Physics &lt;input type = "text" name = "Physics" /&gt;&lt;/p&gt;</a:t>
            </a:r>
          </a:p>
          <a:p>
            <a:r>
              <a:rPr lang="en-US" sz="2400" dirty="0"/>
              <a:t>         &lt;p&gt;Chemistry &lt;input type = "text" name = "chemistry" /&gt;&lt;/p&gt;</a:t>
            </a:r>
          </a:p>
          <a:p>
            <a:r>
              <a:rPr lang="en-US" sz="2400" dirty="0"/>
              <a:t>         &lt;p&gt;</a:t>
            </a:r>
            <a:r>
              <a:rPr lang="en-US" sz="2400" dirty="0" err="1"/>
              <a:t>Maths</a:t>
            </a:r>
            <a:r>
              <a:rPr lang="en-US" sz="2400" dirty="0"/>
              <a:t> &lt;input type ="text" name = "Mathematics" /&gt;&lt;/p&gt;</a:t>
            </a:r>
          </a:p>
          <a:p>
            <a:r>
              <a:rPr lang="en-US" sz="2400" dirty="0"/>
              <a:t>         &lt;p&gt;&lt;input type = "submit" value = "submit" /&gt;&lt;/p&gt;</a:t>
            </a:r>
          </a:p>
          <a:p>
            <a:r>
              <a:rPr lang="en-US" sz="2400" dirty="0"/>
              <a:t>      &lt;/form&gt;</a:t>
            </a:r>
          </a:p>
          <a:p>
            <a:r>
              <a:rPr lang="en-US" sz="2400" dirty="0"/>
              <a:t>   &lt;/body&gt;</a:t>
            </a:r>
          </a:p>
          <a:p>
            <a:r>
              <a:rPr lang="en-US" sz="2400" dirty="0"/>
              <a:t>&lt;/html&gt;</a:t>
            </a:r>
          </a:p>
        </p:txBody>
      </p:sp>
    </p:spTree>
    <p:extLst>
      <p:ext uri="{BB962C8B-B14F-4D97-AF65-F5344CB8AC3E}">
        <p14:creationId xmlns:p14="http://schemas.microsoft.com/office/powerpoint/2010/main" val="383570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9589-D36D-4544-94D4-910129D5ED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2F1262-29A8-4684-B2DD-9EA6A44CFEDB}"/>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E258155D-B5AE-4323-B905-033D0A6E7C33}"/>
              </a:ext>
            </a:extLst>
          </p:cNvPr>
          <p:cNvSpPr txBox="1"/>
          <p:nvPr/>
        </p:nvSpPr>
        <p:spPr>
          <a:xfrm>
            <a:off x="1298359" y="681037"/>
            <a:ext cx="6094520" cy="5632311"/>
          </a:xfrm>
          <a:prstGeom prst="rect">
            <a:avLst/>
          </a:prstGeom>
          <a:noFill/>
        </p:spPr>
        <p:txBody>
          <a:bodyPr wrap="square">
            <a:spAutoFit/>
          </a:bodyPr>
          <a:lstStyle/>
          <a:p>
            <a:r>
              <a:rPr lang="en-US" sz="2400" dirty="0"/>
              <a:t>Code of template (result.html) is given below −</a:t>
            </a:r>
          </a:p>
          <a:p>
            <a:endParaRPr lang="en-US" sz="2400" dirty="0"/>
          </a:p>
          <a:p>
            <a:r>
              <a:rPr lang="en-US" sz="2400" dirty="0"/>
              <a:t>&lt;!doctype html&gt;</a:t>
            </a:r>
          </a:p>
          <a:p>
            <a:r>
              <a:rPr lang="en-US" sz="2400" dirty="0"/>
              <a:t>&lt;html&gt;</a:t>
            </a:r>
          </a:p>
          <a:p>
            <a:r>
              <a:rPr lang="en-US" sz="2400" dirty="0"/>
              <a:t>   &lt;body&gt;</a:t>
            </a:r>
          </a:p>
          <a:p>
            <a:r>
              <a:rPr lang="en-US" sz="2400" dirty="0"/>
              <a:t>      &lt;table border = 1&gt;</a:t>
            </a:r>
          </a:p>
          <a:p>
            <a:r>
              <a:rPr lang="en-US" sz="2400" dirty="0"/>
              <a:t>         {% for key, value in </a:t>
            </a:r>
            <a:r>
              <a:rPr lang="en-US" sz="2400" dirty="0" err="1"/>
              <a:t>result.items</a:t>
            </a:r>
            <a:r>
              <a:rPr lang="en-US" sz="2400" dirty="0"/>
              <a:t>() %}</a:t>
            </a:r>
          </a:p>
          <a:p>
            <a:r>
              <a:rPr lang="en-US" sz="2400" dirty="0"/>
              <a:t>            &lt;tr&gt;</a:t>
            </a:r>
          </a:p>
          <a:p>
            <a:r>
              <a:rPr lang="en-US" sz="2400" dirty="0"/>
              <a:t>               &lt;</a:t>
            </a:r>
            <a:r>
              <a:rPr lang="en-US" sz="2400" dirty="0" err="1"/>
              <a:t>th</a:t>
            </a:r>
            <a:r>
              <a:rPr lang="en-US" sz="2400" dirty="0"/>
              <a:t>&gt; {{ key }} &lt;/</a:t>
            </a:r>
            <a:r>
              <a:rPr lang="en-US" sz="2400" dirty="0" err="1"/>
              <a:t>th</a:t>
            </a:r>
            <a:r>
              <a:rPr lang="en-US" sz="2400" dirty="0"/>
              <a:t>&gt;</a:t>
            </a:r>
          </a:p>
          <a:p>
            <a:r>
              <a:rPr lang="en-US" sz="2400" dirty="0"/>
              <a:t>               &lt;td&gt; {{ value }} &lt;/td&gt;</a:t>
            </a:r>
          </a:p>
          <a:p>
            <a:r>
              <a:rPr lang="en-US" sz="2400" dirty="0"/>
              <a:t>            &lt;/tr&gt;</a:t>
            </a:r>
          </a:p>
          <a:p>
            <a:r>
              <a:rPr lang="en-US" sz="2400" dirty="0"/>
              <a:t>         {% </a:t>
            </a:r>
            <a:r>
              <a:rPr lang="en-US" sz="2400" dirty="0" err="1"/>
              <a:t>endfor</a:t>
            </a:r>
            <a:r>
              <a:rPr lang="en-US" sz="2400" dirty="0"/>
              <a:t> %}</a:t>
            </a:r>
          </a:p>
          <a:p>
            <a:r>
              <a:rPr lang="en-US" sz="2400" dirty="0"/>
              <a:t>      &lt;/table&gt;</a:t>
            </a:r>
          </a:p>
          <a:p>
            <a:r>
              <a:rPr lang="en-US" sz="2400" dirty="0"/>
              <a:t>   &lt;/body&gt;</a:t>
            </a:r>
          </a:p>
          <a:p>
            <a:r>
              <a:rPr lang="en-US" sz="2400" dirty="0"/>
              <a:t>&lt;/html&gt;</a:t>
            </a:r>
          </a:p>
        </p:txBody>
      </p:sp>
      <p:pic>
        <p:nvPicPr>
          <p:cNvPr id="6" name="Picture 5">
            <a:extLst>
              <a:ext uri="{FF2B5EF4-FFF2-40B4-BE49-F238E27FC236}">
                <a16:creationId xmlns:a16="http://schemas.microsoft.com/office/drawing/2014/main" id="{ECF0FD1B-E7F3-4291-93AB-326331642B8F}"/>
              </a:ext>
            </a:extLst>
          </p:cNvPr>
          <p:cNvPicPr>
            <a:picLocks noChangeAspect="1"/>
          </p:cNvPicPr>
          <p:nvPr/>
        </p:nvPicPr>
        <p:blipFill>
          <a:blip r:embed="rId2"/>
          <a:stretch>
            <a:fillRect/>
          </a:stretch>
        </p:blipFill>
        <p:spPr>
          <a:xfrm>
            <a:off x="7836116" y="668267"/>
            <a:ext cx="3057525" cy="2828925"/>
          </a:xfrm>
          <a:prstGeom prst="rect">
            <a:avLst/>
          </a:prstGeom>
        </p:spPr>
      </p:pic>
      <p:pic>
        <p:nvPicPr>
          <p:cNvPr id="7" name="Picture 6">
            <a:extLst>
              <a:ext uri="{FF2B5EF4-FFF2-40B4-BE49-F238E27FC236}">
                <a16:creationId xmlns:a16="http://schemas.microsoft.com/office/drawing/2014/main" id="{1FCBA597-CB30-41A9-B6C9-B227159140F9}"/>
              </a:ext>
            </a:extLst>
          </p:cNvPr>
          <p:cNvPicPr>
            <a:picLocks noChangeAspect="1"/>
          </p:cNvPicPr>
          <p:nvPr/>
        </p:nvPicPr>
        <p:blipFill>
          <a:blip r:embed="rId3"/>
          <a:stretch>
            <a:fillRect/>
          </a:stretch>
        </p:blipFill>
        <p:spPr>
          <a:xfrm>
            <a:off x="7753350" y="3632129"/>
            <a:ext cx="2857500" cy="2343150"/>
          </a:xfrm>
          <a:prstGeom prst="rect">
            <a:avLst/>
          </a:prstGeom>
        </p:spPr>
      </p:pic>
    </p:spTree>
    <p:extLst>
      <p:ext uri="{BB962C8B-B14F-4D97-AF65-F5344CB8AC3E}">
        <p14:creationId xmlns:p14="http://schemas.microsoft.com/office/powerpoint/2010/main" val="3371811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6786</Words>
  <Application>Microsoft Office PowerPoint</Application>
  <PresentationFormat>Widescreen</PresentationFormat>
  <Paragraphs>575</Paragraphs>
  <Slides>62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Calibri Light</vt:lpstr>
      <vt:lpstr>Consolas</vt:lpstr>
      <vt:lpstr>Inter-Bold</vt:lpstr>
      <vt:lpstr>Inter-Medium</vt:lpstr>
      <vt:lpstr>Inter-Regular</vt:lpstr>
      <vt:lpstr>Source Sans Pro</vt:lpstr>
      <vt:lpstr>Office Theme</vt:lpstr>
      <vt:lpstr>How To Make a Web Application Using Flask in Python 3 </vt:lpstr>
      <vt:lpstr>Flask – Static Files </vt:lpstr>
      <vt:lpstr>PowerPoint Presentation</vt:lpstr>
      <vt:lpstr>The HTML script of index.html is given below.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 user browses to ‘/login’ the login() view function, because it is called through GET method, opens up a login form.  A Form is posted back to ‘/login’ and now session variable is set. Application is redirected to ‘/’. This time session variable ‘username’ is found.</vt:lpstr>
      <vt:lpstr>PowerPoint Presentation</vt:lpstr>
      <vt:lpstr>PowerPoint Presentation</vt:lpstr>
      <vt:lpstr>PowerPoint Presentation</vt:lpstr>
      <vt:lpstr>PowerPoint Presentation</vt:lpstr>
      <vt:lpstr>flash() method</vt:lpstr>
      <vt:lpstr>PowerPoint Presentation</vt:lpstr>
      <vt:lpstr>PowerPoint Presentation</vt:lpstr>
      <vt:lpstr>PowerPoint Presentation</vt:lpstr>
      <vt:lpstr>PowerPoint Presentation</vt:lpstr>
      <vt:lpstr>PowerPoint Presentation</vt:lpstr>
      <vt:lpstr>Convert a Script Into a Web Application </vt:lpstr>
      <vt:lpstr>Add Code as a Function </vt:lpstr>
      <vt:lpstr>PowerPoint Presentation</vt:lpstr>
      <vt:lpstr>Pass Values to Your Code</vt:lpstr>
      <vt:lpstr>PowerPoint Presentation</vt:lpstr>
      <vt:lpstr>PowerPoint Presentation</vt:lpstr>
      <vt:lpstr>PowerPoint Presentation</vt:lpstr>
      <vt:lpstr>Collect User Input </vt:lpstr>
      <vt:lpstr>Receive User Input </vt:lpstr>
      <vt:lpstr>PowerPoint Presentation</vt:lpstr>
      <vt:lpstr>PowerPoint Presentation</vt:lpstr>
      <vt:lpstr>Process User Input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3 — Using HTML templates </vt:lpstr>
      <vt:lpstr>In this step, you’ll create your main Flask application in a new file.</vt:lpstr>
      <vt:lpstr>flask_blog/templates/index.html</vt:lpstr>
      <vt:lpstr>You’ll add a link to the style.css file inside the &lt;head&gt; section of the index.html template file:</vt:lpstr>
      <vt:lpstr>You can avoid unnecessary code repetition with the help of a base template file, which all of your HTML files will inherit from. See Template Inheritance in Jinja for more information.</vt:lpstr>
      <vt:lpstr>PowerPoint Presentation</vt:lpstr>
      <vt:lpstr>Now that you have a base template, you can take advantage of it using inheritance. Open the index.html file:</vt:lpstr>
      <vt:lpstr>PowerPoint Presentation</vt:lpstr>
      <vt:lpstr>PowerPoint Presentation</vt:lpstr>
      <vt:lpstr>Step 4 — Setting up the Database</vt:lpstr>
      <vt:lpstr>PowerPoint Presentation</vt:lpstr>
      <vt:lpstr>flask_blog/init_db.py</vt:lpstr>
      <vt:lpstr>Step 5 — Displaying All Posts</vt:lpstr>
      <vt:lpstr>PowerPoint Presentation</vt:lpstr>
      <vt:lpstr>flask_blog/templates/index.html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a Web Application Using Flask in Python 3 </dc:title>
  <dc:creator>Thippeswamy MN</dc:creator>
  <cp:lastModifiedBy>Thippeswamy MN</cp:lastModifiedBy>
  <cp:revision>42</cp:revision>
  <dcterms:created xsi:type="dcterms:W3CDTF">2021-10-25T03:22:03Z</dcterms:created>
  <dcterms:modified xsi:type="dcterms:W3CDTF">2021-10-26T10:45:02Z</dcterms:modified>
</cp:coreProperties>
</file>