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7" r:id="rId9"/>
    <p:sldId id="268" r:id="rId10"/>
    <p:sldId id="263" r:id="rId11"/>
    <p:sldId id="265" r:id="rId12"/>
    <p:sldId id="307" r:id="rId13"/>
    <p:sldId id="264" r:id="rId14"/>
    <p:sldId id="308" r:id="rId15"/>
    <p:sldId id="309" r:id="rId16"/>
    <p:sldId id="269" r:id="rId17"/>
    <p:sldId id="310" r:id="rId18"/>
    <p:sldId id="311" r:id="rId19"/>
    <p:sldId id="312" r:id="rId20"/>
    <p:sldId id="282" r:id="rId21"/>
    <p:sldId id="313" r:id="rId22"/>
    <p:sldId id="283" r:id="rId23"/>
    <p:sldId id="284" r:id="rId24"/>
    <p:sldId id="285" r:id="rId25"/>
    <p:sldId id="314" r:id="rId26"/>
    <p:sldId id="315" r:id="rId27"/>
    <p:sldId id="316" r:id="rId28"/>
    <p:sldId id="317" r:id="rId29"/>
    <p:sldId id="318" r:id="rId30"/>
    <p:sldId id="319" r:id="rId31"/>
    <p:sldId id="320" r:id="rId32"/>
    <p:sldId id="278" r:id="rId33"/>
    <p:sldId id="279" r:id="rId34"/>
    <p:sldId id="280" r:id="rId35"/>
    <p:sldId id="281"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44"/>
  </p:normalViewPr>
  <p:slideViewPr>
    <p:cSldViewPr snapToGrid="0" snapToObjects="1">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D7F6-D650-2A4A-B009-B9759EBD37A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4074147-01AB-C348-8599-68A58486E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FE331F0-323C-FB48-9869-DBC0B278B2A6}"/>
              </a:ext>
            </a:extLst>
          </p:cNvPr>
          <p:cNvSpPr>
            <a:spLocks noGrp="1"/>
          </p:cNvSpPr>
          <p:nvPr>
            <p:ph type="dt" sz="half" idx="10"/>
          </p:nvPr>
        </p:nvSpPr>
        <p:spPr/>
        <p:txBody>
          <a:bodyPr/>
          <a:lstStyle/>
          <a:p>
            <a:fld id="{7B9B4912-46A5-7D41-A37F-A5796F30D6E2}" type="datetimeFigureOut">
              <a:rPr lang="en-US" smtClean="0"/>
              <a:t>10/27/2021</a:t>
            </a:fld>
            <a:endParaRPr lang="en-US"/>
          </a:p>
        </p:txBody>
      </p:sp>
      <p:sp>
        <p:nvSpPr>
          <p:cNvPr id="5" name="Footer Placeholder 4">
            <a:extLst>
              <a:ext uri="{FF2B5EF4-FFF2-40B4-BE49-F238E27FC236}">
                <a16:creationId xmlns:a16="http://schemas.microsoft.com/office/drawing/2014/main" id="{2FABAF47-058A-1544-88C5-8DD0ECDE0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2381-B12F-7340-A65F-9ECE345AC92A}"/>
              </a:ext>
            </a:extLst>
          </p:cNvPr>
          <p:cNvSpPr>
            <a:spLocks noGrp="1"/>
          </p:cNvSpPr>
          <p:nvPr>
            <p:ph type="sldNum" sz="quarter" idx="12"/>
          </p:nvPr>
        </p:nvSpPr>
        <p:spPr/>
        <p:txBody>
          <a:bodyPr/>
          <a:lstStyle/>
          <a:p>
            <a:fld id="{201A9B21-DF35-884D-A6F7-B5A1E5DFBCCB}" type="slidenum">
              <a:rPr lang="en-US" smtClean="0"/>
              <a:t>‹#›</a:t>
            </a:fld>
            <a:endParaRPr lang="en-US"/>
          </a:p>
        </p:txBody>
      </p:sp>
    </p:spTree>
    <p:extLst>
      <p:ext uri="{BB962C8B-B14F-4D97-AF65-F5344CB8AC3E}">
        <p14:creationId xmlns:p14="http://schemas.microsoft.com/office/powerpoint/2010/main" val="7462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21E7-0984-FE4E-B020-29AD7C21E5F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AB094DC-5B1D-5B4F-90DE-A07C1964F1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B4458D-E2EE-C641-9184-A8F2D9450FAC}"/>
              </a:ext>
            </a:extLst>
          </p:cNvPr>
          <p:cNvSpPr>
            <a:spLocks noGrp="1"/>
          </p:cNvSpPr>
          <p:nvPr>
            <p:ph type="dt" sz="half" idx="10"/>
          </p:nvPr>
        </p:nvSpPr>
        <p:spPr/>
        <p:txBody>
          <a:bodyPr/>
          <a:lstStyle/>
          <a:p>
            <a:fld id="{7B9B4912-46A5-7D41-A37F-A5796F30D6E2}" type="datetimeFigureOut">
              <a:rPr lang="en-US" smtClean="0"/>
              <a:t>10/27/2021</a:t>
            </a:fld>
            <a:endParaRPr lang="en-US"/>
          </a:p>
        </p:txBody>
      </p:sp>
      <p:sp>
        <p:nvSpPr>
          <p:cNvPr id="5" name="Footer Placeholder 4">
            <a:extLst>
              <a:ext uri="{FF2B5EF4-FFF2-40B4-BE49-F238E27FC236}">
                <a16:creationId xmlns:a16="http://schemas.microsoft.com/office/drawing/2014/main" id="{0A150615-2F7D-E449-9E0D-96DB0AC30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EAE0A-894D-C24A-A275-A102461221E4}"/>
              </a:ext>
            </a:extLst>
          </p:cNvPr>
          <p:cNvSpPr>
            <a:spLocks noGrp="1"/>
          </p:cNvSpPr>
          <p:nvPr>
            <p:ph type="sldNum" sz="quarter" idx="12"/>
          </p:nvPr>
        </p:nvSpPr>
        <p:spPr/>
        <p:txBody>
          <a:bodyPr/>
          <a:lstStyle/>
          <a:p>
            <a:fld id="{201A9B21-DF35-884D-A6F7-B5A1E5DFBCCB}" type="slidenum">
              <a:rPr lang="en-US" smtClean="0"/>
              <a:t>‹#›</a:t>
            </a:fld>
            <a:endParaRPr lang="en-US"/>
          </a:p>
        </p:txBody>
      </p:sp>
    </p:spTree>
    <p:extLst>
      <p:ext uri="{BB962C8B-B14F-4D97-AF65-F5344CB8AC3E}">
        <p14:creationId xmlns:p14="http://schemas.microsoft.com/office/powerpoint/2010/main" val="312996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E5039B-C8B5-624C-AB93-7F27FCE8A6A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C0B710-857F-B049-A3D0-1DC5403959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4C3D62-8B32-E545-ACEE-F227F663F17C}"/>
              </a:ext>
            </a:extLst>
          </p:cNvPr>
          <p:cNvSpPr>
            <a:spLocks noGrp="1"/>
          </p:cNvSpPr>
          <p:nvPr>
            <p:ph type="dt" sz="half" idx="10"/>
          </p:nvPr>
        </p:nvSpPr>
        <p:spPr/>
        <p:txBody>
          <a:bodyPr/>
          <a:lstStyle/>
          <a:p>
            <a:fld id="{7B9B4912-46A5-7D41-A37F-A5796F30D6E2}" type="datetimeFigureOut">
              <a:rPr lang="en-US" smtClean="0"/>
              <a:t>10/27/2021</a:t>
            </a:fld>
            <a:endParaRPr lang="en-US"/>
          </a:p>
        </p:txBody>
      </p:sp>
      <p:sp>
        <p:nvSpPr>
          <p:cNvPr id="5" name="Footer Placeholder 4">
            <a:extLst>
              <a:ext uri="{FF2B5EF4-FFF2-40B4-BE49-F238E27FC236}">
                <a16:creationId xmlns:a16="http://schemas.microsoft.com/office/drawing/2014/main" id="{9B243372-6E3F-4D4E-BBF9-92EB9B0C1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35937-907B-3449-8E48-A0E15AA1E31B}"/>
              </a:ext>
            </a:extLst>
          </p:cNvPr>
          <p:cNvSpPr>
            <a:spLocks noGrp="1"/>
          </p:cNvSpPr>
          <p:nvPr>
            <p:ph type="sldNum" sz="quarter" idx="12"/>
          </p:nvPr>
        </p:nvSpPr>
        <p:spPr/>
        <p:txBody>
          <a:bodyPr/>
          <a:lstStyle/>
          <a:p>
            <a:fld id="{201A9B21-DF35-884D-A6F7-B5A1E5DFBCCB}" type="slidenum">
              <a:rPr lang="en-US" smtClean="0"/>
              <a:t>‹#›</a:t>
            </a:fld>
            <a:endParaRPr lang="en-US"/>
          </a:p>
        </p:txBody>
      </p:sp>
    </p:spTree>
    <p:extLst>
      <p:ext uri="{BB962C8B-B14F-4D97-AF65-F5344CB8AC3E}">
        <p14:creationId xmlns:p14="http://schemas.microsoft.com/office/powerpoint/2010/main" val="138072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5936-1216-D04F-97AC-1D5C4E4347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2F7E639-FE51-0D40-BF17-7C6BE60909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6C3A02-11A6-AC48-91A3-FB2D9C5F1068}"/>
              </a:ext>
            </a:extLst>
          </p:cNvPr>
          <p:cNvSpPr>
            <a:spLocks noGrp="1"/>
          </p:cNvSpPr>
          <p:nvPr>
            <p:ph type="dt" sz="half" idx="10"/>
          </p:nvPr>
        </p:nvSpPr>
        <p:spPr/>
        <p:txBody>
          <a:bodyPr/>
          <a:lstStyle/>
          <a:p>
            <a:fld id="{7B9B4912-46A5-7D41-A37F-A5796F30D6E2}" type="datetimeFigureOut">
              <a:rPr lang="en-US" smtClean="0"/>
              <a:t>10/27/2021</a:t>
            </a:fld>
            <a:endParaRPr lang="en-US"/>
          </a:p>
        </p:txBody>
      </p:sp>
      <p:sp>
        <p:nvSpPr>
          <p:cNvPr id="5" name="Footer Placeholder 4">
            <a:extLst>
              <a:ext uri="{FF2B5EF4-FFF2-40B4-BE49-F238E27FC236}">
                <a16:creationId xmlns:a16="http://schemas.microsoft.com/office/drawing/2014/main" id="{B279895F-B2BA-7E4D-8EDC-E45101E90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440A4-9E96-8F47-B200-EA7B8BDE7EEF}"/>
              </a:ext>
            </a:extLst>
          </p:cNvPr>
          <p:cNvSpPr>
            <a:spLocks noGrp="1"/>
          </p:cNvSpPr>
          <p:nvPr>
            <p:ph type="sldNum" sz="quarter" idx="12"/>
          </p:nvPr>
        </p:nvSpPr>
        <p:spPr/>
        <p:txBody>
          <a:bodyPr/>
          <a:lstStyle/>
          <a:p>
            <a:fld id="{201A9B21-DF35-884D-A6F7-B5A1E5DFBCCB}" type="slidenum">
              <a:rPr lang="en-US" smtClean="0"/>
              <a:t>‹#›</a:t>
            </a:fld>
            <a:endParaRPr lang="en-US"/>
          </a:p>
        </p:txBody>
      </p:sp>
    </p:spTree>
    <p:extLst>
      <p:ext uri="{BB962C8B-B14F-4D97-AF65-F5344CB8AC3E}">
        <p14:creationId xmlns:p14="http://schemas.microsoft.com/office/powerpoint/2010/main" val="328971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3E09-E775-7240-B699-E01E9AFF24A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D6B796-5A8F-E549-8C21-C421C71540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9B20DF8-58B0-2D4F-8FFF-593ADC79570C}"/>
              </a:ext>
            </a:extLst>
          </p:cNvPr>
          <p:cNvSpPr>
            <a:spLocks noGrp="1"/>
          </p:cNvSpPr>
          <p:nvPr>
            <p:ph type="dt" sz="half" idx="10"/>
          </p:nvPr>
        </p:nvSpPr>
        <p:spPr/>
        <p:txBody>
          <a:bodyPr/>
          <a:lstStyle/>
          <a:p>
            <a:fld id="{7B9B4912-46A5-7D41-A37F-A5796F30D6E2}" type="datetimeFigureOut">
              <a:rPr lang="en-US" smtClean="0"/>
              <a:t>10/27/2021</a:t>
            </a:fld>
            <a:endParaRPr lang="en-US"/>
          </a:p>
        </p:txBody>
      </p:sp>
      <p:sp>
        <p:nvSpPr>
          <p:cNvPr id="5" name="Footer Placeholder 4">
            <a:extLst>
              <a:ext uri="{FF2B5EF4-FFF2-40B4-BE49-F238E27FC236}">
                <a16:creationId xmlns:a16="http://schemas.microsoft.com/office/drawing/2014/main" id="{6DF42E49-75F8-1042-A2EA-7E1709A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F9255-D397-D645-9460-CF6BDCE9A00D}"/>
              </a:ext>
            </a:extLst>
          </p:cNvPr>
          <p:cNvSpPr>
            <a:spLocks noGrp="1"/>
          </p:cNvSpPr>
          <p:nvPr>
            <p:ph type="sldNum" sz="quarter" idx="12"/>
          </p:nvPr>
        </p:nvSpPr>
        <p:spPr/>
        <p:txBody>
          <a:bodyPr/>
          <a:lstStyle/>
          <a:p>
            <a:fld id="{201A9B21-DF35-884D-A6F7-B5A1E5DFBCCB}" type="slidenum">
              <a:rPr lang="en-US" smtClean="0"/>
              <a:t>‹#›</a:t>
            </a:fld>
            <a:endParaRPr lang="en-US"/>
          </a:p>
        </p:txBody>
      </p:sp>
    </p:spTree>
    <p:extLst>
      <p:ext uri="{BB962C8B-B14F-4D97-AF65-F5344CB8AC3E}">
        <p14:creationId xmlns:p14="http://schemas.microsoft.com/office/powerpoint/2010/main" val="367614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0151-A9B7-AF47-BD3E-A5A08BE495E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240994-27C2-F04C-A644-F8BEA064D9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6DF5695-8615-604D-954E-3528B04F810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DFCE525-A638-8740-84B2-4BB1DE79BC91}"/>
              </a:ext>
            </a:extLst>
          </p:cNvPr>
          <p:cNvSpPr>
            <a:spLocks noGrp="1"/>
          </p:cNvSpPr>
          <p:nvPr>
            <p:ph type="dt" sz="half" idx="10"/>
          </p:nvPr>
        </p:nvSpPr>
        <p:spPr/>
        <p:txBody>
          <a:bodyPr/>
          <a:lstStyle/>
          <a:p>
            <a:fld id="{7B9B4912-46A5-7D41-A37F-A5796F30D6E2}" type="datetimeFigureOut">
              <a:rPr lang="en-US" smtClean="0"/>
              <a:t>10/27/2021</a:t>
            </a:fld>
            <a:endParaRPr lang="en-US"/>
          </a:p>
        </p:txBody>
      </p:sp>
      <p:sp>
        <p:nvSpPr>
          <p:cNvPr id="6" name="Footer Placeholder 5">
            <a:extLst>
              <a:ext uri="{FF2B5EF4-FFF2-40B4-BE49-F238E27FC236}">
                <a16:creationId xmlns:a16="http://schemas.microsoft.com/office/drawing/2014/main" id="{7F23B53C-A3ED-CA49-B79F-91E161E485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31878D-AEA1-DD4E-BA07-33441A14CFC0}"/>
              </a:ext>
            </a:extLst>
          </p:cNvPr>
          <p:cNvSpPr>
            <a:spLocks noGrp="1"/>
          </p:cNvSpPr>
          <p:nvPr>
            <p:ph type="sldNum" sz="quarter" idx="12"/>
          </p:nvPr>
        </p:nvSpPr>
        <p:spPr/>
        <p:txBody>
          <a:bodyPr/>
          <a:lstStyle/>
          <a:p>
            <a:fld id="{201A9B21-DF35-884D-A6F7-B5A1E5DFBCCB}" type="slidenum">
              <a:rPr lang="en-US" smtClean="0"/>
              <a:t>‹#›</a:t>
            </a:fld>
            <a:endParaRPr lang="en-US"/>
          </a:p>
        </p:txBody>
      </p:sp>
    </p:spTree>
    <p:extLst>
      <p:ext uri="{BB962C8B-B14F-4D97-AF65-F5344CB8AC3E}">
        <p14:creationId xmlns:p14="http://schemas.microsoft.com/office/powerpoint/2010/main" val="2774292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0FE6-1302-4C41-8D5E-878EB0E278B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18EB57-DDE1-2049-8E1F-08434943E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1B6444B-D114-2D49-9091-6CC88AF1F3C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DE4FF43-8A11-5F4A-89BD-950EB7BE6B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517D8B-4A7C-694D-9F7D-C4024E50B53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54B5456-F3FC-BD40-977D-4D8ADF20BE84}"/>
              </a:ext>
            </a:extLst>
          </p:cNvPr>
          <p:cNvSpPr>
            <a:spLocks noGrp="1"/>
          </p:cNvSpPr>
          <p:nvPr>
            <p:ph type="dt" sz="half" idx="10"/>
          </p:nvPr>
        </p:nvSpPr>
        <p:spPr/>
        <p:txBody>
          <a:bodyPr/>
          <a:lstStyle/>
          <a:p>
            <a:fld id="{7B9B4912-46A5-7D41-A37F-A5796F30D6E2}" type="datetimeFigureOut">
              <a:rPr lang="en-US" smtClean="0"/>
              <a:t>10/27/2021</a:t>
            </a:fld>
            <a:endParaRPr lang="en-US"/>
          </a:p>
        </p:txBody>
      </p:sp>
      <p:sp>
        <p:nvSpPr>
          <p:cNvPr id="8" name="Footer Placeholder 7">
            <a:extLst>
              <a:ext uri="{FF2B5EF4-FFF2-40B4-BE49-F238E27FC236}">
                <a16:creationId xmlns:a16="http://schemas.microsoft.com/office/drawing/2014/main" id="{49CCCF25-2D34-FC44-9277-2617807EB7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6D0779-1D3C-4D49-80A1-1059A4F8FAC4}"/>
              </a:ext>
            </a:extLst>
          </p:cNvPr>
          <p:cNvSpPr>
            <a:spLocks noGrp="1"/>
          </p:cNvSpPr>
          <p:nvPr>
            <p:ph type="sldNum" sz="quarter" idx="12"/>
          </p:nvPr>
        </p:nvSpPr>
        <p:spPr/>
        <p:txBody>
          <a:bodyPr/>
          <a:lstStyle/>
          <a:p>
            <a:fld id="{201A9B21-DF35-884D-A6F7-B5A1E5DFBCCB}" type="slidenum">
              <a:rPr lang="en-US" smtClean="0"/>
              <a:t>‹#›</a:t>
            </a:fld>
            <a:endParaRPr lang="en-US"/>
          </a:p>
        </p:txBody>
      </p:sp>
    </p:spTree>
    <p:extLst>
      <p:ext uri="{BB962C8B-B14F-4D97-AF65-F5344CB8AC3E}">
        <p14:creationId xmlns:p14="http://schemas.microsoft.com/office/powerpoint/2010/main" val="331639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6245-5124-F94F-A83C-B6A4C0BE2BF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9C990B4-84D5-8148-8B66-DBE62E681584}"/>
              </a:ext>
            </a:extLst>
          </p:cNvPr>
          <p:cNvSpPr>
            <a:spLocks noGrp="1"/>
          </p:cNvSpPr>
          <p:nvPr>
            <p:ph type="dt" sz="half" idx="10"/>
          </p:nvPr>
        </p:nvSpPr>
        <p:spPr/>
        <p:txBody>
          <a:bodyPr/>
          <a:lstStyle/>
          <a:p>
            <a:fld id="{7B9B4912-46A5-7D41-A37F-A5796F30D6E2}" type="datetimeFigureOut">
              <a:rPr lang="en-US" smtClean="0"/>
              <a:t>10/27/2021</a:t>
            </a:fld>
            <a:endParaRPr lang="en-US"/>
          </a:p>
        </p:txBody>
      </p:sp>
      <p:sp>
        <p:nvSpPr>
          <p:cNvPr id="4" name="Footer Placeholder 3">
            <a:extLst>
              <a:ext uri="{FF2B5EF4-FFF2-40B4-BE49-F238E27FC236}">
                <a16:creationId xmlns:a16="http://schemas.microsoft.com/office/drawing/2014/main" id="{8917057F-31C4-AC4B-A3B6-72480798CB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847D0-0B83-734F-A376-2B3900779351}"/>
              </a:ext>
            </a:extLst>
          </p:cNvPr>
          <p:cNvSpPr>
            <a:spLocks noGrp="1"/>
          </p:cNvSpPr>
          <p:nvPr>
            <p:ph type="sldNum" sz="quarter" idx="12"/>
          </p:nvPr>
        </p:nvSpPr>
        <p:spPr/>
        <p:txBody>
          <a:bodyPr/>
          <a:lstStyle/>
          <a:p>
            <a:fld id="{201A9B21-DF35-884D-A6F7-B5A1E5DFBCCB}" type="slidenum">
              <a:rPr lang="en-US" smtClean="0"/>
              <a:t>‹#›</a:t>
            </a:fld>
            <a:endParaRPr lang="en-US"/>
          </a:p>
        </p:txBody>
      </p:sp>
    </p:spTree>
    <p:extLst>
      <p:ext uri="{BB962C8B-B14F-4D97-AF65-F5344CB8AC3E}">
        <p14:creationId xmlns:p14="http://schemas.microsoft.com/office/powerpoint/2010/main" val="1275792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B2B755-9996-154A-9AE0-6B1A2364AE6B}"/>
              </a:ext>
            </a:extLst>
          </p:cNvPr>
          <p:cNvSpPr>
            <a:spLocks noGrp="1"/>
          </p:cNvSpPr>
          <p:nvPr>
            <p:ph type="dt" sz="half" idx="10"/>
          </p:nvPr>
        </p:nvSpPr>
        <p:spPr/>
        <p:txBody>
          <a:bodyPr/>
          <a:lstStyle/>
          <a:p>
            <a:fld id="{7B9B4912-46A5-7D41-A37F-A5796F30D6E2}" type="datetimeFigureOut">
              <a:rPr lang="en-US" smtClean="0"/>
              <a:t>10/27/2021</a:t>
            </a:fld>
            <a:endParaRPr lang="en-US"/>
          </a:p>
        </p:txBody>
      </p:sp>
      <p:sp>
        <p:nvSpPr>
          <p:cNvPr id="3" name="Footer Placeholder 2">
            <a:extLst>
              <a:ext uri="{FF2B5EF4-FFF2-40B4-BE49-F238E27FC236}">
                <a16:creationId xmlns:a16="http://schemas.microsoft.com/office/drawing/2014/main" id="{D88B048B-3B2C-4949-AE98-761B15ED1A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EF052F-E251-B04A-BB9A-0B9218460241}"/>
              </a:ext>
            </a:extLst>
          </p:cNvPr>
          <p:cNvSpPr>
            <a:spLocks noGrp="1"/>
          </p:cNvSpPr>
          <p:nvPr>
            <p:ph type="sldNum" sz="quarter" idx="12"/>
          </p:nvPr>
        </p:nvSpPr>
        <p:spPr/>
        <p:txBody>
          <a:bodyPr/>
          <a:lstStyle/>
          <a:p>
            <a:fld id="{201A9B21-DF35-884D-A6F7-B5A1E5DFBCCB}" type="slidenum">
              <a:rPr lang="en-US" smtClean="0"/>
              <a:t>‹#›</a:t>
            </a:fld>
            <a:endParaRPr lang="en-US"/>
          </a:p>
        </p:txBody>
      </p:sp>
    </p:spTree>
    <p:extLst>
      <p:ext uri="{BB962C8B-B14F-4D97-AF65-F5344CB8AC3E}">
        <p14:creationId xmlns:p14="http://schemas.microsoft.com/office/powerpoint/2010/main" val="166105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209D-C24C-974A-BB83-9C9F1AA111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930E78F-BE51-F642-8AFF-384C20BE6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C9EADFF-B7C6-224F-9D5F-1296F0826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6E0FF0-AA02-BB45-B7F9-A7FFB3446485}"/>
              </a:ext>
            </a:extLst>
          </p:cNvPr>
          <p:cNvSpPr>
            <a:spLocks noGrp="1"/>
          </p:cNvSpPr>
          <p:nvPr>
            <p:ph type="dt" sz="half" idx="10"/>
          </p:nvPr>
        </p:nvSpPr>
        <p:spPr/>
        <p:txBody>
          <a:bodyPr/>
          <a:lstStyle/>
          <a:p>
            <a:fld id="{7B9B4912-46A5-7D41-A37F-A5796F30D6E2}" type="datetimeFigureOut">
              <a:rPr lang="en-US" smtClean="0"/>
              <a:t>10/27/2021</a:t>
            </a:fld>
            <a:endParaRPr lang="en-US"/>
          </a:p>
        </p:txBody>
      </p:sp>
      <p:sp>
        <p:nvSpPr>
          <p:cNvPr id="6" name="Footer Placeholder 5">
            <a:extLst>
              <a:ext uri="{FF2B5EF4-FFF2-40B4-BE49-F238E27FC236}">
                <a16:creationId xmlns:a16="http://schemas.microsoft.com/office/drawing/2014/main" id="{0AC26821-F2C6-964C-AB46-533AB8E7D3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A2A94-98F4-7344-8DF7-FAA90F825482}"/>
              </a:ext>
            </a:extLst>
          </p:cNvPr>
          <p:cNvSpPr>
            <a:spLocks noGrp="1"/>
          </p:cNvSpPr>
          <p:nvPr>
            <p:ph type="sldNum" sz="quarter" idx="12"/>
          </p:nvPr>
        </p:nvSpPr>
        <p:spPr/>
        <p:txBody>
          <a:bodyPr/>
          <a:lstStyle/>
          <a:p>
            <a:fld id="{201A9B21-DF35-884D-A6F7-B5A1E5DFBCCB}" type="slidenum">
              <a:rPr lang="en-US" smtClean="0"/>
              <a:t>‹#›</a:t>
            </a:fld>
            <a:endParaRPr lang="en-US"/>
          </a:p>
        </p:txBody>
      </p:sp>
    </p:spTree>
    <p:extLst>
      <p:ext uri="{BB962C8B-B14F-4D97-AF65-F5344CB8AC3E}">
        <p14:creationId xmlns:p14="http://schemas.microsoft.com/office/powerpoint/2010/main" val="376949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698F-B790-5942-9B0A-26C2CB0599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4122D2B-F681-AC42-8B37-1C89DC93F8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94E83D-8094-8E49-821D-715061369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84C29C-210A-A84A-AEC6-8D9DCC2A5902}"/>
              </a:ext>
            </a:extLst>
          </p:cNvPr>
          <p:cNvSpPr>
            <a:spLocks noGrp="1"/>
          </p:cNvSpPr>
          <p:nvPr>
            <p:ph type="dt" sz="half" idx="10"/>
          </p:nvPr>
        </p:nvSpPr>
        <p:spPr/>
        <p:txBody>
          <a:bodyPr/>
          <a:lstStyle/>
          <a:p>
            <a:fld id="{7B9B4912-46A5-7D41-A37F-A5796F30D6E2}" type="datetimeFigureOut">
              <a:rPr lang="en-US" smtClean="0"/>
              <a:t>10/27/2021</a:t>
            </a:fld>
            <a:endParaRPr lang="en-US"/>
          </a:p>
        </p:txBody>
      </p:sp>
      <p:sp>
        <p:nvSpPr>
          <p:cNvPr id="6" name="Footer Placeholder 5">
            <a:extLst>
              <a:ext uri="{FF2B5EF4-FFF2-40B4-BE49-F238E27FC236}">
                <a16:creationId xmlns:a16="http://schemas.microsoft.com/office/drawing/2014/main" id="{84F765B0-0734-7546-B5C7-C1A4FD33B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54B05A-C3E8-0B49-AB58-8EC840DC7202}"/>
              </a:ext>
            </a:extLst>
          </p:cNvPr>
          <p:cNvSpPr>
            <a:spLocks noGrp="1"/>
          </p:cNvSpPr>
          <p:nvPr>
            <p:ph type="sldNum" sz="quarter" idx="12"/>
          </p:nvPr>
        </p:nvSpPr>
        <p:spPr/>
        <p:txBody>
          <a:bodyPr/>
          <a:lstStyle/>
          <a:p>
            <a:fld id="{201A9B21-DF35-884D-A6F7-B5A1E5DFBCCB}" type="slidenum">
              <a:rPr lang="en-US" smtClean="0"/>
              <a:t>‹#›</a:t>
            </a:fld>
            <a:endParaRPr lang="en-US"/>
          </a:p>
        </p:txBody>
      </p:sp>
    </p:spTree>
    <p:extLst>
      <p:ext uri="{BB962C8B-B14F-4D97-AF65-F5344CB8AC3E}">
        <p14:creationId xmlns:p14="http://schemas.microsoft.com/office/powerpoint/2010/main" val="1712447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92AB69-4E76-454C-8A8F-F2151A4076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F794BF-1A2E-174E-9BFB-2C7BC43B3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3589CC9-5341-F74A-8443-0571847E9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B4912-46A5-7D41-A37F-A5796F30D6E2}" type="datetimeFigureOut">
              <a:rPr lang="en-US" smtClean="0"/>
              <a:t>10/27/2021</a:t>
            </a:fld>
            <a:endParaRPr lang="en-US"/>
          </a:p>
        </p:txBody>
      </p:sp>
      <p:sp>
        <p:nvSpPr>
          <p:cNvPr id="5" name="Footer Placeholder 4">
            <a:extLst>
              <a:ext uri="{FF2B5EF4-FFF2-40B4-BE49-F238E27FC236}">
                <a16:creationId xmlns:a16="http://schemas.microsoft.com/office/drawing/2014/main" id="{AAF5179A-8F0E-D745-82B0-710C4A1B5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BF923E-AC9C-9945-B2B3-17724E193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A9B21-DF35-884D-A6F7-B5A1E5DFBCCB}" type="slidenum">
              <a:rPr lang="en-US" smtClean="0"/>
              <a:t>‹#›</a:t>
            </a:fld>
            <a:endParaRPr lang="en-US"/>
          </a:p>
        </p:txBody>
      </p:sp>
    </p:spTree>
    <p:extLst>
      <p:ext uri="{BB962C8B-B14F-4D97-AF65-F5344CB8AC3E}">
        <p14:creationId xmlns:p14="http://schemas.microsoft.com/office/powerpoint/2010/main" val="2568427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de.google.com/p/modwsgi/wiki/ReloadingSourceCo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3.ntu.edu.sg/home/ehchua/programming/webprogramming/Python2_Apps.html#virtualen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D2E1-0AA6-0442-9E28-E5B35913A7BA}"/>
              </a:ext>
            </a:extLst>
          </p:cNvPr>
          <p:cNvSpPr>
            <a:spLocks noGrp="1"/>
          </p:cNvSpPr>
          <p:nvPr>
            <p:ph type="ctrTitle"/>
          </p:nvPr>
        </p:nvSpPr>
        <p:spPr>
          <a:xfrm>
            <a:off x="159432" y="1041400"/>
            <a:ext cx="11924715" cy="2387600"/>
          </a:xfrm>
        </p:spPr>
        <p:txBody>
          <a:bodyPr>
            <a:normAutofit/>
          </a:bodyPr>
          <a:lstStyle/>
          <a:p>
            <a:r>
              <a:rPr lang="en-IN" sz="4800" b="1" dirty="0"/>
              <a:t>Introduction to Python-Flask </a:t>
            </a:r>
            <a:br>
              <a:rPr lang="en-IN" sz="4800" b="1" dirty="0"/>
            </a:br>
            <a:r>
              <a:rPr lang="en-IN" sz="4800" b="1" dirty="0"/>
              <a:t>Webapp Framework</a:t>
            </a:r>
          </a:p>
        </p:txBody>
      </p:sp>
      <p:sp>
        <p:nvSpPr>
          <p:cNvPr id="3" name="Subtitle 2">
            <a:extLst>
              <a:ext uri="{FF2B5EF4-FFF2-40B4-BE49-F238E27FC236}">
                <a16:creationId xmlns:a16="http://schemas.microsoft.com/office/drawing/2014/main" id="{839CF7A9-3B23-4C45-9A1B-6391B1F2C55A}"/>
              </a:ext>
            </a:extLst>
          </p:cNvPr>
          <p:cNvSpPr>
            <a:spLocks noGrp="1"/>
          </p:cNvSpPr>
          <p:nvPr>
            <p:ph type="subTitle" idx="1"/>
          </p:nvPr>
        </p:nvSpPr>
        <p:spPr/>
        <p:txBody>
          <a:bodyPr/>
          <a:lstStyle/>
          <a:p>
            <a:r>
              <a:rPr lang="en-US" dirty="0"/>
              <a:t>By</a:t>
            </a:r>
          </a:p>
          <a:p>
            <a:r>
              <a:rPr lang="en-US" dirty="0"/>
              <a:t>Dr. Thippeswamy M N</a:t>
            </a:r>
          </a:p>
          <a:p>
            <a:r>
              <a:rPr lang="en-US" dirty="0"/>
              <a:t>NMIT, Bangalore</a:t>
            </a:r>
          </a:p>
        </p:txBody>
      </p:sp>
    </p:spTree>
    <p:extLst>
      <p:ext uri="{BB962C8B-B14F-4D97-AF65-F5344CB8AC3E}">
        <p14:creationId xmlns:p14="http://schemas.microsoft.com/office/powerpoint/2010/main" val="2826306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F134-A1E8-5F4D-8D68-C5036EEEC232}"/>
              </a:ext>
            </a:extLst>
          </p:cNvPr>
          <p:cNvSpPr>
            <a:spLocks noGrp="1"/>
          </p:cNvSpPr>
          <p:nvPr>
            <p:ph type="title"/>
          </p:nvPr>
        </p:nvSpPr>
        <p:spPr>
          <a:xfrm>
            <a:off x="838200" y="365126"/>
            <a:ext cx="10515600" cy="591478"/>
          </a:xfrm>
        </p:spPr>
        <p:txBody>
          <a:bodyPr/>
          <a:lstStyle/>
          <a:p>
            <a:r>
              <a:rPr lang="en-IN" sz="3200" b="1" dirty="0">
                <a:latin typeface="Cambria" panose="02040503050406030204" pitchFamily="18" charset="0"/>
              </a:rPr>
              <a:t>Run the Webapp</a:t>
            </a:r>
            <a:endParaRPr lang="en-US" dirty="0"/>
          </a:p>
        </p:txBody>
      </p:sp>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491197" y="1167618"/>
            <a:ext cx="11209606" cy="5079683"/>
          </a:xfrm>
        </p:spPr>
        <p:txBody>
          <a:bodyPr>
            <a:normAutofit lnSpcReduction="10000"/>
          </a:bodyPr>
          <a:lstStyle/>
          <a:p>
            <a:pPr algn="just"/>
            <a:r>
              <a:rPr lang="en-IN" sz="2400" dirty="0">
                <a:latin typeface="Cambria" panose="02040503050406030204" pitchFamily="18" charset="0"/>
              </a:rPr>
              <a:t>$ cd /path/to/project-directory</a:t>
            </a:r>
          </a:p>
          <a:p>
            <a:pPr algn="just"/>
            <a:r>
              <a:rPr lang="en-IN" sz="2400" dirty="0">
                <a:latin typeface="Cambria" panose="02040503050406030204" pitchFamily="18" charset="0"/>
              </a:rPr>
              <a:t>$ python </a:t>
            </a:r>
            <a:r>
              <a:rPr lang="en-IN" sz="2400" dirty="0" err="1">
                <a:latin typeface="Cambria" panose="02040503050406030204" pitchFamily="18" charset="0"/>
              </a:rPr>
              <a:t>hello_flask.py</a:t>
            </a:r>
            <a:endParaRPr lang="en-IN" sz="2400" dirty="0">
              <a:latin typeface="Cambria" panose="02040503050406030204" pitchFamily="18" charset="0"/>
            </a:endParaRPr>
          </a:p>
          <a:p>
            <a:pPr algn="just"/>
            <a:r>
              <a:rPr lang="en-IN" sz="2400" dirty="0">
                <a:latin typeface="Cambria" panose="02040503050406030204" pitchFamily="18" charset="0"/>
              </a:rPr>
              <a:t>Running on http://127.0.0.1:5000/ (Press CTRL+C to quit)</a:t>
            </a:r>
          </a:p>
          <a:p>
            <a:pPr algn="just"/>
            <a:endParaRPr lang="en-IN" sz="2400" dirty="0">
              <a:latin typeface="Cambria" panose="02040503050406030204" pitchFamily="18" charset="0"/>
            </a:endParaRPr>
          </a:p>
          <a:p>
            <a:pPr algn="just"/>
            <a:r>
              <a:rPr lang="en-IN" sz="2400" dirty="0">
                <a:latin typeface="Cambria" panose="02040503050406030204" pitchFamily="18" charset="0"/>
              </a:rPr>
              <a:t>The Flask built-in web server has been started, listening on TCP port 5000. The webapp has also been started. It routes the URL '/' request to main() which returns the hello-world message.</a:t>
            </a:r>
          </a:p>
          <a:p>
            <a:pPr algn="just"/>
            <a:endParaRPr lang="en-IN" sz="2400" dirty="0">
              <a:latin typeface="Cambria" panose="02040503050406030204" pitchFamily="18" charset="0"/>
            </a:endParaRPr>
          </a:p>
          <a:p>
            <a:r>
              <a:rPr lang="en-IN" sz="2400" dirty="0">
                <a:latin typeface="Cambria" panose="02040503050406030204" pitchFamily="18" charset="0"/>
              </a:rPr>
              <a:t>In the web browser, type URL http://127.0.0.1:5000/ (or http://localhost:5000/) to trigger the webapp (localhost is the domain name for local loop-back IP address 127.0.0.1). </a:t>
            </a:r>
          </a:p>
          <a:p>
            <a:pPr marL="0" indent="0">
              <a:buNone/>
            </a:pPr>
            <a:endParaRPr lang="en-IN" sz="2400" dirty="0">
              <a:latin typeface="Cambria" panose="02040503050406030204" pitchFamily="18" charset="0"/>
            </a:endParaRPr>
          </a:p>
          <a:p>
            <a:pPr algn="just"/>
            <a:r>
              <a:rPr lang="en-IN" sz="2400" dirty="0">
                <a:latin typeface="Cambria" panose="02040503050406030204" pitchFamily="18" charset="0"/>
              </a:rPr>
              <a:t>You should see the hello-world message.</a:t>
            </a:r>
          </a:p>
        </p:txBody>
      </p:sp>
    </p:spTree>
    <p:extLst>
      <p:ext uri="{BB962C8B-B14F-4D97-AF65-F5344CB8AC3E}">
        <p14:creationId xmlns:p14="http://schemas.microsoft.com/office/powerpoint/2010/main" val="383154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F134-A1E8-5F4D-8D68-C5036EEEC232}"/>
              </a:ext>
            </a:extLst>
          </p:cNvPr>
          <p:cNvSpPr>
            <a:spLocks noGrp="1"/>
          </p:cNvSpPr>
          <p:nvPr>
            <p:ph type="title"/>
          </p:nvPr>
        </p:nvSpPr>
        <p:spPr>
          <a:xfrm>
            <a:off x="838200" y="365125"/>
            <a:ext cx="10515600" cy="929103"/>
          </a:xfrm>
        </p:spPr>
        <p:txBody>
          <a:bodyPr>
            <a:normAutofit fontScale="90000"/>
          </a:bodyPr>
          <a:lstStyle/>
          <a:p>
            <a:r>
              <a:rPr lang="en-IN" sz="3200" b="1" dirty="0">
                <a:latin typeface="Cambria" panose="02040503050406030204" pitchFamily="18" charset="0"/>
              </a:rPr>
              <a:t>(Advanced) Reloading Modified Source Code under WSGI</a:t>
            </a:r>
          </a:p>
        </p:txBody>
      </p:sp>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633046" y="1463040"/>
            <a:ext cx="11057205" cy="5029835"/>
          </a:xfrm>
        </p:spPr>
        <p:txBody>
          <a:bodyPr>
            <a:normAutofit fontScale="92500"/>
          </a:bodyPr>
          <a:lstStyle/>
          <a:p>
            <a:pPr algn="just">
              <a:lnSpc>
                <a:spcPct val="150000"/>
              </a:lnSpc>
            </a:pPr>
            <a:r>
              <a:rPr lang="en-IN" sz="2400" b="1" dirty="0">
                <a:latin typeface="Cambria" panose="02040503050406030204" pitchFamily="18" charset="0"/>
              </a:rPr>
              <a:t>Reference</a:t>
            </a:r>
            <a:r>
              <a:rPr lang="en-IN" sz="2400" dirty="0">
                <a:latin typeface="Cambria" panose="02040503050406030204" pitchFamily="18" charset="0"/>
              </a:rPr>
              <a:t>: </a:t>
            </a:r>
            <a:r>
              <a:rPr lang="en-IN" sz="2400" dirty="0" err="1">
                <a:latin typeface="Cambria" panose="02040503050406030204" pitchFamily="18" charset="0"/>
              </a:rPr>
              <a:t>modwsgi</a:t>
            </a:r>
            <a:r>
              <a:rPr lang="en-IN" sz="2400" dirty="0">
                <a:latin typeface="Cambria" panose="02040503050406030204" pitchFamily="18" charset="0"/>
              </a:rPr>
              <a:t> Reloading Source Code @ </a:t>
            </a:r>
            <a:r>
              <a:rPr lang="en-IN" sz="2400" dirty="0">
                <a:latin typeface="Cambria" panose="02040503050406030204" pitchFamily="18" charset="0"/>
                <a:hlinkClick r:id="rId2"/>
              </a:rPr>
              <a:t>https://code.google.com/p/modwsgi/wiki/ReloadingSourceCode</a:t>
            </a:r>
            <a:r>
              <a:rPr lang="en-IN" sz="2400" dirty="0">
                <a:latin typeface="Cambria" panose="02040503050406030204" pitchFamily="18" charset="0"/>
              </a:rPr>
              <a:t>.</a:t>
            </a:r>
          </a:p>
          <a:p>
            <a:pPr algn="just">
              <a:lnSpc>
                <a:spcPct val="150000"/>
              </a:lnSpc>
            </a:pPr>
            <a:r>
              <a:rPr lang="en-IN" sz="2400" dirty="0">
                <a:latin typeface="Cambria" panose="02040503050406030204" pitchFamily="18" charset="0"/>
              </a:rPr>
              <a:t>If you modify your source code, running under WSGI, you need to restart the Apache server to reload the source code.</a:t>
            </a:r>
          </a:p>
          <a:p>
            <a:pPr algn="just">
              <a:lnSpc>
                <a:spcPct val="150000"/>
              </a:lnSpc>
            </a:pPr>
            <a:r>
              <a:rPr lang="en-IN" sz="2400" dirty="0">
                <a:latin typeface="Cambria" panose="02040503050406030204" pitchFamily="18" charset="0"/>
              </a:rPr>
              <a:t>On the other hand, if you your WSGI process is run in so-called daemon mode (to verify, check if </a:t>
            </a:r>
            <a:r>
              <a:rPr lang="en-IN" sz="2400" dirty="0" err="1">
                <a:latin typeface="Cambria" panose="02040503050406030204" pitchFamily="18" charset="0"/>
              </a:rPr>
              <a:t>WSGIDaemonProcess</a:t>
            </a:r>
            <a:r>
              <a:rPr lang="en-IN" sz="2400" dirty="0">
                <a:latin typeface="Cambria" panose="02040503050406030204" pitchFamily="18" charset="0"/>
              </a:rPr>
              <a:t> is used in your apache configuration), you can reload the WSGI process by touching the .</a:t>
            </a:r>
            <a:r>
              <a:rPr lang="en-IN" sz="2400" dirty="0" err="1">
                <a:latin typeface="Cambria" panose="02040503050406030204" pitchFamily="18" charset="0"/>
              </a:rPr>
              <a:t>wsgi</a:t>
            </a:r>
            <a:r>
              <a:rPr lang="en-IN" sz="2400" dirty="0">
                <a:latin typeface="Cambria" panose="02040503050406030204" pitchFamily="18" charset="0"/>
              </a:rPr>
              <a:t> file.</a:t>
            </a:r>
          </a:p>
          <a:p>
            <a:pPr algn="just">
              <a:lnSpc>
                <a:spcPct val="150000"/>
              </a:lnSpc>
            </a:pPr>
            <a:r>
              <a:rPr lang="en-IN" sz="2400" dirty="0">
                <a:latin typeface="Cambria" panose="02040503050406030204" pitchFamily="18" charset="0"/>
              </a:rPr>
              <a:t>By default, reloading is enabled and a change to the WSGI file will trigger the reloading. You can use the </a:t>
            </a:r>
            <a:r>
              <a:rPr lang="en-IN" sz="2400" dirty="0" err="1">
                <a:latin typeface="Cambria" panose="02040503050406030204" pitchFamily="18" charset="0"/>
              </a:rPr>
              <a:t>WSGIScriptReloading</a:t>
            </a:r>
            <a:r>
              <a:rPr lang="en-IN" sz="2400" dirty="0">
                <a:latin typeface="Cambria" panose="02040503050406030204" pitchFamily="18" charset="0"/>
              </a:rPr>
              <a:t> </a:t>
            </a:r>
            <a:r>
              <a:rPr lang="en-IN" sz="2400" dirty="0" err="1">
                <a:latin typeface="Cambria" panose="02040503050406030204" pitchFamily="18" charset="0"/>
              </a:rPr>
              <a:t>On|Off</a:t>
            </a:r>
            <a:r>
              <a:rPr lang="en-IN" sz="2400" dirty="0">
                <a:latin typeface="Cambria" panose="02040503050406030204" pitchFamily="18" charset="0"/>
              </a:rPr>
              <a:t> directive to control the reloading.</a:t>
            </a:r>
          </a:p>
        </p:txBody>
      </p:sp>
    </p:spTree>
    <p:extLst>
      <p:ext uri="{BB962C8B-B14F-4D97-AF65-F5344CB8AC3E}">
        <p14:creationId xmlns:p14="http://schemas.microsoft.com/office/powerpoint/2010/main" val="1552535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58BB-5D66-4C1A-93D3-5E85C6CBDD04}"/>
              </a:ext>
            </a:extLst>
          </p:cNvPr>
          <p:cNvSpPr>
            <a:spLocks noGrp="1"/>
          </p:cNvSpPr>
          <p:nvPr>
            <p:ph type="title"/>
          </p:nvPr>
        </p:nvSpPr>
        <p:spPr/>
        <p:txBody>
          <a:bodyPr/>
          <a:lstStyle/>
          <a:p>
            <a:r>
              <a:rPr lang="en-US" dirty="0"/>
              <a:t>Example 2-2. hello.py: Flask application with a dynamic route</a:t>
            </a:r>
          </a:p>
        </p:txBody>
      </p:sp>
      <p:sp>
        <p:nvSpPr>
          <p:cNvPr id="3" name="Content Placeholder 2">
            <a:extLst>
              <a:ext uri="{FF2B5EF4-FFF2-40B4-BE49-F238E27FC236}">
                <a16:creationId xmlns:a16="http://schemas.microsoft.com/office/drawing/2014/main" id="{A1F71E41-458D-4727-A108-248295DBF866}"/>
              </a:ext>
            </a:extLst>
          </p:cNvPr>
          <p:cNvSpPr>
            <a:spLocks noGrp="1"/>
          </p:cNvSpPr>
          <p:nvPr>
            <p:ph idx="1"/>
          </p:nvPr>
        </p:nvSpPr>
        <p:spPr/>
        <p:txBody>
          <a:bodyPr>
            <a:normAutofit fontScale="92500" lnSpcReduction="20000"/>
          </a:bodyPr>
          <a:lstStyle/>
          <a:p>
            <a:r>
              <a:rPr lang="en-US" dirty="0"/>
              <a:t>from flask import Flask</a:t>
            </a:r>
          </a:p>
          <a:p>
            <a:r>
              <a:rPr lang="en-US" dirty="0"/>
              <a:t>app = Flask(__name__)</a:t>
            </a:r>
          </a:p>
          <a:p>
            <a:r>
              <a:rPr lang="en-US" dirty="0"/>
              <a:t>@app.route('/hello')</a:t>
            </a:r>
          </a:p>
          <a:p>
            <a:r>
              <a:rPr lang="en-US" dirty="0"/>
              <a:t>def </a:t>
            </a:r>
            <a:r>
              <a:rPr lang="en-US" dirty="0" err="1"/>
              <a:t>hello_world</a:t>
            </a:r>
            <a:r>
              <a:rPr lang="en-US" dirty="0"/>
              <a:t>():</a:t>
            </a:r>
          </a:p>
          <a:p>
            <a:r>
              <a:rPr lang="en-US" dirty="0"/>
              <a:t>   return 'Hello World'</a:t>
            </a:r>
          </a:p>
          <a:p>
            <a:r>
              <a:rPr lang="en-US" dirty="0"/>
              <a:t>@app.route('/user/&lt;name&gt;')</a:t>
            </a:r>
          </a:p>
          <a:p>
            <a:r>
              <a:rPr lang="en-US" dirty="0"/>
              <a:t>def user(name):</a:t>
            </a:r>
          </a:p>
          <a:p>
            <a:r>
              <a:rPr lang="en-US" dirty="0"/>
              <a:t> return '&lt;h1&gt;Hello, %s!&lt;/h1&gt;' % name</a:t>
            </a:r>
          </a:p>
          <a:p>
            <a:r>
              <a:rPr lang="en-US" dirty="0"/>
              <a:t>if __name__ == '__main__':</a:t>
            </a:r>
          </a:p>
          <a:p>
            <a:r>
              <a:rPr lang="en-US" dirty="0"/>
              <a:t>   </a:t>
            </a:r>
            <a:r>
              <a:rPr lang="en-US" dirty="0" err="1"/>
              <a:t>app.run</a:t>
            </a:r>
            <a:r>
              <a:rPr lang="en-US" dirty="0"/>
              <a:t>()</a:t>
            </a:r>
          </a:p>
        </p:txBody>
      </p:sp>
      <p:pic>
        <p:nvPicPr>
          <p:cNvPr id="5" name="Picture 4">
            <a:extLst>
              <a:ext uri="{FF2B5EF4-FFF2-40B4-BE49-F238E27FC236}">
                <a16:creationId xmlns:a16="http://schemas.microsoft.com/office/drawing/2014/main" id="{053B8EAE-B9A9-446D-8293-D4E49F62F30D}"/>
              </a:ext>
            </a:extLst>
          </p:cNvPr>
          <p:cNvPicPr>
            <a:picLocks noChangeAspect="1"/>
          </p:cNvPicPr>
          <p:nvPr/>
        </p:nvPicPr>
        <p:blipFill>
          <a:blip r:embed="rId2"/>
          <a:stretch>
            <a:fillRect/>
          </a:stretch>
        </p:blipFill>
        <p:spPr>
          <a:xfrm>
            <a:off x="5473176" y="1825625"/>
            <a:ext cx="4743450" cy="1247775"/>
          </a:xfrm>
          <a:prstGeom prst="rect">
            <a:avLst/>
          </a:prstGeom>
        </p:spPr>
      </p:pic>
    </p:spTree>
    <p:extLst>
      <p:ext uri="{BB962C8B-B14F-4D97-AF65-F5344CB8AC3E}">
        <p14:creationId xmlns:p14="http://schemas.microsoft.com/office/powerpoint/2010/main" val="3276723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F134-A1E8-5F4D-8D68-C5036EEEC232}"/>
              </a:ext>
            </a:extLst>
          </p:cNvPr>
          <p:cNvSpPr>
            <a:spLocks noGrp="1"/>
          </p:cNvSpPr>
          <p:nvPr>
            <p:ph type="title"/>
          </p:nvPr>
        </p:nvSpPr>
        <p:spPr>
          <a:xfrm>
            <a:off x="838200" y="365126"/>
            <a:ext cx="10515600" cy="675884"/>
          </a:xfrm>
        </p:spPr>
        <p:txBody>
          <a:bodyPr>
            <a:normAutofit/>
          </a:bodyPr>
          <a:lstStyle/>
          <a:p>
            <a:r>
              <a:rPr lang="en-IN" sz="2900" b="1" dirty="0">
                <a:latin typeface="Cambria" panose="02040503050406030204" pitchFamily="18" charset="0"/>
              </a:rPr>
              <a:t>Routes and View Functions</a:t>
            </a:r>
            <a:endParaRPr lang="en-US" sz="2900" b="1" dirty="0">
              <a:latin typeface="Cambria" panose="02040503050406030204" pitchFamily="18" charset="0"/>
            </a:endParaRPr>
          </a:p>
        </p:txBody>
      </p:sp>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355904" y="1041010"/>
            <a:ext cx="11746522" cy="5135953"/>
          </a:xfrm>
        </p:spPr>
        <p:txBody>
          <a:bodyPr>
            <a:normAutofit fontScale="92500" lnSpcReduction="20000"/>
          </a:bodyPr>
          <a:lstStyle/>
          <a:p>
            <a:pPr>
              <a:lnSpc>
                <a:spcPct val="150000"/>
              </a:lnSpc>
            </a:pPr>
            <a:r>
              <a:rPr lang="en-US" sz="2000" dirty="0">
                <a:latin typeface="Cambria" panose="02040503050406030204" pitchFamily="18" charset="0"/>
              </a:rPr>
              <a:t>  Modern web frameworks use the routing technique to help a user remember application URLs. </a:t>
            </a:r>
          </a:p>
          <a:p>
            <a:pPr>
              <a:lnSpc>
                <a:spcPct val="150000"/>
              </a:lnSpc>
            </a:pPr>
            <a:r>
              <a:rPr lang="en-US" sz="2000" dirty="0">
                <a:latin typeface="Cambria" panose="02040503050406030204" pitchFamily="18" charset="0"/>
              </a:rPr>
              <a:t>It is useful to access the desired page directly without having to navigate from the home page.</a:t>
            </a:r>
          </a:p>
          <a:p>
            <a:pPr>
              <a:lnSpc>
                <a:spcPct val="150000"/>
              </a:lnSpc>
            </a:pPr>
            <a:endParaRPr lang="en-US" sz="2000" dirty="0">
              <a:latin typeface="Cambria" panose="02040503050406030204" pitchFamily="18" charset="0"/>
            </a:endParaRPr>
          </a:p>
          <a:p>
            <a:pPr>
              <a:lnSpc>
                <a:spcPct val="150000"/>
              </a:lnSpc>
            </a:pPr>
            <a:r>
              <a:rPr lang="en-US" sz="2000" dirty="0">
                <a:latin typeface="Cambria" panose="02040503050406030204" pitchFamily="18" charset="0"/>
              </a:rPr>
              <a:t>The route() decorator in Flask is used to bind URL to a function. For example −</a:t>
            </a:r>
          </a:p>
          <a:p>
            <a:pPr>
              <a:lnSpc>
                <a:spcPct val="150000"/>
              </a:lnSpc>
            </a:pPr>
            <a:endParaRPr lang="en-US" sz="2000" dirty="0">
              <a:latin typeface="Cambria" panose="02040503050406030204" pitchFamily="18" charset="0"/>
            </a:endParaRPr>
          </a:p>
          <a:p>
            <a:pPr>
              <a:lnSpc>
                <a:spcPct val="150000"/>
              </a:lnSpc>
            </a:pPr>
            <a:r>
              <a:rPr lang="en-US" sz="2000" dirty="0">
                <a:latin typeface="Cambria" panose="02040503050406030204" pitchFamily="18" charset="0"/>
              </a:rPr>
              <a:t>@app.route(‘/hello’)</a:t>
            </a:r>
          </a:p>
          <a:p>
            <a:pPr>
              <a:lnSpc>
                <a:spcPct val="150000"/>
              </a:lnSpc>
            </a:pPr>
            <a:r>
              <a:rPr lang="en-US" sz="2000" dirty="0">
                <a:latin typeface="Cambria" panose="02040503050406030204" pitchFamily="18" charset="0"/>
              </a:rPr>
              <a:t>def </a:t>
            </a:r>
            <a:r>
              <a:rPr lang="en-US" sz="2000" dirty="0" err="1">
                <a:latin typeface="Cambria" panose="02040503050406030204" pitchFamily="18" charset="0"/>
              </a:rPr>
              <a:t>hello_world</a:t>
            </a:r>
            <a:r>
              <a:rPr lang="en-US" sz="2000" dirty="0">
                <a:latin typeface="Cambria" panose="02040503050406030204" pitchFamily="18" charset="0"/>
              </a:rPr>
              <a:t>():</a:t>
            </a:r>
          </a:p>
          <a:p>
            <a:pPr>
              <a:lnSpc>
                <a:spcPct val="150000"/>
              </a:lnSpc>
            </a:pPr>
            <a:r>
              <a:rPr lang="en-US" sz="2000" dirty="0">
                <a:latin typeface="Cambria" panose="02040503050406030204" pitchFamily="18" charset="0"/>
              </a:rPr>
              <a:t>   return ‘hello world’</a:t>
            </a:r>
          </a:p>
          <a:p>
            <a:pPr>
              <a:lnSpc>
                <a:spcPct val="150000"/>
              </a:lnSpc>
            </a:pPr>
            <a:r>
              <a:rPr lang="en-US" sz="2000" dirty="0">
                <a:latin typeface="Cambria" panose="02040503050406030204" pitchFamily="18" charset="0"/>
              </a:rPr>
              <a:t>Here, URL ‘/hello’ rule is bound to the </a:t>
            </a:r>
            <a:r>
              <a:rPr lang="en-US" sz="2000" dirty="0" err="1">
                <a:latin typeface="Cambria" panose="02040503050406030204" pitchFamily="18" charset="0"/>
              </a:rPr>
              <a:t>hello_world</a:t>
            </a:r>
            <a:r>
              <a:rPr lang="en-US" sz="2000" dirty="0">
                <a:latin typeface="Cambria" panose="02040503050406030204" pitchFamily="18" charset="0"/>
              </a:rPr>
              <a:t>() function. As a result, if a user visits http://localhost:5000/hello URL, the output of the </a:t>
            </a:r>
            <a:r>
              <a:rPr lang="en-US" sz="2000" dirty="0" err="1">
                <a:latin typeface="Cambria" panose="02040503050406030204" pitchFamily="18" charset="0"/>
              </a:rPr>
              <a:t>hello_world</a:t>
            </a:r>
            <a:r>
              <a:rPr lang="en-US" sz="2000" dirty="0">
                <a:latin typeface="Cambria" panose="02040503050406030204" pitchFamily="18" charset="0"/>
              </a:rPr>
              <a:t>() function will be rendered in the browser.</a:t>
            </a:r>
            <a:endParaRPr lang="en-IN" sz="2000" dirty="0">
              <a:latin typeface="Cambria" panose="02040503050406030204" pitchFamily="18" charset="0"/>
            </a:endParaRPr>
          </a:p>
          <a:p>
            <a:pPr marL="0" indent="0">
              <a:lnSpc>
                <a:spcPct val="150000"/>
              </a:lnSpc>
              <a:buNone/>
            </a:pPr>
            <a:endParaRPr lang="en-US" sz="2000" dirty="0">
              <a:latin typeface="Cambria" panose="02040503050406030204" pitchFamily="18" charset="0"/>
            </a:endParaRPr>
          </a:p>
        </p:txBody>
      </p:sp>
    </p:spTree>
    <p:extLst>
      <p:ext uri="{BB962C8B-B14F-4D97-AF65-F5344CB8AC3E}">
        <p14:creationId xmlns:p14="http://schemas.microsoft.com/office/powerpoint/2010/main" val="224971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BEA3-4F2B-41BD-8405-02BA11ED7D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67EF9A-5B7D-4EAF-90CB-B481B63CCF1E}"/>
              </a:ext>
            </a:extLst>
          </p:cNvPr>
          <p:cNvSpPr>
            <a:spLocks noGrp="1"/>
          </p:cNvSpPr>
          <p:nvPr>
            <p:ph idx="1"/>
          </p:nvPr>
        </p:nvSpPr>
        <p:spPr/>
        <p:txBody>
          <a:bodyPr/>
          <a:lstStyle/>
          <a:p>
            <a:r>
              <a:rPr lang="en-US" dirty="0"/>
              <a:t>It is possible to build a URL dynamically, by adding variable parts to the rule parameter. This variable part is marked as &lt;</a:t>
            </a:r>
            <a:r>
              <a:rPr lang="en-US" dirty="0">
                <a:solidFill>
                  <a:srgbClr val="FF0000"/>
                </a:solidFill>
              </a:rPr>
              <a:t>variable-name</a:t>
            </a:r>
            <a:r>
              <a:rPr lang="en-US" dirty="0"/>
              <a:t>&gt;. It is passed as a keyword argument to the function with which the rule is associated.</a:t>
            </a:r>
          </a:p>
          <a:p>
            <a:r>
              <a:rPr lang="en-US" dirty="0"/>
              <a:t>In the following example, the rule parameter of route() decorator contains &lt;</a:t>
            </a:r>
            <a:r>
              <a:rPr lang="en-US" dirty="0">
                <a:solidFill>
                  <a:srgbClr val="FF0000"/>
                </a:solidFill>
              </a:rPr>
              <a:t>name</a:t>
            </a:r>
            <a:r>
              <a:rPr lang="en-US" dirty="0"/>
              <a:t>&gt; variable part attached to URL ‘/hello’. </a:t>
            </a:r>
          </a:p>
          <a:p>
            <a:r>
              <a:rPr lang="en-US" dirty="0"/>
              <a:t>Hence, if the http://localhost:5000/hello/TutorialsPoint is entered as a URL in the browser, ‘</a:t>
            </a:r>
            <a:r>
              <a:rPr lang="en-US" dirty="0" err="1"/>
              <a:t>TutorialPoint</a:t>
            </a:r>
            <a:r>
              <a:rPr lang="en-US" dirty="0"/>
              <a:t>’ will be supplied to hello() function as argument.</a:t>
            </a:r>
          </a:p>
        </p:txBody>
      </p:sp>
    </p:spTree>
    <p:extLst>
      <p:ext uri="{BB962C8B-B14F-4D97-AF65-F5344CB8AC3E}">
        <p14:creationId xmlns:p14="http://schemas.microsoft.com/office/powerpoint/2010/main" val="61429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861F-AC71-4217-AD6D-C392897F59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4E6C76-174B-44FB-B25E-7361E224FAB5}"/>
              </a:ext>
            </a:extLst>
          </p:cNvPr>
          <p:cNvSpPr>
            <a:spLocks noGrp="1"/>
          </p:cNvSpPr>
          <p:nvPr>
            <p:ph idx="1"/>
          </p:nvPr>
        </p:nvSpPr>
        <p:spPr/>
        <p:txBody>
          <a:bodyPr>
            <a:normAutofit lnSpcReduction="10000"/>
          </a:bodyPr>
          <a:lstStyle/>
          <a:p>
            <a:r>
              <a:rPr lang="en-US" dirty="0"/>
              <a:t>from flask import Flask</a:t>
            </a:r>
          </a:p>
          <a:p>
            <a:r>
              <a:rPr lang="en-US" dirty="0"/>
              <a:t>app = Flask(__name__)</a:t>
            </a:r>
          </a:p>
          <a:p>
            <a:endParaRPr lang="en-US" dirty="0"/>
          </a:p>
          <a:p>
            <a:r>
              <a:rPr lang="en-US" dirty="0"/>
              <a:t>@app.route('/hello/&lt;name&gt;')</a:t>
            </a:r>
          </a:p>
          <a:p>
            <a:r>
              <a:rPr lang="en-US" dirty="0"/>
              <a:t>def </a:t>
            </a:r>
            <a:r>
              <a:rPr lang="en-US" dirty="0" err="1"/>
              <a:t>hello_name</a:t>
            </a:r>
            <a:r>
              <a:rPr lang="en-US" dirty="0"/>
              <a:t>(name):</a:t>
            </a:r>
          </a:p>
          <a:p>
            <a:r>
              <a:rPr lang="en-US" dirty="0"/>
              <a:t>   return 'Hello %s!' % name</a:t>
            </a:r>
          </a:p>
          <a:p>
            <a:endParaRPr lang="en-US" dirty="0"/>
          </a:p>
          <a:p>
            <a:r>
              <a:rPr lang="en-US" dirty="0"/>
              <a:t>if __name__ == '__main__':</a:t>
            </a:r>
          </a:p>
          <a:p>
            <a:r>
              <a:rPr lang="en-US" dirty="0"/>
              <a:t>   </a:t>
            </a:r>
            <a:r>
              <a:rPr lang="en-US" dirty="0" err="1"/>
              <a:t>app.run</a:t>
            </a:r>
            <a:r>
              <a:rPr lang="en-US" dirty="0"/>
              <a:t>(debug = True)</a:t>
            </a:r>
          </a:p>
        </p:txBody>
      </p:sp>
    </p:spTree>
    <p:extLst>
      <p:ext uri="{BB962C8B-B14F-4D97-AF65-F5344CB8AC3E}">
        <p14:creationId xmlns:p14="http://schemas.microsoft.com/office/powerpoint/2010/main" val="341158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F134-A1E8-5F4D-8D68-C5036EEEC232}"/>
              </a:ext>
            </a:extLst>
          </p:cNvPr>
          <p:cNvSpPr>
            <a:spLocks noGrp="1"/>
          </p:cNvSpPr>
          <p:nvPr>
            <p:ph type="title"/>
          </p:nvPr>
        </p:nvSpPr>
        <p:spPr>
          <a:xfrm>
            <a:off x="495300" y="0"/>
            <a:ext cx="10515600" cy="769408"/>
          </a:xfrm>
        </p:spPr>
        <p:txBody>
          <a:bodyPr/>
          <a:lstStyle/>
          <a:p>
            <a:r>
              <a:rPr lang="en-IN" sz="2900" b="1" dirty="0">
                <a:latin typeface="Cambria" panose="02040503050406030204" pitchFamily="18" charset="0"/>
              </a:rPr>
              <a:t>Multiple Routes for the same Route Handler</a:t>
            </a:r>
            <a:endParaRPr lang="en-US" sz="2900" b="1" dirty="0">
              <a:latin typeface="Cambria" panose="02040503050406030204" pitchFamily="18" charset="0"/>
            </a:endParaRPr>
          </a:p>
        </p:txBody>
      </p:sp>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495300" y="769408"/>
            <a:ext cx="11290300" cy="6088592"/>
          </a:xfrm>
        </p:spPr>
        <p:txBody>
          <a:bodyPr>
            <a:normAutofit/>
          </a:bodyPr>
          <a:lstStyle/>
          <a:p>
            <a:pPr algn="just">
              <a:lnSpc>
                <a:spcPct val="150000"/>
              </a:lnSpc>
            </a:pPr>
            <a:r>
              <a:rPr lang="en-IN" sz="2200" dirty="0">
                <a:latin typeface="Cambria" panose="02040503050406030204" pitchFamily="18" charset="0"/>
              </a:rPr>
              <a:t>You can register more than one URLs to the same route handler (or view function). For example, </a:t>
            </a:r>
          </a:p>
          <a:p>
            <a:pPr algn="just">
              <a:lnSpc>
                <a:spcPct val="150000"/>
              </a:lnSpc>
            </a:pPr>
            <a:r>
              <a:rPr lang="en-IN" sz="2200" dirty="0">
                <a:latin typeface="Cambria" panose="02040503050406030204" pitchFamily="18" charset="0"/>
              </a:rPr>
              <a:t>@</a:t>
            </a:r>
            <a:r>
              <a:rPr lang="en-IN" sz="2200" dirty="0" err="1">
                <a:latin typeface="Cambria" panose="02040503050406030204" pitchFamily="18" charset="0"/>
              </a:rPr>
              <a:t>app.route</a:t>
            </a:r>
            <a:r>
              <a:rPr lang="en-IN" sz="2200" dirty="0">
                <a:latin typeface="Cambria" panose="02040503050406030204" pitchFamily="18" charset="0"/>
              </a:rPr>
              <a:t>('/’) </a:t>
            </a:r>
          </a:p>
          <a:p>
            <a:pPr algn="just">
              <a:lnSpc>
                <a:spcPct val="150000"/>
              </a:lnSpc>
            </a:pPr>
            <a:r>
              <a:rPr lang="en-IN" sz="2200" dirty="0">
                <a:latin typeface="Cambria" panose="02040503050406030204" pitchFamily="18" charset="0"/>
              </a:rPr>
              <a:t>@</a:t>
            </a:r>
            <a:r>
              <a:rPr lang="en-IN" sz="2200" dirty="0" err="1">
                <a:latin typeface="Cambria" panose="02040503050406030204" pitchFamily="18" charset="0"/>
              </a:rPr>
              <a:t>app.route</a:t>
            </a:r>
            <a:r>
              <a:rPr lang="en-IN" sz="2200" dirty="0">
                <a:latin typeface="Cambria" panose="02040503050406030204" pitchFamily="18" charset="0"/>
              </a:rPr>
              <a:t>('/hello’) </a:t>
            </a:r>
          </a:p>
          <a:p>
            <a:pPr algn="just">
              <a:lnSpc>
                <a:spcPct val="150000"/>
              </a:lnSpc>
            </a:pPr>
            <a:r>
              <a:rPr lang="en-IN" sz="2200" dirty="0">
                <a:latin typeface="Cambria" panose="02040503050406030204" pitchFamily="18" charset="0"/>
              </a:rPr>
              <a:t>def main(): </a:t>
            </a:r>
          </a:p>
          <a:p>
            <a:pPr marL="0" indent="0" algn="just">
              <a:lnSpc>
                <a:spcPct val="150000"/>
              </a:lnSpc>
              <a:buNone/>
            </a:pPr>
            <a:r>
              <a:rPr lang="en-IN" sz="2200" dirty="0">
                <a:latin typeface="Cambria" panose="02040503050406030204" pitchFamily="18" charset="0"/>
              </a:rPr>
              <a:t>	"""Say Hello""" </a:t>
            </a:r>
          </a:p>
          <a:p>
            <a:pPr marL="0" indent="0" algn="just">
              <a:lnSpc>
                <a:spcPct val="150000"/>
              </a:lnSpc>
              <a:buNone/>
            </a:pPr>
            <a:r>
              <a:rPr lang="en-IN" sz="2200" dirty="0">
                <a:latin typeface="Cambria" panose="02040503050406030204" pitchFamily="18" charset="0"/>
              </a:rPr>
              <a:t>	return 'Hello, world!’</a:t>
            </a:r>
          </a:p>
          <a:p>
            <a:pPr marL="0" indent="0" algn="just">
              <a:lnSpc>
                <a:spcPct val="150000"/>
              </a:lnSpc>
              <a:buNone/>
            </a:pPr>
            <a:r>
              <a:rPr lang="en-IN" sz="2200" dirty="0">
                <a:latin typeface="Cambria" panose="02040503050406030204" pitchFamily="18" charset="0"/>
              </a:rPr>
              <a:t>Restart the webapp. </a:t>
            </a:r>
          </a:p>
          <a:p>
            <a:pPr marL="0" indent="0" algn="just">
              <a:lnSpc>
                <a:spcPct val="150000"/>
              </a:lnSpc>
              <a:buNone/>
            </a:pPr>
            <a:r>
              <a:rPr lang="en-IN" sz="2200" dirty="0">
                <a:latin typeface="Cambria" panose="02040503050406030204" pitchFamily="18" charset="0"/>
              </a:rPr>
              <a:t>Try issuing URL http://127.0.0.1:5000/ and http://127.0.0.1:5000/hello, and observe the result.</a:t>
            </a:r>
          </a:p>
        </p:txBody>
      </p:sp>
    </p:spTree>
    <p:extLst>
      <p:ext uri="{BB962C8B-B14F-4D97-AF65-F5344CB8AC3E}">
        <p14:creationId xmlns:p14="http://schemas.microsoft.com/office/powerpoint/2010/main" val="366428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98C0-1BA6-404C-A318-0F8C2C4057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FB914-C992-4C39-B79E-79EBD89A3BD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A704EB6-FDE9-400D-985D-451FF507B6CA}"/>
              </a:ext>
            </a:extLst>
          </p:cNvPr>
          <p:cNvPicPr>
            <a:picLocks noChangeAspect="1"/>
          </p:cNvPicPr>
          <p:nvPr/>
        </p:nvPicPr>
        <p:blipFill>
          <a:blip r:embed="rId2"/>
          <a:stretch>
            <a:fillRect/>
          </a:stretch>
        </p:blipFill>
        <p:spPr>
          <a:xfrm>
            <a:off x="988472" y="365125"/>
            <a:ext cx="9984327" cy="5733834"/>
          </a:xfrm>
          <a:prstGeom prst="rect">
            <a:avLst/>
          </a:prstGeom>
        </p:spPr>
      </p:pic>
    </p:spTree>
    <p:extLst>
      <p:ext uri="{BB962C8B-B14F-4D97-AF65-F5344CB8AC3E}">
        <p14:creationId xmlns:p14="http://schemas.microsoft.com/office/powerpoint/2010/main" val="535589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F856-1EEB-4881-8EDA-9119CD34FECE}"/>
              </a:ext>
            </a:extLst>
          </p:cNvPr>
          <p:cNvSpPr>
            <a:spLocks noGrp="1"/>
          </p:cNvSpPr>
          <p:nvPr>
            <p:ph type="title"/>
          </p:nvPr>
        </p:nvSpPr>
        <p:spPr>
          <a:xfrm>
            <a:off x="838200" y="-167536"/>
            <a:ext cx="10515600" cy="1325563"/>
          </a:xfrm>
        </p:spPr>
        <p:txBody>
          <a:bodyPr/>
          <a:lstStyle/>
          <a:p>
            <a:r>
              <a:rPr lang="en-US" dirty="0"/>
              <a:t>The </a:t>
            </a:r>
            <a:r>
              <a:rPr lang="en-US" dirty="0" err="1"/>
              <a:t>url_for</a:t>
            </a:r>
            <a:r>
              <a:rPr lang="en-US" dirty="0"/>
              <a:t>() function</a:t>
            </a:r>
          </a:p>
        </p:txBody>
      </p:sp>
      <p:sp>
        <p:nvSpPr>
          <p:cNvPr id="3" name="Content Placeholder 2">
            <a:extLst>
              <a:ext uri="{FF2B5EF4-FFF2-40B4-BE49-F238E27FC236}">
                <a16:creationId xmlns:a16="http://schemas.microsoft.com/office/drawing/2014/main" id="{822419F7-69B2-4D2B-9646-32440863EC12}"/>
              </a:ext>
            </a:extLst>
          </p:cNvPr>
          <p:cNvSpPr>
            <a:spLocks noGrp="1"/>
          </p:cNvSpPr>
          <p:nvPr>
            <p:ph idx="1"/>
          </p:nvPr>
        </p:nvSpPr>
        <p:spPr>
          <a:xfrm>
            <a:off x="731668" y="844958"/>
            <a:ext cx="10515600" cy="4351338"/>
          </a:xfrm>
        </p:spPr>
        <p:txBody>
          <a:bodyPr/>
          <a:lstStyle/>
          <a:p>
            <a:r>
              <a:rPr lang="en-US" dirty="0"/>
              <a:t>The </a:t>
            </a:r>
            <a:r>
              <a:rPr lang="en-US" dirty="0" err="1"/>
              <a:t>url_for</a:t>
            </a:r>
            <a:r>
              <a:rPr lang="en-US" dirty="0"/>
              <a:t>() function is very useful for dynamically building a URL for a specific function. The function accepts the name of a function as first argument, and one or more keyword arguments, each corresponding to the variable part of URL.</a:t>
            </a:r>
          </a:p>
          <a:p>
            <a:r>
              <a:rPr lang="en-US" dirty="0"/>
              <a:t>The following script demonstrates use of </a:t>
            </a:r>
            <a:r>
              <a:rPr lang="en-US" dirty="0" err="1"/>
              <a:t>url_for</a:t>
            </a:r>
            <a:r>
              <a:rPr lang="en-US" dirty="0"/>
              <a:t>() function.</a:t>
            </a:r>
          </a:p>
        </p:txBody>
      </p:sp>
      <p:sp>
        <p:nvSpPr>
          <p:cNvPr id="6" name="TextBox 5">
            <a:extLst>
              <a:ext uri="{FF2B5EF4-FFF2-40B4-BE49-F238E27FC236}">
                <a16:creationId xmlns:a16="http://schemas.microsoft.com/office/drawing/2014/main" id="{675723FC-726A-485A-B0D9-0F49B3EA78A4}"/>
              </a:ext>
            </a:extLst>
          </p:cNvPr>
          <p:cNvSpPr txBox="1"/>
          <p:nvPr/>
        </p:nvSpPr>
        <p:spPr>
          <a:xfrm>
            <a:off x="1200705" y="2928778"/>
            <a:ext cx="6094520" cy="3785652"/>
          </a:xfrm>
          <a:prstGeom prst="rect">
            <a:avLst/>
          </a:prstGeom>
          <a:noFill/>
        </p:spPr>
        <p:txBody>
          <a:bodyPr wrap="square">
            <a:spAutoFit/>
          </a:bodyPr>
          <a:lstStyle/>
          <a:p>
            <a:r>
              <a:rPr lang="en-US" sz="2400" dirty="0"/>
              <a:t>from flask import Flask, redirect, </a:t>
            </a:r>
            <a:r>
              <a:rPr lang="en-US" sz="2400" dirty="0" err="1"/>
              <a:t>url_for</a:t>
            </a:r>
            <a:endParaRPr lang="en-US" sz="2400" dirty="0"/>
          </a:p>
          <a:p>
            <a:r>
              <a:rPr lang="en-US" sz="2400" dirty="0"/>
              <a:t>app = Flask(__name__)</a:t>
            </a:r>
          </a:p>
          <a:p>
            <a:endParaRPr lang="en-US" sz="2400" dirty="0"/>
          </a:p>
          <a:p>
            <a:r>
              <a:rPr lang="en-US" sz="2400" dirty="0"/>
              <a:t>@app.route('/admin')</a:t>
            </a:r>
          </a:p>
          <a:p>
            <a:r>
              <a:rPr lang="en-US" sz="2400" dirty="0"/>
              <a:t>def </a:t>
            </a:r>
            <a:r>
              <a:rPr lang="en-US" sz="2400" dirty="0" err="1"/>
              <a:t>hello_admin</a:t>
            </a:r>
            <a:r>
              <a:rPr lang="en-US" sz="2400" dirty="0"/>
              <a:t>():</a:t>
            </a:r>
          </a:p>
          <a:p>
            <a:r>
              <a:rPr lang="en-US" sz="2400" dirty="0"/>
              <a:t>   return 'Hello Admin'</a:t>
            </a:r>
          </a:p>
          <a:p>
            <a:endParaRPr lang="en-US" sz="2400" dirty="0"/>
          </a:p>
          <a:p>
            <a:r>
              <a:rPr lang="en-US" sz="2400" dirty="0"/>
              <a:t>@app.route('/guest/&lt;guest&gt;')</a:t>
            </a:r>
          </a:p>
          <a:p>
            <a:r>
              <a:rPr lang="en-US" sz="2400" dirty="0"/>
              <a:t>def </a:t>
            </a:r>
            <a:r>
              <a:rPr lang="en-US" sz="2400" dirty="0" err="1"/>
              <a:t>hello_guest</a:t>
            </a:r>
            <a:r>
              <a:rPr lang="en-US" sz="2400" dirty="0"/>
              <a:t>(guest):</a:t>
            </a:r>
          </a:p>
          <a:p>
            <a:r>
              <a:rPr lang="en-US" sz="2400" dirty="0"/>
              <a:t>   return 'Hello %s as Guest' % guest</a:t>
            </a:r>
          </a:p>
        </p:txBody>
      </p:sp>
      <p:sp>
        <p:nvSpPr>
          <p:cNvPr id="8" name="TextBox 7">
            <a:extLst>
              <a:ext uri="{FF2B5EF4-FFF2-40B4-BE49-F238E27FC236}">
                <a16:creationId xmlns:a16="http://schemas.microsoft.com/office/drawing/2014/main" id="{7358B1C4-6E30-442B-B3BD-DD452B312158}"/>
              </a:ext>
            </a:extLst>
          </p:cNvPr>
          <p:cNvSpPr txBox="1"/>
          <p:nvPr/>
        </p:nvSpPr>
        <p:spPr>
          <a:xfrm>
            <a:off x="5621785" y="3432478"/>
            <a:ext cx="6094520" cy="2862322"/>
          </a:xfrm>
          <a:prstGeom prst="rect">
            <a:avLst/>
          </a:prstGeom>
          <a:noFill/>
        </p:spPr>
        <p:txBody>
          <a:bodyPr wrap="square">
            <a:spAutoFit/>
          </a:bodyPr>
          <a:lstStyle/>
          <a:p>
            <a:r>
              <a:rPr lang="en-US" sz="2000" dirty="0"/>
              <a:t>@app.route('/user/&lt;name&gt;')</a:t>
            </a:r>
          </a:p>
          <a:p>
            <a:r>
              <a:rPr lang="en-US" sz="2000" dirty="0"/>
              <a:t>def </a:t>
            </a:r>
            <a:r>
              <a:rPr lang="en-US" sz="2000" dirty="0" err="1"/>
              <a:t>hello_user</a:t>
            </a:r>
            <a:r>
              <a:rPr lang="en-US" sz="2000" dirty="0"/>
              <a:t>(name):</a:t>
            </a:r>
          </a:p>
          <a:p>
            <a:r>
              <a:rPr lang="en-US" sz="2000" dirty="0"/>
              <a:t>   if name =='admin':</a:t>
            </a:r>
          </a:p>
          <a:p>
            <a:r>
              <a:rPr lang="en-US" sz="2000" dirty="0"/>
              <a:t>      return redirect(</a:t>
            </a:r>
            <a:r>
              <a:rPr lang="en-US" sz="2000" dirty="0" err="1"/>
              <a:t>url_for</a:t>
            </a:r>
            <a:r>
              <a:rPr lang="en-US" sz="2000" dirty="0"/>
              <a:t>('</a:t>
            </a:r>
            <a:r>
              <a:rPr lang="en-US" sz="2000" dirty="0" err="1"/>
              <a:t>hello_admin</a:t>
            </a:r>
            <a:r>
              <a:rPr lang="en-US" sz="2000" dirty="0"/>
              <a:t>'))</a:t>
            </a:r>
          </a:p>
          <a:p>
            <a:r>
              <a:rPr lang="en-US" sz="2000" dirty="0"/>
              <a:t>   else:</a:t>
            </a:r>
          </a:p>
          <a:p>
            <a:r>
              <a:rPr lang="en-US" sz="2000" dirty="0"/>
              <a:t>      return redirect(</a:t>
            </a:r>
            <a:r>
              <a:rPr lang="en-US" sz="2000" dirty="0" err="1"/>
              <a:t>url_for</a:t>
            </a:r>
            <a:r>
              <a:rPr lang="en-US" sz="2000" dirty="0"/>
              <a:t>('</a:t>
            </a:r>
            <a:r>
              <a:rPr lang="en-US" sz="2000" dirty="0" err="1"/>
              <a:t>hello_guest',guest</a:t>
            </a:r>
            <a:r>
              <a:rPr lang="en-US" sz="2000" dirty="0"/>
              <a:t> = name))</a:t>
            </a:r>
          </a:p>
          <a:p>
            <a:endParaRPr lang="en-US" sz="2000" dirty="0"/>
          </a:p>
          <a:p>
            <a:r>
              <a:rPr lang="en-US" sz="2000" dirty="0"/>
              <a:t>if __name__ == '__main__':</a:t>
            </a:r>
          </a:p>
          <a:p>
            <a:r>
              <a:rPr lang="en-US" sz="2000" dirty="0"/>
              <a:t>   </a:t>
            </a:r>
            <a:r>
              <a:rPr lang="en-US" sz="2000" dirty="0" err="1"/>
              <a:t>app.run</a:t>
            </a:r>
            <a:r>
              <a:rPr lang="en-US" sz="2000" dirty="0"/>
              <a:t>(debug = True)</a:t>
            </a:r>
          </a:p>
        </p:txBody>
      </p:sp>
      <p:pic>
        <p:nvPicPr>
          <p:cNvPr id="10" name="Picture 9">
            <a:extLst>
              <a:ext uri="{FF2B5EF4-FFF2-40B4-BE49-F238E27FC236}">
                <a16:creationId xmlns:a16="http://schemas.microsoft.com/office/drawing/2014/main" id="{08F134C9-EA29-4534-A9F8-1E38ABB19579}"/>
              </a:ext>
            </a:extLst>
          </p:cNvPr>
          <p:cNvPicPr>
            <a:picLocks noChangeAspect="1"/>
          </p:cNvPicPr>
          <p:nvPr/>
        </p:nvPicPr>
        <p:blipFill>
          <a:blip r:embed="rId2"/>
          <a:stretch>
            <a:fillRect/>
          </a:stretch>
        </p:blipFill>
        <p:spPr>
          <a:xfrm>
            <a:off x="7295225" y="-146633"/>
            <a:ext cx="4591050" cy="1009650"/>
          </a:xfrm>
          <a:prstGeom prst="rect">
            <a:avLst/>
          </a:prstGeom>
        </p:spPr>
      </p:pic>
    </p:spTree>
    <p:extLst>
      <p:ext uri="{BB962C8B-B14F-4D97-AF65-F5344CB8AC3E}">
        <p14:creationId xmlns:p14="http://schemas.microsoft.com/office/powerpoint/2010/main" val="412289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9FB73-9444-41A6-9CFF-9B06C6FF41B9}"/>
              </a:ext>
            </a:extLst>
          </p:cNvPr>
          <p:cNvSpPr>
            <a:spLocks noGrp="1"/>
          </p:cNvSpPr>
          <p:nvPr>
            <p:ph idx="1"/>
          </p:nvPr>
        </p:nvSpPr>
        <p:spPr>
          <a:xfrm>
            <a:off x="838200" y="229821"/>
            <a:ext cx="10515600" cy="4351338"/>
          </a:xfrm>
        </p:spPr>
        <p:txBody>
          <a:bodyPr>
            <a:normAutofit/>
          </a:bodyPr>
          <a:lstStyle/>
          <a:p>
            <a:r>
              <a:rPr lang="en-US" sz="3600" dirty="0" err="1"/>
              <a:t>Templates:</a:t>
            </a:r>
            <a:r>
              <a:rPr lang="en-US" dirty="0" err="1"/>
              <a:t>For</a:t>
            </a:r>
            <a:r>
              <a:rPr lang="en-US" dirty="0"/>
              <a:t> example, consider a user who is registering a new account on a website. The user types an email address and a password in a web form and clicks the Submit button. On the server, a request that includes the data from the user arrives and Flask dispatches it to the </a:t>
            </a:r>
            <a:r>
              <a:rPr lang="en-US" dirty="0">
                <a:solidFill>
                  <a:srgbClr val="FF0000"/>
                </a:solidFill>
              </a:rPr>
              <a:t>view function </a:t>
            </a:r>
            <a:r>
              <a:rPr lang="en-US" dirty="0"/>
              <a:t>that handles registration requests. This view function needs to talk to the database to get the new user added and then generate a response to send back to the browser. </a:t>
            </a:r>
          </a:p>
          <a:p>
            <a:r>
              <a:rPr lang="en-US" dirty="0"/>
              <a:t>These two types of tasks are formally called </a:t>
            </a:r>
            <a:r>
              <a:rPr lang="en-US" dirty="0">
                <a:solidFill>
                  <a:srgbClr val="FF0000"/>
                </a:solidFill>
              </a:rPr>
              <a:t>business logic </a:t>
            </a:r>
            <a:r>
              <a:rPr lang="en-US" dirty="0"/>
              <a:t>and </a:t>
            </a:r>
            <a:r>
              <a:rPr lang="en-US" dirty="0">
                <a:solidFill>
                  <a:srgbClr val="FF0000"/>
                </a:solidFill>
              </a:rPr>
              <a:t>presentation logic</a:t>
            </a:r>
            <a:r>
              <a:rPr lang="en-US" dirty="0"/>
              <a:t>, respectively</a:t>
            </a:r>
          </a:p>
        </p:txBody>
      </p:sp>
      <p:sp>
        <p:nvSpPr>
          <p:cNvPr id="5" name="TextBox 4">
            <a:extLst>
              <a:ext uri="{FF2B5EF4-FFF2-40B4-BE49-F238E27FC236}">
                <a16:creationId xmlns:a16="http://schemas.microsoft.com/office/drawing/2014/main" id="{78E53876-22D8-4BFB-B9A4-0C6AA44E9E38}"/>
              </a:ext>
            </a:extLst>
          </p:cNvPr>
          <p:cNvSpPr txBox="1"/>
          <p:nvPr/>
        </p:nvSpPr>
        <p:spPr>
          <a:xfrm>
            <a:off x="1573566" y="4003162"/>
            <a:ext cx="10144958" cy="400110"/>
          </a:xfrm>
          <a:prstGeom prst="rect">
            <a:avLst/>
          </a:prstGeom>
          <a:noFill/>
        </p:spPr>
        <p:txBody>
          <a:bodyPr wrap="square">
            <a:spAutoFit/>
          </a:bodyPr>
          <a:lstStyle/>
          <a:p>
            <a:r>
              <a:rPr lang="en-US" dirty="0"/>
              <a:t>Moving the presentation logic into </a:t>
            </a:r>
            <a:r>
              <a:rPr lang="en-US" sz="2000" dirty="0">
                <a:solidFill>
                  <a:srgbClr val="FF0000"/>
                </a:solidFill>
              </a:rPr>
              <a:t>templates </a:t>
            </a:r>
            <a:r>
              <a:rPr lang="en-US" dirty="0"/>
              <a:t>helps improve the maintainability of the application.</a:t>
            </a:r>
          </a:p>
        </p:txBody>
      </p:sp>
      <p:sp>
        <p:nvSpPr>
          <p:cNvPr id="7" name="TextBox 6">
            <a:extLst>
              <a:ext uri="{FF2B5EF4-FFF2-40B4-BE49-F238E27FC236}">
                <a16:creationId xmlns:a16="http://schemas.microsoft.com/office/drawing/2014/main" id="{EF4EC6DC-EAAD-47C4-87E6-F260364B6F82}"/>
              </a:ext>
            </a:extLst>
          </p:cNvPr>
          <p:cNvSpPr txBox="1"/>
          <p:nvPr/>
        </p:nvSpPr>
        <p:spPr>
          <a:xfrm>
            <a:off x="1208843" y="4453217"/>
            <a:ext cx="10144957" cy="1631216"/>
          </a:xfrm>
          <a:prstGeom prst="rect">
            <a:avLst/>
          </a:prstGeom>
          <a:noFill/>
        </p:spPr>
        <p:txBody>
          <a:bodyPr wrap="square">
            <a:spAutoFit/>
          </a:bodyPr>
          <a:lstStyle/>
          <a:p>
            <a:r>
              <a:rPr lang="en-US" sz="2000" dirty="0"/>
              <a:t>A template is a file that contains the text of a response, with placeholder variables for the dynamic parts that will be known only in the context of a request. </a:t>
            </a:r>
          </a:p>
          <a:p>
            <a:r>
              <a:rPr lang="en-US" sz="2000" dirty="0"/>
              <a:t>The process that replaces the variables with actual values and returns a final response string is called rendering. </a:t>
            </a:r>
          </a:p>
          <a:p>
            <a:r>
              <a:rPr lang="en-US" sz="2000" dirty="0"/>
              <a:t>For the task of rendering templates, Flask uses a powerful template engine called </a:t>
            </a:r>
            <a:r>
              <a:rPr lang="en-US" sz="2000" b="1" dirty="0"/>
              <a:t>Jinja2</a:t>
            </a:r>
            <a:r>
              <a:rPr lang="en-US" sz="2000" dirty="0"/>
              <a:t>.</a:t>
            </a:r>
          </a:p>
        </p:txBody>
      </p:sp>
    </p:spTree>
    <p:extLst>
      <p:ext uri="{BB962C8B-B14F-4D97-AF65-F5344CB8AC3E}">
        <p14:creationId xmlns:p14="http://schemas.microsoft.com/office/powerpoint/2010/main" val="186075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F134-A1E8-5F4D-8D68-C5036EEEC232}"/>
              </a:ext>
            </a:extLst>
          </p:cNvPr>
          <p:cNvSpPr>
            <a:spLocks noGrp="1"/>
          </p:cNvSpPr>
          <p:nvPr>
            <p:ph type="title"/>
          </p:nvPr>
        </p:nvSpPr>
        <p:spPr>
          <a:xfrm>
            <a:off x="838200" y="365126"/>
            <a:ext cx="10515600" cy="675884"/>
          </a:xfrm>
        </p:spPr>
        <p:txBody>
          <a:bodyPr>
            <a:normAutofit/>
          </a:bodyPr>
          <a:lstStyle/>
          <a:p>
            <a:r>
              <a:rPr lang="en-IN" sz="3200" b="1" dirty="0">
                <a:latin typeface="Cambria" panose="02040503050406030204" pitchFamily="18" charset="0"/>
              </a:rPr>
              <a:t>Why Framework?</a:t>
            </a:r>
            <a:endParaRPr lang="en-US" sz="3200" dirty="0">
              <a:latin typeface="Cambria" panose="02040503050406030204" pitchFamily="18" charset="0"/>
            </a:endParaRPr>
          </a:p>
        </p:txBody>
      </p:sp>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655906" y="1041010"/>
            <a:ext cx="10880188" cy="5570805"/>
          </a:xfrm>
        </p:spPr>
        <p:txBody>
          <a:bodyPr>
            <a:normAutofit/>
          </a:bodyPr>
          <a:lstStyle/>
          <a:p>
            <a:pPr algn="just">
              <a:lnSpc>
                <a:spcPct val="150000"/>
              </a:lnSpc>
            </a:pPr>
            <a:r>
              <a:rPr lang="en-IN" sz="1800" dirty="0">
                <a:latin typeface="Cambria" panose="02040503050406030204" pitchFamily="18" charset="0"/>
                <a:ea typeface="Verdana" panose="020B0604030504040204" pitchFamily="34" charset="0"/>
                <a:cs typeface="Verdana" panose="020B0604030504040204" pitchFamily="34" charset="0"/>
              </a:rPr>
              <a:t>To build a complex webapp, you could </a:t>
            </a:r>
            <a:r>
              <a:rPr lang="en-IN" sz="1800" i="1" dirty="0">
                <a:latin typeface="Cambria" panose="02040503050406030204" pitchFamily="18" charset="0"/>
                <a:ea typeface="Verdana" panose="020B0604030504040204" pitchFamily="34" charset="0"/>
                <a:cs typeface="Verdana" panose="020B0604030504040204" pitchFamily="34" charset="0"/>
              </a:rPr>
              <a:t>roll-your-own</a:t>
            </a:r>
            <a:r>
              <a:rPr lang="en-IN" sz="1800" dirty="0">
                <a:latin typeface="Cambria" panose="02040503050406030204" pitchFamily="18" charset="0"/>
                <a:ea typeface="Verdana" panose="020B0604030504040204" pitchFamily="34" charset="0"/>
                <a:cs typeface="Verdana" panose="020B0604030504040204" pitchFamily="34" charset="0"/>
              </a:rPr>
              <a:t> (RYO) from scratch or build it over a </a:t>
            </a:r>
            <a:r>
              <a:rPr lang="en-IN" sz="1800" i="1" dirty="0">
                <a:latin typeface="Cambria" panose="02040503050406030204" pitchFamily="18" charset="0"/>
                <a:ea typeface="Verdana" panose="020B0604030504040204" pitchFamily="34" charset="0"/>
                <a:cs typeface="Verdana" panose="020B0604030504040204" pitchFamily="34" charset="0"/>
              </a:rPr>
              <a:t>framework</a:t>
            </a:r>
            <a:r>
              <a:rPr lang="en-IN" sz="1800" dirty="0">
                <a:latin typeface="Cambria" panose="02040503050406030204" pitchFamily="18" charset="0"/>
                <a:ea typeface="Verdana" panose="020B0604030504040204" pitchFamily="34" charset="0"/>
                <a:cs typeface="Verdana" panose="020B0604030504040204" pitchFamily="34" charset="0"/>
              </a:rPr>
              <a:t> (which defines the structure and provides a set of libraries for common tasks). </a:t>
            </a:r>
          </a:p>
          <a:p>
            <a:pPr algn="just">
              <a:lnSpc>
                <a:spcPct val="150000"/>
              </a:lnSpc>
            </a:pPr>
            <a:r>
              <a:rPr lang="en-IN" sz="1800" dirty="0">
                <a:latin typeface="Cambria" panose="02040503050406030204" pitchFamily="18" charset="0"/>
                <a:ea typeface="Verdana" panose="020B0604030504040204" pitchFamily="34" charset="0"/>
                <a:cs typeface="Verdana" panose="020B0604030504040204" pitchFamily="34" charset="0"/>
              </a:rPr>
              <a:t>Rolling-your-own means that you need to write ten-thousand lines of boiler-plate codes, that are already provided by a framework. Worse still, your codes are most likely messy, buggy, un-tested and un-maintainable.</a:t>
            </a:r>
          </a:p>
          <a:p>
            <a:pPr algn="just">
              <a:lnSpc>
                <a:spcPct val="150000"/>
              </a:lnSpc>
            </a:pPr>
            <a:r>
              <a:rPr lang="en-IN" sz="1800" dirty="0">
                <a:latin typeface="Cambria" panose="02040503050406030204" pitchFamily="18" charset="0"/>
                <a:ea typeface="Verdana" panose="020B0604030504040204" pitchFamily="34" charset="0"/>
                <a:cs typeface="Verdana" panose="020B0604030504040204" pitchFamily="34" charset="0"/>
              </a:rPr>
              <a:t>On the other hand, using a framework means that you need to spend weeks or even months reading and understanding the framework, as each framework has it own "syntax" and, hence, requires a steep learning curve. </a:t>
            </a:r>
          </a:p>
          <a:p>
            <a:pPr algn="just">
              <a:lnSpc>
                <a:spcPct val="150000"/>
              </a:lnSpc>
            </a:pPr>
            <a:r>
              <a:rPr lang="en-IN" sz="1800" dirty="0">
                <a:latin typeface="Cambria" panose="02040503050406030204" pitchFamily="18" charset="0"/>
                <a:ea typeface="Verdana" panose="020B0604030504040204" pitchFamily="34" charset="0"/>
                <a:cs typeface="Verdana" panose="020B0604030504040204" pitchFamily="34" charset="0"/>
              </a:rPr>
              <a:t>Furthermore, there are just too many frameworks available and choosing the </a:t>
            </a:r>
            <a:r>
              <a:rPr lang="en-IN" sz="1800" i="1" dirty="0">
                <a:latin typeface="Cambria" panose="02040503050406030204" pitchFamily="18" charset="0"/>
                <a:ea typeface="Verdana" panose="020B0604030504040204" pitchFamily="34" charset="0"/>
                <a:cs typeface="Verdana" panose="020B0604030504040204" pitchFamily="34" charset="0"/>
              </a:rPr>
              <a:t>right</a:t>
            </a:r>
            <a:r>
              <a:rPr lang="en-IN" sz="1800" dirty="0">
                <a:latin typeface="Cambria" panose="02040503050406030204" pitchFamily="18" charset="0"/>
                <a:ea typeface="Verdana" panose="020B0604030504040204" pitchFamily="34" charset="0"/>
                <a:cs typeface="Verdana" panose="020B0604030504040204" pitchFamily="34" charset="0"/>
              </a:rPr>
              <a:t> framework turns out to be a difficult decision.</a:t>
            </a:r>
          </a:p>
          <a:p>
            <a:pPr algn="just">
              <a:lnSpc>
                <a:spcPct val="150000"/>
              </a:lnSpc>
            </a:pPr>
            <a:r>
              <a:rPr lang="en-IN" sz="1800" dirty="0">
                <a:latin typeface="Cambria" panose="02040503050406030204" pitchFamily="18" charset="0"/>
                <a:ea typeface="Verdana" panose="020B0604030504040204" pitchFamily="34" charset="0"/>
                <a:cs typeface="Verdana" panose="020B0604030504040204" pitchFamily="34" charset="0"/>
              </a:rPr>
              <a:t>There are many Python frameworks available, e.g., full-stack frameworks like </a:t>
            </a:r>
            <a:r>
              <a:rPr lang="en-IN" sz="1800" dirty="0" err="1">
                <a:latin typeface="Cambria" panose="02040503050406030204" pitchFamily="18" charset="0"/>
                <a:ea typeface="Verdana" panose="020B0604030504040204" pitchFamily="34" charset="0"/>
                <a:cs typeface="Verdana" panose="020B0604030504040204" pitchFamily="34" charset="0"/>
              </a:rPr>
              <a:t>Djiango</a:t>
            </a:r>
            <a:r>
              <a:rPr lang="en-IN" sz="1800" dirty="0">
                <a:latin typeface="Cambria" panose="02040503050406030204" pitchFamily="18" charset="0"/>
                <a:ea typeface="Verdana" panose="020B0604030504040204" pitchFamily="34" charset="0"/>
                <a:cs typeface="Verdana" panose="020B0604030504040204" pitchFamily="34" charset="0"/>
              </a:rPr>
              <a:t>, </a:t>
            </a:r>
            <a:r>
              <a:rPr lang="en-IN" sz="1800" dirty="0" err="1">
                <a:latin typeface="Cambria" panose="02040503050406030204" pitchFamily="18" charset="0"/>
                <a:ea typeface="Verdana" panose="020B0604030504040204" pitchFamily="34" charset="0"/>
                <a:cs typeface="Verdana" panose="020B0604030504040204" pitchFamily="34" charset="0"/>
              </a:rPr>
              <a:t>TurboGears</a:t>
            </a:r>
            <a:r>
              <a:rPr lang="en-IN" sz="1800" dirty="0">
                <a:latin typeface="Cambria" panose="02040503050406030204" pitchFamily="18" charset="0"/>
                <a:ea typeface="Verdana" panose="020B0604030504040204" pitchFamily="34" charset="0"/>
                <a:cs typeface="Verdana" panose="020B0604030504040204" pitchFamily="34" charset="0"/>
              </a:rPr>
              <a:t>, web2py; non-full-stack frameworks like Flask, Pyramid. You need to make your own decision.</a:t>
            </a:r>
          </a:p>
        </p:txBody>
      </p:sp>
    </p:spTree>
    <p:extLst>
      <p:ext uri="{BB962C8B-B14F-4D97-AF65-F5344CB8AC3E}">
        <p14:creationId xmlns:p14="http://schemas.microsoft.com/office/powerpoint/2010/main" val="2077359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F134-A1E8-5F4D-8D68-C5036EEEC232}"/>
              </a:ext>
            </a:extLst>
          </p:cNvPr>
          <p:cNvSpPr>
            <a:spLocks noGrp="1"/>
          </p:cNvSpPr>
          <p:nvPr>
            <p:ph type="title"/>
          </p:nvPr>
        </p:nvSpPr>
        <p:spPr>
          <a:xfrm>
            <a:off x="838200" y="365125"/>
            <a:ext cx="10515600" cy="650875"/>
          </a:xfrm>
        </p:spPr>
        <p:txBody>
          <a:bodyPr>
            <a:normAutofit/>
          </a:bodyPr>
          <a:lstStyle/>
          <a:p>
            <a:r>
              <a:rPr lang="en-IN" sz="3200" b="1" dirty="0">
                <a:latin typeface="Cambria" panose="02040503050406030204" pitchFamily="18" charset="0"/>
                <a:ea typeface="+mn-ea"/>
                <a:cs typeface="+mn-cs"/>
              </a:rPr>
              <a:t>Jinja2 Template Syntaxes</a:t>
            </a:r>
            <a:endParaRPr lang="en-US" sz="3200" b="1" dirty="0">
              <a:latin typeface="Cambria" panose="02040503050406030204" pitchFamily="18" charset="0"/>
              <a:ea typeface="+mn-ea"/>
              <a:cs typeface="+mn-cs"/>
            </a:endParaRPr>
          </a:p>
        </p:txBody>
      </p:sp>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685799" y="1016000"/>
            <a:ext cx="11065933" cy="5476875"/>
          </a:xfrm>
        </p:spPr>
        <p:txBody>
          <a:bodyPr>
            <a:normAutofit lnSpcReduction="10000"/>
          </a:bodyPr>
          <a:lstStyle/>
          <a:p>
            <a:pPr marL="0" indent="0">
              <a:lnSpc>
                <a:spcPct val="150000"/>
              </a:lnSpc>
              <a:buNone/>
            </a:pPr>
            <a:r>
              <a:rPr lang="en-IN" sz="2400" dirty="0">
                <a:latin typeface="Cambria" panose="02040503050406030204" pitchFamily="18" charset="0"/>
              </a:rPr>
              <a:t>A Jinja2 template is simply a text file embedded with Jinja2 statements, marked by:</a:t>
            </a:r>
          </a:p>
          <a:p>
            <a:pPr marL="0" indent="0">
              <a:lnSpc>
                <a:spcPct val="150000"/>
              </a:lnSpc>
              <a:buNone/>
            </a:pPr>
            <a:r>
              <a:rPr lang="en-IN" sz="2400" dirty="0">
                <a:latin typeface="Cambria" panose="02040503050406030204" pitchFamily="18" charset="0"/>
              </a:rPr>
              <a:t>{# ...comment... #}: a comment not included in the template output.</a:t>
            </a:r>
          </a:p>
          <a:p>
            <a:pPr marL="0" indent="0">
              <a:lnSpc>
                <a:spcPct val="150000"/>
              </a:lnSpc>
              <a:buNone/>
            </a:pPr>
            <a:r>
              <a:rPr lang="en-IN" sz="2400" dirty="0">
                <a:latin typeface="Cambria" panose="02040503050406030204" pitchFamily="18" charset="0"/>
              </a:rPr>
              <a:t>{{ ...expression... }}: an expression (such as variable or function call) to be evaluated to produce the template output.</a:t>
            </a:r>
          </a:p>
          <a:p>
            <a:pPr marL="0" indent="0">
              <a:lnSpc>
                <a:spcPct val="150000"/>
              </a:lnSpc>
              <a:buNone/>
            </a:pPr>
            <a:r>
              <a:rPr lang="en-IN" sz="2400" dirty="0">
                <a:latin typeface="Cambria" panose="02040503050406030204" pitchFamily="18" charset="0"/>
              </a:rPr>
              <a:t>{% ...statement... %}: a Jinja2 statement.</a:t>
            </a:r>
          </a:p>
          <a:p>
            <a:pPr marL="0" indent="0">
              <a:lnSpc>
                <a:spcPct val="150000"/>
              </a:lnSpc>
              <a:buNone/>
            </a:pPr>
            <a:r>
              <a:rPr lang="en-IN" sz="2400" dirty="0">
                <a:latin typeface="Cambria" panose="02040503050406030204" pitchFamily="18" charset="0"/>
              </a:rPr>
              <a:t>You can use Jinja2 template to create any formatted text, including HTML, XML, Email, or </a:t>
            </a:r>
            <a:r>
              <a:rPr lang="en-IN" sz="2400" dirty="0" err="1">
                <a:latin typeface="Cambria" panose="02040503050406030204" pitchFamily="18" charset="0"/>
              </a:rPr>
              <a:t>MarkDown</a:t>
            </a:r>
            <a:r>
              <a:rPr lang="en-IN" sz="2400" dirty="0">
                <a:latin typeface="Cambria" panose="02040503050406030204" pitchFamily="18" charset="0"/>
              </a:rPr>
              <a:t>.</a:t>
            </a:r>
          </a:p>
          <a:p>
            <a:pPr marL="0" indent="0">
              <a:lnSpc>
                <a:spcPct val="150000"/>
              </a:lnSpc>
              <a:buNone/>
            </a:pPr>
            <a:r>
              <a:rPr lang="en-IN" sz="2400" dirty="0">
                <a:latin typeface="Cambria" panose="02040503050406030204" pitchFamily="18" charset="0"/>
              </a:rPr>
              <a:t>Jinja2 template engine is powerful. It supports variables, control constructs (conditional and loop), and inheritance. Jinja2 syntaxes closely follow Python.</a:t>
            </a:r>
          </a:p>
        </p:txBody>
      </p:sp>
    </p:spTree>
    <p:extLst>
      <p:ext uri="{BB962C8B-B14F-4D97-AF65-F5344CB8AC3E}">
        <p14:creationId xmlns:p14="http://schemas.microsoft.com/office/powerpoint/2010/main" val="855589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CA83-565C-41BA-B3BA-BA5CBAFA350D}"/>
              </a:ext>
            </a:extLst>
          </p:cNvPr>
          <p:cNvSpPr>
            <a:spLocks noGrp="1"/>
          </p:cNvSpPr>
          <p:nvPr>
            <p:ph type="title"/>
          </p:nvPr>
        </p:nvSpPr>
        <p:spPr>
          <a:xfrm>
            <a:off x="989120" y="807868"/>
            <a:ext cx="10515600" cy="442743"/>
          </a:xfrm>
        </p:spPr>
        <p:txBody>
          <a:bodyPr>
            <a:normAutofit fontScale="90000"/>
          </a:bodyPr>
          <a:lstStyle/>
          <a:p>
            <a:r>
              <a:rPr lang="en-US" dirty="0"/>
              <a:t>The Jinja2 Template Engine</a:t>
            </a:r>
            <a:br>
              <a:rPr lang="en-US" dirty="0"/>
            </a:br>
            <a:endParaRPr lang="en-US" dirty="0"/>
          </a:p>
        </p:txBody>
      </p:sp>
      <p:sp>
        <p:nvSpPr>
          <p:cNvPr id="3" name="Content Placeholder 2">
            <a:extLst>
              <a:ext uri="{FF2B5EF4-FFF2-40B4-BE49-F238E27FC236}">
                <a16:creationId xmlns:a16="http://schemas.microsoft.com/office/drawing/2014/main" id="{8578A694-55C6-4270-8E03-AED4D2B641EF}"/>
              </a:ext>
            </a:extLst>
          </p:cNvPr>
          <p:cNvSpPr>
            <a:spLocks noGrp="1"/>
          </p:cNvSpPr>
          <p:nvPr>
            <p:ph idx="1"/>
          </p:nvPr>
        </p:nvSpPr>
        <p:spPr>
          <a:xfrm>
            <a:off x="838200" y="1168678"/>
            <a:ext cx="7737629" cy="4881454"/>
          </a:xfrm>
        </p:spPr>
        <p:txBody>
          <a:bodyPr>
            <a:normAutofit lnSpcReduction="10000"/>
          </a:bodyPr>
          <a:lstStyle/>
          <a:p>
            <a:r>
              <a:rPr lang="en-US" sz="2400" dirty="0"/>
              <a:t>In its simplest form, a Jinja2 template is a file that contains the text of a response.</a:t>
            </a:r>
          </a:p>
          <a:p>
            <a:r>
              <a:rPr lang="en-US" sz="2400" dirty="0"/>
              <a:t>Example 3-1 shows a Jinja2 template that matches the response of the </a:t>
            </a:r>
            <a:r>
              <a:rPr lang="en-US" sz="2600" dirty="0">
                <a:solidFill>
                  <a:srgbClr val="FF0000"/>
                </a:solidFill>
              </a:rPr>
              <a:t>index() </a:t>
            </a:r>
            <a:r>
              <a:rPr lang="en-US" sz="2400" dirty="0"/>
              <a:t>view function of Example 2-1.</a:t>
            </a:r>
          </a:p>
          <a:p>
            <a:r>
              <a:rPr lang="en-US" sz="2400" dirty="0">
                <a:solidFill>
                  <a:srgbClr val="FF0000"/>
                </a:solidFill>
              </a:rPr>
              <a:t>Example 3-1. templates/index.html: Jinja2 template</a:t>
            </a:r>
          </a:p>
          <a:p>
            <a:r>
              <a:rPr lang="en-US" sz="2400" dirty="0">
                <a:solidFill>
                  <a:srgbClr val="FF0000"/>
                </a:solidFill>
              </a:rPr>
              <a:t>&lt;h1&gt;Hello World!&lt;/h1&gt;</a:t>
            </a:r>
          </a:p>
          <a:p>
            <a:r>
              <a:rPr lang="en-US" sz="2400" dirty="0"/>
              <a:t>The response returned by view function user() of Example 2-2 has a dynamic component, which is represented by a variable. </a:t>
            </a:r>
          </a:p>
          <a:p>
            <a:r>
              <a:rPr lang="en-US" sz="2400" dirty="0"/>
              <a:t>Example 3-2 shows the template that implements this response.</a:t>
            </a:r>
          </a:p>
          <a:p>
            <a:r>
              <a:rPr lang="en-US" sz="2400" dirty="0">
                <a:solidFill>
                  <a:srgbClr val="FF0000"/>
                </a:solidFill>
              </a:rPr>
              <a:t>Example 3-2. templates/user.html: Jinja2 template</a:t>
            </a:r>
          </a:p>
          <a:p>
            <a:r>
              <a:rPr lang="en-US" sz="2400" dirty="0">
                <a:solidFill>
                  <a:srgbClr val="FF0000"/>
                </a:solidFill>
              </a:rPr>
              <a:t>&lt;h1&gt;Hello, {{ name }}!&lt;/h1&gt;</a:t>
            </a:r>
          </a:p>
        </p:txBody>
      </p:sp>
      <p:sp>
        <p:nvSpPr>
          <p:cNvPr id="5" name="TextBox 4">
            <a:extLst>
              <a:ext uri="{FF2B5EF4-FFF2-40B4-BE49-F238E27FC236}">
                <a16:creationId xmlns:a16="http://schemas.microsoft.com/office/drawing/2014/main" id="{908EF522-C105-4698-A45D-E1349F7E31B0}"/>
              </a:ext>
            </a:extLst>
          </p:cNvPr>
          <p:cNvSpPr txBox="1"/>
          <p:nvPr/>
        </p:nvSpPr>
        <p:spPr>
          <a:xfrm>
            <a:off x="8495928" y="1464894"/>
            <a:ext cx="3231473" cy="2585323"/>
          </a:xfrm>
          <a:prstGeom prst="rect">
            <a:avLst/>
          </a:prstGeom>
          <a:noFill/>
        </p:spPr>
        <p:txBody>
          <a:bodyPr wrap="square">
            <a:spAutoFit/>
          </a:bodyPr>
          <a:lstStyle/>
          <a:p>
            <a:r>
              <a:rPr lang="en-US" dirty="0"/>
              <a:t>Example 2-1. hello.py: A complete Flask application from flask import Flask</a:t>
            </a:r>
          </a:p>
          <a:p>
            <a:r>
              <a:rPr lang="en-US" dirty="0"/>
              <a:t>app = Flask(__name__) @app.route('/’) </a:t>
            </a:r>
          </a:p>
          <a:p>
            <a:r>
              <a:rPr lang="en-US" dirty="0"/>
              <a:t>     def index(): </a:t>
            </a:r>
          </a:p>
          <a:p>
            <a:r>
              <a:rPr lang="en-US" dirty="0"/>
              <a:t>          return '</a:t>
            </a:r>
            <a:r>
              <a:rPr lang="en-US" b="1" dirty="0"/>
              <a:t>Hello World!</a:t>
            </a:r>
          </a:p>
          <a:p>
            <a:r>
              <a:rPr lang="en-US" dirty="0"/>
              <a:t>' if __name__ == '__main__': </a:t>
            </a:r>
            <a:r>
              <a:rPr lang="en-US" dirty="0" err="1"/>
              <a:t>app.run</a:t>
            </a:r>
            <a:r>
              <a:rPr lang="en-US" dirty="0"/>
              <a:t>(debug=True) </a:t>
            </a:r>
          </a:p>
        </p:txBody>
      </p:sp>
    </p:spTree>
    <p:extLst>
      <p:ext uri="{BB962C8B-B14F-4D97-AF65-F5344CB8AC3E}">
        <p14:creationId xmlns:p14="http://schemas.microsoft.com/office/powerpoint/2010/main" val="3448101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491067" y="237067"/>
            <a:ext cx="11260666" cy="6248400"/>
          </a:xfrm>
        </p:spPr>
        <p:txBody>
          <a:bodyPr>
            <a:normAutofit fontScale="92500" lnSpcReduction="20000"/>
          </a:bodyPr>
          <a:lstStyle/>
          <a:p>
            <a:pPr marL="0" indent="0" algn="just">
              <a:lnSpc>
                <a:spcPct val="110000"/>
              </a:lnSpc>
              <a:spcAft>
                <a:spcPts val="1000"/>
              </a:spcAft>
              <a:buNone/>
            </a:pPr>
            <a:r>
              <a:rPr lang="en-IN" sz="3200" b="1" dirty="0">
                <a:latin typeface="Cambria" panose="02040503050406030204" pitchFamily="18" charset="0"/>
              </a:rPr>
              <a:t>Variables</a:t>
            </a:r>
          </a:p>
          <a:p>
            <a:pPr algn="just">
              <a:lnSpc>
                <a:spcPct val="110000"/>
              </a:lnSpc>
              <a:spcAft>
                <a:spcPts val="1000"/>
              </a:spcAft>
            </a:pPr>
            <a:r>
              <a:rPr lang="en-IN" sz="2400" dirty="0">
                <a:latin typeface="Cambria" panose="02040503050406030204" pitchFamily="18" charset="0"/>
              </a:rPr>
              <a:t>Template variables are bound by the so-called context dictionary passed to the template. They can be having a simple type (such as string or number), or a complex type (such as list or object). You can use an expression {{ jinja2-varname }} to evaluate and output its value.</a:t>
            </a:r>
          </a:p>
          <a:p>
            <a:pPr marL="0" indent="0" algn="just">
              <a:lnSpc>
                <a:spcPct val="110000"/>
              </a:lnSpc>
              <a:spcAft>
                <a:spcPts val="1000"/>
              </a:spcAft>
              <a:buNone/>
            </a:pPr>
            <a:r>
              <a:rPr lang="en-IN" sz="2400" dirty="0">
                <a:latin typeface="Cambria" panose="02040503050406030204" pitchFamily="18" charset="0"/>
              </a:rPr>
              <a:t>The following flask's variables/functions are available inside the Jinja2 templates as:</a:t>
            </a:r>
          </a:p>
          <a:p>
            <a:pPr algn="just">
              <a:lnSpc>
                <a:spcPct val="110000"/>
              </a:lnSpc>
              <a:spcAft>
                <a:spcPts val="1000"/>
              </a:spcAft>
            </a:pPr>
            <a:r>
              <a:rPr lang="en-IN" sz="2400" dirty="0">
                <a:latin typeface="Cambria" panose="02040503050406030204" pitchFamily="18" charset="0"/>
              </a:rPr>
              <a:t>config: the </a:t>
            </a:r>
            <a:r>
              <a:rPr lang="en-IN" sz="2400" dirty="0" err="1">
                <a:latin typeface="Cambria" panose="02040503050406030204" pitchFamily="18" charset="0"/>
              </a:rPr>
              <a:t>flask.config</a:t>
            </a:r>
            <a:r>
              <a:rPr lang="en-IN" sz="2400" dirty="0">
                <a:latin typeface="Cambria" panose="02040503050406030204" pitchFamily="18" charset="0"/>
              </a:rPr>
              <a:t> object.</a:t>
            </a:r>
          </a:p>
          <a:p>
            <a:pPr algn="just">
              <a:lnSpc>
                <a:spcPct val="110000"/>
              </a:lnSpc>
              <a:spcAft>
                <a:spcPts val="1000"/>
              </a:spcAft>
            </a:pPr>
            <a:r>
              <a:rPr lang="en-IN" sz="2400" dirty="0">
                <a:latin typeface="Cambria" panose="02040503050406030204" pitchFamily="18" charset="0"/>
              </a:rPr>
              <a:t>request: the </a:t>
            </a:r>
            <a:r>
              <a:rPr lang="en-IN" sz="2400" dirty="0" err="1">
                <a:latin typeface="Cambria" panose="02040503050406030204" pitchFamily="18" charset="0"/>
              </a:rPr>
              <a:t>flask.request</a:t>
            </a:r>
            <a:r>
              <a:rPr lang="en-IN" sz="2400" dirty="0">
                <a:latin typeface="Cambria" panose="02040503050406030204" pitchFamily="18" charset="0"/>
              </a:rPr>
              <a:t> object.</a:t>
            </a:r>
          </a:p>
          <a:p>
            <a:pPr algn="just">
              <a:lnSpc>
                <a:spcPct val="110000"/>
              </a:lnSpc>
              <a:spcAft>
                <a:spcPts val="1000"/>
              </a:spcAft>
            </a:pPr>
            <a:r>
              <a:rPr lang="en-IN" sz="2400" dirty="0">
                <a:latin typeface="Cambria" panose="02040503050406030204" pitchFamily="18" charset="0"/>
              </a:rPr>
              <a:t>g: the </a:t>
            </a:r>
            <a:r>
              <a:rPr lang="en-IN" sz="2400" dirty="0" err="1">
                <a:latin typeface="Cambria" panose="02040503050406030204" pitchFamily="18" charset="0"/>
              </a:rPr>
              <a:t>flask.g</a:t>
            </a:r>
            <a:r>
              <a:rPr lang="en-IN" sz="2400" dirty="0">
                <a:latin typeface="Cambria" panose="02040503050406030204" pitchFamily="18" charset="0"/>
              </a:rPr>
              <a:t> object, for passing information within the current active request only.</a:t>
            </a:r>
          </a:p>
          <a:p>
            <a:pPr algn="just">
              <a:lnSpc>
                <a:spcPct val="110000"/>
              </a:lnSpc>
              <a:spcAft>
                <a:spcPts val="1000"/>
              </a:spcAft>
            </a:pPr>
            <a:r>
              <a:rPr lang="en-IN" sz="2400" dirty="0">
                <a:latin typeface="Cambria" panose="02040503050406030204" pitchFamily="18" charset="0"/>
              </a:rPr>
              <a:t>session: the </a:t>
            </a:r>
            <a:r>
              <a:rPr lang="en-IN" sz="2400" dirty="0" err="1">
                <a:latin typeface="Cambria" panose="02040503050406030204" pitchFamily="18" charset="0"/>
              </a:rPr>
              <a:t>flask.session</a:t>
            </a:r>
            <a:r>
              <a:rPr lang="en-IN" sz="2400" dirty="0">
                <a:latin typeface="Cambria" panose="02040503050406030204" pitchFamily="18" charset="0"/>
              </a:rPr>
              <a:t> object, for passing information from one request to the next request for a particular user.</a:t>
            </a:r>
          </a:p>
          <a:p>
            <a:pPr algn="just">
              <a:lnSpc>
                <a:spcPct val="110000"/>
              </a:lnSpc>
              <a:spcAft>
                <a:spcPts val="1000"/>
              </a:spcAft>
            </a:pPr>
            <a:r>
              <a:rPr lang="en-IN" sz="2400" dirty="0" err="1">
                <a:latin typeface="Cambria" panose="02040503050406030204" pitchFamily="18" charset="0"/>
              </a:rPr>
              <a:t>url_for</a:t>
            </a:r>
            <a:r>
              <a:rPr lang="en-IN" sz="2400" dirty="0">
                <a:latin typeface="Cambria" panose="02040503050406030204" pitchFamily="18" charset="0"/>
              </a:rPr>
              <a:t>(): the </a:t>
            </a:r>
            <a:r>
              <a:rPr lang="en-IN" sz="2400" dirty="0" err="1">
                <a:latin typeface="Cambria" panose="02040503050406030204" pitchFamily="18" charset="0"/>
              </a:rPr>
              <a:t>flask.url_for</a:t>
            </a:r>
            <a:r>
              <a:rPr lang="en-IN" sz="2400" dirty="0">
                <a:latin typeface="Cambria" panose="02040503050406030204" pitchFamily="18" charset="0"/>
              </a:rPr>
              <a:t>() function.</a:t>
            </a:r>
          </a:p>
          <a:p>
            <a:pPr algn="just">
              <a:lnSpc>
                <a:spcPct val="110000"/>
              </a:lnSpc>
              <a:spcAft>
                <a:spcPts val="1000"/>
              </a:spcAft>
            </a:pPr>
            <a:r>
              <a:rPr lang="en-IN" sz="2400" dirty="0" err="1">
                <a:latin typeface="Cambria" panose="02040503050406030204" pitchFamily="18" charset="0"/>
              </a:rPr>
              <a:t>get_flashed_message</a:t>
            </a:r>
            <a:r>
              <a:rPr lang="en-IN" sz="2400" dirty="0">
                <a:latin typeface="Cambria" panose="02040503050406030204" pitchFamily="18" charset="0"/>
              </a:rPr>
              <a:t>(): the </a:t>
            </a:r>
            <a:r>
              <a:rPr lang="en-IN" sz="2400" dirty="0" err="1">
                <a:latin typeface="Cambria" panose="02040503050406030204" pitchFamily="18" charset="0"/>
              </a:rPr>
              <a:t>flask.get_flashed_message</a:t>
            </a:r>
            <a:r>
              <a:rPr lang="en-IN" sz="2400" dirty="0">
                <a:latin typeface="Cambria" panose="02040503050406030204" pitchFamily="18" charset="0"/>
              </a:rPr>
              <a:t>() function.</a:t>
            </a:r>
          </a:p>
        </p:txBody>
      </p:sp>
    </p:spTree>
    <p:extLst>
      <p:ext uri="{BB962C8B-B14F-4D97-AF65-F5344CB8AC3E}">
        <p14:creationId xmlns:p14="http://schemas.microsoft.com/office/powerpoint/2010/main" val="357284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F134-A1E8-5F4D-8D68-C5036EEEC232}"/>
              </a:ext>
            </a:extLst>
          </p:cNvPr>
          <p:cNvSpPr>
            <a:spLocks noGrp="1"/>
          </p:cNvSpPr>
          <p:nvPr>
            <p:ph type="title"/>
          </p:nvPr>
        </p:nvSpPr>
        <p:spPr>
          <a:xfrm>
            <a:off x="330200" y="263523"/>
            <a:ext cx="10515600" cy="701675"/>
          </a:xfrm>
        </p:spPr>
        <p:txBody>
          <a:bodyPr/>
          <a:lstStyle/>
          <a:p>
            <a:r>
              <a:rPr lang="en-IN" sz="3000" b="1" dirty="0">
                <a:latin typeface="Cambria" panose="02040503050406030204" pitchFamily="18" charset="0"/>
                <a:ea typeface="+mn-ea"/>
                <a:cs typeface="+mn-cs"/>
              </a:rPr>
              <a:t>Testing Jinja2 Syntaxes</a:t>
            </a:r>
            <a:endParaRPr lang="en-US" sz="3000" b="1" dirty="0">
              <a:latin typeface="Cambria" panose="02040503050406030204" pitchFamily="18" charset="0"/>
              <a:ea typeface="+mn-ea"/>
              <a:cs typeface="+mn-cs"/>
            </a:endParaRPr>
          </a:p>
        </p:txBody>
      </p:sp>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482600" y="1066799"/>
            <a:ext cx="11226800" cy="5469467"/>
          </a:xfrm>
        </p:spPr>
        <p:txBody>
          <a:bodyPr>
            <a:normAutofit/>
          </a:bodyPr>
          <a:lstStyle/>
          <a:p>
            <a:pPr marL="0" indent="0" algn="just">
              <a:buNone/>
            </a:pPr>
            <a:r>
              <a:rPr lang="en-IN" sz="2200" dirty="0">
                <a:latin typeface="Cambria" panose="02040503050406030204" pitchFamily="18" charset="0"/>
              </a:rPr>
              <a:t>You can test Jinja2 syntaxes without writing a full webapp by constructing a Template instance and invoking the render() function. For example,</a:t>
            </a:r>
          </a:p>
          <a:p>
            <a:pPr marL="0" indent="0" algn="just">
              <a:buNone/>
            </a:pPr>
            <a:endParaRPr lang="en-IN" sz="2200" dirty="0">
              <a:latin typeface="Cambria" panose="02040503050406030204" pitchFamily="18" charset="0"/>
            </a:endParaRPr>
          </a:p>
          <a:p>
            <a:pPr marL="0" indent="0" algn="just">
              <a:buNone/>
            </a:pPr>
            <a:r>
              <a:rPr lang="en-IN" sz="2200" dirty="0">
                <a:latin typeface="Cambria" panose="02040503050406030204" pitchFamily="18" charset="0"/>
              </a:rPr>
              <a:t># Import Template class </a:t>
            </a:r>
          </a:p>
          <a:p>
            <a:pPr marL="0" indent="0" algn="just">
              <a:buNone/>
            </a:pPr>
            <a:r>
              <a:rPr lang="en-IN" sz="2200" dirty="0">
                <a:latin typeface="Cambria" panose="02040503050406030204" pitchFamily="18" charset="0"/>
              </a:rPr>
              <a:t>&gt;&gt;&gt; from jinja2 import Template </a:t>
            </a:r>
          </a:p>
          <a:p>
            <a:pPr marL="0" indent="0" algn="just">
              <a:buNone/>
            </a:pPr>
            <a:endParaRPr lang="en-IN" sz="2200" dirty="0">
              <a:latin typeface="Cambria" panose="02040503050406030204" pitchFamily="18" charset="0"/>
            </a:endParaRPr>
          </a:p>
          <a:p>
            <a:pPr marL="0" indent="0" algn="just">
              <a:buNone/>
            </a:pPr>
            <a:r>
              <a:rPr lang="en-IN" sz="2200" dirty="0">
                <a:latin typeface="Cambria" panose="02040503050406030204" pitchFamily="18" charset="0"/>
              </a:rPr>
              <a:t># Create a Template containing Jinja2 variable </a:t>
            </a:r>
          </a:p>
          <a:p>
            <a:pPr marL="0" indent="0" algn="just">
              <a:buNone/>
            </a:pPr>
            <a:r>
              <a:rPr lang="en-IN" sz="2200" dirty="0">
                <a:latin typeface="Cambria" panose="02040503050406030204" pitchFamily="18" charset="0"/>
              </a:rPr>
              <a:t>&gt;&gt;&gt; t = Template('Hello, {{ name }}’) </a:t>
            </a:r>
          </a:p>
          <a:p>
            <a:pPr marL="0" indent="0" algn="just">
              <a:buNone/>
            </a:pPr>
            <a:endParaRPr lang="en-IN" sz="2200" dirty="0">
              <a:latin typeface="Cambria" panose="02040503050406030204" pitchFamily="18" charset="0"/>
            </a:endParaRPr>
          </a:p>
          <a:p>
            <a:pPr marL="0" indent="0" algn="just">
              <a:buNone/>
            </a:pPr>
            <a:r>
              <a:rPr lang="en-IN" sz="2200" dirty="0">
                <a:latin typeface="Cambria" panose="02040503050406030204" pitchFamily="18" charset="0"/>
              </a:rPr>
              <a:t># Render the template with value for variable </a:t>
            </a:r>
          </a:p>
          <a:p>
            <a:pPr marL="0" indent="0" algn="just">
              <a:buNone/>
            </a:pPr>
            <a:r>
              <a:rPr lang="en-IN" sz="2200" dirty="0">
                <a:latin typeface="Cambria" panose="02040503050406030204" pitchFamily="18" charset="0"/>
              </a:rPr>
              <a:t>&gt;&gt;&gt; </a:t>
            </a:r>
            <a:r>
              <a:rPr lang="en-IN" sz="2200" dirty="0" err="1">
                <a:latin typeface="Cambria" panose="02040503050406030204" pitchFamily="18" charset="0"/>
              </a:rPr>
              <a:t>t.render</a:t>
            </a:r>
            <a:r>
              <a:rPr lang="en-IN" sz="2200" dirty="0">
                <a:latin typeface="Cambria" panose="02040503050406030204" pitchFamily="18" charset="0"/>
              </a:rPr>
              <a:t>(name='Peter’) </a:t>
            </a:r>
          </a:p>
          <a:p>
            <a:pPr marL="0" indent="0">
              <a:buNone/>
            </a:pPr>
            <a:r>
              <a:rPr lang="en-IN" sz="2200" dirty="0">
                <a:latin typeface="Cambria" panose="02040503050406030204" pitchFamily="18" charset="0"/>
              </a:rPr>
              <a:t>'Hello, Peter'</a:t>
            </a:r>
            <a:br>
              <a:rPr lang="en-IN" dirty="0"/>
            </a:br>
            <a:endParaRPr lang="en-US" dirty="0"/>
          </a:p>
        </p:txBody>
      </p:sp>
    </p:spTree>
    <p:extLst>
      <p:ext uri="{BB962C8B-B14F-4D97-AF65-F5344CB8AC3E}">
        <p14:creationId xmlns:p14="http://schemas.microsoft.com/office/powerpoint/2010/main" val="3303753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F134-A1E8-5F4D-8D68-C5036EEEC232}"/>
              </a:ext>
            </a:extLst>
          </p:cNvPr>
          <p:cNvSpPr>
            <a:spLocks noGrp="1"/>
          </p:cNvSpPr>
          <p:nvPr>
            <p:ph type="title"/>
          </p:nvPr>
        </p:nvSpPr>
        <p:spPr>
          <a:xfrm>
            <a:off x="372533" y="365125"/>
            <a:ext cx="10515600" cy="701675"/>
          </a:xfrm>
        </p:spPr>
        <p:txBody>
          <a:bodyPr/>
          <a:lstStyle/>
          <a:p>
            <a:r>
              <a:rPr lang="en-IN" sz="3000" b="1" dirty="0">
                <a:latin typeface="Cambria" panose="02040503050406030204" pitchFamily="18" charset="0"/>
                <a:ea typeface="+mn-ea"/>
                <a:cs typeface="+mn-cs"/>
              </a:rPr>
              <a:t>Jinja2's Filters</a:t>
            </a:r>
            <a:endParaRPr lang="en-US" sz="3000" b="1" dirty="0">
              <a:latin typeface="Cambria" panose="02040503050406030204" pitchFamily="18" charset="0"/>
              <a:ea typeface="+mn-ea"/>
              <a:cs typeface="+mn-cs"/>
            </a:endParaRPr>
          </a:p>
        </p:txBody>
      </p:sp>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372533" y="1320800"/>
            <a:ext cx="11446933" cy="5172075"/>
          </a:xfrm>
        </p:spPr>
        <p:txBody>
          <a:bodyPr>
            <a:normAutofit/>
          </a:bodyPr>
          <a:lstStyle/>
          <a:p>
            <a:pPr marL="0" indent="0">
              <a:buNone/>
            </a:pPr>
            <a:r>
              <a:rPr lang="en-IN" sz="2200" dirty="0">
                <a:latin typeface="Cambria" panose="02040503050406030204" pitchFamily="18" charset="0"/>
              </a:rPr>
              <a:t>You can modify a value by piping it through so called filter, using the pipe symbol ('|') in the form of {{ </a:t>
            </a:r>
            <a:r>
              <a:rPr lang="en-IN" sz="2200" dirty="0" err="1">
                <a:latin typeface="Cambria" panose="02040503050406030204" pitchFamily="18" charset="0"/>
              </a:rPr>
              <a:t>varname|filter-name</a:t>
            </a:r>
            <a:r>
              <a:rPr lang="en-IN" sz="2200" dirty="0">
                <a:latin typeface="Cambria" panose="02040503050406030204" pitchFamily="18" charset="0"/>
              </a:rPr>
              <a:t> }}, e.g.,</a:t>
            </a:r>
          </a:p>
          <a:p>
            <a:pPr marL="0" indent="0">
              <a:buNone/>
            </a:pPr>
            <a:endParaRPr lang="en-IN" sz="2200" dirty="0">
              <a:latin typeface="Cambria" panose="02040503050406030204" pitchFamily="18" charset="0"/>
            </a:endParaRPr>
          </a:p>
          <a:p>
            <a:pPr marL="0" indent="0">
              <a:buNone/>
            </a:pPr>
            <a:r>
              <a:rPr lang="en-IN" sz="2200" dirty="0">
                <a:latin typeface="Cambria" panose="02040503050406030204" pitchFamily="18" charset="0"/>
              </a:rPr>
              <a:t>&gt;&gt;&gt; from jinja2 import Template </a:t>
            </a:r>
          </a:p>
          <a:p>
            <a:pPr marL="0" indent="0">
              <a:buNone/>
            </a:pPr>
            <a:r>
              <a:rPr lang="en-IN" sz="2200" dirty="0">
                <a:latin typeface="Cambria" panose="02040503050406030204" pitchFamily="18" charset="0"/>
              </a:rPr>
              <a:t>&gt;&gt;&gt; t1 = Template('Hello, {{ </a:t>
            </a:r>
            <a:r>
              <a:rPr lang="en-IN" sz="2200" dirty="0" err="1">
                <a:latin typeface="Cambria" panose="02040503050406030204" pitchFamily="18" charset="0"/>
              </a:rPr>
              <a:t>name|striptags</a:t>
            </a:r>
            <a:r>
              <a:rPr lang="en-IN" sz="2200" dirty="0">
                <a:latin typeface="Cambria" panose="02040503050406030204" pitchFamily="18" charset="0"/>
              </a:rPr>
              <a:t> }}’) </a:t>
            </a:r>
          </a:p>
          <a:p>
            <a:pPr marL="0" indent="0">
              <a:buNone/>
            </a:pPr>
            <a:r>
              <a:rPr lang="en-IN" sz="2200" dirty="0">
                <a:latin typeface="Cambria" panose="02040503050406030204" pitchFamily="18" charset="0"/>
              </a:rPr>
              <a:t>&gt;&gt;&gt; t1.render(name='&lt;</a:t>
            </a:r>
            <a:r>
              <a:rPr lang="en-IN" sz="2200" dirty="0" err="1">
                <a:latin typeface="Cambria" panose="02040503050406030204" pitchFamily="18" charset="0"/>
              </a:rPr>
              <a:t>em</a:t>
            </a:r>
            <a:r>
              <a:rPr lang="en-IN" sz="2200" dirty="0">
                <a:latin typeface="Cambria" panose="02040503050406030204" pitchFamily="18" charset="0"/>
              </a:rPr>
              <a:t>&gt;Peter&lt;/</a:t>
            </a:r>
            <a:r>
              <a:rPr lang="en-IN" sz="2200" dirty="0" err="1">
                <a:latin typeface="Cambria" panose="02040503050406030204" pitchFamily="18" charset="0"/>
              </a:rPr>
              <a:t>em</a:t>
            </a:r>
            <a:r>
              <a:rPr lang="en-IN" sz="2200" dirty="0">
                <a:latin typeface="Cambria" panose="02040503050406030204" pitchFamily="18" charset="0"/>
              </a:rPr>
              <a:t>&gt;’) </a:t>
            </a:r>
          </a:p>
          <a:p>
            <a:pPr marL="0" indent="0">
              <a:buNone/>
            </a:pPr>
            <a:r>
              <a:rPr lang="en-IN" sz="2200" dirty="0">
                <a:latin typeface="Cambria" panose="02040503050406030204" pitchFamily="18" charset="0"/>
              </a:rPr>
              <a:t>'Hello, Peter' # HTML tags stripped </a:t>
            </a:r>
          </a:p>
          <a:p>
            <a:pPr marL="0" indent="0">
              <a:buNone/>
            </a:pPr>
            <a:endParaRPr lang="en-IN" sz="2200" dirty="0">
              <a:latin typeface="Cambria" panose="02040503050406030204" pitchFamily="18" charset="0"/>
            </a:endParaRPr>
          </a:p>
          <a:p>
            <a:pPr marL="0" indent="0">
              <a:buNone/>
            </a:pPr>
            <a:r>
              <a:rPr lang="en-IN" sz="2200" dirty="0">
                <a:latin typeface="Cambria" panose="02040503050406030204" pitchFamily="18" charset="0"/>
              </a:rPr>
              <a:t>&gt;&gt;&gt; t2 = Template('Hello, {{ </a:t>
            </a:r>
            <a:r>
              <a:rPr lang="en-IN" sz="2200" dirty="0" err="1">
                <a:latin typeface="Cambria" panose="02040503050406030204" pitchFamily="18" charset="0"/>
              </a:rPr>
              <a:t>name|trim|title</a:t>
            </a:r>
            <a:r>
              <a:rPr lang="en-IN" sz="2200" dirty="0">
                <a:latin typeface="Cambria" panose="02040503050406030204" pitchFamily="18" charset="0"/>
              </a:rPr>
              <a:t> }}’) </a:t>
            </a:r>
          </a:p>
          <a:p>
            <a:pPr marL="0" indent="0">
              <a:buNone/>
            </a:pPr>
            <a:r>
              <a:rPr lang="en-IN" sz="2200" dirty="0">
                <a:latin typeface="Cambria" panose="02040503050406030204" pitchFamily="18" charset="0"/>
              </a:rPr>
              <a:t>&gt;&gt;&gt; t2.render(name=' peter and </a:t>
            </a:r>
            <a:r>
              <a:rPr lang="en-IN" sz="2200" dirty="0" err="1">
                <a:latin typeface="Cambria" panose="02040503050406030204" pitchFamily="18" charset="0"/>
              </a:rPr>
              <a:t>paul</a:t>
            </a:r>
            <a:r>
              <a:rPr lang="en-IN" sz="2200" dirty="0">
                <a:latin typeface="Cambria" panose="02040503050406030204" pitchFamily="18" charset="0"/>
              </a:rPr>
              <a:t> ‘) </a:t>
            </a:r>
          </a:p>
          <a:p>
            <a:pPr marL="0" indent="0">
              <a:buNone/>
            </a:pPr>
            <a:r>
              <a:rPr lang="en-IN" sz="2200" dirty="0">
                <a:latin typeface="Cambria" panose="02040503050406030204" pitchFamily="18" charset="0"/>
              </a:rPr>
              <a:t>'Hello, Peter And Paul’  # Trim leading/trailing spaces and initial-cap each word</a:t>
            </a:r>
            <a:br>
              <a:rPr lang="en-IN" sz="2200" dirty="0">
                <a:latin typeface="Cambria" panose="02040503050406030204" pitchFamily="18" charset="0"/>
              </a:rPr>
            </a:br>
            <a:endParaRPr lang="en-US" sz="2200" dirty="0">
              <a:latin typeface="Cambria" panose="02040503050406030204" pitchFamily="18" charset="0"/>
            </a:endParaRPr>
          </a:p>
        </p:txBody>
      </p:sp>
    </p:spTree>
    <p:extLst>
      <p:ext uri="{BB962C8B-B14F-4D97-AF65-F5344CB8AC3E}">
        <p14:creationId xmlns:p14="http://schemas.microsoft.com/office/powerpoint/2010/main" val="3175691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D299-769C-47DF-B1D6-39A67DF4CB68}"/>
              </a:ext>
            </a:extLst>
          </p:cNvPr>
          <p:cNvSpPr>
            <a:spLocks noGrp="1"/>
          </p:cNvSpPr>
          <p:nvPr>
            <p:ph type="title"/>
          </p:nvPr>
        </p:nvSpPr>
        <p:spPr/>
        <p:txBody>
          <a:bodyPr/>
          <a:lstStyle/>
          <a:p>
            <a:r>
              <a:rPr lang="en-US" dirty="0"/>
              <a:t>Rendering Templates</a:t>
            </a:r>
            <a:br>
              <a:rPr lang="en-US" dirty="0"/>
            </a:br>
            <a:endParaRPr lang="en-US" dirty="0"/>
          </a:p>
        </p:txBody>
      </p:sp>
      <p:sp>
        <p:nvSpPr>
          <p:cNvPr id="3" name="Content Placeholder 2">
            <a:extLst>
              <a:ext uri="{FF2B5EF4-FFF2-40B4-BE49-F238E27FC236}">
                <a16:creationId xmlns:a16="http://schemas.microsoft.com/office/drawing/2014/main" id="{38FCD313-5A4D-4586-B633-D319D8C6CBD3}"/>
              </a:ext>
            </a:extLst>
          </p:cNvPr>
          <p:cNvSpPr>
            <a:spLocks noGrp="1"/>
          </p:cNvSpPr>
          <p:nvPr>
            <p:ph idx="1"/>
          </p:nvPr>
        </p:nvSpPr>
        <p:spPr>
          <a:xfrm>
            <a:off x="838200" y="1206103"/>
            <a:ext cx="10515600" cy="4351338"/>
          </a:xfrm>
        </p:spPr>
        <p:txBody>
          <a:bodyPr/>
          <a:lstStyle/>
          <a:p>
            <a:r>
              <a:rPr lang="en-US" dirty="0"/>
              <a:t>By default Flask looks for templates in a templates subfolder located inside the application folder. For the next version of </a:t>
            </a:r>
            <a:r>
              <a:rPr lang="en-US" dirty="0">
                <a:solidFill>
                  <a:srgbClr val="FF0000"/>
                </a:solidFill>
              </a:rPr>
              <a:t>hello.py</a:t>
            </a:r>
            <a:r>
              <a:rPr lang="en-US" dirty="0"/>
              <a:t>, you need to store the templates defined earlier in a new templates folder as </a:t>
            </a:r>
            <a:r>
              <a:rPr lang="en-US" dirty="0">
                <a:solidFill>
                  <a:srgbClr val="FF0000"/>
                </a:solidFill>
              </a:rPr>
              <a:t>index.html </a:t>
            </a:r>
            <a:r>
              <a:rPr lang="en-US" dirty="0"/>
              <a:t>and </a:t>
            </a:r>
            <a:r>
              <a:rPr lang="en-US" dirty="0">
                <a:solidFill>
                  <a:srgbClr val="FF0000"/>
                </a:solidFill>
              </a:rPr>
              <a:t>user.html</a:t>
            </a:r>
            <a:r>
              <a:rPr lang="en-US" dirty="0"/>
              <a:t>.</a:t>
            </a:r>
          </a:p>
          <a:p>
            <a:r>
              <a:rPr lang="en-US" dirty="0"/>
              <a:t>The view functions in the application need to be modified to render these templates.</a:t>
            </a:r>
          </a:p>
          <a:p>
            <a:r>
              <a:rPr lang="en-US" dirty="0"/>
              <a:t>Example 3-3 shows these changes.</a:t>
            </a:r>
          </a:p>
        </p:txBody>
      </p:sp>
      <p:pic>
        <p:nvPicPr>
          <p:cNvPr id="7" name="Picture 6">
            <a:extLst>
              <a:ext uri="{FF2B5EF4-FFF2-40B4-BE49-F238E27FC236}">
                <a16:creationId xmlns:a16="http://schemas.microsoft.com/office/drawing/2014/main" id="{05AF4319-8D90-4239-B88B-2A5C704218A4}"/>
              </a:ext>
            </a:extLst>
          </p:cNvPr>
          <p:cNvPicPr>
            <a:picLocks noChangeAspect="1"/>
          </p:cNvPicPr>
          <p:nvPr/>
        </p:nvPicPr>
        <p:blipFill>
          <a:blip r:embed="rId2"/>
          <a:stretch>
            <a:fillRect/>
          </a:stretch>
        </p:blipFill>
        <p:spPr>
          <a:xfrm>
            <a:off x="6441638" y="4363242"/>
            <a:ext cx="4305300" cy="1419225"/>
          </a:xfrm>
          <a:prstGeom prst="rect">
            <a:avLst/>
          </a:prstGeom>
        </p:spPr>
      </p:pic>
      <p:pic>
        <p:nvPicPr>
          <p:cNvPr id="9" name="Picture 8">
            <a:extLst>
              <a:ext uri="{FF2B5EF4-FFF2-40B4-BE49-F238E27FC236}">
                <a16:creationId xmlns:a16="http://schemas.microsoft.com/office/drawing/2014/main" id="{AEF367F9-0367-4B03-827A-ADA786D02FE2}"/>
              </a:ext>
            </a:extLst>
          </p:cNvPr>
          <p:cNvPicPr>
            <a:picLocks noChangeAspect="1"/>
          </p:cNvPicPr>
          <p:nvPr/>
        </p:nvPicPr>
        <p:blipFill>
          <a:blip r:embed="rId3"/>
          <a:stretch>
            <a:fillRect/>
          </a:stretch>
        </p:blipFill>
        <p:spPr>
          <a:xfrm>
            <a:off x="1054539" y="4487068"/>
            <a:ext cx="4695825" cy="1171575"/>
          </a:xfrm>
          <a:prstGeom prst="rect">
            <a:avLst/>
          </a:prstGeom>
        </p:spPr>
      </p:pic>
    </p:spTree>
    <p:extLst>
      <p:ext uri="{BB962C8B-B14F-4D97-AF65-F5344CB8AC3E}">
        <p14:creationId xmlns:p14="http://schemas.microsoft.com/office/powerpoint/2010/main" val="2249573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359B6-53B8-4916-A871-00A0D2F7D803}"/>
              </a:ext>
            </a:extLst>
          </p:cNvPr>
          <p:cNvSpPr>
            <a:spLocks noGrp="1"/>
          </p:cNvSpPr>
          <p:nvPr>
            <p:ph idx="1"/>
          </p:nvPr>
        </p:nvSpPr>
        <p:spPr>
          <a:xfrm>
            <a:off x="1122285" y="594804"/>
            <a:ext cx="10515600" cy="6043798"/>
          </a:xfrm>
        </p:spPr>
        <p:txBody>
          <a:bodyPr>
            <a:normAutofit lnSpcReduction="10000"/>
          </a:bodyPr>
          <a:lstStyle/>
          <a:p>
            <a:r>
              <a:rPr lang="en-US" dirty="0"/>
              <a:t>from flask import Flask, </a:t>
            </a:r>
            <a:r>
              <a:rPr lang="en-US" dirty="0" err="1"/>
              <a:t>render_template</a:t>
            </a:r>
            <a:endParaRPr lang="en-US" dirty="0"/>
          </a:p>
          <a:p>
            <a:r>
              <a:rPr lang="en-US" dirty="0"/>
              <a:t>app = Flask(__name__)</a:t>
            </a:r>
          </a:p>
          <a:p>
            <a:r>
              <a:rPr lang="en-US" dirty="0"/>
              <a:t>@app.route('/index')</a:t>
            </a:r>
          </a:p>
          <a:p>
            <a:r>
              <a:rPr lang="en-US" dirty="0"/>
              <a:t>def index():</a:t>
            </a:r>
          </a:p>
          <a:p>
            <a:r>
              <a:rPr lang="en-US" dirty="0"/>
              <a:t> return </a:t>
            </a:r>
            <a:r>
              <a:rPr lang="en-US" dirty="0" err="1"/>
              <a:t>render_template</a:t>
            </a:r>
            <a:r>
              <a:rPr lang="en-US" dirty="0"/>
              <a:t>('index.html')</a:t>
            </a:r>
          </a:p>
          <a:p>
            <a:r>
              <a:rPr lang="en-US" dirty="0"/>
              <a:t>@app.route('/user/&lt;name&gt;')</a:t>
            </a:r>
          </a:p>
          <a:p>
            <a:r>
              <a:rPr lang="en-US" dirty="0"/>
              <a:t>def user(name):</a:t>
            </a:r>
          </a:p>
          <a:p>
            <a:r>
              <a:rPr lang="en-US" dirty="0"/>
              <a:t> return </a:t>
            </a:r>
            <a:r>
              <a:rPr lang="en-US" dirty="0" err="1"/>
              <a:t>render_template</a:t>
            </a:r>
            <a:r>
              <a:rPr lang="en-US" dirty="0"/>
              <a:t>('user.html', name=name)</a:t>
            </a:r>
          </a:p>
          <a:p>
            <a:endParaRPr lang="en-US" dirty="0"/>
          </a:p>
          <a:p>
            <a:endParaRPr lang="en-US" dirty="0"/>
          </a:p>
          <a:p>
            <a:r>
              <a:rPr lang="en-US" dirty="0"/>
              <a:t>if __name__ == '__main__':</a:t>
            </a:r>
          </a:p>
          <a:p>
            <a:r>
              <a:rPr lang="en-US" dirty="0"/>
              <a:t>   </a:t>
            </a:r>
            <a:r>
              <a:rPr lang="en-US" dirty="0" err="1"/>
              <a:t>app.run</a:t>
            </a:r>
            <a:r>
              <a:rPr lang="en-US" dirty="0"/>
              <a:t>()</a:t>
            </a:r>
          </a:p>
        </p:txBody>
      </p:sp>
      <p:sp>
        <p:nvSpPr>
          <p:cNvPr id="5" name="TextBox 4">
            <a:extLst>
              <a:ext uri="{FF2B5EF4-FFF2-40B4-BE49-F238E27FC236}">
                <a16:creationId xmlns:a16="http://schemas.microsoft.com/office/drawing/2014/main" id="{8E9D23F8-19FE-4CD5-8230-E7C6BD1BA5FE}"/>
              </a:ext>
            </a:extLst>
          </p:cNvPr>
          <p:cNvSpPr txBox="1"/>
          <p:nvPr/>
        </p:nvSpPr>
        <p:spPr>
          <a:xfrm>
            <a:off x="7652552" y="843677"/>
            <a:ext cx="4143652" cy="2031325"/>
          </a:xfrm>
          <a:prstGeom prst="rect">
            <a:avLst/>
          </a:prstGeom>
          <a:noFill/>
        </p:spPr>
        <p:txBody>
          <a:bodyPr wrap="square">
            <a:spAutoFit/>
          </a:bodyPr>
          <a:lstStyle/>
          <a:p>
            <a:r>
              <a:rPr lang="en-US" dirty="0"/>
              <a:t>The {{ name }} construct used in the template shown in Example 3-2 references a </a:t>
            </a:r>
            <a:r>
              <a:rPr lang="en-US" dirty="0">
                <a:solidFill>
                  <a:srgbClr val="FF0000"/>
                </a:solidFill>
              </a:rPr>
              <a:t>variable</a:t>
            </a:r>
            <a:r>
              <a:rPr lang="en-US" dirty="0"/>
              <a:t>, a special placeholder that tells the template engine that the value that goes in that place should be obtained from data provided at the time the template is rendered</a:t>
            </a:r>
          </a:p>
        </p:txBody>
      </p:sp>
    </p:spTree>
    <p:extLst>
      <p:ext uri="{BB962C8B-B14F-4D97-AF65-F5344CB8AC3E}">
        <p14:creationId xmlns:p14="http://schemas.microsoft.com/office/powerpoint/2010/main" val="1169011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336F-A166-43E0-81E6-310A8A8434EC}"/>
              </a:ext>
            </a:extLst>
          </p:cNvPr>
          <p:cNvSpPr>
            <a:spLocks noGrp="1"/>
          </p:cNvSpPr>
          <p:nvPr>
            <p:ph type="title"/>
          </p:nvPr>
        </p:nvSpPr>
        <p:spPr>
          <a:xfrm>
            <a:off x="648929" y="629266"/>
            <a:ext cx="3505495" cy="1622321"/>
          </a:xfrm>
        </p:spPr>
        <p:txBody>
          <a:bodyPr>
            <a:normAutofit/>
          </a:bodyPr>
          <a:lstStyle/>
          <a:p>
            <a:endParaRPr lang="en-US"/>
          </a:p>
        </p:txBody>
      </p:sp>
      <p:pic>
        <p:nvPicPr>
          <p:cNvPr id="7" name="Content Placeholder 6">
            <a:extLst>
              <a:ext uri="{FF2B5EF4-FFF2-40B4-BE49-F238E27FC236}">
                <a16:creationId xmlns:a16="http://schemas.microsoft.com/office/drawing/2014/main" id="{D13BAE4C-AD58-4B7F-BF56-49A30480FDC2}"/>
              </a:ext>
            </a:extLst>
          </p:cNvPr>
          <p:cNvPicPr>
            <a:picLocks noGrp="1" noChangeAspect="1"/>
          </p:cNvPicPr>
          <p:nvPr>
            <p:ph idx="1"/>
          </p:nvPr>
        </p:nvPicPr>
        <p:blipFill>
          <a:blip r:embed="rId2"/>
          <a:stretch>
            <a:fillRect/>
          </a:stretch>
        </p:blipFill>
        <p:spPr>
          <a:xfrm>
            <a:off x="648929" y="2514968"/>
            <a:ext cx="3505200" cy="2091446"/>
          </a:xfrm>
        </p:spPr>
      </p:pic>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6E38DDC-B4F8-471D-93F0-0F3539733CB6}"/>
              </a:ext>
            </a:extLst>
          </p:cNvPr>
          <p:cNvPicPr>
            <a:picLocks noChangeAspect="1"/>
          </p:cNvPicPr>
          <p:nvPr/>
        </p:nvPicPr>
        <p:blipFill>
          <a:blip r:embed="rId3"/>
          <a:stretch>
            <a:fillRect/>
          </a:stretch>
        </p:blipFill>
        <p:spPr>
          <a:xfrm>
            <a:off x="5405862" y="557784"/>
            <a:ext cx="6019331" cy="4082310"/>
          </a:xfrm>
          <a:prstGeom prst="rect">
            <a:avLst/>
          </a:prstGeom>
          <a:effectLst/>
        </p:spPr>
      </p:pic>
    </p:spTree>
    <p:extLst>
      <p:ext uri="{BB962C8B-B14F-4D97-AF65-F5344CB8AC3E}">
        <p14:creationId xmlns:p14="http://schemas.microsoft.com/office/powerpoint/2010/main" val="2540364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B088-BDEF-48DF-8F71-400489F5A8C3}"/>
              </a:ext>
            </a:extLst>
          </p:cNvPr>
          <p:cNvSpPr>
            <a:spLocks noGrp="1"/>
          </p:cNvSpPr>
          <p:nvPr>
            <p:ph type="title"/>
          </p:nvPr>
        </p:nvSpPr>
        <p:spPr/>
        <p:txBody>
          <a:bodyPr/>
          <a:lstStyle/>
          <a:p>
            <a:r>
              <a:rPr lang="en-US" dirty="0"/>
              <a:t>Control Structures</a:t>
            </a:r>
          </a:p>
        </p:txBody>
      </p:sp>
      <p:sp>
        <p:nvSpPr>
          <p:cNvPr id="3" name="Content Placeholder 2">
            <a:extLst>
              <a:ext uri="{FF2B5EF4-FFF2-40B4-BE49-F238E27FC236}">
                <a16:creationId xmlns:a16="http://schemas.microsoft.com/office/drawing/2014/main" id="{A80DDA83-668F-409D-A2AD-2D04679EDAD9}"/>
              </a:ext>
            </a:extLst>
          </p:cNvPr>
          <p:cNvSpPr>
            <a:spLocks noGrp="1"/>
          </p:cNvSpPr>
          <p:nvPr>
            <p:ph idx="1"/>
          </p:nvPr>
        </p:nvSpPr>
        <p:spPr>
          <a:xfrm>
            <a:off x="918099" y="1536028"/>
            <a:ext cx="10515600" cy="4351338"/>
          </a:xfrm>
        </p:spPr>
        <p:txBody>
          <a:bodyPr/>
          <a:lstStyle/>
          <a:p>
            <a:r>
              <a:rPr lang="en-US" dirty="0"/>
              <a:t>Jinja2 offers several control structures that can be used to alter the flow of the template.</a:t>
            </a:r>
          </a:p>
          <a:p>
            <a:r>
              <a:rPr lang="en-US" dirty="0"/>
              <a:t>This section introduces some of the most useful ones with simple examples.</a:t>
            </a:r>
          </a:p>
        </p:txBody>
      </p:sp>
      <p:sp>
        <p:nvSpPr>
          <p:cNvPr id="5" name="TextBox 4">
            <a:extLst>
              <a:ext uri="{FF2B5EF4-FFF2-40B4-BE49-F238E27FC236}">
                <a16:creationId xmlns:a16="http://schemas.microsoft.com/office/drawing/2014/main" id="{44F31DB8-5834-4F9C-BA9E-2D150BDE6642}"/>
              </a:ext>
            </a:extLst>
          </p:cNvPr>
          <p:cNvSpPr txBox="1"/>
          <p:nvPr/>
        </p:nvSpPr>
        <p:spPr>
          <a:xfrm>
            <a:off x="918099" y="3429831"/>
            <a:ext cx="4836111" cy="2554545"/>
          </a:xfrm>
          <a:prstGeom prst="rect">
            <a:avLst/>
          </a:prstGeom>
          <a:noFill/>
        </p:spPr>
        <p:txBody>
          <a:bodyPr wrap="square">
            <a:spAutoFit/>
          </a:bodyPr>
          <a:lstStyle/>
          <a:p>
            <a:r>
              <a:rPr lang="en-US" sz="2000" dirty="0"/>
              <a:t>The following example shows how conditional statements can be entered in a template:</a:t>
            </a:r>
          </a:p>
          <a:p>
            <a:r>
              <a:rPr lang="en-US" sz="2000" dirty="0"/>
              <a:t>{% if user %}</a:t>
            </a:r>
          </a:p>
          <a:p>
            <a:r>
              <a:rPr lang="en-US" sz="2000" dirty="0"/>
              <a:t> Hello, {{ user }}!</a:t>
            </a:r>
          </a:p>
          <a:p>
            <a:r>
              <a:rPr lang="en-US" sz="2000" dirty="0"/>
              <a:t>{% else %}</a:t>
            </a:r>
          </a:p>
          <a:p>
            <a:r>
              <a:rPr lang="en-US" sz="2000" dirty="0"/>
              <a:t> Hello, Stranger!</a:t>
            </a:r>
          </a:p>
          <a:p>
            <a:r>
              <a:rPr lang="en-US" sz="2000" dirty="0"/>
              <a:t>{% endif %}</a:t>
            </a:r>
          </a:p>
        </p:txBody>
      </p:sp>
      <p:sp>
        <p:nvSpPr>
          <p:cNvPr id="7" name="TextBox 6">
            <a:extLst>
              <a:ext uri="{FF2B5EF4-FFF2-40B4-BE49-F238E27FC236}">
                <a16:creationId xmlns:a16="http://schemas.microsoft.com/office/drawing/2014/main" id="{0C78BB36-296F-4826-9561-00E5192006A9}"/>
              </a:ext>
            </a:extLst>
          </p:cNvPr>
          <p:cNvSpPr txBox="1"/>
          <p:nvPr/>
        </p:nvSpPr>
        <p:spPr>
          <a:xfrm>
            <a:off x="5339179" y="3428169"/>
            <a:ext cx="5349536" cy="2308324"/>
          </a:xfrm>
          <a:prstGeom prst="rect">
            <a:avLst/>
          </a:prstGeom>
          <a:noFill/>
        </p:spPr>
        <p:txBody>
          <a:bodyPr wrap="square">
            <a:spAutoFit/>
          </a:bodyPr>
          <a:lstStyle/>
          <a:p>
            <a:pPr>
              <a:buFont typeface="Arial" panose="020B0604020202020204" pitchFamily="34" charset="0"/>
              <a:buChar char="•"/>
            </a:pPr>
            <a:r>
              <a:rPr lang="en-US" dirty="0"/>
              <a:t>Another common need in templates is to render a list of elements. This example shows how this can be done with a for loop:</a:t>
            </a:r>
          </a:p>
          <a:p>
            <a:pPr>
              <a:buFont typeface="Arial" panose="020B0604020202020204" pitchFamily="34" charset="0"/>
              <a:buChar char="•"/>
            </a:pPr>
            <a:r>
              <a:rPr lang="en-US" dirty="0"/>
              <a:t>&lt;ul&gt;</a:t>
            </a:r>
          </a:p>
          <a:p>
            <a:pPr>
              <a:buFont typeface="Arial" panose="020B0604020202020204" pitchFamily="34" charset="0"/>
              <a:buChar char="•"/>
            </a:pPr>
            <a:r>
              <a:rPr lang="en-US" dirty="0"/>
              <a:t> {% for comment in comments %} </a:t>
            </a:r>
          </a:p>
          <a:p>
            <a:pPr lvl="1"/>
            <a:r>
              <a:rPr lang="en-US" dirty="0"/>
              <a:t>&lt;li&gt;{{ comment }}&lt;/li&gt;</a:t>
            </a:r>
          </a:p>
          <a:p>
            <a:r>
              <a:rPr lang="en-US" dirty="0"/>
              <a:t>  {% </a:t>
            </a:r>
            <a:r>
              <a:rPr lang="en-US" dirty="0" err="1"/>
              <a:t>endfor</a:t>
            </a:r>
            <a:r>
              <a:rPr lang="en-US" dirty="0"/>
              <a:t> %} </a:t>
            </a:r>
          </a:p>
          <a:p>
            <a:r>
              <a:rPr lang="en-US" dirty="0"/>
              <a:t>&lt;/ul&gt;</a:t>
            </a:r>
          </a:p>
        </p:txBody>
      </p:sp>
    </p:spTree>
    <p:extLst>
      <p:ext uri="{BB962C8B-B14F-4D97-AF65-F5344CB8AC3E}">
        <p14:creationId xmlns:p14="http://schemas.microsoft.com/office/powerpoint/2010/main" val="985993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BF18-462B-4F0C-AC74-4F899CC1E2CA}"/>
              </a:ext>
            </a:extLst>
          </p:cNvPr>
          <p:cNvSpPr>
            <a:spLocks noGrp="1"/>
          </p:cNvSpPr>
          <p:nvPr>
            <p:ph type="title"/>
          </p:nvPr>
        </p:nvSpPr>
        <p:spPr/>
        <p:txBody>
          <a:bodyPr>
            <a:noAutofit/>
          </a:bodyPr>
          <a:lstStyle/>
          <a:p>
            <a:r>
              <a:rPr lang="en-US" sz="2000" dirty="0"/>
              <a:t>In the following example, use of conditional statement in the template is demonstrated. The URL rule to the hello() function accepts the integer parameter. It is passed to the hello.html template. Inside it, the value of number received (marks) is compared (greater or less than 50) and accordingly HTML is conditionally rendered.</a:t>
            </a:r>
          </a:p>
        </p:txBody>
      </p:sp>
      <p:sp>
        <p:nvSpPr>
          <p:cNvPr id="3" name="Content Placeholder 2">
            <a:extLst>
              <a:ext uri="{FF2B5EF4-FFF2-40B4-BE49-F238E27FC236}">
                <a16:creationId xmlns:a16="http://schemas.microsoft.com/office/drawing/2014/main" id="{9822EBAE-8983-479C-B9CA-4B65FAF15086}"/>
              </a:ext>
            </a:extLst>
          </p:cNvPr>
          <p:cNvSpPr>
            <a:spLocks noGrp="1"/>
          </p:cNvSpPr>
          <p:nvPr>
            <p:ph idx="1"/>
          </p:nvPr>
        </p:nvSpPr>
        <p:spPr/>
        <p:txBody>
          <a:bodyPr>
            <a:normAutofit lnSpcReduction="10000"/>
          </a:bodyPr>
          <a:lstStyle/>
          <a:p>
            <a:r>
              <a:rPr lang="en-US" dirty="0"/>
              <a:t>from flask import Flask, </a:t>
            </a:r>
            <a:r>
              <a:rPr lang="en-US" dirty="0" err="1"/>
              <a:t>render_template</a:t>
            </a:r>
            <a:endParaRPr lang="en-US" dirty="0"/>
          </a:p>
          <a:p>
            <a:r>
              <a:rPr lang="en-US" dirty="0"/>
              <a:t>app = Flask(__name__)</a:t>
            </a:r>
          </a:p>
          <a:p>
            <a:endParaRPr lang="en-US" dirty="0"/>
          </a:p>
          <a:p>
            <a:r>
              <a:rPr lang="en-US" dirty="0"/>
              <a:t>@app.route('/hello/&lt;int:score&gt;')</a:t>
            </a:r>
          </a:p>
          <a:p>
            <a:r>
              <a:rPr lang="en-US" dirty="0"/>
              <a:t>def </a:t>
            </a:r>
            <a:r>
              <a:rPr lang="en-US" dirty="0" err="1"/>
              <a:t>hello_name</a:t>
            </a:r>
            <a:r>
              <a:rPr lang="en-US" dirty="0"/>
              <a:t>(score):</a:t>
            </a:r>
          </a:p>
          <a:p>
            <a:r>
              <a:rPr lang="en-US" dirty="0"/>
              <a:t>   return </a:t>
            </a:r>
            <a:r>
              <a:rPr lang="en-US" dirty="0" err="1"/>
              <a:t>render_template</a:t>
            </a:r>
            <a:r>
              <a:rPr lang="en-US" dirty="0"/>
              <a:t>('hello.html', marks = score)</a:t>
            </a:r>
          </a:p>
          <a:p>
            <a:endParaRPr lang="en-US" dirty="0"/>
          </a:p>
          <a:p>
            <a:r>
              <a:rPr lang="en-US" dirty="0"/>
              <a:t>if __name__ == '__main__':</a:t>
            </a:r>
          </a:p>
          <a:p>
            <a:r>
              <a:rPr lang="en-US" dirty="0"/>
              <a:t>   </a:t>
            </a:r>
            <a:r>
              <a:rPr lang="en-US" dirty="0" err="1"/>
              <a:t>app.run</a:t>
            </a:r>
            <a:r>
              <a:rPr lang="en-US" dirty="0"/>
              <a:t>(debug = True)</a:t>
            </a:r>
          </a:p>
        </p:txBody>
      </p:sp>
    </p:spTree>
    <p:extLst>
      <p:ext uri="{BB962C8B-B14F-4D97-AF65-F5344CB8AC3E}">
        <p14:creationId xmlns:p14="http://schemas.microsoft.com/office/powerpoint/2010/main" val="368453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F134-A1E8-5F4D-8D68-C5036EEEC232}"/>
              </a:ext>
            </a:extLst>
          </p:cNvPr>
          <p:cNvSpPr>
            <a:spLocks noGrp="1"/>
          </p:cNvSpPr>
          <p:nvPr>
            <p:ph type="title"/>
          </p:nvPr>
        </p:nvSpPr>
        <p:spPr>
          <a:xfrm>
            <a:off x="838200" y="252581"/>
            <a:ext cx="10515600" cy="746223"/>
          </a:xfrm>
        </p:spPr>
        <p:txBody>
          <a:bodyPr>
            <a:normAutofit/>
          </a:bodyPr>
          <a:lstStyle/>
          <a:p>
            <a:r>
              <a:rPr lang="en-IN" sz="3200" dirty="0">
                <a:latin typeface="Cambria" panose="02040503050406030204" pitchFamily="18" charset="0"/>
              </a:rPr>
              <a:t>Python-Flask Framework</a:t>
            </a:r>
            <a:endParaRPr lang="en-US" sz="3200" dirty="0">
              <a:latin typeface="Cambria" panose="02040503050406030204" pitchFamily="18" charset="0"/>
            </a:endParaRPr>
          </a:p>
        </p:txBody>
      </p:sp>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536624" y="998806"/>
            <a:ext cx="11118752" cy="5613009"/>
          </a:xfrm>
        </p:spPr>
        <p:txBody>
          <a:bodyPr>
            <a:normAutofit fontScale="92500"/>
          </a:bodyPr>
          <a:lstStyle/>
          <a:p>
            <a:pPr algn="just">
              <a:lnSpc>
                <a:spcPct val="150000"/>
              </a:lnSpc>
            </a:pPr>
            <a:r>
              <a:rPr lang="en-IN" sz="2400" dirty="0">
                <a:latin typeface="Cambria" panose="02040503050406030204" pitchFamily="18" charset="0"/>
                <a:ea typeface="Verdana" panose="020B0604030504040204" pitchFamily="34" charset="0"/>
                <a:cs typeface="Verdana" panose="020B0604030504040204" pitchFamily="34" charset="0"/>
              </a:rPr>
              <a:t>Flask was created by Armin </a:t>
            </a:r>
            <a:r>
              <a:rPr lang="en-IN" sz="2400" dirty="0" err="1">
                <a:latin typeface="Cambria" panose="02040503050406030204" pitchFamily="18" charset="0"/>
                <a:ea typeface="Verdana" panose="020B0604030504040204" pitchFamily="34" charset="0"/>
                <a:cs typeface="Verdana" panose="020B0604030504040204" pitchFamily="34" charset="0"/>
              </a:rPr>
              <a:t>Ronacher</a:t>
            </a:r>
            <a:r>
              <a:rPr lang="en-IN" sz="2400" dirty="0">
                <a:latin typeface="Cambria" panose="02040503050406030204" pitchFamily="18" charset="0"/>
                <a:ea typeface="Verdana" panose="020B0604030504040204" pitchFamily="34" charset="0"/>
                <a:cs typeface="Verdana" panose="020B0604030504040204" pitchFamily="34" charset="0"/>
              </a:rPr>
              <a:t> in 2000 as a small, minimalistic and </a:t>
            </a:r>
            <a:r>
              <a:rPr lang="en-IN" sz="2400" dirty="0">
                <a:solidFill>
                  <a:srgbClr val="FF0000"/>
                </a:solidFill>
                <a:latin typeface="Cambria" panose="02040503050406030204" pitchFamily="18" charset="0"/>
                <a:ea typeface="Verdana" panose="020B0604030504040204" pitchFamily="34" charset="0"/>
                <a:cs typeface="Verdana" panose="020B0604030504040204" pitchFamily="34" charset="0"/>
              </a:rPr>
              <a:t>light-weight</a:t>
            </a:r>
            <a:r>
              <a:rPr lang="en-IN" sz="2400" dirty="0">
                <a:latin typeface="Cambria" panose="02040503050406030204" pitchFamily="18" charset="0"/>
                <a:ea typeface="Verdana" panose="020B0604030504040204" pitchFamily="34" charset="0"/>
                <a:cs typeface="Verdana" panose="020B0604030504040204" pitchFamily="34" charset="0"/>
              </a:rPr>
              <a:t> Python Webapp framework. It is so small to be called a </a:t>
            </a:r>
            <a:r>
              <a:rPr lang="en-IN" sz="2400" dirty="0">
                <a:solidFill>
                  <a:srgbClr val="FF0000"/>
                </a:solidFill>
                <a:latin typeface="Cambria" panose="02040503050406030204" pitchFamily="18" charset="0"/>
                <a:ea typeface="Verdana" panose="020B0604030504040204" pitchFamily="34" charset="0"/>
                <a:cs typeface="Verdana" panose="020B0604030504040204" pitchFamily="34" charset="0"/>
              </a:rPr>
              <a:t>micro-framework</a:t>
            </a:r>
            <a:r>
              <a:rPr lang="en-IN" sz="2400" dirty="0">
                <a:latin typeface="Cambria" panose="02040503050406030204" pitchFamily="18" charset="0"/>
                <a:ea typeface="Verdana" panose="020B0604030504040204" pitchFamily="34" charset="0"/>
                <a:cs typeface="Verdana" panose="020B0604030504040204" pitchFamily="34" charset="0"/>
              </a:rPr>
              <a:t>. </a:t>
            </a:r>
          </a:p>
          <a:p>
            <a:pPr algn="just">
              <a:lnSpc>
                <a:spcPct val="150000"/>
              </a:lnSpc>
            </a:pPr>
            <a:r>
              <a:rPr lang="en-IN" sz="2400" dirty="0">
                <a:latin typeface="Cambria" panose="02040503050406030204" pitchFamily="18" charset="0"/>
                <a:ea typeface="Verdana" panose="020B0604030504040204" pitchFamily="34" charset="0"/>
                <a:cs typeface="Verdana" panose="020B0604030504040204" pitchFamily="34" charset="0"/>
              </a:rPr>
              <a:t>Flask is actually a glue that sticks together two popular frameworks:</a:t>
            </a:r>
          </a:p>
          <a:p>
            <a:pPr algn="just">
              <a:lnSpc>
                <a:spcPct val="150000"/>
              </a:lnSpc>
            </a:pPr>
            <a:r>
              <a:rPr lang="en-IN" sz="2400" dirty="0" err="1">
                <a:solidFill>
                  <a:srgbClr val="0070C0"/>
                </a:solidFill>
                <a:latin typeface="Cambria" panose="02040503050406030204" pitchFamily="18" charset="0"/>
                <a:ea typeface="Verdana" panose="020B0604030504040204" pitchFamily="34" charset="0"/>
                <a:cs typeface="Verdana" panose="020B0604030504040204" pitchFamily="34" charset="0"/>
              </a:rPr>
              <a:t>Werkzeug</a:t>
            </a:r>
            <a:r>
              <a:rPr lang="en-IN" sz="2400" dirty="0">
                <a:latin typeface="Cambria" panose="02040503050406030204" pitchFamily="18" charset="0"/>
                <a:ea typeface="Verdana" panose="020B0604030504040204" pitchFamily="34" charset="0"/>
                <a:cs typeface="Verdana" panose="020B0604030504040204" pitchFamily="34" charset="0"/>
              </a:rPr>
              <a:t>: a WSGI (Web Server Gateway Interface) library for Python, which includes a URL routing system, fully featured request and response objects and a powerful debugger. (WSGI is a specification for simple and universal interface between web servers and Python web applications.)</a:t>
            </a:r>
          </a:p>
          <a:p>
            <a:pPr algn="just">
              <a:lnSpc>
                <a:spcPct val="150000"/>
              </a:lnSpc>
            </a:pPr>
            <a:r>
              <a:rPr lang="en-IN" sz="2400" dirty="0">
                <a:solidFill>
                  <a:srgbClr val="0070C0"/>
                </a:solidFill>
                <a:latin typeface="Cambria" panose="02040503050406030204" pitchFamily="18" charset="0"/>
                <a:ea typeface="Verdana" panose="020B0604030504040204" pitchFamily="34" charset="0"/>
                <a:cs typeface="Verdana" panose="020B0604030504040204" pitchFamily="34" charset="0"/>
              </a:rPr>
              <a:t>Jinja2</a:t>
            </a:r>
            <a:r>
              <a:rPr lang="en-IN" sz="2400" dirty="0">
                <a:latin typeface="Cambria" panose="02040503050406030204" pitchFamily="18" charset="0"/>
                <a:ea typeface="Verdana" panose="020B0604030504040204" pitchFamily="34" charset="0"/>
                <a:cs typeface="Verdana" panose="020B0604030504040204" pitchFamily="34" charset="0"/>
              </a:rPr>
              <a:t>: a full-feature template engine for Python.</a:t>
            </a:r>
          </a:p>
          <a:p>
            <a:pPr algn="just">
              <a:lnSpc>
                <a:spcPct val="150000"/>
              </a:lnSpc>
            </a:pPr>
            <a:r>
              <a:rPr lang="en-IN" sz="2400" dirty="0">
                <a:latin typeface="Cambria" panose="02040503050406030204" pitchFamily="18" charset="0"/>
                <a:ea typeface="Verdana" panose="020B0604030504040204" pitchFamily="34" charset="0"/>
                <a:cs typeface="Verdana" panose="020B0604030504040204" pitchFamily="34" charset="0"/>
              </a:rPr>
              <a:t>High-level tasks like database access, web form and user authentication are supported through "extensions".</a:t>
            </a:r>
          </a:p>
        </p:txBody>
      </p:sp>
    </p:spTree>
    <p:extLst>
      <p:ext uri="{BB962C8B-B14F-4D97-AF65-F5344CB8AC3E}">
        <p14:creationId xmlns:p14="http://schemas.microsoft.com/office/powerpoint/2010/main" val="827580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1348-0AB1-4453-A38F-84CB118F378A}"/>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HTML template script of </a:t>
            </a:r>
            <a:r>
              <a:rPr lang="en-US" b="1" i="0" dirty="0">
                <a:solidFill>
                  <a:srgbClr val="000000"/>
                </a:solidFill>
                <a:effectLst/>
                <a:latin typeface="Arial" panose="020B0604020202020204" pitchFamily="34" charset="0"/>
              </a:rPr>
              <a:t>hello.html</a:t>
            </a:r>
            <a:r>
              <a:rPr lang="en-US" b="0" i="0" dirty="0">
                <a:solidFill>
                  <a:srgbClr val="000000"/>
                </a:solidFill>
                <a:effectLst/>
                <a:latin typeface="Arial" panose="020B0604020202020204" pitchFamily="34" charset="0"/>
              </a:rPr>
              <a:t> is as follows −</a:t>
            </a:r>
            <a:endParaRPr lang="en-US" dirty="0"/>
          </a:p>
        </p:txBody>
      </p:sp>
      <p:sp>
        <p:nvSpPr>
          <p:cNvPr id="3" name="Content Placeholder 2">
            <a:extLst>
              <a:ext uri="{FF2B5EF4-FFF2-40B4-BE49-F238E27FC236}">
                <a16:creationId xmlns:a16="http://schemas.microsoft.com/office/drawing/2014/main" id="{4742F574-9FAD-404A-82D8-DD2E8D480471}"/>
              </a:ext>
            </a:extLst>
          </p:cNvPr>
          <p:cNvSpPr>
            <a:spLocks noGrp="1"/>
          </p:cNvSpPr>
          <p:nvPr>
            <p:ph idx="1"/>
          </p:nvPr>
        </p:nvSpPr>
        <p:spPr/>
        <p:txBody>
          <a:bodyPr>
            <a:normAutofit fontScale="92500" lnSpcReduction="20000"/>
          </a:bodyPr>
          <a:lstStyle/>
          <a:p>
            <a:r>
              <a:rPr lang="en-US" dirty="0"/>
              <a:t>&lt;!doctype html&gt;</a:t>
            </a:r>
          </a:p>
          <a:p>
            <a:r>
              <a:rPr lang="en-US" dirty="0"/>
              <a:t>&lt;html&gt;</a:t>
            </a:r>
          </a:p>
          <a:p>
            <a:r>
              <a:rPr lang="en-US" dirty="0"/>
              <a:t>   &lt;body&gt;</a:t>
            </a:r>
          </a:p>
          <a:p>
            <a:r>
              <a:rPr lang="en-US" dirty="0"/>
              <a:t>      {% if marks&gt;50 %}</a:t>
            </a:r>
          </a:p>
          <a:p>
            <a:r>
              <a:rPr lang="en-US" dirty="0"/>
              <a:t>         &lt;h1&gt; Your result is pass!&lt;/h1&gt;</a:t>
            </a:r>
          </a:p>
          <a:p>
            <a:r>
              <a:rPr lang="en-US" dirty="0"/>
              <a:t>      {% else %}</a:t>
            </a:r>
          </a:p>
          <a:p>
            <a:r>
              <a:rPr lang="en-US" dirty="0"/>
              <a:t>         &lt;h1&gt;Your result is fail&lt;/h1&gt;</a:t>
            </a:r>
          </a:p>
          <a:p>
            <a:r>
              <a:rPr lang="en-US" dirty="0"/>
              <a:t>      {% endif %}</a:t>
            </a:r>
          </a:p>
          <a:p>
            <a:r>
              <a:rPr lang="en-US" dirty="0"/>
              <a:t>   &lt;/body&gt;</a:t>
            </a:r>
          </a:p>
          <a:p>
            <a:r>
              <a:rPr lang="en-US" dirty="0"/>
              <a:t>&lt;/html&gt;</a:t>
            </a:r>
          </a:p>
        </p:txBody>
      </p:sp>
      <p:pic>
        <p:nvPicPr>
          <p:cNvPr id="5" name="Picture 4">
            <a:extLst>
              <a:ext uri="{FF2B5EF4-FFF2-40B4-BE49-F238E27FC236}">
                <a16:creationId xmlns:a16="http://schemas.microsoft.com/office/drawing/2014/main" id="{F0C22540-9A9D-458C-B0EA-CB56E5CDBD1B}"/>
              </a:ext>
            </a:extLst>
          </p:cNvPr>
          <p:cNvPicPr>
            <a:picLocks noChangeAspect="1"/>
          </p:cNvPicPr>
          <p:nvPr/>
        </p:nvPicPr>
        <p:blipFill>
          <a:blip r:embed="rId2"/>
          <a:stretch>
            <a:fillRect/>
          </a:stretch>
        </p:blipFill>
        <p:spPr>
          <a:xfrm>
            <a:off x="6557084" y="1690688"/>
            <a:ext cx="4457700" cy="1485900"/>
          </a:xfrm>
          <a:prstGeom prst="rect">
            <a:avLst/>
          </a:prstGeom>
        </p:spPr>
      </p:pic>
    </p:spTree>
    <p:extLst>
      <p:ext uri="{BB962C8B-B14F-4D97-AF65-F5344CB8AC3E}">
        <p14:creationId xmlns:p14="http://schemas.microsoft.com/office/powerpoint/2010/main" val="669655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ACC5-39E6-4A52-B591-4EF15DEA9C33}"/>
              </a:ext>
            </a:extLst>
          </p:cNvPr>
          <p:cNvSpPr>
            <a:spLocks noGrp="1"/>
          </p:cNvSpPr>
          <p:nvPr>
            <p:ph type="title"/>
          </p:nvPr>
        </p:nvSpPr>
        <p:spPr>
          <a:xfrm>
            <a:off x="660647" y="341824"/>
            <a:ext cx="6778840" cy="1325563"/>
          </a:xfrm>
        </p:spPr>
        <p:txBody>
          <a:bodyPr>
            <a:noAutofit/>
          </a:bodyPr>
          <a:lstStyle/>
          <a:p>
            <a:r>
              <a:rPr lang="en-US" sz="1600" dirty="0"/>
              <a:t>The Python loop constructs can also be employed inside the template. In the following script, the result() function sends a dictionary object to template results.html when URL http://localhost:5000/result is opened in the browser.</a:t>
            </a:r>
            <a:br>
              <a:rPr lang="en-US" sz="1600" dirty="0"/>
            </a:br>
            <a:br>
              <a:rPr lang="en-US" sz="1600" dirty="0"/>
            </a:br>
            <a:r>
              <a:rPr lang="en-US" sz="1600" dirty="0"/>
              <a:t>The Template part of result.html employs a for loop to render key and value pairs of dictionary object result{} as cells of an HTML table.  </a:t>
            </a:r>
            <a:br>
              <a:rPr lang="en-US" sz="1600" dirty="0"/>
            </a:br>
            <a:r>
              <a:rPr lang="en-US" sz="1600" dirty="0"/>
              <a:t>Run the following code from Python shell.</a:t>
            </a:r>
          </a:p>
        </p:txBody>
      </p:sp>
      <p:sp>
        <p:nvSpPr>
          <p:cNvPr id="3" name="Content Placeholder 2">
            <a:extLst>
              <a:ext uri="{FF2B5EF4-FFF2-40B4-BE49-F238E27FC236}">
                <a16:creationId xmlns:a16="http://schemas.microsoft.com/office/drawing/2014/main" id="{47B991C9-B27A-4950-856D-97EF257E3748}"/>
              </a:ext>
            </a:extLst>
          </p:cNvPr>
          <p:cNvSpPr>
            <a:spLocks noGrp="1"/>
          </p:cNvSpPr>
          <p:nvPr>
            <p:ph idx="1"/>
          </p:nvPr>
        </p:nvSpPr>
        <p:spPr/>
        <p:txBody>
          <a:bodyPr/>
          <a:lstStyle/>
          <a:p>
            <a:endParaRPr lang="en-US"/>
          </a:p>
        </p:txBody>
      </p:sp>
      <p:sp>
        <p:nvSpPr>
          <p:cNvPr id="6" name="TextBox 5">
            <a:extLst>
              <a:ext uri="{FF2B5EF4-FFF2-40B4-BE49-F238E27FC236}">
                <a16:creationId xmlns:a16="http://schemas.microsoft.com/office/drawing/2014/main" id="{0A7F6EE1-72F9-4D0E-A29F-7FE88B61A093}"/>
              </a:ext>
            </a:extLst>
          </p:cNvPr>
          <p:cNvSpPr txBox="1"/>
          <p:nvPr/>
        </p:nvSpPr>
        <p:spPr>
          <a:xfrm>
            <a:off x="1120805" y="2142101"/>
            <a:ext cx="6094520" cy="4154984"/>
          </a:xfrm>
          <a:prstGeom prst="rect">
            <a:avLst/>
          </a:prstGeom>
          <a:noFill/>
        </p:spPr>
        <p:txBody>
          <a:bodyPr wrap="square">
            <a:spAutoFit/>
          </a:bodyPr>
          <a:lstStyle/>
          <a:p>
            <a:r>
              <a:rPr lang="en-US" sz="2400" dirty="0"/>
              <a:t>from flask import Flask, </a:t>
            </a:r>
            <a:r>
              <a:rPr lang="en-US" sz="2400" dirty="0" err="1"/>
              <a:t>render_template</a:t>
            </a:r>
            <a:endParaRPr lang="en-US" sz="2400" dirty="0"/>
          </a:p>
          <a:p>
            <a:r>
              <a:rPr lang="en-US" sz="2400" dirty="0"/>
              <a:t>app = Flask(__name__)</a:t>
            </a:r>
          </a:p>
          <a:p>
            <a:endParaRPr lang="en-US" sz="2400" dirty="0"/>
          </a:p>
          <a:p>
            <a:r>
              <a:rPr lang="en-US" sz="2400" dirty="0"/>
              <a:t>@app.route('/result')</a:t>
            </a:r>
          </a:p>
          <a:p>
            <a:r>
              <a:rPr lang="en-US" sz="2400" dirty="0"/>
              <a:t>def result():</a:t>
            </a:r>
          </a:p>
          <a:p>
            <a:r>
              <a:rPr lang="en-US" sz="2400" dirty="0"/>
              <a:t>   </a:t>
            </a:r>
            <a:r>
              <a:rPr lang="en-US" sz="2400" dirty="0" err="1"/>
              <a:t>dict</a:t>
            </a:r>
            <a:r>
              <a:rPr lang="en-US" sz="2400" dirty="0"/>
              <a:t> = {'phy':50,'che':60,'maths':70}</a:t>
            </a:r>
          </a:p>
          <a:p>
            <a:r>
              <a:rPr lang="en-US" sz="2400" dirty="0"/>
              <a:t>   return </a:t>
            </a:r>
            <a:r>
              <a:rPr lang="en-US" sz="2400" dirty="0" err="1"/>
              <a:t>render_template</a:t>
            </a:r>
            <a:r>
              <a:rPr lang="en-US" sz="2400" dirty="0"/>
              <a:t>('result.html', result = </a:t>
            </a:r>
            <a:r>
              <a:rPr lang="en-US" sz="2400" dirty="0" err="1"/>
              <a:t>dict</a:t>
            </a:r>
            <a:r>
              <a:rPr lang="en-US" sz="2400" dirty="0"/>
              <a:t>)</a:t>
            </a:r>
          </a:p>
          <a:p>
            <a:endParaRPr lang="en-US" sz="2400" dirty="0"/>
          </a:p>
          <a:p>
            <a:r>
              <a:rPr lang="en-US" sz="2400" dirty="0"/>
              <a:t>if __name__ == '__main__':</a:t>
            </a:r>
          </a:p>
          <a:p>
            <a:r>
              <a:rPr lang="en-US" sz="2400" dirty="0"/>
              <a:t>   </a:t>
            </a:r>
            <a:r>
              <a:rPr lang="en-US" sz="2400" dirty="0" err="1"/>
              <a:t>app.run</a:t>
            </a:r>
            <a:r>
              <a:rPr lang="en-US" sz="2400" dirty="0"/>
              <a:t>(debug = True)</a:t>
            </a:r>
          </a:p>
        </p:txBody>
      </p:sp>
      <p:sp>
        <p:nvSpPr>
          <p:cNvPr id="8" name="TextBox 7">
            <a:extLst>
              <a:ext uri="{FF2B5EF4-FFF2-40B4-BE49-F238E27FC236}">
                <a16:creationId xmlns:a16="http://schemas.microsoft.com/office/drawing/2014/main" id="{924A43C3-5AC5-4475-9798-1148A0011CC7}"/>
              </a:ext>
            </a:extLst>
          </p:cNvPr>
          <p:cNvSpPr txBox="1"/>
          <p:nvPr/>
        </p:nvSpPr>
        <p:spPr>
          <a:xfrm>
            <a:off x="7104356" y="2006600"/>
            <a:ext cx="6094520" cy="3693319"/>
          </a:xfrm>
          <a:prstGeom prst="rect">
            <a:avLst/>
          </a:prstGeom>
          <a:noFill/>
        </p:spPr>
        <p:txBody>
          <a:bodyPr wrap="square">
            <a:spAutoFit/>
          </a:bodyPr>
          <a:lstStyle/>
          <a:p>
            <a:r>
              <a:rPr lang="en-US" dirty="0"/>
              <a:t>&lt;!doctype html&gt;</a:t>
            </a:r>
          </a:p>
          <a:p>
            <a:r>
              <a:rPr lang="en-US" dirty="0"/>
              <a:t>&lt;html&gt;</a:t>
            </a:r>
          </a:p>
          <a:p>
            <a:r>
              <a:rPr lang="en-US" dirty="0"/>
              <a:t>   &lt;body&gt;</a:t>
            </a:r>
          </a:p>
          <a:p>
            <a:r>
              <a:rPr lang="en-US" dirty="0"/>
              <a:t>      &lt;table border = 1&gt;</a:t>
            </a:r>
          </a:p>
          <a:p>
            <a:r>
              <a:rPr lang="en-US" dirty="0"/>
              <a:t>         {% for key, value in </a:t>
            </a:r>
            <a:r>
              <a:rPr lang="en-US" dirty="0" err="1"/>
              <a:t>result.items</a:t>
            </a:r>
            <a:r>
              <a:rPr lang="en-US" dirty="0"/>
              <a:t>() %}</a:t>
            </a:r>
          </a:p>
          <a:p>
            <a:r>
              <a:rPr lang="en-US" dirty="0"/>
              <a:t>            &lt;tr&gt;</a:t>
            </a:r>
          </a:p>
          <a:p>
            <a:r>
              <a:rPr lang="en-US" dirty="0"/>
              <a:t>               &lt;</a:t>
            </a:r>
            <a:r>
              <a:rPr lang="en-US" dirty="0" err="1"/>
              <a:t>th</a:t>
            </a:r>
            <a:r>
              <a:rPr lang="en-US" dirty="0"/>
              <a:t>&gt; {{ key }} &lt;/</a:t>
            </a:r>
            <a:r>
              <a:rPr lang="en-US" dirty="0" err="1"/>
              <a:t>th</a:t>
            </a:r>
            <a:r>
              <a:rPr lang="en-US" dirty="0"/>
              <a:t>&gt;</a:t>
            </a:r>
          </a:p>
          <a:p>
            <a:r>
              <a:rPr lang="en-US" dirty="0"/>
              <a:t>               &lt;td&gt; {{ value }} &lt;/td&gt;</a:t>
            </a:r>
          </a:p>
          <a:p>
            <a:r>
              <a:rPr lang="en-US" dirty="0"/>
              <a:t>            &lt;/tr&gt;</a:t>
            </a:r>
          </a:p>
          <a:p>
            <a:r>
              <a:rPr lang="en-US" dirty="0"/>
              <a:t>         {% </a:t>
            </a:r>
            <a:r>
              <a:rPr lang="en-US" dirty="0" err="1"/>
              <a:t>endfor</a:t>
            </a:r>
            <a:r>
              <a:rPr lang="en-US" dirty="0"/>
              <a:t> %}</a:t>
            </a:r>
          </a:p>
          <a:p>
            <a:r>
              <a:rPr lang="en-US" dirty="0"/>
              <a:t>      &lt;/table&gt;</a:t>
            </a:r>
          </a:p>
          <a:p>
            <a:r>
              <a:rPr lang="en-US" dirty="0"/>
              <a:t>   &lt;/body&gt;</a:t>
            </a:r>
          </a:p>
          <a:p>
            <a:r>
              <a:rPr lang="en-US" dirty="0"/>
              <a:t>&lt;/html&gt;</a:t>
            </a:r>
          </a:p>
        </p:txBody>
      </p:sp>
      <p:pic>
        <p:nvPicPr>
          <p:cNvPr id="10" name="Picture 9">
            <a:extLst>
              <a:ext uri="{FF2B5EF4-FFF2-40B4-BE49-F238E27FC236}">
                <a16:creationId xmlns:a16="http://schemas.microsoft.com/office/drawing/2014/main" id="{D387C1A2-8AD2-46C1-99F0-D7B07C6A98E2}"/>
              </a:ext>
            </a:extLst>
          </p:cNvPr>
          <p:cNvPicPr>
            <a:picLocks noChangeAspect="1"/>
          </p:cNvPicPr>
          <p:nvPr/>
        </p:nvPicPr>
        <p:blipFill>
          <a:blip r:embed="rId2"/>
          <a:stretch>
            <a:fillRect/>
          </a:stretch>
        </p:blipFill>
        <p:spPr>
          <a:xfrm>
            <a:off x="8329798" y="238918"/>
            <a:ext cx="3201555" cy="1325563"/>
          </a:xfrm>
          <a:prstGeom prst="rect">
            <a:avLst/>
          </a:prstGeom>
        </p:spPr>
      </p:pic>
    </p:spTree>
    <p:extLst>
      <p:ext uri="{BB962C8B-B14F-4D97-AF65-F5344CB8AC3E}">
        <p14:creationId xmlns:p14="http://schemas.microsoft.com/office/powerpoint/2010/main" val="494093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F134-A1E8-5F4D-8D68-C5036EEEC232}"/>
              </a:ext>
            </a:extLst>
          </p:cNvPr>
          <p:cNvSpPr>
            <a:spLocks noGrp="1"/>
          </p:cNvSpPr>
          <p:nvPr>
            <p:ph type="title"/>
          </p:nvPr>
        </p:nvSpPr>
        <p:spPr>
          <a:xfrm>
            <a:off x="838200" y="365126"/>
            <a:ext cx="10515600" cy="786342"/>
          </a:xfrm>
        </p:spPr>
        <p:txBody>
          <a:bodyPr/>
          <a:lstStyle/>
          <a:p>
            <a:r>
              <a:rPr lang="en-IN" sz="2900" b="1" dirty="0">
                <a:latin typeface="Cambria" panose="02040503050406030204" pitchFamily="18" charset="0"/>
              </a:rPr>
              <a:t>Jinja2 Template Engine</a:t>
            </a:r>
            <a:endParaRPr lang="en-US" sz="2900" b="1" dirty="0">
              <a:latin typeface="Cambria" panose="02040503050406030204" pitchFamily="18" charset="0"/>
            </a:endParaRPr>
          </a:p>
        </p:txBody>
      </p:sp>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838200" y="1151468"/>
            <a:ext cx="10515600" cy="5025495"/>
          </a:xfrm>
        </p:spPr>
        <p:txBody>
          <a:bodyPr>
            <a:normAutofit/>
          </a:bodyPr>
          <a:lstStyle/>
          <a:p>
            <a:pPr algn="just">
              <a:lnSpc>
                <a:spcPct val="150000"/>
              </a:lnSpc>
            </a:pPr>
            <a:r>
              <a:rPr lang="en-IN" sz="2400" dirty="0">
                <a:latin typeface="Cambria" panose="02040503050406030204" pitchFamily="18" charset="0"/>
              </a:rPr>
              <a:t>In Flask, the route handlers (or view functions) are primarily meant for the business logic (i.e., Controller in MVC), while the presentation (i.e., View in MVC) is to be taken care by the so-called templates. A template is a file that contains the static texts, as well as placeholder for rendering dynamic contents.</a:t>
            </a:r>
          </a:p>
          <a:p>
            <a:pPr algn="just">
              <a:lnSpc>
                <a:spcPct val="150000"/>
              </a:lnSpc>
            </a:pPr>
            <a:endParaRPr lang="en-IN" sz="2400" dirty="0">
              <a:latin typeface="Cambria" panose="02040503050406030204" pitchFamily="18" charset="0"/>
            </a:endParaRPr>
          </a:p>
          <a:p>
            <a:pPr algn="just">
              <a:lnSpc>
                <a:spcPct val="150000"/>
              </a:lnSpc>
            </a:pPr>
            <a:r>
              <a:rPr lang="en-IN" sz="2400" dirty="0">
                <a:latin typeface="Cambria" panose="02040503050406030204" pitchFamily="18" charset="0"/>
              </a:rPr>
              <a:t>Flask uses a powerful template engine called Jinja2.</a:t>
            </a:r>
          </a:p>
        </p:txBody>
      </p:sp>
    </p:spTree>
    <p:extLst>
      <p:ext uri="{BB962C8B-B14F-4D97-AF65-F5344CB8AC3E}">
        <p14:creationId xmlns:p14="http://schemas.microsoft.com/office/powerpoint/2010/main" val="4288909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F134-A1E8-5F4D-8D68-C5036EEEC232}"/>
              </a:ext>
            </a:extLst>
          </p:cNvPr>
          <p:cNvSpPr>
            <a:spLocks noGrp="1"/>
          </p:cNvSpPr>
          <p:nvPr>
            <p:ph type="title"/>
          </p:nvPr>
        </p:nvSpPr>
        <p:spPr>
          <a:xfrm>
            <a:off x="838200" y="118532"/>
            <a:ext cx="10515600" cy="677335"/>
          </a:xfrm>
        </p:spPr>
        <p:txBody>
          <a:bodyPr>
            <a:normAutofit/>
          </a:bodyPr>
          <a:lstStyle/>
          <a:p>
            <a:r>
              <a:rPr lang="en-IN" sz="3200" b="1" dirty="0">
                <a:latin typeface="Cambria" panose="02040503050406030204" pitchFamily="18" charset="0"/>
              </a:rPr>
              <a:t>Getting Started in Jinja2 Templates with HTML Forms</a:t>
            </a:r>
            <a:endParaRPr lang="en-US" dirty="0"/>
          </a:p>
        </p:txBody>
      </p:sp>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838200" y="795867"/>
            <a:ext cx="10515600" cy="5943601"/>
          </a:xfrm>
        </p:spPr>
        <p:txBody>
          <a:bodyPr>
            <a:normAutofit fontScale="55000" lnSpcReduction="20000"/>
          </a:bodyPr>
          <a:lstStyle/>
          <a:p>
            <a:pPr marL="0" indent="0">
              <a:buNone/>
            </a:pPr>
            <a:r>
              <a:rPr lang="en-IN" sz="3400" dirty="0">
                <a:solidFill>
                  <a:srgbClr val="FF0000"/>
                </a:solidFill>
                <a:latin typeface="Cambria" panose="02040503050406030204" pitchFamily="18" charset="0"/>
              </a:rPr>
              <a:t>templates/j2_query.html</a:t>
            </a:r>
            <a:endParaRPr lang="en-IN" sz="2900" dirty="0">
              <a:latin typeface="Cambria" panose="02040503050406030204" pitchFamily="18" charset="0"/>
            </a:endParaRPr>
          </a:p>
          <a:p>
            <a:pPr marL="0" indent="0">
              <a:lnSpc>
                <a:spcPct val="170000"/>
              </a:lnSpc>
              <a:buNone/>
            </a:pPr>
            <a:r>
              <a:rPr lang="en-IN" sz="2900" dirty="0">
                <a:latin typeface="Cambria" panose="02040503050406030204" pitchFamily="18" charset="0"/>
              </a:rPr>
              <a:t>&lt;!DOCTYPE html&gt; </a:t>
            </a:r>
          </a:p>
          <a:p>
            <a:pPr marL="0" indent="0">
              <a:lnSpc>
                <a:spcPct val="170000"/>
              </a:lnSpc>
              <a:buNone/>
            </a:pPr>
            <a:r>
              <a:rPr lang="en-IN" sz="2900" dirty="0">
                <a:latin typeface="Cambria" panose="02040503050406030204" pitchFamily="18" charset="0"/>
              </a:rPr>
              <a:t>&lt;html lang="</a:t>
            </a:r>
            <a:r>
              <a:rPr lang="en-IN" sz="2900" dirty="0" err="1">
                <a:latin typeface="Cambria" panose="02040503050406030204" pitchFamily="18" charset="0"/>
              </a:rPr>
              <a:t>en</a:t>
            </a:r>
            <a:r>
              <a:rPr lang="en-IN" sz="2900" dirty="0">
                <a:latin typeface="Cambria" panose="02040503050406030204" pitchFamily="18" charset="0"/>
              </a:rPr>
              <a:t>"&gt; </a:t>
            </a:r>
          </a:p>
          <a:p>
            <a:pPr marL="0" indent="0">
              <a:lnSpc>
                <a:spcPct val="170000"/>
              </a:lnSpc>
              <a:buNone/>
            </a:pPr>
            <a:r>
              <a:rPr lang="en-IN" sz="2900" dirty="0">
                <a:latin typeface="Cambria" panose="02040503050406030204" pitchFamily="18" charset="0"/>
              </a:rPr>
              <a:t>&lt;head&gt; &lt;meta charset="utf-8"&gt; &lt;title&gt;Entry Page&lt;/title&gt; &lt;/head&gt; </a:t>
            </a:r>
          </a:p>
          <a:p>
            <a:pPr marL="0" indent="0">
              <a:lnSpc>
                <a:spcPct val="170000"/>
              </a:lnSpc>
              <a:buNone/>
            </a:pPr>
            <a:r>
              <a:rPr lang="en-IN" sz="2900" dirty="0">
                <a:latin typeface="Cambria" panose="02040503050406030204" pitchFamily="18" charset="0"/>
              </a:rPr>
              <a:t>&lt;body&gt; </a:t>
            </a:r>
          </a:p>
          <a:p>
            <a:pPr marL="0" indent="0">
              <a:lnSpc>
                <a:spcPct val="170000"/>
              </a:lnSpc>
              <a:buNone/>
            </a:pPr>
            <a:r>
              <a:rPr lang="en-IN" sz="2900" dirty="0">
                <a:latin typeface="Cambria" panose="02040503050406030204" pitchFamily="18" charset="0"/>
              </a:rPr>
              <a:t>         &lt;form action="process" method="post"&gt; </a:t>
            </a:r>
          </a:p>
          <a:p>
            <a:pPr marL="0" indent="0">
              <a:lnSpc>
                <a:spcPct val="170000"/>
              </a:lnSpc>
              <a:buNone/>
            </a:pPr>
            <a:r>
              <a:rPr lang="en-IN" sz="2900" dirty="0">
                <a:latin typeface="Cambria" panose="02040503050406030204" pitchFamily="18" charset="0"/>
              </a:rPr>
              <a:t>	&lt;label for="username"&gt;Please enter your name: &lt;/label&gt; </a:t>
            </a:r>
          </a:p>
          <a:p>
            <a:pPr marL="0" indent="0">
              <a:lnSpc>
                <a:spcPct val="170000"/>
              </a:lnSpc>
              <a:buNone/>
            </a:pPr>
            <a:r>
              <a:rPr lang="en-IN" sz="2900" dirty="0">
                <a:latin typeface="Cambria" panose="02040503050406030204" pitchFamily="18" charset="0"/>
              </a:rPr>
              <a:t>	&lt;input type="text" id="username" name="username"&gt;&lt;</a:t>
            </a:r>
            <a:r>
              <a:rPr lang="en-IN" sz="2900" dirty="0" err="1">
                <a:latin typeface="Cambria" panose="02040503050406030204" pitchFamily="18" charset="0"/>
              </a:rPr>
              <a:t>br</a:t>
            </a:r>
            <a:r>
              <a:rPr lang="en-IN" sz="2900" dirty="0">
                <a:latin typeface="Cambria" panose="02040503050406030204" pitchFamily="18" charset="0"/>
              </a:rPr>
              <a:t>&gt; </a:t>
            </a:r>
          </a:p>
          <a:p>
            <a:pPr marL="0" indent="0">
              <a:lnSpc>
                <a:spcPct val="170000"/>
              </a:lnSpc>
              <a:buNone/>
            </a:pPr>
            <a:r>
              <a:rPr lang="en-IN" sz="2900" dirty="0">
                <a:latin typeface="Cambria" panose="02040503050406030204" pitchFamily="18" charset="0"/>
              </a:rPr>
              <a:t>	&lt;input type="submit" value="SEND"&gt; </a:t>
            </a:r>
          </a:p>
          <a:p>
            <a:pPr marL="0" indent="0">
              <a:lnSpc>
                <a:spcPct val="170000"/>
              </a:lnSpc>
              <a:buNone/>
            </a:pPr>
            <a:r>
              <a:rPr lang="en-IN" sz="2900" dirty="0">
                <a:latin typeface="Cambria" panose="02040503050406030204" pitchFamily="18" charset="0"/>
              </a:rPr>
              <a:t>         &lt;/form&gt; </a:t>
            </a:r>
          </a:p>
          <a:p>
            <a:pPr marL="0" indent="0">
              <a:lnSpc>
                <a:spcPct val="170000"/>
              </a:lnSpc>
              <a:buNone/>
            </a:pPr>
            <a:r>
              <a:rPr lang="en-IN" sz="2900" dirty="0">
                <a:latin typeface="Cambria" panose="02040503050406030204" pitchFamily="18" charset="0"/>
              </a:rPr>
              <a:t>&lt;/body&gt; </a:t>
            </a:r>
          </a:p>
          <a:p>
            <a:pPr marL="0" indent="0">
              <a:lnSpc>
                <a:spcPct val="170000"/>
              </a:lnSpc>
              <a:buNone/>
            </a:pPr>
            <a:r>
              <a:rPr lang="en-IN" sz="2900" dirty="0">
                <a:latin typeface="Cambria" panose="02040503050406030204" pitchFamily="18" charset="0"/>
              </a:rPr>
              <a:t>&lt;/html&gt;</a:t>
            </a:r>
            <a:endParaRPr lang="en-US" dirty="0"/>
          </a:p>
        </p:txBody>
      </p:sp>
    </p:spTree>
    <p:extLst>
      <p:ext uri="{BB962C8B-B14F-4D97-AF65-F5344CB8AC3E}">
        <p14:creationId xmlns:p14="http://schemas.microsoft.com/office/powerpoint/2010/main" val="242541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546100" y="524933"/>
            <a:ext cx="11099800" cy="6062133"/>
          </a:xfrm>
        </p:spPr>
        <p:txBody>
          <a:bodyPr>
            <a:normAutofit/>
          </a:bodyPr>
          <a:lstStyle/>
          <a:p>
            <a:pPr marL="0" indent="0">
              <a:buNone/>
            </a:pPr>
            <a:r>
              <a:rPr lang="en-IN" sz="2400" dirty="0">
                <a:solidFill>
                  <a:srgbClr val="FF0000"/>
                </a:solidFill>
                <a:latin typeface="Cambria" panose="02040503050406030204" pitchFamily="18" charset="0"/>
              </a:rPr>
              <a:t>templates/j2_response.html</a:t>
            </a:r>
          </a:p>
          <a:p>
            <a:pPr marL="0" indent="0">
              <a:buNone/>
            </a:pPr>
            <a:endParaRPr lang="en-IN" sz="2400" dirty="0">
              <a:latin typeface="Cambria" panose="02040503050406030204" pitchFamily="18" charset="0"/>
            </a:endParaRPr>
          </a:p>
          <a:p>
            <a:pPr marL="0" indent="0">
              <a:buNone/>
            </a:pPr>
            <a:r>
              <a:rPr lang="en-IN" sz="2400" dirty="0">
                <a:latin typeface="Cambria" panose="02040503050406030204" pitchFamily="18" charset="0"/>
              </a:rPr>
              <a:t>&lt;!DOCTYPE html&gt; </a:t>
            </a:r>
          </a:p>
          <a:p>
            <a:pPr marL="0" indent="0">
              <a:buNone/>
            </a:pPr>
            <a:r>
              <a:rPr lang="en-IN" sz="2400" dirty="0">
                <a:latin typeface="Cambria" panose="02040503050406030204" pitchFamily="18" charset="0"/>
              </a:rPr>
              <a:t>&lt;html lang="</a:t>
            </a:r>
            <a:r>
              <a:rPr lang="en-IN" sz="2400" dirty="0" err="1">
                <a:latin typeface="Cambria" panose="02040503050406030204" pitchFamily="18" charset="0"/>
              </a:rPr>
              <a:t>en</a:t>
            </a:r>
            <a:r>
              <a:rPr lang="en-IN" sz="2400" dirty="0">
                <a:latin typeface="Cambria" panose="02040503050406030204" pitchFamily="18" charset="0"/>
              </a:rPr>
              <a:t>"&gt; </a:t>
            </a:r>
          </a:p>
          <a:p>
            <a:pPr marL="0" indent="0">
              <a:buNone/>
            </a:pPr>
            <a:r>
              <a:rPr lang="en-IN" sz="2400" dirty="0">
                <a:latin typeface="Cambria" panose="02040503050406030204" pitchFamily="18" charset="0"/>
              </a:rPr>
              <a:t>&lt;head&gt; </a:t>
            </a:r>
          </a:p>
          <a:p>
            <a:pPr marL="0" indent="0">
              <a:buNone/>
            </a:pPr>
            <a:r>
              <a:rPr lang="en-IN" sz="2400" dirty="0">
                <a:latin typeface="Cambria" panose="02040503050406030204" pitchFamily="18" charset="0"/>
              </a:rPr>
              <a:t>	&lt;meta charset="utf-8"&gt;</a:t>
            </a:r>
          </a:p>
          <a:p>
            <a:pPr marL="0" indent="0">
              <a:buNone/>
            </a:pPr>
            <a:r>
              <a:rPr lang="en-IN" sz="2400" dirty="0">
                <a:latin typeface="Cambria" panose="02040503050406030204" pitchFamily="18" charset="0"/>
              </a:rPr>
              <a:t>	&lt;title&gt;Response Page&lt;/title&gt; </a:t>
            </a:r>
          </a:p>
          <a:p>
            <a:pPr marL="0" indent="0">
              <a:buNone/>
            </a:pPr>
            <a:r>
              <a:rPr lang="en-IN" sz="2400" dirty="0">
                <a:latin typeface="Cambria" panose="02040503050406030204" pitchFamily="18" charset="0"/>
              </a:rPr>
              <a:t>&lt;/head&gt; </a:t>
            </a:r>
          </a:p>
          <a:p>
            <a:pPr marL="0" indent="0">
              <a:buNone/>
            </a:pPr>
            <a:r>
              <a:rPr lang="en-IN" sz="2400" dirty="0">
                <a:latin typeface="Cambria" panose="02040503050406030204" pitchFamily="18" charset="0"/>
              </a:rPr>
              <a:t>&lt;body&gt; </a:t>
            </a:r>
          </a:p>
          <a:p>
            <a:pPr marL="0" indent="0">
              <a:buNone/>
            </a:pPr>
            <a:r>
              <a:rPr lang="en-IN" sz="2400" dirty="0">
                <a:latin typeface="Cambria" panose="02040503050406030204" pitchFamily="18" charset="0"/>
              </a:rPr>
              <a:t>	&lt;h1&gt;Hello, </a:t>
            </a:r>
            <a:r>
              <a:rPr lang="en-IN" sz="2400" dirty="0">
                <a:solidFill>
                  <a:srgbClr val="0070C0"/>
                </a:solidFill>
                <a:latin typeface="Cambria" panose="02040503050406030204" pitchFamily="18" charset="0"/>
              </a:rPr>
              <a:t>{{ username }}</a:t>
            </a:r>
            <a:r>
              <a:rPr lang="en-IN" sz="2400" dirty="0">
                <a:latin typeface="Cambria" panose="02040503050406030204" pitchFamily="18" charset="0"/>
              </a:rPr>
              <a:t>&lt;/h1&gt; </a:t>
            </a:r>
          </a:p>
          <a:p>
            <a:pPr marL="0" indent="0">
              <a:buNone/>
            </a:pPr>
            <a:r>
              <a:rPr lang="en-IN" sz="2400" dirty="0">
                <a:latin typeface="Cambria" panose="02040503050406030204" pitchFamily="18" charset="0"/>
              </a:rPr>
              <a:t>&lt;/body&gt; </a:t>
            </a:r>
          </a:p>
          <a:p>
            <a:pPr marL="0" indent="0">
              <a:buNone/>
            </a:pPr>
            <a:r>
              <a:rPr lang="en-IN" sz="2400" dirty="0">
                <a:latin typeface="Cambria" panose="02040503050406030204" pitchFamily="18" charset="0"/>
              </a:rPr>
              <a:t>&lt;/html&gt;</a:t>
            </a:r>
          </a:p>
        </p:txBody>
      </p:sp>
    </p:spTree>
    <p:extLst>
      <p:ext uri="{BB962C8B-B14F-4D97-AF65-F5344CB8AC3E}">
        <p14:creationId xmlns:p14="http://schemas.microsoft.com/office/powerpoint/2010/main" val="3793289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541867" y="914400"/>
            <a:ext cx="11040533" cy="5943600"/>
          </a:xfrm>
        </p:spPr>
        <p:txBody>
          <a:bodyPr>
            <a:normAutofit fontScale="92500" lnSpcReduction="20000"/>
          </a:bodyPr>
          <a:lstStyle/>
          <a:p>
            <a:pPr marL="0" indent="0">
              <a:buNone/>
            </a:pPr>
            <a:r>
              <a:rPr lang="en-IN" sz="1900" dirty="0">
                <a:latin typeface="Cambria" panose="02040503050406030204" pitchFamily="18" charset="0"/>
              </a:rPr>
              <a:t># -*- coding: UTF-8 -*-   """ hello_jinja2: Get start with Jinja2 templates """ </a:t>
            </a:r>
          </a:p>
          <a:p>
            <a:pPr marL="0" indent="0">
              <a:buNone/>
            </a:pPr>
            <a:r>
              <a:rPr lang="en-IN" sz="1900" dirty="0">
                <a:latin typeface="Cambria" panose="02040503050406030204" pitchFamily="18" charset="0"/>
              </a:rPr>
              <a:t>from flask import Flask, </a:t>
            </a:r>
            <a:r>
              <a:rPr lang="en-IN" sz="1900" dirty="0" err="1">
                <a:latin typeface="Cambria" panose="02040503050406030204" pitchFamily="18" charset="0"/>
              </a:rPr>
              <a:t>render_template</a:t>
            </a:r>
            <a:r>
              <a:rPr lang="en-IN" sz="1900" dirty="0">
                <a:latin typeface="Cambria" panose="02040503050406030204" pitchFamily="18" charset="0"/>
              </a:rPr>
              <a:t>, request </a:t>
            </a:r>
          </a:p>
          <a:p>
            <a:pPr marL="0" indent="0">
              <a:buNone/>
            </a:pPr>
            <a:r>
              <a:rPr lang="en-IN" sz="1900" dirty="0">
                <a:latin typeface="Cambria" panose="02040503050406030204" pitchFamily="18" charset="0"/>
              </a:rPr>
              <a:t>app = Flask(__name__) </a:t>
            </a:r>
          </a:p>
          <a:p>
            <a:pPr marL="0" indent="0">
              <a:buNone/>
            </a:pPr>
            <a:r>
              <a:rPr lang="en-IN" sz="1900" dirty="0">
                <a:latin typeface="Cambria" panose="02040503050406030204" pitchFamily="18" charset="0"/>
              </a:rPr>
              <a:t>@</a:t>
            </a:r>
            <a:r>
              <a:rPr lang="en-IN" sz="1900" dirty="0" err="1">
                <a:latin typeface="Cambria" panose="02040503050406030204" pitchFamily="18" charset="0"/>
              </a:rPr>
              <a:t>app.route</a:t>
            </a:r>
            <a:r>
              <a:rPr lang="en-IN" sz="1900" dirty="0">
                <a:latin typeface="Cambria" panose="02040503050406030204" pitchFamily="18" charset="0"/>
              </a:rPr>
              <a:t>('/’) </a:t>
            </a:r>
          </a:p>
          <a:p>
            <a:pPr marL="0" indent="0">
              <a:buNone/>
            </a:pPr>
            <a:r>
              <a:rPr lang="en-IN" sz="1900" dirty="0">
                <a:latin typeface="Cambria" panose="02040503050406030204" pitchFamily="18" charset="0"/>
              </a:rPr>
              <a:t>def main(): </a:t>
            </a:r>
          </a:p>
          <a:p>
            <a:pPr marL="0" indent="0">
              <a:buNone/>
            </a:pPr>
            <a:r>
              <a:rPr lang="en-IN" sz="1900" dirty="0">
                <a:latin typeface="Cambria" panose="02040503050406030204" pitchFamily="18" charset="0"/>
              </a:rPr>
              <a:t>	return </a:t>
            </a:r>
            <a:r>
              <a:rPr lang="en-IN" sz="1900" dirty="0" err="1">
                <a:latin typeface="Cambria" panose="02040503050406030204" pitchFamily="18" charset="0"/>
              </a:rPr>
              <a:t>render_template</a:t>
            </a:r>
            <a:r>
              <a:rPr lang="en-IN" sz="1900" dirty="0">
                <a:latin typeface="Cambria" panose="02040503050406030204" pitchFamily="18" charset="0"/>
              </a:rPr>
              <a:t>('j2_query.html’) </a:t>
            </a:r>
          </a:p>
          <a:p>
            <a:pPr marL="0" indent="0">
              <a:buNone/>
            </a:pPr>
            <a:r>
              <a:rPr lang="en-IN" sz="1900" dirty="0">
                <a:latin typeface="Cambria" panose="02040503050406030204" pitchFamily="18" charset="0"/>
              </a:rPr>
              <a:t>@</a:t>
            </a:r>
            <a:r>
              <a:rPr lang="en-IN" sz="1900" dirty="0" err="1">
                <a:latin typeface="Cambria" panose="02040503050406030204" pitchFamily="18" charset="0"/>
              </a:rPr>
              <a:t>app.route</a:t>
            </a:r>
            <a:r>
              <a:rPr lang="en-IN" sz="1900" dirty="0">
                <a:latin typeface="Cambria" panose="02040503050406030204" pitchFamily="18" charset="0"/>
              </a:rPr>
              <a:t>('/process', methods=['POST’]) </a:t>
            </a:r>
          </a:p>
          <a:p>
            <a:pPr marL="0" indent="0">
              <a:buNone/>
            </a:pPr>
            <a:r>
              <a:rPr lang="en-IN" sz="1900" dirty="0">
                <a:latin typeface="Cambria" panose="02040503050406030204" pitchFamily="18" charset="0"/>
              </a:rPr>
              <a:t>def process(): 	# Retrieve the HTTP POST request parameter value from '</a:t>
            </a:r>
            <a:r>
              <a:rPr lang="en-IN" sz="1900" dirty="0" err="1">
                <a:latin typeface="Cambria" panose="02040503050406030204" pitchFamily="18" charset="0"/>
              </a:rPr>
              <a:t>request.form</a:t>
            </a:r>
            <a:r>
              <a:rPr lang="en-IN" sz="1900" dirty="0">
                <a:latin typeface="Cambria" panose="02040503050406030204" pitchFamily="18" charset="0"/>
              </a:rPr>
              <a:t>' dictionary </a:t>
            </a:r>
          </a:p>
          <a:p>
            <a:pPr marL="0" indent="0">
              <a:buNone/>
            </a:pPr>
            <a:r>
              <a:rPr lang="en-IN" sz="1900" dirty="0">
                <a:latin typeface="Cambria" panose="02040503050406030204" pitchFamily="18" charset="0"/>
              </a:rPr>
              <a:t>	_username = </a:t>
            </a:r>
            <a:r>
              <a:rPr lang="en-IN" sz="1900" dirty="0" err="1">
                <a:latin typeface="Cambria" panose="02040503050406030204" pitchFamily="18" charset="0"/>
              </a:rPr>
              <a:t>request.form.get</a:t>
            </a:r>
            <a:r>
              <a:rPr lang="en-IN" sz="1900" dirty="0">
                <a:latin typeface="Cambria" panose="02040503050406030204" pitchFamily="18" charset="0"/>
              </a:rPr>
              <a:t>('username’) 	# get(</a:t>
            </a:r>
            <a:r>
              <a:rPr lang="en-IN" sz="1900" dirty="0" err="1">
                <a:latin typeface="Cambria" panose="02040503050406030204" pitchFamily="18" charset="0"/>
              </a:rPr>
              <a:t>attr</a:t>
            </a:r>
            <a:r>
              <a:rPr lang="en-IN" sz="1900" dirty="0">
                <a:latin typeface="Cambria" panose="02040503050406030204" pitchFamily="18" charset="0"/>
              </a:rPr>
              <a:t>) returns None if </a:t>
            </a:r>
            <a:r>
              <a:rPr lang="en-IN" sz="1900" dirty="0" err="1">
                <a:latin typeface="Cambria" panose="02040503050406030204" pitchFamily="18" charset="0"/>
              </a:rPr>
              <a:t>attr</a:t>
            </a:r>
            <a:r>
              <a:rPr lang="en-IN" sz="1900" dirty="0">
                <a:latin typeface="Cambria" panose="02040503050406030204" pitchFamily="18" charset="0"/>
              </a:rPr>
              <a:t> is not present </a:t>
            </a:r>
          </a:p>
          <a:p>
            <a:pPr marL="0" indent="0">
              <a:buNone/>
            </a:pPr>
            <a:endParaRPr lang="en-IN" sz="1900" dirty="0">
              <a:latin typeface="Cambria" panose="02040503050406030204" pitchFamily="18" charset="0"/>
            </a:endParaRPr>
          </a:p>
          <a:p>
            <a:pPr marL="0" indent="0">
              <a:buNone/>
            </a:pPr>
            <a:r>
              <a:rPr lang="en-IN" sz="1900" dirty="0">
                <a:latin typeface="Cambria" panose="02040503050406030204" pitchFamily="18" charset="0"/>
              </a:rPr>
              <a:t># Validate and send response </a:t>
            </a:r>
          </a:p>
          <a:p>
            <a:pPr marL="0" indent="0">
              <a:buNone/>
            </a:pPr>
            <a:r>
              <a:rPr lang="en-IN" sz="1900" dirty="0">
                <a:latin typeface="Cambria" panose="02040503050406030204" pitchFamily="18" charset="0"/>
              </a:rPr>
              <a:t>if _username: </a:t>
            </a:r>
          </a:p>
          <a:p>
            <a:pPr marL="0" indent="0">
              <a:buNone/>
            </a:pPr>
            <a:r>
              <a:rPr lang="en-IN" sz="1900" dirty="0">
                <a:latin typeface="Cambria" panose="02040503050406030204" pitchFamily="18" charset="0"/>
              </a:rPr>
              <a:t>	return </a:t>
            </a:r>
            <a:r>
              <a:rPr lang="en-IN" sz="1900" dirty="0" err="1">
                <a:latin typeface="Cambria" panose="02040503050406030204" pitchFamily="18" charset="0"/>
              </a:rPr>
              <a:t>render_template</a:t>
            </a:r>
            <a:r>
              <a:rPr lang="en-IN" sz="1900" dirty="0">
                <a:latin typeface="Cambria" panose="02040503050406030204" pitchFamily="18" charset="0"/>
              </a:rPr>
              <a:t>('j2_response.html', username=_username) </a:t>
            </a:r>
          </a:p>
          <a:p>
            <a:pPr marL="0" indent="0">
              <a:buNone/>
            </a:pPr>
            <a:r>
              <a:rPr lang="en-IN" sz="1900" dirty="0">
                <a:latin typeface="Cambria" panose="02040503050406030204" pitchFamily="18" charset="0"/>
              </a:rPr>
              <a:t>else: </a:t>
            </a:r>
          </a:p>
          <a:p>
            <a:pPr marL="0" indent="0">
              <a:buNone/>
            </a:pPr>
            <a:r>
              <a:rPr lang="en-IN" sz="1900" dirty="0">
                <a:latin typeface="Cambria" panose="02040503050406030204" pitchFamily="18" charset="0"/>
              </a:rPr>
              <a:t>	return 'Please go back and enter your name...', 400 	# 400 Bad Request </a:t>
            </a:r>
          </a:p>
          <a:p>
            <a:pPr marL="0" indent="0">
              <a:buNone/>
            </a:pPr>
            <a:endParaRPr lang="en-IN" sz="1900" dirty="0">
              <a:latin typeface="Cambria" panose="02040503050406030204" pitchFamily="18" charset="0"/>
            </a:endParaRPr>
          </a:p>
          <a:p>
            <a:pPr marL="0" indent="0">
              <a:buNone/>
            </a:pPr>
            <a:r>
              <a:rPr lang="en-IN" sz="1900" dirty="0">
                <a:latin typeface="Cambria" panose="02040503050406030204" pitchFamily="18" charset="0"/>
              </a:rPr>
              <a:t>if __name__ == '__main__’: </a:t>
            </a:r>
          </a:p>
          <a:p>
            <a:pPr marL="0" indent="0">
              <a:buNone/>
            </a:pPr>
            <a:r>
              <a:rPr lang="en-IN" sz="1900" dirty="0">
                <a:latin typeface="Cambria" panose="02040503050406030204" pitchFamily="18" charset="0"/>
              </a:rPr>
              <a:t>	</a:t>
            </a:r>
            <a:r>
              <a:rPr lang="en-IN" sz="1900" dirty="0" err="1">
                <a:latin typeface="Cambria" panose="02040503050406030204" pitchFamily="18" charset="0"/>
              </a:rPr>
              <a:t>app.run</a:t>
            </a:r>
            <a:r>
              <a:rPr lang="en-IN" sz="1900" dirty="0">
                <a:latin typeface="Cambria" panose="02040503050406030204" pitchFamily="18" charset="0"/>
              </a:rPr>
              <a:t>(debug=True)</a:t>
            </a:r>
            <a:endParaRPr lang="en-US" sz="1900" dirty="0">
              <a:latin typeface="Cambria" panose="02040503050406030204" pitchFamily="18" charset="0"/>
            </a:endParaRPr>
          </a:p>
        </p:txBody>
      </p:sp>
      <p:sp>
        <p:nvSpPr>
          <p:cNvPr id="4" name="Rectangle 3">
            <a:extLst>
              <a:ext uri="{FF2B5EF4-FFF2-40B4-BE49-F238E27FC236}">
                <a16:creationId xmlns:a16="http://schemas.microsoft.com/office/drawing/2014/main" id="{5A09A495-A3BB-5344-AAE4-A3C5794289E7}"/>
              </a:ext>
            </a:extLst>
          </p:cNvPr>
          <p:cNvSpPr/>
          <p:nvPr/>
        </p:nvSpPr>
        <p:spPr>
          <a:xfrm>
            <a:off x="330201" y="205470"/>
            <a:ext cx="10744200" cy="400110"/>
          </a:xfrm>
          <a:prstGeom prst="rect">
            <a:avLst/>
          </a:prstGeom>
        </p:spPr>
        <p:txBody>
          <a:bodyPr wrap="square">
            <a:spAutoFit/>
          </a:bodyPr>
          <a:lstStyle/>
          <a:p>
            <a:r>
              <a:rPr lang="en-IN" sz="2000" b="1" dirty="0">
                <a:latin typeface="Cambria" panose="02040503050406030204" pitchFamily="18" charset="0"/>
              </a:rPr>
              <a:t>Create the main script hello_jinja2.py under your project directory, as follows:</a:t>
            </a:r>
            <a:endParaRPr lang="en-US" sz="2000" b="1" dirty="0">
              <a:latin typeface="Cambria" panose="02040503050406030204" pitchFamily="18" charset="0"/>
            </a:endParaRPr>
          </a:p>
        </p:txBody>
      </p:sp>
    </p:spTree>
    <p:extLst>
      <p:ext uri="{BB962C8B-B14F-4D97-AF65-F5344CB8AC3E}">
        <p14:creationId xmlns:p14="http://schemas.microsoft.com/office/powerpoint/2010/main" val="907841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203200" y="211666"/>
            <a:ext cx="11870267" cy="6434667"/>
          </a:xfrm>
        </p:spPr>
        <p:txBody>
          <a:bodyPr>
            <a:normAutofit/>
          </a:bodyPr>
          <a:lstStyle/>
          <a:p>
            <a:r>
              <a:rPr lang="en-IN" sz="2200" dirty="0">
                <a:latin typeface="Cambria" panose="02040503050406030204" pitchFamily="18" charset="0"/>
              </a:rPr>
              <a:t>The piping operation {{ </a:t>
            </a:r>
            <a:r>
              <a:rPr lang="en-IN" sz="2200" dirty="0" err="1">
                <a:latin typeface="Cambria" panose="02040503050406030204" pitchFamily="18" charset="0"/>
              </a:rPr>
              <a:t>name|trim|title</a:t>
            </a:r>
            <a:r>
              <a:rPr lang="en-IN" sz="2200" dirty="0">
                <a:latin typeface="Cambria" panose="02040503050406030204" pitchFamily="18" charset="0"/>
              </a:rPr>
              <a:t> }} is the same as function call title(trim(name)). Filters can also accept arguments, e.g. {{ </a:t>
            </a:r>
            <a:r>
              <a:rPr lang="en-IN" sz="2200" dirty="0" err="1">
                <a:latin typeface="Cambria" panose="02040503050406030204" pitchFamily="18" charset="0"/>
              </a:rPr>
              <a:t>mylist|join</a:t>
            </a:r>
            <a:r>
              <a:rPr lang="en-IN" sz="2200" dirty="0">
                <a:latin typeface="Cambria" panose="02040503050406030204" pitchFamily="18" charset="0"/>
              </a:rPr>
              <a:t>(', ') }}, which is the same as </a:t>
            </a:r>
            <a:r>
              <a:rPr lang="en-IN" sz="2200" dirty="0" err="1">
                <a:latin typeface="Cambria" panose="02040503050406030204" pitchFamily="18" charset="0"/>
              </a:rPr>
              <a:t>str.join</a:t>
            </a:r>
            <a:r>
              <a:rPr lang="en-IN" sz="2200" dirty="0">
                <a:latin typeface="Cambria" panose="02040503050406030204" pitchFamily="18" charset="0"/>
              </a:rPr>
              <a:t>(', ', </a:t>
            </a:r>
            <a:r>
              <a:rPr lang="en-IN" sz="2200" dirty="0" err="1">
                <a:latin typeface="Cambria" panose="02040503050406030204" pitchFamily="18" charset="0"/>
              </a:rPr>
              <a:t>mylist</a:t>
            </a:r>
            <a:r>
              <a:rPr lang="en-IN" sz="2200" dirty="0">
                <a:latin typeface="Cambria" panose="02040503050406030204" pitchFamily="18" charset="0"/>
              </a:rPr>
              <a:t>).</a:t>
            </a:r>
          </a:p>
          <a:p>
            <a:r>
              <a:rPr lang="en-IN" sz="2200" dirty="0">
                <a:latin typeface="Cambria" panose="02040503050406030204" pitchFamily="18" charset="0"/>
              </a:rPr>
              <a:t>The commonly-used built-in filters are:</a:t>
            </a:r>
          </a:p>
          <a:p>
            <a:r>
              <a:rPr lang="en-IN" sz="2200" dirty="0">
                <a:latin typeface="Cambria" panose="02040503050406030204" pitchFamily="18" charset="0"/>
              </a:rPr>
              <a:t>upper: to uppercase &amp; lower: to lowercase</a:t>
            </a:r>
          </a:p>
          <a:p>
            <a:r>
              <a:rPr lang="en-IN" sz="2200" dirty="0">
                <a:latin typeface="Cambria" panose="02040503050406030204" pitchFamily="18" charset="0"/>
              </a:rPr>
              <a:t>capitalize: first character in uppercase, the rest in lowercase &amp; title: initial-capitalize each word</a:t>
            </a:r>
          </a:p>
          <a:p>
            <a:r>
              <a:rPr lang="en-IN" sz="2200" dirty="0">
                <a:latin typeface="Cambria" panose="02040503050406030204" pitchFamily="18" charset="0"/>
              </a:rPr>
              <a:t>trim: strip leading and trailing white-spaces</a:t>
            </a:r>
          </a:p>
          <a:p>
            <a:r>
              <a:rPr lang="en-IN" sz="2200" dirty="0" err="1">
                <a:latin typeface="Cambria" panose="02040503050406030204" pitchFamily="18" charset="0"/>
              </a:rPr>
              <a:t>striptags</a:t>
            </a:r>
            <a:r>
              <a:rPr lang="en-IN" sz="2200" dirty="0">
                <a:latin typeface="Cambria" panose="02040503050406030204" pitchFamily="18" charset="0"/>
              </a:rPr>
              <a:t>: remove all HTML tags</a:t>
            </a:r>
          </a:p>
          <a:p>
            <a:r>
              <a:rPr lang="en-IN" sz="2200" dirty="0">
                <a:latin typeface="Cambria" panose="02040503050406030204" pitchFamily="18" charset="0"/>
              </a:rPr>
              <a:t>default('default-value'): provides the default value if the value is not defined, e.g.</a:t>
            </a:r>
          </a:p>
          <a:p>
            <a:pPr marL="0" indent="0">
              <a:buNone/>
            </a:pPr>
            <a:r>
              <a:rPr lang="en-IN" sz="2200" dirty="0">
                <a:latin typeface="Cambria" panose="02040503050406030204" pitchFamily="18" charset="0"/>
              </a:rPr>
              <a:t>	&gt;&gt;&gt; from jinja2 import Template </a:t>
            </a:r>
          </a:p>
          <a:p>
            <a:pPr marL="0" indent="0">
              <a:buNone/>
            </a:pPr>
            <a:r>
              <a:rPr lang="en-IN" sz="2200" dirty="0">
                <a:latin typeface="Cambria" panose="02040503050406030204" pitchFamily="18" charset="0"/>
              </a:rPr>
              <a:t>	&gt;&gt;&gt; t = Template('{{ </a:t>
            </a:r>
            <a:r>
              <a:rPr lang="en-IN" sz="2200" dirty="0" err="1">
                <a:latin typeface="Cambria" panose="02040503050406030204" pitchFamily="18" charset="0"/>
              </a:rPr>
              <a:t>var|default</a:t>
            </a:r>
            <a:r>
              <a:rPr lang="en-IN" sz="2200" dirty="0">
                <a:latin typeface="Cambria" panose="02040503050406030204" pitchFamily="18" charset="0"/>
              </a:rPr>
              <a:t>("some default value") }}’) </a:t>
            </a:r>
          </a:p>
          <a:p>
            <a:pPr marL="0" indent="0">
              <a:buNone/>
            </a:pPr>
            <a:r>
              <a:rPr lang="en-IN" sz="2200" dirty="0">
                <a:latin typeface="Cambria" panose="02040503050406030204" pitchFamily="18" charset="0"/>
              </a:rPr>
              <a:t>	&gt;&gt;&gt; </a:t>
            </a:r>
            <a:r>
              <a:rPr lang="en-IN" sz="2200" dirty="0" err="1">
                <a:latin typeface="Cambria" panose="02040503050406030204" pitchFamily="18" charset="0"/>
              </a:rPr>
              <a:t>t.render</a:t>
            </a:r>
            <a:r>
              <a:rPr lang="en-IN" sz="2200" dirty="0">
                <a:latin typeface="Cambria" panose="02040503050406030204" pitchFamily="18" charset="0"/>
              </a:rPr>
              <a:t>() 'some default </a:t>
            </a:r>
            <a:r>
              <a:rPr lang="en-IN" sz="2200" dirty="0" err="1">
                <a:latin typeface="Cambria" panose="02040503050406030204" pitchFamily="18" charset="0"/>
              </a:rPr>
              <a:t>value’x</a:t>
            </a:r>
            <a:r>
              <a:rPr lang="en-IN" sz="2200" dirty="0">
                <a:latin typeface="Cambria" panose="02040503050406030204" pitchFamily="18" charset="0"/>
              </a:rPr>
              <a:t>	 </a:t>
            </a:r>
          </a:p>
          <a:p>
            <a:pPr marL="0" indent="0">
              <a:buNone/>
            </a:pPr>
            <a:r>
              <a:rPr lang="en-IN" sz="2200" dirty="0">
                <a:latin typeface="Cambria" panose="02040503050406030204" pitchFamily="18" charset="0"/>
              </a:rPr>
              <a:t>	&gt;&gt;&gt; </a:t>
            </a:r>
            <a:r>
              <a:rPr lang="en-IN" sz="2200" dirty="0" err="1">
                <a:latin typeface="Cambria" panose="02040503050406030204" pitchFamily="18" charset="0"/>
              </a:rPr>
              <a:t>t.render</a:t>
            </a:r>
            <a:r>
              <a:rPr lang="en-IN" sz="2200" dirty="0">
                <a:latin typeface="Cambria" panose="02040503050406030204" pitchFamily="18" charset="0"/>
              </a:rPr>
              <a:t>(var='some value') 'some value'</a:t>
            </a:r>
          </a:p>
          <a:p>
            <a:r>
              <a:rPr lang="en-IN" sz="2200" dirty="0">
                <a:latin typeface="Cambria" panose="02040503050406030204" pitchFamily="18" charset="0"/>
              </a:rPr>
              <a:t>safe: output without escaping HTML special characters. See the section below.</a:t>
            </a:r>
          </a:p>
          <a:p>
            <a:r>
              <a:rPr lang="en-IN" sz="2200" dirty="0" err="1">
                <a:latin typeface="Cambria" panose="02040503050406030204" pitchFamily="18" charset="0"/>
              </a:rPr>
              <a:t>tojson</a:t>
            </a:r>
            <a:r>
              <a:rPr lang="en-IN" sz="2200" dirty="0">
                <a:latin typeface="Cambria" panose="02040503050406030204" pitchFamily="18" charset="0"/>
              </a:rPr>
              <a:t>: convert the given object to JSON representation. You need to coupled with safe to disable </a:t>
            </a:r>
            <a:r>
              <a:rPr lang="en-IN" sz="2200" dirty="0" err="1">
                <a:latin typeface="Cambria" panose="02040503050406030204" pitchFamily="18" charset="0"/>
              </a:rPr>
              <a:t>autoescape</a:t>
            </a:r>
            <a:r>
              <a:rPr lang="en-IN" sz="2200" dirty="0">
                <a:latin typeface="Cambria" panose="02040503050406030204" pitchFamily="18" charset="0"/>
              </a:rPr>
              <a:t>, e.g., {{ </a:t>
            </a:r>
            <a:r>
              <a:rPr lang="en-IN" sz="2200" dirty="0" err="1">
                <a:latin typeface="Cambria" panose="02040503050406030204" pitchFamily="18" charset="0"/>
              </a:rPr>
              <a:t>username|tojson|safe</a:t>
            </a:r>
            <a:r>
              <a:rPr lang="en-IN" sz="2200" dirty="0">
                <a:latin typeface="Cambria" panose="02040503050406030204" pitchFamily="18" charset="0"/>
              </a:rPr>
              <a:t> }}.</a:t>
            </a:r>
          </a:p>
        </p:txBody>
      </p:sp>
    </p:spTree>
    <p:extLst>
      <p:ext uri="{BB962C8B-B14F-4D97-AF65-F5344CB8AC3E}">
        <p14:creationId xmlns:p14="http://schemas.microsoft.com/office/powerpoint/2010/main" val="2462385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419100" y="194730"/>
            <a:ext cx="11353800" cy="6739467"/>
          </a:xfrm>
        </p:spPr>
        <p:txBody>
          <a:bodyPr>
            <a:normAutofit/>
          </a:bodyPr>
          <a:lstStyle/>
          <a:p>
            <a:pPr marL="0" indent="0">
              <a:buNone/>
            </a:pPr>
            <a:r>
              <a:rPr lang="en-IN" sz="2400" b="1" dirty="0">
                <a:latin typeface="Cambria" panose="02040503050406030204" pitchFamily="18" charset="0"/>
              </a:rPr>
              <a:t>Assignment and set Statement</a:t>
            </a:r>
          </a:p>
          <a:p>
            <a:pPr marL="0" indent="0">
              <a:buNone/>
            </a:pPr>
            <a:endParaRPr lang="en-IN" sz="800" dirty="0">
              <a:latin typeface="Cambria" panose="02040503050406030204" pitchFamily="18" charset="0"/>
            </a:endParaRPr>
          </a:p>
          <a:p>
            <a:pPr marL="0" indent="0">
              <a:buNone/>
            </a:pPr>
            <a:r>
              <a:rPr lang="en-IN" sz="2200" dirty="0">
                <a:latin typeface="Cambria" panose="02040503050406030204" pitchFamily="18" charset="0"/>
              </a:rPr>
              <a:t>You can create a variable by assigning a value to a variable via the set statement, e.g.,</a:t>
            </a:r>
          </a:p>
          <a:p>
            <a:r>
              <a:rPr lang="en-IN" sz="2200" dirty="0">
                <a:latin typeface="Cambria" panose="02040503050406030204" pitchFamily="18" charset="0"/>
              </a:rPr>
              <a:t>{% set username = 'Peter' %} </a:t>
            </a:r>
          </a:p>
          <a:p>
            <a:r>
              <a:rPr lang="en-IN" sz="2200" dirty="0">
                <a:latin typeface="Cambria" panose="02040503050406030204" pitchFamily="18" charset="0"/>
              </a:rPr>
              <a:t>{% set navigation = [('</a:t>
            </a:r>
            <a:r>
              <a:rPr lang="en-IN" sz="2200" dirty="0" err="1">
                <a:latin typeface="Cambria" panose="02040503050406030204" pitchFamily="18" charset="0"/>
              </a:rPr>
              <a:t>index.html</a:t>
            </a:r>
            <a:r>
              <a:rPr lang="en-IN" sz="2200" dirty="0">
                <a:latin typeface="Cambria" panose="02040503050406030204" pitchFamily="18" charset="0"/>
              </a:rPr>
              <a:t>', 'Index'), ('</a:t>
            </a:r>
            <a:r>
              <a:rPr lang="en-IN" sz="2200" dirty="0" err="1">
                <a:latin typeface="Cambria" panose="02040503050406030204" pitchFamily="18" charset="0"/>
              </a:rPr>
              <a:t>about.html</a:t>
            </a:r>
            <a:r>
              <a:rPr lang="en-IN" sz="2200" dirty="0">
                <a:latin typeface="Cambria" panose="02040503050406030204" pitchFamily="18" charset="0"/>
              </a:rPr>
              <a:t>', 'About')] %}</a:t>
            </a:r>
          </a:p>
          <a:p>
            <a:r>
              <a:rPr lang="en-IN" sz="2200" dirty="0">
                <a:latin typeface="Cambria" panose="02040503050406030204" pitchFamily="18" charset="0"/>
              </a:rPr>
              <a:t>{% set key, value = </a:t>
            </a:r>
            <a:r>
              <a:rPr lang="en-IN" sz="2200" dirty="0" err="1">
                <a:latin typeface="Cambria" panose="02040503050406030204" pitchFamily="18" charset="0"/>
              </a:rPr>
              <a:t>myfun</a:t>
            </a:r>
            <a:r>
              <a:rPr lang="en-IN" sz="2200" dirty="0">
                <a:latin typeface="Cambria" panose="02040503050406030204" pitchFamily="18" charset="0"/>
              </a:rPr>
              <a:t>() %} </a:t>
            </a:r>
          </a:p>
          <a:p>
            <a:pPr marL="0" indent="0">
              <a:buNone/>
            </a:pPr>
            <a:endParaRPr lang="en-IN" sz="1600" dirty="0">
              <a:latin typeface="Cambria" panose="02040503050406030204" pitchFamily="18" charset="0"/>
            </a:endParaRPr>
          </a:p>
          <a:p>
            <a:pPr marL="0" indent="0">
              <a:buNone/>
            </a:pPr>
            <a:r>
              <a:rPr lang="en-IN" sz="2200" b="1" dirty="0">
                <a:latin typeface="Cambria" panose="02040503050406030204" pitchFamily="18" charset="0"/>
              </a:rPr>
              <a:t>Conditionals</a:t>
            </a:r>
          </a:p>
          <a:p>
            <a:pPr marL="0" indent="0">
              <a:buNone/>
            </a:pPr>
            <a:r>
              <a:rPr lang="en-IN" sz="2200" dirty="0">
                <a:latin typeface="Cambria" panose="02040503050406030204" pitchFamily="18" charset="0"/>
              </a:rPr>
              <a:t>The syntax is:</a:t>
            </a:r>
          </a:p>
          <a:p>
            <a:pPr marL="0" indent="0">
              <a:buNone/>
            </a:pPr>
            <a:r>
              <a:rPr lang="en-IN" sz="2200" b="1" dirty="0">
                <a:latin typeface="Cambria" panose="02040503050406030204" pitchFamily="18" charset="0"/>
              </a:rPr>
              <a:t>{% if ...... %} </a:t>
            </a:r>
          </a:p>
          <a:p>
            <a:pPr marL="457200" lvl="1" indent="0">
              <a:buNone/>
            </a:pPr>
            <a:r>
              <a:rPr lang="en-IN" sz="2200" dirty="0">
                <a:latin typeface="Cambria" panose="02040503050406030204" pitchFamily="18" charset="0"/>
              </a:rPr>
              <a:t>...... </a:t>
            </a:r>
          </a:p>
          <a:p>
            <a:pPr marL="0" indent="0">
              <a:buNone/>
            </a:pPr>
            <a:r>
              <a:rPr lang="en-IN" sz="2200" b="1" dirty="0">
                <a:latin typeface="Cambria" panose="02040503050406030204" pitchFamily="18" charset="0"/>
              </a:rPr>
              <a:t>{% </a:t>
            </a:r>
            <a:r>
              <a:rPr lang="en-IN" sz="2200" b="1" dirty="0" err="1">
                <a:latin typeface="Cambria" panose="02040503050406030204" pitchFamily="18" charset="0"/>
              </a:rPr>
              <a:t>elif</a:t>
            </a:r>
            <a:r>
              <a:rPr lang="en-IN" sz="2200" b="1" dirty="0">
                <a:latin typeface="Cambria" panose="02040503050406030204" pitchFamily="18" charset="0"/>
              </a:rPr>
              <a:t> ...... %} </a:t>
            </a:r>
          </a:p>
          <a:p>
            <a:pPr marL="457200" lvl="1" indent="0">
              <a:buNone/>
            </a:pPr>
            <a:r>
              <a:rPr lang="en-IN" sz="2200" dirty="0">
                <a:latin typeface="Cambria" panose="02040503050406030204" pitchFamily="18" charset="0"/>
              </a:rPr>
              <a:t>...... </a:t>
            </a:r>
          </a:p>
          <a:p>
            <a:pPr marL="0" indent="0">
              <a:buNone/>
            </a:pPr>
            <a:r>
              <a:rPr lang="en-IN" sz="2200" b="1" dirty="0">
                <a:latin typeface="Cambria" panose="02040503050406030204" pitchFamily="18" charset="0"/>
              </a:rPr>
              <a:t>{% else %} </a:t>
            </a:r>
          </a:p>
          <a:p>
            <a:pPr marL="457200" lvl="1" indent="0">
              <a:buNone/>
            </a:pPr>
            <a:r>
              <a:rPr lang="en-IN" sz="2200" dirty="0">
                <a:latin typeface="Cambria" panose="02040503050406030204" pitchFamily="18" charset="0"/>
              </a:rPr>
              <a:t>...... </a:t>
            </a:r>
          </a:p>
          <a:p>
            <a:pPr marL="0" indent="0">
              <a:buNone/>
            </a:pPr>
            <a:r>
              <a:rPr lang="en-IN" sz="2200" b="1" dirty="0">
                <a:latin typeface="Cambria" panose="02040503050406030204" pitchFamily="18" charset="0"/>
              </a:rPr>
              <a:t>{% endif %}</a:t>
            </a:r>
            <a:endParaRPr lang="en-US" sz="2200" b="1" dirty="0">
              <a:latin typeface="Cambria" panose="02040503050406030204" pitchFamily="18" charset="0"/>
            </a:endParaRPr>
          </a:p>
        </p:txBody>
      </p:sp>
    </p:spTree>
    <p:extLst>
      <p:ext uri="{BB962C8B-B14F-4D97-AF65-F5344CB8AC3E}">
        <p14:creationId xmlns:p14="http://schemas.microsoft.com/office/powerpoint/2010/main" val="2757043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8B6B9-8D22-954C-B70E-5DDA55504F15}"/>
              </a:ext>
            </a:extLst>
          </p:cNvPr>
          <p:cNvSpPr>
            <a:spLocks noGrp="1"/>
          </p:cNvSpPr>
          <p:nvPr>
            <p:ph idx="1"/>
          </p:nvPr>
        </p:nvSpPr>
        <p:spPr>
          <a:xfrm>
            <a:off x="537633" y="220137"/>
            <a:ext cx="11116733" cy="6451600"/>
          </a:xfrm>
        </p:spPr>
        <p:txBody>
          <a:bodyPr>
            <a:normAutofit/>
          </a:bodyPr>
          <a:lstStyle/>
          <a:p>
            <a:r>
              <a:rPr lang="en-IN" dirty="0">
                <a:latin typeface="Cambria" panose="02040503050406030204" pitchFamily="18" charset="0"/>
              </a:rPr>
              <a:t>For example,</a:t>
            </a:r>
          </a:p>
          <a:p>
            <a:pPr marL="0" indent="0">
              <a:buNone/>
            </a:pPr>
            <a:endParaRPr lang="en-IN" sz="2400" dirty="0">
              <a:latin typeface="Cambria" panose="02040503050406030204" pitchFamily="18" charset="0"/>
            </a:endParaRPr>
          </a:p>
          <a:p>
            <a:pPr marL="0" indent="0">
              <a:buNone/>
            </a:pPr>
            <a:r>
              <a:rPr lang="en-IN" sz="2400" dirty="0">
                <a:latin typeface="Cambria" panose="02040503050406030204" pitchFamily="18" charset="0"/>
              </a:rPr>
              <a:t># -*- coding: UTF-8 -*- </a:t>
            </a:r>
          </a:p>
          <a:p>
            <a:pPr marL="0" indent="0">
              <a:buNone/>
            </a:pPr>
            <a:r>
              <a:rPr lang="en-IN" sz="2400" dirty="0">
                <a:latin typeface="Cambria" panose="02040503050406030204" pitchFamily="18" charset="0"/>
              </a:rPr>
              <a:t>from jinja2 import Template </a:t>
            </a:r>
          </a:p>
          <a:p>
            <a:pPr marL="0" indent="0">
              <a:buNone/>
            </a:pPr>
            <a:r>
              <a:rPr lang="en-IN" sz="2400" dirty="0">
                <a:latin typeface="Cambria" panose="02040503050406030204" pitchFamily="18" charset="0"/>
              </a:rPr>
              <a:t>t = Template('’’ </a:t>
            </a:r>
          </a:p>
          <a:p>
            <a:pPr marL="0" indent="0">
              <a:buNone/>
            </a:pPr>
            <a:r>
              <a:rPr lang="en-IN" sz="2400" dirty="0">
                <a:latin typeface="Cambria" panose="02040503050406030204" pitchFamily="18" charset="0"/>
              </a:rPr>
              <a:t>{% if name %} </a:t>
            </a:r>
          </a:p>
          <a:p>
            <a:pPr marL="0" indent="0">
              <a:buNone/>
            </a:pPr>
            <a:r>
              <a:rPr lang="en-IN" sz="2400" dirty="0">
                <a:latin typeface="Cambria" panose="02040503050406030204" pitchFamily="18" charset="0"/>
              </a:rPr>
              <a:t>	Hello, {{ name }} </a:t>
            </a:r>
          </a:p>
          <a:p>
            <a:pPr marL="0" indent="0">
              <a:buNone/>
            </a:pPr>
            <a:r>
              <a:rPr lang="en-IN" sz="2400" dirty="0">
                <a:latin typeface="Cambria" panose="02040503050406030204" pitchFamily="18" charset="0"/>
              </a:rPr>
              <a:t>{% else %} </a:t>
            </a:r>
          </a:p>
          <a:p>
            <a:pPr marL="0" indent="0">
              <a:buNone/>
            </a:pPr>
            <a:r>
              <a:rPr lang="en-IN" sz="2400" dirty="0">
                <a:latin typeface="Cambria" panose="02040503050406030204" pitchFamily="18" charset="0"/>
              </a:rPr>
              <a:t>	Hello, everybody </a:t>
            </a:r>
          </a:p>
          <a:p>
            <a:pPr marL="0" indent="0">
              <a:buNone/>
            </a:pPr>
            <a:r>
              <a:rPr lang="en-IN" sz="2400" dirty="0">
                <a:latin typeface="Cambria" panose="02040503050406030204" pitchFamily="18" charset="0"/>
              </a:rPr>
              <a:t>{% endif %}'’’) </a:t>
            </a:r>
          </a:p>
          <a:p>
            <a:pPr marL="0" indent="0">
              <a:buNone/>
            </a:pPr>
            <a:endParaRPr lang="en-IN" sz="2400" dirty="0">
              <a:latin typeface="Cambria" panose="02040503050406030204" pitchFamily="18" charset="0"/>
            </a:endParaRPr>
          </a:p>
          <a:p>
            <a:pPr marL="0" indent="0">
              <a:buNone/>
            </a:pPr>
            <a:r>
              <a:rPr lang="en-IN" sz="2400" dirty="0">
                <a:latin typeface="Cambria" panose="02040503050406030204" pitchFamily="18" charset="0"/>
              </a:rPr>
              <a:t>print(</a:t>
            </a:r>
            <a:r>
              <a:rPr lang="en-IN" sz="2400" dirty="0" err="1">
                <a:latin typeface="Cambria" panose="02040503050406030204" pitchFamily="18" charset="0"/>
              </a:rPr>
              <a:t>t.render</a:t>
            </a:r>
            <a:r>
              <a:rPr lang="en-IN" sz="2400" dirty="0">
                <a:latin typeface="Cambria" panose="02040503050406030204" pitchFamily="18" charset="0"/>
              </a:rPr>
              <a:t>(name='Peter’))	 	# 'Hello, Peter’ </a:t>
            </a:r>
          </a:p>
          <a:p>
            <a:pPr marL="0" indent="0">
              <a:buNone/>
            </a:pPr>
            <a:r>
              <a:rPr lang="en-IN" sz="2400" dirty="0">
                <a:latin typeface="Cambria" panose="02040503050406030204" pitchFamily="18" charset="0"/>
              </a:rPr>
              <a:t>print(</a:t>
            </a:r>
            <a:r>
              <a:rPr lang="en-IN" sz="2400" dirty="0" err="1">
                <a:latin typeface="Cambria" panose="02040503050406030204" pitchFamily="18" charset="0"/>
              </a:rPr>
              <a:t>t.render</a:t>
            </a:r>
            <a:r>
              <a:rPr lang="en-IN" sz="2400" dirty="0">
                <a:latin typeface="Cambria" panose="02040503050406030204" pitchFamily="18" charset="0"/>
              </a:rPr>
              <a:t>()) 				# 'Hello, everybody' </a:t>
            </a:r>
            <a:endParaRPr lang="en-US" sz="3200" dirty="0"/>
          </a:p>
        </p:txBody>
      </p:sp>
    </p:spTree>
    <p:extLst>
      <p:ext uri="{BB962C8B-B14F-4D97-AF65-F5344CB8AC3E}">
        <p14:creationId xmlns:p14="http://schemas.microsoft.com/office/powerpoint/2010/main" val="1432677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8B6B9-8D22-954C-B70E-5DDA55504F15}"/>
              </a:ext>
            </a:extLst>
          </p:cNvPr>
          <p:cNvSpPr>
            <a:spLocks noGrp="1"/>
          </p:cNvSpPr>
          <p:nvPr>
            <p:ph idx="1"/>
          </p:nvPr>
        </p:nvSpPr>
        <p:spPr>
          <a:xfrm>
            <a:off x="478366" y="220132"/>
            <a:ext cx="11235267" cy="6553200"/>
          </a:xfrm>
        </p:spPr>
        <p:txBody>
          <a:bodyPr>
            <a:normAutofit fontScale="70000" lnSpcReduction="20000"/>
          </a:bodyPr>
          <a:lstStyle/>
          <a:p>
            <a:pPr marL="0" indent="0">
              <a:buNone/>
            </a:pPr>
            <a:r>
              <a:rPr lang="en-IN" sz="2400" b="1" dirty="0">
                <a:latin typeface="Cambria" panose="02040503050406030204" pitchFamily="18" charset="0"/>
              </a:rPr>
              <a:t>Loops: </a:t>
            </a:r>
            <a:r>
              <a:rPr lang="en-IN" sz="2400" dirty="0">
                <a:latin typeface="Cambria" panose="02040503050406030204" pitchFamily="18" charset="0"/>
              </a:rPr>
              <a:t>Jinja2 support </a:t>
            </a:r>
            <a:r>
              <a:rPr lang="en-IN" sz="2400" b="1" dirty="0">
                <a:latin typeface="Cambria" panose="02040503050406030204" pitchFamily="18" charset="0"/>
              </a:rPr>
              <a:t>for-in</a:t>
            </a:r>
            <a:r>
              <a:rPr lang="en-IN" sz="2400" dirty="0">
                <a:latin typeface="Cambria" panose="02040503050406030204" pitchFamily="18" charset="0"/>
              </a:rPr>
              <a:t> loop. </a:t>
            </a:r>
          </a:p>
          <a:p>
            <a:pPr marL="0" indent="0">
              <a:buNone/>
            </a:pPr>
            <a:r>
              <a:rPr lang="en-IN" sz="2400" dirty="0">
                <a:latin typeface="Cambria" panose="02040503050406030204" pitchFamily="18" charset="0"/>
              </a:rPr>
              <a:t>The syntax is:</a:t>
            </a:r>
          </a:p>
          <a:p>
            <a:pPr marL="0" indent="0">
              <a:buNone/>
            </a:pPr>
            <a:r>
              <a:rPr lang="en-IN" sz="2400" dirty="0">
                <a:latin typeface="Cambria" panose="02040503050406030204" pitchFamily="18" charset="0"/>
              </a:rPr>
              <a:t>{% for item in list %} </a:t>
            </a:r>
          </a:p>
          <a:p>
            <a:pPr marL="0" indent="0">
              <a:buNone/>
            </a:pPr>
            <a:r>
              <a:rPr lang="en-IN" sz="2400" dirty="0">
                <a:latin typeface="Cambria" panose="02040503050406030204" pitchFamily="18" charset="0"/>
              </a:rPr>
              <a:t>	...... </a:t>
            </a:r>
          </a:p>
          <a:p>
            <a:pPr marL="0" indent="0">
              <a:buNone/>
            </a:pPr>
            <a:r>
              <a:rPr lang="en-IN" sz="2400" dirty="0">
                <a:latin typeface="Cambria" panose="02040503050406030204" pitchFamily="18" charset="0"/>
              </a:rPr>
              <a:t>{% </a:t>
            </a:r>
            <a:r>
              <a:rPr lang="en-IN" sz="2400" dirty="0" err="1">
                <a:latin typeface="Cambria" panose="02040503050406030204" pitchFamily="18" charset="0"/>
              </a:rPr>
              <a:t>endfor</a:t>
            </a:r>
            <a:r>
              <a:rPr lang="en-IN" sz="2400" dirty="0">
                <a:latin typeface="Cambria" panose="02040503050406030204" pitchFamily="18" charset="0"/>
              </a:rPr>
              <a:t> %}</a:t>
            </a:r>
          </a:p>
          <a:p>
            <a:pPr marL="0" indent="0">
              <a:buNone/>
            </a:pPr>
            <a:endParaRPr lang="en-IN" sz="2400" dirty="0">
              <a:latin typeface="Cambria" panose="02040503050406030204" pitchFamily="18" charset="0"/>
            </a:endParaRPr>
          </a:p>
          <a:p>
            <a:pPr marL="0" indent="0">
              <a:buNone/>
            </a:pPr>
            <a:r>
              <a:rPr lang="en-IN" sz="2400" b="1" dirty="0">
                <a:latin typeface="Cambria" panose="02040503050406030204" pitchFamily="18" charset="0"/>
              </a:rPr>
              <a:t>For example, to generate an HTML list:</a:t>
            </a:r>
          </a:p>
          <a:p>
            <a:pPr marL="0" indent="0">
              <a:buNone/>
            </a:pPr>
            <a:r>
              <a:rPr lang="en-IN" sz="2400" dirty="0">
                <a:latin typeface="Cambria" panose="02040503050406030204" pitchFamily="18" charset="0"/>
              </a:rPr>
              <a:t># -*- coding: UTF-8 -*- </a:t>
            </a:r>
          </a:p>
          <a:p>
            <a:pPr marL="0" indent="0">
              <a:buNone/>
            </a:pPr>
            <a:r>
              <a:rPr lang="en-IN" sz="2400" dirty="0">
                <a:latin typeface="Cambria" panose="02040503050406030204" pitchFamily="18" charset="0"/>
              </a:rPr>
              <a:t>from jinja2 import Template </a:t>
            </a:r>
          </a:p>
          <a:p>
            <a:pPr marL="0" indent="0">
              <a:buNone/>
            </a:pPr>
            <a:r>
              <a:rPr lang="en-IN" sz="2400" dirty="0">
                <a:latin typeface="Cambria" panose="02040503050406030204" pitchFamily="18" charset="0"/>
              </a:rPr>
              <a:t>t = Template('’’ &lt;ul&gt; {% for message in messages %} </a:t>
            </a:r>
          </a:p>
          <a:p>
            <a:pPr marL="0" indent="0">
              <a:buNone/>
            </a:pPr>
            <a:r>
              <a:rPr lang="en-IN" sz="2400" dirty="0">
                <a:latin typeface="Cambria" panose="02040503050406030204" pitchFamily="18" charset="0"/>
              </a:rPr>
              <a:t>	                     &lt;li&gt;{{ message }}&lt;/li&gt; </a:t>
            </a:r>
          </a:p>
          <a:p>
            <a:pPr marL="0" indent="0">
              <a:buNone/>
            </a:pPr>
            <a:r>
              <a:rPr lang="en-IN" sz="2400" dirty="0">
                <a:latin typeface="Cambria" panose="02040503050406030204" pitchFamily="18" charset="0"/>
              </a:rPr>
              <a:t>               		  {% </a:t>
            </a:r>
            <a:r>
              <a:rPr lang="en-IN" sz="2400" dirty="0" err="1">
                <a:latin typeface="Cambria" panose="02040503050406030204" pitchFamily="18" charset="0"/>
              </a:rPr>
              <a:t>endfor</a:t>
            </a:r>
            <a:r>
              <a:rPr lang="en-IN" sz="2400" dirty="0">
                <a:latin typeface="Cambria" panose="02040503050406030204" pitchFamily="18" charset="0"/>
              </a:rPr>
              <a:t> %} </a:t>
            </a:r>
          </a:p>
          <a:p>
            <a:pPr marL="0" indent="0">
              <a:buNone/>
            </a:pPr>
            <a:r>
              <a:rPr lang="en-IN" sz="2400" dirty="0">
                <a:latin typeface="Cambria" panose="02040503050406030204" pitchFamily="18" charset="0"/>
              </a:rPr>
              <a:t>	          &lt;/ul&gt;’’’)</a:t>
            </a:r>
          </a:p>
          <a:p>
            <a:pPr marL="0" indent="0">
              <a:buNone/>
            </a:pPr>
            <a:endParaRPr lang="en-IN" sz="2400" dirty="0">
              <a:latin typeface="Cambria" panose="02040503050406030204" pitchFamily="18" charset="0"/>
            </a:endParaRPr>
          </a:p>
          <a:p>
            <a:pPr marL="0" indent="0">
              <a:buNone/>
            </a:pPr>
            <a:r>
              <a:rPr lang="en-IN" sz="2400" dirty="0">
                <a:latin typeface="Cambria" panose="02040503050406030204" pitchFamily="18" charset="0"/>
              </a:rPr>
              <a:t>print(</a:t>
            </a:r>
            <a:r>
              <a:rPr lang="en-IN" sz="2400" dirty="0" err="1">
                <a:latin typeface="Cambria" panose="02040503050406030204" pitchFamily="18" charset="0"/>
              </a:rPr>
              <a:t>t.render</a:t>
            </a:r>
            <a:r>
              <a:rPr lang="en-IN" sz="2400" dirty="0">
                <a:latin typeface="Cambria" panose="02040503050406030204" pitchFamily="18" charset="0"/>
              </a:rPr>
              <a:t>(messages=['apple', 'orange', 'pear’]))</a:t>
            </a:r>
          </a:p>
          <a:p>
            <a:pPr marL="0" indent="0">
              <a:buNone/>
            </a:pPr>
            <a:endParaRPr lang="en-IN" sz="2400" dirty="0">
              <a:latin typeface="Cambria" panose="02040503050406030204" pitchFamily="18" charset="0"/>
            </a:endParaRPr>
          </a:p>
          <a:p>
            <a:pPr marL="0" indent="0">
              <a:buNone/>
            </a:pPr>
            <a:r>
              <a:rPr lang="en-IN" sz="2400" b="1" dirty="0">
                <a:latin typeface="Cambria" panose="02040503050406030204" pitchFamily="18" charset="0"/>
              </a:rPr>
              <a:t>The output is:</a:t>
            </a:r>
          </a:p>
          <a:p>
            <a:pPr marL="0" indent="0">
              <a:buNone/>
            </a:pPr>
            <a:r>
              <a:rPr lang="en-IN" sz="2400" dirty="0">
                <a:latin typeface="Cambria" panose="02040503050406030204" pitchFamily="18" charset="0"/>
              </a:rPr>
              <a:t>&lt;ul&gt; </a:t>
            </a:r>
          </a:p>
          <a:p>
            <a:pPr marL="0" indent="0">
              <a:buNone/>
            </a:pPr>
            <a:r>
              <a:rPr lang="en-IN" sz="2400" dirty="0">
                <a:latin typeface="Cambria" panose="02040503050406030204" pitchFamily="18" charset="0"/>
              </a:rPr>
              <a:t>&lt;li&gt;apple&lt;/li&gt;&lt;li&gt;orange&lt;/li&gt;&lt;li&gt;pear&lt;/li&gt; </a:t>
            </a:r>
          </a:p>
          <a:p>
            <a:pPr marL="0" indent="0">
              <a:buNone/>
            </a:pPr>
            <a:r>
              <a:rPr lang="en-IN" sz="2400" dirty="0">
                <a:latin typeface="Cambria" panose="02040503050406030204" pitchFamily="18" charset="0"/>
              </a:rPr>
              <a:t>&lt;/ul&gt;</a:t>
            </a:r>
            <a:endParaRPr lang="en-US" dirty="0"/>
          </a:p>
        </p:txBody>
      </p:sp>
    </p:spTree>
    <p:extLst>
      <p:ext uri="{BB962C8B-B14F-4D97-AF65-F5344CB8AC3E}">
        <p14:creationId xmlns:p14="http://schemas.microsoft.com/office/powerpoint/2010/main" val="14690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447822" y="154745"/>
            <a:ext cx="11352628" cy="6661051"/>
          </a:xfrm>
        </p:spPr>
        <p:txBody>
          <a:bodyPr>
            <a:normAutofit fontScale="92500"/>
          </a:bodyPr>
          <a:lstStyle/>
          <a:p>
            <a:pPr algn="just">
              <a:lnSpc>
                <a:spcPct val="150000"/>
              </a:lnSpc>
            </a:pPr>
            <a:r>
              <a:rPr lang="en-IN" sz="2200" dirty="0">
                <a:latin typeface="Cambria" panose="02040503050406030204" pitchFamily="18" charset="0"/>
                <a:ea typeface="Verdana" panose="020B0604030504040204" pitchFamily="34" charset="0"/>
                <a:cs typeface="Verdana" panose="020B0604030504040204" pitchFamily="34" charset="0"/>
              </a:rPr>
              <a:t>Within the scope of MVC (Model-View-Controller) architecture, </a:t>
            </a:r>
            <a:r>
              <a:rPr lang="en-IN" sz="2200" dirty="0" err="1">
                <a:latin typeface="Cambria" panose="02040503050406030204" pitchFamily="18" charset="0"/>
                <a:ea typeface="Verdana" panose="020B0604030504040204" pitchFamily="34" charset="0"/>
                <a:cs typeface="Verdana" panose="020B0604030504040204" pitchFamily="34" charset="0"/>
              </a:rPr>
              <a:t>Werkzeug</a:t>
            </a:r>
            <a:r>
              <a:rPr lang="en-IN" sz="2200" dirty="0">
                <a:latin typeface="Cambria" panose="02040503050406030204" pitchFamily="18" charset="0"/>
                <a:ea typeface="Verdana" panose="020B0604030504040204" pitchFamily="34" charset="0"/>
                <a:cs typeface="Verdana" panose="020B0604030504040204" pitchFamily="34" charset="0"/>
              </a:rPr>
              <a:t> covers the Controller (C) and Jinja2 covers the View (V). Flask does not provide an integrated Model (M) layer, and lets you pick your database solution. A popular choice is Flask-</a:t>
            </a:r>
            <a:r>
              <a:rPr lang="en-IN" sz="2200" dirty="0" err="1">
                <a:latin typeface="Cambria" panose="02040503050406030204" pitchFamily="18" charset="0"/>
                <a:ea typeface="Verdana" panose="020B0604030504040204" pitchFamily="34" charset="0"/>
                <a:cs typeface="Verdana" panose="020B0604030504040204" pitchFamily="34" charset="0"/>
              </a:rPr>
              <a:t>SQLAlchemy</a:t>
            </a:r>
            <a:r>
              <a:rPr lang="en-IN" sz="2200" dirty="0">
                <a:latin typeface="Cambria" panose="02040503050406030204" pitchFamily="18" charset="0"/>
                <a:ea typeface="Verdana" panose="020B0604030504040204" pitchFamily="34" charset="0"/>
                <a:cs typeface="Verdana" panose="020B0604030504040204" pitchFamily="34" charset="0"/>
              </a:rPr>
              <a:t> with a ORM (Object-Relational Mapper) over a relational database such as MySQL or PostgreSQL.</a:t>
            </a:r>
          </a:p>
          <a:p>
            <a:pPr marL="0" indent="0" algn="just">
              <a:buNone/>
            </a:pPr>
            <a:endParaRPr lang="en-IN" sz="2200" dirty="0">
              <a:latin typeface="Cambria" panose="02040503050406030204" pitchFamily="18" charset="0"/>
              <a:ea typeface="Verdana" panose="020B0604030504040204" pitchFamily="34" charset="0"/>
              <a:cs typeface="Verdana" panose="020B0604030504040204" pitchFamily="34" charset="0"/>
            </a:endParaRPr>
          </a:p>
          <a:p>
            <a:pPr marL="0" indent="0" algn="just">
              <a:buNone/>
            </a:pPr>
            <a:r>
              <a:rPr lang="en-IN" sz="2200" dirty="0">
                <a:latin typeface="Cambria" panose="02040503050406030204" pitchFamily="18" charset="0"/>
                <a:ea typeface="Verdana" panose="020B0604030504040204" pitchFamily="34" charset="0"/>
                <a:cs typeface="Verdana" panose="020B0604030504040204" pitchFamily="34" charset="0"/>
              </a:rPr>
              <a:t>In summary, the Flask framework provides:</a:t>
            </a:r>
          </a:p>
          <a:p>
            <a:pPr algn="just"/>
            <a:r>
              <a:rPr lang="en-IN" sz="2200" dirty="0">
                <a:latin typeface="Cambria" panose="02040503050406030204" pitchFamily="18" charset="0"/>
                <a:ea typeface="Verdana" panose="020B0604030504040204" pitchFamily="34" charset="0"/>
                <a:cs typeface="Verdana" panose="020B0604030504040204" pitchFamily="34" charset="0"/>
              </a:rPr>
              <a:t>a WSGI compliance interface.</a:t>
            </a:r>
          </a:p>
          <a:p>
            <a:pPr algn="just"/>
            <a:r>
              <a:rPr lang="en-IN" sz="2200" dirty="0">
                <a:latin typeface="Cambria" panose="02040503050406030204" pitchFamily="18" charset="0"/>
                <a:ea typeface="Verdana" panose="020B0604030504040204" pitchFamily="34" charset="0"/>
                <a:cs typeface="Verdana" panose="020B0604030504040204" pitchFamily="34" charset="0"/>
              </a:rPr>
              <a:t>URL routing and Request dispatching.</a:t>
            </a:r>
          </a:p>
          <a:p>
            <a:pPr algn="just"/>
            <a:r>
              <a:rPr lang="en-IN" sz="2200" dirty="0">
                <a:latin typeface="Cambria" panose="02040503050406030204" pitchFamily="18" charset="0"/>
                <a:ea typeface="Verdana" panose="020B0604030504040204" pitchFamily="34" charset="0"/>
                <a:cs typeface="Verdana" panose="020B0604030504040204" pitchFamily="34" charset="0"/>
              </a:rPr>
              <a:t>Secure cookies and Sessions.</a:t>
            </a:r>
          </a:p>
          <a:p>
            <a:pPr algn="just"/>
            <a:r>
              <a:rPr lang="en-IN" sz="2200" dirty="0">
                <a:latin typeface="Cambria" panose="02040503050406030204" pitchFamily="18" charset="0"/>
                <a:ea typeface="Verdana" panose="020B0604030504040204" pitchFamily="34" charset="0"/>
                <a:cs typeface="Verdana" panose="020B0604030504040204" pitchFamily="34" charset="0"/>
              </a:rPr>
              <a:t>a built-in Development Web Server and Debugger.</a:t>
            </a:r>
          </a:p>
          <a:p>
            <a:pPr algn="just"/>
            <a:r>
              <a:rPr lang="en-IN" sz="2200" dirty="0">
                <a:latin typeface="Cambria" panose="02040503050406030204" pitchFamily="18" charset="0"/>
                <a:ea typeface="Verdana" panose="020B0604030504040204" pitchFamily="34" charset="0"/>
                <a:cs typeface="Verdana" panose="020B0604030504040204" pitchFamily="34" charset="0"/>
              </a:rPr>
              <a:t>Unit test client for unit testing that facilitates write-test-first.</a:t>
            </a:r>
          </a:p>
          <a:p>
            <a:pPr algn="just"/>
            <a:r>
              <a:rPr lang="en-IN" sz="2200" dirty="0">
                <a:latin typeface="Cambria" panose="02040503050406030204" pitchFamily="18" charset="0"/>
                <a:ea typeface="Verdana" panose="020B0604030504040204" pitchFamily="34" charset="0"/>
                <a:cs typeface="Verdana" panose="020B0604030504040204" pitchFamily="34" charset="0"/>
              </a:rPr>
              <a:t>Jinja2 templates (tags, filters, macros, etc).</a:t>
            </a:r>
          </a:p>
          <a:p>
            <a:pPr algn="just">
              <a:lnSpc>
                <a:spcPct val="160000"/>
              </a:lnSpc>
            </a:pPr>
            <a:r>
              <a:rPr lang="en-IN" sz="2200" dirty="0">
                <a:latin typeface="Cambria" panose="02040503050406030204" pitchFamily="18" charset="0"/>
                <a:ea typeface="Verdana" panose="020B0604030504040204" pitchFamily="34" charset="0"/>
                <a:cs typeface="Verdana" panose="020B0604030504040204" pitchFamily="34" charset="0"/>
              </a:rPr>
              <a:t>Via Flask, you can handle HTTP and AJAX requests, user sessions between requests, route requests to controllers, evaluate and validate the request data, and response with HTML or JSON, and so on.</a:t>
            </a:r>
          </a:p>
        </p:txBody>
      </p:sp>
    </p:spTree>
    <p:extLst>
      <p:ext uri="{BB962C8B-B14F-4D97-AF65-F5344CB8AC3E}">
        <p14:creationId xmlns:p14="http://schemas.microsoft.com/office/powerpoint/2010/main" val="210284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BF0F-F528-3742-A10E-A5921787D76C}"/>
              </a:ext>
            </a:extLst>
          </p:cNvPr>
          <p:cNvSpPr>
            <a:spLocks noGrp="1"/>
          </p:cNvSpPr>
          <p:nvPr>
            <p:ph type="title"/>
          </p:nvPr>
        </p:nvSpPr>
        <p:spPr>
          <a:xfrm>
            <a:off x="414867" y="348192"/>
            <a:ext cx="10515600" cy="752475"/>
          </a:xfrm>
        </p:spPr>
        <p:txBody>
          <a:bodyPr>
            <a:normAutofit/>
          </a:bodyPr>
          <a:lstStyle/>
          <a:p>
            <a:r>
              <a:rPr lang="en-IN" sz="2800" b="1" dirty="0">
                <a:latin typeface="Cambria" panose="02040503050406030204" pitchFamily="18" charset="0"/>
                <a:ea typeface="+mn-ea"/>
                <a:cs typeface="+mn-cs"/>
              </a:rPr>
              <a:t>The Variable loop</a:t>
            </a:r>
            <a:endParaRPr lang="en-US" sz="2800" b="1" dirty="0">
              <a:latin typeface="Cambria" panose="02040503050406030204" pitchFamily="18" charset="0"/>
              <a:ea typeface="+mn-ea"/>
              <a:cs typeface="+mn-cs"/>
            </a:endParaRPr>
          </a:p>
        </p:txBody>
      </p:sp>
      <p:sp>
        <p:nvSpPr>
          <p:cNvPr id="3" name="Content Placeholder 2">
            <a:extLst>
              <a:ext uri="{FF2B5EF4-FFF2-40B4-BE49-F238E27FC236}">
                <a16:creationId xmlns:a16="http://schemas.microsoft.com/office/drawing/2014/main" id="{7818B6B9-8D22-954C-B70E-5DDA55504F15}"/>
              </a:ext>
            </a:extLst>
          </p:cNvPr>
          <p:cNvSpPr>
            <a:spLocks noGrp="1"/>
          </p:cNvSpPr>
          <p:nvPr>
            <p:ph idx="1"/>
          </p:nvPr>
        </p:nvSpPr>
        <p:spPr>
          <a:xfrm>
            <a:off x="838199" y="1117600"/>
            <a:ext cx="10778067" cy="5375275"/>
          </a:xfrm>
        </p:spPr>
        <p:txBody>
          <a:bodyPr>
            <a:normAutofit/>
          </a:bodyPr>
          <a:lstStyle/>
          <a:p>
            <a:pPr marL="0" indent="0">
              <a:lnSpc>
                <a:spcPct val="150000"/>
              </a:lnSpc>
              <a:buNone/>
            </a:pPr>
            <a:r>
              <a:rPr lang="en-IN" sz="2200" dirty="0">
                <a:latin typeface="Cambria" panose="02040503050406030204" pitchFamily="18" charset="0"/>
              </a:rPr>
              <a:t>Inside the loop, you can access a special variable called loop, e.g.,</a:t>
            </a:r>
          </a:p>
          <a:p>
            <a:pPr>
              <a:lnSpc>
                <a:spcPct val="150000"/>
              </a:lnSpc>
            </a:pPr>
            <a:r>
              <a:rPr lang="en-IN" sz="2200" dirty="0" err="1">
                <a:latin typeface="Cambria" panose="02040503050406030204" pitchFamily="18" charset="0"/>
              </a:rPr>
              <a:t>loop.first</a:t>
            </a:r>
            <a:r>
              <a:rPr lang="en-IN" sz="2200" dirty="0">
                <a:latin typeface="Cambria" panose="02040503050406030204" pitchFamily="18" charset="0"/>
              </a:rPr>
              <a:t>: first iteration?</a:t>
            </a:r>
          </a:p>
          <a:p>
            <a:pPr>
              <a:lnSpc>
                <a:spcPct val="150000"/>
              </a:lnSpc>
            </a:pPr>
            <a:r>
              <a:rPr lang="en-IN" sz="2200" dirty="0" err="1">
                <a:latin typeface="Cambria" panose="02040503050406030204" pitchFamily="18" charset="0"/>
              </a:rPr>
              <a:t>loop.last</a:t>
            </a:r>
            <a:r>
              <a:rPr lang="en-IN" sz="2200" dirty="0">
                <a:latin typeface="Cambria" panose="02040503050406030204" pitchFamily="18" charset="0"/>
              </a:rPr>
              <a:t>: last iteration?</a:t>
            </a:r>
          </a:p>
          <a:p>
            <a:pPr>
              <a:lnSpc>
                <a:spcPct val="150000"/>
              </a:lnSpc>
            </a:pPr>
            <a:r>
              <a:rPr lang="en-IN" sz="2200" dirty="0" err="1">
                <a:latin typeface="Cambria" panose="02040503050406030204" pitchFamily="18" charset="0"/>
              </a:rPr>
              <a:t>loop.cycle</a:t>
            </a:r>
            <a:r>
              <a:rPr lang="en-IN" sz="2200" dirty="0">
                <a:latin typeface="Cambria" panose="02040503050406030204" pitchFamily="18" charset="0"/>
              </a:rPr>
              <a:t>('str1', 'str2', ...): print str1, str2,... alternating</a:t>
            </a:r>
          </a:p>
          <a:p>
            <a:pPr>
              <a:lnSpc>
                <a:spcPct val="150000"/>
              </a:lnSpc>
            </a:pPr>
            <a:r>
              <a:rPr lang="en-IN" sz="2200" dirty="0" err="1">
                <a:latin typeface="Cambria" panose="02040503050406030204" pitchFamily="18" charset="0"/>
              </a:rPr>
              <a:t>loop.index</a:t>
            </a:r>
            <a:r>
              <a:rPr lang="en-IN" sz="2200" dirty="0">
                <a:latin typeface="Cambria" panose="02040503050406030204" pitchFamily="18" charset="0"/>
              </a:rPr>
              <a:t>: 1-based index</a:t>
            </a:r>
          </a:p>
          <a:p>
            <a:pPr>
              <a:lnSpc>
                <a:spcPct val="150000"/>
              </a:lnSpc>
            </a:pPr>
            <a:r>
              <a:rPr lang="en-IN" sz="2200" dirty="0">
                <a:latin typeface="Cambria" panose="02040503050406030204" pitchFamily="18" charset="0"/>
              </a:rPr>
              <a:t>loop.index0: 0-based index</a:t>
            </a:r>
          </a:p>
          <a:p>
            <a:pPr>
              <a:lnSpc>
                <a:spcPct val="150000"/>
              </a:lnSpc>
            </a:pPr>
            <a:r>
              <a:rPr lang="en-IN" sz="2200" dirty="0" err="1">
                <a:latin typeface="Cambria" panose="02040503050406030204" pitchFamily="18" charset="0"/>
              </a:rPr>
              <a:t>loop.revindex</a:t>
            </a:r>
            <a:r>
              <a:rPr lang="en-IN" sz="2200" dirty="0">
                <a:latin typeface="Cambria" panose="02040503050406030204" pitchFamily="18" charset="0"/>
              </a:rPr>
              <a:t>: reverse 1-based index</a:t>
            </a:r>
          </a:p>
          <a:p>
            <a:pPr>
              <a:lnSpc>
                <a:spcPct val="150000"/>
              </a:lnSpc>
            </a:pPr>
            <a:r>
              <a:rPr lang="en-IN" sz="2200" dirty="0">
                <a:latin typeface="Cambria" panose="02040503050406030204" pitchFamily="18" charset="0"/>
              </a:rPr>
              <a:t>loop.revindex0: reverse 0-based index</a:t>
            </a:r>
          </a:p>
        </p:txBody>
      </p:sp>
    </p:spTree>
    <p:extLst>
      <p:ext uri="{BB962C8B-B14F-4D97-AF65-F5344CB8AC3E}">
        <p14:creationId xmlns:p14="http://schemas.microsoft.com/office/powerpoint/2010/main" val="2765558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8B6B9-8D22-954C-B70E-5DDA55504F15}"/>
              </a:ext>
            </a:extLst>
          </p:cNvPr>
          <p:cNvSpPr>
            <a:spLocks noGrp="1"/>
          </p:cNvSpPr>
          <p:nvPr>
            <p:ph idx="1"/>
          </p:nvPr>
        </p:nvSpPr>
        <p:spPr>
          <a:xfrm>
            <a:off x="838199" y="169334"/>
            <a:ext cx="10913533" cy="6587068"/>
          </a:xfrm>
        </p:spPr>
        <p:txBody>
          <a:bodyPr>
            <a:normAutofit fontScale="85000" lnSpcReduction="20000"/>
          </a:bodyPr>
          <a:lstStyle/>
          <a:p>
            <a:pPr marL="0" indent="0">
              <a:buNone/>
            </a:pPr>
            <a:r>
              <a:rPr lang="en-IN" sz="2400" dirty="0">
                <a:latin typeface="Cambria" panose="02040503050406030204" pitchFamily="18" charset="0"/>
              </a:rPr>
              <a:t>For example:</a:t>
            </a:r>
          </a:p>
          <a:p>
            <a:pPr marL="0" indent="0">
              <a:buNone/>
            </a:pPr>
            <a:r>
              <a:rPr lang="en-IN" sz="2400" dirty="0">
                <a:latin typeface="Cambria" panose="02040503050406030204" pitchFamily="18" charset="0"/>
              </a:rPr>
              <a:t># -*- coding: UTF-8 -*- </a:t>
            </a:r>
          </a:p>
          <a:p>
            <a:pPr marL="0" indent="0">
              <a:buNone/>
            </a:pPr>
            <a:r>
              <a:rPr lang="en-IN" sz="2400" dirty="0">
                <a:latin typeface="Cambria" panose="02040503050406030204" pitchFamily="18" charset="0"/>
              </a:rPr>
              <a:t>from jinja2 import Template </a:t>
            </a:r>
          </a:p>
          <a:p>
            <a:pPr marL="0" indent="0">
              <a:buNone/>
            </a:pPr>
            <a:r>
              <a:rPr lang="en-IN" sz="2400" dirty="0">
                <a:latin typeface="Cambria" panose="02040503050406030204" pitchFamily="18" charset="0"/>
              </a:rPr>
              <a:t>t = Template('’’ </a:t>
            </a:r>
          </a:p>
          <a:p>
            <a:pPr marL="0" indent="0">
              <a:buNone/>
            </a:pPr>
            <a:r>
              <a:rPr lang="en-IN" sz="2400" dirty="0">
                <a:latin typeface="Cambria" panose="02040503050406030204" pitchFamily="18" charset="0"/>
              </a:rPr>
              <a:t>&lt;ul&gt; </a:t>
            </a:r>
          </a:p>
          <a:p>
            <a:pPr marL="0" indent="0">
              <a:buNone/>
            </a:pPr>
            <a:r>
              <a:rPr lang="en-IN" sz="2400" dirty="0">
                <a:latin typeface="Cambria" panose="02040503050406030204" pitchFamily="18" charset="0"/>
              </a:rPr>
              <a:t>{% for item in items %}</a:t>
            </a:r>
          </a:p>
          <a:p>
            <a:pPr marL="0" indent="0">
              <a:buNone/>
            </a:pPr>
            <a:r>
              <a:rPr lang="en-IN" sz="2400" dirty="0">
                <a:latin typeface="Cambria" panose="02040503050406030204" pitchFamily="18" charset="0"/>
              </a:rPr>
              <a:t>	&lt;li&gt;{% if </a:t>
            </a:r>
            <a:r>
              <a:rPr lang="en-IN" sz="2400" dirty="0" err="1">
                <a:latin typeface="Cambria" panose="02040503050406030204" pitchFamily="18" charset="0"/>
              </a:rPr>
              <a:t>loop.first</a:t>
            </a:r>
            <a:r>
              <a:rPr lang="en-IN" sz="2400" dirty="0">
                <a:latin typeface="Cambria" panose="02040503050406030204" pitchFamily="18" charset="0"/>
              </a:rPr>
              <a:t> %}THIS IS ITEM 1{% endif %} </a:t>
            </a:r>
          </a:p>
          <a:p>
            <a:pPr marL="0" indent="0">
              <a:buNone/>
            </a:pPr>
            <a:r>
              <a:rPr lang="en-IN" sz="2400" dirty="0">
                <a:latin typeface="Cambria" panose="02040503050406030204" pitchFamily="18" charset="0"/>
              </a:rPr>
              <a:t>	{{ </a:t>
            </a:r>
            <a:r>
              <a:rPr lang="en-IN" sz="2400" dirty="0" err="1">
                <a:latin typeface="Cambria" panose="02040503050406030204" pitchFamily="18" charset="0"/>
              </a:rPr>
              <a:t>loop.index</a:t>
            </a:r>
            <a:r>
              <a:rPr lang="en-IN" sz="2400" dirty="0">
                <a:latin typeface="Cambria" panose="02040503050406030204" pitchFamily="18" charset="0"/>
              </a:rPr>
              <a:t> }}: {{ item }} ({{ </a:t>
            </a:r>
            <a:r>
              <a:rPr lang="en-IN" sz="2400" dirty="0" err="1">
                <a:latin typeface="Cambria" panose="02040503050406030204" pitchFamily="18" charset="0"/>
              </a:rPr>
              <a:t>loop.cycle</a:t>
            </a:r>
            <a:r>
              <a:rPr lang="en-IN" sz="2400" dirty="0">
                <a:latin typeface="Cambria" panose="02040503050406030204" pitchFamily="18" charset="0"/>
              </a:rPr>
              <a:t>('odd', 'even') }})&lt;/li&gt; </a:t>
            </a:r>
          </a:p>
          <a:p>
            <a:pPr marL="0" indent="0">
              <a:buNone/>
            </a:pPr>
            <a:r>
              <a:rPr lang="en-IN" sz="2400" dirty="0">
                <a:latin typeface="Cambria" panose="02040503050406030204" pitchFamily="18" charset="0"/>
              </a:rPr>
              <a:t>{% </a:t>
            </a:r>
            <a:r>
              <a:rPr lang="en-IN" sz="2400" dirty="0" err="1">
                <a:latin typeface="Cambria" panose="02040503050406030204" pitchFamily="18" charset="0"/>
              </a:rPr>
              <a:t>endfor</a:t>
            </a:r>
            <a:r>
              <a:rPr lang="en-IN" sz="2400" dirty="0">
                <a:latin typeface="Cambria" panose="02040503050406030204" pitchFamily="18" charset="0"/>
              </a:rPr>
              <a:t> %} </a:t>
            </a:r>
          </a:p>
          <a:p>
            <a:pPr marL="0" indent="0">
              <a:buNone/>
            </a:pPr>
            <a:r>
              <a:rPr lang="en-IN" sz="2400" dirty="0">
                <a:latin typeface="Cambria" panose="02040503050406030204" pitchFamily="18" charset="0"/>
              </a:rPr>
              <a:t>&lt;/ul&gt;'’’) </a:t>
            </a:r>
          </a:p>
          <a:p>
            <a:pPr marL="0" indent="0">
              <a:buNone/>
            </a:pPr>
            <a:r>
              <a:rPr lang="en-IN" sz="2400" dirty="0">
                <a:latin typeface="Cambria" panose="02040503050406030204" pitchFamily="18" charset="0"/>
              </a:rPr>
              <a:t>print(</a:t>
            </a:r>
            <a:r>
              <a:rPr lang="en-IN" sz="2400" dirty="0" err="1">
                <a:latin typeface="Cambria" panose="02040503050406030204" pitchFamily="18" charset="0"/>
              </a:rPr>
              <a:t>t.render</a:t>
            </a:r>
            <a:r>
              <a:rPr lang="en-IN" sz="2400" dirty="0">
                <a:latin typeface="Cambria" panose="02040503050406030204" pitchFamily="18" charset="0"/>
              </a:rPr>
              <a:t>(items=['apple', 'banana', 'cherry’]))</a:t>
            </a:r>
          </a:p>
          <a:p>
            <a:pPr marL="0" indent="0">
              <a:buNone/>
            </a:pPr>
            <a:endParaRPr lang="en-IN" sz="2400" dirty="0">
              <a:latin typeface="Cambria" panose="02040503050406030204" pitchFamily="18" charset="0"/>
            </a:endParaRPr>
          </a:p>
          <a:p>
            <a:pPr marL="0" indent="0">
              <a:buNone/>
            </a:pPr>
            <a:r>
              <a:rPr lang="en-IN" sz="2400" dirty="0">
                <a:latin typeface="Cambria" panose="02040503050406030204" pitchFamily="18" charset="0"/>
              </a:rPr>
              <a:t>The output is:</a:t>
            </a:r>
          </a:p>
          <a:p>
            <a:pPr marL="0" indent="0">
              <a:buNone/>
            </a:pPr>
            <a:r>
              <a:rPr lang="en-IN" sz="2400" dirty="0">
                <a:latin typeface="Cambria" panose="02040503050406030204" pitchFamily="18" charset="0"/>
              </a:rPr>
              <a:t>&lt;ul&gt; </a:t>
            </a:r>
          </a:p>
          <a:p>
            <a:pPr marL="0" indent="0">
              <a:buNone/>
            </a:pPr>
            <a:r>
              <a:rPr lang="en-IN" sz="2400" dirty="0">
                <a:latin typeface="Cambria" panose="02040503050406030204" pitchFamily="18" charset="0"/>
              </a:rPr>
              <a:t>	&lt;li&gt; THIS IS ITEM 1 1: apple (odd)&lt;/li&gt; </a:t>
            </a:r>
          </a:p>
          <a:p>
            <a:pPr marL="0" indent="0">
              <a:buNone/>
            </a:pPr>
            <a:r>
              <a:rPr lang="en-IN" sz="2400" dirty="0">
                <a:latin typeface="Cambria" panose="02040503050406030204" pitchFamily="18" charset="0"/>
              </a:rPr>
              <a:t>	&lt;li&gt; 2: banana (even)&lt;/li&gt; </a:t>
            </a:r>
          </a:p>
          <a:p>
            <a:pPr marL="0" indent="0">
              <a:buNone/>
            </a:pPr>
            <a:r>
              <a:rPr lang="en-IN" sz="2400" dirty="0">
                <a:latin typeface="Cambria" panose="02040503050406030204" pitchFamily="18" charset="0"/>
              </a:rPr>
              <a:t>	&lt;li&gt; 3: cherry (odd)&lt;/li&gt; </a:t>
            </a:r>
          </a:p>
          <a:p>
            <a:pPr marL="0" indent="0">
              <a:buNone/>
            </a:pPr>
            <a:r>
              <a:rPr lang="en-IN" sz="2400" dirty="0">
                <a:latin typeface="Cambria" panose="02040503050406030204" pitchFamily="18" charset="0"/>
              </a:rPr>
              <a:t>&lt;/ul&gt;</a:t>
            </a:r>
            <a:endParaRPr lang="en-US" sz="2400" dirty="0">
              <a:latin typeface="Cambria" panose="02040503050406030204" pitchFamily="18" charset="0"/>
            </a:endParaRPr>
          </a:p>
        </p:txBody>
      </p:sp>
    </p:spTree>
    <p:extLst>
      <p:ext uri="{BB962C8B-B14F-4D97-AF65-F5344CB8AC3E}">
        <p14:creationId xmlns:p14="http://schemas.microsoft.com/office/powerpoint/2010/main" val="3337736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8B6B9-8D22-954C-B70E-5DDA55504F15}"/>
              </a:ext>
            </a:extLst>
          </p:cNvPr>
          <p:cNvSpPr>
            <a:spLocks noGrp="1"/>
          </p:cNvSpPr>
          <p:nvPr>
            <p:ph idx="1"/>
          </p:nvPr>
        </p:nvSpPr>
        <p:spPr>
          <a:xfrm>
            <a:off x="537633" y="347133"/>
            <a:ext cx="11116733" cy="6163733"/>
          </a:xfrm>
        </p:spPr>
        <p:txBody>
          <a:bodyPr>
            <a:normAutofit/>
          </a:bodyPr>
          <a:lstStyle/>
          <a:p>
            <a:pPr marL="0" indent="0">
              <a:buNone/>
            </a:pPr>
            <a:r>
              <a:rPr lang="en-IN" b="1" dirty="0">
                <a:latin typeface="Cambria" panose="02040503050406030204" pitchFamily="18" charset="0"/>
              </a:rPr>
              <a:t>with block-scope variable</a:t>
            </a:r>
          </a:p>
          <a:p>
            <a:pPr marL="0" indent="0" algn="just">
              <a:buNone/>
            </a:pPr>
            <a:endParaRPr lang="en-IN" sz="800" dirty="0">
              <a:latin typeface="Cambria" panose="02040503050406030204" pitchFamily="18" charset="0"/>
            </a:endParaRPr>
          </a:p>
          <a:p>
            <a:pPr marL="0" indent="0" algn="just">
              <a:buNone/>
            </a:pPr>
            <a:r>
              <a:rPr lang="en-IN" sz="2400" dirty="0">
                <a:latin typeface="Cambria" panose="02040503050406030204" pitchFamily="18" charset="0"/>
              </a:rPr>
              <a:t>You can create block-scope variable using the with statement, e.g.,</a:t>
            </a:r>
          </a:p>
          <a:p>
            <a:pPr marL="0" indent="0" algn="just">
              <a:buNone/>
            </a:pPr>
            <a:r>
              <a:rPr lang="en-IN" sz="2400" dirty="0">
                <a:latin typeface="Cambria" panose="02040503050406030204" pitchFamily="18" charset="0"/>
              </a:rPr>
              <a:t>{% with messages = </a:t>
            </a:r>
            <a:r>
              <a:rPr lang="en-IN" sz="2400" dirty="0" err="1">
                <a:latin typeface="Cambria" panose="02040503050406030204" pitchFamily="18" charset="0"/>
              </a:rPr>
              <a:t>get_flashed_messages</a:t>
            </a:r>
            <a:r>
              <a:rPr lang="en-IN" sz="2400" dirty="0">
                <a:latin typeface="Cambria" panose="02040503050406030204" pitchFamily="18" charset="0"/>
              </a:rPr>
              <a:t>() %} </a:t>
            </a:r>
          </a:p>
          <a:p>
            <a:pPr marL="0" indent="0" algn="just">
              <a:buNone/>
            </a:pPr>
            <a:r>
              <a:rPr lang="en-IN" sz="2400" dirty="0">
                <a:latin typeface="Cambria" panose="02040503050406030204" pitchFamily="18" charset="0"/>
              </a:rPr>
              <a:t>        {% if messages %} </a:t>
            </a:r>
          </a:p>
          <a:p>
            <a:pPr marL="0" indent="0" algn="just">
              <a:buNone/>
            </a:pPr>
            <a:r>
              <a:rPr lang="en-IN" sz="2400" dirty="0">
                <a:latin typeface="Cambria" panose="02040503050406030204" pitchFamily="18" charset="0"/>
              </a:rPr>
              <a:t>	&lt;ul class='flashes’&gt; </a:t>
            </a:r>
          </a:p>
          <a:p>
            <a:pPr marL="0" indent="0" algn="just">
              <a:buNone/>
            </a:pPr>
            <a:r>
              <a:rPr lang="en-IN" sz="2400" dirty="0">
                <a:latin typeface="Cambria" panose="02040503050406030204" pitchFamily="18" charset="0"/>
              </a:rPr>
              <a:t>		{% for message in messages %}&lt;li&gt;{{ message }}&lt;/li&gt;{% </a:t>
            </a:r>
            <a:r>
              <a:rPr lang="en-IN" sz="2400" dirty="0" err="1">
                <a:latin typeface="Cambria" panose="02040503050406030204" pitchFamily="18" charset="0"/>
              </a:rPr>
              <a:t>endfor</a:t>
            </a:r>
            <a:r>
              <a:rPr lang="en-IN" sz="2400" dirty="0">
                <a:latin typeface="Cambria" panose="02040503050406030204" pitchFamily="18" charset="0"/>
              </a:rPr>
              <a:t> %}    	&lt;/ul&gt; </a:t>
            </a:r>
          </a:p>
          <a:p>
            <a:pPr marL="0" indent="0" algn="just">
              <a:buNone/>
            </a:pPr>
            <a:r>
              <a:rPr lang="en-IN" sz="2400" dirty="0">
                <a:latin typeface="Cambria" panose="02040503050406030204" pitchFamily="18" charset="0"/>
              </a:rPr>
              <a:t>         {% endif %} </a:t>
            </a:r>
          </a:p>
          <a:p>
            <a:pPr marL="0" indent="0" algn="just">
              <a:buNone/>
            </a:pPr>
            <a:r>
              <a:rPr lang="en-IN" sz="2400" dirty="0">
                <a:latin typeface="Cambria" panose="02040503050406030204" pitchFamily="18" charset="0"/>
              </a:rPr>
              <a:t>{% </a:t>
            </a:r>
            <a:r>
              <a:rPr lang="en-IN" sz="2400" dirty="0" err="1">
                <a:latin typeface="Cambria" panose="02040503050406030204" pitchFamily="18" charset="0"/>
              </a:rPr>
              <a:t>endwith</a:t>
            </a:r>
            <a:r>
              <a:rPr lang="en-IN" sz="2400" dirty="0">
                <a:latin typeface="Cambria" panose="02040503050406030204" pitchFamily="18" charset="0"/>
              </a:rPr>
              <a:t> %}</a:t>
            </a:r>
          </a:p>
          <a:p>
            <a:pPr marL="0" indent="0" algn="just">
              <a:buNone/>
            </a:pPr>
            <a:endParaRPr lang="en-IN" sz="2400" dirty="0">
              <a:latin typeface="Cambria" panose="02040503050406030204" pitchFamily="18" charset="0"/>
            </a:endParaRPr>
          </a:p>
          <a:p>
            <a:pPr marL="0" indent="0" algn="just">
              <a:buNone/>
            </a:pPr>
            <a:r>
              <a:rPr lang="en-IN" sz="2400" dirty="0">
                <a:latin typeface="Cambria" panose="02040503050406030204" pitchFamily="18" charset="0"/>
              </a:rPr>
              <a:t>The variable message is only visible inside the with-block.</a:t>
            </a:r>
          </a:p>
          <a:p>
            <a:pPr marL="0" indent="0" algn="just">
              <a:buNone/>
            </a:pPr>
            <a:r>
              <a:rPr lang="en-IN" sz="2400" dirty="0">
                <a:latin typeface="Cambria" panose="02040503050406030204" pitchFamily="18" charset="0"/>
              </a:rPr>
              <a:t>Take note that with belongs to Jinja2 extension, and may not be available by default.</a:t>
            </a:r>
          </a:p>
        </p:txBody>
      </p:sp>
    </p:spTree>
    <p:extLst>
      <p:ext uri="{BB962C8B-B14F-4D97-AF65-F5344CB8AC3E}">
        <p14:creationId xmlns:p14="http://schemas.microsoft.com/office/powerpoint/2010/main" val="195258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8B6B9-8D22-954C-B70E-5DDA55504F15}"/>
              </a:ext>
            </a:extLst>
          </p:cNvPr>
          <p:cNvSpPr>
            <a:spLocks noGrp="1"/>
          </p:cNvSpPr>
          <p:nvPr>
            <p:ph idx="1"/>
          </p:nvPr>
        </p:nvSpPr>
        <p:spPr>
          <a:xfrm>
            <a:off x="330199" y="304798"/>
            <a:ext cx="11489267" cy="6350001"/>
          </a:xfrm>
        </p:spPr>
        <p:txBody>
          <a:bodyPr>
            <a:normAutofit/>
          </a:bodyPr>
          <a:lstStyle/>
          <a:p>
            <a:pPr marL="0" indent="0">
              <a:buNone/>
            </a:pPr>
            <a:r>
              <a:rPr lang="en-IN" b="1" dirty="0">
                <a:latin typeface="Cambria" panose="02040503050406030204" pitchFamily="18" charset="0"/>
              </a:rPr>
              <a:t>Jinja2's </a:t>
            </a:r>
            <a:r>
              <a:rPr lang="en-IN" b="1" dirty="0" err="1">
                <a:latin typeface="Cambria" panose="02040503050406030204" pitchFamily="18" charset="0"/>
              </a:rPr>
              <a:t>url_for</a:t>
            </a:r>
            <a:r>
              <a:rPr lang="en-IN" b="1" dirty="0">
                <a:latin typeface="Cambria" panose="02040503050406030204" pitchFamily="18" charset="0"/>
              </a:rPr>
              <a:t>() Function</a:t>
            </a:r>
          </a:p>
          <a:p>
            <a:pPr algn="just"/>
            <a:r>
              <a:rPr lang="en-IN" sz="2400" dirty="0">
                <a:latin typeface="Cambria" panose="02040503050406030204" pitchFamily="18" charset="0"/>
              </a:rPr>
              <a:t>The </a:t>
            </a:r>
            <a:r>
              <a:rPr lang="en-IN" sz="2400" dirty="0" err="1">
                <a:latin typeface="Cambria" panose="02040503050406030204" pitchFamily="18" charset="0"/>
              </a:rPr>
              <a:t>url_for</a:t>
            </a:r>
            <a:r>
              <a:rPr lang="en-IN" sz="2400" dirty="0">
                <a:latin typeface="Cambria" panose="02040503050406030204" pitchFamily="18" charset="0"/>
              </a:rPr>
              <a:t>(</a:t>
            </a:r>
            <a:r>
              <a:rPr lang="en-IN" sz="2400" dirty="0" err="1">
                <a:latin typeface="Cambria" panose="02040503050406030204" pitchFamily="18" charset="0"/>
              </a:rPr>
              <a:t>view_function_endpoint</a:t>
            </a:r>
            <a:r>
              <a:rPr lang="en-IN" sz="2400" dirty="0">
                <a:latin typeface="Cambria" panose="02040503050406030204" pitchFamily="18" charset="0"/>
              </a:rPr>
              <a:t>) helper function, which returns the URL for the given view function (route handler), works in Jinja2 template as well.</a:t>
            </a:r>
          </a:p>
          <a:p>
            <a:pPr marL="0" indent="0" algn="just">
              <a:buNone/>
            </a:pPr>
            <a:endParaRPr lang="en-IN" sz="1200" dirty="0">
              <a:latin typeface="Cambria" panose="02040503050406030204" pitchFamily="18" charset="0"/>
            </a:endParaRPr>
          </a:p>
          <a:p>
            <a:pPr algn="just"/>
            <a:r>
              <a:rPr lang="en-IN" sz="2400" dirty="0">
                <a:latin typeface="Cambria" panose="02040503050406030204" pitchFamily="18" charset="0"/>
              </a:rPr>
              <a:t>In Flask, the static resources, such as images, </a:t>
            </a:r>
            <a:r>
              <a:rPr lang="en-IN" sz="2400" dirty="0" err="1">
                <a:latin typeface="Cambria" panose="02040503050406030204" pitchFamily="18" charset="0"/>
              </a:rPr>
              <a:t>css</a:t>
            </a:r>
            <a:r>
              <a:rPr lang="en-IN" sz="2400" dirty="0">
                <a:latin typeface="Cambria" panose="02040503050406030204" pitchFamily="18" charset="0"/>
              </a:rPr>
              <a:t>, and </a:t>
            </a:r>
            <a:r>
              <a:rPr lang="en-IN" sz="2400" dirty="0" err="1">
                <a:latin typeface="Cambria" panose="02040503050406030204" pitchFamily="18" charset="0"/>
              </a:rPr>
              <a:t>JavaScripts</a:t>
            </a:r>
            <a:r>
              <a:rPr lang="en-IN" sz="2400" dirty="0">
                <a:latin typeface="Cambria" panose="02040503050406030204" pitchFamily="18" charset="0"/>
              </a:rPr>
              <a:t> are stored in a sub-directory called static, by default, with sub-sub-directories such as </a:t>
            </a:r>
            <a:r>
              <a:rPr lang="en-IN" sz="2400" dirty="0" err="1">
                <a:latin typeface="Cambria" panose="02040503050406030204" pitchFamily="18" charset="0"/>
              </a:rPr>
              <a:t>img</a:t>
            </a:r>
            <a:r>
              <a:rPr lang="en-IN" sz="2400" dirty="0">
                <a:latin typeface="Cambria" panose="02040503050406030204" pitchFamily="18" charset="0"/>
              </a:rPr>
              <a:t>, </a:t>
            </a:r>
            <a:r>
              <a:rPr lang="en-IN" sz="2400" dirty="0" err="1">
                <a:latin typeface="Cambria" panose="02040503050406030204" pitchFamily="18" charset="0"/>
              </a:rPr>
              <a:t>css</a:t>
            </a:r>
            <a:r>
              <a:rPr lang="en-IN" sz="2400" dirty="0">
                <a:latin typeface="Cambria" panose="02040503050406030204" pitchFamily="18" charset="0"/>
              </a:rPr>
              <a:t>, </a:t>
            </a:r>
            <a:r>
              <a:rPr lang="en-IN" sz="2400" dirty="0" err="1">
                <a:latin typeface="Cambria" panose="02040503050406030204" pitchFamily="18" charset="0"/>
              </a:rPr>
              <a:t>js</a:t>
            </a:r>
            <a:r>
              <a:rPr lang="en-IN" sz="2400" dirty="0">
                <a:latin typeface="Cambria" panose="02040503050406030204" pitchFamily="18" charset="0"/>
              </a:rPr>
              <a:t>. The routes for these static files are /static/&lt;filename&gt; (as shown in the </a:t>
            </a:r>
            <a:r>
              <a:rPr lang="en-IN" sz="2400" dirty="0" err="1">
                <a:latin typeface="Cambria" panose="02040503050406030204" pitchFamily="18" charset="0"/>
              </a:rPr>
              <a:t>app.url_map</a:t>
            </a:r>
            <a:r>
              <a:rPr lang="en-IN" sz="2400" dirty="0">
                <a:latin typeface="Cambria" panose="02040503050406030204" pitchFamily="18" charset="0"/>
              </a:rPr>
              <a:t>).</a:t>
            </a:r>
          </a:p>
          <a:p>
            <a:pPr marL="0" indent="0" algn="just">
              <a:buNone/>
            </a:pPr>
            <a:endParaRPr lang="en-IN" sz="1200" dirty="0">
              <a:latin typeface="Cambria" panose="02040503050406030204" pitchFamily="18" charset="0"/>
            </a:endParaRPr>
          </a:p>
          <a:p>
            <a:pPr algn="just"/>
            <a:r>
              <a:rPr lang="en-IN" sz="2400" dirty="0" err="1">
                <a:latin typeface="Cambria" panose="02040503050406030204" pitchFamily="18" charset="0"/>
              </a:rPr>
              <a:t>url_for</a:t>
            </a:r>
            <a:r>
              <a:rPr lang="en-IN" sz="2400" dirty="0">
                <a:latin typeface="Cambria" panose="02040503050406030204" pitchFamily="18" charset="0"/>
              </a:rPr>
              <a:t>('static', filename='</a:t>
            </a:r>
            <a:r>
              <a:rPr lang="en-IN" sz="2400" dirty="0" err="1">
                <a:latin typeface="Cambria" panose="02040503050406030204" pitchFamily="18" charset="0"/>
              </a:rPr>
              <a:t>css</a:t>
            </a:r>
            <a:r>
              <a:rPr lang="en-IN" sz="2400" dirty="0">
                <a:latin typeface="Cambria" panose="02040503050406030204" pitchFamily="18" charset="0"/>
              </a:rPr>
              <a:t>/</a:t>
            </a:r>
            <a:r>
              <a:rPr lang="en-IN" sz="2400" dirty="0" err="1">
                <a:latin typeface="Cambria" panose="02040503050406030204" pitchFamily="18" charset="0"/>
              </a:rPr>
              <a:t>mystyles.css</a:t>
            </a:r>
            <a:r>
              <a:rPr lang="en-IN" sz="2400" dirty="0">
                <a:latin typeface="Cambria" panose="02040503050406030204" pitchFamily="18" charset="0"/>
              </a:rPr>
              <a:t>', _external=True): return the external URL http://localhost:5000/static/</a:t>
            </a:r>
            <a:r>
              <a:rPr lang="en-IN" sz="2400" dirty="0" err="1">
                <a:latin typeface="Cambria" panose="02040503050406030204" pitchFamily="18" charset="0"/>
              </a:rPr>
              <a:t>css</a:t>
            </a:r>
            <a:r>
              <a:rPr lang="en-IN" sz="2400" dirty="0">
                <a:latin typeface="Cambria" panose="02040503050406030204" pitchFamily="18" charset="0"/>
              </a:rPr>
              <a:t>/</a:t>
            </a:r>
            <a:r>
              <a:rPr lang="en-IN" sz="2400" dirty="0" err="1">
                <a:latin typeface="Cambria" panose="02040503050406030204" pitchFamily="18" charset="0"/>
              </a:rPr>
              <a:t>mystyles.css</a:t>
            </a:r>
            <a:r>
              <a:rPr lang="en-IN" sz="2400" dirty="0">
                <a:latin typeface="Cambria" panose="02040503050406030204" pitchFamily="18" charset="0"/>
              </a:rPr>
              <a:t>.</a:t>
            </a:r>
          </a:p>
          <a:p>
            <a:pPr marL="0" indent="0" algn="just">
              <a:buNone/>
            </a:pPr>
            <a:endParaRPr lang="en-IN" sz="1200" dirty="0">
              <a:latin typeface="Cambria" panose="02040503050406030204" pitchFamily="18" charset="0"/>
            </a:endParaRPr>
          </a:p>
          <a:p>
            <a:pPr marL="0" indent="0" algn="just">
              <a:buNone/>
            </a:pPr>
            <a:r>
              <a:rPr lang="en-IN" sz="2400" dirty="0">
                <a:latin typeface="Cambria" panose="02040503050406030204" pitchFamily="18" charset="0"/>
              </a:rPr>
              <a:t>For example, to include an addition CSS in the </a:t>
            </a:r>
            <a:r>
              <a:rPr lang="en-IN" sz="2400" dirty="0" err="1">
                <a:latin typeface="Cambria" panose="02040503050406030204" pitchFamily="18" charset="0"/>
              </a:rPr>
              <a:t>head_section</a:t>
            </a:r>
            <a:r>
              <a:rPr lang="en-IN" sz="2400" dirty="0">
                <a:latin typeface="Cambria" panose="02040503050406030204" pitchFamily="18" charset="0"/>
              </a:rPr>
              <a:t> block:</a:t>
            </a:r>
          </a:p>
          <a:p>
            <a:pPr marL="0" indent="0" algn="just">
              <a:buNone/>
            </a:pPr>
            <a:r>
              <a:rPr lang="en-IN" sz="2400" dirty="0">
                <a:latin typeface="Cambria" panose="02040503050406030204" pitchFamily="18" charset="0"/>
              </a:rPr>
              <a:t>{% block </a:t>
            </a:r>
            <a:r>
              <a:rPr lang="en-IN" sz="2400" dirty="0" err="1">
                <a:latin typeface="Cambria" panose="02040503050406030204" pitchFamily="18" charset="0"/>
              </a:rPr>
              <a:t>head_section</a:t>
            </a:r>
            <a:r>
              <a:rPr lang="en-IN" sz="2400" dirty="0">
                <a:latin typeface="Cambria" panose="02040503050406030204" pitchFamily="18" charset="0"/>
              </a:rPr>
              <a:t> %} </a:t>
            </a:r>
          </a:p>
          <a:p>
            <a:pPr marL="0" indent="0" algn="just">
              <a:buNone/>
            </a:pPr>
            <a:r>
              <a:rPr lang="en-IN" sz="2400" dirty="0">
                <a:latin typeface="Cambria" panose="02040503050406030204" pitchFamily="18" charset="0"/>
              </a:rPr>
              <a:t>      {{ super() }} </a:t>
            </a:r>
          </a:p>
          <a:p>
            <a:pPr marL="0" indent="0" algn="just">
              <a:buNone/>
            </a:pPr>
            <a:r>
              <a:rPr lang="en-IN" sz="2400" dirty="0">
                <a:latin typeface="Cambria" panose="02040503050406030204" pitchFamily="18" charset="0"/>
              </a:rPr>
              <a:t>       &lt;link </a:t>
            </a:r>
            <a:r>
              <a:rPr lang="en-IN" sz="2400" dirty="0" err="1">
                <a:latin typeface="Cambria" panose="02040503050406030204" pitchFamily="18" charset="0"/>
              </a:rPr>
              <a:t>rel</a:t>
            </a:r>
            <a:r>
              <a:rPr lang="en-IN" sz="2400" dirty="0">
                <a:latin typeface="Cambria" panose="02040503050406030204" pitchFamily="18" charset="0"/>
              </a:rPr>
              <a:t>="stylesheet" </a:t>
            </a:r>
            <a:r>
              <a:rPr lang="en-IN" sz="2400" dirty="0" err="1">
                <a:latin typeface="Cambria" panose="02040503050406030204" pitchFamily="18" charset="0"/>
              </a:rPr>
              <a:t>href</a:t>
            </a:r>
            <a:r>
              <a:rPr lang="en-IN" sz="2400" dirty="0">
                <a:latin typeface="Cambria" panose="02040503050406030204" pitchFamily="18" charset="0"/>
              </a:rPr>
              <a:t>="{{ </a:t>
            </a:r>
            <a:r>
              <a:rPr lang="en-IN" sz="2400" dirty="0" err="1">
                <a:latin typeface="Cambria" panose="02040503050406030204" pitchFamily="18" charset="0"/>
              </a:rPr>
              <a:t>url_for</a:t>
            </a:r>
            <a:r>
              <a:rPr lang="en-IN" sz="2400" dirty="0">
                <a:latin typeface="Cambria" panose="02040503050406030204" pitchFamily="18" charset="0"/>
              </a:rPr>
              <a:t>('static', filename='</a:t>
            </a:r>
            <a:r>
              <a:rPr lang="en-IN" sz="2400" dirty="0" err="1">
                <a:latin typeface="Cambria" panose="02040503050406030204" pitchFamily="18" charset="0"/>
              </a:rPr>
              <a:t>css</a:t>
            </a:r>
            <a:r>
              <a:rPr lang="en-IN" sz="2400" dirty="0">
                <a:latin typeface="Cambria" panose="02040503050406030204" pitchFamily="18" charset="0"/>
              </a:rPr>
              <a:t>/</a:t>
            </a:r>
            <a:r>
              <a:rPr lang="en-IN" sz="2400" dirty="0" err="1">
                <a:latin typeface="Cambria" panose="02040503050406030204" pitchFamily="18" charset="0"/>
              </a:rPr>
              <a:t>mystyles.css</a:t>
            </a:r>
            <a:r>
              <a:rPr lang="en-IN" sz="2400" dirty="0">
                <a:latin typeface="Cambria" panose="02040503050406030204" pitchFamily="18" charset="0"/>
              </a:rPr>
              <a:t>') }}"&gt; </a:t>
            </a:r>
          </a:p>
          <a:p>
            <a:pPr marL="0" indent="0" algn="just">
              <a:buNone/>
            </a:pPr>
            <a:r>
              <a:rPr lang="en-IN" sz="2400" dirty="0">
                <a:latin typeface="Cambria" panose="02040503050406030204" pitchFamily="18" charset="0"/>
              </a:rPr>
              <a:t>{% </a:t>
            </a:r>
            <a:r>
              <a:rPr lang="en-IN" sz="2400" dirty="0" err="1">
                <a:latin typeface="Cambria" panose="02040503050406030204" pitchFamily="18" charset="0"/>
              </a:rPr>
              <a:t>endblock</a:t>
            </a:r>
            <a:r>
              <a:rPr lang="en-IN" sz="2400" dirty="0">
                <a:latin typeface="Cambria" panose="02040503050406030204" pitchFamily="18" charset="0"/>
              </a:rPr>
              <a:t> %}</a:t>
            </a:r>
            <a:endParaRPr lang="en-US" sz="2400" dirty="0">
              <a:latin typeface="Cambria" panose="02040503050406030204" pitchFamily="18" charset="0"/>
            </a:endParaRPr>
          </a:p>
        </p:txBody>
      </p:sp>
    </p:spTree>
    <p:extLst>
      <p:ext uri="{BB962C8B-B14F-4D97-AF65-F5344CB8AC3E}">
        <p14:creationId xmlns:p14="http://schemas.microsoft.com/office/powerpoint/2010/main" val="255396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BF0F-F528-3742-A10E-A5921787D76C}"/>
              </a:ext>
            </a:extLst>
          </p:cNvPr>
          <p:cNvSpPr>
            <a:spLocks noGrp="1"/>
          </p:cNvSpPr>
          <p:nvPr>
            <p:ph type="title"/>
          </p:nvPr>
        </p:nvSpPr>
        <p:spPr>
          <a:xfrm>
            <a:off x="838200" y="365126"/>
            <a:ext cx="10515600" cy="667808"/>
          </a:xfrm>
        </p:spPr>
        <p:txBody>
          <a:bodyPr>
            <a:normAutofit/>
          </a:bodyPr>
          <a:lstStyle/>
          <a:p>
            <a:r>
              <a:rPr lang="en-IN" sz="2800" b="1" dirty="0">
                <a:latin typeface="Cambria" panose="02040503050406030204" pitchFamily="18" charset="0"/>
                <a:ea typeface="+mn-ea"/>
                <a:cs typeface="+mn-cs"/>
              </a:rPr>
              <a:t>Web Forms via Flask-WTF and </a:t>
            </a:r>
            <a:r>
              <a:rPr lang="en-IN" sz="2800" b="1" dirty="0" err="1">
                <a:latin typeface="Cambria" panose="02040503050406030204" pitchFamily="18" charset="0"/>
                <a:ea typeface="+mn-ea"/>
                <a:cs typeface="+mn-cs"/>
              </a:rPr>
              <a:t>WTForms</a:t>
            </a:r>
            <a:r>
              <a:rPr lang="en-IN" sz="2800" b="1" dirty="0">
                <a:latin typeface="Cambria" panose="02040503050406030204" pitchFamily="18" charset="0"/>
                <a:ea typeface="+mn-ea"/>
                <a:cs typeface="+mn-cs"/>
              </a:rPr>
              <a:t> Extensions</a:t>
            </a:r>
            <a:endParaRPr lang="en-US" sz="2800" b="1" dirty="0">
              <a:latin typeface="Cambria" panose="02040503050406030204" pitchFamily="18" charset="0"/>
              <a:ea typeface="+mn-ea"/>
              <a:cs typeface="+mn-cs"/>
            </a:endParaRPr>
          </a:p>
        </p:txBody>
      </p:sp>
      <p:sp>
        <p:nvSpPr>
          <p:cNvPr id="3" name="Content Placeholder 2">
            <a:extLst>
              <a:ext uri="{FF2B5EF4-FFF2-40B4-BE49-F238E27FC236}">
                <a16:creationId xmlns:a16="http://schemas.microsoft.com/office/drawing/2014/main" id="{7818B6B9-8D22-954C-B70E-5DDA55504F15}"/>
              </a:ext>
            </a:extLst>
          </p:cNvPr>
          <p:cNvSpPr>
            <a:spLocks noGrp="1"/>
          </p:cNvSpPr>
          <p:nvPr>
            <p:ph idx="1"/>
          </p:nvPr>
        </p:nvSpPr>
        <p:spPr>
          <a:xfrm>
            <a:off x="431800" y="993244"/>
            <a:ext cx="11404600" cy="5864756"/>
          </a:xfrm>
        </p:spPr>
        <p:txBody>
          <a:bodyPr>
            <a:normAutofit/>
          </a:bodyPr>
          <a:lstStyle/>
          <a:p>
            <a:pPr marL="0" indent="0">
              <a:buNone/>
            </a:pPr>
            <a:r>
              <a:rPr lang="en-IN" sz="2400" dirty="0">
                <a:latin typeface="Cambria" panose="02040503050406030204" pitchFamily="18" charset="0"/>
              </a:rPr>
              <a:t>Recall that we can use </a:t>
            </a:r>
            <a:r>
              <a:rPr lang="en-IN" sz="2400" dirty="0" err="1">
                <a:latin typeface="Cambria" panose="02040503050406030204" pitchFamily="18" charset="0"/>
              </a:rPr>
              <a:t>request.form</a:t>
            </a:r>
            <a:r>
              <a:rPr lang="en-IN" sz="2400" dirty="0">
                <a:latin typeface="Cambria" panose="02040503050406030204" pitchFamily="18" charset="0"/>
              </a:rPr>
              <a:t>, </a:t>
            </a:r>
            <a:r>
              <a:rPr lang="en-IN" sz="2400" dirty="0" err="1">
                <a:latin typeface="Cambria" panose="02040503050406030204" pitchFamily="18" charset="0"/>
              </a:rPr>
              <a:t>request.args</a:t>
            </a:r>
            <a:r>
              <a:rPr lang="en-IN" sz="2400" dirty="0">
                <a:latin typeface="Cambria" panose="02040503050406030204" pitchFamily="18" charset="0"/>
              </a:rPr>
              <a:t>, </a:t>
            </a:r>
            <a:r>
              <a:rPr lang="en-IN" sz="2400" dirty="0" err="1">
                <a:latin typeface="Cambria" panose="02040503050406030204" pitchFamily="18" charset="0"/>
              </a:rPr>
              <a:t>request.values</a:t>
            </a:r>
            <a:r>
              <a:rPr lang="en-IN" sz="2400" dirty="0">
                <a:latin typeface="Cambria" panose="02040503050406030204" pitchFamily="18" charset="0"/>
              </a:rPr>
              <a:t> and </a:t>
            </a:r>
            <a:r>
              <a:rPr lang="en-IN" sz="2400" dirty="0" err="1">
                <a:latin typeface="Cambria" panose="02040503050406030204" pitchFamily="18" charset="0"/>
              </a:rPr>
              <a:t>request.get_json</a:t>
            </a:r>
            <a:r>
              <a:rPr lang="en-IN" sz="2400" dirty="0">
                <a:latin typeface="Cambria" panose="02040503050406030204" pitchFamily="18" charset="0"/>
              </a:rPr>
              <a:t>() to retrieve the request data. However, there are many repetitive and tedious task in handling form input data, in particular, input validation. The Flask-WTF extension greatly simplifies form processing, such as generating HTML form codes, validating submitted data, cross-site request forgery (CSRF) protection, file upload, and etc.</a:t>
            </a:r>
          </a:p>
          <a:p>
            <a:pPr marL="0" indent="0">
              <a:buNone/>
            </a:pPr>
            <a:endParaRPr lang="en-IN" sz="2400" dirty="0">
              <a:latin typeface="Cambria" panose="02040503050406030204" pitchFamily="18" charset="0"/>
            </a:endParaRPr>
          </a:p>
          <a:p>
            <a:pPr marL="0" indent="0">
              <a:buNone/>
            </a:pPr>
            <a:r>
              <a:rPr lang="en-IN" sz="2400" b="1" dirty="0">
                <a:latin typeface="Cambria" panose="02040503050406030204" pitchFamily="18" charset="0"/>
              </a:rPr>
              <a:t>Installing Flask-WTF (under virtual environment)</a:t>
            </a:r>
          </a:p>
          <a:p>
            <a:pPr marL="0" indent="0">
              <a:buNone/>
            </a:pPr>
            <a:r>
              <a:rPr lang="en-IN" sz="2400" dirty="0">
                <a:latin typeface="Cambria" panose="02040503050406030204" pitchFamily="18" charset="0"/>
              </a:rPr>
              <a:t>$ cd /path/to/project-directory </a:t>
            </a:r>
          </a:p>
          <a:p>
            <a:pPr marL="0" indent="0">
              <a:buNone/>
            </a:pPr>
            <a:r>
              <a:rPr lang="en-IN" sz="2400" dirty="0">
                <a:latin typeface="Cambria" panose="02040503050406030204" pitchFamily="18" charset="0"/>
              </a:rPr>
              <a:t>$ source </a:t>
            </a:r>
            <a:r>
              <a:rPr lang="en-IN" sz="2400" dirty="0" err="1">
                <a:latin typeface="Cambria" panose="02040503050406030204" pitchFamily="18" charset="0"/>
              </a:rPr>
              <a:t>venv</a:t>
            </a:r>
            <a:r>
              <a:rPr lang="en-IN" sz="2400" dirty="0">
                <a:latin typeface="Cambria" panose="02040503050406030204" pitchFamily="18" charset="0"/>
              </a:rPr>
              <a:t>/bin/activate # Activate the </a:t>
            </a:r>
            <a:r>
              <a:rPr lang="en-IN" sz="2400" dirty="0" err="1">
                <a:latin typeface="Cambria" panose="02040503050406030204" pitchFamily="18" charset="0"/>
              </a:rPr>
              <a:t>virual</a:t>
            </a:r>
            <a:r>
              <a:rPr lang="en-IN" sz="2400" dirty="0">
                <a:latin typeface="Cambria" panose="02040503050406030204" pitchFamily="18" charset="0"/>
              </a:rPr>
              <a:t> environment (</a:t>
            </a:r>
            <a:r>
              <a:rPr lang="en-IN" sz="2400" dirty="0" err="1">
                <a:latin typeface="Cambria" panose="02040503050406030204" pitchFamily="18" charset="0"/>
              </a:rPr>
              <a:t>venv</a:t>
            </a:r>
            <a:r>
              <a:rPr lang="en-IN" sz="2400">
                <a:latin typeface="Cambria" panose="02040503050406030204" pitchFamily="18" charset="0"/>
              </a:rPr>
              <a:t>)</a:t>
            </a:r>
          </a:p>
          <a:p>
            <a:pPr marL="0" indent="0">
              <a:buNone/>
            </a:pPr>
            <a:r>
              <a:rPr lang="en-IN" sz="2400">
                <a:latin typeface="Cambria" panose="02040503050406030204" pitchFamily="18" charset="0"/>
              </a:rPr>
              <a:t>$ </a:t>
            </a:r>
            <a:r>
              <a:rPr lang="en-IN" sz="2400" dirty="0">
                <a:latin typeface="Cambria" panose="02040503050406030204" pitchFamily="18" charset="0"/>
              </a:rPr>
              <a:t>pip install flask-wtf Successfully installed WTForms-2.1 flask-wtf-0.14.2 (</a:t>
            </a:r>
            <a:r>
              <a:rPr lang="en-IN" sz="2400" dirty="0" err="1">
                <a:latin typeface="Cambria" panose="02040503050406030204" pitchFamily="18" charset="0"/>
              </a:rPr>
              <a:t>venv</a:t>
            </a:r>
            <a:r>
              <a:rPr lang="en-IN" sz="2400" dirty="0">
                <a:latin typeface="Cambria" panose="02040503050406030204" pitchFamily="18" charset="0"/>
              </a:rPr>
              <a:t>)$ pip show flask-wtf Name: Flask-WTF Version: 0.14.2 Location: .../</a:t>
            </a:r>
            <a:r>
              <a:rPr lang="en-IN" sz="2400" dirty="0" err="1">
                <a:latin typeface="Cambria" panose="02040503050406030204" pitchFamily="18" charset="0"/>
              </a:rPr>
              <a:t>venv</a:t>
            </a:r>
            <a:r>
              <a:rPr lang="en-IN" sz="2400" dirty="0">
                <a:latin typeface="Cambria" panose="02040503050406030204" pitchFamily="18" charset="0"/>
              </a:rPr>
              <a:t>/lib/python3.5/site-packages Requires: Flask, </a:t>
            </a:r>
            <a:r>
              <a:rPr lang="en-IN" sz="2400" dirty="0" err="1">
                <a:latin typeface="Cambria" panose="02040503050406030204" pitchFamily="18" charset="0"/>
              </a:rPr>
              <a:t>WTForms</a:t>
            </a:r>
            <a:r>
              <a:rPr lang="en-IN" sz="2400" dirty="0">
                <a:latin typeface="Cambria" panose="02040503050406030204" pitchFamily="18" charset="0"/>
              </a:rPr>
              <a:t> (</a:t>
            </a:r>
            <a:r>
              <a:rPr lang="en-IN" sz="2400" dirty="0" err="1">
                <a:latin typeface="Cambria" panose="02040503050406030204" pitchFamily="18" charset="0"/>
              </a:rPr>
              <a:t>venv</a:t>
            </a:r>
            <a:r>
              <a:rPr lang="en-IN" sz="2400" dirty="0">
                <a:latin typeface="Cambria" panose="02040503050406030204" pitchFamily="18" charset="0"/>
              </a:rPr>
              <a:t>)$ pip show </a:t>
            </a:r>
            <a:r>
              <a:rPr lang="en-IN" sz="2400" dirty="0" err="1">
                <a:latin typeface="Cambria" panose="02040503050406030204" pitchFamily="18" charset="0"/>
              </a:rPr>
              <a:t>WTForms</a:t>
            </a:r>
            <a:r>
              <a:rPr lang="en-IN" sz="2400" dirty="0">
                <a:latin typeface="Cambria" panose="02040503050406030204" pitchFamily="18" charset="0"/>
              </a:rPr>
              <a:t> Name: </a:t>
            </a:r>
            <a:r>
              <a:rPr lang="en-IN" sz="2400" dirty="0" err="1">
                <a:latin typeface="Cambria" panose="02040503050406030204" pitchFamily="18" charset="0"/>
              </a:rPr>
              <a:t>WTForms</a:t>
            </a:r>
            <a:r>
              <a:rPr lang="en-IN" sz="2400" dirty="0">
                <a:latin typeface="Cambria" panose="02040503050406030204" pitchFamily="18" charset="0"/>
              </a:rPr>
              <a:t> Version: 2.1 Location: .../</a:t>
            </a:r>
            <a:r>
              <a:rPr lang="en-IN" sz="2400" dirty="0" err="1">
                <a:latin typeface="Cambria" panose="02040503050406030204" pitchFamily="18" charset="0"/>
              </a:rPr>
              <a:t>venv</a:t>
            </a:r>
            <a:r>
              <a:rPr lang="en-IN" sz="2400" dirty="0">
                <a:latin typeface="Cambria" panose="02040503050406030204" pitchFamily="18" charset="0"/>
              </a:rPr>
              <a:t>/lib/python3.5/site-packages Requires:</a:t>
            </a:r>
            <a:endParaRPr lang="en-US" sz="2400" dirty="0">
              <a:latin typeface="Cambria" panose="02040503050406030204" pitchFamily="18" charset="0"/>
            </a:endParaRPr>
          </a:p>
        </p:txBody>
      </p:sp>
    </p:spTree>
    <p:extLst>
      <p:ext uri="{BB962C8B-B14F-4D97-AF65-F5344CB8AC3E}">
        <p14:creationId xmlns:p14="http://schemas.microsoft.com/office/powerpoint/2010/main" val="281855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297180" y="872197"/>
            <a:ext cx="11597640" cy="5817626"/>
          </a:xfrm>
        </p:spPr>
        <p:txBody>
          <a:bodyPr>
            <a:normAutofit/>
          </a:bodyPr>
          <a:lstStyle/>
          <a:p>
            <a:pPr>
              <a:lnSpc>
                <a:spcPct val="150000"/>
              </a:lnSpc>
            </a:pPr>
            <a:r>
              <a:rPr lang="en-IN" sz="2000" dirty="0">
                <a:latin typeface="Cambria" panose="02040503050406030204" pitchFamily="18" charset="0"/>
              </a:rPr>
              <a:t>It is strongly recommended to develop Python application under a virtual environment. See </a:t>
            </a:r>
            <a:r>
              <a:rPr lang="en-IN" sz="2000" dirty="0">
                <a:latin typeface="Cambria" panose="02040503050406030204" pitchFamily="18" charset="0"/>
                <a:hlinkClick r:id="rId2"/>
              </a:rPr>
              <a:t>"Virtual Environment"</a:t>
            </a:r>
            <a:r>
              <a:rPr lang="en-IN" sz="2000" dirty="0">
                <a:latin typeface="Cambria" panose="02040503050406030204" pitchFamily="18" charset="0"/>
              </a:rPr>
              <a:t>.</a:t>
            </a:r>
          </a:p>
          <a:p>
            <a:pPr marL="0" indent="0" algn="just">
              <a:lnSpc>
                <a:spcPct val="150000"/>
              </a:lnSpc>
              <a:buNone/>
            </a:pPr>
            <a:r>
              <a:rPr lang="en-US" sz="2000" dirty="0">
                <a:latin typeface="Cambria" panose="02040503050406030204" pitchFamily="18" charset="0"/>
              </a:rPr>
              <a:t>Developing a flask application that has been built with your main Python installation can be a bad idea sometimes. Furthermore, it is not advisable to even start creating a web app using your main Python installation. Because you use Python for many other things, there can be a lot going in that installation.</a:t>
            </a:r>
          </a:p>
          <a:p>
            <a:pPr marL="0" indent="0" algn="just">
              <a:lnSpc>
                <a:spcPct val="150000"/>
              </a:lnSpc>
              <a:buNone/>
            </a:pPr>
            <a:r>
              <a:rPr lang="en-US" sz="2000" dirty="0">
                <a:latin typeface="Cambria" panose="02040503050406030204" pitchFamily="18" charset="0"/>
              </a:rPr>
              <a:t>Therefore, it would be good to have a clean environment that does not interfere with your main Python installation. The hero here is the </a:t>
            </a:r>
            <a:r>
              <a:rPr lang="en-US" sz="2000" dirty="0" err="1">
                <a:solidFill>
                  <a:srgbClr val="FF0000"/>
                </a:solidFill>
                <a:latin typeface="Cambria" panose="02040503050406030204" pitchFamily="18" charset="0"/>
              </a:rPr>
              <a:t>venv</a:t>
            </a:r>
            <a:r>
              <a:rPr lang="en-US" sz="2000" dirty="0">
                <a:solidFill>
                  <a:srgbClr val="FF0000"/>
                </a:solidFill>
                <a:latin typeface="Cambria" panose="02040503050406030204" pitchFamily="18" charset="0"/>
              </a:rPr>
              <a:t> library</a:t>
            </a:r>
            <a:r>
              <a:rPr lang="en-US" sz="2000" dirty="0">
                <a:latin typeface="Cambria" panose="02040503050406030204" pitchFamily="18" charset="0"/>
              </a:rPr>
              <a:t>. </a:t>
            </a:r>
          </a:p>
          <a:p>
            <a:pPr marL="0" indent="0" algn="just">
              <a:lnSpc>
                <a:spcPct val="150000"/>
              </a:lnSpc>
              <a:buNone/>
            </a:pPr>
            <a:r>
              <a:rPr lang="en-US" sz="2000" dirty="0" err="1">
                <a:latin typeface="Cambria" panose="02040503050406030204" pitchFamily="18" charset="0"/>
              </a:rPr>
              <a:t>venv</a:t>
            </a:r>
            <a:r>
              <a:rPr lang="en-US" sz="2000" dirty="0">
                <a:latin typeface="Cambria" panose="02040503050406030204" pitchFamily="18" charset="0"/>
              </a:rPr>
              <a:t> is a Python standard library that creates a virtual environment with an isolated Python installation. That installation will serve only to our flask web application, and not any other purposes. That will allow us to deploy a clean application to the online server. </a:t>
            </a:r>
          </a:p>
          <a:p>
            <a:pPr marL="0" indent="0" algn="just">
              <a:lnSpc>
                <a:spcPct val="150000"/>
              </a:lnSpc>
              <a:buNone/>
            </a:pPr>
            <a:r>
              <a:rPr lang="en-US" sz="2000" dirty="0" err="1">
                <a:latin typeface="Cambria" panose="02040503050406030204" pitchFamily="18" charset="0"/>
              </a:rPr>
              <a:t>venv</a:t>
            </a:r>
            <a:r>
              <a:rPr lang="en-US" sz="2000" dirty="0">
                <a:latin typeface="Cambria" panose="02040503050406030204" pitchFamily="18" charset="0"/>
              </a:rPr>
              <a:t> comes shipped with Python so you don’t need to install it.</a:t>
            </a:r>
          </a:p>
        </p:txBody>
      </p:sp>
      <p:sp>
        <p:nvSpPr>
          <p:cNvPr id="5" name="Title 4">
            <a:extLst>
              <a:ext uri="{FF2B5EF4-FFF2-40B4-BE49-F238E27FC236}">
                <a16:creationId xmlns:a16="http://schemas.microsoft.com/office/drawing/2014/main" id="{DC4646AE-83CD-5340-9AB0-7C248022DA44}"/>
              </a:ext>
            </a:extLst>
          </p:cNvPr>
          <p:cNvSpPr>
            <a:spLocks noGrp="1"/>
          </p:cNvSpPr>
          <p:nvPr>
            <p:ph type="title"/>
          </p:nvPr>
        </p:nvSpPr>
        <p:spPr>
          <a:xfrm>
            <a:off x="444304" y="168177"/>
            <a:ext cx="10515600" cy="704020"/>
          </a:xfrm>
        </p:spPr>
        <p:txBody>
          <a:bodyPr>
            <a:normAutofit/>
          </a:bodyPr>
          <a:lstStyle/>
          <a:p>
            <a:r>
              <a:rPr lang="en-IN" sz="3600" dirty="0">
                <a:latin typeface="Cambria" panose="02040503050406030204" pitchFamily="18" charset="0"/>
              </a:rPr>
              <a:t>Installing Flask (under a Virtual Environment)</a:t>
            </a:r>
            <a:endParaRPr lang="en-US" sz="3600" dirty="0">
              <a:latin typeface="Cambria" panose="02040503050406030204" pitchFamily="18" charset="0"/>
            </a:endParaRPr>
          </a:p>
        </p:txBody>
      </p:sp>
    </p:spTree>
    <p:extLst>
      <p:ext uri="{BB962C8B-B14F-4D97-AF65-F5344CB8AC3E}">
        <p14:creationId xmlns:p14="http://schemas.microsoft.com/office/powerpoint/2010/main" val="406285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534573" y="167054"/>
            <a:ext cx="11380762" cy="6690946"/>
          </a:xfrm>
        </p:spPr>
        <p:txBody>
          <a:bodyPr>
            <a:normAutofit fontScale="55000" lnSpcReduction="20000"/>
          </a:bodyPr>
          <a:lstStyle/>
          <a:p>
            <a:pPr marL="0" indent="0" algn="just">
              <a:buNone/>
            </a:pPr>
            <a:r>
              <a:rPr lang="en-IN" dirty="0">
                <a:latin typeface="Cambria" panose="02040503050406030204" pitchFamily="18" charset="0"/>
              </a:rPr>
              <a:t>$ </a:t>
            </a:r>
            <a:r>
              <a:rPr lang="en-IN" b="1" dirty="0">
                <a:effectLst/>
                <a:latin typeface="Cambria" panose="02040503050406030204" pitchFamily="18" charset="0"/>
              </a:rPr>
              <a:t>cd /path/to/project-directory</a:t>
            </a:r>
            <a:r>
              <a:rPr lang="en-IN" dirty="0">
                <a:latin typeface="Cambria" panose="02040503050406030204" pitchFamily="18" charset="0"/>
              </a:rPr>
              <a:t> 		</a:t>
            </a:r>
            <a:r>
              <a:rPr lang="en-IN" dirty="0">
                <a:solidFill>
                  <a:srgbClr val="0070C0"/>
                </a:solidFill>
                <a:latin typeface="Cambria" panose="02040503050406030204" pitchFamily="18" charset="0"/>
              </a:rPr>
              <a:t># Choose your project directory </a:t>
            </a:r>
          </a:p>
          <a:p>
            <a:pPr marL="0" indent="0" algn="just">
              <a:buNone/>
            </a:pPr>
            <a:r>
              <a:rPr lang="en-IN" dirty="0">
                <a:latin typeface="Cambria" panose="02040503050406030204" pitchFamily="18" charset="0"/>
              </a:rPr>
              <a:t>$ </a:t>
            </a:r>
            <a:r>
              <a:rPr lang="en-IN" b="1" dirty="0" err="1">
                <a:effectLst/>
                <a:latin typeface="Cambria" panose="02040503050406030204" pitchFamily="18" charset="0"/>
              </a:rPr>
              <a:t>virtualenv</a:t>
            </a:r>
            <a:r>
              <a:rPr lang="en-IN" b="1" dirty="0">
                <a:effectLst/>
                <a:latin typeface="Cambria" panose="02040503050406030204" pitchFamily="18" charset="0"/>
              </a:rPr>
              <a:t> -p python3 </a:t>
            </a:r>
            <a:r>
              <a:rPr lang="en-IN" b="1" dirty="0" err="1">
                <a:effectLst/>
                <a:latin typeface="Cambria" panose="02040503050406030204" pitchFamily="18" charset="0"/>
              </a:rPr>
              <a:t>venv</a:t>
            </a:r>
            <a:r>
              <a:rPr lang="en-IN" dirty="0">
                <a:latin typeface="Cambria" panose="02040503050406030204" pitchFamily="18" charset="0"/>
              </a:rPr>
              <a:t> 			</a:t>
            </a:r>
            <a:r>
              <a:rPr lang="en-IN" dirty="0">
                <a:solidFill>
                  <a:srgbClr val="0070C0"/>
                </a:solidFill>
                <a:latin typeface="Cambria" panose="02040503050406030204" pitchFamily="18" charset="0"/>
              </a:rPr>
              <a:t># For Python 3, or </a:t>
            </a:r>
          </a:p>
          <a:p>
            <a:pPr marL="0" indent="0" algn="just">
              <a:buNone/>
            </a:pPr>
            <a:r>
              <a:rPr lang="en-IN" dirty="0">
                <a:latin typeface="Cambria" panose="02040503050406030204" pitchFamily="18" charset="0"/>
              </a:rPr>
              <a:t>$ </a:t>
            </a:r>
            <a:r>
              <a:rPr lang="en-IN" b="1" dirty="0" err="1">
                <a:effectLst/>
                <a:latin typeface="Cambria" panose="02040503050406030204" pitchFamily="18" charset="0"/>
              </a:rPr>
              <a:t>virtualenv</a:t>
            </a:r>
            <a:r>
              <a:rPr lang="en-IN" b="1" dirty="0">
                <a:effectLst/>
                <a:latin typeface="Cambria" panose="02040503050406030204" pitchFamily="18" charset="0"/>
              </a:rPr>
              <a:t> </a:t>
            </a:r>
            <a:r>
              <a:rPr lang="en-IN" b="1" dirty="0" err="1">
                <a:effectLst/>
                <a:latin typeface="Cambria" panose="02040503050406030204" pitchFamily="18" charset="0"/>
              </a:rPr>
              <a:t>venv</a:t>
            </a:r>
            <a:r>
              <a:rPr lang="en-IN" dirty="0">
                <a:latin typeface="Cambria" panose="02040503050406030204" pitchFamily="18" charset="0"/>
              </a:rPr>
              <a:t> 				</a:t>
            </a:r>
            <a:r>
              <a:rPr lang="en-IN" dirty="0">
                <a:solidFill>
                  <a:srgbClr val="0070C0"/>
                </a:solidFill>
                <a:latin typeface="Cambria" panose="02040503050406030204" pitchFamily="18" charset="0"/>
              </a:rPr>
              <a:t># For Python 2 </a:t>
            </a:r>
          </a:p>
          <a:p>
            <a:pPr marL="0" indent="0" algn="just">
              <a:buNone/>
            </a:pPr>
            <a:r>
              <a:rPr lang="en-IN" dirty="0">
                <a:latin typeface="Cambria" panose="02040503050406030204" pitchFamily="18" charset="0"/>
              </a:rPr>
              <a:t>$ </a:t>
            </a:r>
            <a:r>
              <a:rPr lang="en-IN" b="1" dirty="0">
                <a:effectLst/>
                <a:latin typeface="Cambria" panose="02040503050406030204" pitchFamily="18" charset="0"/>
              </a:rPr>
              <a:t>source </a:t>
            </a:r>
            <a:r>
              <a:rPr lang="en-IN" b="1" dirty="0" err="1">
                <a:effectLst/>
                <a:latin typeface="Cambria" panose="02040503050406030204" pitchFamily="18" charset="0"/>
              </a:rPr>
              <a:t>venv</a:t>
            </a:r>
            <a:r>
              <a:rPr lang="en-IN" b="1" dirty="0">
                <a:effectLst/>
                <a:latin typeface="Cambria" panose="02040503050406030204" pitchFamily="18" charset="0"/>
              </a:rPr>
              <a:t>/bin/activate</a:t>
            </a:r>
            <a:r>
              <a:rPr lang="en-IN" dirty="0">
                <a:latin typeface="Cambria" panose="02040503050406030204" pitchFamily="18" charset="0"/>
              </a:rPr>
              <a:t> 			</a:t>
            </a:r>
            <a:r>
              <a:rPr lang="en-IN" dirty="0">
                <a:solidFill>
                  <a:srgbClr val="0070C0"/>
                </a:solidFill>
                <a:latin typeface="Cambria" panose="02040503050406030204" pitchFamily="18" charset="0"/>
              </a:rPr>
              <a:t># Activate the </a:t>
            </a:r>
            <a:r>
              <a:rPr lang="en-IN" dirty="0" err="1">
                <a:solidFill>
                  <a:srgbClr val="0070C0"/>
                </a:solidFill>
                <a:latin typeface="Cambria" panose="02040503050406030204" pitchFamily="18" charset="0"/>
              </a:rPr>
              <a:t>virual</a:t>
            </a:r>
            <a:r>
              <a:rPr lang="en-IN" dirty="0">
                <a:solidFill>
                  <a:srgbClr val="0070C0"/>
                </a:solidFill>
                <a:latin typeface="Cambria" panose="02040503050406030204" pitchFamily="18" charset="0"/>
              </a:rPr>
              <a:t> environment (</a:t>
            </a:r>
            <a:r>
              <a:rPr lang="en-IN" dirty="0" err="1">
                <a:solidFill>
                  <a:srgbClr val="0070C0"/>
                </a:solidFill>
                <a:latin typeface="Cambria" panose="02040503050406030204" pitchFamily="18" charset="0"/>
              </a:rPr>
              <a:t>venv</a:t>
            </a:r>
            <a:r>
              <a:rPr lang="en-IN" dirty="0">
                <a:solidFill>
                  <a:srgbClr val="0070C0"/>
                </a:solidFill>
                <a:latin typeface="Cambria" panose="02040503050406030204" pitchFamily="18" charset="0"/>
              </a:rPr>
              <a:t>)</a:t>
            </a:r>
          </a:p>
          <a:p>
            <a:pPr marL="0" indent="0" algn="just">
              <a:buNone/>
            </a:pPr>
            <a:r>
              <a:rPr lang="en-IN" dirty="0">
                <a:latin typeface="Cambria" panose="02040503050406030204" pitchFamily="18" charset="0"/>
              </a:rPr>
              <a:t>$ </a:t>
            </a:r>
            <a:r>
              <a:rPr lang="en-IN" b="1" dirty="0">
                <a:effectLst/>
                <a:latin typeface="Cambria" panose="02040503050406030204" pitchFamily="18" charset="0"/>
              </a:rPr>
              <a:t>pip install flask</a:t>
            </a:r>
            <a:r>
              <a:rPr lang="en-IN" dirty="0">
                <a:latin typeface="Cambria" panose="02040503050406030204" pitchFamily="18" charset="0"/>
              </a:rPr>
              <a:t> 				</a:t>
            </a:r>
            <a:r>
              <a:rPr lang="en-IN" dirty="0">
                <a:solidFill>
                  <a:srgbClr val="0070C0"/>
                </a:solidFill>
                <a:latin typeface="Cambria" panose="02040503050406030204" pitchFamily="18" charset="0"/>
              </a:rPr>
              <a:t># Install flask using 'pip' which is </a:t>
            </a:r>
            <a:r>
              <a:rPr lang="en-IN" dirty="0" err="1">
                <a:solidFill>
                  <a:srgbClr val="0070C0"/>
                </a:solidFill>
                <a:latin typeface="Cambria" panose="02040503050406030204" pitchFamily="18" charset="0"/>
              </a:rPr>
              <a:t>symlinked</a:t>
            </a:r>
            <a:r>
              <a:rPr lang="en-IN" dirty="0">
                <a:solidFill>
                  <a:srgbClr val="0070C0"/>
                </a:solidFill>
                <a:latin typeface="Cambria" panose="02040503050406030204" pitchFamily="18" charset="0"/>
              </a:rPr>
              <a:t> to pip2 or pip3 (no </a:t>
            </a:r>
            <a:r>
              <a:rPr lang="en-IN" dirty="0" err="1">
                <a:solidFill>
                  <a:srgbClr val="0070C0"/>
                </a:solidFill>
                <a:latin typeface="Cambria" panose="02040503050406030204" pitchFamily="18" charset="0"/>
              </a:rPr>
              <a:t>sudo</a:t>
            </a:r>
            <a:r>
              <a:rPr lang="en-IN" dirty="0">
                <a:solidFill>
                  <a:srgbClr val="0070C0"/>
                </a:solidFill>
                <a:latin typeface="Cambria" panose="02040503050406030204" pitchFamily="18" charset="0"/>
              </a:rPr>
              <a:t> needed)</a:t>
            </a:r>
            <a:r>
              <a:rPr lang="en-IN" dirty="0">
                <a:latin typeface="Cambria" panose="02040503050406030204" pitchFamily="18" charset="0"/>
              </a:rPr>
              <a:t> </a:t>
            </a:r>
          </a:p>
          <a:p>
            <a:pPr marL="0" indent="0" algn="just">
              <a:buNone/>
            </a:pPr>
            <a:r>
              <a:rPr lang="en-IN" dirty="0">
                <a:latin typeface="Cambria" panose="02040503050406030204" pitchFamily="18" charset="0"/>
              </a:rPr>
              <a:t>Successfully installed Jinja2-2.9.5 MarkupSafe-0.23 Werkzeug-0.11.15 click-6.7 flask-0.12 itsdangerous-0.24 (</a:t>
            </a:r>
            <a:r>
              <a:rPr lang="en-IN" dirty="0" err="1">
                <a:latin typeface="Cambria" panose="02040503050406030204" pitchFamily="18" charset="0"/>
              </a:rPr>
              <a:t>venv</a:t>
            </a:r>
            <a:r>
              <a:rPr lang="en-IN" dirty="0">
                <a:latin typeface="Cambria" panose="02040503050406030204" pitchFamily="18" charset="0"/>
              </a:rPr>
              <a:t>)</a:t>
            </a:r>
          </a:p>
          <a:p>
            <a:pPr marL="0" indent="0" algn="just">
              <a:buNone/>
            </a:pPr>
            <a:endParaRPr lang="en-IN" dirty="0">
              <a:latin typeface="Cambria" panose="02040503050406030204" pitchFamily="18" charset="0"/>
            </a:endParaRPr>
          </a:p>
          <a:p>
            <a:pPr marL="0" indent="0" algn="just">
              <a:buNone/>
            </a:pPr>
            <a:r>
              <a:rPr lang="en-IN" dirty="0">
                <a:latin typeface="Cambria" panose="02040503050406030204" pitchFamily="18" charset="0"/>
              </a:rPr>
              <a:t>$ </a:t>
            </a:r>
            <a:r>
              <a:rPr lang="en-IN" b="1" dirty="0">
                <a:effectLst/>
                <a:latin typeface="Cambria" panose="02040503050406030204" pitchFamily="18" charset="0"/>
              </a:rPr>
              <a:t>pip show flask</a:t>
            </a:r>
            <a:r>
              <a:rPr lang="en-IN" dirty="0">
                <a:latin typeface="Cambria" panose="02040503050406030204" pitchFamily="18" charset="0"/>
              </a:rPr>
              <a:t> 				</a:t>
            </a:r>
            <a:r>
              <a:rPr lang="en-IN" dirty="0">
                <a:solidFill>
                  <a:srgbClr val="0070C0"/>
                </a:solidFill>
                <a:latin typeface="Cambria" panose="02040503050406030204" pitchFamily="18" charset="0"/>
              </a:rPr>
              <a:t># Check installed packages </a:t>
            </a:r>
          </a:p>
          <a:p>
            <a:pPr marL="0" indent="0" algn="just">
              <a:buNone/>
            </a:pPr>
            <a:r>
              <a:rPr lang="en-IN" dirty="0">
                <a:latin typeface="Cambria" panose="02040503050406030204" pitchFamily="18" charset="0"/>
              </a:rPr>
              <a:t>Name: Flask Version: </a:t>
            </a:r>
            <a:r>
              <a:rPr lang="en-IN" b="1" dirty="0">
                <a:effectLst/>
                <a:latin typeface="Cambria" panose="02040503050406030204" pitchFamily="18" charset="0"/>
              </a:rPr>
              <a:t>0.12</a:t>
            </a:r>
            <a:r>
              <a:rPr lang="en-IN" dirty="0">
                <a:latin typeface="Cambria" panose="02040503050406030204" pitchFamily="18" charset="0"/>
              </a:rPr>
              <a:t> </a:t>
            </a:r>
          </a:p>
          <a:p>
            <a:pPr marL="0" indent="0" algn="just">
              <a:buNone/>
            </a:pPr>
            <a:r>
              <a:rPr lang="en-IN" dirty="0">
                <a:latin typeface="Cambria" panose="02040503050406030204" pitchFamily="18" charset="0"/>
              </a:rPr>
              <a:t>Summary: A microframework based on </a:t>
            </a:r>
            <a:r>
              <a:rPr lang="en-IN" dirty="0" err="1">
                <a:latin typeface="Cambria" panose="02040503050406030204" pitchFamily="18" charset="0"/>
              </a:rPr>
              <a:t>Werkzeug</a:t>
            </a:r>
            <a:r>
              <a:rPr lang="en-IN" dirty="0">
                <a:latin typeface="Cambria" panose="02040503050406030204" pitchFamily="18" charset="0"/>
              </a:rPr>
              <a:t>, Jinja2 and good intentions </a:t>
            </a:r>
          </a:p>
          <a:p>
            <a:pPr marL="0" indent="0" algn="just">
              <a:buNone/>
            </a:pPr>
            <a:r>
              <a:rPr lang="en-IN" dirty="0">
                <a:latin typeface="Cambria" panose="02040503050406030204" pitchFamily="18" charset="0"/>
              </a:rPr>
              <a:t>Location: .../</a:t>
            </a:r>
            <a:r>
              <a:rPr lang="en-IN" dirty="0" err="1">
                <a:latin typeface="Cambria" panose="02040503050406030204" pitchFamily="18" charset="0"/>
              </a:rPr>
              <a:t>venv</a:t>
            </a:r>
            <a:r>
              <a:rPr lang="en-IN" dirty="0">
                <a:latin typeface="Cambria" panose="02040503050406030204" pitchFamily="18" charset="0"/>
              </a:rPr>
              <a:t>/lib/python3.5/site-packages Requires: </a:t>
            </a:r>
            <a:r>
              <a:rPr lang="en-IN" dirty="0" err="1">
                <a:latin typeface="Cambria" panose="02040503050406030204" pitchFamily="18" charset="0"/>
              </a:rPr>
              <a:t>Werkzeug</a:t>
            </a:r>
            <a:r>
              <a:rPr lang="en-IN" dirty="0">
                <a:latin typeface="Cambria" panose="02040503050406030204" pitchFamily="18" charset="0"/>
              </a:rPr>
              <a:t>, </a:t>
            </a:r>
            <a:r>
              <a:rPr lang="en-IN" dirty="0" err="1">
                <a:latin typeface="Cambria" panose="02040503050406030204" pitchFamily="18" charset="0"/>
              </a:rPr>
              <a:t>itsdangerous</a:t>
            </a:r>
            <a:r>
              <a:rPr lang="en-IN" dirty="0">
                <a:latin typeface="Cambria" panose="02040503050406030204" pitchFamily="18" charset="0"/>
              </a:rPr>
              <a:t>, click, Jinja2 (</a:t>
            </a:r>
            <a:r>
              <a:rPr lang="en-IN" dirty="0" err="1">
                <a:latin typeface="Cambria" panose="02040503050406030204" pitchFamily="18" charset="0"/>
              </a:rPr>
              <a:t>venv</a:t>
            </a:r>
            <a:r>
              <a:rPr lang="en-IN" dirty="0">
                <a:latin typeface="Cambria" panose="02040503050406030204" pitchFamily="18" charset="0"/>
              </a:rPr>
              <a:t>)</a:t>
            </a:r>
          </a:p>
          <a:p>
            <a:pPr marL="0" indent="0" algn="just">
              <a:buNone/>
            </a:pPr>
            <a:endParaRPr lang="en-IN" dirty="0">
              <a:latin typeface="Cambria" panose="02040503050406030204" pitchFamily="18" charset="0"/>
            </a:endParaRPr>
          </a:p>
          <a:p>
            <a:pPr marL="0" indent="0" algn="just">
              <a:buNone/>
            </a:pPr>
            <a:r>
              <a:rPr lang="en-IN" dirty="0">
                <a:latin typeface="Cambria" panose="02040503050406030204" pitchFamily="18" charset="0"/>
              </a:rPr>
              <a:t>$ </a:t>
            </a:r>
            <a:r>
              <a:rPr lang="en-IN" b="1" dirty="0">
                <a:effectLst/>
                <a:latin typeface="Cambria" panose="02040503050406030204" pitchFamily="18" charset="0"/>
              </a:rPr>
              <a:t>pip show </a:t>
            </a:r>
            <a:r>
              <a:rPr lang="en-IN" b="1" dirty="0" err="1">
                <a:effectLst/>
                <a:latin typeface="Cambria" panose="02040503050406030204" pitchFamily="18" charset="0"/>
              </a:rPr>
              <a:t>Werkzeug</a:t>
            </a:r>
            <a:r>
              <a:rPr lang="en-IN" dirty="0">
                <a:latin typeface="Cambria" panose="02040503050406030204" pitchFamily="18" charset="0"/>
              </a:rPr>
              <a:t> </a:t>
            </a:r>
          </a:p>
          <a:p>
            <a:pPr marL="0" indent="0" algn="just">
              <a:buNone/>
            </a:pPr>
            <a:r>
              <a:rPr lang="en-IN" dirty="0">
                <a:latin typeface="Cambria" panose="02040503050406030204" pitchFamily="18" charset="0"/>
              </a:rPr>
              <a:t>Name: </a:t>
            </a:r>
            <a:r>
              <a:rPr lang="en-IN" dirty="0" err="1">
                <a:latin typeface="Cambria" panose="02040503050406030204" pitchFamily="18" charset="0"/>
              </a:rPr>
              <a:t>Werkzeug</a:t>
            </a:r>
            <a:r>
              <a:rPr lang="en-IN" dirty="0">
                <a:latin typeface="Cambria" panose="02040503050406030204" pitchFamily="18" charset="0"/>
              </a:rPr>
              <a:t> Version: 0.11.15 </a:t>
            </a:r>
          </a:p>
          <a:p>
            <a:pPr marL="0" indent="0" algn="just">
              <a:buNone/>
            </a:pPr>
            <a:r>
              <a:rPr lang="en-IN" dirty="0">
                <a:latin typeface="Cambria" panose="02040503050406030204" pitchFamily="18" charset="0"/>
              </a:rPr>
              <a:t>Summary: The Swiss Army knife of Python web development  Location: .../</a:t>
            </a:r>
            <a:r>
              <a:rPr lang="en-IN" dirty="0" err="1">
                <a:latin typeface="Cambria" panose="02040503050406030204" pitchFamily="18" charset="0"/>
              </a:rPr>
              <a:t>venv</a:t>
            </a:r>
            <a:r>
              <a:rPr lang="en-IN" dirty="0">
                <a:latin typeface="Cambria" panose="02040503050406030204" pitchFamily="18" charset="0"/>
              </a:rPr>
              <a:t>/lib/python3.5/site-packages Requires: (</a:t>
            </a:r>
            <a:r>
              <a:rPr lang="en-IN" dirty="0" err="1">
                <a:latin typeface="Cambria" panose="02040503050406030204" pitchFamily="18" charset="0"/>
              </a:rPr>
              <a:t>venv</a:t>
            </a:r>
            <a:r>
              <a:rPr lang="en-IN" dirty="0">
                <a:latin typeface="Cambria" panose="02040503050406030204" pitchFamily="18" charset="0"/>
              </a:rPr>
              <a:t>)</a:t>
            </a:r>
          </a:p>
          <a:p>
            <a:pPr marL="0" indent="0" algn="just">
              <a:buNone/>
            </a:pPr>
            <a:endParaRPr lang="en-IN" dirty="0">
              <a:latin typeface="Cambria" panose="02040503050406030204" pitchFamily="18" charset="0"/>
            </a:endParaRPr>
          </a:p>
          <a:p>
            <a:pPr marL="0" indent="0" algn="just">
              <a:buNone/>
            </a:pPr>
            <a:r>
              <a:rPr lang="en-IN" dirty="0">
                <a:latin typeface="Cambria" panose="02040503050406030204" pitchFamily="18" charset="0"/>
              </a:rPr>
              <a:t>$ </a:t>
            </a:r>
            <a:r>
              <a:rPr lang="en-IN" b="1" dirty="0">
                <a:effectLst/>
                <a:latin typeface="Cambria" panose="02040503050406030204" pitchFamily="18" charset="0"/>
              </a:rPr>
              <a:t>pip show Jinja2</a:t>
            </a:r>
            <a:r>
              <a:rPr lang="en-IN" dirty="0">
                <a:latin typeface="Cambria" panose="02040503050406030204" pitchFamily="18" charset="0"/>
              </a:rPr>
              <a:t> </a:t>
            </a:r>
          </a:p>
          <a:p>
            <a:pPr marL="0" indent="0" algn="just">
              <a:buNone/>
            </a:pPr>
            <a:r>
              <a:rPr lang="en-IN" dirty="0">
                <a:latin typeface="Cambria" panose="02040503050406030204" pitchFamily="18" charset="0"/>
              </a:rPr>
              <a:t>Name: Jinja2 Version: 2.9.5 </a:t>
            </a:r>
          </a:p>
          <a:p>
            <a:pPr marL="0" indent="0" algn="just">
              <a:buNone/>
            </a:pPr>
            <a:r>
              <a:rPr lang="en-IN" dirty="0">
                <a:latin typeface="Cambria" panose="02040503050406030204" pitchFamily="18" charset="0"/>
              </a:rPr>
              <a:t>Summary: A small but fast and easy to use stand-alone template engine written in pure python. </a:t>
            </a:r>
          </a:p>
          <a:p>
            <a:pPr marL="0" indent="0" algn="just">
              <a:buNone/>
            </a:pPr>
            <a:r>
              <a:rPr lang="en-IN" dirty="0">
                <a:latin typeface="Cambria" panose="02040503050406030204" pitchFamily="18" charset="0"/>
              </a:rPr>
              <a:t>Location: .../</a:t>
            </a:r>
            <a:r>
              <a:rPr lang="en-IN" dirty="0" err="1">
                <a:latin typeface="Cambria" panose="02040503050406030204" pitchFamily="18" charset="0"/>
              </a:rPr>
              <a:t>venv</a:t>
            </a:r>
            <a:r>
              <a:rPr lang="en-IN" dirty="0">
                <a:latin typeface="Cambria" panose="02040503050406030204" pitchFamily="18" charset="0"/>
              </a:rPr>
              <a:t>/lib/python3.5/site-packages Requires: </a:t>
            </a:r>
            <a:r>
              <a:rPr lang="en-IN" dirty="0" err="1">
                <a:latin typeface="Cambria" panose="02040503050406030204" pitchFamily="18" charset="0"/>
              </a:rPr>
              <a:t>MarkupSafe</a:t>
            </a:r>
            <a:r>
              <a:rPr lang="en-IN" dirty="0">
                <a:latin typeface="Cambria" panose="02040503050406030204" pitchFamily="18" charset="0"/>
              </a:rPr>
              <a:t> (</a:t>
            </a:r>
            <a:r>
              <a:rPr lang="en-IN" dirty="0" err="1">
                <a:latin typeface="Cambria" panose="02040503050406030204" pitchFamily="18" charset="0"/>
              </a:rPr>
              <a:t>venv</a:t>
            </a:r>
            <a:r>
              <a:rPr lang="en-IN" dirty="0">
                <a:latin typeface="Cambria" panose="02040503050406030204" pitchFamily="18" charset="0"/>
              </a:rPr>
              <a:t>)</a:t>
            </a:r>
          </a:p>
          <a:p>
            <a:pPr marL="0" indent="0" algn="just">
              <a:buNone/>
            </a:pPr>
            <a:endParaRPr lang="en-IN" dirty="0">
              <a:latin typeface="Cambria" panose="02040503050406030204" pitchFamily="18" charset="0"/>
            </a:endParaRPr>
          </a:p>
          <a:p>
            <a:pPr marL="0" indent="0" algn="just">
              <a:buNone/>
            </a:pPr>
            <a:r>
              <a:rPr lang="en-IN" dirty="0">
                <a:latin typeface="Cambria" panose="02040503050406030204" pitchFamily="18" charset="0"/>
              </a:rPr>
              <a:t>$ </a:t>
            </a:r>
            <a:r>
              <a:rPr lang="en-IN" b="1" dirty="0">
                <a:effectLst/>
                <a:latin typeface="Cambria" panose="02040503050406030204" pitchFamily="18" charset="0"/>
              </a:rPr>
              <a:t>deactivate</a:t>
            </a:r>
            <a:r>
              <a:rPr lang="en-IN" dirty="0">
                <a:latin typeface="Cambria" panose="02040503050406030204" pitchFamily="18" charset="0"/>
              </a:rPr>
              <a:t> 				</a:t>
            </a:r>
            <a:r>
              <a:rPr lang="en-IN" dirty="0">
                <a:solidFill>
                  <a:srgbClr val="0070C0"/>
                </a:solidFill>
                <a:latin typeface="Cambria" panose="02040503050406030204" pitchFamily="18" charset="0"/>
              </a:rPr>
              <a:t># Exit </a:t>
            </a:r>
            <a:r>
              <a:rPr lang="en-IN" dirty="0" err="1">
                <a:solidFill>
                  <a:srgbClr val="0070C0"/>
                </a:solidFill>
                <a:latin typeface="Cambria" panose="02040503050406030204" pitchFamily="18" charset="0"/>
              </a:rPr>
              <a:t>virutal</a:t>
            </a:r>
            <a:r>
              <a:rPr lang="en-IN" dirty="0">
                <a:solidFill>
                  <a:srgbClr val="0070C0"/>
                </a:solidFill>
                <a:latin typeface="Cambria" panose="02040503050406030204" pitchFamily="18" charset="0"/>
              </a:rPr>
              <a:t> environment</a:t>
            </a:r>
            <a:endParaRPr lang="en-US" dirty="0">
              <a:solidFill>
                <a:srgbClr val="0070C0"/>
              </a:solidFill>
              <a:latin typeface="Cambria" panose="02040503050406030204" pitchFamily="18" charset="0"/>
            </a:endParaRPr>
          </a:p>
        </p:txBody>
      </p:sp>
    </p:spTree>
    <p:extLst>
      <p:ext uri="{BB962C8B-B14F-4D97-AF65-F5344CB8AC3E}">
        <p14:creationId xmlns:p14="http://schemas.microsoft.com/office/powerpoint/2010/main" val="224893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F134-A1E8-5F4D-8D68-C5036EEEC232}"/>
              </a:ext>
            </a:extLst>
          </p:cNvPr>
          <p:cNvSpPr>
            <a:spLocks noGrp="1"/>
          </p:cNvSpPr>
          <p:nvPr>
            <p:ph type="title"/>
          </p:nvPr>
        </p:nvSpPr>
        <p:spPr>
          <a:xfrm>
            <a:off x="838200" y="365126"/>
            <a:ext cx="10515600" cy="591478"/>
          </a:xfrm>
        </p:spPr>
        <p:txBody>
          <a:bodyPr/>
          <a:lstStyle/>
          <a:p>
            <a:r>
              <a:rPr lang="en-IN" sz="3200" b="1" dirty="0">
                <a:latin typeface="Cambria" panose="02040503050406030204" pitchFamily="18" charset="0"/>
              </a:rPr>
              <a:t>Write a Hello-world Python-Flask Webapp</a:t>
            </a:r>
            <a:endParaRPr lang="en-US" sz="3200" b="1" dirty="0">
              <a:latin typeface="Cambria" panose="02040503050406030204" pitchFamily="18" charset="0"/>
            </a:endParaRPr>
          </a:p>
        </p:txBody>
      </p:sp>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337625" y="1083212"/>
            <a:ext cx="11648049" cy="5627077"/>
          </a:xfrm>
        </p:spPr>
        <p:txBody>
          <a:bodyPr>
            <a:normAutofit fontScale="85000" lnSpcReduction="20000"/>
          </a:bodyPr>
          <a:lstStyle/>
          <a:p>
            <a:pPr marL="0" indent="0">
              <a:buNone/>
            </a:pPr>
            <a:r>
              <a:rPr lang="en-IN" sz="2400" dirty="0">
                <a:latin typeface="Cambria" panose="02040503050406030204" pitchFamily="18" charset="0"/>
              </a:rPr>
              <a:t>As an example, create a </a:t>
            </a:r>
            <a:r>
              <a:rPr lang="en-IN" sz="2400" dirty="0" err="1">
                <a:latin typeface="Cambria" panose="02040503050406030204" pitchFamily="18" charset="0"/>
              </a:rPr>
              <a:t>PyDev</a:t>
            </a:r>
            <a:r>
              <a:rPr lang="en-IN" sz="2400" dirty="0">
                <a:latin typeface="Cambria" panose="02040503050406030204" pitchFamily="18" charset="0"/>
              </a:rPr>
              <a:t> project called test-flask with a module called </a:t>
            </a:r>
            <a:r>
              <a:rPr lang="en-IN" sz="2400" dirty="0" err="1">
                <a:latin typeface="Cambria" panose="02040503050406030204" pitchFamily="18" charset="0"/>
              </a:rPr>
              <a:t>hello_flask</a:t>
            </a:r>
            <a:r>
              <a:rPr lang="en-IN" sz="2400" dirty="0">
                <a:latin typeface="Cambria" panose="02040503050406030204" pitchFamily="18" charset="0"/>
              </a:rPr>
              <a:t> (save as </a:t>
            </a:r>
            <a:r>
              <a:rPr lang="en-IN" sz="2400" dirty="0" err="1">
                <a:latin typeface="Cambria" panose="02040503050406030204" pitchFamily="18" charset="0"/>
              </a:rPr>
              <a:t>hello_flask.py</a:t>
            </a:r>
            <a:r>
              <a:rPr lang="en-IN" sz="2400" dirty="0">
                <a:latin typeface="Cambria" panose="02040503050406030204" pitchFamily="18" charset="0"/>
              </a:rPr>
              <a:t>), as follows:</a:t>
            </a:r>
          </a:p>
          <a:p>
            <a:pPr marL="0" indent="0">
              <a:buNone/>
            </a:pPr>
            <a:endParaRPr lang="en-IN" sz="2400" dirty="0">
              <a:latin typeface="Cambria" panose="02040503050406030204" pitchFamily="18" charset="0"/>
            </a:endParaRPr>
          </a:p>
          <a:p>
            <a:pPr marL="0" indent="0">
              <a:buNone/>
            </a:pPr>
            <a:r>
              <a:rPr lang="en-IN" sz="2400" dirty="0">
                <a:latin typeface="Cambria" panose="02040503050406030204" pitchFamily="18" charset="0"/>
              </a:rPr>
              <a:t># -*- coding: UTF-8 -*-</a:t>
            </a:r>
          </a:p>
          <a:p>
            <a:pPr marL="0" indent="0">
              <a:buNone/>
            </a:pPr>
            <a:r>
              <a:rPr lang="en-IN" sz="2400" dirty="0">
                <a:latin typeface="Cambria" panose="02040503050406030204" pitchFamily="18" charset="0"/>
              </a:rPr>
              <a:t>""" </a:t>
            </a:r>
            <a:r>
              <a:rPr lang="en-IN" sz="2400" dirty="0" err="1">
                <a:latin typeface="Cambria" panose="02040503050406030204" pitchFamily="18" charset="0"/>
              </a:rPr>
              <a:t>hello_flask</a:t>
            </a:r>
            <a:r>
              <a:rPr lang="en-IN" sz="2400" dirty="0">
                <a:latin typeface="Cambria" panose="02040503050406030204" pitchFamily="18" charset="0"/>
              </a:rPr>
              <a:t>: First Python-Flask webapp """ </a:t>
            </a:r>
          </a:p>
          <a:p>
            <a:pPr marL="0" indent="0">
              <a:buNone/>
            </a:pPr>
            <a:endParaRPr lang="en-IN" sz="2400" dirty="0">
              <a:latin typeface="Cambria" panose="02040503050406030204" pitchFamily="18" charset="0"/>
            </a:endParaRPr>
          </a:p>
          <a:p>
            <a:pPr marL="0" indent="0">
              <a:buNone/>
            </a:pPr>
            <a:r>
              <a:rPr lang="en-IN" sz="2400" dirty="0">
                <a:latin typeface="Cambria" panose="02040503050406030204" pitchFamily="18" charset="0"/>
              </a:rPr>
              <a:t>from flask import Flask 	# From module flask import class Flask </a:t>
            </a:r>
          </a:p>
          <a:p>
            <a:pPr marL="0" indent="0">
              <a:buNone/>
            </a:pPr>
            <a:r>
              <a:rPr lang="en-IN" sz="2400" dirty="0">
                <a:latin typeface="Cambria" panose="02040503050406030204" pitchFamily="18" charset="0"/>
              </a:rPr>
              <a:t>app = Flask(__name__) 	# Construct an instance of Flask class for our webapp </a:t>
            </a:r>
          </a:p>
          <a:p>
            <a:pPr marL="0" indent="0">
              <a:buNone/>
            </a:pPr>
            <a:endParaRPr lang="en-IN" sz="2400" dirty="0">
              <a:latin typeface="Cambria" panose="02040503050406030204" pitchFamily="18" charset="0"/>
            </a:endParaRPr>
          </a:p>
          <a:p>
            <a:pPr marL="0" indent="0">
              <a:buNone/>
            </a:pPr>
            <a:r>
              <a:rPr lang="en-IN" sz="2400" dirty="0">
                <a:latin typeface="Cambria" panose="02040503050406030204" pitchFamily="18" charset="0"/>
              </a:rPr>
              <a:t>@</a:t>
            </a:r>
            <a:r>
              <a:rPr lang="en-IN" sz="2400" dirty="0" err="1">
                <a:latin typeface="Cambria" panose="02040503050406030204" pitchFamily="18" charset="0"/>
              </a:rPr>
              <a:t>app.route</a:t>
            </a:r>
            <a:r>
              <a:rPr lang="en-IN" sz="2400" dirty="0">
                <a:latin typeface="Cambria" panose="02040503050406030204" pitchFamily="18" charset="0"/>
              </a:rPr>
              <a:t>('/’) 		# URL '/' to be handled by main() route handler </a:t>
            </a:r>
          </a:p>
          <a:p>
            <a:pPr marL="0" indent="0">
              <a:buNone/>
            </a:pPr>
            <a:r>
              <a:rPr lang="en-IN" sz="2400" dirty="0">
                <a:latin typeface="Cambria" panose="02040503050406030204" pitchFamily="18" charset="0"/>
              </a:rPr>
              <a:t>def main(): </a:t>
            </a:r>
          </a:p>
          <a:p>
            <a:pPr marL="0" indent="0">
              <a:buNone/>
            </a:pPr>
            <a:r>
              <a:rPr lang="en-IN" sz="2400" dirty="0">
                <a:latin typeface="Cambria" panose="02040503050406030204" pitchFamily="18" charset="0"/>
              </a:rPr>
              <a:t>	"""Say hello""" </a:t>
            </a:r>
          </a:p>
          <a:p>
            <a:pPr marL="0" indent="0">
              <a:buNone/>
            </a:pPr>
            <a:r>
              <a:rPr lang="en-IN" sz="2400" dirty="0">
                <a:latin typeface="Cambria" panose="02040503050406030204" pitchFamily="18" charset="0"/>
              </a:rPr>
              <a:t>	return 'Hello, world!’ </a:t>
            </a:r>
          </a:p>
          <a:p>
            <a:pPr marL="0" indent="0">
              <a:buNone/>
            </a:pPr>
            <a:endParaRPr lang="en-IN" sz="2400" dirty="0">
              <a:latin typeface="Cambria" panose="02040503050406030204" pitchFamily="18" charset="0"/>
            </a:endParaRPr>
          </a:p>
          <a:p>
            <a:pPr marL="0" indent="0">
              <a:buNone/>
            </a:pPr>
            <a:r>
              <a:rPr lang="en-IN" sz="2400" dirty="0">
                <a:latin typeface="Cambria" panose="02040503050406030204" pitchFamily="18" charset="0"/>
              </a:rPr>
              <a:t>if __name__ == '__main__': # Script executed directly? </a:t>
            </a:r>
          </a:p>
          <a:p>
            <a:pPr marL="0" indent="0">
              <a:buNone/>
            </a:pPr>
            <a:r>
              <a:rPr lang="en-IN" sz="2400" dirty="0">
                <a:latin typeface="Cambria" panose="02040503050406030204" pitchFamily="18" charset="0"/>
              </a:rPr>
              <a:t>	</a:t>
            </a:r>
            <a:r>
              <a:rPr lang="en-IN" sz="2400" dirty="0" err="1">
                <a:latin typeface="Cambria" panose="02040503050406030204" pitchFamily="18" charset="0"/>
              </a:rPr>
              <a:t>app.run</a:t>
            </a:r>
            <a:r>
              <a:rPr lang="en-IN" sz="2400" dirty="0">
                <a:latin typeface="Cambria" panose="02040503050406030204" pitchFamily="18" charset="0"/>
              </a:rPr>
              <a:t>() # Launch built-in web server and run this Flask webapp</a:t>
            </a:r>
            <a:endParaRPr lang="en-US" sz="2400" dirty="0">
              <a:latin typeface="Cambria" panose="02040503050406030204" pitchFamily="18" charset="0"/>
            </a:endParaRPr>
          </a:p>
        </p:txBody>
      </p:sp>
    </p:spTree>
    <p:extLst>
      <p:ext uri="{BB962C8B-B14F-4D97-AF65-F5344CB8AC3E}">
        <p14:creationId xmlns:p14="http://schemas.microsoft.com/office/powerpoint/2010/main" val="320233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F134-A1E8-5F4D-8D68-C5036EEEC232}"/>
              </a:ext>
            </a:extLst>
          </p:cNvPr>
          <p:cNvSpPr>
            <a:spLocks noGrp="1"/>
          </p:cNvSpPr>
          <p:nvPr>
            <p:ph type="title"/>
          </p:nvPr>
        </p:nvSpPr>
        <p:spPr>
          <a:xfrm>
            <a:off x="646961" y="55636"/>
            <a:ext cx="10515600" cy="619613"/>
          </a:xfrm>
        </p:spPr>
        <p:txBody>
          <a:bodyPr>
            <a:normAutofit/>
          </a:bodyPr>
          <a:lstStyle/>
          <a:p>
            <a:r>
              <a:rPr lang="en-IN" sz="2900" b="1" dirty="0">
                <a:latin typeface="Cambria" panose="02040503050406030204" pitchFamily="18" charset="0"/>
              </a:rPr>
              <a:t>How It Works</a:t>
            </a:r>
            <a:endParaRPr lang="en-US" sz="2900" b="1" dirty="0">
              <a:latin typeface="Cambria" panose="02040503050406030204" pitchFamily="18" charset="0"/>
            </a:endParaRPr>
          </a:p>
        </p:txBody>
      </p:sp>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262597" y="522850"/>
            <a:ext cx="11666806" cy="6014573"/>
          </a:xfrm>
        </p:spPr>
        <p:txBody>
          <a:bodyPr>
            <a:noAutofit/>
          </a:bodyPr>
          <a:lstStyle/>
          <a:p>
            <a:pPr marL="514350" indent="-514350" algn="just">
              <a:lnSpc>
                <a:spcPct val="170000"/>
              </a:lnSpc>
              <a:buFont typeface="+mj-lt"/>
              <a:buAutoNum type="arabicPeriod"/>
            </a:pPr>
            <a:r>
              <a:rPr lang="en-IN" sz="1800" dirty="0">
                <a:latin typeface="Cambria" panose="02040503050406030204" pitchFamily="18" charset="0"/>
              </a:rPr>
              <a:t>Line 1 sets the source code encoding to UTF-8, recommended for internationalization (i18n). Lines 2 are the doc-string for the Python module.</a:t>
            </a:r>
          </a:p>
          <a:p>
            <a:pPr marL="514350" indent="-514350" algn="just">
              <a:lnSpc>
                <a:spcPct val="170000"/>
              </a:lnSpc>
              <a:buFont typeface="+mj-lt"/>
              <a:buAutoNum type="arabicPeriod"/>
            </a:pPr>
            <a:r>
              <a:rPr lang="en-IN" sz="1800" dirty="0">
                <a:latin typeface="Cambria" panose="02040503050406030204" pitchFamily="18" charset="0"/>
              </a:rPr>
              <a:t>In Line 3, we import the Flask class from the flask module. The from-import statement allows us to reference the Flask class directly (without qualifying with the module name as </a:t>
            </a:r>
            <a:r>
              <a:rPr lang="en-IN" sz="1800" dirty="0" err="1">
                <a:latin typeface="Cambria" panose="02040503050406030204" pitchFamily="18" charset="0"/>
              </a:rPr>
              <a:t>flask.Flask</a:t>
            </a:r>
            <a:r>
              <a:rPr lang="en-IN" sz="1800" dirty="0">
                <a:latin typeface="Cambria" panose="02040503050406030204" pitchFamily="18" charset="0"/>
              </a:rPr>
              <a:t>). </a:t>
            </a:r>
          </a:p>
          <a:p>
            <a:pPr marL="514350" indent="-514350" algn="just">
              <a:lnSpc>
                <a:spcPct val="170000"/>
              </a:lnSpc>
              <a:buFont typeface="+mj-lt"/>
              <a:buAutoNum type="arabicPeriod"/>
            </a:pPr>
            <a:r>
              <a:rPr lang="en-IN" sz="1800" dirty="0">
                <a:latin typeface="Cambria" panose="02040503050406030204" pitchFamily="18" charset="0"/>
              </a:rPr>
              <a:t>In Line 4, we create a new instance of Flask class called app for our webapp. We pass the Python's global variable __name__ into the Flask's constructor, which would be used to determine the root path of the application so as to locate the relevant resources such as templates (HTML) and static contents (images, CSS, JavaScript).</a:t>
            </a:r>
          </a:p>
          <a:p>
            <a:pPr marL="514350" indent="-514350" algn="just">
              <a:lnSpc>
                <a:spcPct val="170000"/>
              </a:lnSpc>
              <a:buFont typeface="+mj-lt"/>
              <a:buAutoNum type="arabicPeriod"/>
            </a:pPr>
            <a:r>
              <a:rPr lang="en-IN" sz="1800" dirty="0">
                <a:latin typeface="Cambria" panose="02040503050406030204" pitchFamily="18" charset="0"/>
              </a:rPr>
              <a:t>Flask handles HTTP requests via the so-called </a:t>
            </a:r>
            <a:r>
              <a:rPr lang="en-IN" sz="1800" i="1" dirty="0">
                <a:latin typeface="Cambria" panose="02040503050406030204" pitchFamily="18" charset="0"/>
              </a:rPr>
              <a:t>routes</a:t>
            </a:r>
            <a:r>
              <a:rPr lang="en-IN" sz="1800" dirty="0">
                <a:latin typeface="Cambria" panose="02040503050406030204" pitchFamily="18" charset="0"/>
              </a:rPr>
              <a:t>. The decorator @</a:t>
            </a:r>
            <a:r>
              <a:rPr lang="en-IN" sz="1800" dirty="0" err="1">
                <a:latin typeface="Cambria" panose="02040503050406030204" pitchFamily="18" charset="0"/>
              </a:rPr>
              <a:t>app.route</a:t>
            </a:r>
            <a:r>
              <a:rPr lang="en-IN" sz="1800" dirty="0">
                <a:latin typeface="Cambria" panose="02040503050406030204" pitchFamily="18" charset="0"/>
              </a:rPr>
              <a:t>(</a:t>
            </a:r>
            <a:r>
              <a:rPr lang="en-IN" sz="1800" i="1" dirty="0" err="1">
                <a:latin typeface="Cambria" panose="02040503050406030204" pitchFamily="18" charset="0"/>
              </a:rPr>
              <a:t>url</a:t>
            </a:r>
            <a:r>
              <a:rPr lang="en-IN" sz="1800" dirty="0">
                <a:latin typeface="Cambria" panose="02040503050406030204" pitchFamily="18" charset="0"/>
              </a:rPr>
              <a:t>) registers the decorated function as the route handler (or view function) for the </a:t>
            </a:r>
            <a:r>
              <a:rPr lang="en-IN" sz="1800" i="1" dirty="0" err="1">
                <a:latin typeface="Cambria" panose="02040503050406030204" pitchFamily="18" charset="0"/>
              </a:rPr>
              <a:t>url</a:t>
            </a:r>
            <a:r>
              <a:rPr lang="en-IN" sz="1800" dirty="0">
                <a:latin typeface="Cambria" panose="02040503050406030204" pitchFamily="18" charset="0"/>
              </a:rPr>
              <a:t>.</a:t>
            </a:r>
          </a:p>
          <a:p>
            <a:pPr marL="514350" indent="-514350" algn="just">
              <a:lnSpc>
                <a:spcPct val="170000"/>
              </a:lnSpc>
              <a:buFont typeface="+mj-lt"/>
              <a:buAutoNum type="arabicPeriod"/>
            </a:pPr>
            <a:r>
              <a:rPr lang="en-IN" sz="1800" dirty="0">
                <a:latin typeface="Cambria" panose="02040503050406030204" pitchFamily="18" charset="0"/>
              </a:rPr>
              <a:t>In Line 6-8, Flask registers the function main() as the route handler for the root </a:t>
            </a:r>
            <a:r>
              <a:rPr lang="en-IN" sz="1800" dirty="0" err="1">
                <a:latin typeface="Cambria" panose="02040503050406030204" pitchFamily="18" charset="0"/>
              </a:rPr>
              <a:t>url</a:t>
            </a:r>
            <a:r>
              <a:rPr lang="en-IN" sz="1800" dirty="0">
                <a:latin typeface="Cambria" panose="02040503050406030204" pitchFamily="18" charset="0"/>
              </a:rPr>
              <a:t> '/'. The return value of this function forms the response message for the HTTP request. In this case, the response message is just a plain text, but it would be in HTML/XML or JSON.</a:t>
            </a:r>
          </a:p>
        </p:txBody>
      </p:sp>
    </p:spTree>
    <p:extLst>
      <p:ext uri="{BB962C8B-B14F-4D97-AF65-F5344CB8AC3E}">
        <p14:creationId xmlns:p14="http://schemas.microsoft.com/office/powerpoint/2010/main" val="203702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46D3F-95C9-BE45-A76A-BB5C82E8F75A}"/>
              </a:ext>
            </a:extLst>
          </p:cNvPr>
          <p:cNvSpPr>
            <a:spLocks noGrp="1"/>
          </p:cNvSpPr>
          <p:nvPr>
            <p:ph idx="1"/>
          </p:nvPr>
        </p:nvSpPr>
        <p:spPr>
          <a:xfrm>
            <a:off x="270933" y="592664"/>
            <a:ext cx="11582400" cy="6028267"/>
          </a:xfrm>
        </p:spPr>
        <p:txBody>
          <a:bodyPr>
            <a:normAutofit fontScale="77500" lnSpcReduction="20000"/>
          </a:bodyPr>
          <a:lstStyle/>
          <a:p>
            <a:pPr marL="514350" indent="-514350" algn="just">
              <a:lnSpc>
                <a:spcPct val="170000"/>
              </a:lnSpc>
              <a:buFont typeface="+mj-lt"/>
              <a:buAutoNum type="arabicPeriod" startAt="6"/>
            </a:pPr>
            <a:r>
              <a:rPr lang="en-IN" dirty="0">
                <a:latin typeface="Cambria" panose="02040503050406030204" pitchFamily="18" charset="0"/>
              </a:rPr>
              <a:t>In Flask, the route handling function is called a </a:t>
            </a:r>
            <a:r>
              <a:rPr lang="en-IN" i="1" dirty="0">
                <a:latin typeface="Cambria" panose="02040503050406030204" pitchFamily="18" charset="0"/>
              </a:rPr>
              <a:t>view function</a:t>
            </a:r>
            <a:r>
              <a:rPr lang="en-IN" dirty="0">
                <a:latin typeface="Cambria" panose="02040503050406030204" pitchFamily="18" charset="0"/>
              </a:rPr>
              <a:t> or </a:t>
            </a:r>
            <a:r>
              <a:rPr lang="en-IN" i="1" dirty="0">
                <a:latin typeface="Cambria" panose="02040503050406030204" pitchFamily="18" charset="0"/>
              </a:rPr>
              <a:t>view</a:t>
            </a:r>
            <a:r>
              <a:rPr lang="en-IN" dirty="0">
                <a:latin typeface="Cambria" panose="02040503050406030204" pitchFamily="18" charset="0"/>
              </a:rPr>
              <a:t>. It returns a view for that route (quite different from the presentation view in MVC)?</a:t>
            </a:r>
          </a:p>
          <a:p>
            <a:pPr marL="514350" indent="-514350" algn="just">
              <a:lnSpc>
                <a:spcPct val="170000"/>
              </a:lnSpc>
              <a:buFont typeface="+mj-lt"/>
              <a:buAutoNum type="arabicPeriod" startAt="6"/>
            </a:pPr>
            <a:r>
              <a:rPr lang="en-IN" dirty="0">
                <a:latin typeface="Cambria" panose="02040503050406030204" pitchFamily="18" charset="0"/>
              </a:rPr>
              <a:t>The if __name__ == '__main__' ensures that the script is executed directly by the Python Interpreter (instead of being loaded as an imported module, where __name__ will take on the module name).</a:t>
            </a:r>
          </a:p>
          <a:p>
            <a:pPr marL="514350" indent="-514350" algn="just">
              <a:lnSpc>
                <a:spcPct val="170000"/>
              </a:lnSpc>
              <a:buFont typeface="+mj-lt"/>
              <a:buAutoNum type="arabicPeriod" startAt="6"/>
            </a:pPr>
            <a:r>
              <a:rPr lang="en-IN" dirty="0">
                <a:latin typeface="Cambria" panose="02040503050406030204" pitchFamily="18" charset="0"/>
              </a:rPr>
              <a:t>The </a:t>
            </a:r>
            <a:r>
              <a:rPr lang="en-IN" dirty="0" err="1">
                <a:latin typeface="Cambria" panose="02040503050406030204" pitchFamily="18" charset="0"/>
              </a:rPr>
              <a:t>app.run</a:t>
            </a:r>
            <a:r>
              <a:rPr lang="en-IN" dirty="0">
                <a:latin typeface="Cambria" panose="02040503050406030204" pitchFamily="18" charset="0"/>
              </a:rPr>
              <a:t>() launches the Flask's built-in development web server. It then waits for requests from clients, and handles the requests via the routes and route handlers.</a:t>
            </a:r>
          </a:p>
          <a:p>
            <a:pPr marL="514350" indent="-514350" algn="just">
              <a:lnSpc>
                <a:spcPct val="170000"/>
              </a:lnSpc>
              <a:buFont typeface="+mj-lt"/>
              <a:buAutoNum type="arabicPeriod" startAt="6"/>
            </a:pPr>
            <a:r>
              <a:rPr lang="en-IN" dirty="0">
                <a:latin typeface="Cambria" panose="02040503050406030204" pitchFamily="18" charset="0"/>
              </a:rPr>
              <a:t>You can press Ctrl-C to shutdown the web server.</a:t>
            </a:r>
          </a:p>
          <a:p>
            <a:pPr marL="514350" indent="-514350" algn="just">
              <a:lnSpc>
                <a:spcPct val="170000"/>
              </a:lnSpc>
              <a:buFont typeface="+mj-lt"/>
              <a:buAutoNum type="arabicPeriod" startAt="6"/>
            </a:pPr>
            <a:r>
              <a:rPr lang="en-IN" dirty="0">
                <a:latin typeface="Cambria" panose="02040503050406030204" pitchFamily="18" charset="0"/>
              </a:rPr>
              <a:t>The built-in developmental web server provided by Flask is not meant for use in production. I will show you how to run a Flask app under Apache web server later.</a:t>
            </a:r>
          </a:p>
          <a:p>
            <a:pPr marL="0" indent="0">
              <a:buNone/>
            </a:pPr>
            <a:endParaRPr lang="en-US" dirty="0"/>
          </a:p>
        </p:txBody>
      </p:sp>
    </p:spTree>
    <p:extLst>
      <p:ext uri="{BB962C8B-B14F-4D97-AF65-F5344CB8AC3E}">
        <p14:creationId xmlns:p14="http://schemas.microsoft.com/office/powerpoint/2010/main" val="3178142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5390</Words>
  <Application>Microsoft Office PowerPoint</Application>
  <PresentationFormat>Widescreen</PresentationFormat>
  <Paragraphs>464</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vt:lpstr>
      <vt:lpstr>Office Theme</vt:lpstr>
      <vt:lpstr>Introduction to Python-Flask  Webapp Framework</vt:lpstr>
      <vt:lpstr>Why Framework?</vt:lpstr>
      <vt:lpstr>Python-Flask Framework</vt:lpstr>
      <vt:lpstr>PowerPoint Presentation</vt:lpstr>
      <vt:lpstr>Installing Flask (under a Virtual Environment)</vt:lpstr>
      <vt:lpstr>PowerPoint Presentation</vt:lpstr>
      <vt:lpstr>Write a Hello-world Python-Flask Webapp</vt:lpstr>
      <vt:lpstr>How It Works</vt:lpstr>
      <vt:lpstr>PowerPoint Presentation</vt:lpstr>
      <vt:lpstr>Run the Webapp</vt:lpstr>
      <vt:lpstr>(Advanced) Reloading Modified Source Code under WSGI</vt:lpstr>
      <vt:lpstr>Example 2-2. hello.py: Flask application with a dynamic route</vt:lpstr>
      <vt:lpstr>Routes and View Functions</vt:lpstr>
      <vt:lpstr>PowerPoint Presentation</vt:lpstr>
      <vt:lpstr>PowerPoint Presentation</vt:lpstr>
      <vt:lpstr>Multiple Routes for the same Route Handler</vt:lpstr>
      <vt:lpstr>PowerPoint Presentation</vt:lpstr>
      <vt:lpstr>The url_for() function</vt:lpstr>
      <vt:lpstr>PowerPoint Presentation</vt:lpstr>
      <vt:lpstr>Jinja2 Template Syntaxes</vt:lpstr>
      <vt:lpstr>The Jinja2 Template Engine </vt:lpstr>
      <vt:lpstr>PowerPoint Presentation</vt:lpstr>
      <vt:lpstr>Testing Jinja2 Syntaxes</vt:lpstr>
      <vt:lpstr>Jinja2's Filters</vt:lpstr>
      <vt:lpstr>Rendering Templates </vt:lpstr>
      <vt:lpstr>PowerPoint Presentation</vt:lpstr>
      <vt:lpstr>PowerPoint Presentation</vt:lpstr>
      <vt:lpstr>Control Structures</vt:lpstr>
      <vt:lpstr>In the following example, use of conditional statement in the template is demonstrated. The URL rule to the hello() function accepts the integer parameter. It is passed to the hello.html template. Inside it, the value of number received (marks) is compared (greater or less than 50) and accordingly HTML is conditionally rendered.</vt:lpstr>
      <vt:lpstr>HTML template script of hello.html is as follows −</vt:lpstr>
      <vt:lpstr>The Python loop constructs can also be employed inside the template. In the following script, the result() function sends a dictionary object to template results.html when URL http://localhost:5000/result is opened in the browser.  The Template part of result.html employs a for loop to render key and value pairs of dictionary object result{} as cells of an HTML table.   Run the following code from Python shell.</vt:lpstr>
      <vt:lpstr>Jinja2 Template Engine</vt:lpstr>
      <vt:lpstr>Getting Started in Jinja2 Templates with HTML Forms</vt:lpstr>
      <vt:lpstr>PowerPoint Presentation</vt:lpstr>
      <vt:lpstr>PowerPoint Presentation</vt:lpstr>
      <vt:lpstr>PowerPoint Presentation</vt:lpstr>
      <vt:lpstr>PowerPoint Presentation</vt:lpstr>
      <vt:lpstr>PowerPoint Presentation</vt:lpstr>
      <vt:lpstr>PowerPoint Presentation</vt:lpstr>
      <vt:lpstr>The Variable loop</vt:lpstr>
      <vt:lpstr>PowerPoint Presentation</vt:lpstr>
      <vt:lpstr>PowerPoint Presentation</vt:lpstr>
      <vt:lpstr>PowerPoint Presentation</vt:lpstr>
      <vt:lpstr>Web Forms via Flask-WTF and WTForms Extensions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Python-Flask  Webapp Framework</dc:title>
  <dc:creator>Mohan B.A</dc:creator>
  <cp:lastModifiedBy>Thippeswamy MN</cp:lastModifiedBy>
  <cp:revision>172</cp:revision>
  <dcterms:created xsi:type="dcterms:W3CDTF">2020-09-23T14:40:12Z</dcterms:created>
  <dcterms:modified xsi:type="dcterms:W3CDTF">2021-10-27T06:14:21Z</dcterms:modified>
</cp:coreProperties>
</file>