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EC0E-42F9-402E-AD4A-464F615BB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001B1C-4B2E-4CF0-BC2C-CA83226C6C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BC8572-2580-422A-865C-8C6313E631BC}"/>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5" name="Footer Placeholder 4">
            <a:extLst>
              <a:ext uri="{FF2B5EF4-FFF2-40B4-BE49-F238E27FC236}">
                <a16:creationId xmlns:a16="http://schemas.microsoft.com/office/drawing/2014/main" id="{A9341DB3-D64A-46C8-9872-D9F293FF51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5F02A-2888-4C3E-819A-36DD5282A4E3}"/>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222630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77779-CDFF-4670-AB28-0668EE697F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6EA8E-DC54-4812-9C63-A46CCEA85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5C910-94FE-414D-A7D2-FDA7BD04E1EC}"/>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5" name="Footer Placeholder 4">
            <a:extLst>
              <a:ext uri="{FF2B5EF4-FFF2-40B4-BE49-F238E27FC236}">
                <a16:creationId xmlns:a16="http://schemas.microsoft.com/office/drawing/2014/main" id="{A53C357A-C66C-4907-8F48-DBEBC8D65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EA24C-8927-40B5-A8F2-5270F22445C7}"/>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218408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CF0AD1-9175-4996-BC36-5A60DEA28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BD4269-AC07-468F-8EDA-9BDC05E08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6C937-4BAD-4C48-A52B-E92ADA464525}"/>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5" name="Footer Placeholder 4">
            <a:extLst>
              <a:ext uri="{FF2B5EF4-FFF2-40B4-BE49-F238E27FC236}">
                <a16:creationId xmlns:a16="http://schemas.microsoft.com/office/drawing/2014/main" id="{1D34327E-0047-4109-8779-AEA57A399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9AAF-2905-4079-A90C-90F588C2E5F1}"/>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98451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208A-3FB6-4993-83DF-C117FEBAC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21F97F-5C93-403F-B0BA-4228425134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A3E17-C1BF-4D6A-BB52-58AB84984060}"/>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5" name="Footer Placeholder 4">
            <a:extLst>
              <a:ext uri="{FF2B5EF4-FFF2-40B4-BE49-F238E27FC236}">
                <a16:creationId xmlns:a16="http://schemas.microsoft.com/office/drawing/2014/main" id="{C282DA6C-E36C-4FE2-AC86-ABD1F21BA1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DF53C-7771-4930-8FA5-9043600EA940}"/>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319414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05D4-3FE0-44A3-8B8E-1242B572AA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843005-A35B-4F4C-865E-21C86B115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98391C-72CC-4C84-8B9B-ED939BC3FCC9}"/>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5" name="Footer Placeholder 4">
            <a:extLst>
              <a:ext uri="{FF2B5EF4-FFF2-40B4-BE49-F238E27FC236}">
                <a16:creationId xmlns:a16="http://schemas.microsoft.com/office/drawing/2014/main" id="{5B8C9954-E6F9-491D-8BF9-D60EACF9D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578D1-CD7B-47A4-83A7-36DB6D5D803F}"/>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523207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C09C-03DB-4131-96CA-D8A0A806C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AD29B-89E0-450C-A41D-A700F70E83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EF3E06-CE31-445A-8C19-758E72340F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9595D-C0A7-4056-9C22-FBBD1ED13765}"/>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6" name="Footer Placeholder 5">
            <a:extLst>
              <a:ext uri="{FF2B5EF4-FFF2-40B4-BE49-F238E27FC236}">
                <a16:creationId xmlns:a16="http://schemas.microsoft.com/office/drawing/2014/main" id="{8A786BC5-13D1-47FD-9F0E-B3375AFDF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A1C0D-54EE-4776-A8EA-1B55137DB249}"/>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311107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D4A8-3BCC-4130-8F25-7338535CA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C4892-D8F2-4D23-A638-E71CA8E59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F69A4-770C-453F-8B6F-3940B04CE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F60531-F226-4981-855B-58FBA27769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1A6D8E-213D-41D9-8A45-B6E81A9D9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97B9C-5AA8-4347-BBAF-66A301817B23}"/>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8" name="Footer Placeholder 7">
            <a:extLst>
              <a:ext uri="{FF2B5EF4-FFF2-40B4-BE49-F238E27FC236}">
                <a16:creationId xmlns:a16="http://schemas.microsoft.com/office/drawing/2014/main" id="{5B92245B-B9EB-4698-A5B1-BD21A9149A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8B698E-FF9A-490A-9285-875709988069}"/>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2484085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CB8DE-8B6E-418E-9555-01F47859E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2DF6C-A4C8-4401-9D19-32807837E1F8}"/>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4" name="Footer Placeholder 3">
            <a:extLst>
              <a:ext uri="{FF2B5EF4-FFF2-40B4-BE49-F238E27FC236}">
                <a16:creationId xmlns:a16="http://schemas.microsoft.com/office/drawing/2014/main" id="{FDCCA70C-0FFA-4B8C-8EA9-63AB0D8A2B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28A4E3-347A-4551-A28B-51AA2656FEE3}"/>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396013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84083-1FDE-47E5-85BC-1E13394D4656}"/>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3" name="Footer Placeholder 2">
            <a:extLst>
              <a:ext uri="{FF2B5EF4-FFF2-40B4-BE49-F238E27FC236}">
                <a16:creationId xmlns:a16="http://schemas.microsoft.com/office/drawing/2014/main" id="{35218820-B18A-4278-AEF9-B2D390DE59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3F85E3-19EF-4C4A-8AA3-C8BF6E5745A0}"/>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102680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FB56-4C67-4DFF-A17A-B072420BD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7364A5-6A08-4B7B-A29E-45E74AD99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0AC17D-0818-40A1-8AE2-25DD768FA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DA69D-C5BF-4462-A6F9-94F271F4B95F}"/>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6" name="Footer Placeholder 5">
            <a:extLst>
              <a:ext uri="{FF2B5EF4-FFF2-40B4-BE49-F238E27FC236}">
                <a16:creationId xmlns:a16="http://schemas.microsoft.com/office/drawing/2014/main" id="{DAD84878-D939-4BD3-AF80-9B02E4D2C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69BE0-4757-442D-B808-D967B1134B11}"/>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405782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2007-9E7C-43BE-B0BD-3BE8932E6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AFA8E9-30D5-4E56-8B14-4C1004278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A6725-D323-4371-9A1F-32A0FAA10C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47686B-7210-439E-B586-52E29DCFFA6B}"/>
              </a:ext>
            </a:extLst>
          </p:cNvPr>
          <p:cNvSpPr>
            <a:spLocks noGrp="1"/>
          </p:cNvSpPr>
          <p:nvPr>
            <p:ph type="dt" sz="half" idx="10"/>
          </p:nvPr>
        </p:nvSpPr>
        <p:spPr/>
        <p:txBody>
          <a:bodyPr/>
          <a:lstStyle/>
          <a:p>
            <a:fld id="{DE19EEE7-BCC3-4BB2-B17B-98CF1988649C}" type="datetimeFigureOut">
              <a:rPr lang="en-US" smtClean="0"/>
              <a:t>10/4/2021</a:t>
            </a:fld>
            <a:endParaRPr lang="en-US"/>
          </a:p>
        </p:txBody>
      </p:sp>
      <p:sp>
        <p:nvSpPr>
          <p:cNvPr id="6" name="Footer Placeholder 5">
            <a:extLst>
              <a:ext uri="{FF2B5EF4-FFF2-40B4-BE49-F238E27FC236}">
                <a16:creationId xmlns:a16="http://schemas.microsoft.com/office/drawing/2014/main" id="{6B00B65A-EA13-47DF-9070-E9450D14B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91B7E3-EE6A-4459-8C3E-4D77682C1098}"/>
              </a:ext>
            </a:extLst>
          </p:cNvPr>
          <p:cNvSpPr>
            <a:spLocks noGrp="1"/>
          </p:cNvSpPr>
          <p:nvPr>
            <p:ph type="sldNum" sz="quarter" idx="12"/>
          </p:nvPr>
        </p:nvSpPr>
        <p:spPr/>
        <p:txBody>
          <a:bodyPr/>
          <a:lstStyle/>
          <a:p>
            <a:fld id="{A8C78AD9-973E-45A7-9542-31FE25E2C479}" type="slidenum">
              <a:rPr lang="en-US" smtClean="0"/>
              <a:t>‹#›</a:t>
            </a:fld>
            <a:endParaRPr lang="en-US"/>
          </a:p>
        </p:txBody>
      </p:sp>
    </p:spTree>
    <p:extLst>
      <p:ext uri="{BB962C8B-B14F-4D97-AF65-F5344CB8AC3E}">
        <p14:creationId xmlns:p14="http://schemas.microsoft.com/office/powerpoint/2010/main" val="205772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86993A-66AE-48D9-AF24-9FFFF70D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0C5862-D113-4C03-97B0-C44020EB9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5D3DB-C596-468E-B65A-1FAF10EBC3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9EEE7-BCC3-4BB2-B17B-98CF1988649C}" type="datetimeFigureOut">
              <a:rPr lang="en-US" smtClean="0"/>
              <a:t>10/4/2021</a:t>
            </a:fld>
            <a:endParaRPr lang="en-US"/>
          </a:p>
        </p:txBody>
      </p:sp>
      <p:sp>
        <p:nvSpPr>
          <p:cNvPr id="5" name="Footer Placeholder 4">
            <a:extLst>
              <a:ext uri="{FF2B5EF4-FFF2-40B4-BE49-F238E27FC236}">
                <a16:creationId xmlns:a16="http://schemas.microsoft.com/office/drawing/2014/main" id="{8D8E7153-629D-4E3A-847C-C79E71D6F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963C9A-8DE0-4F74-AE4B-B6125CDCC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78AD9-973E-45A7-9542-31FE25E2C479}" type="slidenum">
              <a:rPr lang="en-US" smtClean="0"/>
              <a:t>‹#›</a:t>
            </a:fld>
            <a:endParaRPr lang="en-US"/>
          </a:p>
        </p:txBody>
      </p:sp>
    </p:spTree>
    <p:extLst>
      <p:ext uri="{BB962C8B-B14F-4D97-AF65-F5344CB8AC3E}">
        <p14:creationId xmlns:p14="http://schemas.microsoft.com/office/powerpoint/2010/main" val="1410728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C1FF-64EE-4648-B18E-41C64EB03533}"/>
              </a:ext>
            </a:extLst>
          </p:cNvPr>
          <p:cNvSpPr>
            <a:spLocks noGrp="1"/>
          </p:cNvSpPr>
          <p:nvPr>
            <p:ph type="ctrTitle"/>
          </p:nvPr>
        </p:nvSpPr>
        <p:spPr/>
        <p:txBody>
          <a:bodyPr>
            <a:normAutofit fontScale="90000"/>
          </a:bodyPr>
          <a:lstStyle/>
          <a:p>
            <a:br>
              <a:rPr lang="en-US" dirty="0"/>
            </a:br>
            <a:r>
              <a:rPr lang="en-US" dirty="0"/>
              <a:t>  </a:t>
            </a:r>
            <a:br>
              <a:rPr lang="en-US" dirty="0"/>
            </a:br>
            <a:r>
              <a:rPr lang="en-US" dirty="0" err="1"/>
              <a:t>BlockChain</a:t>
            </a:r>
            <a:r>
              <a:rPr lang="en-US" dirty="0"/>
              <a:t> Fundamentals  </a:t>
            </a:r>
          </a:p>
        </p:txBody>
      </p:sp>
      <p:sp>
        <p:nvSpPr>
          <p:cNvPr id="3" name="Subtitle 2">
            <a:extLst>
              <a:ext uri="{FF2B5EF4-FFF2-40B4-BE49-F238E27FC236}">
                <a16:creationId xmlns:a16="http://schemas.microsoft.com/office/drawing/2014/main" id="{384F4F5D-71E0-40EB-89EB-AD9ED7A25E84}"/>
              </a:ext>
            </a:extLst>
          </p:cNvPr>
          <p:cNvSpPr>
            <a:spLocks noGrp="1"/>
          </p:cNvSpPr>
          <p:nvPr>
            <p:ph type="subTitle" idx="1"/>
          </p:nvPr>
        </p:nvSpPr>
        <p:spPr/>
        <p:txBody>
          <a:bodyPr/>
          <a:lstStyle/>
          <a:p>
            <a:r>
              <a:rPr lang="en-US" dirty="0"/>
              <a:t>Dr. Thippeswamy M N</a:t>
            </a:r>
          </a:p>
        </p:txBody>
      </p:sp>
    </p:spTree>
    <p:extLst>
      <p:ext uri="{BB962C8B-B14F-4D97-AF65-F5344CB8AC3E}">
        <p14:creationId xmlns:p14="http://schemas.microsoft.com/office/powerpoint/2010/main" val="852049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50C31A5-8B92-4B01-AA1D-E4FB713F017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What is a Digital Signature</a:t>
            </a:r>
          </a:p>
          <a:p>
            <a:pPr indent="-228600">
              <a:lnSpc>
                <a:spcPct val="90000"/>
              </a:lnSpc>
              <a:spcAft>
                <a:spcPts val="600"/>
              </a:spcAft>
              <a:buFont typeface="Arial" panose="020B0604020202020204" pitchFamily="34" charset="0"/>
              <a:buChar char="•"/>
            </a:pPr>
            <a:r>
              <a:rPr lang="en-US" sz="1500"/>
              <a:t>A classical example of Digital Signature is the website traffic using HTTPS protocol using SSL. SSL uses the digital signatures to ensure the authenticity of the server.</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A User generates a digital signature by generating a Public and Private key Pair.</a:t>
            </a:r>
          </a:p>
        </p:txBody>
      </p:sp>
      <p:pic>
        <p:nvPicPr>
          <p:cNvPr id="5122" name="Picture 2" descr="Generated Key">
            <a:extLst>
              <a:ext uri="{FF2B5EF4-FFF2-40B4-BE49-F238E27FC236}">
                <a16:creationId xmlns:a16="http://schemas.microsoft.com/office/drawing/2014/main" id="{73C3F5DC-A9FA-4C5F-8263-50DF36D868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6144" y="2290936"/>
            <a:ext cx="10087519"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093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8"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33B71BD-CA19-46BC-868D-18143E1E665D}"/>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A Public key an a Private key has mathematical relations that tie each other. The private key should be kept as secret and should be used for signing messages digitally. A public key is intended to be distributed publically which should be used by the message recipient to validate the authenticity of the message.</a:t>
            </a:r>
          </a:p>
          <a:p>
            <a:pPr indent="-228600">
              <a:lnSpc>
                <a:spcPct val="90000"/>
              </a:lnSpc>
              <a:spcAft>
                <a:spcPts val="600"/>
              </a:spcAft>
              <a:buFont typeface="Arial" panose="020B0604020202020204" pitchFamily="34" charset="0"/>
              <a:buChar char="•"/>
            </a:pPr>
            <a:endParaRPr lang="en-US"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46" name="Picture 2" descr="Sending a Message with Digital Signature">
            <a:extLst>
              <a:ext uri="{FF2B5EF4-FFF2-40B4-BE49-F238E27FC236}">
                <a16:creationId xmlns:a16="http://schemas.microsoft.com/office/drawing/2014/main" id="{77264FD4-0349-4401-B868-153D9980F0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510056"/>
            <a:ext cx="6253212" cy="290774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4444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4B31C8-4FCD-4C49-87F1-47594B577E7C}"/>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59AE58CE-25EA-462D-A4DA-2815A1C9BC74}"/>
              </a:ext>
            </a:extLst>
          </p:cNvPr>
          <p:cNvSpPr>
            <a:spLocks noGrp="1"/>
          </p:cNvSpPr>
          <p:nvPr>
            <p:ph idx="1"/>
          </p:nvPr>
        </p:nvSpPr>
        <p:spPr>
          <a:xfrm>
            <a:off x="643469" y="1782981"/>
            <a:ext cx="4008384" cy="4393982"/>
          </a:xfrm>
        </p:spPr>
        <p:txBody>
          <a:bodyPr>
            <a:normAutofit/>
          </a:bodyPr>
          <a:lstStyle/>
          <a:p>
            <a:r>
              <a:rPr lang="en-US" sz="2000" b="0" i="0">
                <a:effectLst/>
                <a:latin typeface="Open Sans" panose="020B0606030504020204" pitchFamily="34" charset="0"/>
              </a:rPr>
              <a:t>A Public key an a Private key has mathematical relations that tie each other. The private key should be kept as secret and should be used for signing messages digitally. A public key is intended to be distributed publically which should be used by the message recipient to validate the authenticity of the message.</a:t>
            </a:r>
            <a:endParaRPr lang="en-US"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Sending a Message with Digital Signature">
            <a:extLst>
              <a:ext uri="{FF2B5EF4-FFF2-40B4-BE49-F238E27FC236}">
                <a16:creationId xmlns:a16="http://schemas.microsoft.com/office/drawing/2014/main" id="{05F47B1D-2002-4887-A699-3E98D286DC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510056"/>
            <a:ext cx="6253212" cy="2907742"/>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8284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9AA5C6-CF48-48D1-88BB-1B2184126318}"/>
              </a:ext>
            </a:extLst>
          </p:cNvPr>
          <p:cNvSpPr>
            <a:spLocks noGrp="1"/>
          </p:cNvSpPr>
          <p:nvPr>
            <p:ph type="title"/>
          </p:nvPr>
        </p:nvSpPr>
        <p:spPr>
          <a:xfrm>
            <a:off x="643467" y="321734"/>
            <a:ext cx="10905066" cy="1135737"/>
          </a:xfrm>
        </p:spPr>
        <p:txBody>
          <a:bodyPr>
            <a:normAutofit/>
          </a:bodyPr>
          <a:lstStyle/>
          <a:p>
            <a:endParaRPr lang="en-US" sz="3600"/>
          </a:p>
        </p:txBody>
      </p:sp>
      <p:sp>
        <p:nvSpPr>
          <p:cNvPr id="3" name="Content Placeholder 2">
            <a:extLst>
              <a:ext uri="{FF2B5EF4-FFF2-40B4-BE49-F238E27FC236}">
                <a16:creationId xmlns:a16="http://schemas.microsoft.com/office/drawing/2014/main" id="{8ECFEC29-5CC9-4F28-878A-11B3292B52B2}"/>
              </a:ext>
            </a:extLst>
          </p:cNvPr>
          <p:cNvSpPr>
            <a:spLocks noGrp="1"/>
          </p:cNvSpPr>
          <p:nvPr>
            <p:ph idx="1"/>
          </p:nvPr>
        </p:nvSpPr>
        <p:spPr>
          <a:xfrm>
            <a:off x="643469" y="1782981"/>
            <a:ext cx="4008384" cy="4393982"/>
          </a:xfrm>
        </p:spPr>
        <p:txBody>
          <a:bodyPr>
            <a:normAutofit/>
          </a:bodyPr>
          <a:lstStyle/>
          <a:p>
            <a:r>
              <a:rPr lang="en-US" sz="2000" b="0" i="0">
                <a:effectLst/>
                <a:latin typeface="Open Sans" panose="020B0606030504020204" pitchFamily="34" charset="0"/>
              </a:rPr>
              <a:t>Sender signs all his transactions with his generated private key. This will ensure that only the owner of the account with the private key can do the transaction.</a:t>
            </a:r>
            <a:endParaRPr lang="en-US"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descr="Verifiying a message with Digital Signature">
            <a:extLst>
              <a:ext uri="{FF2B5EF4-FFF2-40B4-BE49-F238E27FC236}">
                <a16:creationId xmlns:a16="http://schemas.microsoft.com/office/drawing/2014/main" id="{CE0F4027-9236-4A11-A503-884E04925B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785281"/>
            <a:ext cx="6253212" cy="43572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9480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708C5E-84A2-443D-ACA4-DB45D0D2B5FA}"/>
              </a:ext>
            </a:extLst>
          </p:cNvPr>
          <p:cNvSpPr>
            <a:spLocks noGrp="1"/>
          </p:cNvSpPr>
          <p:nvPr>
            <p:ph type="title"/>
          </p:nvPr>
        </p:nvSpPr>
        <p:spPr>
          <a:xfrm>
            <a:off x="643467" y="321734"/>
            <a:ext cx="10905066" cy="1135737"/>
          </a:xfrm>
        </p:spPr>
        <p:txBody>
          <a:bodyPr>
            <a:normAutofit/>
          </a:bodyPr>
          <a:lstStyle/>
          <a:p>
            <a:r>
              <a:rPr lang="en-US" sz="3600" b="0" i="0" dirty="0">
                <a:effectLst/>
                <a:latin typeface="Lato" panose="020F0502020204030203" pitchFamily="34" charset="0"/>
              </a:rPr>
              <a:t>What is a Block</a:t>
            </a:r>
            <a:br>
              <a:rPr lang="en-US" sz="3600" b="0" i="0" dirty="0">
                <a:effectLst/>
                <a:latin typeface="Lato" panose="020F0502020204030203" pitchFamily="34" charset="0"/>
              </a:rPr>
            </a:br>
            <a:endParaRPr lang="en-US" sz="3600" dirty="0"/>
          </a:p>
        </p:txBody>
      </p:sp>
      <p:sp>
        <p:nvSpPr>
          <p:cNvPr id="3" name="Content Placeholder 2">
            <a:extLst>
              <a:ext uri="{FF2B5EF4-FFF2-40B4-BE49-F238E27FC236}">
                <a16:creationId xmlns:a16="http://schemas.microsoft.com/office/drawing/2014/main" id="{9DFE2A2E-E2A6-453A-A3B6-DB9B775CACD2}"/>
              </a:ext>
            </a:extLst>
          </p:cNvPr>
          <p:cNvSpPr>
            <a:spLocks noGrp="1"/>
          </p:cNvSpPr>
          <p:nvPr>
            <p:ph idx="1"/>
          </p:nvPr>
        </p:nvSpPr>
        <p:spPr>
          <a:xfrm>
            <a:off x="643469" y="1782981"/>
            <a:ext cx="4008384" cy="4393982"/>
          </a:xfrm>
        </p:spPr>
        <p:txBody>
          <a:bodyPr>
            <a:normAutofit/>
          </a:bodyPr>
          <a:lstStyle/>
          <a:p>
            <a:pPr fontAlgn="base"/>
            <a:r>
              <a:rPr lang="en-US" sz="1900" b="0" i="0" dirty="0">
                <a:effectLst/>
                <a:latin typeface="Open Sans" panose="020B0606030504020204" pitchFamily="34" charset="0"/>
              </a:rPr>
              <a:t>We saw that Blockchain is a group of blocks in sequential order, Let’s take a quick peek at what a block is? In simple terms </a:t>
            </a:r>
            <a:r>
              <a:rPr lang="en-US" sz="1900" b="1" i="0" dirty="0">
                <a:effectLst/>
                <a:latin typeface="inherit"/>
              </a:rPr>
              <a:t>Block is a group of valid and verified transactions.</a:t>
            </a:r>
            <a:r>
              <a:rPr lang="en-US" sz="1900" b="0" i="0" dirty="0">
                <a:effectLst/>
                <a:latin typeface="Open Sans" panose="020B0606030504020204" pitchFamily="34" charset="0"/>
              </a:rPr>
              <a:t> Each block in the blockchain is immutable. </a:t>
            </a:r>
            <a:r>
              <a:rPr lang="en-US" sz="1900" b="1" i="0" dirty="0">
                <a:effectLst/>
                <a:latin typeface="inherit"/>
              </a:rPr>
              <a:t>Block miners</a:t>
            </a:r>
            <a:r>
              <a:rPr lang="en-US" sz="1900" b="0" i="0" dirty="0">
                <a:effectLst/>
                <a:latin typeface="Open Sans" panose="020B0606030504020204" pitchFamily="34" charset="0"/>
              </a:rPr>
              <a:t> will continuously process new transactions, and new blocks will be added to end of the chain. Each block will have the Hash of the previous block thus ensuring the integrity of the chain.</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Block Structure in BlockChain">
            <a:extLst>
              <a:ext uri="{FF2B5EF4-FFF2-40B4-BE49-F238E27FC236}">
                <a16:creationId xmlns:a16="http://schemas.microsoft.com/office/drawing/2014/main" id="{DFDF283E-9171-4E30-9654-BF6DDA9265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783633"/>
            <a:ext cx="6253212" cy="2360587"/>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8556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5332B0-A212-4BE5-B99D-122FD28429F4}"/>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b="0" i="0" dirty="0">
                <a:effectLst/>
              </a:rPr>
              <a:t>What is Block Mining</a:t>
            </a:r>
            <a:br>
              <a:rPr lang="en-US" sz="3600" b="0" i="0" dirty="0">
                <a:effectLst/>
              </a:rPr>
            </a:br>
            <a:endParaRPr lang="en-US" sz="3600" kern="1200" dirty="0">
              <a:solidFill>
                <a:schemeClr val="tx1"/>
              </a:solidFill>
              <a:latin typeface="+mj-lt"/>
              <a:ea typeface="+mj-ea"/>
              <a:cs typeface="+mj-cs"/>
            </a:endParaRPr>
          </a:p>
        </p:txBody>
      </p:sp>
      <p:sp>
        <p:nvSpPr>
          <p:cNvPr id="43" name="TextBox 42">
            <a:extLst>
              <a:ext uri="{FF2B5EF4-FFF2-40B4-BE49-F238E27FC236}">
                <a16:creationId xmlns:a16="http://schemas.microsoft.com/office/drawing/2014/main" id="{46DB1818-9B59-473A-8A19-76F445C9979E}"/>
              </a:ext>
            </a:extLst>
          </p:cNvPr>
          <p:cNvSpPr txBox="1"/>
          <p:nvPr/>
        </p:nvSpPr>
        <p:spPr>
          <a:xfrm>
            <a:off x="643469" y="1782981"/>
            <a:ext cx="4008384" cy="4393982"/>
          </a:xfrm>
          <a:prstGeom prst="rect">
            <a:avLst/>
          </a:prstGeom>
        </p:spPr>
        <p:txBody>
          <a:bodyPr vert="horz" lIns="91440" tIns="45720" rIns="91440" bIns="45720" rtlCol="0">
            <a:normAutofit/>
          </a:bodyPr>
          <a:lstStyle/>
          <a:p>
            <a:pPr indent="-228600" fontAlgn="base">
              <a:lnSpc>
                <a:spcPct val="90000"/>
              </a:lnSpc>
              <a:spcAft>
                <a:spcPts val="600"/>
              </a:spcAft>
              <a:buFont typeface="Arial" panose="020B0604020202020204" pitchFamily="34" charset="0"/>
              <a:buChar char="•"/>
            </a:pPr>
            <a:r>
              <a:rPr lang="en-US" sz="2000" b="0" i="0" dirty="0">
                <a:effectLst/>
              </a:rPr>
              <a:t>In simple words, Miners are the one who runs a specialized version of the Blockchain software which can add a Block to the Blockchain. The miners get rewarded each time when they add a block to the Blockchain. There may be multiple miners who will compete with each other to create a Block in the blockchain in a network.</a:t>
            </a:r>
          </a:p>
        </p:txBody>
      </p:sp>
      <p:grpSp>
        <p:nvGrpSpPr>
          <p:cNvPr id="50" name="Group 4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1" name="Isosceles Triangle 5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Content Placeholder 12" descr="Diagram&#10;&#10;Description automatically generated">
            <a:extLst>
              <a:ext uri="{FF2B5EF4-FFF2-40B4-BE49-F238E27FC236}">
                <a16:creationId xmlns:a16="http://schemas.microsoft.com/office/drawing/2014/main" id="{BF7263AF-4EBF-40CF-BD8D-7A3C6A9C4E5B}"/>
              </a:ext>
            </a:extLst>
          </p:cNvPr>
          <p:cNvPicPr>
            <a:picLocks noGrp="1" noChangeAspect="1"/>
          </p:cNvPicPr>
          <p:nvPr>
            <p:ph idx="1"/>
          </p:nvPr>
        </p:nvPicPr>
        <p:blipFill>
          <a:blip r:embed="rId2"/>
          <a:stretch>
            <a:fillRect/>
          </a:stretch>
        </p:blipFill>
        <p:spPr>
          <a:xfrm>
            <a:off x="5295320" y="1288818"/>
            <a:ext cx="4121988" cy="4361892"/>
          </a:xfrm>
          <a:prstGeom prst="rect">
            <a:avLst/>
          </a:prstGeom>
        </p:spPr>
      </p:pic>
      <p:grpSp>
        <p:nvGrpSpPr>
          <p:cNvPr id="54" name="Group 53">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5" name="Rectangle 54">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2031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CE4F-B624-46A1-9715-9070CB794C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C2AEA-2985-43CE-9154-E480C432F5D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135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ECD2-3348-4815-A252-D6473258EB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7F0601-0263-45AF-9DB3-16445755D4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06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40A0-0F3F-43E7-BE41-4BB6C88BD0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37629B-2F93-43CE-B5EB-B6109D1C19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56386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C555-E69E-411B-A760-94400CA864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1B3540-5EFC-46BE-BA8B-4BBF3CDF965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780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FD669-1689-446F-92B0-ADBB896F9BB9}"/>
              </a:ext>
            </a:extLst>
          </p:cNvPr>
          <p:cNvSpPr>
            <a:spLocks noGrp="1"/>
          </p:cNvSpPr>
          <p:nvPr>
            <p:ph idx="1"/>
          </p:nvPr>
        </p:nvSpPr>
        <p:spPr>
          <a:xfrm>
            <a:off x="838200" y="325298"/>
            <a:ext cx="10515600" cy="4351338"/>
          </a:xfrm>
        </p:spPr>
        <p:txBody>
          <a:bodyPr/>
          <a:lstStyle/>
          <a:p>
            <a:r>
              <a:rPr lang="en-US" dirty="0"/>
              <a:t>Let’s take an example where Person A is transferring $50 to Person B.</a:t>
            </a:r>
          </a:p>
          <a:p>
            <a:r>
              <a:rPr lang="en-US" dirty="0"/>
              <a:t>Person A sends a request to his  Bank for initiating the transfer, Bank verifies the request and if everything is ok then subtracts $50 Person A ‘s account and adds $50 to the account of Person B. Then bank updates its ledgers to reflect these changes.</a:t>
            </a:r>
          </a:p>
        </p:txBody>
      </p:sp>
      <p:sp>
        <p:nvSpPr>
          <p:cNvPr id="4" name="AutoShape 2" descr="Transaction in a Centralized Ledger">
            <a:extLst>
              <a:ext uri="{FF2B5EF4-FFF2-40B4-BE49-F238E27FC236}">
                <a16:creationId xmlns:a16="http://schemas.microsoft.com/office/drawing/2014/main" id="{0715AC5C-2F21-41DD-9698-80FF828BC8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85585B4-D3F9-4D25-BDF8-2F8AA7A8F05A}"/>
              </a:ext>
            </a:extLst>
          </p:cNvPr>
          <p:cNvPicPr>
            <a:picLocks noChangeAspect="1"/>
          </p:cNvPicPr>
          <p:nvPr/>
        </p:nvPicPr>
        <p:blipFill>
          <a:blip r:embed="rId2"/>
          <a:stretch>
            <a:fillRect/>
          </a:stretch>
        </p:blipFill>
        <p:spPr>
          <a:xfrm>
            <a:off x="2609850" y="2907043"/>
            <a:ext cx="7734300" cy="3539185"/>
          </a:xfrm>
          <a:prstGeom prst="rect">
            <a:avLst/>
          </a:prstGeom>
        </p:spPr>
      </p:pic>
    </p:spTree>
    <p:extLst>
      <p:ext uri="{BB962C8B-B14F-4D97-AF65-F5344CB8AC3E}">
        <p14:creationId xmlns:p14="http://schemas.microsoft.com/office/powerpoint/2010/main" val="394704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05FB-25CD-4454-A26D-5485FFDE3F43}"/>
              </a:ext>
            </a:extLst>
          </p:cNvPr>
          <p:cNvSpPr>
            <a:spLocks noGrp="1"/>
          </p:cNvSpPr>
          <p:nvPr>
            <p:ph type="title"/>
          </p:nvPr>
        </p:nvSpPr>
        <p:spPr/>
        <p:txBody>
          <a:bodyPr>
            <a:noAutofit/>
          </a:bodyPr>
          <a:lstStyle/>
          <a:p>
            <a:pPr algn="just"/>
            <a:r>
              <a:rPr lang="en-US" sz="2400" dirty="0"/>
              <a:t>If you look at any of the transaction that we do these days are mostly handled by one or more servers managed by a single entity. </a:t>
            </a:r>
            <a:br>
              <a:rPr lang="en-US" sz="2400" dirty="0"/>
            </a:br>
            <a:r>
              <a:rPr lang="en-US" sz="2400" dirty="0"/>
              <a:t>This entity could be your bank, a social media or an online shop, and they all do a standard action, record your transactions in a centralized database.</a:t>
            </a:r>
          </a:p>
        </p:txBody>
      </p:sp>
      <p:sp>
        <p:nvSpPr>
          <p:cNvPr id="3" name="Content Placeholder 2">
            <a:extLst>
              <a:ext uri="{FF2B5EF4-FFF2-40B4-BE49-F238E27FC236}">
                <a16:creationId xmlns:a16="http://schemas.microsoft.com/office/drawing/2014/main" id="{B65CC41A-34E8-4B9D-880F-8ACAAF8A92CA}"/>
              </a:ext>
            </a:extLst>
          </p:cNvPr>
          <p:cNvSpPr>
            <a:spLocks noGrp="1"/>
          </p:cNvSpPr>
          <p:nvPr>
            <p:ph idx="1"/>
          </p:nvPr>
        </p:nvSpPr>
        <p:spPr/>
        <p:txBody>
          <a:bodyPr/>
          <a:lstStyle/>
          <a:p>
            <a:endParaRPr lang="en-US"/>
          </a:p>
        </p:txBody>
      </p:sp>
      <p:pic>
        <p:nvPicPr>
          <p:cNvPr id="2050" name="Picture 2" descr="Centralized Ledger">
            <a:extLst>
              <a:ext uri="{FF2B5EF4-FFF2-40B4-BE49-F238E27FC236}">
                <a16:creationId xmlns:a16="http://schemas.microsoft.com/office/drawing/2014/main" id="{49FD4B76-58E5-457D-B510-938920FF2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733" y="1825625"/>
            <a:ext cx="6191342" cy="413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92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3418-B1EB-4CF2-9F6A-B3CAB8D5AA45}"/>
              </a:ext>
            </a:extLst>
          </p:cNvPr>
          <p:cNvSpPr>
            <a:spLocks noGrp="1"/>
          </p:cNvSpPr>
          <p:nvPr>
            <p:ph type="title"/>
          </p:nvPr>
        </p:nvSpPr>
        <p:spPr/>
        <p:txBody>
          <a:bodyPr/>
          <a:lstStyle/>
          <a:p>
            <a:r>
              <a:rPr lang="en-US" dirty="0"/>
              <a:t>There are few drawbacks for this type of transactions and ledgers.</a:t>
            </a:r>
          </a:p>
        </p:txBody>
      </p:sp>
      <p:sp>
        <p:nvSpPr>
          <p:cNvPr id="3" name="Content Placeholder 2">
            <a:extLst>
              <a:ext uri="{FF2B5EF4-FFF2-40B4-BE49-F238E27FC236}">
                <a16:creationId xmlns:a16="http://schemas.microsoft.com/office/drawing/2014/main" id="{B587CA3E-05BF-4EF1-AD23-256BE68CBD6B}"/>
              </a:ext>
            </a:extLst>
          </p:cNvPr>
          <p:cNvSpPr>
            <a:spLocks noGrp="1"/>
          </p:cNvSpPr>
          <p:nvPr>
            <p:ph idx="1"/>
          </p:nvPr>
        </p:nvSpPr>
        <p:spPr/>
        <p:txBody>
          <a:bodyPr>
            <a:normAutofit fontScale="70000" lnSpcReduction="20000"/>
          </a:bodyPr>
          <a:lstStyle/>
          <a:p>
            <a:pPr marL="514350" indent="-514350">
              <a:buFont typeface="+mj-lt"/>
              <a:buAutoNum type="arabicPeriod"/>
            </a:pPr>
            <a:r>
              <a:rPr lang="en-US" dirty="0"/>
              <a:t>The entity who owns the ledger has the full control over it and can manipulate the ledgers at it is on will without its customer’s permission.</a:t>
            </a:r>
          </a:p>
          <a:p>
            <a:pPr marL="514350" indent="-514350">
              <a:buFont typeface="+mj-lt"/>
              <a:buAutoNum type="arabicPeriod"/>
            </a:pPr>
            <a:r>
              <a:rPr lang="en-US" dirty="0"/>
              <a:t>The records in this ledger can be easily tampered with by someone who has access to it, means if someone makes some malicious changes to this ledger that can affect everybody who is relying on that ledger. (for example, someone can hack into the bank’s centralized ledger and modify transactions).</a:t>
            </a:r>
          </a:p>
          <a:p>
            <a:pPr marL="514350" indent="-514350">
              <a:buFont typeface="+mj-lt"/>
              <a:buAutoNum type="arabicPeriod"/>
            </a:pPr>
            <a:r>
              <a:rPr lang="en-US" dirty="0"/>
              <a:t>Another disadvantage is the single point of failure. For example, if the bank decides to shut down their service users will not be able to perform transactions.</a:t>
            </a:r>
          </a:p>
          <a:p>
            <a:pPr marL="514350" indent="-514350">
              <a:buFont typeface="+mj-lt"/>
              <a:buAutoNum type="arabicPeriod"/>
            </a:pPr>
            <a:r>
              <a:rPr lang="en-US" dirty="0"/>
              <a:t>In the extreme case where a natural disaster wipes out their all data centers, all the transactions from the ledgers will be lost.</a:t>
            </a:r>
          </a:p>
          <a:p>
            <a:pPr marL="514350" indent="-514350">
              <a:buFont typeface="+mj-lt"/>
              <a:buAutoNum type="arabicPeriod"/>
            </a:pPr>
            <a:r>
              <a:rPr lang="en-US" dirty="0"/>
              <a:t>Centralized Ledgers stores data in Silo’s, means, for example, your bank has its ledger, an auditor has his ledger, tax authorities have its ledgers, and they are never synchronized.</a:t>
            </a:r>
          </a:p>
          <a:p>
            <a:pPr marL="514350" indent="-514350">
              <a:buFont typeface="+mj-lt"/>
              <a:buAutoNum type="arabicPeriod"/>
            </a:pPr>
            <a:r>
              <a:rPr lang="en-US" dirty="0"/>
              <a:t>Though it is a centralized ledger from the general point of view, the organizations will have to spend too much of money to build redundancy and scaling to their ledgers. That makes this very expensive</a:t>
            </a:r>
          </a:p>
        </p:txBody>
      </p:sp>
    </p:spTree>
    <p:extLst>
      <p:ext uri="{BB962C8B-B14F-4D97-AF65-F5344CB8AC3E}">
        <p14:creationId xmlns:p14="http://schemas.microsoft.com/office/powerpoint/2010/main" val="416284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BFB9-57DD-415B-A28C-54B701B25054}"/>
              </a:ext>
            </a:extLst>
          </p:cNvPr>
          <p:cNvSpPr>
            <a:spLocks noGrp="1"/>
          </p:cNvSpPr>
          <p:nvPr>
            <p:ph type="title"/>
          </p:nvPr>
        </p:nvSpPr>
        <p:spPr>
          <a:xfrm>
            <a:off x="918099" y="0"/>
            <a:ext cx="10515600" cy="1325563"/>
          </a:xfrm>
        </p:spPr>
        <p:txBody>
          <a:bodyPr>
            <a:noAutofit/>
          </a:bodyPr>
          <a:lstStyle/>
          <a:p>
            <a:pPr algn="just"/>
            <a:r>
              <a:rPr lang="en-US" sz="2800" dirty="0"/>
              <a:t>What is </a:t>
            </a:r>
            <a:r>
              <a:rPr lang="en-US" sz="2800" dirty="0" err="1"/>
              <a:t>BlockChain</a:t>
            </a:r>
            <a:r>
              <a:rPr lang="en-US" sz="2800" dirty="0"/>
              <a:t>: Blockchain is a distributed ledger of transactions. All the transactions in the blockchain are encrypted and synchronized between the participants</a:t>
            </a:r>
          </a:p>
        </p:txBody>
      </p:sp>
      <p:sp>
        <p:nvSpPr>
          <p:cNvPr id="3" name="Content Placeholder 2">
            <a:extLst>
              <a:ext uri="{FF2B5EF4-FFF2-40B4-BE49-F238E27FC236}">
                <a16:creationId xmlns:a16="http://schemas.microsoft.com/office/drawing/2014/main" id="{C8A89A35-A592-4B19-AB2E-A738BCFEC3BA}"/>
              </a:ext>
            </a:extLst>
          </p:cNvPr>
          <p:cNvSpPr>
            <a:spLocks noGrp="1"/>
          </p:cNvSpPr>
          <p:nvPr>
            <p:ph idx="1"/>
          </p:nvPr>
        </p:nvSpPr>
        <p:spPr>
          <a:xfrm>
            <a:off x="918099" y="813478"/>
            <a:ext cx="11155532" cy="4351338"/>
          </a:xfrm>
        </p:spPr>
        <p:txBody>
          <a:bodyPr/>
          <a:lstStyle/>
          <a:p>
            <a:r>
              <a:rPr lang="en-US" dirty="0"/>
              <a:t>.</a:t>
            </a:r>
          </a:p>
        </p:txBody>
      </p:sp>
      <p:pic>
        <p:nvPicPr>
          <p:cNvPr id="4" name="Picture 3">
            <a:extLst>
              <a:ext uri="{FF2B5EF4-FFF2-40B4-BE49-F238E27FC236}">
                <a16:creationId xmlns:a16="http://schemas.microsoft.com/office/drawing/2014/main" id="{AA9FE4F6-69E2-4BBC-AAB7-2E2E17A0720B}"/>
              </a:ext>
            </a:extLst>
          </p:cNvPr>
          <p:cNvPicPr>
            <a:picLocks noChangeAspect="1"/>
          </p:cNvPicPr>
          <p:nvPr/>
        </p:nvPicPr>
        <p:blipFill>
          <a:blip r:embed="rId2"/>
          <a:stretch>
            <a:fillRect/>
          </a:stretch>
        </p:blipFill>
        <p:spPr>
          <a:xfrm>
            <a:off x="2024062" y="1180730"/>
            <a:ext cx="8653463" cy="5439144"/>
          </a:xfrm>
          <a:prstGeom prst="rect">
            <a:avLst/>
          </a:prstGeom>
        </p:spPr>
      </p:pic>
    </p:spTree>
    <p:extLst>
      <p:ext uri="{BB962C8B-B14F-4D97-AF65-F5344CB8AC3E}">
        <p14:creationId xmlns:p14="http://schemas.microsoft.com/office/powerpoint/2010/main" val="104793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A51D-9E29-4F70-985D-7380B13ABB4B}"/>
              </a:ext>
            </a:extLst>
          </p:cNvPr>
          <p:cNvSpPr>
            <a:spLocks noGrp="1"/>
          </p:cNvSpPr>
          <p:nvPr>
            <p:ph type="title"/>
          </p:nvPr>
        </p:nvSpPr>
        <p:spPr/>
        <p:txBody>
          <a:bodyPr/>
          <a:lstStyle/>
          <a:p>
            <a:r>
              <a:rPr lang="en-US" dirty="0"/>
              <a:t>Distributed Ledgers  (DLT)</a:t>
            </a:r>
          </a:p>
        </p:txBody>
      </p:sp>
      <p:sp>
        <p:nvSpPr>
          <p:cNvPr id="3" name="Content Placeholder 2">
            <a:extLst>
              <a:ext uri="{FF2B5EF4-FFF2-40B4-BE49-F238E27FC236}">
                <a16:creationId xmlns:a16="http://schemas.microsoft.com/office/drawing/2014/main" id="{854FC0A5-F963-4653-B650-5A9FFEE950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B9891B6-2870-49B9-9E21-489A5D87E5EF}"/>
              </a:ext>
            </a:extLst>
          </p:cNvPr>
          <p:cNvPicPr>
            <a:picLocks noChangeAspect="1"/>
          </p:cNvPicPr>
          <p:nvPr/>
        </p:nvPicPr>
        <p:blipFill>
          <a:blip r:embed="rId2"/>
          <a:stretch>
            <a:fillRect/>
          </a:stretch>
        </p:blipFill>
        <p:spPr>
          <a:xfrm>
            <a:off x="1140456" y="1690688"/>
            <a:ext cx="4886325" cy="3819525"/>
          </a:xfrm>
          <a:prstGeom prst="rect">
            <a:avLst/>
          </a:prstGeom>
        </p:spPr>
      </p:pic>
      <p:sp>
        <p:nvSpPr>
          <p:cNvPr id="6" name="TextBox 5">
            <a:extLst>
              <a:ext uri="{FF2B5EF4-FFF2-40B4-BE49-F238E27FC236}">
                <a16:creationId xmlns:a16="http://schemas.microsoft.com/office/drawing/2014/main" id="{90E46387-4A05-4F69-999B-AF5FDA3125AC}"/>
              </a:ext>
            </a:extLst>
          </p:cNvPr>
          <p:cNvSpPr txBox="1"/>
          <p:nvPr/>
        </p:nvSpPr>
        <p:spPr>
          <a:xfrm>
            <a:off x="6825770" y="1580628"/>
            <a:ext cx="4590913" cy="2031325"/>
          </a:xfrm>
          <a:prstGeom prst="rect">
            <a:avLst/>
          </a:prstGeom>
          <a:noFill/>
        </p:spPr>
        <p:txBody>
          <a:bodyPr wrap="square">
            <a:spAutoFit/>
          </a:bodyPr>
          <a:lstStyle/>
          <a:p>
            <a:r>
              <a:rPr lang="en-US" dirty="0"/>
              <a:t>In the Distributed ledger each participating member has a copy of the ledger, In simple terms during any transactions, it updates the ledger of the sender and receiver then broadcast the transaction, The transaction details are updated in the ledgers of all of its participants using peer to peer network.</a:t>
            </a:r>
          </a:p>
        </p:txBody>
      </p:sp>
    </p:spTree>
    <p:extLst>
      <p:ext uri="{BB962C8B-B14F-4D97-AF65-F5344CB8AC3E}">
        <p14:creationId xmlns:p14="http://schemas.microsoft.com/office/powerpoint/2010/main" val="159795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51D1A-4D5F-499E-830E-AADA856361E9}"/>
              </a:ext>
            </a:extLst>
          </p:cNvPr>
          <p:cNvSpPr>
            <a:spLocks noGrp="1"/>
          </p:cNvSpPr>
          <p:nvPr>
            <p:ph type="title"/>
          </p:nvPr>
        </p:nvSpPr>
        <p:spPr/>
        <p:txBody>
          <a:bodyPr/>
          <a:lstStyle/>
          <a:p>
            <a:r>
              <a:rPr lang="en-US" dirty="0"/>
              <a:t>Peer to peer (P2P) network</a:t>
            </a:r>
          </a:p>
        </p:txBody>
      </p:sp>
      <p:sp>
        <p:nvSpPr>
          <p:cNvPr id="3" name="Content Placeholder 2">
            <a:extLst>
              <a:ext uri="{FF2B5EF4-FFF2-40B4-BE49-F238E27FC236}">
                <a16:creationId xmlns:a16="http://schemas.microsoft.com/office/drawing/2014/main" id="{C119CA3C-7B13-4BFA-A6C9-9A332AB55C09}"/>
              </a:ext>
            </a:extLst>
          </p:cNvPr>
          <p:cNvSpPr>
            <a:spLocks noGrp="1"/>
          </p:cNvSpPr>
          <p:nvPr>
            <p:ph idx="1"/>
          </p:nvPr>
        </p:nvSpPr>
        <p:spPr>
          <a:xfrm>
            <a:off x="696157" y="1253331"/>
            <a:ext cx="10515600" cy="4351338"/>
          </a:xfrm>
        </p:spPr>
        <p:txBody>
          <a:bodyPr/>
          <a:lstStyle/>
          <a:p>
            <a:r>
              <a:rPr lang="en-US" dirty="0"/>
              <a:t>Any peer can perform a transaction on the P2P network this means When one node can perform a similar transaction at the same time it will end up in conflicts</a:t>
            </a:r>
          </a:p>
        </p:txBody>
      </p:sp>
      <p:pic>
        <p:nvPicPr>
          <p:cNvPr id="3074" name="Picture 2" descr="Peer to peer Network">
            <a:extLst>
              <a:ext uri="{FF2B5EF4-FFF2-40B4-BE49-F238E27FC236}">
                <a16:creationId xmlns:a16="http://schemas.microsoft.com/office/drawing/2014/main" id="{E480BC30-05B4-4E81-BC4B-962837F0A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814" y="2100000"/>
            <a:ext cx="5038725"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8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AE548-7953-4A69-B988-3612F64586F4}"/>
              </a:ext>
            </a:extLst>
          </p:cNvPr>
          <p:cNvSpPr>
            <a:spLocks noGrp="1"/>
          </p:cNvSpPr>
          <p:nvPr>
            <p:ph type="title"/>
          </p:nvPr>
        </p:nvSpPr>
        <p:spPr/>
        <p:txBody>
          <a:bodyPr/>
          <a:lstStyle/>
          <a:p>
            <a:r>
              <a:rPr lang="en-US" dirty="0"/>
              <a:t>Cryptography in Blockchain</a:t>
            </a:r>
          </a:p>
        </p:txBody>
      </p:sp>
      <p:sp>
        <p:nvSpPr>
          <p:cNvPr id="3" name="Content Placeholder 2">
            <a:extLst>
              <a:ext uri="{FF2B5EF4-FFF2-40B4-BE49-F238E27FC236}">
                <a16:creationId xmlns:a16="http://schemas.microsoft.com/office/drawing/2014/main" id="{AE344C3E-1187-4C00-A939-A2B18FD327B6}"/>
              </a:ext>
            </a:extLst>
          </p:cNvPr>
          <p:cNvSpPr>
            <a:spLocks noGrp="1"/>
          </p:cNvSpPr>
          <p:nvPr>
            <p:ph idx="1"/>
          </p:nvPr>
        </p:nvSpPr>
        <p:spPr/>
        <p:txBody>
          <a:bodyPr/>
          <a:lstStyle/>
          <a:p>
            <a:r>
              <a:rPr lang="en-US" dirty="0"/>
              <a:t>Blockchain leverages two cryptographic concepts in its implementation.</a:t>
            </a:r>
          </a:p>
          <a:p>
            <a:r>
              <a:rPr lang="en-US" dirty="0"/>
              <a:t>They are the following</a:t>
            </a:r>
          </a:p>
          <a:p>
            <a:endParaRPr lang="en-US" dirty="0"/>
          </a:p>
          <a:p>
            <a:r>
              <a:rPr lang="en-US" dirty="0"/>
              <a:t>Hashing</a:t>
            </a:r>
          </a:p>
          <a:p>
            <a:r>
              <a:rPr lang="en-US" dirty="0"/>
              <a:t>Digital Signature.</a:t>
            </a:r>
          </a:p>
        </p:txBody>
      </p:sp>
      <p:sp>
        <p:nvSpPr>
          <p:cNvPr id="5" name="TextBox 4">
            <a:extLst>
              <a:ext uri="{FF2B5EF4-FFF2-40B4-BE49-F238E27FC236}">
                <a16:creationId xmlns:a16="http://schemas.microsoft.com/office/drawing/2014/main" id="{CCCB57D8-4E41-4CBB-AF38-D42E872BCB1B}"/>
              </a:ext>
            </a:extLst>
          </p:cNvPr>
          <p:cNvSpPr txBox="1"/>
          <p:nvPr/>
        </p:nvSpPr>
        <p:spPr>
          <a:xfrm>
            <a:off x="5089124" y="2284182"/>
            <a:ext cx="6540624" cy="1569660"/>
          </a:xfrm>
          <a:prstGeom prst="rect">
            <a:avLst/>
          </a:prstGeom>
          <a:noFill/>
        </p:spPr>
        <p:txBody>
          <a:bodyPr wrap="square">
            <a:spAutoFit/>
          </a:bodyPr>
          <a:lstStyle/>
          <a:p>
            <a:r>
              <a:rPr lang="en-US" sz="2400" dirty="0">
                <a:solidFill>
                  <a:srgbClr val="FF0000"/>
                </a:solidFill>
              </a:rPr>
              <a:t>What is Hashing</a:t>
            </a:r>
          </a:p>
          <a:p>
            <a:r>
              <a:rPr lang="en-US" dirty="0"/>
              <a:t>Hashing is a mechanism where any input is transformed to a fixed size output using a hashing algorithm. The input could be of any file type, for example, you can generate a hash of an image, text, music, movie or a binary file.</a:t>
            </a:r>
          </a:p>
        </p:txBody>
      </p:sp>
      <p:pic>
        <p:nvPicPr>
          <p:cNvPr id="6" name="Picture 5">
            <a:extLst>
              <a:ext uri="{FF2B5EF4-FFF2-40B4-BE49-F238E27FC236}">
                <a16:creationId xmlns:a16="http://schemas.microsoft.com/office/drawing/2014/main" id="{4CE0652E-7796-4B8D-80BC-2FB72300F2AC}"/>
              </a:ext>
            </a:extLst>
          </p:cNvPr>
          <p:cNvPicPr>
            <a:picLocks noChangeAspect="1"/>
          </p:cNvPicPr>
          <p:nvPr/>
        </p:nvPicPr>
        <p:blipFill>
          <a:blip r:embed="rId2"/>
          <a:stretch>
            <a:fillRect/>
          </a:stretch>
        </p:blipFill>
        <p:spPr>
          <a:xfrm>
            <a:off x="4647923" y="4001294"/>
            <a:ext cx="6981825" cy="2540361"/>
          </a:xfrm>
          <a:prstGeom prst="rect">
            <a:avLst/>
          </a:prstGeom>
        </p:spPr>
      </p:pic>
    </p:spTree>
    <p:extLst>
      <p:ext uri="{BB962C8B-B14F-4D97-AF65-F5344CB8AC3E}">
        <p14:creationId xmlns:p14="http://schemas.microsoft.com/office/powerpoint/2010/main" val="2442934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4AD163-6B27-4ABD-824A-4B29A17758D7}"/>
              </a:ext>
            </a:extLst>
          </p:cNvPr>
          <p:cNvSpPr>
            <a:spLocks noGrp="1"/>
          </p:cNvSpPr>
          <p:nvPr>
            <p:ph type="title"/>
          </p:nvPr>
        </p:nvSpPr>
        <p:spPr>
          <a:xfrm>
            <a:off x="643467" y="321734"/>
            <a:ext cx="10905066" cy="1135737"/>
          </a:xfrm>
        </p:spPr>
        <p:txBody>
          <a:bodyPr>
            <a:normAutofit/>
          </a:bodyPr>
          <a:lstStyle/>
          <a:p>
            <a:r>
              <a:rPr lang="en-US" sz="2300"/>
              <a:t>Merkle tree is a tree of hashes. Leaf nodes store data. Parent nodes contain their children’s hash as well as the hashed value of the sum of their children’s hashes. Since all the nodes except for leaf nodes contain a hash, the Merkle tree is also known as a hash tree.</a:t>
            </a:r>
          </a:p>
        </p:txBody>
      </p:sp>
      <p:sp>
        <p:nvSpPr>
          <p:cNvPr id="3" name="Content Placeholder 2">
            <a:extLst>
              <a:ext uri="{FF2B5EF4-FFF2-40B4-BE49-F238E27FC236}">
                <a16:creationId xmlns:a16="http://schemas.microsoft.com/office/drawing/2014/main" id="{6CA721B8-25A8-4B20-AB2E-7399E5FEF152}"/>
              </a:ext>
            </a:extLst>
          </p:cNvPr>
          <p:cNvSpPr>
            <a:spLocks noGrp="1"/>
          </p:cNvSpPr>
          <p:nvPr>
            <p:ph idx="1"/>
          </p:nvPr>
        </p:nvSpPr>
        <p:spPr>
          <a:xfrm>
            <a:off x="643469" y="1782981"/>
            <a:ext cx="4008384" cy="4393982"/>
          </a:xfrm>
        </p:spPr>
        <p:txBody>
          <a:bodyPr>
            <a:normAutofit/>
          </a:bodyPr>
          <a:lstStyle/>
          <a:p>
            <a:endParaRPr lang="en-US" sz="2000"/>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98" name="Picture 2" descr="MerkleRoot">
            <a:extLst>
              <a:ext uri="{FF2B5EF4-FFF2-40B4-BE49-F238E27FC236}">
                <a16:creationId xmlns:a16="http://schemas.microsoft.com/office/drawing/2014/main" id="{BD0EF7FC-CF7E-4C4F-8AC9-25F9879541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806569"/>
            <a:ext cx="6253212" cy="4314716"/>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14660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958</Words>
  <Application>Microsoft Office PowerPoint</Application>
  <PresentationFormat>Widescreen</PresentationFormat>
  <Paragraphs>38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inherit</vt:lpstr>
      <vt:lpstr>Lato</vt:lpstr>
      <vt:lpstr>Open Sans</vt:lpstr>
      <vt:lpstr>Office Theme</vt:lpstr>
      <vt:lpstr>    BlockChain Fundamentals  </vt:lpstr>
      <vt:lpstr>PowerPoint Presentation</vt:lpstr>
      <vt:lpstr>If you look at any of the transaction that we do these days are mostly handled by one or more servers managed by a single entity.  This entity could be your bank, a social media or an online shop, and they all do a standard action, record your transactions in a centralized database.</vt:lpstr>
      <vt:lpstr>There are few drawbacks for this type of transactions and ledgers.</vt:lpstr>
      <vt:lpstr>What is BlockChain: Blockchain is a distributed ledger of transactions. All the transactions in the blockchain are encrypted and synchronized between the participants</vt:lpstr>
      <vt:lpstr>Distributed Ledgers  (DLT)</vt:lpstr>
      <vt:lpstr>Peer to peer (P2P) network</vt:lpstr>
      <vt:lpstr>Cryptography in Blockchain</vt:lpstr>
      <vt:lpstr>Merkle tree is a tree of hashes. Leaf nodes store data. Parent nodes contain their children’s hash as well as the hashed value of the sum of their children’s hashes. Since all the nodes except for leaf nodes contain a hash, the Merkle tree is also known as a hash tree.</vt:lpstr>
      <vt:lpstr>PowerPoint Presentation</vt:lpstr>
      <vt:lpstr>PowerPoint Presentation</vt:lpstr>
      <vt:lpstr>PowerPoint Presentation</vt:lpstr>
      <vt:lpstr>PowerPoint Presentation</vt:lpstr>
      <vt:lpstr>What is a Block </vt:lpstr>
      <vt:lpstr>What is Block Mining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BlockChain Fundamentals  </dc:title>
  <dc:creator>Thippeswamy MN</dc:creator>
  <cp:lastModifiedBy>Thippeswamy MN</cp:lastModifiedBy>
  <cp:revision>9</cp:revision>
  <dcterms:created xsi:type="dcterms:W3CDTF">2021-10-04T15:03:27Z</dcterms:created>
  <dcterms:modified xsi:type="dcterms:W3CDTF">2021-10-04T15:47:56Z</dcterms:modified>
</cp:coreProperties>
</file>