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1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98B0E-9DC1-433A-9B4F-2AFA4B11C61A}"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D77C7-BB75-4C50-9D68-32A266ECD8A6}" type="slidenum">
              <a:rPr lang="en-IN" smtClean="0"/>
              <a:t>‹#›</a:t>
            </a:fld>
            <a:endParaRPr lang="en-IN"/>
          </a:p>
        </p:txBody>
      </p:sp>
    </p:spTree>
    <p:extLst>
      <p:ext uri="{BB962C8B-B14F-4D97-AF65-F5344CB8AC3E}">
        <p14:creationId xmlns:p14="http://schemas.microsoft.com/office/powerpoint/2010/main" val="80181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8917-57AC-FFA1-2FFC-BE766D402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F823AC-7F7F-FA68-DC48-33541344FF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DB5987-9809-60BD-3951-AC7FB6CC880B}"/>
              </a:ext>
            </a:extLst>
          </p:cNvPr>
          <p:cNvSpPr>
            <a:spLocks noGrp="1"/>
          </p:cNvSpPr>
          <p:nvPr>
            <p:ph type="dt" sz="half" idx="10"/>
          </p:nvPr>
        </p:nvSpPr>
        <p:spPr/>
        <p:txBody>
          <a:bodyPr/>
          <a:lstStyle/>
          <a:p>
            <a:fld id="{2D600F8F-805A-4AF9-8546-6C7CEAE40706}" type="datetimeFigureOut">
              <a:rPr lang="en-IN" smtClean="0"/>
              <a:t>24-06-2024</a:t>
            </a:fld>
            <a:endParaRPr lang="en-IN"/>
          </a:p>
        </p:txBody>
      </p:sp>
      <p:sp>
        <p:nvSpPr>
          <p:cNvPr id="5" name="Footer Placeholder 4">
            <a:extLst>
              <a:ext uri="{FF2B5EF4-FFF2-40B4-BE49-F238E27FC236}">
                <a16:creationId xmlns:a16="http://schemas.microsoft.com/office/drawing/2014/main" id="{109D296A-56C2-D6E9-9DAB-6181CEDD0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D4AD8-0AD6-2D1C-2915-30F93C949CA0}"/>
              </a:ext>
            </a:extLst>
          </p:cNvPr>
          <p:cNvSpPr>
            <a:spLocks noGrp="1"/>
          </p:cNvSpPr>
          <p:nvPr>
            <p:ph type="sldNum" sz="quarter" idx="12"/>
          </p:nvPr>
        </p:nvSpPr>
        <p:spPr/>
        <p:txBody>
          <a:bodyPr/>
          <a:lstStyle/>
          <a:p>
            <a:fld id="{3544031C-89D4-44F8-B590-62523B8D03EE}" type="slidenum">
              <a:rPr lang="en-IN" smtClean="0"/>
              <a:t>‹#›</a:t>
            </a:fld>
            <a:endParaRPr lang="en-IN"/>
          </a:p>
        </p:txBody>
      </p:sp>
    </p:spTree>
    <p:extLst>
      <p:ext uri="{BB962C8B-B14F-4D97-AF65-F5344CB8AC3E}">
        <p14:creationId xmlns:p14="http://schemas.microsoft.com/office/powerpoint/2010/main" val="283897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EC8D-9D54-CF4C-DD7F-4A44C725CC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9D0ED9-E57D-4AF0-C155-37FC972DE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B2376-C35F-23FC-2FCD-540521236680}"/>
              </a:ext>
            </a:extLst>
          </p:cNvPr>
          <p:cNvSpPr>
            <a:spLocks noGrp="1"/>
          </p:cNvSpPr>
          <p:nvPr>
            <p:ph type="dt" sz="half" idx="10"/>
          </p:nvPr>
        </p:nvSpPr>
        <p:spPr/>
        <p:txBody>
          <a:bodyPr/>
          <a:lstStyle/>
          <a:p>
            <a:fld id="{2D600F8F-805A-4AF9-8546-6C7CEAE40706}" type="datetimeFigureOut">
              <a:rPr lang="en-IN" smtClean="0"/>
              <a:t>24-06-2024</a:t>
            </a:fld>
            <a:endParaRPr lang="en-IN"/>
          </a:p>
        </p:txBody>
      </p:sp>
      <p:sp>
        <p:nvSpPr>
          <p:cNvPr id="5" name="Footer Placeholder 4">
            <a:extLst>
              <a:ext uri="{FF2B5EF4-FFF2-40B4-BE49-F238E27FC236}">
                <a16:creationId xmlns:a16="http://schemas.microsoft.com/office/drawing/2014/main" id="{BF135C35-C303-C404-5E03-C2DB87254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638DA-9513-9607-6D30-F9084A7C0AA0}"/>
              </a:ext>
            </a:extLst>
          </p:cNvPr>
          <p:cNvSpPr>
            <a:spLocks noGrp="1"/>
          </p:cNvSpPr>
          <p:nvPr>
            <p:ph type="sldNum" sz="quarter" idx="12"/>
          </p:nvPr>
        </p:nvSpPr>
        <p:spPr/>
        <p:txBody>
          <a:bodyPr/>
          <a:lstStyle/>
          <a:p>
            <a:fld id="{3544031C-89D4-44F8-B590-62523B8D03EE}" type="slidenum">
              <a:rPr lang="en-IN" smtClean="0"/>
              <a:t>‹#›</a:t>
            </a:fld>
            <a:endParaRPr lang="en-IN"/>
          </a:p>
        </p:txBody>
      </p:sp>
    </p:spTree>
    <p:extLst>
      <p:ext uri="{BB962C8B-B14F-4D97-AF65-F5344CB8AC3E}">
        <p14:creationId xmlns:p14="http://schemas.microsoft.com/office/powerpoint/2010/main" val="210750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ED4C08-3C53-9CFC-621C-A192E6DBC4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8C94A4-05C3-1230-B5D8-10A4AC7D76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42A5C7-9D86-2DCD-879D-746D90E98B7F}"/>
              </a:ext>
            </a:extLst>
          </p:cNvPr>
          <p:cNvSpPr>
            <a:spLocks noGrp="1"/>
          </p:cNvSpPr>
          <p:nvPr>
            <p:ph type="dt" sz="half" idx="10"/>
          </p:nvPr>
        </p:nvSpPr>
        <p:spPr/>
        <p:txBody>
          <a:bodyPr/>
          <a:lstStyle/>
          <a:p>
            <a:fld id="{2D600F8F-805A-4AF9-8546-6C7CEAE40706}" type="datetimeFigureOut">
              <a:rPr lang="en-IN" smtClean="0"/>
              <a:t>24-06-2024</a:t>
            </a:fld>
            <a:endParaRPr lang="en-IN"/>
          </a:p>
        </p:txBody>
      </p:sp>
      <p:sp>
        <p:nvSpPr>
          <p:cNvPr id="5" name="Footer Placeholder 4">
            <a:extLst>
              <a:ext uri="{FF2B5EF4-FFF2-40B4-BE49-F238E27FC236}">
                <a16:creationId xmlns:a16="http://schemas.microsoft.com/office/drawing/2014/main" id="{48D823CB-36B7-A30B-0322-81E8C8FF5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FDE18-B960-271E-6ED5-8208808FE1FA}"/>
              </a:ext>
            </a:extLst>
          </p:cNvPr>
          <p:cNvSpPr>
            <a:spLocks noGrp="1"/>
          </p:cNvSpPr>
          <p:nvPr>
            <p:ph type="sldNum" sz="quarter" idx="12"/>
          </p:nvPr>
        </p:nvSpPr>
        <p:spPr/>
        <p:txBody>
          <a:bodyPr/>
          <a:lstStyle/>
          <a:p>
            <a:fld id="{3544031C-89D4-44F8-B590-62523B8D03EE}" type="slidenum">
              <a:rPr lang="en-IN" smtClean="0"/>
              <a:t>‹#›</a:t>
            </a:fld>
            <a:endParaRPr lang="en-IN"/>
          </a:p>
        </p:txBody>
      </p:sp>
    </p:spTree>
    <p:extLst>
      <p:ext uri="{BB962C8B-B14F-4D97-AF65-F5344CB8AC3E}">
        <p14:creationId xmlns:p14="http://schemas.microsoft.com/office/powerpoint/2010/main" val="408236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7AC1-10ED-9E3A-F60D-0943B0B8D3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F25498-3954-F7FA-1ABA-EF6AEC2830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0BEF6-236A-A34A-D213-B6E92771662E}"/>
              </a:ext>
            </a:extLst>
          </p:cNvPr>
          <p:cNvSpPr>
            <a:spLocks noGrp="1"/>
          </p:cNvSpPr>
          <p:nvPr>
            <p:ph type="dt" sz="half" idx="10"/>
          </p:nvPr>
        </p:nvSpPr>
        <p:spPr/>
        <p:txBody>
          <a:bodyPr/>
          <a:lstStyle/>
          <a:p>
            <a:fld id="{2D600F8F-805A-4AF9-8546-6C7CEAE40706}" type="datetimeFigureOut">
              <a:rPr lang="en-IN" smtClean="0"/>
              <a:t>24-06-2024</a:t>
            </a:fld>
            <a:endParaRPr lang="en-IN"/>
          </a:p>
        </p:txBody>
      </p:sp>
      <p:sp>
        <p:nvSpPr>
          <p:cNvPr id="5" name="Footer Placeholder 4">
            <a:extLst>
              <a:ext uri="{FF2B5EF4-FFF2-40B4-BE49-F238E27FC236}">
                <a16:creationId xmlns:a16="http://schemas.microsoft.com/office/drawing/2014/main" id="{A65E7775-773E-E483-7660-D4B3ADCD27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92105-6B43-AF3C-7C2F-EC69AAA1DF1C}"/>
              </a:ext>
            </a:extLst>
          </p:cNvPr>
          <p:cNvSpPr>
            <a:spLocks noGrp="1"/>
          </p:cNvSpPr>
          <p:nvPr>
            <p:ph type="sldNum" sz="quarter" idx="12"/>
          </p:nvPr>
        </p:nvSpPr>
        <p:spPr/>
        <p:txBody>
          <a:bodyPr/>
          <a:lstStyle/>
          <a:p>
            <a:fld id="{3544031C-89D4-44F8-B590-62523B8D03EE}" type="slidenum">
              <a:rPr lang="en-IN" smtClean="0"/>
              <a:t>‹#›</a:t>
            </a:fld>
            <a:endParaRPr lang="en-IN"/>
          </a:p>
        </p:txBody>
      </p:sp>
    </p:spTree>
    <p:extLst>
      <p:ext uri="{BB962C8B-B14F-4D97-AF65-F5344CB8AC3E}">
        <p14:creationId xmlns:p14="http://schemas.microsoft.com/office/powerpoint/2010/main" val="139473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A922-8A04-82B1-3407-58498506B0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3E23D0-4F3C-E7B7-44F2-7184C24D2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BD5EF-27DC-6DDA-C9D7-CF3EF88962E5}"/>
              </a:ext>
            </a:extLst>
          </p:cNvPr>
          <p:cNvSpPr>
            <a:spLocks noGrp="1"/>
          </p:cNvSpPr>
          <p:nvPr>
            <p:ph type="dt" sz="half" idx="10"/>
          </p:nvPr>
        </p:nvSpPr>
        <p:spPr/>
        <p:txBody>
          <a:bodyPr/>
          <a:lstStyle/>
          <a:p>
            <a:fld id="{2D600F8F-805A-4AF9-8546-6C7CEAE40706}" type="datetimeFigureOut">
              <a:rPr lang="en-IN" smtClean="0"/>
              <a:t>24-06-2024</a:t>
            </a:fld>
            <a:endParaRPr lang="en-IN"/>
          </a:p>
        </p:txBody>
      </p:sp>
      <p:sp>
        <p:nvSpPr>
          <p:cNvPr id="5" name="Footer Placeholder 4">
            <a:extLst>
              <a:ext uri="{FF2B5EF4-FFF2-40B4-BE49-F238E27FC236}">
                <a16:creationId xmlns:a16="http://schemas.microsoft.com/office/drawing/2014/main" id="{3A46EC91-78B3-C749-7859-98496109B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9E1C1-D482-BF1C-FAF5-475058B1D6AF}"/>
              </a:ext>
            </a:extLst>
          </p:cNvPr>
          <p:cNvSpPr>
            <a:spLocks noGrp="1"/>
          </p:cNvSpPr>
          <p:nvPr>
            <p:ph type="sldNum" sz="quarter" idx="12"/>
          </p:nvPr>
        </p:nvSpPr>
        <p:spPr/>
        <p:txBody>
          <a:bodyPr/>
          <a:lstStyle/>
          <a:p>
            <a:fld id="{3544031C-89D4-44F8-B590-62523B8D03EE}" type="slidenum">
              <a:rPr lang="en-IN" smtClean="0"/>
              <a:t>‹#›</a:t>
            </a:fld>
            <a:endParaRPr lang="en-IN"/>
          </a:p>
        </p:txBody>
      </p:sp>
    </p:spTree>
    <p:extLst>
      <p:ext uri="{BB962C8B-B14F-4D97-AF65-F5344CB8AC3E}">
        <p14:creationId xmlns:p14="http://schemas.microsoft.com/office/powerpoint/2010/main" val="56561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41D7-11E0-91EF-1BD2-C06F4C6564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3D1D77-6503-7199-1110-E226EDFA5E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E5B3C3-CAFF-7817-8495-1675DB3B4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9D7C7E-5DDA-D532-E9A2-7A22D9A6A565}"/>
              </a:ext>
            </a:extLst>
          </p:cNvPr>
          <p:cNvSpPr>
            <a:spLocks noGrp="1"/>
          </p:cNvSpPr>
          <p:nvPr>
            <p:ph type="dt" sz="half" idx="10"/>
          </p:nvPr>
        </p:nvSpPr>
        <p:spPr/>
        <p:txBody>
          <a:bodyPr/>
          <a:lstStyle/>
          <a:p>
            <a:fld id="{2D600F8F-805A-4AF9-8546-6C7CEAE40706}" type="datetimeFigureOut">
              <a:rPr lang="en-IN" smtClean="0"/>
              <a:t>24-06-2024</a:t>
            </a:fld>
            <a:endParaRPr lang="en-IN"/>
          </a:p>
        </p:txBody>
      </p:sp>
      <p:sp>
        <p:nvSpPr>
          <p:cNvPr id="6" name="Footer Placeholder 5">
            <a:extLst>
              <a:ext uri="{FF2B5EF4-FFF2-40B4-BE49-F238E27FC236}">
                <a16:creationId xmlns:a16="http://schemas.microsoft.com/office/drawing/2014/main" id="{BB039A69-EB79-AC76-6AD0-29C9188604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02F4DA-A536-A565-DD72-E7DE223CC2A9}"/>
              </a:ext>
            </a:extLst>
          </p:cNvPr>
          <p:cNvSpPr>
            <a:spLocks noGrp="1"/>
          </p:cNvSpPr>
          <p:nvPr>
            <p:ph type="sldNum" sz="quarter" idx="12"/>
          </p:nvPr>
        </p:nvSpPr>
        <p:spPr/>
        <p:txBody>
          <a:bodyPr/>
          <a:lstStyle/>
          <a:p>
            <a:fld id="{3544031C-89D4-44F8-B590-62523B8D03EE}" type="slidenum">
              <a:rPr lang="en-IN" smtClean="0"/>
              <a:t>‹#›</a:t>
            </a:fld>
            <a:endParaRPr lang="en-IN"/>
          </a:p>
        </p:txBody>
      </p:sp>
    </p:spTree>
    <p:extLst>
      <p:ext uri="{BB962C8B-B14F-4D97-AF65-F5344CB8AC3E}">
        <p14:creationId xmlns:p14="http://schemas.microsoft.com/office/powerpoint/2010/main" val="118811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490B-B360-3CB1-763B-ABA9BE7B38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6168D8-32AB-1D8F-2193-999D5B1EB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15EF96-D84A-3637-058C-3CB9D4BD68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3D42CA-0B6E-9ABD-9FBC-72C9212F8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D418BD-96B4-8433-00DE-E50ED35B37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C68E48-4AED-E55B-A7F7-CF087A0E4CBC}"/>
              </a:ext>
            </a:extLst>
          </p:cNvPr>
          <p:cNvSpPr>
            <a:spLocks noGrp="1"/>
          </p:cNvSpPr>
          <p:nvPr>
            <p:ph type="dt" sz="half" idx="10"/>
          </p:nvPr>
        </p:nvSpPr>
        <p:spPr/>
        <p:txBody>
          <a:bodyPr/>
          <a:lstStyle/>
          <a:p>
            <a:fld id="{2D600F8F-805A-4AF9-8546-6C7CEAE40706}" type="datetimeFigureOut">
              <a:rPr lang="en-IN" smtClean="0"/>
              <a:t>24-06-2024</a:t>
            </a:fld>
            <a:endParaRPr lang="en-IN"/>
          </a:p>
        </p:txBody>
      </p:sp>
      <p:sp>
        <p:nvSpPr>
          <p:cNvPr id="8" name="Footer Placeholder 7">
            <a:extLst>
              <a:ext uri="{FF2B5EF4-FFF2-40B4-BE49-F238E27FC236}">
                <a16:creationId xmlns:a16="http://schemas.microsoft.com/office/drawing/2014/main" id="{7B5B0180-FB46-BDEB-F294-790BB3C158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4C8A4A-C8E9-8CD0-D90C-23BBA8935FE9}"/>
              </a:ext>
            </a:extLst>
          </p:cNvPr>
          <p:cNvSpPr>
            <a:spLocks noGrp="1"/>
          </p:cNvSpPr>
          <p:nvPr>
            <p:ph type="sldNum" sz="quarter" idx="12"/>
          </p:nvPr>
        </p:nvSpPr>
        <p:spPr/>
        <p:txBody>
          <a:bodyPr/>
          <a:lstStyle/>
          <a:p>
            <a:fld id="{3544031C-89D4-44F8-B590-62523B8D03EE}" type="slidenum">
              <a:rPr lang="en-IN" smtClean="0"/>
              <a:t>‹#›</a:t>
            </a:fld>
            <a:endParaRPr lang="en-IN"/>
          </a:p>
        </p:txBody>
      </p:sp>
    </p:spTree>
    <p:extLst>
      <p:ext uri="{BB962C8B-B14F-4D97-AF65-F5344CB8AC3E}">
        <p14:creationId xmlns:p14="http://schemas.microsoft.com/office/powerpoint/2010/main" val="297575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709C-86C9-846F-B7E6-2E57F1F389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50C37F-A0FA-27F2-BEEB-616CB89F5D46}"/>
              </a:ext>
            </a:extLst>
          </p:cNvPr>
          <p:cNvSpPr>
            <a:spLocks noGrp="1"/>
          </p:cNvSpPr>
          <p:nvPr>
            <p:ph type="dt" sz="half" idx="10"/>
          </p:nvPr>
        </p:nvSpPr>
        <p:spPr/>
        <p:txBody>
          <a:bodyPr/>
          <a:lstStyle/>
          <a:p>
            <a:fld id="{2D600F8F-805A-4AF9-8546-6C7CEAE40706}" type="datetimeFigureOut">
              <a:rPr lang="en-IN" smtClean="0"/>
              <a:t>24-06-2024</a:t>
            </a:fld>
            <a:endParaRPr lang="en-IN"/>
          </a:p>
        </p:txBody>
      </p:sp>
      <p:sp>
        <p:nvSpPr>
          <p:cNvPr id="4" name="Footer Placeholder 3">
            <a:extLst>
              <a:ext uri="{FF2B5EF4-FFF2-40B4-BE49-F238E27FC236}">
                <a16:creationId xmlns:a16="http://schemas.microsoft.com/office/drawing/2014/main" id="{BB596D92-72F6-8A0E-5500-A9949F60BA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67DC38-BCD7-C3A8-8348-22D830D461FB}"/>
              </a:ext>
            </a:extLst>
          </p:cNvPr>
          <p:cNvSpPr>
            <a:spLocks noGrp="1"/>
          </p:cNvSpPr>
          <p:nvPr>
            <p:ph type="sldNum" sz="quarter" idx="12"/>
          </p:nvPr>
        </p:nvSpPr>
        <p:spPr/>
        <p:txBody>
          <a:bodyPr/>
          <a:lstStyle/>
          <a:p>
            <a:fld id="{3544031C-89D4-44F8-B590-62523B8D03EE}" type="slidenum">
              <a:rPr lang="en-IN" smtClean="0"/>
              <a:t>‹#›</a:t>
            </a:fld>
            <a:endParaRPr lang="en-IN"/>
          </a:p>
        </p:txBody>
      </p:sp>
    </p:spTree>
    <p:extLst>
      <p:ext uri="{BB962C8B-B14F-4D97-AF65-F5344CB8AC3E}">
        <p14:creationId xmlns:p14="http://schemas.microsoft.com/office/powerpoint/2010/main" val="229985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082DD-59BD-96C5-74CE-94905A14A6EA}"/>
              </a:ext>
            </a:extLst>
          </p:cNvPr>
          <p:cNvSpPr>
            <a:spLocks noGrp="1"/>
          </p:cNvSpPr>
          <p:nvPr>
            <p:ph type="dt" sz="half" idx="10"/>
          </p:nvPr>
        </p:nvSpPr>
        <p:spPr/>
        <p:txBody>
          <a:bodyPr/>
          <a:lstStyle/>
          <a:p>
            <a:fld id="{2D600F8F-805A-4AF9-8546-6C7CEAE40706}" type="datetimeFigureOut">
              <a:rPr lang="en-IN" smtClean="0"/>
              <a:t>24-06-2024</a:t>
            </a:fld>
            <a:endParaRPr lang="en-IN"/>
          </a:p>
        </p:txBody>
      </p:sp>
      <p:sp>
        <p:nvSpPr>
          <p:cNvPr id="3" name="Footer Placeholder 2">
            <a:extLst>
              <a:ext uri="{FF2B5EF4-FFF2-40B4-BE49-F238E27FC236}">
                <a16:creationId xmlns:a16="http://schemas.microsoft.com/office/drawing/2014/main" id="{94590B55-428C-CB47-D144-62306D5ADE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67A4DD-7D84-814D-AA01-DED4AE4ACC6E}"/>
              </a:ext>
            </a:extLst>
          </p:cNvPr>
          <p:cNvSpPr>
            <a:spLocks noGrp="1"/>
          </p:cNvSpPr>
          <p:nvPr>
            <p:ph type="sldNum" sz="quarter" idx="12"/>
          </p:nvPr>
        </p:nvSpPr>
        <p:spPr/>
        <p:txBody>
          <a:bodyPr/>
          <a:lstStyle/>
          <a:p>
            <a:fld id="{3544031C-89D4-44F8-B590-62523B8D03EE}" type="slidenum">
              <a:rPr lang="en-IN" smtClean="0"/>
              <a:t>‹#›</a:t>
            </a:fld>
            <a:endParaRPr lang="en-IN"/>
          </a:p>
        </p:txBody>
      </p:sp>
    </p:spTree>
    <p:extLst>
      <p:ext uri="{BB962C8B-B14F-4D97-AF65-F5344CB8AC3E}">
        <p14:creationId xmlns:p14="http://schemas.microsoft.com/office/powerpoint/2010/main" val="410318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BB9C-3D71-18F4-C400-C0647462F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65C189-04BE-5EE8-EA6D-EAE29D3F40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023AE1-6CD3-CB9F-AE3F-71CF53595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75A84-C1F7-456F-5095-03AFF42E3858}"/>
              </a:ext>
            </a:extLst>
          </p:cNvPr>
          <p:cNvSpPr>
            <a:spLocks noGrp="1"/>
          </p:cNvSpPr>
          <p:nvPr>
            <p:ph type="dt" sz="half" idx="10"/>
          </p:nvPr>
        </p:nvSpPr>
        <p:spPr/>
        <p:txBody>
          <a:bodyPr/>
          <a:lstStyle/>
          <a:p>
            <a:fld id="{2D600F8F-805A-4AF9-8546-6C7CEAE40706}" type="datetimeFigureOut">
              <a:rPr lang="en-IN" smtClean="0"/>
              <a:t>24-06-2024</a:t>
            </a:fld>
            <a:endParaRPr lang="en-IN"/>
          </a:p>
        </p:txBody>
      </p:sp>
      <p:sp>
        <p:nvSpPr>
          <p:cNvPr id="6" name="Footer Placeholder 5">
            <a:extLst>
              <a:ext uri="{FF2B5EF4-FFF2-40B4-BE49-F238E27FC236}">
                <a16:creationId xmlns:a16="http://schemas.microsoft.com/office/drawing/2014/main" id="{037DA41A-A579-0713-6267-B4488FBC86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BA56EB-8E5D-E382-499C-644A8FE2DCE4}"/>
              </a:ext>
            </a:extLst>
          </p:cNvPr>
          <p:cNvSpPr>
            <a:spLocks noGrp="1"/>
          </p:cNvSpPr>
          <p:nvPr>
            <p:ph type="sldNum" sz="quarter" idx="12"/>
          </p:nvPr>
        </p:nvSpPr>
        <p:spPr/>
        <p:txBody>
          <a:bodyPr/>
          <a:lstStyle/>
          <a:p>
            <a:fld id="{3544031C-89D4-44F8-B590-62523B8D03EE}" type="slidenum">
              <a:rPr lang="en-IN" smtClean="0"/>
              <a:t>‹#›</a:t>
            </a:fld>
            <a:endParaRPr lang="en-IN"/>
          </a:p>
        </p:txBody>
      </p:sp>
    </p:spTree>
    <p:extLst>
      <p:ext uri="{BB962C8B-B14F-4D97-AF65-F5344CB8AC3E}">
        <p14:creationId xmlns:p14="http://schemas.microsoft.com/office/powerpoint/2010/main" val="6701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E821-2F4C-532B-F889-9DF26E5AB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FF44E2-D996-1231-A1F3-86BBA7524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A56F12-372D-B3CC-E9F7-2AEBF568D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6F5DB-26F4-F26A-7C28-AB64061D08E3}"/>
              </a:ext>
            </a:extLst>
          </p:cNvPr>
          <p:cNvSpPr>
            <a:spLocks noGrp="1"/>
          </p:cNvSpPr>
          <p:nvPr>
            <p:ph type="dt" sz="half" idx="10"/>
          </p:nvPr>
        </p:nvSpPr>
        <p:spPr/>
        <p:txBody>
          <a:bodyPr/>
          <a:lstStyle/>
          <a:p>
            <a:fld id="{2D600F8F-805A-4AF9-8546-6C7CEAE40706}" type="datetimeFigureOut">
              <a:rPr lang="en-IN" smtClean="0"/>
              <a:t>24-06-2024</a:t>
            </a:fld>
            <a:endParaRPr lang="en-IN"/>
          </a:p>
        </p:txBody>
      </p:sp>
      <p:sp>
        <p:nvSpPr>
          <p:cNvPr id="6" name="Footer Placeholder 5">
            <a:extLst>
              <a:ext uri="{FF2B5EF4-FFF2-40B4-BE49-F238E27FC236}">
                <a16:creationId xmlns:a16="http://schemas.microsoft.com/office/drawing/2014/main" id="{4097E35B-FBC3-C00D-D7A2-FACEE2CEE8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31AA4-8680-7ED3-1186-3695C387F3F8}"/>
              </a:ext>
            </a:extLst>
          </p:cNvPr>
          <p:cNvSpPr>
            <a:spLocks noGrp="1"/>
          </p:cNvSpPr>
          <p:nvPr>
            <p:ph type="sldNum" sz="quarter" idx="12"/>
          </p:nvPr>
        </p:nvSpPr>
        <p:spPr/>
        <p:txBody>
          <a:bodyPr/>
          <a:lstStyle/>
          <a:p>
            <a:fld id="{3544031C-89D4-44F8-B590-62523B8D03EE}" type="slidenum">
              <a:rPr lang="en-IN" smtClean="0"/>
              <a:t>‹#›</a:t>
            </a:fld>
            <a:endParaRPr lang="en-IN"/>
          </a:p>
        </p:txBody>
      </p:sp>
    </p:spTree>
    <p:extLst>
      <p:ext uri="{BB962C8B-B14F-4D97-AF65-F5344CB8AC3E}">
        <p14:creationId xmlns:p14="http://schemas.microsoft.com/office/powerpoint/2010/main" val="196138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10C6B-80F6-A64A-0978-0D36420907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75F61C-02D7-506D-41C6-1DB3AC7AF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AFE20-E909-D77E-08DE-8119F69CE6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00F8F-805A-4AF9-8546-6C7CEAE40706}" type="datetimeFigureOut">
              <a:rPr lang="en-IN" smtClean="0"/>
              <a:t>24-06-2024</a:t>
            </a:fld>
            <a:endParaRPr lang="en-IN"/>
          </a:p>
        </p:txBody>
      </p:sp>
      <p:sp>
        <p:nvSpPr>
          <p:cNvPr id="5" name="Footer Placeholder 4">
            <a:extLst>
              <a:ext uri="{FF2B5EF4-FFF2-40B4-BE49-F238E27FC236}">
                <a16:creationId xmlns:a16="http://schemas.microsoft.com/office/drawing/2014/main" id="{E3B9A342-91A8-F948-427E-09C3C8956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A1A5AA-9B81-401E-4133-94492E66F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4031C-89D4-44F8-B590-62523B8D03EE}" type="slidenum">
              <a:rPr lang="en-IN" smtClean="0"/>
              <a:t>‹#›</a:t>
            </a:fld>
            <a:endParaRPr lang="en-IN"/>
          </a:p>
        </p:txBody>
      </p:sp>
    </p:spTree>
    <p:extLst>
      <p:ext uri="{BB962C8B-B14F-4D97-AF65-F5344CB8AC3E}">
        <p14:creationId xmlns:p14="http://schemas.microsoft.com/office/powerpoint/2010/main" val="516059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14.xml"/><Relationship Id="rId3" Type="http://schemas.openxmlformats.org/officeDocument/2006/relationships/image" Target="../media/image1.png"/><Relationship Id="rId21" Type="http://schemas.openxmlformats.org/officeDocument/2006/relationships/image" Target="../media/image4.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2345719"/>
            <a:ext cx="5066071" cy="1325563"/>
          </a:xfrm>
        </p:spPr>
        <p:txBody>
          <a:bodyPr anchor="ctr">
            <a:normAutofit/>
          </a:bodyPr>
          <a:lstStyle/>
          <a:p>
            <a:r>
              <a:rPr lang="en-US" dirty="0">
                <a:solidFill>
                  <a:srgbClr val="0E659B"/>
                </a:solidFill>
              </a:rPr>
              <a:t>Predictive analysis methodology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Thippeswamy MN</a:t>
            </a:r>
          </a:p>
          <a:p>
            <a:pPr marL="0" indent="0">
              <a:buNone/>
            </a:pPr>
            <a:r>
              <a:rPr lang="en-US" dirty="0"/>
              <a:t>24-06-2024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C9A7-B7B1-DD62-34B0-55F58C5FFB6D}"/>
              </a:ext>
            </a:extLst>
          </p:cNvPr>
          <p:cNvSpPr>
            <a:spLocks noGrp="1"/>
          </p:cNvSpPr>
          <p:nvPr>
            <p:ph type="title"/>
          </p:nvPr>
        </p:nvSpPr>
        <p:spPr>
          <a:xfrm>
            <a:off x="838200" y="383459"/>
            <a:ext cx="10515600" cy="1956618"/>
          </a:xfrm>
        </p:spPr>
        <p:txBody>
          <a:bodyPr>
            <a:normAutofit fontScale="90000"/>
          </a:bodyPr>
          <a:lstStyle/>
          <a:p>
            <a:r>
              <a:rPr lang="en-IN" dirty="0"/>
              <a:t>Step 1: Data Preprocessing</a:t>
            </a:r>
            <a:br>
              <a:rPr lang="en-IN" dirty="0"/>
            </a:br>
            <a:r>
              <a:rPr lang="en-US" b="1" dirty="0"/>
              <a:t>Objective:</a:t>
            </a:r>
            <a:r>
              <a:rPr lang="en-US" dirty="0"/>
              <a:t> Prepare the data for training by standardizing features and handling missing values.</a:t>
            </a:r>
            <a:endParaRPr lang="en-IN" dirty="0"/>
          </a:p>
        </p:txBody>
      </p:sp>
      <p:sp>
        <p:nvSpPr>
          <p:cNvPr id="3" name="Content Placeholder 2">
            <a:extLst>
              <a:ext uri="{FF2B5EF4-FFF2-40B4-BE49-F238E27FC236}">
                <a16:creationId xmlns:a16="http://schemas.microsoft.com/office/drawing/2014/main" id="{9EEFA337-C820-4D97-D5A3-B1EB7107A4D2}"/>
              </a:ext>
            </a:extLst>
          </p:cNvPr>
          <p:cNvSpPr>
            <a:spLocks noGrp="1"/>
          </p:cNvSpPr>
          <p:nvPr>
            <p:ph sz="half" idx="1"/>
          </p:nvPr>
        </p:nvSpPr>
        <p:spPr>
          <a:xfrm>
            <a:off x="838200" y="2664541"/>
            <a:ext cx="10515600" cy="3512421"/>
          </a:xfrm>
        </p:spPr>
        <p:txBody>
          <a:bodyPr/>
          <a:lstStyle/>
          <a:p>
            <a:pPr marL="514350" indent="-514350">
              <a:buFont typeface="+mj-lt"/>
              <a:buAutoNum type="arabicPeriod"/>
            </a:pPr>
            <a:r>
              <a:rPr lang="en-IN" b="1" dirty="0"/>
              <a:t>Data Cleaning</a:t>
            </a:r>
            <a:r>
              <a:rPr lang="en-IN" dirty="0"/>
              <a:t>:</a:t>
            </a:r>
          </a:p>
          <a:p>
            <a:pPr lvl="1"/>
            <a:r>
              <a:rPr lang="en-US" dirty="0"/>
              <a:t>Handle missing values by imputing or removing them.</a:t>
            </a:r>
          </a:p>
          <a:p>
            <a:pPr lvl="1"/>
            <a:r>
              <a:rPr lang="en-IN" dirty="0"/>
              <a:t>Remove duplicate entries.</a:t>
            </a:r>
          </a:p>
          <a:p>
            <a:pPr marL="514350" indent="-514350">
              <a:buFont typeface="+mj-lt"/>
              <a:buAutoNum type="arabicPeriod"/>
            </a:pPr>
            <a:r>
              <a:rPr lang="en-IN" b="1" dirty="0"/>
              <a:t>Feature Engineering</a:t>
            </a:r>
            <a:r>
              <a:rPr lang="en-IN" dirty="0"/>
              <a:t>:</a:t>
            </a:r>
          </a:p>
          <a:p>
            <a:pPr lvl="1"/>
            <a:r>
              <a:rPr lang="en-US" dirty="0"/>
              <a:t>Create new features that may enhance model performance.</a:t>
            </a:r>
          </a:p>
          <a:p>
            <a:pPr lvl="1"/>
            <a:r>
              <a:rPr lang="en-US" dirty="0"/>
              <a:t>Transform categorical variables into numerical representations using techniques like one-hot encoding.</a:t>
            </a:r>
            <a:endParaRPr lang="en-IN" dirty="0"/>
          </a:p>
        </p:txBody>
      </p:sp>
    </p:spTree>
    <p:extLst>
      <p:ext uri="{BB962C8B-B14F-4D97-AF65-F5344CB8AC3E}">
        <p14:creationId xmlns:p14="http://schemas.microsoft.com/office/powerpoint/2010/main" val="190368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0F5B6-E887-E027-A579-36C7A86DD8F0}"/>
              </a:ext>
            </a:extLst>
          </p:cNvPr>
          <p:cNvSpPr>
            <a:spLocks noGrp="1"/>
          </p:cNvSpPr>
          <p:nvPr>
            <p:ph sz="half" idx="1"/>
          </p:nvPr>
        </p:nvSpPr>
        <p:spPr>
          <a:xfrm>
            <a:off x="838199" y="599768"/>
            <a:ext cx="10400071" cy="5577195"/>
          </a:xfrm>
        </p:spPr>
        <p:txBody>
          <a:bodyPr>
            <a:normAutofit fontScale="85000" lnSpcReduction="20000"/>
          </a:bodyPr>
          <a:lstStyle/>
          <a:p>
            <a:pPr marL="0" indent="0">
              <a:buNone/>
            </a:pPr>
            <a:r>
              <a:rPr lang="en-IN" b="1" dirty="0"/>
              <a:t>3 Standardization</a:t>
            </a:r>
            <a:r>
              <a:rPr lang="en-IN" dirty="0"/>
              <a:t>:</a:t>
            </a:r>
          </a:p>
          <a:p>
            <a:pPr lvl="1"/>
            <a:r>
              <a:rPr lang="en-US" dirty="0"/>
              <a:t>Standardize the features to have a mean of 0 and a standard deviation of 1, which is essential for algorithms like SVM and K-nearest neighbors.</a:t>
            </a:r>
          </a:p>
          <a:p>
            <a:pPr marL="457200" lvl="1" indent="0">
              <a:buNone/>
            </a:pPr>
            <a:r>
              <a:rPr lang="en-IN" dirty="0"/>
              <a:t>from </a:t>
            </a:r>
            <a:r>
              <a:rPr lang="en-IN" dirty="0" err="1"/>
              <a:t>sklearn.preprocessing</a:t>
            </a:r>
            <a:r>
              <a:rPr lang="en-IN" dirty="0"/>
              <a:t> import </a:t>
            </a:r>
            <a:r>
              <a:rPr lang="en-IN" dirty="0" err="1"/>
              <a:t>StandardScaler</a:t>
            </a:r>
            <a:r>
              <a:rPr lang="en-IN" dirty="0"/>
              <a:t> scaler = </a:t>
            </a:r>
            <a:r>
              <a:rPr lang="en-IN" dirty="0" err="1"/>
              <a:t>StandardScaler</a:t>
            </a:r>
            <a:r>
              <a:rPr lang="en-IN" dirty="0"/>
              <a:t>() </a:t>
            </a:r>
            <a:r>
              <a:rPr lang="en-IN" dirty="0" err="1"/>
              <a:t>X_scaled</a:t>
            </a:r>
            <a:r>
              <a:rPr lang="en-IN" dirty="0"/>
              <a:t> = </a:t>
            </a:r>
            <a:r>
              <a:rPr lang="en-IN" dirty="0" err="1"/>
              <a:t>scaler.fit_transform</a:t>
            </a:r>
            <a:r>
              <a:rPr lang="en-IN" dirty="0"/>
              <a:t>(X)</a:t>
            </a:r>
          </a:p>
          <a:p>
            <a:pPr lvl="1"/>
            <a:r>
              <a:rPr lang="en-IN" dirty="0"/>
              <a:t>Step 2: Train-Test Split</a:t>
            </a:r>
          </a:p>
          <a:p>
            <a:pPr lvl="1"/>
            <a:r>
              <a:rPr lang="en-US" b="1" dirty="0"/>
              <a:t>Objective:</a:t>
            </a:r>
            <a:r>
              <a:rPr lang="en-US" dirty="0"/>
              <a:t> Split the data into training and testing sets to evaluate model performance on unseen data.</a:t>
            </a:r>
          </a:p>
          <a:p>
            <a:pPr marL="457200" lvl="1" indent="0">
              <a:buNone/>
            </a:pPr>
            <a:r>
              <a:rPr lang="en-US" dirty="0"/>
              <a:t>from </a:t>
            </a:r>
            <a:r>
              <a:rPr lang="en-US" dirty="0" err="1"/>
              <a:t>sklearn.model_selection</a:t>
            </a:r>
            <a:r>
              <a:rPr lang="en-US" dirty="0"/>
              <a:t> import </a:t>
            </a:r>
            <a:r>
              <a:rPr lang="en-US" dirty="0" err="1"/>
              <a:t>train_test_split</a:t>
            </a:r>
            <a:r>
              <a:rPr lang="en-US" dirty="0"/>
              <a:t> </a:t>
            </a: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a:t>
            </a:r>
            <a:r>
              <a:rPr lang="en-US" dirty="0" err="1"/>
              <a:t>X_scaled</a:t>
            </a:r>
            <a:r>
              <a:rPr lang="en-US" dirty="0"/>
              <a:t>, y, </a:t>
            </a:r>
            <a:r>
              <a:rPr lang="en-US" dirty="0" err="1"/>
              <a:t>test_size</a:t>
            </a:r>
            <a:r>
              <a:rPr lang="en-US" dirty="0"/>
              <a:t>=0.2, </a:t>
            </a:r>
            <a:r>
              <a:rPr lang="en-US" dirty="0" err="1"/>
              <a:t>random_state</a:t>
            </a:r>
            <a:r>
              <a:rPr lang="en-US" dirty="0"/>
              <a:t>=42)</a:t>
            </a:r>
          </a:p>
          <a:p>
            <a:pPr marL="457200" lvl="1" indent="0">
              <a:buNone/>
            </a:pPr>
            <a:endParaRPr lang="en-US" dirty="0"/>
          </a:p>
          <a:p>
            <a:pPr lvl="1"/>
            <a:r>
              <a:rPr lang="en-US" dirty="0"/>
              <a:t>Step 3: Model Training and Evaluation</a:t>
            </a:r>
          </a:p>
          <a:p>
            <a:pPr lvl="1"/>
            <a:r>
              <a:rPr lang="en-US" b="1" dirty="0"/>
              <a:t>Objective:</a:t>
            </a:r>
            <a:r>
              <a:rPr lang="en-US" dirty="0"/>
              <a:t> Train multiple models and evaluate their performance to identify the best model.</a:t>
            </a:r>
          </a:p>
          <a:p>
            <a:pPr marL="914400" lvl="1" indent="-457200">
              <a:buFont typeface="+mj-lt"/>
              <a:buAutoNum type="arabicPeriod"/>
            </a:pPr>
            <a:r>
              <a:rPr lang="en-IN" b="1" dirty="0"/>
              <a:t>Logistic Regression</a:t>
            </a:r>
            <a:r>
              <a:rPr lang="en-IN" dirty="0"/>
              <a:t>:</a:t>
            </a:r>
          </a:p>
          <a:p>
            <a:pPr lvl="1"/>
            <a:r>
              <a:rPr lang="en-US" dirty="0"/>
              <a:t>Train the model using the training set.</a:t>
            </a:r>
          </a:p>
          <a:p>
            <a:pPr lvl="1"/>
            <a:r>
              <a:rPr lang="en-US" dirty="0"/>
              <a:t>Evaluate using metrics such as accuracy, precision, recall, and F1-score.</a:t>
            </a:r>
          </a:p>
          <a:p>
            <a:pPr lvl="1"/>
            <a:endParaRPr lang="en-US" dirty="0"/>
          </a:p>
          <a:p>
            <a:pPr marL="457200" lvl="1" indent="0">
              <a:buNone/>
            </a:pPr>
            <a:r>
              <a:rPr lang="en-US" dirty="0"/>
              <a:t> </a:t>
            </a:r>
            <a:r>
              <a:rPr lang="en-IN" dirty="0"/>
              <a:t>from </a:t>
            </a:r>
            <a:r>
              <a:rPr lang="en-IN" dirty="0" err="1"/>
              <a:t>sklearn.linear_model</a:t>
            </a:r>
            <a:r>
              <a:rPr lang="en-IN" dirty="0"/>
              <a:t> import </a:t>
            </a:r>
            <a:r>
              <a:rPr lang="en-IN" dirty="0" err="1"/>
              <a:t>LogisticRegression</a:t>
            </a:r>
            <a:r>
              <a:rPr lang="en-IN" dirty="0"/>
              <a:t> </a:t>
            </a:r>
            <a:r>
              <a:rPr lang="en-IN" dirty="0" err="1"/>
              <a:t>lr</a:t>
            </a:r>
            <a:r>
              <a:rPr lang="en-IN" dirty="0"/>
              <a:t> = </a:t>
            </a:r>
            <a:r>
              <a:rPr lang="en-IN" dirty="0" err="1"/>
              <a:t>LogisticRegression</a:t>
            </a:r>
            <a:r>
              <a:rPr lang="en-IN" dirty="0"/>
              <a:t>() </a:t>
            </a:r>
            <a:r>
              <a:rPr lang="en-IN" dirty="0" err="1"/>
              <a:t>lr.fit</a:t>
            </a:r>
            <a:r>
              <a:rPr lang="en-IN" dirty="0"/>
              <a:t>(</a:t>
            </a:r>
            <a:r>
              <a:rPr lang="en-IN" dirty="0" err="1"/>
              <a:t>X_train</a:t>
            </a:r>
            <a:r>
              <a:rPr lang="en-IN" dirty="0"/>
              <a:t>, </a:t>
            </a:r>
            <a:r>
              <a:rPr lang="en-IN" dirty="0" err="1"/>
              <a:t>y_train</a:t>
            </a:r>
            <a:r>
              <a:rPr lang="en-IN" dirty="0"/>
              <a:t>) </a:t>
            </a:r>
            <a:r>
              <a:rPr lang="en-IN" dirty="0" err="1"/>
              <a:t>y_pred_lr</a:t>
            </a:r>
            <a:r>
              <a:rPr lang="en-IN" dirty="0"/>
              <a:t> = </a:t>
            </a:r>
            <a:r>
              <a:rPr lang="en-IN" dirty="0" err="1"/>
              <a:t>lr.predict</a:t>
            </a:r>
            <a:r>
              <a:rPr lang="en-IN" dirty="0"/>
              <a:t>(</a:t>
            </a:r>
            <a:r>
              <a:rPr lang="en-IN" dirty="0" err="1"/>
              <a:t>X_test</a:t>
            </a:r>
            <a:r>
              <a:rPr lang="en-IN" dirty="0"/>
              <a:t>)</a:t>
            </a:r>
          </a:p>
          <a:p>
            <a:pPr marL="0" indent="0">
              <a:buNone/>
            </a:pPr>
            <a:r>
              <a:rPr lang="en-IN" dirty="0"/>
              <a:t> </a:t>
            </a:r>
          </a:p>
        </p:txBody>
      </p:sp>
    </p:spTree>
    <p:extLst>
      <p:ext uri="{BB962C8B-B14F-4D97-AF65-F5344CB8AC3E}">
        <p14:creationId xmlns:p14="http://schemas.microsoft.com/office/powerpoint/2010/main" val="254428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2489-44F2-18C3-C971-45CE447B4853}"/>
              </a:ext>
            </a:extLst>
          </p:cNvPr>
          <p:cNvSpPr>
            <a:spLocks noGrp="1"/>
          </p:cNvSpPr>
          <p:nvPr>
            <p:ph sz="half" idx="1"/>
          </p:nvPr>
        </p:nvSpPr>
        <p:spPr>
          <a:xfrm>
            <a:off x="838199" y="589935"/>
            <a:ext cx="10567219" cy="5587028"/>
          </a:xfrm>
        </p:spPr>
        <p:txBody>
          <a:bodyPr/>
          <a:lstStyle/>
          <a:p>
            <a:pPr marL="0" indent="0">
              <a:buNone/>
            </a:pPr>
            <a:r>
              <a:rPr lang="en-IN" dirty="0"/>
              <a:t>2. Support Vector Machines (SVM)</a:t>
            </a:r>
          </a:p>
          <a:p>
            <a:pPr lvl="1"/>
            <a:r>
              <a:rPr lang="en-IN" dirty="0"/>
              <a:t>Train the SVM model.</a:t>
            </a:r>
          </a:p>
          <a:p>
            <a:pPr lvl="1"/>
            <a:r>
              <a:rPr lang="en-US" dirty="0"/>
              <a:t>Evaluate using the same metrics as above.</a:t>
            </a:r>
            <a:endParaRPr lang="en-IN" dirty="0"/>
          </a:p>
          <a:p>
            <a:pPr marL="457200" lvl="1" indent="0">
              <a:buNone/>
            </a:pPr>
            <a:r>
              <a:rPr lang="en-IN" dirty="0"/>
              <a:t>from </a:t>
            </a:r>
            <a:r>
              <a:rPr lang="en-IN" dirty="0" err="1"/>
              <a:t>sklearn.svm</a:t>
            </a:r>
            <a:r>
              <a:rPr lang="en-IN" dirty="0"/>
              <a:t> import SVC </a:t>
            </a:r>
            <a:r>
              <a:rPr lang="en-IN" dirty="0" err="1"/>
              <a:t>svc</a:t>
            </a:r>
            <a:r>
              <a:rPr lang="en-IN" dirty="0"/>
              <a:t> = SVC() </a:t>
            </a:r>
            <a:r>
              <a:rPr lang="en-IN" dirty="0" err="1"/>
              <a:t>svc.fit</a:t>
            </a:r>
            <a:r>
              <a:rPr lang="en-IN" dirty="0"/>
              <a:t>(</a:t>
            </a:r>
            <a:r>
              <a:rPr lang="en-IN" dirty="0" err="1"/>
              <a:t>X_train</a:t>
            </a:r>
            <a:r>
              <a:rPr lang="en-IN" dirty="0"/>
              <a:t>, </a:t>
            </a:r>
            <a:r>
              <a:rPr lang="en-IN" dirty="0" err="1"/>
              <a:t>y_train</a:t>
            </a:r>
            <a:r>
              <a:rPr lang="en-IN" dirty="0"/>
              <a:t>) </a:t>
            </a:r>
            <a:r>
              <a:rPr lang="en-IN" dirty="0" err="1"/>
              <a:t>y_pred_svc</a:t>
            </a:r>
            <a:r>
              <a:rPr lang="en-IN" dirty="0"/>
              <a:t> = </a:t>
            </a:r>
            <a:r>
              <a:rPr lang="en-IN" dirty="0" err="1"/>
              <a:t>svc.predict</a:t>
            </a:r>
            <a:r>
              <a:rPr lang="en-IN" dirty="0"/>
              <a:t>(</a:t>
            </a:r>
            <a:r>
              <a:rPr lang="en-IN" dirty="0" err="1"/>
              <a:t>X_test</a:t>
            </a:r>
            <a:r>
              <a:rPr lang="en-IN" dirty="0"/>
              <a:t>)</a:t>
            </a:r>
          </a:p>
          <a:p>
            <a:pPr marL="0" indent="0">
              <a:buNone/>
            </a:pPr>
            <a:r>
              <a:rPr lang="en-IN" dirty="0"/>
              <a:t>3. Decision Tree Classifier</a:t>
            </a:r>
          </a:p>
          <a:p>
            <a:pPr lvl="1"/>
            <a:r>
              <a:rPr lang="en-US" dirty="0"/>
              <a:t>Train the Decision Tree model.</a:t>
            </a:r>
          </a:p>
          <a:p>
            <a:pPr lvl="1"/>
            <a:r>
              <a:rPr lang="en-US" dirty="0"/>
              <a:t>Evaluate using the same metrics as above.</a:t>
            </a:r>
          </a:p>
          <a:p>
            <a:pPr marL="457200" lvl="1" indent="0">
              <a:buNone/>
            </a:pPr>
            <a:r>
              <a:rPr lang="en-IN" dirty="0"/>
              <a:t>from </a:t>
            </a:r>
            <a:r>
              <a:rPr lang="en-IN" dirty="0" err="1"/>
              <a:t>sklearn.tree</a:t>
            </a:r>
            <a:r>
              <a:rPr lang="en-IN" dirty="0"/>
              <a:t> import </a:t>
            </a:r>
            <a:r>
              <a:rPr lang="en-IN" dirty="0" err="1"/>
              <a:t>DecisionTreeClassifier</a:t>
            </a:r>
            <a:r>
              <a:rPr lang="en-IN" dirty="0"/>
              <a:t> dt = </a:t>
            </a:r>
            <a:r>
              <a:rPr lang="en-IN" dirty="0" err="1"/>
              <a:t>DecisionTreeClassifier</a:t>
            </a:r>
            <a:r>
              <a:rPr lang="en-IN" dirty="0"/>
              <a:t>() </a:t>
            </a:r>
            <a:r>
              <a:rPr lang="en-IN" dirty="0" err="1"/>
              <a:t>dt.fit</a:t>
            </a:r>
            <a:r>
              <a:rPr lang="en-IN" dirty="0"/>
              <a:t>(</a:t>
            </a:r>
            <a:r>
              <a:rPr lang="en-IN" dirty="0" err="1"/>
              <a:t>X_train</a:t>
            </a:r>
            <a:r>
              <a:rPr lang="en-IN" dirty="0"/>
              <a:t>, </a:t>
            </a:r>
            <a:r>
              <a:rPr lang="en-IN" dirty="0" err="1"/>
              <a:t>y_train</a:t>
            </a:r>
            <a:r>
              <a:rPr lang="en-IN" dirty="0"/>
              <a:t>) </a:t>
            </a:r>
            <a:r>
              <a:rPr lang="en-IN" dirty="0" err="1"/>
              <a:t>y_pred_dt</a:t>
            </a:r>
            <a:r>
              <a:rPr lang="en-IN" dirty="0"/>
              <a:t> = </a:t>
            </a:r>
            <a:r>
              <a:rPr lang="en-IN" dirty="0" err="1"/>
              <a:t>dt.predict</a:t>
            </a:r>
            <a:r>
              <a:rPr lang="en-IN" dirty="0"/>
              <a:t>(</a:t>
            </a:r>
            <a:r>
              <a:rPr lang="en-IN" dirty="0" err="1"/>
              <a:t>X_test</a:t>
            </a:r>
            <a:r>
              <a:rPr lang="en-IN" dirty="0"/>
              <a:t>)</a:t>
            </a:r>
          </a:p>
          <a:p>
            <a:pPr marL="0" indent="0">
              <a:buNone/>
            </a:pPr>
            <a:endParaRPr lang="en-IN" dirty="0"/>
          </a:p>
        </p:txBody>
      </p:sp>
    </p:spTree>
    <p:extLst>
      <p:ext uri="{BB962C8B-B14F-4D97-AF65-F5344CB8AC3E}">
        <p14:creationId xmlns:p14="http://schemas.microsoft.com/office/powerpoint/2010/main" val="103903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90A72-0AD1-0544-D3E7-FF063771C390}"/>
              </a:ext>
            </a:extLst>
          </p:cNvPr>
          <p:cNvSpPr>
            <a:spLocks noGrp="1"/>
          </p:cNvSpPr>
          <p:nvPr>
            <p:ph sz="half" idx="1"/>
          </p:nvPr>
        </p:nvSpPr>
        <p:spPr>
          <a:xfrm>
            <a:off x="838200" y="609600"/>
            <a:ext cx="10449232" cy="5567363"/>
          </a:xfrm>
        </p:spPr>
        <p:txBody>
          <a:bodyPr/>
          <a:lstStyle/>
          <a:p>
            <a:pPr marL="0" indent="0">
              <a:buNone/>
            </a:pPr>
            <a:r>
              <a:rPr lang="en-IN" dirty="0"/>
              <a:t>4 K-Nearest </a:t>
            </a:r>
            <a:r>
              <a:rPr lang="en-IN" dirty="0" err="1"/>
              <a:t>Neighbors</a:t>
            </a:r>
            <a:r>
              <a:rPr lang="en-IN" dirty="0"/>
              <a:t> (KNN)</a:t>
            </a:r>
          </a:p>
          <a:p>
            <a:pPr lvl="1"/>
            <a:r>
              <a:rPr lang="en-IN" dirty="0"/>
              <a:t>Train the KNN model.</a:t>
            </a:r>
          </a:p>
          <a:p>
            <a:pPr lvl="1"/>
            <a:r>
              <a:rPr lang="en-IN" dirty="0"/>
              <a:t>Evaluate using same metrics above.</a:t>
            </a:r>
          </a:p>
          <a:p>
            <a:pPr marL="457200" lvl="1" indent="0">
              <a:buNone/>
            </a:pPr>
            <a:r>
              <a:rPr lang="en-IN" dirty="0"/>
              <a:t>from </a:t>
            </a:r>
            <a:r>
              <a:rPr lang="en-IN" dirty="0" err="1"/>
              <a:t>sklearn.neighbors</a:t>
            </a:r>
            <a:r>
              <a:rPr lang="en-IN" dirty="0"/>
              <a:t> import </a:t>
            </a:r>
            <a:r>
              <a:rPr lang="en-IN" dirty="0" err="1"/>
              <a:t>KNeighborsClassifier</a:t>
            </a:r>
            <a:r>
              <a:rPr lang="en-IN" dirty="0"/>
              <a:t> </a:t>
            </a:r>
            <a:r>
              <a:rPr lang="en-IN" dirty="0" err="1"/>
              <a:t>knn</a:t>
            </a:r>
            <a:r>
              <a:rPr lang="en-IN" dirty="0"/>
              <a:t> = </a:t>
            </a:r>
            <a:r>
              <a:rPr lang="en-IN" dirty="0" err="1"/>
              <a:t>KNeighborsClassifier</a:t>
            </a:r>
            <a:r>
              <a:rPr lang="en-IN" dirty="0"/>
              <a:t>() </a:t>
            </a:r>
            <a:r>
              <a:rPr lang="en-IN" dirty="0" err="1"/>
              <a:t>knn.fit</a:t>
            </a:r>
            <a:r>
              <a:rPr lang="en-IN" dirty="0"/>
              <a:t>(</a:t>
            </a:r>
            <a:r>
              <a:rPr lang="en-IN" dirty="0" err="1"/>
              <a:t>X_train</a:t>
            </a:r>
            <a:r>
              <a:rPr lang="en-IN" dirty="0"/>
              <a:t>, </a:t>
            </a:r>
            <a:r>
              <a:rPr lang="en-IN" dirty="0" err="1"/>
              <a:t>y_train</a:t>
            </a:r>
            <a:r>
              <a:rPr lang="en-IN" dirty="0"/>
              <a:t>) </a:t>
            </a:r>
            <a:r>
              <a:rPr lang="en-IN" dirty="0" err="1"/>
              <a:t>y_pred_knn</a:t>
            </a:r>
            <a:r>
              <a:rPr lang="en-IN" dirty="0"/>
              <a:t> = </a:t>
            </a:r>
            <a:r>
              <a:rPr lang="en-IN" dirty="0" err="1"/>
              <a:t>knn.predict</a:t>
            </a:r>
            <a:r>
              <a:rPr lang="en-IN" dirty="0"/>
              <a:t>(</a:t>
            </a:r>
            <a:r>
              <a:rPr lang="en-IN" dirty="0" err="1"/>
              <a:t>X_test</a:t>
            </a:r>
            <a:r>
              <a:rPr lang="en-IN" dirty="0"/>
              <a:t>)</a:t>
            </a:r>
          </a:p>
          <a:p>
            <a:pPr marL="0" indent="0">
              <a:buNone/>
            </a:pPr>
            <a:r>
              <a:rPr lang="en-US" dirty="0"/>
              <a:t>Step 4: Hyperparameter Tuning using Grid Search</a:t>
            </a:r>
          </a:p>
          <a:p>
            <a:pPr lvl="1"/>
            <a:r>
              <a:rPr lang="en-US" b="1" dirty="0"/>
              <a:t>Objective:</a:t>
            </a:r>
            <a:r>
              <a:rPr lang="en-US" dirty="0"/>
              <a:t> Use Grid Search to find the best hyperparameters for each model to optimize performance.</a:t>
            </a:r>
          </a:p>
          <a:p>
            <a:pPr marL="457200" lvl="1" indent="0">
              <a:buNone/>
            </a:pPr>
            <a:r>
              <a:rPr lang="en-IN" dirty="0"/>
              <a:t>from </a:t>
            </a:r>
            <a:r>
              <a:rPr lang="en-IN" dirty="0" err="1"/>
              <a:t>sklearn.model_selection</a:t>
            </a:r>
            <a:r>
              <a:rPr lang="en-IN" dirty="0"/>
              <a:t> import </a:t>
            </a:r>
            <a:r>
              <a:rPr lang="en-IN" dirty="0" err="1"/>
              <a:t>GridSearchCV</a:t>
            </a:r>
            <a:r>
              <a:rPr lang="en-IN" dirty="0"/>
              <a:t> # Example for Logistic Regression </a:t>
            </a:r>
            <a:r>
              <a:rPr lang="en-IN" dirty="0" err="1"/>
              <a:t>param_grid_lr</a:t>
            </a:r>
            <a:r>
              <a:rPr lang="en-IN" dirty="0"/>
              <a:t> = {'C': [0.1, 1, 10, 100]} </a:t>
            </a:r>
            <a:r>
              <a:rPr lang="en-IN" dirty="0" err="1"/>
              <a:t>grid_search_lr</a:t>
            </a:r>
            <a:r>
              <a:rPr lang="en-IN" dirty="0"/>
              <a:t> = </a:t>
            </a:r>
            <a:r>
              <a:rPr lang="en-IN" dirty="0" err="1"/>
              <a:t>GridSearchCV</a:t>
            </a:r>
            <a:r>
              <a:rPr lang="en-IN" dirty="0"/>
              <a:t>(</a:t>
            </a:r>
            <a:r>
              <a:rPr lang="en-IN" dirty="0" err="1"/>
              <a:t>LogisticRegression</a:t>
            </a:r>
            <a:r>
              <a:rPr lang="en-IN" dirty="0"/>
              <a:t>(), </a:t>
            </a:r>
            <a:r>
              <a:rPr lang="en-IN" dirty="0" err="1"/>
              <a:t>param_grid_lr</a:t>
            </a:r>
            <a:r>
              <a:rPr lang="en-IN" dirty="0"/>
              <a:t>, cv=5) </a:t>
            </a:r>
            <a:r>
              <a:rPr lang="en-IN" dirty="0" err="1"/>
              <a:t>grid_search_lr.fit</a:t>
            </a:r>
            <a:r>
              <a:rPr lang="en-IN" dirty="0"/>
              <a:t>(</a:t>
            </a:r>
            <a:r>
              <a:rPr lang="en-IN" dirty="0" err="1"/>
              <a:t>X_train</a:t>
            </a:r>
            <a:r>
              <a:rPr lang="en-IN" dirty="0"/>
              <a:t>, </a:t>
            </a:r>
            <a:r>
              <a:rPr lang="en-IN" dirty="0" err="1"/>
              <a:t>y_train</a:t>
            </a:r>
            <a:r>
              <a:rPr lang="en-IN" dirty="0"/>
              <a:t>) </a:t>
            </a:r>
            <a:r>
              <a:rPr lang="en-IN" dirty="0" err="1"/>
              <a:t>best_lr</a:t>
            </a:r>
            <a:r>
              <a:rPr lang="en-IN" dirty="0"/>
              <a:t> = </a:t>
            </a:r>
            <a:r>
              <a:rPr lang="en-IN" dirty="0" err="1"/>
              <a:t>grid_search_lr.best_estimator</a:t>
            </a:r>
            <a:r>
              <a:rPr lang="en-IN" dirty="0"/>
              <a:t>_ # Repeat for other models (SVM, Decision Tree, KNN)</a:t>
            </a:r>
          </a:p>
        </p:txBody>
      </p:sp>
    </p:spTree>
    <p:extLst>
      <p:ext uri="{BB962C8B-B14F-4D97-AF65-F5344CB8AC3E}">
        <p14:creationId xmlns:p14="http://schemas.microsoft.com/office/powerpoint/2010/main" val="128614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DF011-70B9-F86E-E68D-69801B0CFE3F}"/>
              </a:ext>
            </a:extLst>
          </p:cNvPr>
          <p:cNvSpPr>
            <a:spLocks noGrp="1"/>
          </p:cNvSpPr>
          <p:nvPr>
            <p:ph sz="half" idx="1"/>
          </p:nvPr>
        </p:nvSpPr>
        <p:spPr>
          <a:xfrm>
            <a:off x="838200" y="403123"/>
            <a:ext cx="10370574" cy="5773840"/>
          </a:xfrm>
        </p:spPr>
        <p:txBody>
          <a:bodyPr/>
          <a:lstStyle/>
          <a:p>
            <a:pPr marL="0" indent="0">
              <a:buNone/>
            </a:pPr>
            <a:r>
              <a:rPr lang="en-US" dirty="0"/>
              <a:t>Step 5: Model Selection and Evaluation</a:t>
            </a:r>
          </a:p>
          <a:p>
            <a:pPr marL="0" indent="0">
              <a:buNone/>
            </a:pPr>
            <a:r>
              <a:rPr lang="en-US" b="1" dirty="0"/>
              <a:t>Objective:</a:t>
            </a:r>
            <a:r>
              <a:rPr lang="en-US" dirty="0"/>
              <a:t> Select the best model based on performance metrics and evaluate it on the test set.</a:t>
            </a:r>
          </a:p>
          <a:p>
            <a:pPr marL="514350" indent="-514350">
              <a:buFont typeface="+mj-lt"/>
              <a:buAutoNum type="arabicPeriod"/>
            </a:pPr>
            <a:r>
              <a:rPr lang="en-IN" b="1" dirty="0"/>
              <a:t>Evaluate Best Model</a:t>
            </a:r>
            <a:r>
              <a:rPr lang="en-IN" dirty="0"/>
              <a:t>:</a:t>
            </a:r>
          </a:p>
          <a:p>
            <a:pPr lvl="1"/>
            <a:r>
              <a:rPr lang="en-US" dirty="0"/>
              <a:t>Use the confusion matrix to visualize true positives, false positives, true negatives, and false negatives.</a:t>
            </a:r>
          </a:p>
          <a:p>
            <a:pPr marL="457200" lvl="1" indent="0">
              <a:buNone/>
            </a:pPr>
            <a:r>
              <a:rPr lang="en-IN" dirty="0"/>
              <a:t>from </a:t>
            </a:r>
            <a:r>
              <a:rPr lang="en-IN" dirty="0" err="1"/>
              <a:t>sklearn.metrics</a:t>
            </a:r>
            <a:r>
              <a:rPr lang="en-IN" dirty="0"/>
              <a:t> import </a:t>
            </a:r>
            <a:r>
              <a:rPr lang="en-IN" dirty="0" err="1"/>
              <a:t>confusion_matrix</a:t>
            </a:r>
            <a:r>
              <a:rPr lang="en-IN" dirty="0"/>
              <a:t>, </a:t>
            </a:r>
            <a:r>
              <a:rPr lang="en-IN" dirty="0" err="1"/>
              <a:t>accuracy_score</a:t>
            </a:r>
            <a:r>
              <a:rPr lang="en-IN" dirty="0"/>
              <a:t> # Assuming </a:t>
            </a:r>
            <a:r>
              <a:rPr lang="en-IN" dirty="0" err="1"/>
              <a:t>best_model</a:t>
            </a:r>
            <a:r>
              <a:rPr lang="en-IN" dirty="0"/>
              <a:t> is determined </a:t>
            </a:r>
            <a:r>
              <a:rPr lang="en-IN" dirty="0" err="1"/>
              <a:t>y_pred_best</a:t>
            </a:r>
            <a:r>
              <a:rPr lang="en-IN" dirty="0"/>
              <a:t> = </a:t>
            </a:r>
            <a:r>
              <a:rPr lang="en-IN" dirty="0" err="1"/>
              <a:t>best_model.predict</a:t>
            </a:r>
            <a:r>
              <a:rPr lang="en-IN" dirty="0"/>
              <a:t>(</a:t>
            </a:r>
            <a:r>
              <a:rPr lang="en-IN" dirty="0" err="1"/>
              <a:t>X_test</a:t>
            </a:r>
            <a:r>
              <a:rPr lang="en-IN" dirty="0"/>
              <a:t>) </a:t>
            </a:r>
            <a:r>
              <a:rPr lang="en-IN" dirty="0" err="1"/>
              <a:t>conf_matrix</a:t>
            </a:r>
            <a:r>
              <a:rPr lang="en-IN" dirty="0"/>
              <a:t> = </a:t>
            </a:r>
            <a:r>
              <a:rPr lang="en-IN" dirty="0" err="1"/>
              <a:t>confusion_matrix</a:t>
            </a:r>
            <a:r>
              <a:rPr lang="en-IN" dirty="0"/>
              <a:t>(</a:t>
            </a:r>
            <a:r>
              <a:rPr lang="en-IN" dirty="0" err="1"/>
              <a:t>y_test</a:t>
            </a:r>
            <a:r>
              <a:rPr lang="en-IN" dirty="0"/>
              <a:t>, </a:t>
            </a:r>
            <a:r>
              <a:rPr lang="en-IN" dirty="0" err="1"/>
              <a:t>y_pred_best</a:t>
            </a:r>
            <a:r>
              <a:rPr lang="en-IN" dirty="0"/>
              <a:t>) accuracy = </a:t>
            </a:r>
            <a:r>
              <a:rPr lang="en-IN" dirty="0" err="1"/>
              <a:t>accuracy_score</a:t>
            </a:r>
            <a:r>
              <a:rPr lang="en-IN" dirty="0"/>
              <a:t>(</a:t>
            </a:r>
            <a:r>
              <a:rPr lang="en-IN" dirty="0" err="1"/>
              <a:t>y_test</a:t>
            </a:r>
            <a:r>
              <a:rPr lang="en-IN" dirty="0"/>
              <a:t>, </a:t>
            </a:r>
            <a:r>
              <a:rPr lang="en-IN" dirty="0" err="1"/>
              <a:t>y_pred_best</a:t>
            </a:r>
            <a:r>
              <a:rPr lang="en-IN" dirty="0"/>
              <a:t>) print("Confusion Matrix:\n", </a:t>
            </a:r>
            <a:r>
              <a:rPr lang="en-IN" dirty="0" err="1"/>
              <a:t>conf_matrix</a:t>
            </a:r>
            <a:r>
              <a:rPr lang="en-IN" dirty="0"/>
              <a:t>) print("Accuracy:", accuracy)</a:t>
            </a:r>
          </a:p>
          <a:p>
            <a:pPr marL="0" indent="0">
              <a:buNone/>
            </a:pPr>
            <a:endParaRPr lang="en-IN" dirty="0"/>
          </a:p>
        </p:txBody>
      </p:sp>
    </p:spTree>
    <p:extLst>
      <p:ext uri="{BB962C8B-B14F-4D97-AF65-F5344CB8AC3E}">
        <p14:creationId xmlns:p14="http://schemas.microsoft.com/office/powerpoint/2010/main" val="231915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1BBDD5-F598-8466-8872-C98EE579FD26}"/>
              </a:ext>
            </a:extLst>
          </p:cNvPr>
          <p:cNvSpPr>
            <a:spLocks noGrp="1"/>
          </p:cNvSpPr>
          <p:nvPr>
            <p:ph sz="half" idx="1"/>
          </p:nvPr>
        </p:nvSpPr>
        <p:spPr>
          <a:xfrm>
            <a:off x="838199" y="471948"/>
            <a:ext cx="10400071" cy="5705015"/>
          </a:xfrm>
        </p:spPr>
        <p:txBody>
          <a:bodyPr/>
          <a:lstStyle/>
          <a:p>
            <a:pPr marL="0" indent="0">
              <a:buNone/>
            </a:pPr>
            <a:r>
              <a:rPr lang="en-IN" b="1" dirty="0"/>
              <a:t>2 Visualization:</a:t>
            </a:r>
          </a:p>
          <a:p>
            <a:pPr lvl="1"/>
            <a:r>
              <a:rPr lang="en-IN" dirty="0"/>
              <a:t>Visualize the confusion matrix using heat map</a:t>
            </a:r>
          </a:p>
          <a:p>
            <a:pPr marL="457200" lvl="1" indent="0">
              <a:buNone/>
            </a:pPr>
            <a:r>
              <a:rPr lang="en-IN" dirty="0"/>
              <a:t>import seaborn as </a:t>
            </a:r>
            <a:r>
              <a:rPr lang="en-IN" dirty="0" err="1"/>
              <a:t>sns</a:t>
            </a:r>
            <a:r>
              <a:rPr lang="en-IN" dirty="0"/>
              <a:t> import </a:t>
            </a:r>
            <a:r>
              <a:rPr lang="en-IN" dirty="0" err="1"/>
              <a:t>matplotlib.pyplot</a:t>
            </a:r>
            <a:r>
              <a:rPr lang="en-IN" dirty="0"/>
              <a:t> as </a:t>
            </a:r>
            <a:r>
              <a:rPr lang="en-IN" dirty="0" err="1"/>
              <a:t>plt</a:t>
            </a:r>
            <a:r>
              <a:rPr lang="en-IN" dirty="0"/>
              <a:t> </a:t>
            </a:r>
            <a:r>
              <a:rPr lang="en-IN" dirty="0" err="1"/>
              <a:t>sns.heatmap</a:t>
            </a:r>
            <a:r>
              <a:rPr lang="en-IN" dirty="0"/>
              <a:t>(</a:t>
            </a:r>
            <a:r>
              <a:rPr lang="en-IN" dirty="0" err="1"/>
              <a:t>conf_matrix</a:t>
            </a:r>
            <a:r>
              <a:rPr lang="en-IN" dirty="0"/>
              <a:t>, </a:t>
            </a:r>
            <a:r>
              <a:rPr lang="en-IN" dirty="0" err="1"/>
              <a:t>annot</a:t>
            </a:r>
            <a:r>
              <a:rPr lang="en-IN" dirty="0"/>
              <a:t>=True, </a:t>
            </a:r>
            <a:r>
              <a:rPr lang="en-IN" dirty="0" err="1"/>
              <a:t>fmt</a:t>
            </a:r>
            <a:r>
              <a:rPr lang="en-IN" dirty="0"/>
              <a:t>='d') </a:t>
            </a:r>
            <a:r>
              <a:rPr lang="en-IN" dirty="0" err="1"/>
              <a:t>plt.xlabel</a:t>
            </a:r>
            <a:r>
              <a:rPr lang="en-IN" dirty="0"/>
              <a:t>('Predicted') </a:t>
            </a:r>
            <a:r>
              <a:rPr lang="en-IN" dirty="0" err="1"/>
              <a:t>plt.ylabel</a:t>
            </a:r>
            <a:r>
              <a:rPr lang="en-IN" dirty="0"/>
              <a:t>('Actual') </a:t>
            </a:r>
            <a:r>
              <a:rPr lang="en-IN" dirty="0" err="1"/>
              <a:t>plt.title</a:t>
            </a:r>
            <a:r>
              <a:rPr lang="en-IN" dirty="0"/>
              <a:t>('Confusion Matrix') </a:t>
            </a:r>
            <a:r>
              <a:rPr lang="en-IN" dirty="0" err="1"/>
              <a:t>plt.show</a:t>
            </a:r>
            <a:r>
              <a:rPr lang="en-IN" dirty="0"/>
              <a:t>()</a:t>
            </a:r>
          </a:p>
          <a:p>
            <a:pPr marL="0" indent="0">
              <a:buNone/>
            </a:pPr>
            <a:endParaRPr lang="en-IN" b="1" dirty="0"/>
          </a:p>
          <a:p>
            <a:pPr marL="0" indent="0">
              <a:buNone/>
            </a:pPr>
            <a:r>
              <a:rPr lang="en-IN" b="1" dirty="0"/>
              <a:t>Conclusion: </a:t>
            </a:r>
          </a:p>
          <a:p>
            <a:pPr marL="0" indent="0">
              <a:buNone/>
            </a:pPr>
            <a:r>
              <a:rPr lang="en-US" dirty="0"/>
              <a:t>By following these steps, you will build a robust machine learning pipeline to predict the landing success of Falcon 9’s first stage. This process involves data preprocessing, model training, hyperparameter tuning, and thorough evaluation to ensure the best possible predictive performance.</a:t>
            </a:r>
            <a:endParaRPr lang="en-US" b="1" dirty="0"/>
          </a:p>
          <a:p>
            <a:pPr marL="457200" lvl="1" indent="0">
              <a:buNone/>
            </a:pPr>
            <a:endParaRPr lang="en-IN" dirty="0"/>
          </a:p>
        </p:txBody>
      </p:sp>
    </p:spTree>
    <p:extLst>
      <p:ext uri="{BB962C8B-B14F-4D97-AF65-F5344CB8AC3E}">
        <p14:creationId xmlns:p14="http://schemas.microsoft.com/office/powerpoint/2010/main" val="1354082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808</Words>
  <Application>Microsoft Office PowerPoint</Application>
  <PresentationFormat>Widescreen</PresentationFormat>
  <Paragraphs>52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Predictive analysis methodology</vt:lpstr>
      <vt:lpstr>Step 1: Data Preprocessing Objective: Prepare the data for training by standardizing features and handling missing values.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Thippeswamy MN</dc:creator>
  <cp:lastModifiedBy>Thippeswamy MN</cp:lastModifiedBy>
  <cp:revision>1</cp:revision>
  <dcterms:created xsi:type="dcterms:W3CDTF">2024-06-24T16:31:54Z</dcterms:created>
  <dcterms:modified xsi:type="dcterms:W3CDTF">2024-06-24T17:09:17Z</dcterms:modified>
</cp:coreProperties>
</file>