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72" r:id="rId7"/>
    <p:sldId id="261" r:id="rId8"/>
    <p:sldId id="262" r:id="rId9"/>
    <p:sldId id="263" r:id="rId10"/>
    <p:sldId id="266" r:id="rId11"/>
    <p:sldId id="270" r:id="rId12"/>
    <p:sldId id="273" r:id="rId13"/>
    <p:sldId id="264" r:id="rId14"/>
    <p:sldId id="265" r:id="rId15"/>
    <p:sldId id="269" r:id="rId16"/>
    <p:sldId id="267" r:id="rId17"/>
    <p:sldId id="274" r:id="rId18"/>
    <p:sldId id="26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A5EA0-7519-47DE-8448-34D12828CF3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0255618-23E5-4E9F-8E4C-0FB832ACB0F1}">
      <dgm:prSet custT="1"/>
      <dgm:spPr/>
      <dgm:t>
        <a:bodyPr/>
        <a:lstStyle/>
        <a:p>
          <a:pPr rtl="0"/>
          <a:r>
            <a:rPr lang="en-US" sz="1200" b="1" dirty="0"/>
            <a:t>Reward</a:t>
          </a:r>
          <a:r>
            <a:rPr lang="en-US" sz="1200" b="1" baseline="0" dirty="0"/>
            <a:t> (content/currency)</a:t>
          </a:r>
          <a:endParaRPr lang="en-US" sz="1200" b="1" dirty="0"/>
        </a:p>
      </dgm:t>
    </dgm:pt>
    <dgm:pt modelId="{9D230B83-F78D-4F9C-A3C2-5FE5F948574A}" type="parTrans" cxnId="{4FE84132-7FF6-4B60-82AA-4FC2314E8B12}">
      <dgm:prSet/>
      <dgm:spPr/>
      <dgm:t>
        <a:bodyPr/>
        <a:lstStyle/>
        <a:p>
          <a:endParaRPr lang="en-US"/>
        </a:p>
      </dgm:t>
    </dgm:pt>
    <dgm:pt modelId="{475866E5-AA68-48D3-A6E8-8AF6A4FE454F}" type="sibTrans" cxnId="{4FE84132-7FF6-4B60-82AA-4FC2314E8B12}">
      <dgm:prSet/>
      <dgm:spPr/>
      <dgm:t>
        <a:bodyPr/>
        <a:lstStyle/>
        <a:p>
          <a:endParaRPr lang="en-US"/>
        </a:p>
      </dgm:t>
    </dgm:pt>
    <dgm:pt modelId="{A48C760E-323C-4320-89DC-7B3C5A3391CD}">
      <dgm:prSet custT="1"/>
      <dgm:spPr/>
      <dgm:t>
        <a:bodyPr/>
        <a:lstStyle/>
        <a:p>
          <a:pPr rtl="0"/>
          <a:r>
            <a:rPr lang="en-US" sz="1200" b="1" dirty="0"/>
            <a:t>Action</a:t>
          </a:r>
        </a:p>
      </dgm:t>
    </dgm:pt>
    <dgm:pt modelId="{E9C4824A-D6C7-40EC-824E-B955BD45E92E}" type="parTrans" cxnId="{4F812810-6A74-497C-AE43-92346D4E1C01}">
      <dgm:prSet/>
      <dgm:spPr/>
      <dgm:t>
        <a:bodyPr/>
        <a:lstStyle/>
        <a:p>
          <a:endParaRPr lang="en-US"/>
        </a:p>
      </dgm:t>
    </dgm:pt>
    <dgm:pt modelId="{5E16EECC-6D6E-4E3A-AF14-9F9928013B49}" type="sibTrans" cxnId="{4F812810-6A74-497C-AE43-92346D4E1C01}">
      <dgm:prSet/>
      <dgm:spPr/>
      <dgm:t>
        <a:bodyPr/>
        <a:lstStyle/>
        <a:p>
          <a:endParaRPr lang="en-US"/>
        </a:p>
      </dgm:t>
    </dgm:pt>
    <dgm:pt modelId="{AF11D9A2-6863-4718-A4D1-AB743CEBA920}">
      <dgm:prSet custT="1"/>
      <dgm:spPr/>
      <dgm:t>
        <a:bodyPr/>
        <a:lstStyle/>
        <a:p>
          <a:pPr rtl="0"/>
          <a:r>
            <a:rPr lang="en-US" sz="1200" b="1" dirty="0"/>
            <a:t>Progress/upgrade/</a:t>
          </a:r>
        </a:p>
        <a:p>
          <a:pPr rtl="0"/>
          <a:r>
            <a:rPr lang="en-US" sz="1200" b="1" dirty="0"/>
            <a:t>recognition</a:t>
          </a:r>
        </a:p>
      </dgm:t>
    </dgm:pt>
    <dgm:pt modelId="{52618DA7-976E-42E9-8564-EE2092C63E54}" type="parTrans" cxnId="{0D6CE95D-7318-472D-A974-AD6C7F04FC24}">
      <dgm:prSet/>
      <dgm:spPr/>
      <dgm:t>
        <a:bodyPr/>
        <a:lstStyle/>
        <a:p>
          <a:endParaRPr lang="en-US"/>
        </a:p>
      </dgm:t>
    </dgm:pt>
    <dgm:pt modelId="{5874B16A-7326-48BD-967E-BA5806DF7967}" type="sibTrans" cxnId="{0D6CE95D-7318-472D-A974-AD6C7F04FC24}">
      <dgm:prSet/>
      <dgm:spPr/>
      <dgm:t>
        <a:bodyPr/>
        <a:lstStyle/>
        <a:p>
          <a:endParaRPr lang="en-US"/>
        </a:p>
      </dgm:t>
    </dgm:pt>
    <dgm:pt modelId="{238E7F5C-6B30-4018-8829-B56FEBB1233C}">
      <dgm:prSet custT="1"/>
      <dgm:spPr/>
      <dgm:t>
        <a:bodyPr/>
        <a:lstStyle/>
        <a:p>
          <a:pPr rtl="0"/>
          <a:r>
            <a:rPr lang="en-US" sz="1200" b="1" dirty="0"/>
            <a:t>Anticipation</a:t>
          </a:r>
        </a:p>
      </dgm:t>
    </dgm:pt>
    <dgm:pt modelId="{8AAA6E89-A25E-42E3-95B3-9CE3268FD64A}" type="parTrans" cxnId="{5AC18EB6-14BA-49DB-8F85-7615E92C5CE0}">
      <dgm:prSet/>
      <dgm:spPr/>
      <dgm:t>
        <a:bodyPr/>
        <a:lstStyle/>
        <a:p>
          <a:endParaRPr lang="en-US"/>
        </a:p>
      </dgm:t>
    </dgm:pt>
    <dgm:pt modelId="{9560DE1D-4B52-4FF3-9244-3173685B4195}" type="sibTrans" cxnId="{5AC18EB6-14BA-49DB-8F85-7615E92C5CE0}">
      <dgm:prSet/>
      <dgm:spPr/>
      <dgm:t>
        <a:bodyPr/>
        <a:lstStyle/>
        <a:p>
          <a:endParaRPr lang="en-US"/>
        </a:p>
      </dgm:t>
    </dgm:pt>
    <dgm:pt modelId="{15A18B43-9155-4C35-8793-4B350E950058}" type="pres">
      <dgm:prSet presAssocID="{33EA5EA0-7519-47DE-8448-34D12828CF3C}" presName="cycle" presStyleCnt="0">
        <dgm:presLayoutVars>
          <dgm:dir/>
          <dgm:resizeHandles val="exact"/>
        </dgm:presLayoutVars>
      </dgm:prSet>
      <dgm:spPr/>
    </dgm:pt>
    <dgm:pt modelId="{CE346C1E-DBB0-4BA5-AC84-7C72F941147B}" type="pres">
      <dgm:prSet presAssocID="{A48C760E-323C-4320-89DC-7B3C5A3391CD}" presName="node" presStyleLbl="node1" presStyleIdx="0" presStyleCnt="4">
        <dgm:presLayoutVars>
          <dgm:bulletEnabled val="1"/>
        </dgm:presLayoutVars>
      </dgm:prSet>
      <dgm:spPr/>
    </dgm:pt>
    <dgm:pt modelId="{66067BF6-D669-43D0-BF29-A8AE201CFD24}" type="pres">
      <dgm:prSet presAssocID="{5E16EECC-6D6E-4E3A-AF14-9F9928013B49}" presName="sibTrans" presStyleLbl="sibTrans2D1" presStyleIdx="0" presStyleCnt="4"/>
      <dgm:spPr/>
    </dgm:pt>
    <dgm:pt modelId="{EAB04F58-1F71-4965-B11A-D633EE27EE9B}" type="pres">
      <dgm:prSet presAssocID="{5E16EECC-6D6E-4E3A-AF14-9F9928013B49}" presName="connectorText" presStyleLbl="sibTrans2D1" presStyleIdx="0" presStyleCnt="4"/>
      <dgm:spPr/>
    </dgm:pt>
    <dgm:pt modelId="{FC092502-E524-4151-9F0B-2982FBDE6DCA}" type="pres">
      <dgm:prSet presAssocID="{30255618-23E5-4E9F-8E4C-0FB832ACB0F1}" presName="node" presStyleLbl="node1" presStyleIdx="1" presStyleCnt="4" custScaleX="113210">
        <dgm:presLayoutVars>
          <dgm:bulletEnabled val="1"/>
        </dgm:presLayoutVars>
      </dgm:prSet>
      <dgm:spPr/>
    </dgm:pt>
    <dgm:pt modelId="{8E2D81DF-A89B-41EA-866E-85320EBA7650}" type="pres">
      <dgm:prSet presAssocID="{475866E5-AA68-48D3-A6E8-8AF6A4FE454F}" presName="sibTrans" presStyleLbl="sibTrans2D1" presStyleIdx="1" presStyleCnt="4"/>
      <dgm:spPr/>
    </dgm:pt>
    <dgm:pt modelId="{8406498E-4CA1-4042-8902-ECD9CE705BDC}" type="pres">
      <dgm:prSet presAssocID="{475866E5-AA68-48D3-A6E8-8AF6A4FE454F}" presName="connectorText" presStyleLbl="sibTrans2D1" presStyleIdx="1" presStyleCnt="4"/>
      <dgm:spPr/>
    </dgm:pt>
    <dgm:pt modelId="{4F12999E-3C96-403A-8457-878EC0BA0A0C}" type="pres">
      <dgm:prSet presAssocID="{AF11D9A2-6863-4718-A4D1-AB743CEBA920}" presName="node" presStyleLbl="node1" presStyleIdx="2" presStyleCnt="4" custScaleX="136386">
        <dgm:presLayoutVars>
          <dgm:bulletEnabled val="1"/>
        </dgm:presLayoutVars>
      </dgm:prSet>
      <dgm:spPr/>
    </dgm:pt>
    <dgm:pt modelId="{9D319663-9C5F-4C10-847A-A87C0F65B916}" type="pres">
      <dgm:prSet presAssocID="{5874B16A-7326-48BD-967E-BA5806DF7967}" presName="sibTrans" presStyleLbl="sibTrans2D1" presStyleIdx="2" presStyleCnt="4"/>
      <dgm:spPr/>
    </dgm:pt>
    <dgm:pt modelId="{95BA6F81-55FA-4B04-B743-A62F2C9E60C2}" type="pres">
      <dgm:prSet presAssocID="{5874B16A-7326-48BD-967E-BA5806DF7967}" presName="connectorText" presStyleLbl="sibTrans2D1" presStyleIdx="2" presStyleCnt="4"/>
      <dgm:spPr/>
    </dgm:pt>
    <dgm:pt modelId="{E1B7A998-C564-4E73-91EB-301B78FC5796}" type="pres">
      <dgm:prSet presAssocID="{238E7F5C-6B30-4018-8829-B56FEBB1233C}" presName="node" presStyleLbl="node1" presStyleIdx="3" presStyleCnt="4" custScaleX="167300">
        <dgm:presLayoutVars>
          <dgm:bulletEnabled val="1"/>
        </dgm:presLayoutVars>
      </dgm:prSet>
      <dgm:spPr/>
    </dgm:pt>
    <dgm:pt modelId="{5076D145-6782-4F1F-953F-5D1AAB6C874A}" type="pres">
      <dgm:prSet presAssocID="{9560DE1D-4B52-4FF3-9244-3173685B4195}" presName="sibTrans" presStyleLbl="sibTrans2D1" presStyleIdx="3" presStyleCnt="4"/>
      <dgm:spPr/>
    </dgm:pt>
    <dgm:pt modelId="{A9AAA00D-428C-405F-B2FD-173F144D9D45}" type="pres">
      <dgm:prSet presAssocID="{9560DE1D-4B52-4FF3-9244-3173685B4195}" presName="connectorText" presStyleLbl="sibTrans2D1" presStyleIdx="3" presStyleCnt="4"/>
      <dgm:spPr/>
    </dgm:pt>
  </dgm:ptLst>
  <dgm:cxnLst>
    <dgm:cxn modelId="{4F812810-6A74-497C-AE43-92346D4E1C01}" srcId="{33EA5EA0-7519-47DE-8448-34D12828CF3C}" destId="{A48C760E-323C-4320-89DC-7B3C5A3391CD}" srcOrd="0" destOrd="0" parTransId="{E9C4824A-D6C7-40EC-824E-B955BD45E92E}" sibTransId="{5E16EECC-6D6E-4E3A-AF14-9F9928013B49}"/>
    <dgm:cxn modelId="{7CF64311-A9EB-4850-9A60-1D22B117952E}" type="presOf" srcId="{9560DE1D-4B52-4FF3-9244-3173685B4195}" destId="{A9AAA00D-428C-405F-B2FD-173F144D9D45}" srcOrd="1" destOrd="0" presId="urn:microsoft.com/office/officeart/2005/8/layout/cycle2"/>
    <dgm:cxn modelId="{4FE84132-7FF6-4B60-82AA-4FC2314E8B12}" srcId="{33EA5EA0-7519-47DE-8448-34D12828CF3C}" destId="{30255618-23E5-4E9F-8E4C-0FB832ACB0F1}" srcOrd="1" destOrd="0" parTransId="{9D230B83-F78D-4F9C-A3C2-5FE5F948574A}" sibTransId="{475866E5-AA68-48D3-A6E8-8AF6A4FE454F}"/>
    <dgm:cxn modelId="{F579023F-E382-44F0-9476-98D1DE973DA2}" type="presOf" srcId="{5E16EECC-6D6E-4E3A-AF14-9F9928013B49}" destId="{66067BF6-D669-43D0-BF29-A8AE201CFD24}" srcOrd="0" destOrd="0" presId="urn:microsoft.com/office/officeart/2005/8/layout/cycle2"/>
    <dgm:cxn modelId="{F2A9FB4C-5E43-4001-AA86-7B6A7EB1658A}" type="presOf" srcId="{5874B16A-7326-48BD-967E-BA5806DF7967}" destId="{95BA6F81-55FA-4B04-B743-A62F2C9E60C2}" srcOrd="1" destOrd="0" presId="urn:microsoft.com/office/officeart/2005/8/layout/cycle2"/>
    <dgm:cxn modelId="{0D6CE95D-7318-472D-A974-AD6C7F04FC24}" srcId="{33EA5EA0-7519-47DE-8448-34D12828CF3C}" destId="{AF11D9A2-6863-4718-A4D1-AB743CEBA920}" srcOrd="2" destOrd="0" parTransId="{52618DA7-976E-42E9-8564-EE2092C63E54}" sibTransId="{5874B16A-7326-48BD-967E-BA5806DF7967}"/>
    <dgm:cxn modelId="{1C8B9572-B14F-4A92-A903-ACADC32D5E79}" type="presOf" srcId="{33EA5EA0-7519-47DE-8448-34D12828CF3C}" destId="{15A18B43-9155-4C35-8793-4B350E950058}" srcOrd="0" destOrd="0" presId="urn:microsoft.com/office/officeart/2005/8/layout/cycle2"/>
    <dgm:cxn modelId="{C6A10882-8CA5-4AA1-B8D7-095317C1D282}" type="presOf" srcId="{9560DE1D-4B52-4FF3-9244-3173685B4195}" destId="{5076D145-6782-4F1F-953F-5D1AAB6C874A}" srcOrd="0" destOrd="0" presId="urn:microsoft.com/office/officeart/2005/8/layout/cycle2"/>
    <dgm:cxn modelId="{D3A7B998-0297-4292-8D9B-F9741C947039}" type="presOf" srcId="{5874B16A-7326-48BD-967E-BA5806DF7967}" destId="{9D319663-9C5F-4C10-847A-A87C0F65B916}" srcOrd="0" destOrd="0" presId="urn:microsoft.com/office/officeart/2005/8/layout/cycle2"/>
    <dgm:cxn modelId="{3BC8F099-7831-401F-9702-C0272B286316}" type="presOf" srcId="{475866E5-AA68-48D3-A6E8-8AF6A4FE454F}" destId="{8406498E-4CA1-4042-8902-ECD9CE705BDC}" srcOrd="1" destOrd="0" presId="urn:microsoft.com/office/officeart/2005/8/layout/cycle2"/>
    <dgm:cxn modelId="{5AC18EB6-14BA-49DB-8F85-7615E92C5CE0}" srcId="{33EA5EA0-7519-47DE-8448-34D12828CF3C}" destId="{238E7F5C-6B30-4018-8829-B56FEBB1233C}" srcOrd="3" destOrd="0" parTransId="{8AAA6E89-A25E-42E3-95B3-9CE3268FD64A}" sibTransId="{9560DE1D-4B52-4FF3-9244-3173685B4195}"/>
    <dgm:cxn modelId="{F69874B7-7DA6-4465-BE37-83EA1F947640}" type="presOf" srcId="{475866E5-AA68-48D3-A6E8-8AF6A4FE454F}" destId="{8E2D81DF-A89B-41EA-866E-85320EBA7650}" srcOrd="0" destOrd="0" presId="urn:microsoft.com/office/officeart/2005/8/layout/cycle2"/>
    <dgm:cxn modelId="{E8DBD3BA-E419-40C4-B976-0005423990D6}" type="presOf" srcId="{30255618-23E5-4E9F-8E4C-0FB832ACB0F1}" destId="{FC092502-E524-4151-9F0B-2982FBDE6DCA}" srcOrd="0" destOrd="0" presId="urn:microsoft.com/office/officeart/2005/8/layout/cycle2"/>
    <dgm:cxn modelId="{E91CE5CD-B26C-4A9E-9F4C-A4FD2053771F}" type="presOf" srcId="{A48C760E-323C-4320-89DC-7B3C5A3391CD}" destId="{CE346C1E-DBB0-4BA5-AC84-7C72F941147B}" srcOrd="0" destOrd="0" presId="urn:microsoft.com/office/officeart/2005/8/layout/cycle2"/>
    <dgm:cxn modelId="{73C4C9E5-1338-4668-B6E8-609B96E8848F}" type="presOf" srcId="{238E7F5C-6B30-4018-8829-B56FEBB1233C}" destId="{E1B7A998-C564-4E73-91EB-301B78FC5796}" srcOrd="0" destOrd="0" presId="urn:microsoft.com/office/officeart/2005/8/layout/cycle2"/>
    <dgm:cxn modelId="{0787D5F9-138E-40EE-8569-A89CE1407BEE}" type="presOf" srcId="{5E16EECC-6D6E-4E3A-AF14-9F9928013B49}" destId="{EAB04F58-1F71-4965-B11A-D633EE27EE9B}" srcOrd="1" destOrd="0" presId="urn:microsoft.com/office/officeart/2005/8/layout/cycle2"/>
    <dgm:cxn modelId="{BDB2AAFA-74F9-40C9-9256-7340278994EF}" type="presOf" srcId="{AF11D9A2-6863-4718-A4D1-AB743CEBA920}" destId="{4F12999E-3C96-403A-8457-878EC0BA0A0C}" srcOrd="0" destOrd="0" presId="urn:microsoft.com/office/officeart/2005/8/layout/cycle2"/>
    <dgm:cxn modelId="{3314629B-FF12-4FFB-BC43-FC20CDFC9593}" type="presParOf" srcId="{15A18B43-9155-4C35-8793-4B350E950058}" destId="{CE346C1E-DBB0-4BA5-AC84-7C72F941147B}" srcOrd="0" destOrd="0" presId="urn:microsoft.com/office/officeart/2005/8/layout/cycle2"/>
    <dgm:cxn modelId="{860E2DA0-AFEA-4464-A69E-1E8155CEE627}" type="presParOf" srcId="{15A18B43-9155-4C35-8793-4B350E950058}" destId="{66067BF6-D669-43D0-BF29-A8AE201CFD24}" srcOrd="1" destOrd="0" presId="urn:microsoft.com/office/officeart/2005/8/layout/cycle2"/>
    <dgm:cxn modelId="{D1505F67-F86A-4BB1-9D85-28378C585AB5}" type="presParOf" srcId="{66067BF6-D669-43D0-BF29-A8AE201CFD24}" destId="{EAB04F58-1F71-4965-B11A-D633EE27EE9B}" srcOrd="0" destOrd="0" presId="urn:microsoft.com/office/officeart/2005/8/layout/cycle2"/>
    <dgm:cxn modelId="{F0A5E075-5D1C-4775-B5DF-A294421C1AA0}" type="presParOf" srcId="{15A18B43-9155-4C35-8793-4B350E950058}" destId="{FC092502-E524-4151-9F0B-2982FBDE6DCA}" srcOrd="2" destOrd="0" presId="urn:microsoft.com/office/officeart/2005/8/layout/cycle2"/>
    <dgm:cxn modelId="{04E4EE45-C6C7-4611-9A3D-C3831FE1E605}" type="presParOf" srcId="{15A18B43-9155-4C35-8793-4B350E950058}" destId="{8E2D81DF-A89B-41EA-866E-85320EBA7650}" srcOrd="3" destOrd="0" presId="urn:microsoft.com/office/officeart/2005/8/layout/cycle2"/>
    <dgm:cxn modelId="{AB481F33-AF78-450B-BF5A-C5603B8C22D1}" type="presParOf" srcId="{8E2D81DF-A89B-41EA-866E-85320EBA7650}" destId="{8406498E-4CA1-4042-8902-ECD9CE705BDC}" srcOrd="0" destOrd="0" presId="urn:microsoft.com/office/officeart/2005/8/layout/cycle2"/>
    <dgm:cxn modelId="{B7A6ECB7-58E9-48A6-A748-8AB589122C3E}" type="presParOf" srcId="{15A18B43-9155-4C35-8793-4B350E950058}" destId="{4F12999E-3C96-403A-8457-878EC0BA0A0C}" srcOrd="4" destOrd="0" presId="urn:microsoft.com/office/officeart/2005/8/layout/cycle2"/>
    <dgm:cxn modelId="{942C1A2F-95F5-4A18-A7A8-66F82D4226CB}" type="presParOf" srcId="{15A18B43-9155-4C35-8793-4B350E950058}" destId="{9D319663-9C5F-4C10-847A-A87C0F65B916}" srcOrd="5" destOrd="0" presId="urn:microsoft.com/office/officeart/2005/8/layout/cycle2"/>
    <dgm:cxn modelId="{C94B41B9-0445-419F-A505-4D15EA7C30B9}" type="presParOf" srcId="{9D319663-9C5F-4C10-847A-A87C0F65B916}" destId="{95BA6F81-55FA-4B04-B743-A62F2C9E60C2}" srcOrd="0" destOrd="0" presId="urn:microsoft.com/office/officeart/2005/8/layout/cycle2"/>
    <dgm:cxn modelId="{A4C68337-6D4D-4435-9D2F-5BCD23F0BF9E}" type="presParOf" srcId="{15A18B43-9155-4C35-8793-4B350E950058}" destId="{E1B7A998-C564-4E73-91EB-301B78FC5796}" srcOrd="6" destOrd="0" presId="urn:microsoft.com/office/officeart/2005/8/layout/cycle2"/>
    <dgm:cxn modelId="{1C83E60A-79E5-4404-BA4F-FFC242F6A97D}" type="presParOf" srcId="{15A18B43-9155-4C35-8793-4B350E950058}" destId="{5076D145-6782-4F1F-953F-5D1AAB6C874A}" srcOrd="7" destOrd="0" presId="urn:microsoft.com/office/officeart/2005/8/layout/cycle2"/>
    <dgm:cxn modelId="{DC863A3A-0D2D-4180-AEE7-9160AA4C7626}" type="presParOf" srcId="{5076D145-6782-4F1F-953F-5D1AAB6C874A}" destId="{A9AAA00D-428C-405F-B2FD-173F144D9D4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46C1E-DBB0-4BA5-AC84-7C72F941147B}">
      <dsp:nvSpPr>
        <dsp:cNvPr id="0" name=""/>
        <dsp:cNvSpPr/>
      </dsp:nvSpPr>
      <dsp:spPr>
        <a:xfrm>
          <a:off x="2665250" y="769"/>
          <a:ext cx="963323"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Action</a:t>
          </a:r>
        </a:p>
      </dsp:txBody>
      <dsp:txXfrm>
        <a:off x="2806325" y="141844"/>
        <a:ext cx="681173" cy="681173"/>
      </dsp:txXfrm>
    </dsp:sp>
    <dsp:sp modelId="{66067BF6-D669-43D0-BF29-A8AE201CFD24}">
      <dsp:nvSpPr>
        <dsp:cNvPr id="0" name=""/>
        <dsp:cNvSpPr/>
      </dsp:nvSpPr>
      <dsp:spPr>
        <a:xfrm rot="2700000">
          <a:off x="3522876" y="816110"/>
          <a:ext cx="240552"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33444" y="855619"/>
        <a:ext cx="168386" cy="195073"/>
      </dsp:txXfrm>
    </dsp:sp>
    <dsp:sp modelId="{FC092502-E524-4151-9F0B-2982FBDE6DCA}">
      <dsp:nvSpPr>
        <dsp:cNvPr id="0" name=""/>
        <dsp:cNvSpPr/>
      </dsp:nvSpPr>
      <dsp:spPr>
        <a:xfrm>
          <a:off x="3624141" y="1023287"/>
          <a:ext cx="1090578"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Reward</a:t>
          </a:r>
          <a:r>
            <a:rPr lang="en-US" sz="1200" b="1" kern="1200" baseline="0" dirty="0"/>
            <a:t> (content/currency)</a:t>
          </a:r>
          <a:endParaRPr lang="en-US" sz="1200" b="1" kern="1200" dirty="0"/>
        </a:p>
      </dsp:txBody>
      <dsp:txXfrm>
        <a:off x="3783852" y="1164362"/>
        <a:ext cx="771156" cy="681173"/>
      </dsp:txXfrm>
    </dsp:sp>
    <dsp:sp modelId="{8E2D81DF-A89B-41EA-866E-85320EBA7650}">
      <dsp:nvSpPr>
        <dsp:cNvPr id="0" name=""/>
        <dsp:cNvSpPr/>
      </dsp:nvSpPr>
      <dsp:spPr>
        <a:xfrm rot="8100000">
          <a:off x="3573645" y="1835831"/>
          <a:ext cx="204686"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626058" y="1879145"/>
        <a:ext cx="143280" cy="195073"/>
      </dsp:txXfrm>
    </dsp:sp>
    <dsp:sp modelId="{4F12999E-3C96-403A-8457-878EC0BA0A0C}">
      <dsp:nvSpPr>
        <dsp:cNvPr id="0" name=""/>
        <dsp:cNvSpPr/>
      </dsp:nvSpPr>
      <dsp:spPr>
        <a:xfrm>
          <a:off x="2489993" y="2045806"/>
          <a:ext cx="1313838"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Progress/upgrade/</a:t>
          </a:r>
        </a:p>
        <a:p>
          <a:pPr marL="0" lvl="0" indent="0" algn="ctr" defTabSz="533400" rtl="0">
            <a:lnSpc>
              <a:spcPct val="90000"/>
            </a:lnSpc>
            <a:spcBef>
              <a:spcPct val="0"/>
            </a:spcBef>
            <a:spcAft>
              <a:spcPct val="35000"/>
            </a:spcAft>
            <a:buNone/>
          </a:pPr>
          <a:r>
            <a:rPr lang="en-US" sz="1200" b="1" kern="1200" dirty="0"/>
            <a:t>recognition</a:t>
          </a:r>
        </a:p>
      </dsp:txBody>
      <dsp:txXfrm>
        <a:off x="2682400" y="2186881"/>
        <a:ext cx="929024" cy="681173"/>
      </dsp:txXfrm>
    </dsp:sp>
    <dsp:sp modelId="{9D319663-9C5F-4C10-847A-A87C0F65B916}">
      <dsp:nvSpPr>
        <dsp:cNvPr id="0" name=""/>
        <dsp:cNvSpPr/>
      </dsp:nvSpPr>
      <dsp:spPr>
        <a:xfrm rot="13500000">
          <a:off x="2568771" y="1869456"/>
          <a:ext cx="165381"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11119" y="1952021"/>
        <a:ext cx="115767" cy="195073"/>
      </dsp:txXfrm>
    </dsp:sp>
    <dsp:sp modelId="{E1B7A998-C564-4E73-91EB-301B78FC5796}">
      <dsp:nvSpPr>
        <dsp:cNvPr id="0" name=""/>
        <dsp:cNvSpPr/>
      </dsp:nvSpPr>
      <dsp:spPr>
        <a:xfrm>
          <a:off x="1318573" y="1023287"/>
          <a:ext cx="1611640"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Anticipation</a:t>
          </a:r>
        </a:p>
      </dsp:txBody>
      <dsp:txXfrm>
        <a:off x="1554592" y="1164362"/>
        <a:ext cx="1139602" cy="681173"/>
      </dsp:txXfrm>
    </dsp:sp>
    <dsp:sp modelId="{5076D145-6782-4F1F-953F-5D1AAB6C874A}">
      <dsp:nvSpPr>
        <dsp:cNvPr id="0" name=""/>
        <dsp:cNvSpPr/>
      </dsp:nvSpPr>
      <dsp:spPr>
        <a:xfrm rot="18900000">
          <a:off x="2567426" y="798732"/>
          <a:ext cx="201247"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76268" y="885101"/>
        <a:ext cx="140873" cy="1950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11/1/20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5001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596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849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753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239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06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917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11/1/20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680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152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034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952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11/1/20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6224215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4318496/" TargetMode="External"/><Relationship Id="rId2" Type="http://schemas.openxmlformats.org/officeDocument/2006/relationships/hyperlink" Target="https://gamemakers.com/the-compulsion-loop-expla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78B58E9-052C-4300-9294-552B3E9AA6C3}"/>
              </a:ext>
            </a:extLst>
          </p:cNvPr>
          <p:cNvPicPr>
            <a:picLocks noChangeAspect="1"/>
          </p:cNvPicPr>
          <p:nvPr/>
        </p:nvPicPr>
        <p:blipFill rotWithShape="1">
          <a:blip r:embed="rId3">
            <a:alphaModFix amt="70000"/>
          </a:blip>
          <a:srcRect t="13984" r="-1" b="1741"/>
          <a:stretch/>
        </p:blipFill>
        <p:spPr>
          <a:xfrm>
            <a:off x="20" y="1376"/>
            <a:ext cx="12188932" cy="6856624"/>
          </a:xfrm>
          <a:prstGeom prst="rect">
            <a:avLst/>
          </a:prstGeom>
        </p:spPr>
      </p:pic>
      <p:sp>
        <p:nvSpPr>
          <p:cNvPr id="2" name="Title 1">
            <a:extLst>
              <a:ext uri="{FF2B5EF4-FFF2-40B4-BE49-F238E27FC236}">
                <a16:creationId xmlns:a16="http://schemas.microsoft.com/office/drawing/2014/main" id="{D2466E9B-A89A-BF47-8F47-0B695A98C63C}"/>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Computer/Console Video Game Addiction</a:t>
            </a:r>
          </a:p>
        </p:txBody>
      </p:sp>
      <p:sp>
        <p:nvSpPr>
          <p:cNvPr id="3" name="Subtitle 2">
            <a:extLst>
              <a:ext uri="{FF2B5EF4-FFF2-40B4-BE49-F238E27FC236}">
                <a16:creationId xmlns:a16="http://schemas.microsoft.com/office/drawing/2014/main" id="{3F3C4430-695D-0844-83B7-1F334B2709EC}"/>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By Thip Rattanavilay</a:t>
            </a:r>
          </a:p>
          <a:p>
            <a:r>
              <a:rPr lang="en-US" sz="2200" dirty="0">
                <a:solidFill>
                  <a:srgbClr val="FFFFFF"/>
                </a:solidFill>
              </a:rPr>
              <a:t>Bellevue University, Masters Data Science</a:t>
            </a:r>
          </a:p>
          <a:p>
            <a:r>
              <a:rPr lang="en-US" sz="2200" dirty="0">
                <a:solidFill>
                  <a:srgbClr val="FFFFFF"/>
                </a:solidFill>
              </a:rPr>
              <a:t>Milestone 3 </a:t>
            </a:r>
          </a:p>
        </p:txBody>
      </p:sp>
    </p:spTree>
    <p:extLst>
      <p:ext uri="{BB962C8B-B14F-4D97-AF65-F5344CB8AC3E}">
        <p14:creationId xmlns:p14="http://schemas.microsoft.com/office/powerpoint/2010/main" val="67279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CCBDA-6276-2B4F-90C6-CA6A8D622E51}"/>
              </a:ext>
            </a:extLst>
          </p:cNvPr>
          <p:cNvSpPr>
            <a:spLocks noGrp="1"/>
          </p:cNvSpPr>
          <p:nvPr>
            <p:ph idx="1"/>
          </p:nvPr>
        </p:nvSpPr>
        <p:spPr>
          <a:xfrm>
            <a:off x="838200" y="596348"/>
            <a:ext cx="10515600" cy="5548865"/>
          </a:xfrm>
        </p:spPr>
        <p:txBody>
          <a:bodyPr>
            <a:normAutofit fontScale="92500" lnSpcReduction="10000"/>
          </a:bodyPr>
          <a:lstStyle/>
          <a:p>
            <a:pPr marL="0" lvl="1" indent="0">
              <a:spcBef>
                <a:spcPts val="1000"/>
              </a:spcBef>
              <a:buNone/>
            </a:pPr>
            <a:r>
              <a:rPr lang="en-US" sz="2000" b="1" dirty="0"/>
              <a:t>Salience:</a:t>
            </a:r>
            <a:r>
              <a:rPr lang="en-US" sz="2000" dirty="0"/>
              <a:t> refers to the importance and dominance that a particular activity has in one’s life</a:t>
            </a:r>
          </a:p>
          <a:p>
            <a:pPr marL="0" lvl="1" indent="0">
              <a:spcBef>
                <a:spcPts val="1000"/>
              </a:spcBef>
              <a:buNone/>
            </a:pPr>
            <a:r>
              <a:rPr lang="en-US" sz="2000" b="1" dirty="0"/>
              <a:t>Mood modification: </a:t>
            </a:r>
            <a:r>
              <a:rPr lang="en-US" sz="2000" dirty="0"/>
              <a:t>the subjective experience one has when engaging in a particular activity, and is synonymous with a coping strategy</a:t>
            </a:r>
          </a:p>
          <a:p>
            <a:pPr marL="0" lvl="1" indent="0">
              <a:spcBef>
                <a:spcPts val="1000"/>
              </a:spcBef>
              <a:buNone/>
            </a:pPr>
            <a:r>
              <a:rPr lang="en-US" sz="2000" b="1" dirty="0"/>
              <a:t>Tolerance:</a:t>
            </a:r>
            <a:r>
              <a:rPr lang="en-US" sz="2000" dirty="0"/>
              <a:t> the process of increasing amounts of an activity for the purpose of remaining satisfied</a:t>
            </a:r>
          </a:p>
          <a:p>
            <a:pPr marL="0" lvl="1" indent="0">
              <a:spcBef>
                <a:spcPts val="1000"/>
              </a:spcBef>
              <a:buNone/>
            </a:pPr>
            <a:r>
              <a:rPr lang="en-US" sz="2000" b="1" dirty="0"/>
              <a:t>Withdrawal:</a:t>
            </a:r>
            <a:r>
              <a:rPr lang="en-US" sz="2000" dirty="0"/>
              <a:t> and the unpleasant feelings that occur when the activity is discontinued</a:t>
            </a:r>
          </a:p>
          <a:p>
            <a:pPr marL="0" lvl="1" indent="0">
              <a:spcBef>
                <a:spcPts val="1000"/>
              </a:spcBef>
              <a:buNone/>
            </a:pPr>
            <a:r>
              <a:rPr lang="en-US" sz="2000" b="1" dirty="0"/>
              <a:t>Conflict:</a:t>
            </a:r>
            <a:r>
              <a:rPr lang="en-US" sz="2000" dirty="0"/>
              <a:t> refers to interpersonal and intrapsychic issues an individual may experience, </a:t>
            </a:r>
          </a:p>
          <a:p>
            <a:pPr marL="0" lvl="1" indent="0">
              <a:spcBef>
                <a:spcPts val="1000"/>
              </a:spcBef>
              <a:buNone/>
            </a:pPr>
            <a:r>
              <a:rPr lang="en-US" sz="2000" b="1" dirty="0"/>
              <a:t>Relapse: </a:t>
            </a:r>
            <a:r>
              <a:rPr lang="en-US" sz="2000" dirty="0"/>
              <a:t>the repeated reversions that may occur after one has discontinued an activity</a:t>
            </a:r>
          </a:p>
          <a:p>
            <a:pPr marL="0" lvl="1" indent="0">
              <a:spcBef>
                <a:spcPts val="1000"/>
              </a:spcBef>
              <a:buNone/>
            </a:pPr>
            <a:r>
              <a:rPr lang="en-US" sz="2000" dirty="0"/>
              <a:t>Griffiths found that, “as with most forms of behavioral addiction, Internet Addiction has a psycho-physiological affect on those afflicted with the condition. That is, disturbances in both mental processes, particularly thoughts, emotions, and behaviors, and bodily actions especially in relation to withdrawal symptoms from the vice (for example, tremors) can be experienced.”</a:t>
            </a:r>
          </a:p>
          <a:p>
            <a:pPr marL="0" lvl="1" indent="0">
              <a:spcBef>
                <a:spcPts val="1000"/>
              </a:spcBef>
              <a:buNone/>
            </a:pPr>
            <a:endParaRPr lang="en-US" sz="2000" dirty="0"/>
          </a:p>
          <a:p>
            <a:pPr marL="0" lvl="1" indent="0">
              <a:spcBef>
                <a:spcPts val="1000"/>
              </a:spcBef>
              <a:buNone/>
            </a:pPr>
            <a:r>
              <a:rPr lang="en-US" sz="2000" dirty="0"/>
              <a:t>(Griffiths Mark 1995)</a:t>
            </a:r>
          </a:p>
          <a:p>
            <a:pPr marL="0" lvl="1" indent="0">
              <a:spcBef>
                <a:spcPts val="1000"/>
              </a:spcBef>
              <a:buNone/>
            </a:pPr>
            <a:endParaRPr lang="en-US" sz="2000" dirty="0"/>
          </a:p>
          <a:p>
            <a:endParaRPr lang="en-US" dirty="0"/>
          </a:p>
        </p:txBody>
      </p:sp>
    </p:spTree>
    <p:extLst>
      <p:ext uri="{BB962C8B-B14F-4D97-AF65-F5344CB8AC3E}">
        <p14:creationId xmlns:p14="http://schemas.microsoft.com/office/powerpoint/2010/main" val="80170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0154-BE81-7942-A3F7-8081E9BA7145}"/>
              </a:ext>
            </a:extLst>
          </p:cNvPr>
          <p:cNvSpPr>
            <a:spLocks noGrp="1"/>
          </p:cNvSpPr>
          <p:nvPr>
            <p:ph type="title"/>
          </p:nvPr>
        </p:nvSpPr>
        <p:spPr/>
        <p:txBody>
          <a:bodyPr/>
          <a:lstStyle/>
          <a:p>
            <a:pPr algn="ctr"/>
            <a:r>
              <a:rPr lang="en-US" dirty="0"/>
              <a:t>Concept Origins</a:t>
            </a:r>
          </a:p>
        </p:txBody>
      </p:sp>
      <p:sp>
        <p:nvSpPr>
          <p:cNvPr id="5" name="Rectangle 4">
            <a:extLst>
              <a:ext uri="{FF2B5EF4-FFF2-40B4-BE49-F238E27FC236}">
                <a16:creationId xmlns:a16="http://schemas.microsoft.com/office/drawing/2014/main" id="{193E0A68-0C62-6A48-B661-91FD3AD81748}"/>
              </a:ext>
            </a:extLst>
          </p:cNvPr>
          <p:cNvSpPr/>
          <p:nvPr/>
        </p:nvSpPr>
        <p:spPr>
          <a:xfrm>
            <a:off x="3069338" y="6307574"/>
            <a:ext cx="6053324" cy="369332"/>
          </a:xfrm>
          <a:prstGeom prst="rect">
            <a:avLst/>
          </a:prstGeom>
        </p:spPr>
        <p:txBody>
          <a:bodyPr wrap="none">
            <a:spAutoFit/>
          </a:bodyPr>
          <a:lstStyle/>
          <a:p>
            <a:r>
              <a:rPr lang="en-US" dirty="0">
                <a:solidFill>
                  <a:schemeClr val="bg1"/>
                </a:solidFill>
              </a:rPr>
              <a:t>(</a:t>
            </a:r>
            <a:r>
              <a:rPr lang="en-US" i="1" dirty="0">
                <a:solidFill>
                  <a:schemeClr val="bg1"/>
                </a:solidFill>
              </a:rPr>
              <a:t>The Compulsion Loop in Game Design Explained</a:t>
            </a:r>
            <a:r>
              <a:rPr lang="en-US" dirty="0">
                <a:solidFill>
                  <a:schemeClr val="bg1"/>
                </a:solidFill>
              </a:rPr>
              <a:t> 2020)</a:t>
            </a:r>
          </a:p>
        </p:txBody>
      </p:sp>
      <p:graphicFrame>
        <p:nvGraphicFramePr>
          <p:cNvPr id="6" name="Content Placeholder 3">
            <a:extLst>
              <a:ext uri="{FF2B5EF4-FFF2-40B4-BE49-F238E27FC236}">
                <a16:creationId xmlns:a16="http://schemas.microsoft.com/office/drawing/2014/main" id="{339078BB-F67E-6346-8367-6ED4590B0FC9}"/>
              </a:ext>
            </a:extLst>
          </p:cNvPr>
          <p:cNvGraphicFramePr>
            <a:graphicFrameLocks/>
          </p:cNvGraphicFramePr>
          <p:nvPr>
            <p:extLst>
              <p:ext uri="{D42A27DB-BD31-4B8C-83A1-F6EECF244321}">
                <p14:modId xmlns:p14="http://schemas.microsoft.com/office/powerpoint/2010/main" val="2566376209"/>
              </p:ext>
            </p:extLst>
          </p:nvPr>
        </p:nvGraphicFramePr>
        <p:xfrm>
          <a:off x="2865540" y="2144368"/>
          <a:ext cx="6033294" cy="300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1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6AB61D-6E34-194F-A72B-8B6DA0BA1882}"/>
              </a:ext>
            </a:extLst>
          </p:cNvPr>
          <p:cNvPicPr>
            <a:picLocks noGrp="1" noChangeAspect="1"/>
          </p:cNvPicPr>
          <p:nvPr>
            <p:ph idx="1"/>
          </p:nvPr>
        </p:nvPicPr>
        <p:blipFill>
          <a:blip r:embed="rId2"/>
          <a:stretch>
            <a:fillRect/>
          </a:stretch>
        </p:blipFill>
        <p:spPr>
          <a:xfrm>
            <a:off x="2063578" y="555464"/>
            <a:ext cx="7871254" cy="5747072"/>
          </a:xfrm>
          <a:prstGeom prst="rect">
            <a:avLst/>
          </a:prstGeom>
        </p:spPr>
      </p:pic>
    </p:spTree>
    <p:extLst>
      <p:ext uri="{BB962C8B-B14F-4D97-AF65-F5344CB8AC3E}">
        <p14:creationId xmlns:p14="http://schemas.microsoft.com/office/powerpoint/2010/main" val="54595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FDCC-8373-2E46-865E-A9A53AE2FE95}"/>
              </a:ext>
            </a:extLst>
          </p:cNvPr>
          <p:cNvSpPr>
            <a:spLocks noGrp="1"/>
          </p:cNvSpPr>
          <p:nvPr>
            <p:ph type="title"/>
          </p:nvPr>
        </p:nvSpPr>
        <p:spPr/>
        <p:txBody>
          <a:bodyPr>
            <a:normAutofit fontScale="90000"/>
          </a:bodyPr>
          <a:lstStyle/>
          <a:p>
            <a:r>
              <a:rPr lang="en-US" dirty="0"/>
              <a:t>Video Games and Neurology: cause or effect?</a:t>
            </a:r>
          </a:p>
        </p:txBody>
      </p:sp>
      <p:sp>
        <p:nvSpPr>
          <p:cNvPr id="3" name="Content Placeholder 2">
            <a:extLst>
              <a:ext uri="{FF2B5EF4-FFF2-40B4-BE49-F238E27FC236}">
                <a16:creationId xmlns:a16="http://schemas.microsoft.com/office/drawing/2014/main" id="{3452BED2-DCBD-DA44-B5A2-7E5C70A3A45F}"/>
              </a:ext>
            </a:extLst>
          </p:cNvPr>
          <p:cNvSpPr>
            <a:spLocks noGrp="1"/>
          </p:cNvSpPr>
          <p:nvPr>
            <p:ph idx="1"/>
          </p:nvPr>
        </p:nvSpPr>
        <p:spPr>
          <a:xfrm>
            <a:off x="838200" y="2078659"/>
            <a:ext cx="10515600" cy="4195763"/>
          </a:xfrm>
        </p:spPr>
        <p:txBody>
          <a:bodyPr>
            <a:normAutofit fontScale="70000" lnSpcReduction="20000"/>
          </a:bodyPr>
          <a:lstStyle/>
          <a:p>
            <a:r>
              <a:rPr lang="en-US" dirty="0" err="1"/>
              <a:t>Charité</a:t>
            </a:r>
            <a:r>
              <a:rPr lang="en-US" dirty="0"/>
              <a:t> University Medicine in Berlin study (Feb 2015) has found a correlation between frequent gaming and enlarged reward centers in the brain. </a:t>
            </a:r>
          </a:p>
          <a:p>
            <a:r>
              <a:rPr lang="en-US" dirty="0"/>
              <a:t>What is not clear is whether individuals with this trait are more likely to engage in gaming (because they may experience gaming as more rewarding in the first place), or whether this increased reward sensitivity develops through game use.</a:t>
            </a:r>
          </a:p>
          <a:p>
            <a:r>
              <a:rPr lang="en-US" dirty="0"/>
              <a:t>Particularly notable in the study was that even when a player failed in the game, they still experienced stimulation in the reward center. This connection has also been identified in those with gambling problems and is correlated with a lowered deliberation time in betting or risk-taking.</a:t>
            </a:r>
          </a:p>
          <a:p>
            <a:pPr marL="0" indent="0">
              <a:buNone/>
            </a:pPr>
            <a:endParaRPr lang="en-US" dirty="0"/>
          </a:p>
          <a:p>
            <a:pPr marL="0" indent="0">
              <a:buNone/>
            </a:pPr>
            <a:r>
              <a:rPr lang="en-US" dirty="0"/>
              <a:t>(Lorenz, </a:t>
            </a:r>
            <a:r>
              <a:rPr lang="en-US" dirty="0" err="1"/>
              <a:t>Gleich</a:t>
            </a:r>
            <a:r>
              <a:rPr lang="en-US" dirty="0"/>
              <a:t>, </a:t>
            </a:r>
            <a:r>
              <a:rPr lang="en-US" dirty="0" err="1"/>
              <a:t>Gallinat</a:t>
            </a:r>
            <a:r>
              <a:rPr lang="en-US" dirty="0"/>
              <a:t>, &amp; </a:t>
            </a:r>
            <a:r>
              <a:rPr lang="en-US" dirty="0" err="1"/>
              <a:t>Kühn</a:t>
            </a:r>
            <a:r>
              <a:rPr lang="en-US" dirty="0"/>
              <a:t>, 2015)</a:t>
            </a:r>
          </a:p>
        </p:txBody>
      </p:sp>
    </p:spTree>
    <p:extLst>
      <p:ext uri="{BB962C8B-B14F-4D97-AF65-F5344CB8AC3E}">
        <p14:creationId xmlns:p14="http://schemas.microsoft.com/office/powerpoint/2010/main" val="1440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A1F3-9FB1-1A45-9EC4-A6FC8A6D893C}"/>
              </a:ext>
            </a:extLst>
          </p:cNvPr>
          <p:cNvSpPr>
            <a:spLocks noGrp="1"/>
          </p:cNvSpPr>
          <p:nvPr>
            <p:ph type="title"/>
          </p:nvPr>
        </p:nvSpPr>
        <p:spPr/>
        <p:txBody>
          <a:bodyPr>
            <a:normAutofit fontScale="90000"/>
          </a:bodyPr>
          <a:lstStyle/>
          <a:p>
            <a:pPr algn="ctr"/>
            <a:r>
              <a:rPr lang="en-US" dirty="0"/>
              <a:t>SLOT MACHINE PARADIGM</a:t>
            </a:r>
            <a:br>
              <a:rPr lang="en-US" b="0" dirty="0"/>
            </a:br>
            <a:endParaRPr lang="en-US" dirty="0"/>
          </a:p>
        </p:txBody>
      </p:sp>
      <p:pic>
        <p:nvPicPr>
          <p:cNvPr id="4" name="Content Placeholder 3">
            <a:extLst>
              <a:ext uri="{FF2B5EF4-FFF2-40B4-BE49-F238E27FC236}">
                <a16:creationId xmlns:a16="http://schemas.microsoft.com/office/drawing/2014/main" id="{2AEDBA04-7DCE-0646-B837-54ABF28DB314}"/>
              </a:ext>
            </a:extLst>
          </p:cNvPr>
          <p:cNvPicPr>
            <a:picLocks noGrp="1" noChangeAspect="1"/>
          </p:cNvPicPr>
          <p:nvPr>
            <p:ph idx="1"/>
          </p:nvPr>
        </p:nvPicPr>
        <p:blipFill>
          <a:blip r:embed="rId2"/>
          <a:stretch>
            <a:fillRect/>
          </a:stretch>
        </p:blipFill>
        <p:spPr>
          <a:xfrm>
            <a:off x="2900390" y="1949450"/>
            <a:ext cx="6391220" cy="4195763"/>
          </a:xfrm>
          <a:prstGeom prst="rect">
            <a:avLst/>
          </a:prstGeom>
        </p:spPr>
      </p:pic>
      <p:sp>
        <p:nvSpPr>
          <p:cNvPr id="5" name="Rectangle 4">
            <a:extLst>
              <a:ext uri="{FF2B5EF4-FFF2-40B4-BE49-F238E27FC236}">
                <a16:creationId xmlns:a16="http://schemas.microsoft.com/office/drawing/2014/main" id="{EA83C2E6-0B96-934A-BC03-610AB138AC2A}"/>
              </a:ext>
            </a:extLst>
          </p:cNvPr>
          <p:cNvSpPr/>
          <p:nvPr/>
        </p:nvSpPr>
        <p:spPr>
          <a:xfrm>
            <a:off x="2900390" y="6307574"/>
            <a:ext cx="3786871" cy="369332"/>
          </a:xfrm>
          <a:prstGeom prst="rect">
            <a:avLst/>
          </a:prstGeom>
        </p:spPr>
        <p:txBody>
          <a:bodyPr wrap="none">
            <a:spAutoFit/>
          </a:bodyPr>
          <a:lstStyle/>
          <a:p>
            <a:r>
              <a:rPr lang="en-US" dirty="0">
                <a:solidFill>
                  <a:schemeClr val="bg1"/>
                </a:solidFill>
              </a:rPr>
              <a:t>(</a:t>
            </a:r>
            <a:r>
              <a:rPr lang="en-US" i="1" dirty="0">
                <a:solidFill>
                  <a:schemeClr val="bg1"/>
                </a:solidFill>
                <a:effectLst/>
              </a:rPr>
              <a:t>Gaming Addiction Statistics</a:t>
            </a:r>
            <a:r>
              <a:rPr lang="en-US" dirty="0">
                <a:solidFill>
                  <a:schemeClr val="bg1"/>
                </a:solidFill>
              </a:rPr>
              <a:t> 2020)</a:t>
            </a:r>
          </a:p>
        </p:txBody>
      </p:sp>
    </p:spTree>
    <p:extLst>
      <p:ext uri="{BB962C8B-B14F-4D97-AF65-F5344CB8AC3E}">
        <p14:creationId xmlns:p14="http://schemas.microsoft.com/office/powerpoint/2010/main" val="256763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706F-8FAE-4043-90B0-236A56E5BCFA}"/>
              </a:ext>
            </a:extLst>
          </p:cNvPr>
          <p:cNvSpPr>
            <a:spLocks noGrp="1"/>
          </p:cNvSpPr>
          <p:nvPr>
            <p:ph type="title"/>
          </p:nvPr>
        </p:nvSpPr>
        <p:spPr/>
        <p:txBody>
          <a:bodyPr>
            <a:normAutofit fontScale="90000"/>
          </a:bodyPr>
          <a:lstStyle/>
          <a:p>
            <a:pPr algn="ctr"/>
            <a:r>
              <a:rPr lang="en-US" dirty="0"/>
              <a:t>Gamer Demographics</a:t>
            </a:r>
            <a:br>
              <a:rPr lang="en-US" dirty="0"/>
            </a:br>
            <a:endParaRPr lang="en-US" dirty="0"/>
          </a:p>
        </p:txBody>
      </p:sp>
      <p:sp>
        <p:nvSpPr>
          <p:cNvPr id="3" name="Content Placeholder 2">
            <a:extLst>
              <a:ext uri="{FF2B5EF4-FFF2-40B4-BE49-F238E27FC236}">
                <a16:creationId xmlns:a16="http://schemas.microsoft.com/office/drawing/2014/main" id="{1BCD3A25-29B1-E440-9246-A719BEB73285}"/>
              </a:ext>
            </a:extLst>
          </p:cNvPr>
          <p:cNvSpPr>
            <a:spLocks noGrp="1"/>
          </p:cNvSpPr>
          <p:nvPr>
            <p:ph idx="1"/>
          </p:nvPr>
        </p:nvSpPr>
        <p:spPr/>
        <p:txBody>
          <a:bodyPr>
            <a:normAutofit fontScale="55000" lnSpcReduction="20000"/>
          </a:bodyPr>
          <a:lstStyle/>
          <a:p>
            <a:pPr marL="0" indent="0">
              <a:buNone/>
            </a:pPr>
            <a:r>
              <a:rPr lang="en-US" dirty="0"/>
              <a:t>More than 2 billion people play video games globally, including 150 million in the United States. Online video game addiction statistics show that anywhere from 1–10% of gamers have compulsive addiction issues.</a:t>
            </a:r>
          </a:p>
          <a:p>
            <a:pPr marL="0" indent="0">
              <a:buNone/>
            </a:pPr>
            <a:endParaRPr lang="en-US" dirty="0"/>
          </a:p>
          <a:p>
            <a:r>
              <a:rPr lang="en-US" dirty="0"/>
              <a:t>Other gamer demographics include:</a:t>
            </a:r>
          </a:p>
          <a:p>
            <a:r>
              <a:rPr lang="en-US" dirty="0"/>
              <a:t>64% of the U.S. population are gamers</a:t>
            </a:r>
          </a:p>
          <a:p>
            <a:r>
              <a:rPr lang="en-US" dirty="0"/>
              <a:t>The average male gamer is 33 years old.</a:t>
            </a:r>
          </a:p>
          <a:p>
            <a:r>
              <a:rPr lang="en-US" dirty="0"/>
              <a:t>The average female gamer is 37 years old.</a:t>
            </a:r>
          </a:p>
          <a:p>
            <a:r>
              <a:rPr lang="en-US" dirty="0"/>
              <a:t>Males between the ages of 18–24 are most at risk for gaming addiction</a:t>
            </a:r>
          </a:p>
          <a:p>
            <a:r>
              <a:rPr lang="en-US" dirty="0"/>
              <a:t>94% of males and 6% of females represent the gender breakdown for gaming addiction</a:t>
            </a:r>
          </a:p>
          <a:p>
            <a:r>
              <a:rPr lang="en-US" dirty="0"/>
              <a:t>69% Caucasian, 13% Asian and 18% of other ethnicities is the ethnicity breakdown for gaming addiction.</a:t>
            </a:r>
          </a:p>
          <a:p>
            <a:pPr marL="0" indent="0">
              <a:buNone/>
            </a:pPr>
            <a:endParaRPr lang="en-US" dirty="0"/>
          </a:p>
          <a:p>
            <a:pPr marL="0" indent="0">
              <a:buNone/>
            </a:pPr>
            <a:r>
              <a:rPr lang="en-US" dirty="0"/>
              <a:t>(</a:t>
            </a:r>
            <a:r>
              <a:rPr lang="en-US" i="1" dirty="0"/>
              <a:t>Gaming Addiction Statistics</a:t>
            </a:r>
            <a:r>
              <a:rPr lang="en-US" dirty="0"/>
              <a:t> 2020)</a:t>
            </a:r>
          </a:p>
        </p:txBody>
      </p:sp>
    </p:spTree>
    <p:extLst>
      <p:ext uri="{BB962C8B-B14F-4D97-AF65-F5344CB8AC3E}">
        <p14:creationId xmlns:p14="http://schemas.microsoft.com/office/powerpoint/2010/main" val="297276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F707-B675-794B-B3F7-FEC51AB6039D}"/>
              </a:ext>
            </a:extLst>
          </p:cNvPr>
          <p:cNvSpPr>
            <a:spLocks noGrp="1"/>
          </p:cNvSpPr>
          <p:nvPr>
            <p:ph type="title"/>
          </p:nvPr>
        </p:nvSpPr>
        <p:spPr>
          <a:xfrm>
            <a:off x="838200" y="514847"/>
            <a:ext cx="10515600" cy="1325563"/>
          </a:xfrm>
        </p:spPr>
        <p:txBody>
          <a:bodyPr>
            <a:normAutofit fontScale="90000"/>
          </a:bodyPr>
          <a:lstStyle/>
          <a:p>
            <a:r>
              <a:rPr lang="en-US" dirty="0"/>
              <a:t>Video Game Addiction and Co-Occurring Disorders</a:t>
            </a:r>
            <a:br>
              <a:rPr lang="en-US" dirty="0"/>
            </a:br>
            <a:endParaRPr lang="en-US" dirty="0"/>
          </a:p>
        </p:txBody>
      </p:sp>
      <p:sp>
        <p:nvSpPr>
          <p:cNvPr id="3" name="Content Placeholder 2">
            <a:extLst>
              <a:ext uri="{FF2B5EF4-FFF2-40B4-BE49-F238E27FC236}">
                <a16:creationId xmlns:a16="http://schemas.microsoft.com/office/drawing/2014/main" id="{367512E4-A973-8B4C-8A94-FB0021A997C3}"/>
              </a:ext>
            </a:extLst>
          </p:cNvPr>
          <p:cNvSpPr>
            <a:spLocks noGrp="1"/>
          </p:cNvSpPr>
          <p:nvPr>
            <p:ph idx="1"/>
          </p:nvPr>
        </p:nvSpPr>
        <p:spPr/>
        <p:txBody>
          <a:bodyPr>
            <a:normAutofit fontScale="62500" lnSpcReduction="20000"/>
          </a:bodyPr>
          <a:lstStyle/>
          <a:p>
            <a:r>
              <a:rPr lang="en-US" b="1" dirty="0"/>
              <a:t>Gaming and Depression:</a:t>
            </a:r>
            <a:r>
              <a:rPr lang="en-US" dirty="0"/>
              <a:t> There is a significant correlation between video game addiction and depression. One study found that 9% of elementary and secondary school students were classified as pathological gamers and were using video games as a coping strategy when already depressed and anxious. Individuals who are depressed may isolate themselves and attempt to escape from stressors with video games. </a:t>
            </a:r>
          </a:p>
          <a:p>
            <a:r>
              <a:rPr lang="en-US" b="1" dirty="0"/>
              <a:t>Gaming and ADHD:</a:t>
            </a:r>
            <a:r>
              <a:rPr lang="en-US" dirty="0"/>
              <a:t> ADHD and video game addiction also have a connection. Individuals with ADHD may play excessively due to poor time management and have the ability to hyper focus on a video game, which tend to reward brief spurts of attention. A study found that individuals with ADHD had an elevated rate of compulsive and problematic video game usage. </a:t>
            </a:r>
          </a:p>
          <a:p>
            <a:r>
              <a:rPr lang="en-US" b="1" dirty="0"/>
              <a:t>Gaming and Autism:</a:t>
            </a:r>
            <a:r>
              <a:rPr lang="en-US" dirty="0"/>
              <a:t> The correlation between autism and video game addiction suggests that people with autism can become overly involved in gaming due to repetitive behaviors, resulting in inattentiveness and obsessive behaviors leading to addictive playing patterns. One study found that the average time of male children ages 8 to 18 with an autism spectrum diagnosis was 2.4 hours per day and those who played role-playing games were more likely to display oppositional behaviors. </a:t>
            </a:r>
          </a:p>
          <a:p>
            <a:endParaRPr lang="en-US" dirty="0"/>
          </a:p>
        </p:txBody>
      </p:sp>
    </p:spTree>
    <p:extLst>
      <p:ext uri="{BB962C8B-B14F-4D97-AF65-F5344CB8AC3E}">
        <p14:creationId xmlns:p14="http://schemas.microsoft.com/office/powerpoint/2010/main" val="162536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773AA-4371-B743-9C0B-C6E278710534}"/>
              </a:ext>
            </a:extLst>
          </p:cNvPr>
          <p:cNvPicPr>
            <a:picLocks noChangeAspect="1"/>
          </p:cNvPicPr>
          <p:nvPr/>
        </p:nvPicPr>
        <p:blipFill>
          <a:blip r:embed="rId2"/>
          <a:stretch>
            <a:fillRect/>
          </a:stretch>
        </p:blipFill>
        <p:spPr>
          <a:xfrm>
            <a:off x="1907060" y="747808"/>
            <a:ext cx="8200767" cy="5362383"/>
          </a:xfrm>
          <a:prstGeom prst="rect">
            <a:avLst/>
          </a:prstGeom>
        </p:spPr>
      </p:pic>
    </p:spTree>
    <p:extLst>
      <p:ext uri="{BB962C8B-B14F-4D97-AF65-F5344CB8AC3E}">
        <p14:creationId xmlns:p14="http://schemas.microsoft.com/office/powerpoint/2010/main" val="369057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77FC-F633-D846-A6E7-0B6397FA0229}"/>
              </a:ext>
            </a:extLst>
          </p:cNvPr>
          <p:cNvSpPr>
            <a:spLocks noGrp="1"/>
          </p:cNvSpPr>
          <p:nvPr>
            <p:ph type="title"/>
          </p:nvPr>
        </p:nvSpPr>
        <p:spPr/>
        <p:txBody>
          <a:bodyPr/>
          <a:lstStyle/>
          <a:p>
            <a:r>
              <a:rPr lang="en-US" dirty="0"/>
              <a:t>Addictive Games – Good or Evil?</a:t>
            </a:r>
          </a:p>
        </p:txBody>
      </p:sp>
      <p:sp>
        <p:nvSpPr>
          <p:cNvPr id="3" name="Content Placeholder 2">
            <a:extLst>
              <a:ext uri="{FF2B5EF4-FFF2-40B4-BE49-F238E27FC236}">
                <a16:creationId xmlns:a16="http://schemas.microsoft.com/office/drawing/2014/main" id="{2DD7DA40-5723-324A-A4DB-E64D644BC8C8}"/>
              </a:ext>
            </a:extLst>
          </p:cNvPr>
          <p:cNvSpPr>
            <a:spLocks noGrp="1"/>
          </p:cNvSpPr>
          <p:nvPr>
            <p:ph idx="1"/>
          </p:nvPr>
        </p:nvSpPr>
        <p:spPr/>
        <p:txBody>
          <a:bodyPr>
            <a:normAutofit fontScale="77500" lnSpcReduction="20000"/>
          </a:bodyPr>
          <a:lstStyle/>
          <a:p>
            <a:r>
              <a:rPr lang="en-US" dirty="0"/>
              <a:t>Is it ethical to create games that have the sole purpose of keeping users playing and spending for as long or as much as possible?</a:t>
            </a:r>
          </a:p>
          <a:p>
            <a:r>
              <a:rPr lang="en-US" dirty="0"/>
              <a:t>What are the dangers of allowing firms to combine data mining with addictive game features and, potentially, personalized gaming experiences? Or is this just the ultimate end result of modern gaming developments (e.g. fully individualized virtual reality games)</a:t>
            </a:r>
          </a:p>
          <a:p>
            <a:r>
              <a:rPr lang="en-US" dirty="0"/>
              <a:t>What are the harms (economic vs societal vs personal)?</a:t>
            </a:r>
          </a:p>
          <a:p>
            <a:r>
              <a:rPr lang="en-US" dirty="0"/>
              <a:t>Should we introduce regulations, and if so, how?</a:t>
            </a:r>
          </a:p>
          <a:p>
            <a:r>
              <a:rPr lang="en-US" dirty="0"/>
              <a:t>Is this a parallel situation to Irwin Toy, or distinguishable?</a:t>
            </a:r>
          </a:p>
          <a:p>
            <a:pPr marL="0" indent="0">
              <a:buNone/>
            </a:pPr>
            <a:endParaRPr lang="en-US" dirty="0"/>
          </a:p>
          <a:p>
            <a:pPr marL="0" indent="0">
              <a:buNone/>
            </a:pPr>
            <a:r>
              <a:rPr lang="en-US" dirty="0"/>
              <a:t>(</a:t>
            </a:r>
            <a:r>
              <a:rPr lang="en-US" i="1" dirty="0"/>
              <a:t>The Compulsion Loop in Game Design Explained</a:t>
            </a:r>
            <a:r>
              <a:rPr lang="en-US" dirty="0"/>
              <a:t> 2020</a:t>
            </a:r>
          </a:p>
          <a:p>
            <a:endParaRPr lang="en-US" dirty="0"/>
          </a:p>
        </p:txBody>
      </p:sp>
    </p:spTree>
    <p:extLst>
      <p:ext uri="{BB962C8B-B14F-4D97-AF65-F5344CB8AC3E}">
        <p14:creationId xmlns:p14="http://schemas.microsoft.com/office/powerpoint/2010/main" val="315103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28CF-F6E3-9F42-8FDF-1808CC336C3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17EE22-20BA-2545-B23D-1F82AA540D2D}"/>
              </a:ext>
            </a:extLst>
          </p:cNvPr>
          <p:cNvSpPr>
            <a:spLocks noGrp="1"/>
          </p:cNvSpPr>
          <p:nvPr>
            <p:ph idx="1"/>
          </p:nvPr>
        </p:nvSpPr>
        <p:spPr/>
        <p:txBody>
          <a:bodyPr>
            <a:normAutofit fontScale="32500" lnSpcReduction="20000"/>
          </a:bodyPr>
          <a:lstStyle/>
          <a:p>
            <a:pPr marL="0" indent="0">
              <a:buNone/>
            </a:pPr>
            <a:r>
              <a:rPr lang="en-US" dirty="0"/>
              <a:t>About Joseph Kim Mobile game philosopher and entrepreneur. Watch my game dev </a:t>
            </a:r>
            <a:r>
              <a:rPr lang="en-US" dirty="0" err="1"/>
              <a:t>relaated</a:t>
            </a:r>
            <a:r>
              <a:rPr lang="en-US" dirty="0"/>
              <a:t> videos at </a:t>
            </a:r>
            <a:r>
              <a:rPr lang="en-US" dirty="0" err="1"/>
              <a:t>GameMakers</a:t>
            </a:r>
            <a:r>
              <a:rPr lang="en-US" dirty="0"/>
              <a:t> on YouTube and listen to my podcast on </a:t>
            </a:r>
            <a:r>
              <a:rPr lang="en-US" dirty="0" err="1"/>
              <a:t>Deconstructor</a:t>
            </a:r>
            <a:r>
              <a:rPr lang="en-US" dirty="0"/>
              <a:t> of Fun. View all posts by Joseph Kim. (2020, June 27). The Compulsion Loop in Game Design Explained. Retrieved October 11, 2020, from </a:t>
            </a:r>
            <a:r>
              <a:rPr lang="en-US" dirty="0">
                <a:hlinkClick r:id="rId2"/>
              </a:rPr>
              <a:t>https://gamemakers.com/the-compulsion-loop-explained/</a:t>
            </a:r>
            <a:r>
              <a:rPr lang="en-US" dirty="0"/>
              <a:t> (</a:t>
            </a:r>
            <a:br>
              <a:rPr lang="en-US" dirty="0"/>
            </a:br>
            <a:endParaRPr lang="en-US" dirty="0"/>
          </a:p>
          <a:p>
            <a:pPr marL="0" indent="0">
              <a:buNone/>
            </a:pPr>
            <a:r>
              <a:rPr lang="en-US" dirty="0"/>
              <a:t>Gaming Addiction Statistics. (2020, January 28). Retrieved October 11, 2020, from https://</a:t>
            </a:r>
            <a:r>
              <a:rPr lang="en-US" dirty="0" err="1"/>
              <a:t>www.therecoveryvillage.com</a:t>
            </a:r>
            <a:r>
              <a:rPr lang="en-US" dirty="0"/>
              <a:t>/process-addiction/video-game-addiction/related/gaming-addiction-statistics/</a:t>
            </a:r>
            <a:br>
              <a:rPr lang="en-US" dirty="0"/>
            </a:br>
            <a:endParaRPr lang="en-US" dirty="0"/>
          </a:p>
          <a:p>
            <a:pPr marL="0" indent="0">
              <a:buNone/>
            </a:pPr>
            <a:r>
              <a:rPr lang="en-US" dirty="0"/>
              <a:t>Pies, R. (2009, February). Should DSM-V Designate "Internet Addiction" a Mental Disorder? Retrieved October 11, 2020, from https://</a:t>
            </a:r>
            <a:r>
              <a:rPr lang="en-US" dirty="0" err="1"/>
              <a:t>www.ncbi.nlm.nih.gov</a:t>
            </a:r>
            <a:r>
              <a:rPr lang="en-US" dirty="0"/>
              <a:t>/</a:t>
            </a:r>
            <a:r>
              <a:rPr lang="en-US" dirty="0" err="1"/>
              <a:t>pmc</a:t>
            </a:r>
            <a:r>
              <a:rPr lang="en-US" dirty="0"/>
              <a:t>/articles/PMC2719452/</a:t>
            </a:r>
          </a:p>
          <a:p>
            <a:pPr marL="0" indent="0">
              <a:buNone/>
            </a:pPr>
            <a:br>
              <a:rPr lang="en-US" dirty="0"/>
            </a:br>
            <a:endParaRPr lang="en-US" dirty="0"/>
          </a:p>
          <a:p>
            <a:pPr marL="0" indent="0">
              <a:buNone/>
            </a:pPr>
            <a:r>
              <a:rPr lang="en-US" dirty="0"/>
              <a:t>Griffiths, Mark. (1995). Technological addictions. Clinical Psychology Forum. 76. 14-19. https://</a:t>
            </a:r>
            <a:r>
              <a:rPr lang="en-US" dirty="0" err="1"/>
              <a:t>www.researchgate.net</a:t>
            </a:r>
            <a:r>
              <a:rPr lang="en-US" dirty="0"/>
              <a:t>/publication/284665745_Technological_addictions</a:t>
            </a:r>
          </a:p>
          <a:p>
            <a:pPr marL="0" indent="0">
              <a:buNone/>
            </a:pPr>
            <a:br>
              <a:rPr lang="en-US" dirty="0"/>
            </a:br>
            <a:endParaRPr lang="en-US" dirty="0"/>
          </a:p>
          <a:p>
            <a:pPr marL="0" indent="0">
              <a:buNone/>
            </a:pPr>
            <a:r>
              <a:rPr lang="en-US" dirty="0"/>
              <a:t>Lorenz, R., </a:t>
            </a:r>
            <a:r>
              <a:rPr lang="en-US" dirty="0" err="1"/>
              <a:t>Gleich</a:t>
            </a:r>
            <a:r>
              <a:rPr lang="en-US" dirty="0"/>
              <a:t>, T., </a:t>
            </a:r>
            <a:r>
              <a:rPr lang="en-US" dirty="0" err="1"/>
              <a:t>Gallinat</a:t>
            </a:r>
            <a:r>
              <a:rPr lang="en-US" dirty="0"/>
              <a:t>, J., &amp; </a:t>
            </a:r>
            <a:r>
              <a:rPr lang="en-US" dirty="0" err="1"/>
              <a:t>Kühn</a:t>
            </a:r>
            <a:r>
              <a:rPr lang="en-US" dirty="0"/>
              <a:t>, S. (2015, February 5). Video game training and the reward system. Retrieved October 11, 2020, from </a:t>
            </a:r>
            <a:r>
              <a:rPr lang="en-US" dirty="0">
                <a:hlinkClick r:id="rId3"/>
              </a:rPr>
              <a:t>https://www.ncbi.nlm.nih.gov/pmc/articles/PMC4318496/</a:t>
            </a:r>
            <a:endParaRPr lang="en-US" dirty="0"/>
          </a:p>
          <a:p>
            <a:pPr marL="0" indent="0">
              <a:buNone/>
            </a:pPr>
            <a:endParaRPr lang="en-US" dirty="0"/>
          </a:p>
          <a:p>
            <a:pPr marL="0" indent="0">
              <a:buNone/>
            </a:pPr>
            <a:r>
              <a:rPr lang="en-US" dirty="0"/>
              <a:t>Images</a:t>
            </a:r>
          </a:p>
          <a:p>
            <a:pPr marL="0" indent="0">
              <a:buNone/>
            </a:pPr>
            <a:endParaRPr lang="en-US" dirty="0"/>
          </a:p>
          <a:p>
            <a:pPr marL="0" indent="0">
              <a:buNone/>
            </a:pPr>
            <a:r>
              <a:rPr lang="en-US" dirty="0"/>
              <a:t>https://</a:t>
            </a:r>
            <a:r>
              <a:rPr lang="en-US" dirty="0" err="1"/>
              <a:t>daily.jstor.org</a:t>
            </a:r>
            <a:r>
              <a:rPr lang="en-US" dirty="0"/>
              <a:t>/is-video-game-addiction-a-boy-problem/</a:t>
            </a:r>
          </a:p>
        </p:txBody>
      </p:sp>
    </p:spTree>
    <p:extLst>
      <p:ext uri="{BB962C8B-B14F-4D97-AF65-F5344CB8AC3E}">
        <p14:creationId xmlns:p14="http://schemas.microsoft.com/office/powerpoint/2010/main" val="130895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8" name="Picture 3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0" name="Rectangle 39">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1863A-D65E-6B41-9344-89BA26839E7B}"/>
              </a:ext>
            </a:extLst>
          </p:cNvPr>
          <p:cNvSpPr>
            <a:spLocks noGrp="1"/>
          </p:cNvSpPr>
          <p:nvPr>
            <p:ph type="title"/>
          </p:nvPr>
        </p:nvSpPr>
        <p:spPr>
          <a:xfrm>
            <a:off x="1600201" y="1219200"/>
            <a:ext cx="9067799" cy="1017373"/>
          </a:xfrm>
        </p:spPr>
        <p:txBody>
          <a:bodyPr vert="horz" lIns="91440" tIns="45720" rIns="91440" bIns="45720" rtlCol="0" anchor="b">
            <a:normAutofit/>
          </a:bodyPr>
          <a:lstStyle/>
          <a:p>
            <a:pPr algn="ctr"/>
            <a:r>
              <a:rPr lang="en-US" sz="5200" dirty="0">
                <a:solidFill>
                  <a:schemeClr val="tx2"/>
                </a:solidFill>
              </a:rPr>
              <a:t>Addiction Defined</a:t>
            </a:r>
          </a:p>
        </p:txBody>
      </p:sp>
      <p:sp>
        <p:nvSpPr>
          <p:cNvPr id="4" name="TextBox 3">
            <a:extLst>
              <a:ext uri="{FF2B5EF4-FFF2-40B4-BE49-F238E27FC236}">
                <a16:creationId xmlns:a16="http://schemas.microsoft.com/office/drawing/2014/main" id="{20A105CF-BFC5-A14B-9545-BCBE74FBEF6A}"/>
              </a:ext>
            </a:extLst>
          </p:cNvPr>
          <p:cNvSpPr txBox="1"/>
          <p:nvPr/>
        </p:nvSpPr>
        <p:spPr>
          <a:xfrm>
            <a:off x="1421296" y="2647872"/>
            <a:ext cx="9561443" cy="2677656"/>
          </a:xfrm>
          <a:prstGeom prst="rect">
            <a:avLst/>
          </a:prstGeom>
          <a:noFill/>
        </p:spPr>
        <p:txBody>
          <a:bodyPr wrap="square" rtlCol="0">
            <a:spAutoFit/>
          </a:bodyPr>
          <a:lstStyle/>
          <a:p>
            <a:pPr algn="just"/>
            <a:r>
              <a:rPr lang="en-US" sz="2800" dirty="0"/>
              <a:t>Categorized as an “impulse control disorder” and can be defined as ‘‘an individual’s inability to control their Internet use/dependence, which in turn leads to feelings of distress and functional impairment of daily activities</a:t>
            </a:r>
          </a:p>
          <a:p>
            <a:pPr algn="just"/>
            <a:endParaRPr lang="en-US" sz="2800" dirty="0"/>
          </a:p>
          <a:p>
            <a:pPr algn="just"/>
            <a:r>
              <a:rPr lang="en-US" sz="2800" dirty="0"/>
              <a:t>(Pies, 2009)</a:t>
            </a:r>
          </a:p>
        </p:txBody>
      </p:sp>
    </p:spTree>
    <p:extLst>
      <p:ext uri="{BB962C8B-B14F-4D97-AF65-F5344CB8AC3E}">
        <p14:creationId xmlns:p14="http://schemas.microsoft.com/office/powerpoint/2010/main" val="198240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2258-AAA8-AE42-A6D0-589EC8E19224}"/>
              </a:ext>
            </a:extLst>
          </p:cNvPr>
          <p:cNvSpPr>
            <a:spLocks noGrp="1"/>
          </p:cNvSpPr>
          <p:nvPr>
            <p:ph type="title"/>
          </p:nvPr>
        </p:nvSpPr>
        <p:spPr>
          <a:xfrm>
            <a:off x="1514061" y="377996"/>
            <a:ext cx="10515600" cy="1325563"/>
          </a:xfrm>
        </p:spPr>
        <p:txBody>
          <a:bodyPr/>
          <a:lstStyle/>
          <a:p>
            <a:r>
              <a:rPr lang="en-US" dirty="0"/>
              <a:t>Why are Video Games Addictive?</a:t>
            </a:r>
          </a:p>
        </p:txBody>
      </p:sp>
      <p:sp>
        <p:nvSpPr>
          <p:cNvPr id="3" name="Content Placeholder 2">
            <a:extLst>
              <a:ext uri="{FF2B5EF4-FFF2-40B4-BE49-F238E27FC236}">
                <a16:creationId xmlns:a16="http://schemas.microsoft.com/office/drawing/2014/main" id="{9E98CA2C-79D8-9345-B0DE-A186BC817F7B}"/>
              </a:ext>
            </a:extLst>
          </p:cNvPr>
          <p:cNvSpPr>
            <a:spLocks noGrp="1"/>
          </p:cNvSpPr>
          <p:nvPr>
            <p:ph idx="1"/>
          </p:nvPr>
        </p:nvSpPr>
        <p:spPr>
          <a:xfrm>
            <a:off x="1959665" y="1848679"/>
            <a:ext cx="8272670" cy="3968543"/>
          </a:xfrm>
        </p:spPr>
        <p:txBody>
          <a:bodyPr>
            <a:normAutofit lnSpcReduction="10000"/>
          </a:bodyPr>
          <a:lstStyle/>
          <a:p>
            <a:pPr marL="0" indent="0" algn="just">
              <a:buNone/>
            </a:pPr>
            <a:r>
              <a:rPr lang="en-US" dirty="0"/>
              <a:t>Research has attempted to explore why video games are addictive. One reason is that video games are designed to entice players to play them. Video games must be challenging enough to keep players playing, but not so challenging that they cause players to give up. Some video games have no final goal or definitive end, which allows players to continue to play them indefinitely.</a:t>
            </a:r>
          </a:p>
        </p:txBody>
      </p:sp>
    </p:spTree>
    <p:extLst>
      <p:ext uri="{BB962C8B-B14F-4D97-AF65-F5344CB8AC3E}">
        <p14:creationId xmlns:p14="http://schemas.microsoft.com/office/powerpoint/2010/main" val="32168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F3C2D-EC5B-0646-AE22-EFAEF2BF9A35}"/>
              </a:ext>
            </a:extLst>
          </p:cNvPr>
          <p:cNvSpPr>
            <a:spLocks noGrp="1"/>
          </p:cNvSpPr>
          <p:nvPr>
            <p:ph idx="1"/>
          </p:nvPr>
        </p:nvSpPr>
        <p:spPr>
          <a:xfrm>
            <a:off x="2135256" y="1361659"/>
            <a:ext cx="7921487" cy="3938727"/>
          </a:xfrm>
        </p:spPr>
        <p:txBody>
          <a:bodyPr>
            <a:normAutofit fontScale="92500" lnSpcReduction="10000"/>
          </a:bodyPr>
          <a:lstStyle/>
          <a:p>
            <a:pPr marL="0" indent="0" algn="just">
              <a:buNone/>
            </a:pPr>
            <a:r>
              <a:rPr lang="en-US" dirty="0"/>
              <a:t>Many addictive video games encourage people to electronically connect with each other, which can promote continued gameplay.  Some video games operate on leveling and variable reward systems, where people earn skills or rewards by beating certain levels without knowing exactly when it will occur. Knowing that a big reward will come eventually and playing to reach the next level can increase their overall playing time.</a:t>
            </a:r>
          </a:p>
        </p:txBody>
      </p:sp>
    </p:spTree>
    <p:extLst>
      <p:ext uri="{BB962C8B-B14F-4D97-AF65-F5344CB8AC3E}">
        <p14:creationId xmlns:p14="http://schemas.microsoft.com/office/powerpoint/2010/main" val="335937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493F8-DC95-D648-AC33-AC7B1A9745FE}"/>
              </a:ext>
            </a:extLst>
          </p:cNvPr>
          <p:cNvSpPr>
            <a:spLocks noGrp="1"/>
          </p:cNvSpPr>
          <p:nvPr>
            <p:ph idx="1"/>
          </p:nvPr>
        </p:nvSpPr>
        <p:spPr>
          <a:xfrm>
            <a:off x="1960192" y="745434"/>
            <a:ext cx="8271615" cy="3349487"/>
          </a:xfrm>
        </p:spPr>
        <p:txBody>
          <a:bodyPr>
            <a:normAutofit fontScale="92500" lnSpcReduction="10000"/>
          </a:bodyPr>
          <a:lstStyle/>
          <a:p>
            <a:pPr marL="0" indent="0" algn="just">
              <a:buNone/>
            </a:pPr>
            <a:r>
              <a:rPr lang="en-US" dirty="0"/>
              <a:t>There are several emotional and physical warning signs of video game addiction that can be indicative of a problem. Individuals may be consumed with thoughts about playing and show signs of impatience and agitation when they are unable to play. People may be dishonest about the amount of time that they spend playing video games and isolate themselves to play for longer. Physical symptoms include:</a:t>
            </a:r>
          </a:p>
          <a:p>
            <a:pPr marL="0" indent="0" algn="just">
              <a:buNone/>
            </a:pPr>
            <a:endParaRPr lang="en-US" dirty="0"/>
          </a:p>
          <a:p>
            <a:pPr marL="0" indent="0" algn="just">
              <a:buNone/>
            </a:pPr>
            <a:endParaRPr lang="en-US" dirty="0"/>
          </a:p>
          <a:p>
            <a:pPr marL="0" indent="0" algn="just">
              <a:buNone/>
            </a:pPr>
            <a:endParaRPr lang="en-US" dirty="0"/>
          </a:p>
        </p:txBody>
      </p:sp>
      <p:sp>
        <p:nvSpPr>
          <p:cNvPr id="4" name="TextBox 3">
            <a:extLst>
              <a:ext uri="{FF2B5EF4-FFF2-40B4-BE49-F238E27FC236}">
                <a16:creationId xmlns:a16="http://schemas.microsoft.com/office/drawing/2014/main" id="{FADF4DEB-9E55-1541-AABB-F6F2B8F66241}"/>
              </a:ext>
            </a:extLst>
          </p:cNvPr>
          <p:cNvSpPr txBox="1"/>
          <p:nvPr/>
        </p:nvSpPr>
        <p:spPr>
          <a:xfrm>
            <a:off x="1948070" y="4145910"/>
            <a:ext cx="4899033" cy="2092881"/>
          </a:xfrm>
          <a:prstGeom prst="rect">
            <a:avLst/>
          </a:prstGeom>
          <a:noFill/>
        </p:spPr>
        <p:txBody>
          <a:bodyPr wrap="none" rtlCol="0">
            <a:spAutoFit/>
          </a:bodyPr>
          <a:lstStyle/>
          <a:p>
            <a:pPr marL="457200" indent="-457200">
              <a:buFont typeface="Arial" panose="020B0604020202020204" pitchFamily="34" charset="0"/>
              <a:buChar char="•"/>
            </a:pPr>
            <a:r>
              <a:rPr lang="en-US" sz="2800" dirty="0">
                <a:solidFill>
                  <a:schemeClr val="bg1"/>
                </a:solidFill>
              </a:rPr>
              <a:t>Tiredness</a:t>
            </a:r>
          </a:p>
          <a:p>
            <a:pPr marL="457200" indent="-457200">
              <a:buFont typeface="Arial" panose="020B0604020202020204" pitchFamily="34" charset="0"/>
              <a:buChar char="•"/>
            </a:pPr>
            <a:r>
              <a:rPr lang="en-US" sz="2800" dirty="0">
                <a:solidFill>
                  <a:schemeClr val="bg1"/>
                </a:solidFill>
              </a:rPr>
              <a:t>Headaches and migraines</a:t>
            </a:r>
          </a:p>
          <a:p>
            <a:pPr marL="457200" indent="-457200">
              <a:buFont typeface="Arial" panose="020B0604020202020204" pitchFamily="34" charset="0"/>
              <a:buChar char="•"/>
            </a:pPr>
            <a:r>
              <a:rPr lang="en-US" sz="2800" dirty="0">
                <a:solidFill>
                  <a:schemeClr val="bg1"/>
                </a:solidFill>
              </a:rPr>
              <a:t>Carpal tunnel syndrome</a:t>
            </a:r>
          </a:p>
          <a:p>
            <a:pPr marL="457200" indent="-457200">
              <a:buFont typeface="Arial" panose="020B0604020202020204" pitchFamily="34" charset="0"/>
              <a:buChar char="•"/>
            </a:pPr>
            <a:r>
              <a:rPr lang="en-US" sz="2800" dirty="0">
                <a:solidFill>
                  <a:schemeClr val="bg1"/>
                </a:solidFill>
              </a:rPr>
              <a:t>Lack of personal hygiene.</a:t>
            </a:r>
          </a:p>
          <a:p>
            <a:endParaRPr lang="en-US" dirty="0"/>
          </a:p>
        </p:txBody>
      </p:sp>
      <p:sp>
        <p:nvSpPr>
          <p:cNvPr id="5" name="Rectangle 4">
            <a:extLst>
              <a:ext uri="{FF2B5EF4-FFF2-40B4-BE49-F238E27FC236}">
                <a16:creationId xmlns:a16="http://schemas.microsoft.com/office/drawing/2014/main" id="{D2C5AFCF-1CEA-AF47-A647-7347E3D66231}"/>
              </a:ext>
            </a:extLst>
          </p:cNvPr>
          <p:cNvSpPr/>
          <p:nvPr/>
        </p:nvSpPr>
        <p:spPr>
          <a:xfrm>
            <a:off x="1948070" y="6238791"/>
            <a:ext cx="3818931" cy="369332"/>
          </a:xfrm>
          <a:prstGeom prst="rect">
            <a:avLst/>
          </a:prstGeom>
        </p:spPr>
        <p:txBody>
          <a:bodyPr wrap="none">
            <a:spAutoFit/>
          </a:bodyPr>
          <a:lstStyle/>
          <a:p>
            <a:r>
              <a:rPr lang="en-US" dirty="0">
                <a:solidFill>
                  <a:schemeClr val="bg1"/>
                </a:solidFill>
              </a:rPr>
              <a:t>(</a:t>
            </a:r>
            <a:r>
              <a:rPr lang="en-US" i="1" dirty="0">
                <a:solidFill>
                  <a:schemeClr val="bg1"/>
                </a:solidFill>
              </a:rPr>
              <a:t>Gaming Addiction Statistics</a:t>
            </a:r>
            <a:r>
              <a:rPr lang="en-US" dirty="0">
                <a:solidFill>
                  <a:schemeClr val="bg1"/>
                </a:solidFill>
              </a:rPr>
              <a:t> 2020)</a:t>
            </a:r>
          </a:p>
        </p:txBody>
      </p:sp>
    </p:spTree>
    <p:extLst>
      <p:ext uri="{BB962C8B-B14F-4D97-AF65-F5344CB8AC3E}">
        <p14:creationId xmlns:p14="http://schemas.microsoft.com/office/powerpoint/2010/main" val="185227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ying Super Mario induces structural brain plasticity: gray matter  changes resulting from training with a commercial video game | Molecular  Psychiatry">
            <a:extLst>
              <a:ext uri="{FF2B5EF4-FFF2-40B4-BE49-F238E27FC236}">
                <a16:creationId xmlns:a16="http://schemas.microsoft.com/office/drawing/2014/main" id="{1832D361-2CBB-F443-9D51-F95031BD0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355" y="190500"/>
            <a:ext cx="7962900" cy="647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1FD786-AED1-9241-A5D0-600254F95330}"/>
              </a:ext>
            </a:extLst>
          </p:cNvPr>
          <p:cNvSpPr txBox="1"/>
          <p:nvPr/>
        </p:nvSpPr>
        <p:spPr>
          <a:xfrm>
            <a:off x="458745" y="1260388"/>
            <a:ext cx="2686280" cy="3785652"/>
          </a:xfrm>
          <a:prstGeom prst="rect">
            <a:avLst/>
          </a:prstGeom>
          <a:noFill/>
        </p:spPr>
        <p:txBody>
          <a:bodyPr wrap="square" rtlCol="0">
            <a:spAutoFit/>
          </a:bodyPr>
          <a:lstStyle/>
          <a:p>
            <a:r>
              <a:rPr lang="en-US" sz="4800" b="1" dirty="0"/>
              <a:t>This is your brain on video games</a:t>
            </a:r>
          </a:p>
        </p:txBody>
      </p:sp>
    </p:spTree>
    <p:extLst>
      <p:ext uri="{BB962C8B-B14F-4D97-AF65-F5344CB8AC3E}">
        <p14:creationId xmlns:p14="http://schemas.microsoft.com/office/powerpoint/2010/main" val="110763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8D58-3555-5A4D-B1DA-28A3FFB72D78}"/>
              </a:ext>
            </a:extLst>
          </p:cNvPr>
          <p:cNvSpPr>
            <a:spLocks noGrp="1"/>
          </p:cNvSpPr>
          <p:nvPr>
            <p:ph type="title"/>
          </p:nvPr>
        </p:nvSpPr>
        <p:spPr>
          <a:xfrm>
            <a:off x="2030896" y="345881"/>
            <a:ext cx="10515600" cy="1325563"/>
          </a:xfrm>
        </p:spPr>
        <p:txBody>
          <a:bodyPr/>
          <a:lstStyle/>
          <a:p>
            <a:r>
              <a:rPr lang="en-US" dirty="0"/>
              <a:t>Creating Addictive Games</a:t>
            </a:r>
          </a:p>
        </p:txBody>
      </p:sp>
      <p:sp>
        <p:nvSpPr>
          <p:cNvPr id="3" name="Content Placeholder 2">
            <a:extLst>
              <a:ext uri="{FF2B5EF4-FFF2-40B4-BE49-F238E27FC236}">
                <a16:creationId xmlns:a16="http://schemas.microsoft.com/office/drawing/2014/main" id="{8210A0C8-A60B-3B4B-85E0-3935A7E27574}"/>
              </a:ext>
            </a:extLst>
          </p:cNvPr>
          <p:cNvSpPr>
            <a:spLocks noGrp="1"/>
          </p:cNvSpPr>
          <p:nvPr>
            <p:ph idx="1"/>
          </p:nvPr>
        </p:nvSpPr>
        <p:spPr/>
        <p:txBody>
          <a:bodyPr>
            <a:normAutofit fontScale="70000" lnSpcReduction="20000"/>
          </a:bodyPr>
          <a:lstStyle/>
          <a:p>
            <a:pPr marL="0" indent="0">
              <a:buNone/>
            </a:pPr>
            <a:r>
              <a:rPr lang="en-US" b="1" dirty="0"/>
              <a:t>Compulsion loop: </a:t>
            </a:r>
            <a:r>
              <a:rPr lang="en-US" i="1" dirty="0"/>
              <a:t>A habitual, designed chain of activities that will be repeated to gain a neurochemical reward: a feeling of pleasure and/or a relief from pain.</a:t>
            </a:r>
          </a:p>
          <a:p>
            <a:pPr marL="0" indent="0">
              <a:buNone/>
            </a:pPr>
            <a:r>
              <a:rPr lang="en-US" dirty="0"/>
              <a:t>Basically, each action taken by the player feeds into the next and provides enough reward and/or anticipation to motivate the player to follow the chain. </a:t>
            </a:r>
          </a:p>
          <a:p>
            <a:pPr marL="0" indent="0">
              <a:buNone/>
            </a:pPr>
            <a:endParaRPr lang="en-US" dirty="0"/>
          </a:p>
          <a:p>
            <a:r>
              <a:rPr lang="en-US" dirty="0"/>
              <a:t>Compulsion loops are made most effective in games by carefully scheduling the release of rewards with a perceived increase in difficulty, so that the sense of challenge and accomplishment is maintained evenly throughout gameplay. </a:t>
            </a:r>
          </a:p>
          <a:p>
            <a:r>
              <a:rPr lang="en-US" dirty="0"/>
              <a:t>The player is constantly engaged in a state of motivation to seek reward and then given enough reward to continually renew her motivation to seek it.</a:t>
            </a:r>
          </a:p>
          <a:p>
            <a:pPr marL="0" indent="0">
              <a:buNone/>
            </a:pPr>
            <a:endParaRPr lang="en-US" dirty="0"/>
          </a:p>
          <a:p>
            <a:pPr marL="0" indent="0">
              <a:buNone/>
            </a:pPr>
            <a:r>
              <a:rPr lang="en-US" dirty="0"/>
              <a:t>(</a:t>
            </a:r>
            <a:r>
              <a:rPr lang="en-US" i="1" dirty="0"/>
              <a:t>The Compulsion Loop in Game Design Explained</a:t>
            </a:r>
            <a:r>
              <a:rPr lang="en-US" dirty="0"/>
              <a:t> 2020)</a:t>
            </a:r>
          </a:p>
        </p:txBody>
      </p:sp>
    </p:spTree>
    <p:extLst>
      <p:ext uri="{BB962C8B-B14F-4D97-AF65-F5344CB8AC3E}">
        <p14:creationId xmlns:p14="http://schemas.microsoft.com/office/powerpoint/2010/main" val="383534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0154-BE81-7942-A3F7-8081E9BA7145}"/>
              </a:ext>
            </a:extLst>
          </p:cNvPr>
          <p:cNvSpPr>
            <a:spLocks noGrp="1"/>
          </p:cNvSpPr>
          <p:nvPr>
            <p:ph type="title"/>
          </p:nvPr>
        </p:nvSpPr>
        <p:spPr/>
        <p:txBody>
          <a:bodyPr/>
          <a:lstStyle/>
          <a:p>
            <a:pPr algn="ctr"/>
            <a:r>
              <a:rPr lang="en-US" dirty="0"/>
              <a:t>Concept Origins</a:t>
            </a:r>
          </a:p>
        </p:txBody>
      </p:sp>
      <p:pic>
        <p:nvPicPr>
          <p:cNvPr id="4" name="Content Placeholder 3">
            <a:extLst>
              <a:ext uri="{FF2B5EF4-FFF2-40B4-BE49-F238E27FC236}">
                <a16:creationId xmlns:a16="http://schemas.microsoft.com/office/drawing/2014/main" id="{B6CC4F9C-5F3C-C341-9E79-1D208D96021B}"/>
              </a:ext>
            </a:extLst>
          </p:cNvPr>
          <p:cNvPicPr>
            <a:picLocks noGrp="1" noChangeAspect="1"/>
          </p:cNvPicPr>
          <p:nvPr>
            <p:ph idx="1"/>
          </p:nvPr>
        </p:nvPicPr>
        <p:blipFill>
          <a:blip r:embed="rId2"/>
          <a:stretch>
            <a:fillRect/>
          </a:stretch>
        </p:blipFill>
        <p:spPr>
          <a:xfrm>
            <a:off x="3343049" y="1949450"/>
            <a:ext cx="5505902" cy="4195763"/>
          </a:xfrm>
          <a:prstGeom prst="rect">
            <a:avLst/>
          </a:prstGeom>
        </p:spPr>
      </p:pic>
      <p:sp>
        <p:nvSpPr>
          <p:cNvPr id="5" name="Rectangle 4">
            <a:extLst>
              <a:ext uri="{FF2B5EF4-FFF2-40B4-BE49-F238E27FC236}">
                <a16:creationId xmlns:a16="http://schemas.microsoft.com/office/drawing/2014/main" id="{193E0A68-0C62-6A48-B661-91FD3AD81748}"/>
              </a:ext>
            </a:extLst>
          </p:cNvPr>
          <p:cNvSpPr/>
          <p:nvPr/>
        </p:nvSpPr>
        <p:spPr>
          <a:xfrm>
            <a:off x="3069338" y="6307574"/>
            <a:ext cx="6053324" cy="369332"/>
          </a:xfrm>
          <a:prstGeom prst="rect">
            <a:avLst/>
          </a:prstGeom>
        </p:spPr>
        <p:txBody>
          <a:bodyPr wrap="none">
            <a:spAutoFit/>
          </a:bodyPr>
          <a:lstStyle/>
          <a:p>
            <a:r>
              <a:rPr lang="en-US" dirty="0">
                <a:solidFill>
                  <a:schemeClr val="bg1"/>
                </a:solidFill>
              </a:rPr>
              <a:t>(</a:t>
            </a:r>
            <a:r>
              <a:rPr lang="en-US" i="1" dirty="0">
                <a:solidFill>
                  <a:schemeClr val="bg1"/>
                </a:solidFill>
              </a:rPr>
              <a:t>The Compulsion Loop in Game Design Explained</a:t>
            </a:r>
            <a:r>
              <a:rPr lang="en-US" dirty="0">
                <a:solidFill>
                  <a:schemeClr val="bg1"/>
                </a:solidFill>
              </a:rPr>
              <a:t> 2020)</a:t>
            </a:r>
          </a:p>
        </p:txBody>
      </p:sp>
    </p:spTree>
    <p:extLst>
      <p:ext uri="{BB962C8B-B14F-4D97-AF65-F5344CB8AC3E}">
        <p14:creationId xmlns:p14="http://schemas.microsoft.com/office/powerpoint/2010/main" val="154746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1C44-6B80-9E4C-8E30-E2DD71EE4839}"/>
              </a:ext>
            </a:extLst>
          </p:cNvPr>
          <p:cNvSpPr>
            <a:spLocks noGrp="1"/>
          </p:cNvSpPr>
          <p:nvPr>
            <p:ph type="title"/>
          </p:nvPr>
        </p:nvSpPr>
        <p:spPr/>
        <p:txBody>
          <a:bodyPr>
            <a:normAutofit fontScale="90000"/>
          </a:bodyPr>
          <a:lstStyle/>
          <a:p>
            <a:r>
              <a:rPr lang="en-US" dirty="0"/>
              <a:t>Is Technology an Addictive Substance?</a:t>
            </a:r>
          </a:p>
        </p:txBody>
      </p:sp>
      <p:sp>
        <p:nvSpPr>
          <p:cNvPr id="3" name="Content Placeholder 2">
            <a:extLst>
              <a:ext uri="{FF2B5EF4-FFF2-40B4-BE49-F238E27FC236}">
                <a16:creationId xmlns:a16="http://schemas.microsoft.com/office/drawing/2014/main" id="{6A512153-436C-B741-8DFD-5F9F8B2CCB8E}"/>
              </a:ext>
            </a:extLst>
          </p:cNvPr>
          <p:cNvSpPr>
            <a:spLocks noGrp="1"/>
          </p:cNvSpPr>
          <p:nvPr>
            <p:ph idx="1"/>
          </p:nvPr>
        </p:nvSpPr>
        <p:spPr/>
        <p:txBody>
          <a:bodyPr/>
          <a:lstStyle/>
          <a:p>
            <a:pPr marL="0" indent="0">
              <a:buNone/>
            </a:pPr>
            <a:r>
              <a:rPr lang="en-US" sz="2400" dirty="0"/>
              <a:t>According to Griffiths (1995), technological addictions, including the Internet, are a branch of behavioral addictions which engage the six criteria for addiction: </a:t>
            </a:r>
          </a:p>
          <a:p>
            <a:pPr marL="914400" lvl="1" indent="-457200">
              <a:buAutoNum type="arabicParenBoth"/>
            </a:pPr>
            <a:r>
              <a:rPr lang="en-US" dirty="0"/>
              <a:t>Salience</a:t>
            </a:r>
          </a:p>
          <a:p>
            <a:pPr marL="914400" lvl="1" indent="-457200">
              <a:buAutoNum type="arabicParenBoth"/>
            </a:pPr>
            <a:r>
              <a:rPr lang="en-US" dirty="0"/>
              <a:t>Mood modification</a:t>
            </a:r>
          </a:p>
          <a:p>
            <a:pPr marL="914400" lvl="1" indent="-457200">
              <a:buAutoNum type="arabicParenBoth"/>
            </a:pPr>
            <a:r>
              <a:rPr lang="en-US" dirty="0"/>
              <a:t>Tolerance</a:t>
            </a:r>
          </a:p>
          <a:p>
            <a:pPr marL="914400" lvl="1" indent="-457200">
              <a:buAutoNum type="arabicParenBoth"/>
            </a:pPr>
            <a:r>
              <a:rPr lang="en-US" dirty="0"/>
              <a:t>Withdrawal</a:t>
            </a:r>
          </a:p>
          <a:p>
            <a:pPr marL="914400" lvl="1" indent="-457200">
              <a:buAutoNum type="arabicParenBoth"/>
            </a:pPr>
            <a:r>
              <a:rPr lang="en-US" dirty="0"/>
              <a:t>Conflict, and </a:t>
            </a:r>
          </a:p>
          <a:p>
            <a:pPr marL="914400" lvl="1" indent="-457200">
              <a:buAutoNum type="arabicParenBoth"/>
            </a:pPr>
            <a:r>
              <a:rPr lang="en-US" dirty="0"/>
              <a:t>Relapse</a:t>
            </a:r>
          </a:p>
        </p:txBody>
      </p:sp>
      <p:sp>
        <p:nvSpPr>
          <p:cNvPr id="4" name="Rectangle 3">
            <a:extLst>
              <a:ext uri="{FF2B5EF4-FFF2-40B4-BE49-F238E27FC236}">
                <a16:creationId xmlns:a16="http://schemas.microsoft.com/office/drawing/2014/main" id="{6030E78B-8FE1-9943-973A-4956AA3D873F}"/>
              </a:ext>
            </a:extLst>
          </p:cNvPr>
          <p:cNvSpPr/>
          <p:nvPr/>
        </p:nvSpPr>
        <p:spPr>
          <a:xfrm>
            <a:off x="838200" y="6218674"/>
            <a:ext cx="2325317" cy="369332"/>
          </a:xfrm>
          <a:prstGeom prst="rect">
            <a:avLst/>
          </a:prstGeom>
        </p:spPr>
        <p:txBody>
          <a:bodyPr wrap="none">
            <a:spAutoFit/>
          </a:bodyPr>
          <a:lstStyle/>
          <a:p>
            <a:r>
              <a:rPr lang="en-US" dirty="0">
                <a:solidFill>
                  <a:schemeClr val="bg1"/>
                </a:solidFill>
              </a:rPr>
              <a:t>(Griffiths Mark 1995)</a:t>
            </a:r>
          </a:p>
        </p:txBody>
      </p:sp>
    </p:spTree>
    <p:extLst>
      <p:ext uri="{BB962C8B-B14F-4D97-AF65-F5344CB8AC3E}">
        <p14:creationId xmlns:p14="http://schemas.microsoft.com/office/powerpoint/2010/main" val="1334830477"/>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47</TotalTime>
  <Words>1550</Words>
  <Application>Microsoft Macintosh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AvenirNext LT Pro Medium</vt:lpstr>
      <vt:lpstr>BlockprintVTI</vt:lpstr>
      <vt:lpstr>Computer/Console Video Game Addiction</vt:lpstr>
      <vt:lpstr>Addiction Defined</vt:lpstr>
      <vt:lpstr>Why are Video Games Addictive?</vt:lpstr>
      <vt:lpstr>PowerPoint Presentation</vt:lpstr>
      <vt:lpstr>PowerPoint Presentation</vt:lpstr>
      <vt:lpstr>PowerPoint Presentation</vt:lpstr>
      <vt:lpstr>Creating Addictive Games</vt:lpstr>
      <vt:lpstr>Concept Origins</vt:lpstr>
      <vt:lpstr>Is Technology an Addictive Substance?</vt:lpstr>
      <vt:lpstr>PowerPoint Presentation</vt:lpstr>
      <vt:lpstr>Concept Origins</vt:lpstr>
      <vt:lpstr>PowerPoint Presentation</vt:lpstr>
      <vt:lpstr>Video Games and Neurology: cause or effect?</vt:lpstr>
      <vt:lpstr>SLOT MACHINE PARADIGM </vt:lpstr>
      <vt:lpstr>Gamer Demographics </vt:lpstr>
      <vt:lpstr>Video Game Addiction and Co-Occurring Disorders </vt:lpstr>
      <vt:lpstr>PowerPoint Presentation</vt:lpstr>
      <vt:lpstr>Addictive Games – Good or Evil?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Game Addiction</dc:title>
  <dc:creator>Thip Rattanavilay</dc:creator>
  <cp:lastModifiedBy>Thip Rattanavilay</cp:lastModifiedBy>
  <cp:revision>12</cp:revision>
  <dcterms:created xsi:type="dcterms:W3CDTF">2020-10-11T22:48:20Z</dcterms:created>
  <dcterms:modified xsi:type="dcterms:W3CDTF">2020-11-02T02:14:26Z</dcterms:modified>
</cp:coreProperties>
</file>