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9" r:id="rId3"/>
    <p:sldId id="261" r:id="rId4"/>
    <p:sldId id="258" r:id="rId5"/>
    <p:sldId id="260" r:id="rId6"/>
    <p:sldId id="263" r:id="rId7"/>
    <p:sldId id="262"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8499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4760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5840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4539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2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5917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7916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3836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3594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6379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11/18/20</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0086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11/18/20</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86282868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towardsdatascience.com/predictive-modeling-picking-the-best-model-69ad407e1ee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0F61D6-16CA-4A81-A66D-D8E1115C3EFD}"/>
              </a:ext>
            </a:extLst>
          </p:cNvPr>
          <p:cNvPicPr>
            <a:picLocks noChangeAspect="1"/>
          </p:cNvPicPr>
          <p:nvPr/>
        </p:nvPicPr>
        <p:blipFill rotWithShape="1">
          <a:blip r:embed="rId2"/>
          <a:srcRect t="8633" b="11862"/>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5" name="Rectangle 24">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D68E7C7-E976-2C4D-8575-FD59E9FDFFC7}"/>
              </a:ext>
            </a:extLst>
          </p:cNvPr>
          <p:cNvSpPr>
            <a:spLocks noGrp="1"/>
          </p:cNvSpPr>
          <p:nvPr>
            <p:ph type="ctrTitle"/>
          </p:nvPr>
        </p:nvSpPr>
        <p:spPr>
          <a:xfrm>
            <a:off x="2197100" y="1089025"/>
            <a:ext cx="7797800" cy="1532951"/>
          </a:xfrm>
        </p:spPr>
        <p:txBody>
          <a:bodyPr>
            <a:normAutofit/>
          </a:bodyPr>
          <a:lstStyle/>
          <a:p>
            <a:r>
              <a:rPr lang="en-US">
                <a:solidFill>
                  <a:srgbClr val="FFFFFF"/>
                </a:solidFill>
              </a:rPr>
              <a:t>Data Analysis Modeling</a:t>
            </a:r>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199714C5-2694-FF42-855B-52BE355FA9E4}"/>
              </a:ext>
            </a:extLst>
          </p:cNvPr>
          <p:cNvSpPr>
            <a:spLocks noGrp="1"/>
          </p:cNvSpPr>
          <p:nvPr>
            <p:ph type="subTitle" idx="1"/>
          </p:nvPr>
        </p:nvSpPr>
        <p:spPr>
          <a:xfrm>
            <a:off x="3308350" y="4248000"/>
            <a:ext cx="5575300" cy="1520975"/>
          </a:xfrm>
        </p:spPr>
        <p:txBody>
          <a:bodyPr>
            <a:normAutofit/>
          </a:bodyPr>
          <a:lstStyle/>
          <a:p>
            <a:r>
              <a:rPr lang="en-US">
                <a:solidFill>
                  <a:srgbClr val="FFFFFF"/>
                </a:solidFill>
              </a:rPr>
              <a:t>Thip Rattanavilay</a:t>
            </a:r>
          </a:p>
          <a:p>
            <a:r>
              <a:rPr lang="en-US">
                <a:solidFill>
                  <a:srgbClr val="FFFFFF"/>
                </a:solidFill>
              </a:rPr>
              <a:t>DSC500 - Introduction to data science</a:t>
            </a:r>
          </a:p>
        </p:txBody>
      </p:sp>
      <p:grpSp>
        <p:nvGrpSpPr>
          <p:cNvPr id="27" name="Group 26">
            <a:extLst>
              <a:ext uri="{FF2B5EF4-FFF2-40B4-BE49-F238E27FC236}">
                <a16:creationId xmlns:a16="http://schemas.microsoft.com/office/drawing/2014/main" id="{785708A7-99B4-41EE-8012-C176C8AA4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3036889" y="2840038"/>
            <a:chExt cx="2216150" cy="1177924"/>
          </a:xfrm>
        </p:grpSpPr>
        <p:sp>
          <p:nvSpPr>
            <p:cNvPr id="28" name="Rectangle 27">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36889"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9172"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518299"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3908" y="3117662"/>
              <a:ext cx="1009280" cy="464739"/>
              <a:chOff x="4432859" y="3200647"/>
              <a:chExt cx="1009280" cy="464739"/>
            </a:xfrm>
            <a:solidFill>
              <a:srgbClr val="FFFFFF">
                <a:alpha val="20000"/>
              </a:srgbClr>
            </a:solidFill>
          </p:grpSpPr>
          <p:sp>
            <p:nvSpPr>
              <p:cNvPr id="39" name="Freeform: Shape 38">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Freeform: Shape 39">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2" name="Group 31">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8943" y="2915338"/>
              <a:ext cx="1080000" cy="1080000"/>
              <a:chOff x="4497894" y="2998323"/>
              <a:chExt cx="1080000" cy="1080000"/>
            </a:xfrm>
          </p:grpSpPr>
          <p:grpSp>
            <p:nvGrpSpPr>
              <p:cNvPr id="33" name="Group 32">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37" name="Freeform: Shape 36">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38" name="Straight Connector 37">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35" name="Freeform: Shape 34">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36" name="Straight Connector 35">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69162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8E7C7-E976-2C4D-8575-FD59E9FDFFC7}"/>
              </a:ext>
            </a:extLst>
          </p:cNvPr>
          <p:cNvSpPr>
            <a:spLocks noGrp="1"/>
          </p:cNvSpPr>
          <p:nvPr>
            <p:ph type="ctrTitle"/>
          </p:nvPr>
        </p:nvSpPr>
        <p:spPr>
          <a:xfrm>
            <a:off x="4968422" y="445820"/>
            <a:ext cx="6119131" cy="1429408"/>
          </a:xfrm>
        </p:spPr>
        <p:txBody>
          <a:bodyPr>
            <a:normAutofit/>
          </a:bodyPr>
          <a:lstStyle/>
          <a:p>
            <a:r>
              <a:rPr lang="en-US" dirty="0"/>
              <a:t>Requirements analysis </a:t>
            </a:r>
            <a:br>
              <a:rPr lang="en-US" dirty="0"/>
            </a:br>
            <a:br>
              <a:rPr lang="en-US" dirty="0"/>
            </a:br>
            <a:endParaRPr lang="en-US" dirty="0"/>
          </a:p>
        </p:txBody>
      </p:sp>
      <p:sp>
        <p:nvSpPr>
          <p:cNvPr id="3" name="Subtitle 2">
            <a:extLst>
              <a:ext uri="{FF2B5EF4-FFF2-40B4-BE49-F238E27FC236}">
                <a16:creationId xmlns:a16="http://schemas.microsoft.com/office/drawing/2014/main" id="{199714C5-2694-FF42-855B-52BE355FA9E4}"/>
              </a:ext>
            </a:extLst>
          </p:cNvPr>
          <p:cNvSpPr>
            <a:spLocks noGrp="1"/>
          </p:cNvSpPr>
          <p:nvPr>
            <p:ph type="subTitle" idx="1"/>
          </p:nvPr>
        </p:nvSpPr>
        <p:spPr>
          <a:xfrm>
            <a:off x="4545162" y="1996966"/>
            <a:ext cx="7353958" cy="3950685"/>
          </a:xfrm>
        </p:spPr>
        <p:txBody>
          <a:bodyPr>
            <a:normAutofit fontScale="77500" lnSpcReduction="20000"/>
          </a:bodyPr>
          <a:lstStyle/>
          <a:p>
            <a:pPr marL="342900" indent="-342900" algn="l">
              <a:buFont typeface="Arial" panose="020B0604020202020204" pitchFamily="34" charset="0"/>
              <a:buChar char="•"/>
            </a:pPr>
            <a:r>
              <a:rPr lang="en-US" sz="2000" b="1" i="0" dirty="0"/>
              <a:t>Requirements analysis </a:t>
            </a:r>
          </a:p>
          <a:p>
            <a:pPr marL="342900" indent="-342900" algn="l">
              <a:buFont typeface="Wingdings" pitchFamily="2" charset="2"/>
              <a:buChar char="ü"/>
            </a:pPr>
            <a:r>
              <a:rPr lang="en-US" sz="2000" i="0" dirty="0"/>
              <a:t>Specifies software’s operational characteristics</a:t>
            </a:r>
          </a:p>
          <a:p>
            <a:pPr marL="342900" indent="-342900" algn="l">
              <a:buFont typeface="Wingdings" pitchFamily="2" charset="2"/>
              <a:buChar char="ü"/>
            </a:pPr>
            <a:r>
              <a:rPr lang="en-US" sz="2000" i="0" dirty="0"/>
              <a:t>Indicates software's interface with other system </a:t>
            </a:r>
          </a:p>
          <a:p>
            <a:pPr marL="342900" indent="-342900" algn="l">
              <a:buFont typeface="Wingdings" pitchFamily="2" charset="2"/>
              <a:buChar char="ü"/>
            </a:pPr>
            <a:r>
              <a:rPr lang="en-US" sz="2000" i="0" dirty="0"/>
              <a:t>Elements establishes constraints that software must meet</a:t>
            </a:r>
          </a:p>
          <a:p>
            <a:pPr algn="l"/>
            <a:endParaRPr lang="en-US" sz="2000" i="0" dirty="0"/>
          </a:p>
          <a:p>
            <a:pPr marL="342900" indent="-342900" algn="l">
              <a:buFont typeface="Arial" panose="020B0604020202020204" pitchFamily="34" charset="0"/>
              <a:buChar char="•"/>
            </a:pPr>
            <a:r>
              <a:rPr lang="en-US" sz="2000" b="1" i="0" dirty="0"/>
              <a:t>Requirements analysis </a:t>
            </a:r>
            <a:r>
              <a:rPr lang="en-US" sz="2000" i="0" dirty="0"/>
              <a:t>allows the software engineer (called an analyst or modeler in this role) to:</a:t>
            </a:r>
          </a:p>
          <a:p>
            <a:pPr marL="342900" indent="-342900" algn="l">
              <a:buFont typeface="Wingdings" pitchFamily="2" charset="2"/>
              <a:buChar char="ü"/>
            </a:pPr>
            <a:r>
              <a:rPr lang="en-US" sz="2000" i="0" dirty="0"/>
              <a:t>elaborate on basic requirements established during earlier requirement engineering tasks</a:t>
            </a:r>
          </a:p>
          <a:p>
            <a:pPr marL="342900" indent="-342900" algn="l">
              <a:buFont typeface="Wingdings" pitchFamily="2" charset="2"/>
              <a:buChar char="ü"/>
            </a:pPr>
            <a:r>
              <a:rPr lang="en-US" sz="2000" i="0" dirty="0"/>
              <a:t>build models that depict user scenarios, functional activities, problem classes and their relationships, system and class behavior, and the flow of data as it is transformed.</a:t>
            </a:r>
            <a:endParaRPr lang="en-US" sz="2000" dirty="0"/>
          </a:p>
        </p:txBody>
      </p:sp>
      <p:pic>
        <p:nvPicPr>
          <p:cNvPr id="4" name="Picture 3">
            <a:extLst>
              <a:ext uri="{FF2B5EF4-FFF2-40B4-BE49-F238E27FC236}">
                <a16:creationId xmlns:a16="http://schemas.microsoft.com/office/drawing/2014/main" id="{130F61D6-16CA-4A81-A66D-D8E1115C3EFD}"/>
              </a:ext>
            </a:extLst>
          </p:cNvPr>
          <p:cNvPicPr>
            <a:picLocks noChangeAspect="1"/>
          </p:cNvPicPr>
          <p:nvPr/>
        </p:nvPicPr>
        <p:blipFill rotWithShape="1">
          <a:blip r:embed="rId2"/>
          <a:srcRect l="51456" r="8682" b="-1"/>
          <a:stretch/>
        </p:blipFill>
        <p:spPr>
          <a:xfrm>
            <a:off x="20" y="10"/>
            <a:ext cx="3863955" cy="6857989"/>
          </a:xfrm>
          <a:prstGeom prst="rect">
            <a:avLst/>
          </a:prstGeom>
        </p:spPr>
      </p:pic>
      <p:cxnSp>
        <p:nvCxnSpPr>
          <p:cNvPr id="18" name="Straight Connector 17">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51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4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A0C64DD-D815-2A43-B79A-5CA5631BD37B}"/>
              </a:ext>
            </a:extLst>
          </p:cNvPr>
          <p:cNvSpPr>
            <a:spLocks noGrp="1"/>
          </p:cNvSpPr>
          <p:nvPr>
            <p:ph type="ctrTitle"/>
          </p:nvPr>
        </p:nvSpPr>
        <p:spPr>
          <a:xfrm>
            <a:off x="6640057" y="526379"/>
            <a:ext cx="4449086" cy="2138400"/>
          </a:xfrm>
        </p:spPr>
        <p:txBody>
          <a:bodyPr>
            <a:normAutofit/>
          </a:bodyPr>
          <a:lstStyle/>
          <a:p>
            <a:r>
              <a:rPr lang="en-US" dirty="0"/>
              <a:t>ANALYSIS MODEL</a:t>
            </a:r>
          </a:p>
        </p:txBody>
      </p:sp>
      <p:sp>
        <p:nvSpPr>
          <p:cNvPr id="8" name="Subtitle 7">
            <a:extLst>
              <a:ext uri="{FF2B5EF4-FFF2-40B4-BE49-F238E27FC236}">
                <a16:creationId xmlns:a16="http://schemas.microsoft.com/office/drawing/2014/main" id="{A4DCA5F2-2625-0147-8398-93350C6DC7C8}"/>
              </a:ext>
            </a:extLst>
          </p:cNvPr>
          <p:cNvSpPr>
            <a:spLocks noGrp="1"/>
          </p:cNvSpPr>
          <p:nvPr>
            <p:ph type="subTitle" idx="1"/>
          </p:nvPr>
        </p:nvSpPr>
        <p:spPr>
          <a:xfrm>
            <a:off x="5906813" y="4229720"/>
            <a:ext cx="6201103" cy="2551075"/>
          </a:xfrm>
        </p:spPr>
        <p:txBody>
          <a:bodyPr>
            <a:normAutofit/>
          </a:bodyPr>
          <a:lstStyle/>
          <a:p>
            <a:pPr algn="l">
              <a:lnSpc>
                <a:spcPct val="115000"/>
              </a:lnSpc>
            </a:pPr>
            <a:r>
              <a:rPr lang="en-US" sz="2000" i="0" dirty="0"/>
              <a:t>ANALYSIS MODEL: a representation of requirements in terms of text and diagrams depicting requirements for data, function and system behavior in a way easy to understand and review for correctness, completeness and consistency</a:t>
            </a:r>
            <a:endParaRPr lang="en-US" sz="2000" dirty="0"/>
          </a:p>
        </p:txBody>
      </p:sp>
      <p:pic>
        <p:nvPicPr>
          <p:cNvPr id="9" name="Picture 8" descr="Diagram, venn diagram&#10;&#10;Description automatically generated">
            <a:extLst>
              <a:ext uri="{FF2B5EF4-FFF2-40B4-BE49-F238E27FC236}">
                <a16:creationId xmlns:a16="http://schemas.microsoft.com/office/drawing/2014/main" id="{C38E5CDC-975C-3B4D-859E-F35667584CCD}"/>
              </a:ext>
            </a:extLst>
          </p:cNvPr>
          <p:cNvPicPr>
            <a:picLocks noChangeAspect="1"/>
          </p:cNvPicPr>
          <p:nvPr/>
        </p:nvPicPr>
        <p:blipFill>
          <a:blip r:embed="rId2"/>
          <a:stretch>
            <a:fillRect/>
          </a:stretch>
        </p:blipFill>
        <p:spPr>
          <a:xfrm>
            <a:off x="540989" y="1595579"/>
            <a:ext cx="4996212" cy="3666842"/>
          </a:xfrm>
          <a:prstGeom prst="rect">
            <a:avLst/>
          </a:prstGeom>
        </p:spPr>
      </p:pic>
      <p:cxnSp>
        <p:nvCxnSpPr>
          <p:cNvPr id="53" name="Straight Connector 4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21D6195-5167-0D42-83C9-0F8F41D26C60}"/>
              </a:ext>
            </a:extLst>
          </p:cNvPr>
          <p:cNvSpPr/>
          <p:nvPr/>
        </p:nvSpPr>
        <p:spPr>
          <a:xfrm>
            <a:off x="540989" y="5320591"/>
            <a:ext cx="1913473" cy="369332"/>
          </a:xfrm>
          <a:prstGeom prst="rect">
            <a:avLst/>
          </a:prstGeom>
        </p:spPr>
        <p:txBody>
          <a:bodyPr wrap="none">
            <a:spAutoFit/>
          </a:bodyPr>
          <a:lstStyle/>
          <a:p>
            <a:r>
              <a:rPr lang="en-US" dirty="0"/>
              <a:t>(</a:t>
            </a:r>
            <a:r>
              <a:rPr lang="en-US" i="1" dirty="0"/>
              <a:t>Redirect Notice</a:t>
            </a:r>
            <a:r>
              <a:rPr lang="en-US" dirty="0"/>
              <a:t>)</a:t>
            </a:r>
          </a:p>
        </p:txBody>
      </p:sp>
    </p:spTree>
    <p:extLst>
      <p:ext uri="{BB962C8B-B14F-4D97-AF65-F5344CB8AC3E}">
        <p14:creationId xmlns:p14="http://schemas.microsoft.com/office/powerpoint/2010/main" val="277774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0F61D6-16CA-4A81-A66D-D8E1115C3EFD}"/>
              </a:ext>
            </a:extLst>
          </p:cNvPr>
          <p:cNvPicPr>
            <a:picLocks noChangeAspect="1"/>
          </p:cNvPicPr>
          <p:nvPr/>
        </p:nvPicPr>
        <p:blipFill rotWithShape="1">
          <a:blip r:embed="rId2"/>
          <a:srcRect t="8633" b="11862"/>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7" name="Rectangle 36">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D68E7C7-E976-2C4D-8575-FD59E9FDFFC7}"/>
              </a:ext>
            </a:extLst>
          </p:cNvPr>
          <p:cNvSpPr>
            <a:spLocks noGrp="1"/>
          </p:cNvSpPr>
          <p:nvPr>
            <p:ph type="ctrTitle"/>
          </p:nvPr>
        </p:nvSpPr>
        <p:spPr>
          <a:xfrm>
            <a:off x="2197100" y="472964"/>
            <a:ext cx="7797799" cy="1168383"/>
          </a:xfrm>
        </p:spPr>
        <p:txBody>
          <a:bodyPr>
            <a:normAutofit/>
          </a:bodyPr>
          <a:lstStyle/>
          <a:p>
            <a:r>
              <a:rPr lang="en-US" dirty="0">
                <a:solidFill>
                  <a:srgbClr val="FFFFFF"/>
                </a:solidFill>
              </a:rPr>
              <a:t>Rules of thumb</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199714C5-2694-FF42-855B-52BE355FA9E4}"/>
              </a:ext>
            </a:extLst>
          </p:cNvPr>
          <p:cNvSpPr>
            <a:spLocks noGrp="1"/>
          </p:cNvSpPr>
          <p:nvPr>
            <p:ph type="subTitle" idx="1"/>
          </p:nvPr>
        </p:nvSpPr>
        <p:spPr>
          <a:xfrm>
            <a:off x="1673131" y="2497412"/>
            <a:ext cx="9385738" cy="3992727"/>
          </a:xfrm>
        </p:spPr>
        <p:txBody>
          <a:bodyPr>
            <a:normAutofit/>
          </a:bodyPr>
          <a:lstStyle/>
          <a:p>
            <a:pPr algn="l"/>
            <a:r>
              <a:rPr lang="en-US" sz="2000" i="0" dirty="0"/>
              <a:t>The model should focus on requirements that are visible within the problem or business domain. The level of abstraction should be relatively high (focus on the “WHAT”, not “HOW”). Each element of the analysis model should add to an overall understanding of software requirements and provide insight into the information domain, function and behavior of the system. Delay consideration of infrastructure and other non-functional models until design. Minimize coupling throughout the system. Be certain that the analysis model provides value to all stakeholders.</a:t>
            </a:r>
            <a:endParaRPr lang="en-US" sz="2000" dirty="0">
              <a:solidFill>
                <a:srgbClr val="FFFFFF"/>
              </a:solidFill>
            </a:endParaRPr>
          </a:p>
        </p:txBody>
      </p:sp>
      <p:cxnSp>
        <p:nvCxnSpPr>
          <p:cNvPr id="39" name="Straight Connector 3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72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8E7C7-E976-2C4D-8575-FD59E9FDFFC7}"/>
              </a:ext>
            </a:extLst>
          </p:cNvPr>
          <p:cNvSpPr>
            <a:spLocks noGrp="1"/>
          </p:cNvSpPr>
          <p:nvPr>
            <p:ph type="ctrTitle"/>
          </p:nvPr>
        </p:nvSpPr>
        <p:spPr>
          <a:xfrm>
            <a:off x="7753001" y="0"/>
            <a:ext cx="3884962" cy="2138400"/>
          </a:xfrm>
        </p:spPr>
        <p:txBody>
          <a:bodyPr>
            <a:normAutofit/>
          </a:bodyPr>
          <a:lstStyle/>
          <a:p>
            <a:r>
              <a:rPr lang="en-US" dirty="0"/>
              <a:t>Modeling Type</a:t>
            </a:r>
            <a:br>
              <a:rPr lang="en-US" dirty="0"/>
            </a:br>
            <a:endParaRPr lang="en-US" dirty="0"/>
          </a:p>
        </p:txBody>
      </p:sp>
      <p:pic>
        <p:nvPicPr>
          <p:cNvPr id="4" name="Picture 3">
            <a:extLst>
              <a:ext uri="{FF2B5EF4-FFF2-40B4-BE49-F238E27FC236}">
                <a16:creationId xmlns:a16="http://schemas.microsoft.com/office/drawing/2014/main" id="{130F61D6-16CA-4A81-A66D-D8E1115C3EFD}"/>
              </a:ext>
            </a:extLst>
          </p:cNvPr>
          <p:cNvPicPr>
            <a:picLocks noChangeAspect="1"/>
          </p:cNvPicPr>
          <p:nvPr/>
        </p:nvPicPr>
        <p:blipFill rotWithShape="1">
          <a:blip r:embed="rId2"/>
          <a:srcRect l="18315"/>
          <a:stretch/>
        </p:blipFill>
        <p:spPr>
          <a:xfrm>
            <a:off x="540988" y="540000"/>
            <a:ext cx="6671025" cy="5778000"/>
          </a:xfrm>
          <a:prstGeom prst="rect">
            <a:avLst/>
          </a:prstGeom>
        </p:spPr>
      </p:pic>
      <p:cxnSp>
        <p:nvCxnSpPr>
          <p:cNvPr id="37" name="Straight Connector 36">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99714C5-2694-FF42-855B-52BE355FA9E4}"/>
              </a:ext>
            </a:extLst>
          </p:cNvPr>
          <p:cNvSpPr>
            <a:spLocks noGrp="1"/>
          </p:cNvSpPr>
          <p:nvPr>
            <p:ph type="subTitle" idx="1"/>
          </p:nvPr>
        </p:nvSpPr>
        <p:spPr>
          <a:xfrm>
            <a:off x="1755890" y="1646608"/>
            <a:ext cx="4241219" cy="3373821"/>
          </a:xfrm>
        </p:spPr>
        <p:txBody>
          <a:bodyPr>
            <a:normAutofit/>
          </a:bodyPr>
          <a:lstStyle/>
          <a:p>
            <a:pPr marL="342900" indent="-342900" algn="l">
              <a:buFont typeface="Arial" panose="020B0604020202020204" pitchFamily="34" charset="0"/>
              <a:buChar char="•"/>
            </a:pPr>
            <a:r>
              <a:rPr lang="en-US" i="0" dirty="0"/>
              <a:t>Requirements analysis</a:t>
            </a:r>
          </a:p>
          <a:p>
            <a:pPr marL="342900" indent="-342900" algn="l">
              <a:buFont typeface="Arial" panose="020B0604020202020204" pitchFamily="34" charset="0"/>
              <a:buChar char="•"/>
            </a:pPr>
            <a:r>
              <a:rPr lang="en-US" i="0" dirty="0"/>
              <a:t>Flow-oriented modeling</a:t>
            </a:r>
          </a:p>
          <a:p>
            <a:pPr marL="342900" indent="-342900" algn="l">
              <a:buFont typeface="Arial" panose="020B0604020202020204" pitchFamily="34" charset="0"/>
              <a:buChar char="•"/>
            </a:pPr>
            <a:r>
              <a:rPr lang="en-US" i="0" dirty="0"/>
              <a:t>Scenario-based modeling</a:t>
            </a:r>
          </a:p>
          <a:p>
            <a:pPr marL="342900" indent="-342900" algn="l">
              <a:buFont typeface="Arial" panose="020B0604020202020204" pitchFamily="34" charset="0"/>
              <a:buChar char="•"/>
            </a:pPr>
            <a:r>
              <a:rPr lang="en-US" i="0" dirty="0"/>
              <a:t>Class-based modeling</a:t>
            </a:r>
          </a:p>
          <a:p>
            <a:pPr marL="342900" indent="-342900" algn="l">
              <a:buFont typeface="Arial" panose="020B0604020202020204" pitchFamily="34" charset="0"/>
              <a:buChar char="•"/>
            </a:pPr>
            <a:r>
              <a:rPr lang="en-US" i="0" dirty="0"/>
              <a:t>Behavioral modeling</a:t>
            </a:r>
            <a:endParaRPr lang="en-US" dirty="0"/>
          </a:p>
        </p:txBody>
      </p:sp>
      <p:pic>
        <p:nvPicPr>
          <p:cNvPr id="5" name="Picture 4">
            <a:extLst>
              <a:ext uri="{FF2B5EF4-FFF2-40B4-BE49-F238E27FC236}">
                <a16:creationId xmlns:a16="http://schemas.microsoft.com/office/drawing/2014/main" id="{B57FFC70-D198-1241-9219-4E30DA4829A7}"/>
              </a:ext>
            </a:extLst>
          </p:cNvPr>
          <p:cNvPicPr>
            <a:picLocks noChangeAspect="1"/>
          </p:cNvPicPr>
          <p:nvPr/>
        </p:nvPicPr>
        <p:blipFill>
          <a:blip r:embed="rId3"/>
          <a:stretch>
            <a:fillRect/>
          </a:stretch>
        </p:blipFill>
        <p:spPr>
          <a:xfrm>
            <a:off x="7610894" y="2234773"/>
            <a:ext cx="4195274" cy="3373822"/>
          </a:xfrm>
          <a:prstGeom prst="rect">
            <a:avLst/>
          </a:prstGeom>
        </p:spPr>
      </p:pic>
      <p:sp>
        <p:nvSpPr>
          <p:cNvPr id="6" name="Rectangle 5">
            <a:extLst>
              <a:ext uri="{FF2B5EF4-FFF2-40B4-BE49-F238E27FC236}">
                <a16:creationId xmlns:a16="http://schemas.microsoft.com/office/drawing/2014/main" id="{8E98A220-B0D8-2943-8780-807A3C0C3693}"/>
              </a:ext>
            </a:extLst>
          </p:cNvPr>
          <p:cNvSpPr/>
          <p:nvPr/>
        </p:nvSpPr>
        <p:spPr>
          <a:xfrm>
            <a:off x="9892695" y="5863965"/>
            <a:ext cx="1913473" cy="369332"/>
          </a:xfrm>
          <a:prstGeom prst="rect">
            <a:avLst/>
          </a:prstGeom>
        </p:spPr>
        <p:txBody>
          <a:bodyPr wrap="none">
            <a:spAutoFit/>
          </a:bodyPr>
          <a:lstStyle/>
          <a:p>
            <a:r>
              <a:rPr lang="en-US" dirty="0"/>
              <a:t>(</a:t>
            </a:r>
            <a:r>
              <a:rPr lang="en-US" i="1" dirty="0"/>
              <a:t>Redirect Notice</a:t>
            </a:r>
            <a:r>
              <a:rPr lang="en-US" dirty="0"/>
              <a:t>)</a:t>
            </a:r>
          </a:p>
        </p:txBody>
      </p:sp>
    </p:spTree>
    <p:extLst>
      <p:ext uri="{BB962C8B-B14F-4D97-AF65-F5344CB8AC3E}">
        <p14:creationId xmlns:p14="http://schemas.microsoft.com/office/powerpoint/2010/main" val="270932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0F61D6-16CA-4A81-A66D-D8E1115C3EFD}"/>
              </a:ext>
            </a:extLst>
          </p:cNvPr>
          <p:cNvPicPr>
            <a:picLocks noChangeAspect="1"/>
          </p:cNvPicPr>
          <p:nvPr/>
        </p:nvPicPr>
        <p:blipFill rotWithShape="1">
          <a:blip r:embed="rId2"/>
          <a:srcRect t="8633" b="11862"/>
          <a:stretch/>
        </p:blipFill>
        <p:spPr>
          <a:xfrm>
            <a:off x="20" y="10"/>
            <a:ext cx="12191998"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7" name="Rectangle 36">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D68E7C7-E976-2C4D-8575-FD59E9FDFFC7}"/>
              </a:ext>
            </a:extLst>
          </p:cNvPr>
          <p:cNvSpPr>
            <a:spLocks noGrp="1"/>
          </p:cNvSpPr>
          <p:nvPr>
            <p:ph type="ctrTitle"/>
          </p:nvPr>
        </p:nvSpPr>
        <p:spPr>
          <a:xfrm>
            <a:off x="2197100" y="1079500"/>
            <a:ext cx="7797799" cy="2138400"/>
          </a:xfrm>
        </p:spPr>
        <p:txBody>
          <a:bodyPr>
            <a:normAutofit/>
          </a:bodyPr>
          <a:lstStyle/>
          <a:p>
            <a:br>
              <a:rPr lang="en-US" dirty="0">
                <a:solidFill>
                  <a:srgbClr val="FFFFFF"/>
                </a:solidFill>
              </a:rPr>
            </a:br>
            <a:endParaRPr lang="en-US" dirty="0">
              <a:solidFill>
                <a:srgbClr val="FFFFFF"/>
              </a:solidFill>
            </a:endParaRPr>
          </a:p>
        </p:txBody>
      </p:sp>
      <p:cxnSp>
        <p:nvCxnSpPr>
          <p:cNvPr id="39" name="Straight Connector 3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A77F7B6-042D-D14C-90FF-074B5F024C2A}"/>
              </a:ext>
            </a:extLst>
          </p:cNvPr>
          <p:cNvSpPr/>
          <p:nvPr/>
        </p:nvSpPr>
        <p:spPr>
          <a:xfrm>
            <a:off x="2197082" y="1787385"/>
            <a:ext cx="8021956" cy="923330"/>
          </a:xfrm>
          <a:prstGeom prst="rect">
            <a:avLst/>
          </a:prstGeom>
        </p:spPr>
        <p:txBody>
          <a:bodyPr wrap="square">
            <a:spAutoFit/>
          </a:bodyPr>
          <a:lstStyle/>
          <a:p>
            <a:r>
              <a:rPr lang="en-US" dirty="0"/>
              <a:t>Logistic Regression is great for multiclass classification because Scikit-learn encodes encodes the target labels automatically if they are strings (Smith, 2019).</a:t>
            </a:r>
          </a:p>
        </p:txBody>
      </p:sp>
      <p:sp>
        <p:nvSpPr>
          <p:cNvPr id="8" name="Rectangle 7">
            <a:extLst>
              <a:ext uri="{FF2B5EF4-FFF2-40B4-BE49-F238E27FC236}">
                <a16:creationId xmlns:a16="http://schemas.microsoft.com/office/drawing/2014/main" id="{08F3548D-471D-654C-90A3-553B167A5D6F}"/>
              </a:ext>
            </a:extLst>
          </p:cNvPr>
          <p:cNvSpPr/>
          <p:nvPr/>
        </p:nvSpPr>
        <p:spPr>
          <a:xfrm>
            <a:off x="3435178" y="592072"/>
            <a:ext cx="5894173" cy="707886"/>
          </a:xfrm>
          <a:prstGeom prst="rect">
            <a:avLst/>
          </a:prstGeom>
        </p:spPr>
        <p:txBody>
          <a:bodyPr wrap="square">
            <a:spAutoFit/>
          </a:bodyPr>
          <a:lstStyle/>
          <a:p>
            <a:r>
              <a:rPr lang="en-US" sz="4000" b="0" i="0" dirty="0">
                <a:effectLst/>
                <a:latin typeface="sohne"/>
              </a:rPr>
              <a:t>Logistic Regression Model</a:t>
            </a:r>
          </a:p>
        </p:txBody>
      </p:sp>
      <p:pic>
        <p:nvPicPr>
          <p:cNvPr id="9" name="Picture 8">
            <a:extLst>
              <a:ext uri="{FF2B5EF4-FFF2-40B4-BE49-F238E27FC236}">
                <a16:creationId xmlns:a16="http://schemas.microsoft.com/office/drawing/2014/main" id="{E206A248-E638-7545-9859-C8423E972CD2}"/>
              </a:ext>
            </a:extLst>
          </p:cNvPr>
          <p:cNvPicPr>
            <a:picLocks noChangeAspect="1"/>
          </p:cNvPicPr>
          <p:nvPr/>
        </p:nvPicPr>
        <p:blipFill>
          <a:blip r:embed="rId3"/>
          <a:stretch>
            <a:fillRect/>
          </a:stretch>
        </p:blipFill>
        <p:spPr>
          <a:xfrm>
            <a:off x="1983563" y="3389688"/>
            <a:ext cx="8559800" cy="2743200"/>
          </a:xfrm>
          <a:prstGeom prst="rect">
            <a:avLst/>
          </a:prstGeom>
        </p:spPr>
      </p:pic>
    </p:spTree>
    <p:extLst>
      <p:ext uri="{BB962C8B-B14F-4D97-AF65-F5344CB8AC3E}">
        <p14:creationId xmlns:p14="http://schemas.microsoft.com/office/powerpoint/2010/main" val="158431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8E7C7-E976-2C4D-8575-FD59E9FDFFC7}"/>
              </a:ext>
            </a:extLst>
          </p:cNvPr>
          <p:cNvSpPr>
            <a:spLocks noGrp="1"/>
          </p:cNvSpPr>
          <p:nvPr>
            <p:ph type="ctrTitle"/>
          </p:nvPr>
        </p:nvSpPr>
        <p:spPr>
          <a:xfrm>
            <a:off x="4983900" y="1079500"/>
            <a:ext cx="6119131" cy="2138400"/>
          </a:xfrm>
        </p:spPr>
        <p:txBody>
          <a:bodyPr>
            <a:normAutofit/>
          </a:bodyPr>
          <a:lstStyle/>
          <a:p>
            <a:r>
              <a:rPr lang="en-US" b="1" dirty="0"/>
              <a:t>Overall Objectives Three primary objectives</a:t>
            </a:r>
            <a:br>
              <a:rPr lang="en-US" dirty="0"/>
            </a:br>
            <a:endParaRPr lang="en-US" dirty="0"/>
          </a:p>
        </p:txBody>
      </p:sp>
      <p:sp>
        <p:nvSpPr>
          <p:cNvPr id="3" name="Subtitle 2">
            <a:extLst>
              <a:ext uri="{FF2B5EF4-FFF2-40B4-BE49-F238E27FC236}">
                <a16:creationId xmlns:a16="http://schemas.microsoft.com/office/drawing/2014/main" id="{199714C5-2694-FF42-855B-52BE355FA9E4}"/>
              </a:ext>
            </a:extLst>
          </p:cNvPr>
          <p:cNvSpPr>
            <a:spLocks noGrp="1"/>
          </p:cNvSpPr>
          <p:nvPr>
            <p:ph type="subTitle" idx="1"/>
          </p:nvPr>
        </p:nvSpPr>
        <p:spPr>
          <a:xfrm>
            <a:off x="4658814" y="3929813"/>
            <a:ext cx="7338425" cy="3070079"/>
          </a:xfrm>
        </p:spPr>
        <p:txBody>
          <a:bodyPr>
            <a:normAutofit/>
          </a:bodyPr>
          <a:lstStyle/>
          <a:p>
            <a:pPr marL="285750" indent="-285750" algn="l">
              <a:lnSpc>
                <a:spcPct val="115000"/>
              </a:lnSpc>
              <a:buFont typeface="Arial" panose="020B0604020202020204" pitchFamily="34" charset="0"/>
              <a:buChar char="•"/>
            </a:pPr>
            <a:r>
              <a:rPr lang="en-US" sz="1700" i="0" dirty="0"/>
              <a:t>To describe what the customer requires</a:t>
            </a:r>
          </a:p>
          <a:p>
            <a:pPr marL="285750" indent="-285750" algn="l">
              <a:lnSpc>
                <a:spcPct val="115000"/>
              </a:lnSpc>
              <a:buFont typeface="Arial" panose="020B0604020202020204" pitchFamily="34" charset="0"/>
              <a:buChar char="•"/>
            </a:pPr>
            <a:r>
              <a:rPr lang="en-US" sz="1700" i="0" dirty="0"/>
              <a:t>To establish a basis for the creation of a software design</a:t>
            </a:r>
          </a:p>
          <a:p>
            <a:pPr marL="285750" indent="-285750" algn="l">
              <a:lnSpc>
                <a:spcPct val="115000"/>
              </a:lnSpc>
              <a:buFont typeface="Arial" panose="020B0604020202020204" pitchFamily="34" charset="0"/>
              <a:buChar char="•"/>
            </a:pPr>
            <a:r>
              <a:rPr lang="en-US" sz="1700" i="0" dirty="0"/>
              <a:t>To define a set of requirements that can be validated once the software is built</a:t>
            </a:r>
          </a:p>
          <a:p>
            <a:pPr marL="285750" indent="-285750" algn="l">
              <a:lnSpc>
                <a:spcPct val="115000"/>
              </a:lnSpc>
              <a:buFont typeface="Arial" panose="020B0604020202020204" pitchFamily="34" charset="0"/>
              <a:buChar char="•"/>
            </a:pPr>
            <a:r>
              <a:rPr lang="en-US" sz="1700" i="0" dirty="0"/>
              <a:t>All elements of an analysis model are directly traceable to parts of the design model, and some parts overlap</a:t>
            </a:r>
            <a:endParaRPr lang="en-US" sz="1700" dirty="0"/>
          </a:p>
        </p:txBody>
      </p:sp>
      <p:pic>
        <p:nvPicPr>
          <p:cNvPr id="4" name="Picture 3" descr="Background pattern&#10;&#10;Description automatically generated">
            <a:extLst>
              <a:ext uri="{FF2B5EF4-FFF2-40B4-BE49-F238E27FC236}">
                <a16:creationId xmlns:a16="http://schemas.microsoft.com/office/drawing/2014/main" id="{130F61D6-16CA-4A81-A66D-D8E1115C3EFD}"/>
              </a:ext>
            </a:extLst>
          </p:cNvPr>
          <p:cNvPicPr>
            <a:picLocks noChangeAspect="1"/>
          </p:cNvPicPr>
          <p:nvPr/>
        </p:nvPicPr>
        <p:blipFill rotWithShape="1">
          <a:blip r:embed="rId2"/>
          <a:srcRect l="51456" r="8682" b="-1"/>
          <a:stretch/>
        </p:blipFill>
        <p:spPr>
          <a:xfrm>
            <a:off x="20" y="10"/>
            <a:ext cx="3863955" cy="6857989"/>
          </a:xfrm>
          <a:prstGeom prst="rect">
            <a:avLst/>
          </a:prstGeom>
        </p:spPr>
      </p:pic>
      <p:cxnSp>
        <p:nvCxnSpPr>
          <p:cNvPr id="59" name="Straight Connector 5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76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95AC-524E-5442-A342-C3CDFF999CC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BD1D5D36-A075-F946-B00B-E57B26F9885D}"/>
              </a:ext>
            </a:extLst>
          </p:cNvPr>
          <p:cNvSpPr>
            <a:spLocks noGrp="1"/>
          </p:cNvSpPr>
          <p:nvPr>
            <p:ph idx="1"/>
          </p:nvPr>
        </p:nvSpPr>
        <p:spPr>
          <a:xfrm>
            <a:off x="1079500" y="1969376"/>
            <a:ext cx="10026650" cy="3978275"/>
          </a:xfrm>
        </p:spPr>
        <p:txBody>
          <a:bodyPr/>
          <a:lstStyle/>
          <a:p>
            <a:r>
              <a:rPr lang="en-US" dirty="0"/>
              <a:t>Smith, K. (2019, February 09). Predictive Modeling: Picking the best model. Retrieved November 19, 2020, from </a:t>
            </a:r>
            <a:r>
              <a:rPr lang="en-US" dirty="0">
                <a:hlinkClick r:id="rId2"/>
              </a:rPr>
              <a:t>https://towardsdatascience.com/predictive-modeling-picking-the-best-model-69ad407e1ee7</a:t>
            </a:r>
            <a:endParaRPr lang="en-US" dirty="0"/>
          </a:p>
          <a:p>
            <a:pPr marL="0" indent="0">
              <a:buNone/>
            </a:pPr>
            <a:r>
              <a:rPr lang="en-US" dirty="0"/>
              <a:t>      (Smith, 2019)</a:t>
            </a:r>
          </a:p>
          <a:p>
            <a:pPr marL="0" indent="0">
              <a:buNone/>
            </a:pPr>
            <a:endParaRPr lang="en-US" dirty="0"/>
          </a:p>
          <a:p>
            <a:r>
              <a:rPr lang="en-US" dirty="0"/>
              <a:t>Redirect Notice. (n.d.). Retrieved November 19, 2020, from https://</a:t>
            </a:r>
            <a:r>
              <a:rPr lang="en-US" dirty="0" err="1"/>
              <a:t>www.google.com</a:t>
            </a:r>
            <a:r>
              <a:rPr lang="en-US" dirty="0"/>
              <a:t>/</a:t>
            </a:r>
            <a:r>
              <a:rPr lang="en-US" dirty="0" err="1"/>
              <a:t>url?sa</a:t>
            </a:r>
            <a:r>
              <a:rPr lang="en-US" dirty="0"/>
              <a:t>=</a:t>
            </a:r>
            <a:r>
              <a:rPr lang="en-US" dirty="0" err="1"/>
              <a:t>i</a:t>
            </a:r>
            <a:endParaRPr lang="en-US" dirty="0"/>
          </a:p>
          <a:p>
            <a:pPr marL="0" indent="0">
              <a:buNone/>
            </a:pPr>
            <a:endParaRPr lang="en-US" dirty="0"/>
          </a:p>
        </p:txBody>
      </p:sp>
    </p:spTree>
    <p:extLst>
      <p:ext uri="{BB962C8B-B14F-4D97-AF65-F5344CB8AC3E}">
        <p14:creationId xmlns:p14="http://schemas.microsoft.com/office/powerpoint/2010/main" val="1447167603"/>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C2B31"/>
      </a:dk2>
      <a:lt2>
        <a:srgbClr val="F2F3F0"/>
      </a:lt2>
      <a:accent1>
        <a:srgbClr val="8C49C6"/>
      </a:accent1>
      <a:accent2>
        <a:srgbClr val="5346BA"/>
      </a:accent2>
      <a:accent3>
        <a:srgbClr val="496FC6"/>
      </a:accent3>
      <a:accent4>
        <a:srgbClr val="3891B5"/>
      </a:accent4>
      <a:accent5>
        <a:srgbClr val="46BDAD"/>
      </a:accent5>
      <a:accent6>
        <a:srgbClr val="38B570"/>
      </a:accent6>
      <a:hlink>
        <a:srgbClr val="34999D"/>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11</TotalTime>
  <Words>404</Words>
  <Application>Microsoft Macintosh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 Light</vt:lpstr>
      <vt:lpstr>Rockwell Nova Light</vt:lpstr>
      <vt:lpstr>sohne</vt:lpstr>
      <vt:lpstr>Wingdings</vt:lpstr>
      <vt:lpstr>LeafVTI</vt:lpstr>
      <vt:lpstr>Data Analysis Modeling </vt:lpstr>
      <vt:lpstr>Requirements analysis   </vt:lpstr>
      <vt:lpstr>ANALYSIS MODEL</vt:lpstr>
      <vt:lpstr>Rules of thumb </vt:lpstr>
      <vt:lpstr>Modeling Type </vt:lpstr>
      <vt:lpstr> </vt:lpstr>
      <vt:lpstr>Overall Objectives Three primary objectives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Modeling </dc:title>
  <dc:creator>Thip Rattanavilay</dc:creator>
  <cp:lastModifiedBy>Thip Rattanavilay</cp:lastModifiedBy>
  <cp:revision>3</cp:revision>
  <dcterms:created xsi:type="dcterms:W3CDTF">2020-11-19T06:01:24Z</dcterms:created>
  <dcterms:modified xsi:type="dcterms:W3CDTF">2020-11-19T06:12:41Z</dcterms:modified>
</cp:coreProperties>
</file>