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3/4/21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505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3/4/21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845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3/4/21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535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3/4/21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3537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3/4/21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2881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3/4/21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115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3/4/21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2117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3/4/21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1946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3/4/21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167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3/4/21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364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3/4/21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16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3/4/21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12922904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lapdonline.org/statistical_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9651FA3-B4A1-4E98-9B71-4CF820877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E489AB-924A-3447-BB41-2235A1EC590B}"/>
              </a:ext>
            </a:extLst>
          </p:cNvPr>
          <p:cNvSpPr>
            <a:spLocks noGrp="1"/>
          </p:cNvSpPr>
          <p:nvPr>
            <p:ph type="ctrTitle"/>
          </p:nvPr>
        </p:nvSpPr>
        <p:spPr>
          <a:xfrm>
            <a:off x="643466" y="753626"/>
            <a:ext cx="5334930" cy="3004145"/>
          </a:xfrm>
        </p:spPr>
        <p:txBody>
          <a:bodyPr>
            <a:normAutofit/>
          </a:bodyPr>
          <a:lstStyle/>
          <a:p>
            <a:r>
              <a:rPr lang="en-US" sz="5100" dirty="0"/>
              <a:t>2020 Crimes in Los Angeles</a:t>
            </a:r>
          </a:p>
        </p:txBody>
      </p:sp>
      <p:sp>
        <p:nvSpPr>
          <p:cNvPr id="3" name="Subtitle 2">
            <a:extLst>
              <a:ext uri="{FF2B5EF4-FFF2-40B4-BE49-F238E27FC236}">
                <a16:creationId xmlns:a16="http://schemas.microsoft.com/office/drawing/2014/main" id="{ACB0963B-BB74-7A46-B0AE-C9D343F7D694}"/>
              </a:ext>
            </a:extLst>
          </p:cNvPr>
          <p:cNvSpPr>
            <a:spLocks noGrp="1"/>
          </p:cNvSpPr>
          <p:nvPr>
            <p:ph type="subTitle" idx="1"/>
          </p:nvPr>
        </p:nvSpPr>
        <p:spPr>
          <a:xfrm>
            <a:off x="643464" y="3849845"/>
            <a:ext cx="6552465" cy="2189214"/>
          </a:xfrm>
        </p:spPr>
        <p:txBody>
          <a:bodyPr>
            <a:normAutofit/>
          </a:bodyPr>
          <a:lstStyle/>
          <a:p>
            <a:pPr algn="l"/>
            <a:r>
              <a:rPr lang="en-US" dirty="0"/>
              <a:t>DSC530 </a:t>
            </a:r>
          </a:p>
          <a:p>
            <a:pPr algn="l"/>
            <a:r>
              <a:rPr lang="en-US" dirty="0"/>
              <a:t>Data Exploration and Analysis</a:t>
            </a:r>
          </a:p>
          <a:p>
            <a:pPr algn="l"/>
            <a:r>
              <a:rPr lang="en-US" dirty="0">
                <a:solidFill>
                  <a:schemeClr val="accent1">
                    <a:lumMod val="75000"/>
                  </a:schemeClr>
                </a:solidFill>
              </a:rPr>
              <a:t>Los Angeles Crime rate</a:t>
            </a:r>
          </a:p>
          <a:p>
            <a:pPr algn="l"/>
            <a:endParaRPr lang="en-US" dirty="0"/>
          </a:p>
          <a:p>
            <a:pPr algn="l"/>
            <a:r>
              <a:rPr lang="en-US" sz="1800" dirty="0"/>
              <a:t>Thip Rattanavilay</a:t>
            </a:r>
          </a:p>
          <a:p>
            <a:pPr algn="l"/>
            <a:endParaRPr lang="en-US" dirty="0"/>
          </a:p>
        </p:txBody>
      </p:sp>
      <p:sp>
        <p:nvSpPr>
          <p:cNvPr id="27" name="Freeform: Shape 26">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0" name="Picture 3" descr="Aerial view of skyscrapers and city">
            <a:extLst>
              <a:ext uri="{FF2B5EF4-FFF2-40B4-BE49-F238E27FC236}">
                <a16:creationId xmlns:a16="http://schemas.microsoft.com/office/drawing/2014/main" id="{8A7F3D52-2011-4A0C-B9D6-751BD3A84157}"/>
              </a:ext>
            </a:extLst>
          </p:cNvPr>
          <p:cNvPicPr>
            <a:picLocks noChangeAspect="1"/>
          </p:cNvPicPr>
          <p:nvPr/>
        </p:nvPicPr>
        <p:blipFill rotWithShape="1">
          <a:blip r:embed="rId2"/>
          <a:srcRect l="18949" r="21800" b="-1"/>
          <a:stretch/>
        </p:blipFill>
        <p:spPr>
          <a:xfrm>
            <a:off x="6595884" y="5797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1" name="Freeform: Shape 3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92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999F4-6392-BB43-B925-8578F68F5C8F}"/>
              </a:ext>
            </a:extLst>
          </p:cNvPr>
          <p:cNvSpPr>
            <a:spLocks noGrp="1"/>
          </p:cNvSpPr>
          <p:nvPr>
            <p:ph type="title"/>
          </p:nvPr>
        </p:nvSpPr>
        <p:spPr/>
        <p:txBody>
          <a:bodyPr/>
          <a:lstStyle/>
          <a:p>
            <a:r>
              <a:rPr lang="en-US" dirty="0"/>
              <a:t>Hour Occurred Variable</a:t>
            </a:r>
          </a:p>
        </p:txBody>
      </p:sp>
      <p:pic>
        <p:nvPicPr>
          <p:cNvPr id="8" name="Content Placeholder 7">
            <a:extLst>
              <a:ext uri="{FF2B5EF4-FFF2-40B4-BE49-F238E27FC236}">
                <a16:creationId xmlns:a16="http://schemas.microsoft.com/office/drawing/2014/main" id="{6F0128D4-3DB0-B144-B614-4A0EE2CA60CE}"/>
              </a:ext>
            </a:extLst>
          </p:cNvPr>
          <p:cNvPicPr>
            <a:picLocks noGrp="1" noChangeAspect="1"/>
          </p:cNvPicPr>
          <p:nvPr>
            <p:ph idx="1"/>
          </p:nvPr>
        </p:nvPicPr>
        <p:blipFill>
          <a:blip r:embed="rId2"/>
          <a:stretch>
            <a:fillRect/>
          </a:stretch>
        </p:blipFill>
        <p:spPr>
          <a:xfrm>
            <a:off x="303143" y="1499393"/>
            <a:ext cx="6612898" cy="3859213"/>
          </a:xfrm>
          <a:prstGeom prst="rect">
            <a:avLst/>
          </a:prstGeom>
        </p:spPr>
      </p:pic>
      <p:pic>
        <p:nvPicPr>
          <p:cNvPr id="9" name="Picture 8">
            <a:extLst>
              <a:ext uri="{FF2B5EF4-FFF2-40B4-BE49-F238E27FC236}">
                <a16:creationId xmlns:a16="http://schemas.microsoft.com/office/drawing/2014/main" id="{0DC0CE45-353D-FB48-9A12-EF07A45E6D98}"/>
              </a:ext>
            </a:extLst>
          </p:cNvPr>
          <p:cNvPicPr>
            <a:picLocks noChangeAspect="1"/>
          </p:cNvPicPr>
          <p:nvPr/>
        </p:nvPicPr>
        <p:blipFill>
          <a:blip r:embed="rId3"/>
          <a:stretch>
            <a:fillRect/>
          </a:stretch>
        </p:blipFill>
        <p:spPr>
          <a:xfrm>
            <a:off x="161325" y="5256557"/>
            <a:ext cx="5114636" cy="1398614"/>
          </a:xfrm>
          <a:prstGeom prst="rect">
            <a:avLst/>
          </a:prstGeom>
        </p:spPr>
      </p:pic>
      <p:pic>
        <p:nvPicPr>
          <p:cNvPr id="10" name="Picture 9">
            <a:extLst>
              <a:ext uri="{FF2B5EF4-FFF2-40B4-BE49-F238E27FC236}">
                <a16:creationId xmlns:a16="http://schemas.microsoft.com/office/drawing/2014/main" id="{F482AE8A-5F07-B248-9673-A4F75F64B78C}"/>
              </a:ext>
            </a:extLst>
          </p:cNvPr>
          <p:cNvPicPr>
            <a:picLocks noChangeAspect="1"/>
          </p:cNvPicPr>
          <p:nvPr/>
        </p:nvPicPr>
        <p:blipFill>
          <a:blip r:embed="rId4"/>
          <a:stretch>
            <a:fillRect/>
          </a:stretch>
        </p:blipFill>
        <p:spPr>
          <a:xfrm>
            <a:off x="5436705" y="5270389"/>
            <a:ext cx="6452152" cy="1384781"/>
          </a:xfrm>
          <a:prstGeom prst="rect">
            <a:avLst/>
          </a:prstGeom>
        </p:spPr>
      </p:pic>
      <p:sp>
        <p:nvSpPr>
          <p:cNvPr id="11" name="Rectangle 10">
            <a:extLst>
              <a:ext uri="{FF2B5EF4-FFF2-40B4-BE49-F238E27FC236}">
                <a16:creationId xmlns:a16="http://schemas.microsoft.com/office/drawing/2014/main" id="{1FED6986-FC30-8D4D-817B-D2A2DBB68DF6}"/>
              </a:ext>
            </a:extLst>
          </p:cNvPr>
          <p:cNvSpPr/>
          <p:nvPr/>
        </p:nvSpPr>
        <p:spPr>
          <a:xfrm>
            <a:off x="7336736" y="1210894"/>
            <a:ext cx="4552121" cy="3139321"/>
          </a:xfrm>
          <a:prstGeom prst="rect">
            <a:avLst/>
          </a:prstGeom>
        </p:spPr>
        <p:txBody>
          <a:bodyPr wrap="square">
            <a:spAutoFit/>
          </a:bodyPr>
          <a:lstStyle/>
          <a:p>
            <a:r>
              <a:rPr lang="en-US" dirty="0">
                <a:latin typeface="Helvetica" pitchFamily="2" charset="0"/>
              </a:rPr>
              <a:t>This dataset shows that </a:t>
            </a:r>
            <a:r>
              <a:rPr lang="en-US" dirty="0">
                <a:effectLst/>
                <a:latin typeface="Helvetica" pitchFamily="2" charset="0"/>
              </a:rPr>
              <a:t>2020 had the most</a:t>
            </a:r>
          </a:p>
          <a:p>
            <a:r>
              <a:rPr lang="en-US" dirty="0">
                <a:effectLst/>
                <a:latin typeface="Helvetica" pitchFamily="2" charset="0"/>
              </a:rPr>
              <a:t>crimes throughout the years, I was curious</a:t>
            </a:r>
          </a:p>
          <a:p>
            <a:r>
              <a:rPr lang="en-US" dirty="0">
                <a:effectLst/>
                <a:latin typeface="Helvetica" pitchFamily="2" charset="0"/>
              </a:rPr>
              <a:t>to see which Hour from the year 2020 and it had the highest crime incidents. It looks</a:t>
            </a:r>
          </a:p>
          <a:p>
            <a:r>
              <a:rPr lang="en-US" dirty="0">
                <a:effectLst/>
                <a:latin typeface="Helvetica" pitchFamily="2" charset="0"/>
              </a:rPr>
              <a:t>likes that the street and single-family dwelling hour had the most incident occurrence. I found that 0 was an outlier that was present in the initial graph for the hour, but we removed to get a better understanding. Descriptive statistics shown below.</a:t>
            </a:r>
          </a:p>
        </p:txBody>
      </p:sp>
    </p:spTree>
    <p:extLst>
      <p:ext uri="{BB962C8B-B14F-4D97-AF65-F5344CB8AC3E}">
        <p14:creationId xmlns:p14="http://schemas.microsoft.com/office/powerpoint/2010/main" val="3288314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FEFC-0B58-3542-832B-6819F3A958F7}"/>
              </a:ext>
            </a:extLst>
          </p:cNvPr>
          <p:cNvSpPr>
            <a:spLocks noGrp="1"/>
          </p:cNvSpPr>
          <p:nvPr>
            <p:ph type="title"/>
          </p:nvPr>
        </p:nvSpPr>
        <p:spPr/>
        <p:txBody>
          <a:bodyPr/>
          <a:lstStyle/>
          <a:p>
            <a:r>
              <a:rPr lang="en-US" dirty="0"/>
              <a:t>Area Name Variable</a:t>
            </a:r>
          </a:p>
        </p:txBody>
      </p:sp>
      <p:pic>
        <p:nvPicPr>
          <p:cNvPr id="4" name="Content Placeholder 3">
            <a:extLst>
              <a:ext uri="{FF2B5EF4-FFF2-40B4-BE49-F238E27FC236}">
                <a16:creationId xmlns:a16="http://schemas.microsoft.com/office/drawing/2014/main" id="{D71DC07C-EE32-DE4E-8046-48ACEFD0BB31}"/>
              </a:ext>
            </a:extLst>
          </p:cNvPr>
          <p:cNvPicPr>
            <a:picLocks noGrp="1" noChangeAspect="1"/>
          </p:cNvPicPr>
          <p:nvPr>
            <p:ph idx="1"/>
          </p:nvPr>
        </p:nvPicPr>
        <p:blipFill>
          <a:blip r:embed="rId2"/>
          <a:stretch>
            <a:fillRect/>
          </a:stretch>
        </p:blipFill>
        <p:spPr>
          <a:xfrm>
            <a:off x="357115" y="1302026"/>
            <a:ext cx="5808459" cy="3906077"/>
          </a:xfrm>
          <a:prstGeom prst="rect">
            <a:avLst/>
          </a:prstGeom>
        </p:spPr>
      </p:pic>
      <p:pic>
        <p:nvPicPr>
          <p:cNvPr id="5" name="Picture 4">
            <a:extLst>
              <a:ext uri="{FF2B5EF4-FFF2-40B4-BE49-F238E27FC236}">
                <a16:creationId xmlns:a16="http://schemas.microsoft.com/office/drawing/2014/main" id="{3D2287CF-5838-A043-98C7-CA044B72F4FF}"/>
              </a:ext>
            </a:extLst>
          </p:cNvPr>
          <p:cNvPicPr>
            <a:picLocks noChangeAspect="1"/>
          </p:cNvPicPr>
          <p:nvPr/>
        </p:nvPicPr>
        <p:blipFill>
          <a:blip r:embed="rId3"/>
          <a:stretch>
            <a:fillRect/>
          </a:stretch>
        </p:blipFill>
        <p:spPr>
          <a:xfrm>
            <a:off x="357114" y="5536784"/>
            <a:ext cx="5738885" cy="1216439"/>
          </a:xfrm>
          <a:prstGeom prst="rect">
            <a:avLst/>
          </a:prstGeom>
        </p:spPr>
      </p:pic>
      <p:pic>
        <p:nvPicPr>
          <p:cNvPr id="6" name="Picture 5">
            <a:extLst>
              <a:ext uri="{FF2B5EF4-FFF2-40B4-BE49-F238E27FC236}">
                <a16:creationId xmlns:a16="http://schemas.microsoft.com/office/drawing/2014/main" id="{16F7C321-E9B5-FF46-91D6-08044E9F3E5F}"/>
              </a:ext>
            </a:extLst>
          </p:cNvPr>
          <p:cNvPicPr>
            <a:picLocks noChangeAspect="1"/>
          </p:cNvPicPr>
          <p:nvPr/>
        </p:nvPicPr>
        <p:blipFill>
          <a:blip r:embed="rId4"/>
          <a:stretch>
            <a:fillRect/>
          </a:stretch>
        </p:blipFill>
        <p:spPr>
          <a:xfrm>
            <a:off x="6523522" y="3105701"/>
            <a:ext cx="5104156" cy="3503820"/>
          </a:xfrm>
          <a:prstGeom prst="rect">
            <a:avLst/>
          </a:prstGeom>
        </p:spPr>
      </p:pic>
      <p:sp>
        <p:nvSpPr>
          <p:cNvPr id="7" name="Rectangle 6">
            <a:extLst>
              <a:ext uri="{FF2B5EF4-FFF2-40B4-BE49-F238E27FC236}">
                <a16:creationId xmlns:a16="http://schemas.microsoft.com/office/drawing/2014/main" id="{BEAB33F7-38E3-514D-B705-51C3BD28661A}"/>
              </a:ext>
            </a:extLst>
          </p:cNvPr>
          <p:cNvSpPr/>
          <p:nvPr/>
        </p:nvSpPr>
        <p:spPr>
          <a:xfrm>
            <a:off x="6523522" y="1133061"/>
            <a:ext cx="5188226" cy="1200329"/>
          </a:xfrm>
          <a:prstGeom prst="rect">
            <a:avLst/>
          </a:prstGeom>
        </p:spPr>
        <p:txBody>
          <a:bodyPr wrap="square">
            <a:spAutoFit/>
          </a:bodyPr>
          <a:lstStyle/>
          <a:p>
            <a:r>
              <a:rPr lang="en-US" dirty="0">
                <a:effectLst/>
                <a:latin typeface="Helvetica" pitchFamily="2" charset="0"/>
              </a:rPr>
              <a:t>This dataset, it looks likes that the</a:t>
            </a:r>
          </a:p>
          <a:p>
            <a:r>
              <a:rPr lang="en-US" dirty="0">
                <a:effectLst/>
                <a:latin typeface="Helvetica" pitchFamily="2" charset="0"/>
              </a:rPr>
              <a:t>neighborhood of 77</a:t>
            </a:r>
            <a:r>
              <a:rPr lang="en-US" baseline="30000" dirty="0">
                <a:effectLst/>
                <a:latin typeface="Helvetica" pitchFamily="2" charset="0"/>
              </a:rPr>
              <a:t>th</a:t>
            </a:r>
            <a:r>
              <a:rPr lang="en-US" dirty="0">
                <a:effectLst/>
                <a:latin typeface="Helvetica" pitchFamily="2" charset="0"/>
              </a:rPr>
              <a:t> Street had the most incident occurrence. No outliers present from this graph. Descriptive statistics shown below.</a:t>
            </a:r>
          </a:p>
        </p:txBody>
      </p:sp>
    </p:spTree>
    <p:extLst>
      <p:ext uri="{BB962C8B-B14F-4D97-AF65-F5344CB8AC3E}">
        <p14:creationId xmlns:p14="http://schemas.microsoft.com/office/powerpoint/2010/main" val="109742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E8A2-3CA7-F54F-9317-2199AD87A08D}"/>
              </a:ext>
            </a:extLst>
          </p:cNvPr>
          <p:cNvSpPr>
            <a:spLocks noGrp="1"/>
          </p:cNvSpPr>
          <p:nvPr>
            <p:ph type="title"/>
          </p:nvPr>
        </p:nvSpPr>
        <p:spPr/>
        <p:txBody>
          <a:bodyPr/>
          <a:lstStyle/>
          <a:p>
            <a:pPr algn="ctr"/>
            <a:r>
              <a:rPr lang="en-US" dirty="0"/>
              <a:t>Compare two scenario data using a PMF</a:t>
            </a:r>
          </a:p>
        </p:txBody>
      </p:sp>
      <p:sp>
        <p:nvSpPr>
          <p:cNvPr id="4" name="Rectangle 3">
            <a:extLst>
              <a:ext uri="{FF2B5EF4-FFF2-40B4-BE49-F238E27FC236}">
                <a16:creationId xmlns:a16="http://schemas.microsoft.com/office/drawing/2014/main" id="{A1DB02B7-FEE6-3541-BE6C-D51E789B3DF9}"/>
              </a:ext>
            </a:extLst>
          </p:cNvPr>
          <p:cNvSpPr/>
          <p:nvPr/>
        </p:nvSpPr>
        <p:spPr>
          <a:xfrm>
            <a:off x="3228554" y="1506022"/>
            <a:ext cx="6217087" cy="369332"/>
          </a:xfrm>
          <a:prstGeom prst="rect">
            <a:avLst/>
          </a:prstGeom>
        </p:spPr>
        <p:txBody>
          <a:bodyPr wrap="none">
            <a:spAutoFit/>
          </a:bodyPr>
          <a:lstStyle/>
          <a:p>
            <a:r>
              <a:rPr lang="en-US" dirty="0">
                <a:effectLst/>
                <a:latin typeface="Helvetica" pitchFamily="2" charset="0"/>
              </a:rPr>
              <a:t>Comparing Types of Crimes to Other Type of Weapon Used</a:t>
            </a:r>
          </a:p>
        </p:txBody>
      </p:sp>
      <p:pic>
        <p:nvPicPr>
          <p:cNvPr id="7" name="Picture 6">
            <a:extLst>
              <a:ext uri="{FF2B5EF4-FFF2-40B4-BE49-F238E27FC236}">
                <a16:creationId xmlns:a16="http://schemas.microsoft.com/office/drawing/2014/main" id="{552DE772-B667-8A44-BD39-DC4F42A49EAD}"/>
              </a:ext>
            </a:extLst>
          </p:cNvPr>
          <p:cNvPicPr>
            <a:picLocks noChangeAspect="1"/>
          </p:cNvPicPr>
          <p:nvPr/>
        </p:nvPicPr>
        <p:blipFill>
          <a:blip r:embed="rId2"/>
          <a:stretch>
            <a:fillRect/>
          </a:stretch>
        </p:blipFill>
        <p:spPr>
          <a:xfrm>
            <a:off x="437322" y="2146852"/>
            <a:ext cx="5784574" cy="4482547"/>
          </a:xfrm>
          <a:prstGeom prst="rect">
            <a:avLst/>
          </a:prstGeom>
        </p:spPr>
      </p:pic>
      <p:pic>
        <p:nvPicPr>
          <p:cNvPr id="8" name="Picture 7">
            <a:extLst>
              <a:ext uri="{FF2B5EF4-FFF2-40B4-BE49-F238E27FC236}">
                <a16:creationId xmlns:a16="http://schemas.microsoft.com/office/drawing/2014/main" id="{0C6106B6-9180-A74E-BF61-6CD0105B7C1C}"/>
              </a:ext>
            </a:extLst>
          </p:cNvPr>
          <p:cNvPicPr>
            <a:picLocks noChangeAspect="1"/>
          </p:cNvPicPr>
          <p:nvPr/>
        </p:nvPicPr>
        <p:blipFill>
          <a:blip r:embed="rId3"/>
          <a:stretch>
            <a:fillRect/>
          </a:stretch>
        </p:blipFill>
        <p:spPr>
          <a:xfrm>
            <a:off x="6427304" y="2146852"/>
            <a:ext cx="5327374" cy="4274392"/>
          </a:xfrm>
          <a:prstGeom prst="rect">
            <a:avLst/>
          </a:prstGeom>
        </p:spPr>
      </p:pic>
    </p:spTree>
    <p:extLst>
      <p:ext uri="{BB962C8B-B14F-4D97-AF65-F5344CB8AC3E}">
        <p14:creationId xmlns:p14="http://schemas.microsoft.com/office/powerpoint/2010/main" val="1681738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F404-914A-CD4B-B123-8BDFE4584078}"/>
              </a:ext>
            </a:extLst>
          </p:cNvPr>
          <p:cNvSpPr>
            <a:spLocks noGrp="1"/>
          </p:cNvSpPr>
          <p:nvPr>
            <p:ph type="title"/>
          </p:nvPr>
        </p:nvSpPr>
        <p:spPr/>
        <p:txBody>
          <a:bodyPr/>
          <a:lstStyle/>
          <a:p>
            <a:r>
              <a:rPr lang="en-US" dirty="0"/>
              <a:t>CDF with one variables</a:t>
            </a:r>
          </a:p>
        </p:txBody>
      </p:sp>
      <p:sp>
        <p:nvSpPr>
          <p:cNvPr id="3" name="Content Placeholder 2">
            <a:extLst>
              <a:ext uri="{FF2B5EF4-FFF2-40B4-BE49-F238E27FC236}">
                <a16:creationId xmlns:a16="http://schemas.microsoft.com/office/drawing/2014/main" id="{A1E7F1B7-BBB7-8F4A-8E3F-F5B4EBF60415}"/>
              </a:ext>
            </a:extLst>
          </p:cNvPr>
          <p:cNvSpPr>
            <a:spLocks noGrp="1"/>
          </p:cNvSpPr>
          <p:nvPr>
            <p:ph idx="1"/>
          </p:nvPr>
        </p:nvSpPr>
        <p:spPr>
          <a:xfrm>
            <a:off x="371060" y="1642028"/>
            <a:ext cx="6126321" cy="3143940"/>
          </a:xfrm>
        </p:spPr>
        <p:txBody>
          <a:bodyPr/>
          <a:lstStyle/>
          <a:p>
            <a:pPr marL="0" indent="0">
              <a:buNone/>
            </a:pPr>
            <a:r>
              <a:rPr lang="en-US" sz="1600" dirty="0"/>
              <a:t>When I created this CDF it had helped me answer my other  question which is. Is crime increasing throughout the years in Los Angeles, CA? Looking at the step size at the beginning the steps were larger so crimes were for frequent in 2020, but then in the middle show a slow down of crime because the steps got smaller, and then towards the end the steps are drop down further.</a:t>
            </a:r>
          </a:p>
          <a:p>
            <a:endParaRPr lang="en-US" dirty="0"/>
          </a:p>
        </p:txBody>
      </p:sp>
      <p:pic>
        <p:nvPicPr>
          <p:cNvPr id="4" name="Picture 3">
            <a:extLst>
              <a:ext uri="{FF2B5EF4-FFF2-40B4-BE49-F238E27FC236}">
                <a16:creationId xmlns:a16="http://schemas.microsoft.com/office/drawing/2014/main" id="{1333D97B-EC60-BF41-83D9-98B8282063A8}"/>
              </a:ext>
            </a:extLst>
          </p:cNvPr>
          <p:cNvPicPr>
            <a:picLocks noChangeAspect="1"/>
          </p:cNvPicPr>
          <p:nvPr/>
        </p:nvPicPr>
        <p:blipFill>
          <a:blip r:embed="rId2"/>
          <a:stretch>
            <a:fillRect/>
          </a:stretch>
        </p:blipFill>
        <p:spPr>
          <a:xfrm>
            <a:off x="6497381" y="1510747"/>
            <a:ext cx="5595503" cy="3609285"/>
          </a:xfrm>
          <a:prstGeom prst="rect">
            <a:avLst/>
          </a:prstGeom>
        </p:spPr>
      </p:pic>
      <p:pic>
        <p:nvPicPr>
          <p:cNvPr id="5" name="Picture 4">
            <a:extLst>
              <a:ext uri="{FF2B5EF4-FFF2-40B4-BE49-F238E27FC236}">
                <a16:creationId xmlns:a16="http://schemas.microsoft.com/office/drawing/2014/main" id="{BF61FA61-C90F-0D4F-8660-000DCED1EFD5}"/>
              </a:ext>
            </a:extLst>
          </p:cNvPr>
          <p:cNvPicPr>
            <a:picLocks noChangeAspect="1"/>
          </p:cNvPicPr>
          <p:nvPr/>
        </p:nvPicPr>
        <p:blipFill>
          <a:blip r:embed="rId3"/>
          <a:stretch>
            <a:fillRect/>
          </a:stretch>
        </p:blipFill>
        <p:spPr>
          <a:xfrm>
            <a:off x="838200" y="3502991"/>
            <a:ext cx="4710871" cy="1450009"/>
          </a:xfrm>
          <a:prstGeom prst="rect">
            <a:avLst/>
          </a:prstGeom>
        </p:spPr>
      </p:pic>
      <p:pic>
        <p:nvPicPr>
          <p:cNvPr id="6" name="Picture 5">
            <a:extLst>
              <a:ext uri="{FF2B5EF4-FFF2-40B4-BE49-F238E27FC236}">
                <a16:creationId xmlns:a16="http://schemas.microsoft.com/office/drawing/2014/main" id="{30117052-C6B4-2748-8B12-0CA93D3874BD}"/>
              </a:ext>
            </a:extLst>
          </p:cNvPr>
          <p:cNvPicPr>
            <a:picLocks noChangeAspect="1"/>
          </p:cNvPicPr>
          <p:nvPr/>
        </p:nvPicPr>
        <p:blipFill>
          <a:blip r:embed="rId4"/>
          <a:stretch>
            <a:fillRect/>
          </a:stretch>
        </p:blipFill>
        <p:spPr>
          <a:xfrm>
            <a:off x="692651" y="4923459"/>
            <a:ext cx="4856420" cy="1934541"/>
          </a:xfrm>
          <a:prstGeom prst="rect">
            <a:avLst/>
          </a:prstGeom>
        </p:spPr>
      </p:pic>
    </p:spTree>
    <p:extLst>
      <p:ext uri="{BB962C8B-B14F-4D97-AF65-F5344CB8AC3E}">
        <p14:creationId xmlns:p14="http://schemas.microsoft.com/office/powerpoint/2010/main" val="746209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6BC2-7CEE-FF4E-B046-926E9727F880}"/>
              </a:ext>
            </a:extLst>
          </p:cNvPr>
          <p:cNvSpPr>
            <a:spLocks noGrp="1"/>
          </p:cNvSpPr>
          <p:nvPr>
            <p:ph type="title"/>
          </p:nvPr>
        </p:nvSpPr>
        <p:spPr/>
        <p:txBody>
          <a:bodyPr/>
          <a:lstStyle/>
          <a:p>
            <a:r>
              <a:rPr lang="en-US" dirty="0"/>
              <a:t>Plot 1 Analytical Distribution with analysis</a:t>
            </a:r>
          </a:p>
        </p:txBody>
      </p:sp>
      <p:sp>
        <p:nvSpPr>
          <p:cNvPr id="4" name="Rectangle 3">
            <a:extLst>
              <a:ext uri="{FF2B5EF4-FFF2-40B4-BE49-F238E27FC236}">
                <a16:creationId xmlns:a16="http://schemas.microsoft.com/office/drawing/2014/main" id="{E4AF6AF6-622B-9A49-9E73-4F85D0E84340}"/>
              </a:ext>
            </a:extLst>
          </p:cNvPr>
          <p:cNvSpPr/>
          <p:nvPr/>
        </p:nvSpPr>
        <p:spPr>
          <a:xfrm>
            <a:off x="356152" y="1511784"/>
            <a:ext cx="11479695" cy="923330"/>
          </a:xfrm>
          <a:prstGeom prst="rect">
            <a:avLst/>
          </a:prstGeom>
        </p:spPr>
        <p:txBody>
          <a:bodyPr wrap="square">
            <a:spAutoFit/>
          </a:bodyPr>
          <a:lstStyle/>
          <a:p>
            <a:r>
              <a:rPr lang="en-US" dirty="0">
                <a:solidFill>
                  <a:srgbClr val="404040"/>
                </a:solidFill>
                <a:effectLst/>
                <a:latin typeface="Helvetica" pitchFamily="2" charset="0"/>
              </a:rPr>
              <a:t>The Plot shown total crimes reported with the most crime. Therefore, I decided to plot a CDF to a normal model. Also generated a normal probability plot of total crimes occurred. The normal plot model seems to follow the data, whereas the linear scale model doesn’t quite fit.</a:t>
            </a:r>
          </a:p>
        </p:txBody>
      </p:sp>
      <p:pic>
        <p:nvPicPr>
          <p:cNvPr id="5" name="Picture 4">
            <a:extLst>
              <a:ext uri="{FF2B5EF4-FFF2-40B4-BE49-F238E27FC236}">
                <a16:creationId xmlns:a16="http://schemas.microsoft.com/office/drawing/2014/main" id="{3D17A79B-B724-5A42-B924-6C9CEFD38F5E}"/>
              </a:ext>
            </a:extLst>
          </p:cNvPr>
          <p:cNvPicPr>
            <a:picLocks noChangeAspect="1"/>
          </p:cNvPicPr>
          <p:nvPr/>
        </p:nvPicPr>
        <p:blipFill>
          <a:blip r:embed="rId2"/>
          <a:stretch>
            <a:fillRect/>
          </a:stretch>
        </p:blipFill>
        <p:spPr>
          <a:xfrm>
            <a:off x="838200" y="2837347"/>
            <a:ext cx="4757530" cy="3184528"/>
          </a:xfrm>
          <a:prstGeom prst="rect">
            <a:avLst/>
          </a:prstGeom>
        </p:spPr>
      </p:pic>
      <p:pic>
        <p:nvPicPr>
          <p:cNvPr id="6" name="Picture 5">
            <a:extLst>
              <a:ext uri="{FF2B5EF4-FFF2-40B4-BE49-F238E27FC236}">
                <a16:creationId xmlns:a16="http://schemas.microsoft.com/office/drawing/2014/main" id="{F8AE9A3C-AC8A-574D-9505-20C71AD667FC}"/>
              </a:ext>
            </a:extLst>
          </p:cNvPr>
          <p:cNvPicPr>
            <a:picLocks noChangeAspect="1"/>
          </p:cNvPicPr>
          <p:nvPr/>
        </p:nvPicPr>
        <p:blipFill>
          <a:blip r:embed="rId3"/>
          <a:stretch>
            <a:fillRect/>
          </a:stretch>
        </p:blipFill>
        <p:spPr>
          <a:xfrm>
            <a:off x="6683473" y="2837347"/>
            <a:ext cx="4933713" cy="3369365"/>
          </a:xfrm>
          <a:prstGeom prst="rect">
            <a:avLst/>
          </a:prstGeom>
        </p:spPr>
      </p:pic>
    </p:spTree>
    <p:extLst>
      <p:ext uri="{BB962C8B-B14F-4D97-AF65-F5344CB8AC3E}">
        <p14:creationId xmlns:p14="http://schemas.microsoft.com/office/powerpoint/2010/main" val="2963553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6BC2-7CEE-FF4E-B046-926E9727F880}"/>
              </a:ext>
            </a:extLst>
          </p:cNvPr>
          <p:cNvSpPr>
            <a:spLocks noGrp="1"/>
          </p:cNvSpPr>
          <p:nvPr>
            <p:ph type="title"/>
          </p:nvPr>
        </p:nvSpPr>
        <p:spPr/>
        <p:txBody>
          <a:bodyPr/>
          <a:lstStyle/>
          <a:p>
            <a:r>
              <a:rPr lang="en-US" dirty="0"/>
              <a:t>Plot 1 Analytical Distribution with analysis</a:t>
            </a:r>
          </a:p>
        </p:txBody>
      </p:sp>
      <p:sp>
        <p:nvSpPr>
          <p:cNvPr id="4" name="Rectangle 3">
            <a:extLst>
              <a:ext uri="{FF2B5EF4-FFF2-40B4-BE49-F238E27FC236}">
                <a16:creationId xmlns:a16="http://schemas.microsoft.com/office/drawing/2014/main" id="{E4AF6AF6-622B-9A49-9E73-4F85D0E84340}"/>
              </a:ext>
            </a:extLst>
          </p:cNvPr>
          <p:cNvSpPr/>
          <p:nvPr/>
        </p:nvSpPr>
        <p:spPr>
          <a:xfrm>
            <a:off x="356152" y="1511784"/>
            <a:ext cx="11479695" cy="369332"/>
          </a:xfrm>
          <a:prstGeom prst="rect">
            <a:avLst/>
          </a:prstGeom>
        </p:spPr>
        <p:txBody>
          <a:bodyPr wrap="square">
            <a:spAutoFit/>
          </a:bodyPr>
          <a:lstStyle/>
          <a:p>
            <a:pPr algn="ctr"/>
            <a:r>
              <a:rPr lang="en-US" dirty="0">
                <a:solidFill>
                  <a:srgbClr val="404040"/>
                </a:solidFill>
                <a:effectLst/>
                <a:latin typeface="Helvetica" pitchFamily="2" charset="0"/>
              </a:rPr>
              <a:t>PART 2</a:t>
            </a:r>
          </a:p>
        </p:txBody>
      </p:sp>
      <p:pic>
        <p:nvPicPr>
          <p:cNvPr id="3" name="Picture 2">
            <a:extLst>
              <a:ext uri="{FF2B5EF4-FFF2-40B4-BE49-F238E27FC236}">
                <a16:creationId xmlns:a16="http://schemas.microsoft.com/office/drawing/2014/main" id="{0830243B-67A6-E64F-8922-A0D0A6890463}"/>
              </a:ext>
            </a:extLst>
          </p:cNvPr>
          <p:cNvPicPr>
            <a:picLocks noChangeAspect="1"/>
          </p:cNvPicPr>
          <p:nvPr/>
        </p:nvPicPr>
        <p:blipFill>
          <a:blip r:embed="rId2"/>
          <a:stretch>
            <a:fillRect/>
          </a:stretch>
        </p:blipFill>
        <p:spPr>
          <a:xfrm>
            <a:off x="670866" y="2749365"/>
            <a:ext cx="5425134" cy="3614302"/>
          </a:xfrm>
          <a:prstGeom prst="rect">
            <a:avLst/>
          </a:prstGeom>
        </p:spPr>
      </p:pic>
      <p:pic>
        <p:nvPicPr>
          <p:cNvPr id="7" name="Picture 6">
            <a:extLst>
              <a:ext uri="{FF2B5EF4-FFF2-40B4-BE49-F238E27FC236}">
                <a16:creationId xmlns:a16="http://schemas.microsoft.com/office/drawing/2014/main" id="{BC1C4CD3-0238-B54D-A958-FF49E4C3DC02}"/>
              </a:ext>
            </a:extLst>
          </p:cNvPr>
          <p:cNvPicPr>
            <a:picLocks noChangeAspect="1"/>
          </p:cNvPicPr>
          <p:nvPr/>
        </p:nvPicPr>
        <p:blipFill>
          <a:blip r:embed="rId3"/>
          <a:stretch>
            <a:fillRect/>
          </a:stretch>
        </p:blipFill>
        <p:spPr>
          <a:xfrm>
            <a:off x="6351549" y="2837347"/>
            <a:ext cx="5169585" cy="3526320"/>
          </a:xfrm>
          <a:prstGeom prst="rect">
            <a:avLst/>
          </a:prstGeom>
        </p:spPr>
      </p:pic>
    </p:spTree>
    <p:extLst>
      <p:ext uri="{BB962C8B-B14F-4D97-AF65-F5344CB8AC3E}">
        <p14:creationId xmlns:p14="http://schemas.microsoft.com/office/powerpoint/2010/main" val="2534974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CED5E-472C-9A47-973E-F4A9631BCDD2}"/>
              </a:ext>
            </a:extLst>
          </p:cNvPr>
          <p:cNvSpPr>
            <a:spLocks noGrp="1"/>
          </p:cNvSpPr>
          <p:nvPr>
            <p:ph type="title"/>
          </p:nvPr>
        </p:nvSpPr>
        <p:spPr/>
        <p:txBody>
          <a:bodyPr/>
          <a:lstStyle/>
          <a:p>
            <a:r>
              <a:rPr lang="en-US" dirty="0"/>
              <a:t>Variable &amp; Regression </a:t>
            </a:r>
          </a:p>
        </p:txBody>
      </p:sp>
      <p:sp>
        <p:nvSpPr>
          <p:cNvPr id="3" name="Content Placeholder 2">
            <a:extLst>
              <a:ext uri="{FF2B5EF4-FFF2-40B4-BE49-F238E27FC236}">
                <a16:creationId xmlns:a16="http://schemas.microsoft.com/office/drawing/2014/main" id="{4A0000C3-9A9E-D94B-8304-1E6B4F2B3D71}"/>
              </a:ext>
            </a:extLst>
          </p:cNvPr>
          <p:cNvSpPr>
            <a:spLocks noGrp="1"/>
          </p:cNvSpPr>
          <p:nvPr>
            <p:ph idx="1"/>
          </p:nvPr>
        </p:nvSpPr>
        <p:spPr>
          <a:xfrm>
            <a:off x="838200" y="1499129"/>
            <a:ext cx="10515600" cy="3859742"/>
          </a:xfrm>
        </p:spPr>
        <p:txBody>
          <a:bodyPr>
            <a:normAutofit fontScale="85000" lnSpcReduction="20000"/>
          </a:bodyPr>
          <a:lstStyle/>
          <a:p>
            <a:pPr marL="0" indent="0">
              <a:buNone/>
            </a:pPr>
            <a:r>
              <a:rPr lang="en-US" dirty="0"/>
              <a:t>First, I build two models predicts the number of possible crimes based on location, month, date, and hour. In order to check whether mean square error for linear regression model is reasonable, I build baseline model, which divides test set into five groups based on its average of 4 values (number of crimes of each factor: location, month, date, hour) in descending order. If given features belong to first group, the model predicts. As the p-value of density is 0 (small), the changes in crime rate has got close relation with changes in density.</a:t>
            </a:r>
          </a:p>
          <a:p>
            <a:pPr marL="0" indent="0">
              <a:buNone/>
            </a:pPr>
            <a:r>
              <a:rPr lang="en-US" dirty="0"/>
              <a:t>R-squared value is found to be 0.525 with only density as predictor variable. This means that 52.5% variability of crime rate is explained by density feature.</a:t>
            </a:r>
          </a:p>
          <a:p>
            <a:pPr marL="0" indent="0">
              <a:buNone/>
            </a:pPr>
            <a:r>
              <a:rPr lang="en-US" dirty="0"/>
              <a:t>Co-</a:t>
            </a:r>
            <a:r>
              <a:rPr lang="en-US" dirty="0" err="1"/>
              <a:t>effient</a:t>
            </a:r>
            <a:r>
              <a:rPr lang="en-US" dirty="0"/>
              <a:t> estimate of 0.0086 indicates one value increase of density would cause 0.0086 value increase in crime rate.</a:t>
            </a:r>
          </a:p>
          <a:p>
            <a:pPr marL="0" indent="0">
              <a:buNone/>
            </a:pPr>
            <a:r>
              <a:rPr lang="en-US" dirty="0"/>
              <a:t>Standard Errors assume that the covariance matrix of the errors is correctly </a:t>
            </a:r>
            <a:r>
              <a:rPr lang="en-US" dirty="0" err="1"/>
              <a:t>specified.The</a:t>
            </a:r>
            <a:r>
              <a:rPr lang="en-US" dirty="0"/>
              <a:t> condition number is large, 3.28e+06. This might indicate that there are</a:t>
            </a:r>
            <a:br>
              <a:rPr lang="en-US" dirty="0"/>
            </a:br>
            <a:r>
              <a:rPr lang="en-US" dirty="0"/>
              <a:t>strong multicollinearity or other numerical problems.</a:t>
            </a:r>
            <a:br>
              <a:rPr lang="en-US" dirty="0"/>
            </a:br>
            <a:endParaRPr lang="en-US" dirty="0"/>
          </a:p>
        </p:txBody>
      </p:sp>
      <p:pic>
        <p:nvPicPr>
          <p:cNvPr id="7" name="Picture 6">
            <a:extLst>
              <a:ext uri="{FF2B5EF4-FFF2-40B4-BE49-F238E27FC236}">
                <a16:creationId xmlns:a16="http://schemas.microsoft.com/office/drawing/2014/main" id="{3442B6CA-8545-814C-97CB-4B16552B92DB}"/>
              </a:ext>
            </a:extLst>
          </p:cNvPr>
          <p:cNvPicPr>
            <a:picLocks noChangeAspect="1"/>
          </p:cNvPicPr>
          <p:nvPr/>
        </p:nvPicPr>
        <p:blipFill>
          <a:blip r:embed="rId2"/>
          <a:stretch>
            <a:fillRect/>
          </a:stretch>
        </p:blipFill>
        <p:spPr>
          <a:xfrm>
            <a:off x="8656983" y="5005376"/>
            <a:ext cx="2459106" cy="1745777"/>
          </a:xfrm>
          <a:prstGeom prst="rect">
            <a:avLst/>
          </a:prstGeom>
        </p:spPr>
      </p:pic>
      <p:pic>
        <p:nvPicPr>
          <p:cNvPr id="8" name="Picture 7">
            <a:extLst>
              <a:ext uri="{FF2B5EF4-FFF2-40B4-BE49-F238E27FC236}">
                <a16:creationId xmlns:a16="http://schemas.microsoft.com/office/drawing/2014/main" id="{BE6A5CE8-6936-B448-9B53-8929EEFD15E2}"/>
              </a:ext>
            </a:extLst>
          </p:cNvPr>
          <p:cNvPicPr>
            <a:picLocks noChangeAspect="1"/>
          </p:cNvPicPr>
          <p:nvPr/>
        </p:nvPicPr>
        <p:blipFill>
          <a:blip r:embed="rId3"/>
          <a:stretch>
            <a:fillRect/>
          </a:stretch>
        </p:blipFill>
        <p:spPr>
          <a:xfrm>
            <a:off x="2821056" y="5079471"/>
            <a:ext cx="5257800" cy="558800"/>
          </a:xfrm>
          <a:prstGeom prst="rect">
            <a:avLst/>
          </a:prstGeom>
        </p:spPr>
      </p:pic>
      <p:pic>
        <p:nvPicPr>
          <p:cNvPr id="9" name="Picture 8">
            <a:extLst>
              <a:ext uri="{FF2B5EF4-FFF2-40B4-BE49-F238E27FC236}">
                <a16:creationId xmlns:a16="http://schemas.microsoft.com/office/drawing/2014/main" id="{8BC46ACA-9749-974D-8E31-D7E74C6B4A0B}"/>
              </a:ext>
            </a:extLst>
          </p:cNvPr>
          <p:cNvPicPr>
            <a:picLocks noChangeAspect="1"/>
          </p:cNvPicPr>
          <p:nvPr/>
        </p:nvPicPr>
        <p:blipFill>
          <a:blip r:embed="rId4"/>
          <a:stretch>
            <a:fillRect/>
          </a:stretch>
        </p:blipFill>
        <p:spPr>
          <a:xfrm>
            <a:off x="3178037" y="5738052"/>
            <a:ext cx="4305300" cy="1013101"/>
          </a:xfrm>
          <a:prstGeom prst="rect">
            <a:avLst/>
          </a:prstGeom>
        </p:spPr>
      </p:pic>
    </p:spTree>
    <p:extLst>
      <p:ext uri="{BB962C8B-B14F-4D97-AF65-F5344CB8AC3E}">
        <p14:creationId xmlns:p14="http://schemas.microsoft.com/office/powerpoint/2010/main" val="1953940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93C819-0F16-A347-980F-7BDABA4E6031}"/>
              </a:ext>
            </a:extLst>
          </p:cNvPr>
          <p:cNvSpPr>
            <a:spLocks noGrp="1"/>
          </p:cNvSpPr>
          <p:nvPr>
            <p:ph type="title"/>
          </p:nvPr>
        </p:nvSpPr>
        <p:spPr>
          <a:xfrm>
            <a:off x="838200" y="365125"/>
            <a:ext cx="10515600" cy="1325563"/>
          </a:xfrm>
        </p:spPr>
        <p:txBody>
          <a:bodyPr>
            <a:normAutofit/>
          </a:bodyPr>
          <a:lstStyle/>
          <a:p>
            <a:r>
              <a:rPr lang="en-US" dirty="0"/>
              <a:t>Conclusion</a:t>
            </a:r>
            <a:br>
              <a:rPr lang="en-US" dirty="0"/>
            </a:br>
            <a:endParaRPr lang="en-US" dirty="0"/>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4F0360-7AD2-9B40-88BA-F7529A00F341}"/>
              </a:ext>
            </a:extLst>
          </p:cNvPr>
          <p:cNvSpPr>
            <a:spLocks noGrp="1"/>
          </p:cNvSpPr>
          <p:nvPr>
            <p:ph idx="1"/>
          </p:nvPr>
        </p:nvSpPr>
        <p:spPr>
          <a:xfrm>
            <a:off x="838200" y="1246116"/>
            <a:ext cx="10515600" cy="3859742"/>
          </a:xfrm>
        </p:spPr>
        <p:txBody>
          <a:bodyPr>
            <a:normAutofit fontScale="62500" lnSpcReduction="20000"/>
          </a:bodyPr>
          <a:lstStyle/>
          <a:p>
            <a:r>
              <a:rPr lang="en-US" sz="1800" dirty="0"/>
              <a:t> Is there a particular crime in Los Angeles that has become more prevalent?</a:t>
            </a:r>
          </a:p>
          <a:p>
            <a:pPr lvl="1"/>
            <a:r>
              <a:rPr lang="en-US" sz="1400" dirty="0"/>
              <a:t> According to the histograms, Theft from Vehicle shows to be most prevalent</a:t>
            </a:r>
          </a:p>
          <a:p>
            <a:pPr marL="0" indent="0">
              <a:buNone/>
            </a:pPr>
            <a:endParaRPr lang="en-US" sz="1800" dirty="0"/>
          </a:p>
          <a:p>
            <a:r>
              <a:rPr lang="en-US" sz="1800" dirty="0"/>
              <a:t> What are the total crimes reported since 2020 in Los Angeles?</a:t>
            </a:r>
          </a:p>
          <a:p>
            <a:pPr lvl="1"/>
            <a:r>
              <a:rPr lang="en-US" sz="1400" dirty="0"/>
              <a:t>According to the CDF, and histogram overall crime has gone down between 2020 and 2020, but crime has drop slowly starting 2021.</a:t>
            </a:r>
          </a:p>
          <a:p>
            <a:endParaRPr lang="en-US" sz="1800" dirty="0"/>
          </a:p>
          <a:p>
            <a:r>
              <a:rPr lang="en-US" sz="1800" dirty="0"/>
              <a:t> What city in Los Angeles is more prevalence to crime?</a:t>
            </a:r>
          </a:p>
          <a:p>
            <a:pPr lvl="1"/>
            <a:r>
              <a:rPr lang="en-US" sz="1400" dirty="0"/>
              <a:t>The hypothesis test showed that we can reject the null hypothesis, and therefore conclude that Foothill have less crime prevalence in Los Angeles , CA.</a:t>
            </a:r>
          </a:p>
          <a:p>
            <a:endParaRPr lang="en-US" sz="1800" dirty="0"/>
          </a:p>
          <a:p>
            <a:r>
              <a:rPr lang="en-US" sz="1800" dirty="0"/>
              <a:t> What area are crimes committed?</a:t>
            </a:r>
          </a:p>
          <a:p>
            <a:pPr lvl="1"/>
            <a:r>
              <a:rPr lang="en-US" sz="1500" dirty="0"/>
              <a:t>According to the histogram, 77</a:t>
            </a:r>
            <a:r>
              <a:rPr lang="en-US" sz="1500" baseline="30000" dirty="0"/>
              <a:t>th</a:t>
            </a:r>
            <a:r>
              <a:rPr lang="en-US" sz="1500" dirty="0"/>
              <a:t> Street had the most crime incident occurrence in Los Angeles, CA</a:t>
            </a:r>
            <a:r>
              <a:rPr lang="en-US" dirty="0"/>
              <a:t>.</a:t>
            </a:r>
          </a:p>
          <a:p>
            <a:endParaRPr lang="en-US" sz="1800" dirty="0"/>
          </a:p>
          <a:p>
            <a:r>
              <a:rPr lang="en-US" sz="1800" dirty="0"/>
              <a:t> What are the ages  of the victims?</a:t>
            </a:r>
          </a:p>
          <a:p>
            <a:pPr lvl="1"/>
            <a:r>
              <a:rPr lang="en-US" sz="1400" dirty="0"/>
              <a:t>According to the histogram, Mean of the victims are infants, 35, and is supported by a median of 34</a:t>
            </a:r>
          </a:p>
          <a:p>
            <a:endParaRPr lang="en-US" sz="1400" dirty="0"/>
          </a:p>
          <a:p>
            <a:r>
              <a:rPr lang="en-US" sz="1800" dirty="0"/>
              <a:t> Which gender is more prevalent in committing a crime?</a:t>
            </a:r>
          </a:p>
          <a:p>
            <a:pPr lvl="1"/>
            <a:r>
              <a:rPr lang="en-US" sz="1400" dirty="0"/>
              <a:t>According to the histogram, it shows that Hispanic/Latin/Mexican are higher to be victims of crimes in Los Angeles, CA </a:t>
            </a:r>
          </a:p>
          <a:p>
            <a:endParaRPr lang="en-US" sz="18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756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3E912-396A-2143-A900-117C3424AF0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ED44870-E0AE-0449-A57C-7FD92E67CCF1}"/>
              </a:ext>
            </a:extLst>
          </p:cNvPr>
          <p:cNvSpPr>
            <a:spLocks noGrp="1"/>
          </p:cNvSpPr>
          <p:nvPr>
            <p:ph idx="1"/>
          </p:nvPr>
        </p:nvSpPr>
        <p:spPr/>
        <p:txBody>
          <a:bodyPr/>
          <a:lstStyle/>
          <a:p>
            <a:r>
              <a:rPr lang="en-US" sz="2000" dirty="0"/>
              <a:t>Downey, A. B. (2015). Think Stats. Sebastopol, CA: O’Reilly Media, Inc.</a:t>
            </a:r>
          </a:p>
          <a:p>
            <a:pPr marL="0" indent="0">
              <a:buNone/>
            </a:pPr>
            <a:endParaRPr lang="en-US" sz="2000" dirty="0"/>
          </a:p>
          <a:p>
            <a:r>
              <a:rPr lang="en-US" sz="2000" dirty="0"/>
              <a:t>Statistical data. (n.d.). Retrieved March 05, 2021, from </a:t>
            </a:r>
            <a:r>
              <a:rPr lang="en-US" sz="2000" dirty="0">
                <a:hlinkClick r:id="rId2"/>
              </a:rPr>
              <a:t>https://www.lapdonline.org/statistical_data</a:t>
            </a:r>
            <a:endParaRPr lang="en-US" sz="2000" dirty="0"/>
          </a:p>
          <a:p>
            <a:pPr marL="0" indent="0">
              <a:buNone/>
            </a:pPr>
            <a:endParaRPr lang="en-US" sz="2000" dirty="0"/>
          </a:p>
          <a:p>
            <a:r>
              <a:rPr lang="en-US" sz="2000" dirty="0"/>
              <a:t>Crime data from 2020 to present. (2020, December 02). Retrieved March 05, 2021, from https://</a:t>
            </a:r>
            <a:r>
              <a:rPr lang="en-US" sz="2000" dirty="0" err="1"/>
              <a:t>catalog.data.gov</a:t>
            </a:r>
            <a:r>
              <a:rPr lang="en-US" sz="2000" dirty="0"/>
              <a:t>/dataset/crime-data-from-2020-to-present</a:t>
            </a:r>
          </a:p>
          <a:p>
            <a:endParaRPr lang="en-US" sz="2000" dirty="0"/>
          </a:p>
          <a:p>
            <a:endParaRPr lang="en-US" sz="2000" dirty="0"/>
          </a:p>
          <a:p>
            <a:pPr marL="0" indent="0">
              <a:buNone/>
            </a:pPr>
            <a:endParaRPr lang="en-US" dirty="0"/>
          </a:p>
          <a:p>
            <a:endParaRPr lang="en-US" dirty="0"/>
          </a:p>
        </p:txBody>
      </p:sp>
    </p:spTree>
    <p:extLst>
      <p:ext uri="{BB962C8B-B14F-4D97-AF65-F5344CB8AC3E}">
        <p14:creationId xmlns:p14="http://schemas.microsoft.com/office/powerpoint/2010/main" val="297601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430E-F315-EC41-842B-F637CE419CB2}"/>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7B66C51A-E9F0-064E-A5B5-9FA7FC727719}"/>
              </a:ext>
            </a:extLst>
          </p:cNvPr>
          <p:cNvSpPr>
            <a:spLocks noGrp="1"/>
          </p:cNvSpPr>
          <p:nvPr>
            <p:ph idx="1"/>
          </p:nvPr>
        </p:nvSpPr>
        <p:spPr/>
        <p:txBody>
          <a:bodyPr>
            <a:normAutofit fontScale="47500" lnSpcReduction="20000"/>
          </a:bodyPr>
          <a:lstStyle/>
          <a:p>
            <a:pPr marL="285750" indent="-285750">
              <a:lnSpc>
                <a:spcPct val="150000"/>
              </a:lnSpc>
            </a:pPr>
            <a:r>
              <a:rPr lang="en-US" dirty="0"/>
              <a:t>A minimum of 5 variables in your dataset used during your analysis (for help with selecting, the author made his selection on page 6 of your book). Consider what you think could have an impact on your question – remember this is never perfect, so don’t be worried if you miss one (Chapter 1).</a:t>
            </a:r>
          </a:p>
          <a:p>
            <a:pPr marL="285750" indent="-285750">
              <a:lnSpc>
                <a:spcPct val="150000"/>
              </a:lnSpc>
            </a:pPr>
            <a:r>
              <a:rPr lang="en-US" dirty="0"/>
              <a:t>Describe what the 5 variables mean in the dataset (Chapter 1).</a:t>
            </a:r>
          </a:p>
          <a:p>
            <a:pPr marL="285750" indent="-285750">
              <a:lnSpc>
                <a:spcPct val="150000"/>
              </a:lnSpc>
            </a:pPr>
            <a:r>
              <a:rPr lang="en-US" dirty="0"/>
              <a:t>Include a histogram of each of the 5 variables – in your summary and analysis, identify any outliers and explain the reasoning for them being outliers and how you believe they should be handled (Chapter 2).</a:t>
            </a:r>
          </a:p>
          <a:p>
            <a:pPr marL="285750" indent="-285750">
              <a:lnSpc>
                <a:spcPct val="150000"/>
              </a:lnSpc>
            </a:pPr>
            <a:r>
              <a:rPr lang="en-US" dirty="0"/>
              <a:t>Include the other descriptive characteristics about the variables: Mean, Mode, Spread, and Tails (Chapter 2).</a:t>
            </a:r>
          </a:p>
          <a:p>
            <a:pPr marL="285750" indent="-285750">
              <a:lnSpc>
                <a:spcPct val="150000"/>
              </a:lnSpc>
            </a:pPr>
            <a:r>
              <a:rPr lang="en-US" dirty="0"/>
              <a:t>Using pg. 29 of your text as an example, compare two scenarios in your data using a PMF. Reminder, this isn’t comparing two variables against each other – it is the same variable, but a different scenario. Almost like a filter. The example in the book is first babies compared to all other babies, it is still the same variable, but breaking the data out based on criteria we are exploring (Chapter 3).</a:t>
            </a:r>
          </a:p>
          <a:p>
            <a:pPr marL="285750" indent="-285750">
              <a:lnSpc>
                <a:spcPct val="150000"/>
              </a:lnSpc>
            </a:pPr>
            <a:r>
              <a:rPr lang="en-US" dirty="0"/>
              <a:t>Create 1 CDF with one of your variables, using page 41-44 as your guide, what does this tell you about your variable and how does it address the question you are trying to answer (Chapter 4).</a:t>
            </a:r>
          </a:p>
          <a:p>
            <a:pPr marL="285750" indent="-285750">
              <a:lnSpc>
                <a:spcPct val="150000"/>
              </a:lnSpc>
            </a:pPr>
            <a:r>
              <a:rPr lang="en-US" dirty="0"/>
              <a:t>Plot 1 analytical distribution and provide your analysis on how it applies to the dataset you have chosen (Chapter 5).</a:t>
            </a:r>
          </a:p>
          <a:p>
            <a:endParaRPr lang="en-US" dirty="0"/>
          </a:p>
        </p:txBody>
      </p:sp>
    </p:spTree>
    <p:extLst>
      <p:ext uri="{BB962C8B-B14F-4D97-AF65-F5344CB8AC3E}">
        <p14:creationId xmlns:p14="http://schemas.microsoft.com/office/powerpoint/2010/main" val="41110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DE0E7E-E641-7149-8C6E-0142A92588B3}"/>
              </a:ext>
            </a:extLst>
          </p:cNvPr>
          <p:cNvSpPr>
            <a:spLocks noGrp="1"/>
          </p:cNvSpPr>
          <p:nvPr>
            <p:ph type="title"/>
          </p:nvPr>
        </p:nvSpPr>
        <p:spPr>
          <a:xfrm>
            <a:off x="838200" y="365125"/>
            <a:ext cx="10515600" cy="1325563"/>
          </a:xfrm>
        </p:spPr>
        <p:txBody>
          <a:bodyPr>
            <a:noAutofit/>
          </a:bodyPr>
          <a:lstStyle/>
          <a:p>
            <a:r>
              <a:rPr lang="en-US" sz="2400" b="1" dirty="0"/>
              <a:t>Project Goals</a:t>
            </a:r>
            <a:br>
              <a:rPr lang="en-US" sz="1800" dirty="0"/>
            </a:br>
            <a:br>
              <a:rPr lang="en-US" sz="1800" dirty="0"/>
            </a:br>
            <a:r>
              <a:rPr lang="en-US" sz="2000" dirty="0"/>
              <a:t>My final project I want to figure what type of crimes are in Los Angeles, therefore I</a:t>
            </a:r>
            <a:br>
              <a:rPr lang="en-US" sz="2000" dirty="0"/>
            </a:br>
            <a:r>
              <a:rPr lang="en-US" sz="2000" dirty="0"/>
              <a:t>want to investigate the following questions:</a:t>
            </a:r>
            <a:endParaRPr lang="en-US" sz="1800" dirty="0"/>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8604EFA-29FA-EB42-B389-E5ECD88A8647}"/>
              </a:ext>
            </a:extLst>
          </p:cNvPr>
          <p:cNvSpPr>
            <a:spLocks noGrp="1"/>
          </p:cNvSpPr>
          <p:nvPr>
            <p:ph idx="1"/>
          </p:nvPr>
        </p:nvSpPr>
        <p:spPr>
          <a:xfrm>
            <a:off x="1355035" y="2355816"/>
            <a:ext cx="10515600" cy="2607227"/>
          </a:xfrm>
        </p:spPr>
        <p:txBody>
          <a:bodyPr>
            <a:normAutofit/>
          </a:bodyPr>
          <a:lstStyle/>
          <a:p>
            <a:pPr marL="457200" indent="-457200"/>
            <a:r>
              <a:rPr lang="en-US" sz="1800" dirty="0"/>
              <a:t> Is there a particular crime in Los Angeles that has become more prevalent?</a:t>
            </a:r>
          </a:p>
          <a:p>
            <a:pPr marL="457200" indent="-457200"/>
            <a:r>
              <a:rPr lang="en-US" sz="1800" dirty="0"/>
              <a:t> What are the total crimes reported since 2020 in Los Angeles?</a:t>
            </a:r>
          </a:p>
          <a:p>
            <a:pPr marL="457200" indent="-457200"/>
            <a:r>
              <a:rPr lang="en-US" sz="1800" dirty="0"/>
              <a:t> What city in Los Angeles is more prevalence to crime?</a:t>
            </a:r>
          </a:p>
          <a:p>
            <a:pPr marL="457200" indent="-457200"/>
            <a:r>
              <a:rPr lang="en-US" sz="1800" dirty="0"/>
              <a:t> What area are crimes committed?</a:t>
            </a:r>
          </a:p>
          <a:p>
            <a:pPr marL="457200" indent="-457200"/>
            <a:r>
              <a:rPr lang="en-US" sz="1800" dirty="0"/>
              <a:t> What are the ages  of the victims?</a:t>
            </a:r>
          </a:p>
          <a:p>
            <a:pPr marL="457200" indent="-457200"/>
            <a:r>
              <a:rPr lang="en-US" sz="1800" dirty="0"/>
              <a:t> Which gender is more prevalent in committing a crime?</a:t>
            </a:r>
          </a:p>
          <a:p>
            <a:pPr marL="0" indent="0">
              <a:buNone/>
            </a:pP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601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ACDA-55C1-7D42-897B-33A15F66320A}"/>
              </a:ext>
            </a:extLst>
          </p:cNvPr>
          <p:cNvSpPr>
            <a:spLocks noGrp="1"/>
          </p:cNvSpPr>
          <p:nvPr>
            <p:ph type="title"/>
          </p:nvPr>
        </p:nvSpPr>
        <p:spPr/>
        <p:txBody>
          <a:bodyPr/>
          <a:lstStyle/>
          <a:p>
            <a:r>
              <a:rPr lang="en-US" dirty="0"/>
              <a:t>Datasets provided by the city of Los Angeles </a:t>
            </a:r>
          </a:p>
        </p:txBody>
      </p:sp>
      <p:pic>
        <p:nvPicPr>
          <p:cNvPr id="4" name="Content Placeholder 3">
            <a:extLst>
              <a:ext uri="{FF2B5EF4-FFF2-40B4-BE49-F238E27FC236}">
                <a16:creationId xmlns:a16="http://schemas.microsoft.com/office/drawing/2014/main" id="{6150C266-338D-FF48-9C2D-9A7767A58C1B}"/>
              </a:ext>
            </a:extLst>
          </p:cNvPr>
          <p:cNvPicPr>
            <a:picLocks noGrp="1" noChangeAspect="1"/>
          </p:cNvPicPr>
          <p:nvPr>
            <p:ph idx="1"/>
          </p:nvPr>
        </p:nvPicPr>
        <p:blipFill>
          <a:blip r:embed="rId2"/>
          <a:stretch>
            <a:fillRect/>
          </a:stretch>
        </p:blipFill>
        <p:spPr>
          <a:xfrm>
            <a:off x="1555110" y="1690688"/>
            <a:ext cx="9081780" cy="454089"/>
          </a:xfrm>
          <a:prstGeom prst="rect">
            <a:avLst/>
          </a:prstGeom>
        </p:spPr>
      </p:pic>
      <p:pic>
        <p:nvPicPr>
          <p:cNvPr id="5" name="Picture 4">
            <a:extLst>
              <a:ext uri="{FF2B5EF4-FFF2-40B4-BE49-F238E27FC236}">
                <a16:creationId xmlns:a16="http://schemas.microsoft.com/office/drawing/2014/main" id="{273EBEE9-008C-B24F-87E3-25FD638A9458}"/>
              </a:ext>
            </a:extLst>
          </p:cNvPr>
          <p:cNvPicPr>
            <a:picLocks noChangeAspect="1"/>
          </p:cNvPicPr>
          <p:nvPr/>
        </p:nvPicPr>
        <p:blipFill>
          <a:blip r:embed="rId3"/>
          <a:stretch>
            <a:fillRect/>
          </a:stretch>
        </p:blipFill>
        <p:spPr>
          <a:xfrm>
            <a:off x="1639470" y="2515481"/>
            <a:ext cx="8997420" cy="3867468"/>
          </a:xfrm>
          <a:prstGeom prst="rect">
            <a:avLst/>
          </a:prstGeom>
        </p:spPr>
      </p:pic>
    </p:spTree>
    <p:extLst>
      <p:ext uri="{BB962C8B-B14F-4D97-AF65-F5344CB8AC3E}">
        <p14:creationId xmlns:p14="http://schemas.microsoft.com/office/powerpoint/2010/main" val="250542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E3BE-6A95-704F-97C6-5A9CAC311A7F}"/>
              </a:ext>
            </a:extLst>
          </p:cNvPr>
          <p:cNvSpPr>
            <a:spLocks noGrp="1"/>
          </p:cNvSpPr>
          <p:nvPr>
            <p:ph type="title"/>
          </p:nvPr>
        </p:nvSpPr>
        <p:spPr/>
        <p:txBody>
          <a:bodyPr>
            <a:normAutofit/>
          </a:bodyPr>
          <a:lstStyle/>
          <a:p>
            <a:r>
              <a:rPr lang="en-US" dirty="0"/>
              <a:t>Data Variables Used</a:t>
            </a:r>
          </a:p>
        </p:txBody>
      </p:sp>
      <p:sp>
        <p:nvSpPr>
          <p:cNvPr id="3" name="Content Placeholder 2">
            <a:extLst>
              <a:ext uri="{FF2B5EF4-FFF2-40B4-BE49-F238E27FC236}">
                <a16:creationId xmlns:a16="http://schemas.microsoft.com/office/drawing/2014/main" id="{545AB1CC-F77E-0449-A60E-7315B11F0E90}"/>
              </a:ext>
            </a:extLst>
          </p:cNvPr>
          <p:cNvSpPr>
            <a:spLocks noGrp="1"/>
          </p:cNvSpPr>
          <p:nvPr>
            <p:ph idx="1"/>
          </p:nvPr>
        </p:nvSpPr>
        <p:spPr>
          <a:xfrm>
            <a:off x="2086233" y="1813269"/>
            <a:ext cx="8355228" cy="3859742"/>
          </a:xfrm>
        </p:spPr>
        <p:txBody>
          <a:bodyPr>
            <a:normAutofit/>
          </a:bodyPr>
          <a:lstStyle/>
          <a:p>
            <a:pPr marL="0" indent="0">
              <a:buNone/>
            </a:pPr>
            <a:r>
              <a:rPr lang="en-US" dirty="0"/>
              <a:t> </a:t>
            </a:r>
          </a:p>
          <a:p>
            <a:r>
              <a:rPr lang="en-US" dirty="0"/>
              <a:t>“Crime Code Description" Column contains the types </a:t>
            </a:r>
          </a:p>
          <a:p>
            <a:pPr marL="0" indent="0">
              <a:buNone/>
            </a:pPr>
            <a:r>
              <a:rPr lang="en-US" dirty="0"/>
              <a:t>     of crime committed</a:t>
            </a:r>
          </a:p>
          <a:p>
            <a:r>
              <a:rPr lang="en-US" dirty="0"/>
              <a:t> "Victim Descent” Value of the victim descent </a:t>
            </a:r>
          </a:p>
          <a:p>
            <a:r>
              <a:rPr lang="en-US" dirty="0"/>
              <a:t> "Victim Gender" - Value of the Gender crime</a:t>
            </a:r>
          </a:p>
          <a:p>
            <a:r>
              <a:rPr lang="en-US" dirty="0"/>
              <a:t> "Year Reported"  Value of the year for the crime</a:t>
            </a:r>
          </a:p>
          <a:p>
            <a:r>
              <a:rPr lang="en-US" dirty="0"/>
              <a:t> "Hour Occurred" Value of the Hour for the crime</a:t>
            </a:r>
          </a:p>
          <a:p>
            <a:r>
              <a:rPr lang="en-US" dirty="0"/>
              <a:t> "Area Name"  Neighborhood name of the crime</a:t>
            </a:r>
          </a:p>
          <a:p>
            <a:endParaRPr lang="en-US" dirty="0"/>
          </a:p>
        </p:txBody>
      </p:sp>
    </p:spTree>
    <p:extLst>
      <p:ext uri="{BB962C8B-B14F-4D97-AF65-F5344CB8AC3E}">
        <p14:creationId xmlns:p14="http://schemas.microsoft.com/office/powerpoint/2010/main" val="379690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FFB9-8568-7742-A32D-2025B767D9D4}"/>
              </a:ext>
            </a:extLst>
          </p:cNvPr>
          <p:cNvSpPr>
            <a:spLocks noGrp="1"/>
          </p:cNvSpPr>
          <p:nvPr>
            <p:ph type="title"/>
          </p:nvPr>
        </p:nvSpPr>
        <p:spPr>
          <a:xfrm>
            <a:off x="838200" y="176684"/>
            <a:ext cx="10515600" cy="1325563"/>
          </a:xfrm>
        </p:spPr>
        <p:txBody>
          <a:bodyPr/>
          <a:lstStyle/>
          <a:p>
            <a:r>
              <a:rPr lang="en-US" dirty="0"/>
              <a:t>Top 20 Types Of Crime Committed Variable</a:t>
            </a:r>
          </a:p>
        </p:txBody>
      </p:sp>
      <p:pic>
        <p:nvPicPr>
          <p:cNvPr id="4" name="Content Placeholder 3">
            <a:extLst>
              <a:ext uri="{FF2B5EF4-FFF2-40B4-BE49-F238E27FC236}">
                <a16:creationId xmlns:a16="http://schemas.microsoft.com/office/drawing/2014/main" id="{8E63DA8F-F0F0-724A-997D-FB9B62AB4E16}"/>
              </a:ext>
            </a:extLst>
          </p:cNvPr>
          <p:cNvPicPr>
            <a:picLocks noGrp="1" noChangeAspect="1"/>
          </p:cNvPicPr>
          <p:nvPr>
            <p:ph idx="1"/>
          </p:nvPr>
        </p:nvPicPr>
        <p:blipFill>
          <a:blip r:embed="rId2"/>
          <a:stretch>
            <a:fillRect/>
          </a:stretch>
        </p:blipFill>
        <p:spPr>
          <a:xfrm>
            <a:off x="160639" y="1458695"/>
            <a:ext cx="7559390" cy="5034179"/>
          </a:xfrm>
          <a:prstGeom prst="rect">
            <a:avLst/>
          </a:prstGeom>
        </p:spPr>
      </p:pic>
      <p:pic>
        <p:nvPicPr>
          <p:cNvPr id="5" name="Picture 4">
            <a:extLst>
              <a:ext uri="{FF2B5EF4-FFF2-40B4-BE49-F238E27FC236}">
                <a16:creationId xmlns:a16="http://schemas.microsoft.com/office/drawing/2014/main" id="{88834967-7885-9646-B583-C27A5DE608A8}"/>
              </a:ext>
            </a:extLst>
          </p:cNvPr>
          <p:cNvPicPr>
            <a:picLocks noChangeAspect="1"/>
          </p:cNvPicPr>
          <p:nvPr/>
        </p:nvPicPr>
        <p:blipFill>
          <a:blip r:embed="rId3"/>
          <a:stretch>
            <a:fillRect/>
          </a:stretch>
        </p:blipFill>
        <p:spPr>
          <a:xfrm>
            <a:off x="7720029" y="3258768"/>
            <a:ext cx="4216400" cy="948681"/>
          </a:xfrm>
          <a:prstGeom prst="rect">
            <a:avLst/>
          </a:prstGeom>
        </p:spPr>
      </p:pic>
      <p:pic>
        <p:nvPicPr>
          <p:cNvPr id="6" name="Picture 5">
            <a:extLst>
              <a:ext uri="{FF2B5EF4-FFF2-40B4-BE49-F238E27FC236}">
                <a16:creationId xmlns:a16="http://schemas.microsoft.com/office/drawing/2014/main" id="{4D95E9E6-0307-5142-8C1F-1B1CED710092}"/>
              </a:ext>
            </a:extLst>
          </p:cNvPr>
          <p:cNvPicPr>
            <a:picLocks noChangeAspect="1"/>
          </p:cNvPicPr>
          <p:nvPr/>
        </p:nvPicPr>
        <p:blipFill>
          <a:blip r:embed="rId4"/>
          <a:stretch>
            <a:fillRect/>
          </a:stretch>
        </p:blipFill>
        <p:spPr>
          <a:xfrm>
            <a:off x="7720029" y="2816881"/>
            <a:ext cx="4216400" cy="366255"/>
          </a:xfrm>
          <a:prstGeom prst="rect">
            <a:avLst/>
          </a:prstGeom>
        </p:spPr>
      </p:pic>
      <p:pic>
        <p:nvPicPr>
          <p:cNvPr id="7" name="Picture 6">
            <a:extLst>
              <a:ext uri="{FF2B5EF4-FFF2-40B4-BE49-F238E27FC236}">
                <a16:creationId xmlns:a16="http://schemas.microsoft.com/office/drawing/2014/main" id="{A7B81D2D-65EB-CC48-A136-28639BA17336}"/>
              </a:ext>
            </a:extLst>
          </p:cNvPr>
          <p:cNvPicPr>
            <a:picLocks noChangeAspect="1"/>
          </p:cNvPicPr>
          <p:nvPr/>
        </p:nvPicPr>
        <p:blipFill>
          <a:blip r:embed="rId5"/>
          <a:stretch>
            <a:fillRect/>
          </a:stretch>
        </p:blipFill>
        <p:spPr>
          <a:xfrm>
            <a:off x="7720029" y="4274580"/>
            <a:ext cx="3926187" cy="2249450"/>
          </a:xfrm>
          <a:prstGeom prst="rect">
            <a:avLst/>
          </a:prstGeom>
        </p:spPr>
      </p:pic>
      <p:sp>
        <p:nvSpPr>
          <p:cNvPr id="8" name="TextBox 7">
            <a:extLst>
              <a:ext uri="{FF2B5EF4-FFF2-40B4-BE49-F238E27FC236}">
                <a16:creationId xmlns:a16="http://schemas.microsoft.com/office/drawing/2014/main" id="{2DEE1C73-184C-3446-9284-43D98D8383F3}"/>
              </a:ext>
            </a:extLst>
          </p:cNvPr>
          <p:cNvSpPr txBox="1"/>
          <p:nvPr/>
        </p:nvSpPr>
        <p:spPr>
          <a:xfrm>
            <a:off x="7563678" y="1301737"/>
            <a:ext cx="4467683" cy="1569660"/>
          </a:xfrm>
          <a:prstGeom prst="rect">
            <a:avLst/>
          </a:prstGeom>
          <a:noFill/>
        </p:spPr>
        <p:txBody>
          <a:bodyPr wrap="square" rtlCol="0">
            <a:spAutoFit/>
          </a:bodyPr>
          <a:lstStyle/>
          <a:p>
            <a:r>
              <a:rPr lang="en-US" sz="1600" dirty="0"/>
              <a:t>For this dataset, it looks likes that</a:t>
            </a:r>
          </a:p>
          <a:p>
            <a:r>
              <a:rPr lang="en-US" sz="1600" dirty="0"/>
              <a:t>Theft from Vehicle has the most incident</a:t>
            </a:r>
          </a:p>
          <a:p>
            <a:r>
              <a:rPr lang="en-US" sz="1600" dirty="0"/>
              <a:t>Occurrence and listed as the top 20 crimes committed. No outliers present from this</a:t>
            </a:r>
          </a:p>
          <a:p>
            <a:r>
              <a:rPr lang="en-US" sz="1600" dirty="0"/>
              <a:t>graph. Descriptive statistics shown below.</a:t>
            </a:r>
          </a:p>
          <a:p>
            <a:endParaRPr lang="en-US" sz="1600" dirty="0"/>
          </a:p>
        </p:txBody>
      </p:sp>
    </p:spTree>
    <p:extLst>
      <p:ext uri="{BB962C8B-B14F-4D97-AF65-F5344CB8AC3E}">
        <p14:creationId xmlns:p14="http://schemas.microsoft.com/office/powerpoint/2010/main" val="87049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CE49-BB12-AE41-A0F2-0E897C4DEA9D}"/>
              </a:ext>
            </a:extLst>
          </p:cNvPr>
          <p:cNvSpPr>
            <a:spLocks noGrp="1"/>
          </p:cNvSpPr>
          <p:nvPr>
            <p:ph type="title"/>
          </p:nvPr>
        </p:nvSpPr>
        <p:spPr/>
        <p:txBody>
          <a:bodyPr/>
          <a:lstStyle/>
          <a:p>
            <a:r>
              <a:rPr lang="en-US" dirty="0"/>
              <a:t>Victim Descent Variable</a:t>
            </a:r>
          </a:p>
        </p:txBody>
      </p:sp>
      <p:pic>
        <p:nvPicPr>
          <p:cNvPr id="4" name="Content Placeholder 3">
            <a:extLst>
              <a:ext uri="{FF2B5EF4-FFF2-40B4-BE49-F238E27FC236}">
                <a16:creationId xmlns:a16="http://schemas.microsoft.com/office/drawing/2014/main" id="{A15275B2-6014-964E-AED9-83BC8D496BC3}"/>
              </a:ext>
            </a:extLst>
          </p:cNvPr>
          <p:cNvPicPr>
            <a:picLocks noGrp="1" noChangeAspect="1"/>
          </p:cNvPicPr>
          <p:nvPr>
            <p:ph idx="1"/>
          </p:nvPr>
        </p:nvPicPr>
        <p:blipFill>
          <a:blip r:embed="rId2"/>
          <a:stretch>
            <a:fillRect/>
          </a:stretch>
        </p:blipFill>
        <p:spPr>
          <a:xfrm>
            <a:off x="7273167" y="3228750"/>
            <a:ext cx="4645102" cy="3316737"/>
          </a:xfrm>
          <a:prstGeom prst="rect">
            <a:avLst/>
          </a:prstGeom>
        </p:spPr>
      </p:pic>
      <p:pic>
        <p:nvPicPr>
          <p:cNvPr id="5" name="Picture 4">
            <a:extLst>
              <a:ext uri="{FF2B5EF4-FFF2-40B4-BE49-F238E27FC236}">
                <a16:creationId xmlns:a16="http://schemas.microsoft.com/office/drawing/2014/main" id="{708EFC60-5320-364A-A678-C60E9A4409BC}"/>
              </a:ext>
            </a:extLst>
          </p:cNvPr>
          <p:cNvPicPr>
            <a:picLocks noChangeAspect="1"/>
          </p:cNvPicPr>
          <p:nvPr/>
        </p:nvPicPr>
        <p:blipFill>
          <a:blip r:embed="rId3"/>
          <a:stretch>
            <a:fillRect/>
          </a:stretch>
        </p:blipFill>
        <p:spPr>
          <a:xfrm>
            <a:off x="377503" y="5287618"/>
            <a:ext cx="6818427" cy="1325563"/>
          </a:xfrm>
          <a:prstGeom prst="rect">
            <a:avLst/>
          </a:prstGeom>
        </p:spPr>
      </p:pic>
      <p:pic>
        <p:nvPicPr>
          <p:cNvPr id="6" name="Picture 5">
            <a:extLst>
              <a:ext uri="{FF2B5EF4-FFF2-40B4-BE49-F238E27FC236}">
                <a16:creationId xmlns:a16="http://schemas.microsoft.com/office/drawing/2014/main" id="{8315DC18-1045-8B4D-A5EA-C68E1D750EEB}"/>
              </a:ext>
            </a:extLst>
          </p:cNvPr>
          <p:cNvPicPr>
            <a:picLocks noChangeAspect="1"/>
          </p:cNvPicPr>
          <p:nvPr/>
        </p:nvPicPr>
        <p:blipFill>
          <a:blip r:embed="rId4"/>
          <a:stretch>
            <a:fillRect/>
          </a:stretch>
        </p:blipFill>
        <p:spPr>
          <a:xfrm>
            <a:off x="377503" y="1570382"/>
            <a:ext cx="6176720" cy="3316737"/>
          </a:xfrm>
          <a:prstGeom prst="rect">
            <a:avLst/>
          </a:prstGeom>
        </p:spPr>
      </p:pic>
      <p:sp>
        <p:nvSpPr>
          <p:cNvPr id="7" name="TextBox 6">
            <a:extLst>
              <a:ext uri="{FF2B5EF4-FFF2-40B4-BE49-F238E27FC236}">
                <a16:creationId xmlns:a16="http://schemas.microsoft.com/office/drawing/2014/main" id="{02F57234-CC39-9148-822F-E3488EC9A3B0}"/>
              </a:ext>
            </a:extLst>
          </p:cNvPr>
          <p:cNvSpPr txBox="1"/>
          <p:nvPr/>
        </p:nvSpPr>
        <p:spPr>
          <a:xfrm>
            <a:off x="7273167" y="1570382"/>
            <a:ext cx="4541329" cy="1231106"/>
          </a:xfrm>
          <a:prstGeom prst="rect">
            <a:avLst/>
          </a:prstGeom>
          <a:noFill/>
        </p:spPr>
        <p:txBody>
          <a:bodyPr wrap="square" rtlCol="0">
            <a:spAutoFit/>
          </a:bodyPr>
          <a:lstStyle/>
          <a:p>
            <a:r>
              <a:rPr lang="en-US" sz="1400" dirty="0"/>
              <a:t>For this dataset, it looks likes that Hispanic /Latin/ Mexican had the most incident occurrence. There are some outliers present from this graph. Descriptive statistics shown below</a:t>
            </a:r>
            <a:r>
              <a:rPr lang="en-US" sz="1600" dirty="0"/>
              <a:t>.</a:t>
            </a:r>
          </a:p>
          <a:p>
            <a:endParaRPr lang="en-US" sz="1600" dirty="0"/>
          </a:p>
        </p:txBody>
      </p:sp>
    </p:spTree>
    <p:extLst>
      <p:ext uri="{BB962C8B-B14F-4D97-AF65-F5344CB8AC3E}">
        <p14:creationId xmlns:p14="http://schemas.microsoft.com/office/powerpoint/2010/main" val="331935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C1E5-52CC-A243-9143-4003D6ECF71C}"/>
              </a:ext>
            </a:extLst>
          </p:cNvPr>
          <p:cNvSpPr>
            <a:spLocks noGrp="1"/>
          </p:cNvSpPr>
          <p:nvPr>
            <p:ph type="title"/>
          </p:nvPr>
        </p:nvSpPr>
        <p:spPr/>
        <p:txBody>
          <a:bodyPr/>
          <a:lstStyle/>
          <a:p>
            <a:r>
              <a:rPr lang="en-US" dirty="0"/>
              <a:t>Victim Gender Variable</a:t>
            </a:r>
          </a:p>
        </p:txBody>
      </p:sp>
      <p:pic>
        <p:nvPicPr>
          <p:cNvPr id="5" name="Picture 4">
            <a:extLst>
              <a:ext uri="{FF2B5EF4-FFF2-40B4-BE49-F238E27FC236}">
                <a16:creationId xmlns:a16="http://schemas.microsoft.com/office/drawing/2014/main" id="{DE43602D-4E0C-BF40-A7AE-60F9E0414FBE}"/>
              </a:ext>
            </a:extLst>
          </p:cNvPr>
          <p:cNvPicPr>
            <a:picLocks noChangeAspect="1"/>
          </p:cNvPicPr>
          <p:nvPr/>
        </p:nvPicPr>
        <p:blipFill>
          <a:blip r:embed="rId2"/>
          <a:stretch>
            <a:fillRect/>
          </a:stretch>
        </p:blipFill>
        <p:spPr>
          <a:xfrm>
            <a:off x="716074" y="3789735"/>
            <a:ext cx="4752484" cy="2911286"/>
          </a:xfrm>
          <a:prstGeom prst="rect">
            <a:avLst/>
          </a:prstGeom>
        </p:spPr>
      </p:pic>
      <p:pic>
        <p:nvPicPr>
          <p:cNvPr id="8" name="Content Placeholder 7">
            <a:extLst>
              <a:ext uri="{FF2B5EF4-FFF2-40B4-BE49-F238E27FC236}">
                <a16:creationId xmlns:a16="http://schemas.microsoft.com/office/drawing/2014/main" id="{ED19AB9D-D29E-174D-933C-026F6274D849}"/>
              </a:ext>
            </a:extLst>
          </p:cNvPr>
          <p:cNvPicPr>
            <a:picLocks noGrp="1" noChangeAspect="1"/>
          </p:cNvPicPr>
          <p:nvPr>
            <p:ph idx="1"/>
          </p:nvPr>
        </p:nvPicPr>
        <p:blipFill>
          <a:blip r:embed="rId3"/>
          <a:stretch>
            <a:fillRect/>
          </a:stretch>
        </p:blipFill>
        <p:spPr>
          <a:xfrm>
            <a:off x="350797" y="2055231"/>
            <a:ext cx="5275077" cy="1443517"/>
          </a:xfrm>
          <a:prstGeom prst="rect">
            <a:avLst/>
          </a:prstGeom>
        </p:spPr>
      </p:pic>
      <p:pic>
        <p:nvPicPr>
          <p:cNvPr id="9" name="Picture 8">
            <a:extLst>
              <a:ext uri="{FF2B5EF4-FFF2-40B4-BE49-F238E27FC236}">
                <a16:creationId xmlns:a16="http://schemas.microsoft.com/office/drawing/2014/main" id="{F3520120-F833-0A4E-817D-251A92390310}"/>
              </a:ext>
            </a:extLst>
          </p:cNvPr>
          <p:cNvPicPr>
            <a:picLocks noChangeAspect="1"/>
          </p:cNvPicPr>
          <p:nvPr/>
        </p:nvPicPr>
        <p:blipFill>
          <a:blip r:embed="rId4"/>
          <a:stretch>
            <a:fillRect/>
          </a:stretch>
        </p:blipFill>
        <p:spPr>
          <a:xfrm>
            <a:off x="6096000" y="5685886"/>
            <a:ext cx="5706338" cy="877036"/>
          </a:xfrm>
          <a:prstGeom prst="rect">
            <a:avLst/>
          </a:prstGeom>
        </p:spPr>
      </p:pic>
      <p:pic>
        <p:nvPicPr>
          <p:cNvPr id="10" name="Picture 9">
            <a:extLst>
              <a:ext uri="{FF2B5EF4-FFF2-40B4-BE49-F238E27FC236}">
                <a16:creationId xmlns:a16="http://schemas.microsoft.com/office/drawing/2014/main" id="{D7604BEC-3504-794F-A091-21F0E4D1FB6C}"/>
              </a:ext>
            </a:extLst>
          </p:cNvPr>
          <p:cNvPicPr>
            <a:picLocks noChangeAspect="1"/>
          </p:cNvPicPr>
          <p:nvPr/>
        </p:nvPicPr>
        <p:blipFill>
          <a:blip r:embed="rId5"/>
          <a:stretch>
            <a:fillRect/>
          </a:stretch>
        </p:blipFill>
        <p:spPr>
          <a:xfrm>
            <a:off x="6015536" y="2187235"/>
            <a:ext cx="5786802" cy="3469008"/>
          </a:xfrm>
          <a:prstGeom prst="rect">
            <a:avLst/>
          </a:prstGeom>
        </p:spPr>
      </p:pic>
      <p:sp>
        <p:nvSpPr>
          <p:cNvPr id="11" name="Rectangle 10">
            <a:extLst>
              <a:ext uri="{FF2B5EF4-FFF2-40B4-BE49-F238E27FC236}">
                <a16:creationId xmlns:a16="http://schemas.microsoft.com/office/drawing/2014/main" id="{762CA196-B545-9F41-8B9B-607109216361}"/>
              </a:ext>
            </a:extLst>
          </p:cNvPr>
          <p:cNvSpPr/>
          <p:nvPr/>
        </p:nvSpPr>
        <p:spPr>
          <a:xfrm>
            <a:off x="6566128" y="854902"/>
            <a:ext cx="4787672" cy="1200329"/>
          </a:xfrm>
          <a:prstGeom prst="rect">
            <a:avLst/>
          </a:prstGeom>
        </p:spPr>
        <p:txBody>
          <a:bodyPr wrap="square">
            <a:spAutoFit/>
          </a:bodyPr>
          <a:lstStyle/>
          <a:p>
            <a:r>
              <a:rPr lang="en-US" dirty="0">
                <a:effectLst/>
                <a:latin typeface="Helvetica" pitchFamily="2" charset="0"/>
              </a:rPr>
              <a:t>From this dataset, it looks likes Men had the most incident occurrence than Women. No outliers present from this graph. Descriptive statistics shown below.</a:t>
            </a:r>
          </a:p>
        </p:txBody>
      </p:sp>
    </p:spTree>
    <p:extLst>
      <p:ext uri="{BB962C8B-B14F-4D97-AF65-F5344CB8AC3E}">
        <p14:creationId xmlns:p14="http://schemas.microsoft.com/office/powerpoint/2010/main" val="1032003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A83F-F6F7-EC40-B2A8-8EB734C1D8AD}"/>
              </a:ext>
            </a:extLst>
          </p:cNvPr>
          <p:cNvSpPr>
            <a:spLocks noGrp="1"/>
          </p:cNvSpPr>
          <p:nvPr>
            <p:ph type="title"/>
          </p:nvPr>
        </p:nvSpPr>
        <p:spPr/>
        <p:txBody>
          <a:bodyPr/>
          <a:lstStyle/>
          <a:p>
            <a:r>
              <a:rPr lang="en-US" dirty="0"/>
              <a:t>Year Reported Variable</a:t>
            </a:r>
          </a:p>
        </p:txBody>
      </p:sp>
      <p:pic>
        <p:nvPicPr>
          <p:cNvPr id="4" name="Content Placeholder 3">
            <a:extLst>
              <a:ext uri="{FF2B5EF4-FFF2-40B4-BE49-F238E27FC236}">
                <a16:creationId xmlns:a16="http://schemas.microsoft.com/office/drawing/2014/main" id="{C3655AFE-8C83-8C43-8927-D29B19435D25}"/>
              </a:ext>
            </a:extLst>
          </p:cNvPr>
          <p:cNvPicPr>
            <a:picLocks noGrp="1" noChangeAspect="1"/>
          </p:cNvPicPr>
          <p:nvPr>
            <p:ph idx="1"/>
          </p:nvPr>
        </p:nvPicPr>
        <p:blipFill>
          <a:blip r:embed="rId2"/>
          <a:stretch>
            <a:fillRect/>
          </a:stretch>
        </p:blipFill>
        <p:spPr>
          <a:xfrm>
            <a:off x="575275" y="1846395"/>
            <a:ext cx="5219238" cy="3401456"/>
          </a:xfrm>
          <a:prstGeom prst="rect">
            <a:avLst/>
          </a:prstGeom>
        </p:spPr>
      </p:pic>
      <p:pic>
        <p:nvPicPr>
          <p:cNvPr id="5" name="Picture 4">
            <a:extLst>
              <a:ext uri="{FF2B5EF4-FFF2-40B4-BE49-F238E27FC236}">
                <a16:creationId xmlns:a16="http://schemas.microsoft.com/office/drawing/2014/main" id="{F207540C-CEA7-3A40-9CF7-417CCDD9247A}"/>
              </a:ext>
            </a:extLst>
          </p:cNvPr>
          <p:cNvPicPr>
            <a:picLocks noChangeAspect="1"/>
          </p:cNvPicPr>
          <p:nvPr/>
        </p:nvPicPr>
        <p:blipFill>
          <a:blip r:embed="rId3"/>
          <a:stretch>
            <a:fillRect/>
          </a:stretch>
        </p:blipFill>
        <p:spPr>
          <a:xfrm>
            <a:off x="410818" y="5351639"/>
            <a:ext cx="5685182" cy="1163590"/>
          </a:xfrm>
          <a:prstGeom prst="rect">
            <a:avLst/>
          </a:prstGeom>
        </p:spPr>
      </p:pic>
      <p:pic>
        <p:nvPicPr>
          <p:cNvPr id="6" name="Picture 5">
            <a:extLst>
              <a:ext uri="{FF2B5EF4-FFF2-40B4-BE49-F238E27FC236}">
                <a16:creationId xmlns:a16="http://schemas.microsoft.com/office/drawing/2014/main" id="{5E13A6F3-7006-1E4A-B332-554061CE056D}"/>
              </a:ext>
            </a:extLst>
          </p:cNvPr>
          <p:cNvPicPr>
            <a:picLocks noChangeAspect="1"/>
          </p:cNvPicPr>
          <p:nvPr/>
        </p:nvPicPr>
        <p:blipFill>
          <a:blip r:embed="rId4"/>
          <a:stretch>
            <a:fillRect/>
          </a:stretch>
        </p:blipFill>
        <p:spPr>
          <a:xfrm>
            <a:off x="7066722" y="1813724"/>
            <a:ext cx="5055704" cy="3434127"/>
          </a:xfrm>
          <a:prstGeom prst="rect">
            <a:avLst/>
          </a:prstGeom>
        </p:spPr>
      </p:pic>
      <p:pic>
        <p:nvPicPr>
          <p:cNvPr id="7" name="Picture 6">
            <a:extLst>
              <a:ext uri="{FF2B5EF4-FFF2-40B4-BE49-F238E27FC236}">
                <a16:creationId xmlns:a16="http://schemas.microsoft.com/office/drawing/2014/main" id="{7457F353-0269-2442-9576-01797282B8F9}"/>
              </a:ext>
            </a:extLst>
          </p:cNvPr>
          <p:cNvPicPr>
            <a:picLocks noChangeAspect="1"/>
          </p:cNvPicPr>
          <p:nvPr/>
        </p:nvPicPr>
        <p:blipFill>
          <a:blip r:embed="rId5"/>
          <a:stretch>
            <a:fillRect/>
          </a:stretch>
        </p:blipFill>
        <p:spPr>
          <a:xfrm>
            <a:off x="6804382" y="5351639"/>
            <a:ext cx="5223791" cy="1398113"/>
          </a:xfrm>
          <a:prstGeom prst="rect">
            <a:avLst/>
          </a:prstGeom>
        </p:spPr>
      </p:pic>
      <p:sp>
        <p:nvSpPr>
          <p:cNvPr id="8" name="Rectangle 7">
            <a:extLst>
              <a:ext uri="{FF2B5EF4-FFF2-40B4-BE49-F238E27FC236}">
                <a16:creationId xmlns:a16="http://schemas.microsoft.com/office/drawing/2014/main" id="{825C924D-3678-B346-AE59-D00AE66A5709}"/>
              </a:ext>
            </a:extLst>
          </p:cNvPr>
          <p:cNvSpPr/>
          <p:nvPr/>
        </p:nvSpPr>
        <p:spPr>
          <a:xfrm>
            <a:off x="7132982" y="442743"/>
            <a:ext cx="4923183" cy="1477328"/>
          </a:xfrm>
          <a:prstGeom prst="rect">
            <a:avLst/>
          </a:prstGeom>
        </p:spPr>
        <p:txBody>
          <a:bodyPr wrap="square">
            <a:spAutoFit/>
          </a:bodyPr>
          <a:lstStyle/>
          <a:p>
            <a:r>
              <a:rPr lang="en-US" dirty="0">
                <a:effectLst/>
                <a:latin typeface="Helvetica" pitchFamily="2" charset="0"/>
              </a:rPr>
              <a:t>From this dataset, it looks likes that</a:t>
            </a:r>
          </a:p>
          <a:p>
            <a:r>
              <a:rPr lang="en-US" dirty="0">
                <a:effectLst/>
                <a:latin typeface="Helvetica" pitchFamily="2" charset="0"/>
              </a:rPr>
              <a:t>2020 had the most incident occurrence, but 2021 is stil</a:t>
            </a:r>
            <a:r>
              <a:rPr lang="en-US" dirty="0">
                <a:latin typeface="Helvetica" pitchFamily="2" charset="0"/>
              </a:rPr>
              <a:t>l a few months in</a:t>
            </a:r>
            <a:r>
              <a:rPr lang="en-US" dirty="0">
                <a:effectLst/>
                <a:latin typeface="Helvetica" pitchFamily="2" charset="0"/>
              </a:rPr>
              <a:t>. No outliers present from this graph. Descriptive statistics shown below</a:t>
            </a:r>
          </a:p>
        </p:txBody>
      </p:sp>
    </p:spTree>
    <p:extLst>
      <p:ext uri="{BB962C8B-B14F-4D97-AF65-F5344CB8AC3E}">
        <p14:creationId xmlns:p14="http://schemas.microsoft.com/office/powerpoint/2010/main" val="3153685520"/>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1151</TotalTime>
  <Words>1388</Words>
  <Application>Microsoft Macintosh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Helvetica</vt:lpstr>
      <vt:lpstr>ShapesVTI</vt:lpstr>
      <vt:lpstr>2020 Crimes in Los Angeles</vt:lpstr>
      <vt:lpstr>Instructions</vt:lpstr>
      <vt:lpstr>Project Goals  My final project I want to figure what type of crimes are in Los Angeles, therefore I want to investigate the following questions:</vt:lpstr>
      <vt:lpstr>Datasets provided by the city of Los Angeles </vt:lpstr>
      <vt:lpstr>Data Variables Used</vt:lpstr>
      <vt:lpstr>Top 20 Types Of Crime Committed Variable</vt:lpstr>
      <vt:lpstr>Victim Descent Variable</vt:lpstr>
      <vt:lpstr>Victim Gender Variable</vt:lpstr>
      <vt:lpstr>Year Reported Variable</vt:lpstr>
      <vt:lpstr>Hour Occurred Variable</vt:lpstr>
      <vt:lpstr>Area Name Variable</vt:lpstr>
      <vt:lpstr>Compare two scenario data using a PMF</vt:lpstr>
      <vt:lpstr>CDF with one variables</vt:lpstr>
      <vt:lpstr>Plot 1 Analytical Distribution with analysis</vt:lpstr>
      <vt:lpstr>Plot 1 Analytical Distribution with analysis</vt:lpstr>
      <vt:lpstr>Variable &amp; Regression </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most Dangerous City, Los Angeles</dc:title>
  <dc:creator>Thip Rattanavilay</dc:creator>
  <cp:lastModifiedBy>Thip Rattanavilay</cp:lastModifiedBy>
  <cp:revision>23</cp:revision>
  <dcterms:created xsi:type="dcterms:W3CDTF">2021-03-05T02:58:23Z</dcterms:created>
  <dcterms:modified xsi:type="dcterms:W3CDTF">2021-03-05T22:10:21Z</dcterms:modified>
</cp:coreProperties>
</file>