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6" r:id="rId4"/>
    <p:sldId id="267" r:id="rId5"/>
    <p:sldId id="268" r:id="rId6"/>
    <p:sldId id="27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6D11A54-B06E-4E0F-ABC5-2FE4A6C29DC5}" type="datetimeFigureOut">
              <a:rPr lang="en-US" smtClean="0"/>
              <a:t>5/28/2019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B1C0B7-458C-4549-B991-FE804FBE7C6E}" type="slidenum">
              <a:rPr lang="en-US" smtClean="0"/>
              <a:t>‹#›</a:t>
            </a:fld>
            <a:endParaRPr lang="en-US" dirty="0"/>
          </a:p>
        </p:txBody>
      </p:sp>
    </p:spTree>
    <p:extLst>
      <p:ext uri="{BB962C8B-B14F-4D97-AF65-F5344CB8AC3E}">
        <p14:creationId xmlns:p14="http://schemas.microsoft.com/office/powerpoint/2010/main" val="1004671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D11A54-B06E-4E0F-ABC5-2FE4A6C29DC5}" type="datetimeFigureOut">
              <a:rPr lang="en-US" smtClean="0"/>
              <a:t>5/28/2019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B1C0B7-458C-4549-B991-FE804FBE7C6E}" type="slidenum">
              <a:rPr lang="en-US" smtClean="0"/>
              <a:t>‹#›</a:t>
            </a:fld>
            <a:endParaRPr lang="en-US" dirty="0"/>
          </a:p>
        </p:txBody>
      </p:sp>
    </p:spTree>
    <p:extLst>
      <p:ext uri="{BB962C8B-B14F-4D97-AF65-F5344CB8AC3E}">
        <p14:creationId xmlns:p14="http://schemas.microsoft.com/office/powerpoint/2010/main" val="2068679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D11A54-B06E-4E0F-ABC5-2FE4A6C29DC5}" type="datetimeFigureOut">
              <a:rPr lang="en-US" smtClean="0"/>
              <a:t>5/28/2019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B1C0B7-458C-4549-B991-FE804FBE7C6E}" type="slidenum">
              <a:rPr lang="en-US" smtClean="0"/>
              <a:t>‹#›</a:t>
            </a:fld>
            <a:endParaRPr lang="en-US" dirty="0"/>
          </a:p>
        </p:txBody>
      </p:sp>
    </p:spTree>
    <p:extLst>
      <p:ext uri="{BB962C8B-B14F-4D97-AF65-F5344CB8AC3E}">
        <p14:creationId xmlns:p14="http://schemas.microsoft.com/office/powerpoint/2010/main" val="3901643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D11A54-B06E-4E0F-ABC5-2FE4A6C29DC5}" type="datetimeFigureOut">
              <a:rPr lang="en-US" smtClean="0"/>
              <a:t>5/28/2019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B1C0B7-458C-4549-B991-FE804FBE7C6E}" type="slidenum">
              <a:rPr lang="en-US" smtClean="0"/>
              <a:t>‹#›</a:t>
            </a:fld>
            <a:endParaRPr lang="en-US" dirty="0"/>
          </a:p>
        </p:txBody>
      </p:sp>
    </p:spTree>
    <p:extLst>
      <p:ext uri="{BB962C8B-B14F-4D97-AF65-F5344CB8AC3E}">
        <p14:creationId xmlns:p14="http://schemas.microsoft.com/office/powerpoint/2010/main" val="1905163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6D11A54-B06E-4E0F-ABC5-2FE4A6C29DC5}" type="datetimeFigureOut">
              <a:rPr lang="en-US" smtClean="0"/>
              <a:t>5/28/2019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B1C0B7-458C-4549-B991-FE804FBE7C6E}" type="slidenum">
              <a:rPr lang="en-US" smtClean="0"/>
              <a:t>‹#›</a:t>
            </a:fld>
            <a:endParaRPr lang="en-US" dirty="0"/>
          </a:p>
        </p:txBody>
      </p:sp>
    </p:spTree>
    <p:extLst>
      <p:ext uri="{BB962C8B-B14F-4D97-AF65-F5344CB8AC3E}">
        <p14:creationId xmlns:p14="http://schemas.microsoft.com/office/powerpoint/2010/main" val="684372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6D11A54-B06E-4E0F-ABC5-2FE4A6C29DC5}" type="datetimeFigureOut">
              <a:rPr lang="en-US" smtClean="0"/>
              <a:t>5/28/2019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2B1C0B7-458C-4549-B991-FE804FBE7C6E}" type="slidenum">
              <a:rPr lang="en-US" smtClean="0"/>
              <a:t>‹#›</a:t>
            </a:fld>
            <a:endParaRPr lang="en-US" dirty="0"/>
          </a:p>
        </p:txBody>
      </p:sp>
    </p:spTree>
    <p:extLst>
      <p:ext uri="{BB962C8B-B14F-4D97-AF65-F5344CB8AC3E}">
        <p14:creationId xmlns:p14="http://schemas.microsoft.com/office/powerpoint/2010/main" val="1528281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D11A54-B06E-4E0F-ABC5-2FE4A6C29DC5}" type="datetimeFigureOut">
              <a:rPr lang="en-US" smtClean="0"/>
              <a:t>5/28/2019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2B1C0B7-458C-4549-B991-FE804FBE7C6E}" type="slidenum">
              <a:rPr lang="en-US" smtClean="0"/>
              <a:t>‹#›</a:t>
            </a:fld>
            <a:endParaRPr lang="en-US" dirty="0"/>
          </a:p>
        </p:txBody>
      </p:sp>
    </p:spTree>
    <p:extLst>
      <p:ext uri="{BB962C8B-B14F-4D97-AF65-F5344CB8AC3E}">
        <p14:creationId xmlns:p14="http://schemas.microsoft.com/office/powerpoint/2010/main" val="2052678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D11A54-B06E-4E0F-ABC5-2FE4A6C29DC5}" type="datetimeFigureOut">
              <a:rPr lang="en-US" smtClean="0"/>
              <a:t>5/28/2019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2B1C0B7-458C-4549-B991-FE804FBE7C6E}" type="slidenum">
              <a:rPr lang="en-US" smtClean="0"/>
              <a:t>‹#›</a:t>
            </a:fld>
            <a:endParaRPr lang="en-US" dirty="0"/>
          </a:p>
        </p:txBody>
      </p:sp>
    </p:spTree>
    <p:extLst>
      <p:ext uri="{BB962C8B-B14F-4D97-AF65-F5344CB8AC3E}">
        <p14:creationId xmlns:p14="http://schemas.microsoft.com/office/powerpoint/2010/main" val="1187262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D11A54-B06E-4E0F-ABC5-2FE4A6C29DC5}" type="datetimeFigureOut">
              <a:rPr lang="en-US" smtClean="0"/>
              <a:t>5/28/2019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2B1C0B7-458C-4549-B991-FE804FBE7C6E}" type="slidenum">
              <a:rPr lang="en-US" smtClean="0"/>
              <a:t>‹#›</a:t>
            </a:fld>
            <a:endParaRPr lang="en-US" dirty="0"/>
          </a:p>
        </p:txBody>
      </p:sp>
    </p:spTree>
    <p:extLst>
      <p:ext uri="{BB962C8B-B14F-4D97-AF65-F5344CB8AC3E}">
        <p14:creationId xmlns:p14="http://schemas.microsoft.com/office/powerpoint/2010/main" val="2851961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6D11A54-B06E-4E0F-ABC5-2FE4A6C29DC5}" type="datetimeFigureOut">
              <a:rPr lang="en-US" smtClean="0"/>
              <a:t>5/28/2019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2B1C0B7-458C-4549-B991-FE804FBE7C6E}" type="slidenum">
              <a:rPr lang="en-US" smtClean="0"/>
              <a:t>‹#›</a:t>
            </a:fld>
            <a:endParaRPr lang="en-US" dirty="0"/>
          </a:p>
        </p:txBody>
      </p:sp>
    </p:spTree>
    <p:extLst>
      <p:ext uri="{BB962C8B-B14F-4D97-AF65-F5344CB8AC3E}">
        <p14:creationId xmlns:p14="http://schemas.microsoft.com/office/powerpoint/2010/main" val="3630489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6D11A54-B06E-4E0F-ABC5-2FE4A6C29DC5}" type="datetimeFigureOut">
              <a:rPr lang="en-US" smtClean="0"/>
              <a:t>5/28/2019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2B1C0B7-458C-4549-B991-FE804FBE7C6E}" type="slidenum">
              <a:rPr lang="en-US" smtClean="0"/>
              <a:t>‹#›</a:t>
            </a:fld>
            <a:endParaRPr lang="en-US" dirty="0"/>
          </a:p>
        </p:txBody>
      </p:sp>
    </p:spTree>
    <p:extLst>
      <p:ext uri="{BB962C8B-B14F-4D97-AF65-F5344CB8AC3E}">
        <p14:creationId xmlns:p14="http://schemas.microsoft.com/office/powerpoint/2010/main" val="1032291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D11A54-B06E-4E0F-ABC5-2FE4A6C29DC5}" type="datetimeFigureOut">
              <a:rPr lang="en-US" smtClean="0"/>
              <a:t>5/28/2019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B1C0B7-458C-4549-B991-FE804FBE7C6E}" type="slidenum">
              <a:rPr lang="en-US" smtClean="0"/>
              <a:t>‹#›</a:t>
            </a:fld>
            <a:endParaRPr lang="en-US" dirty="0"/>
          </a:p>
        </p:txBody>
      </p:sp>
    </p:spTree>
    <p:extLst>
      <p:ext uri="{BB962C8B-B14F-4D97-AF65-F5344CB8AC3E}">
        <p14:creationId xmlns:p14="http://schemas.microsoft.com/office/powerpoint/2010/main" val="7420087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pythonspot.com/matplotlib/"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matplotlib.org/" TargetMode="External"/><Relationship Id="rId2" Type="http://schemas.openxmlformats.org/officeDocument/2006/relationships/hyperlink" Target="https://pythonspot.com/matplotlib/"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Wk </a:t>
            </a:r>
            <a:r>
              <a:rPr lang="en-US" dirty="0" smtClean="0"/>
              <a:t>3 </a:t>
            </a:r>
            <a:r>
              <a:rPr lang="en-US" dirty="0"/>
              <a:t>– </a:t>
            </a:r>
            <a:r>
              <a:rPr lang="en-US" dirty="0" smtClean="0"/>
              <a:t>MatPlotLab</a:t>
            </a:r>
            <a:r>
              <a:rPr lang="en-US" dirty="0"/>
              <a:t/>
            </a:r>
            <a:br>
              <a:rPr lang="en-US" dirty="0"/>
            </a:br>
            <a:r>
              <a:rPr lang="en-US" dirty="0" smtClean="0"/>
              <a:t>Graphically Displaying Results</a:t>
            </a:r>
            <a:endParaRPr lang="en-US" dirty="0"/>
          </a:p>
        </p:txBody>
      </p:sp>
      <p:sp>
        <p:nvSpPr>
          <p:cNvPr id="3" name="Subtitle 2"/>
          <p:cNvSpPr>
            <a:spLocks noGrp="1"/>
          </p:cNvSpPr>
          <p:nvPr>
            <p:ph type="subTitle" idx="1"/>
          </p:nvPr>
        </p:nvSpPr>
        <p:spPr/>
        <p:txBody>
          <a:bodyPr/>
          <a:lstStyle/>
          <a:p>
            <a:r>
              <a:rPr lang="en-US" dirty="0" smtClean="0"/>
              <a:t>MatPlotLab</a:t>
            </a:r>
          </a:p>
          <a:p>
            <a:r>
              <a:rPr lang="en-US" dirty="0">
                <a:hlinkClick r:id="rId2"/>
              </a:rPr>
              <a:t>https://pythonspot.com/matplotlib</a:t>
            </a:r>
            <a:r>
              <a:rPr lang="en-US" dirty="0" smtClean="0">
                <a:hlinkClick r:id="rId2"/>
              </a:rPr>
              <a:t>/</a:t>
            </a:r>
            <a:endParaRPr lang="en-US" dirty="0" smtClean="0"/>
          </a:p>
          <a:p>
            <a:endParaRPr lang="en-US" dirty="0"/>
          </a:p>
        </p:txBody>
      </p:sp>
    </p:spTree>
    <p:extLst>
      <p:ext uri="{BB962C8B-B14F-4D97-AF65-F5344CB8AC3E}">
        <p14:creationId xmlns:p14="http://schemas.microsoft.com/office/powerpoint/2010/main" val="1655347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Graphs </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This week we are not working from the textbook.  Instead, you will be going through the tutorials for the matplotlib</a:t>
            </a:r>
          </a:p>
          <a:p>
            <a:endParaRPr lang="en-US" dirty="0"/>
          </a:p>
          <a:p>
            <a:r>
              <a:rPr lang="en-US" dirty="0">
                <a:hlinkClick r:id="rId2"/>
              </a:rPr>
              <a:t>https://pythonspot.com/matplotlib</a:t>
            </a:r>
            <a:r>
              <a:rPr lang="en-US" dirty="0" smtClean="0">
                <a:hlinkClick r:id="rId2"/>
              </a:rPr>
              <a:t>/</a:t>
            </a:r>
            <a:endParaRPr lang="en-US" dirty="0" smtClean="0"/>
          </a:p>
          <a:p>
            <a:r>
              <a:rPr lang="en-US" dirty="0">
                <a:hlinkClick r:id="rId3"/>
              </a:rPr>
              <a:t>https://matplotlib.org/</a:t>
            </a:r>
            <a:endParaRPr lang="en-US" dirty="0" smtClean="0"/>
          </a:p>
          <a:p>
            <a:endParaRPr lang="en-US" dirty="0"/>
          </a:p>
          <a:p>
            <a:r>
              <a:rPr lang="en-US" dirty="0" smtClean="0"/>
              <a:t>There are 13 different charts in these tutorials.  There are also beginner, intermediate, and advanced examples.  The code is provided to you with randomly generated or hard-coded data.  Practice each of these tutorials but challenge yourself to read data files for more real-life charts.</a:t>
            </a:r>
          </a:p>
          <a:p>
            <a:endParaRPr lang="en-US" dirty="0"/>
          </a:p>
          <a:p>
            <a:r>
              <a:rPr lang="en-US" dirty="0" smtClean="0"/>
              <a:t>I can’t begin to stress how much you will use graphs before you start to analyze your data and for the actual analysis.  When we get to the point where you are completing entire analysis projects, what you learn using the matplotlib in these tutorials will greatly impact how well you are able to complete the analysis projects.</a:t>
            </a:r>
            <a:r>
              <a:rPr lang="en-US" dirty="0"/>
              <a:t>	</a:t>
            </a:r>
            <a:endParaRPr lang="en-US" dirty="0" smtClean="0"/>
          </a:p>
        </p:txBody>
      </p:sp>
    </p:spTree>
    <p:extLst>
      <p:ext uri="{BB962C8B-B14F-4D97-AF65-F5344CB8AC3E}">
        <p14:creationId xmlns:p14="http://schemas.microsoft.com/office/powerpoint/2010/main" val="282317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23595"/>
          </a:xfrm>
        </p:spPr>
        <p:txBody>
          <a:bodyPr/>
          <a:lstStyle/>
          <a:p>
            <a:r>
              <a:rPr lang="en-US" dirty="0" smtClean="0"/>
              <a:t>Bar Chart (1)</a:t>
            </a:r>
            <a:endParaRPr lang="en-US" dirty="0"/>
          </a:p>
        </p:txBody>
      </p:sp>
      <p:sp>
        <p:nvSpPr>
          <p:cNvPr id="3" name="Content Placeholder 2"/>
          <p:cNvSpPr>
            <a:spLocks noGrp="1"/>
          </p:cNvSpPr>
          <p:nvPr>
            <p:ph idx="1"/>
          </p:nvPr>
        </p:nvSpPr>
        <p:spPr>
          <a:xfrm>
            <a:off x="838200" y="1188720"/>
            <a:ext cx="10515600" cy="4988243"/>
          </a:xfrm>
        </p:spPr>
        <p:txBody>
          <a:bodyPr>
            <a:normAutofit fontScale="70000" lnSpcReduction="20000"/>
          </a:bodyPr>
          <a:lstStyle/>
          <a:p>
            <a:pPr marL="0" indent="0">
              <a:buNone/>
            </a:pPr>
            <a:r>
              <a:rPr lang="en-US" sz="2400" dirty="0"/>
              <a:t>#Bar Chart</a:t>
            </a:r>
          </a:p>
          <a:p>
            <a:pPr marL="0" indent="0">
              <a:buNone/>
            </a:pPr>
            <a:endParaRPr lang="en-US" sz="2400" dirty="0"/>
          </a:p>
          <a:p>
            <a:pPr marL="0" indent="0">
              <a:buNone/>
            </a:pPr>
            <a:r>
              <a:rPr lang="en-US" sz="2400" dirty="0"/>
              <a:t>import matplotlib.pyplot as plt; plt.rcdefaults()</a:t>
            </a:r>
          </a:p>
          <a:p>
            <a:pPr marL="0" indent="0">
              <a:buNone/>
            </a:pPr>
            <a:r>
              <a:rPr lang="en-US" sz="2400" dirty="0"/>
              <a:t>import numpy as np</a:t>
            </a:r>
          </a:p>
          <a:p>
            <a:pPr marL="0" indent="0">
              <a:buNone/>
            </a:pPr>
            <a:r>
              <a:rPr lang="en-US" sz="2400" dirty="0"/>
              <a:t>import matplotlib.pyplot as plt</a:t>
            </a:r>
          </a:p>
          <a:p>
            <a:pPr marL="0" indent="0">
              <a:buNone/>
            </a:pPr>
            <a:endParaRPr lang="en-US" sz="2400" dirty="0"/>
          </a:p>
          <a:p>
            <a:pPr marL="0" indent="0">
              <a:buNone/>
            </a:pPr>
            <a:r>
              <a:rPr lang="en-US" sz="2400" dirty="0"/>
              <a:t>objects = ('Python', 'C++', 'Java', 'Perl', 'Scala', 'Lisp')</a:t>
            </a:r>
          </a:p>
          <a:p>
            <a:pPr marL="0" indent="0">
              <a:buNone/>
            </a:pPr>
            <a:r>
              <a:rPr lang="en-US" sz="2400" dirty="0"/>
              <a:t>y_pos = np.arange(len(objects))</a:t>
            </a:r>
          </a:p>
          <a:p>
            <a:pPr marL="0" indent="0">
              <a:buNone/>
            </a:pPr>
            <a:r>
              <a:rPr lang="en-US" sz="2400" dirty="0"/>
              <a:t>performance = [10,8,6,4,2,1]</a:t>
            </a:r>
          </a:p>
          <a:p>
            <a:pPr marL="0" indent="0">
              <a:buNone/>
            </a:pPr>
            <a:endParaRPr lang="en-US" sz="2400" dirty="0"/>
          </a:p>
          <a:p>
            <a:pPr marL="0" indent="0">
              <a:buNone/>
            </a:pPr>
            <a:r>
              <a:rPr lang="en-US" sz="2400" dirty="0"/>
              <a:t>plt.bar(y_pos, performance, align='center', alpha=0.5)</a:t>
            </a:r>
          </a:p>
          <a:p>
            <a:pPr marL="0" indent="0">
              <a:buNone/>
            </a:pPr>
            <a:r>
              <a:rPr lang="en-US" sz="2400" dirty="0"/>
              <a:t>plt.xticks(y_pos, objects)</a:t>
            </a:r>
          </a:p>
          <a:p>
            <a:pPr marL="0" indent="0">
              <a:buNone/>
            </a:pPr>
            <a:r>
              <a:rPr lang="en-US" sz="2400" dirty="0"/>
              <a:t>plt.ylabel('Usage')</a:t>
            </a:r>
          </a:p>
          <a:p>
            <a:pPr marL="0" indent="0">
              <a:buNone/>
            </a:pPr>
            <a:r>
              <a:rPr lang="en-US" sz="2400" dirty="0"/>
              <a:t>plt.title('Programming language usage')</a:t>
            </a:r>
          </a:p>
          <a:p>
            <a:pPr marL="0" indent="0">
              <a:buNone/>
            </a:pPr>
            <a:endParaRPr lang="en-US" sz="2400" dirty="0"/>
          </a:p>
          <a:p>
            <a:pPr marL="0" indent="0">
              <a:buNone/>
            </a:pPr>
            <a:r>
              <a:rPr lang="en-US" sz="2400" dirty="0"/>
              <a:t>plt.show()</a:t>
            </a:r>
          </a:p>
        </p:txBody>
      </p:sp>
    </p:spTree>
    <p:extLst>
      <p:ext uri="{BB962C8B-B14F-4D97-AF65-F5344CB8AC3E}">
        <p14:creationId xmlns:p14="http://schemas.microsoft.com/office/powerpoint/2010/main" val="3722167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1709"/>
          </a:xfrm>
        </p:spPr>
        <p:txBody>
          <a:bodyPr>
            <a:normAutofit fontScale="90000"/>
          </a:bodyPr>
          <a:lstStyle/>
          <a:p>
            <a:r>
              <a:rPr lang="en-US" dirty="0" smtClean="0"/>
              <a:t>Bar Chart (2)</a:t>
            </a:r>
            <a:endParaRPr lang="en-US" dirty="0"/>
          </a:p>
        </p:txBody>
      </p:sp>
      <p:sp>
        <p:nvSpPr>
          <p:cNvPr id="3" name="Content Placeholder 2"/>
          <p:cNvSpPr>
            <a:spLocks noGrp="1"/>
          </p:cNvSpPr>
          <p:nvPr>
            <p:ph idx="1"/>
          </p:nvPr>
        </p:nvSpPr>
        <p:spPr>
          <a:xfrm>
            <a:off x="838200" y="901336"/>
            <a:ext cx="10515600" cy="5956663"/>
          </a:xfrm>
        </p:spPr>
        <p:txBody>
          <a:bodyPr>
            <a:normAutofit fontScale="55000" lnSpcReduction="20000"/>
          </a:bodyPr>
          <a:lstStyle/>
          <a:p>
            <a:pPr marL="0" indent="0">
              <a:buNone/>
            </a:pPr>
            <a:r>
              <a:rPr lang="en-US" sz="3100" dirty="0"/>
              <a:t>import matplotlib.pyplot as plt; plt.rcdefaults()</a:t>
            </a:r>
          </a:p>
          <a:p>
            <a:pPr marL="0" indent="0">
              <a:buNone/>
            </a:pPr>
            <a:r>
              <a:rPr lang="en-US" sz="3100" dirty="0"/>
              <a:t>import numpy as np</a:t>
            </a:r>
          </a:p>
          <a:p>
            <a:pPr marL="0" indent="0">
              <a:buNone/>
            </a:pPr>
            <a:r>
              <a:rPr lang="en-US" sz="3100" dirty="0"/>
              <a:t>import matplotlib.pyplot as plt</a:t>
            </a:r>
          </a:p>
          <a:p>
            <a:pPr marL="0" indent="0">
              <a:buNone/>
            </a:pPr>
            <a:r>
              <a:rPr lang="en-US" sz="3100" dirty="0"/>
              <a:t>import pandas as pd</a:t>
            </a:r>
          </a:p>
          <a:p>
            <a:pPr marL="0" indent="0">
              <a:buNone/>
            </a:pPr>
            <a:endParaRPr lang="en-US" sz="3100" dirty="0"/>
          </a:p>
          <a:p>
            <a:pPr marL="0" indent="0">
              <a:buNone/>
            </a:pPr>
            <a:r>
              <a:rPr lang="en-US" sz="3100" dirty="0"/>
              <a:t>Addr1 = 'D://From SD Card/DSC550/data/bellevue.edu/income.csv</a:t>
            </a:r>
            <a:r>
              <a:rPr lang="en-US" sz="3100" dirty="0" smtClean="0"/>
              <a:t>'</a:t>
            </a:r>
            <a:endParaRPr lang="en-US" sz="3100" dirty="0"/>
          </a:p>
          <a:p>
            <a:pPr marL="0" indent="0">
              <a:buNone/>
            </a:pPr>
            <a:r>
              <a:rPr lang="en-US" sz="3100" dirty="0"/>
              <a:t>dataframe = pd.read_csv(Addr1)</a:t>
            </a:r>
          </a:p>
          <a:p>
            <a:pPr marL="0" indent="0">
              <a:buNone/>
            </a:pPr>
            <a:endParaRPr lang="en-US" sz="3100" dirty="0"/>
          </a:p>
          <a:p>
            <a:pPr marL="0" indent="0">
              <a:buNone/>
            </a:pPr>
            <a:r>
              <a:rPr lang="en-US" sz="3100" dirty="0"/>
              <a:t>objects = dataframe['children']</a:t>
            </a:r>
          </a:p>
          <a:p>
            <a:pPr marL="0" indent="0">
              <a:buNone/>
            </a:pPr>
            <a:r>
              <a:rPr lang="en-US" sz="3100" dirty="0"/>
              <a:t>y_pos = np.arange(len(dataframe['children']))</a:t>
            </a:r>
          </a:p>
          <a:p>
            <a:pPr marL="0" indent="0">
              <a:buNone/>
            </a:pPr>
            <a:r>
              <a:rPr lang="en-US" sz="3100" dirty="0"/>
              <a:t>performance = dataframe['income']</a:t>
            </a:r>
          </a:p>
          <a:p>
            <a:pPr marL="0" indent="0">
              <a:buNone/>
            </a:pPr>
            <a:endParaRPr lang="en-US" sz="3100" dirty="0"/>
          </a:p>
          <a:p>
            <a:pPr marL="0" indent="0">
              <a:buNone/>
            </a:pPr>
            <a:r>
              <a:rPr lang="en-US" sz="3100" dirty="0"/>
              <a:t>plt.bar(y_pos, performance, align='center', alpha=0.5)</a:t>
            </a:r>
          </a:p>
          <a:p>
            <a:pPr marL="0" indent="0">
              <a:buNone/>
            </a:pPr>
            <a:r>
              <a:rPr lang="en-US" sz="3100" dirty="0"/>
              <a:t>plt.xticks(y_pos, objects)</a:t>
            </a:r>
          </a:p>
          <a:p>
            <a:pPr marL="0" indent="0">
              <a:buNone/>
            </a:pPr>
            <a:r>
              <a:rPr lang="en-US" sz="3100" dirty="0"/>
              <a:t>plt.ylabel('income')</a:t>
            </a:r>
          </a:p>
          <a:p>
            <a:pPr marL="0" indent="0">
              <a:buNone/>
            </a:pPr>
            <a:r>
              <a:rPr lang="en-US" sz="3100" dirty="0"/>
              <a:t>plt.xlabel('children')</a:t>
            </a:r>
          </a:p>
          <a:p>
            <a:pPr marL="0" indent="0">
              <a:buNone/>
            </a:pPr>
            <a:r>
              <a:rPr lang="en-US" sz="3100" dirty="0"/>
              <a:t>plt.title('Demographics')</a:t>
            </a:r>
          </a:p>
          <a:p>
            <a:pPr marL="0" indent="0">
              <a:buNone/>
            </a:pPr>
            <a:endParaRPr lang="en-US" sz="3100" dirty="0"/>
          </a:p>
          <a:p>
            <a:pPr marL="0" indent="0">
              <a:buNone/>
            </a:pPr>
            <a:r>
              <a:rPr lang="en-US" sz="3100" dirty="0"/>
              <a:t>plt.show()</a:t>
            </a:r>
          </a:p>
          <a:p>
            <a:pPr marL="0" indent="0">
              <a:buNone/>
            </a:pPr>
            <a:endParaRPr lang="en-US" dirty="0"/>
          </a:p>
        </p:txBody>
      </p:sp>
    </p:spTree>
    <p:extLst>
      <p:ext uri="{BB962C8B-B14F-4D97-AF65-F5344CB8AC3E}">
        <p14:creationId xmlns:p14="http://schemas.microsoft.com/office/powerpoint/2010/main" val="3867109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normAutofit fontScale="90000"/>
          </a:bodyPr>
          <a:lstStyle/>
          <a:p>
            <a:r>
              <a:rPr lang="en-US" dirty="0" smtClean="0"/>
              <a:t>ScatterPlot (1)</a:t>
            </a:r>
            <a:endParaRPr lang="en-US" dirty="0"/>
          </a:p>
        </p:txBody>
      </p:sp>
      <p:sp>
        <p:nvSpPr>
          <p:cNvPr id="3" name="Content Placeholder 2"/>
          <p:cNvSpPr>
            <a:spLocks noGrp="1"/>
          </p:cNvSpPr>
          <p:nvPr>
            <p:ph idx="1"/>
          </p:nvPr>
        </p:nvSpPr>
        <p:spPr>
          <a:xfrm>
            <a:off x="838200" y="1045030"/>
            <a:ext cx="10515600" cy="5590901"/>
          </a:xfrm>
        </p:spPr>
        <p:txBody>
          <a:bodyPr>
            <a:normAutofit fontScale="70000" lnSpcReduction="20000"/>
          </a:bodyPr>
          <a:lstStyle/>
          <a:p>
            <a:pPr marL="0" indent="0">
              <a:buNone/>
            </a:pPr>
            <a:r>
              <a:rPr lang="en-US" dirty="0"/>
              <a:t>import numpy as np</a:t>
            </a:r>
          </a:p>
          <a:p>
            <a:pPr marL="0" indent="0">
              <a:buNone/>
            </a:pPr>
            <a:r>
              <a:rPr lang="en-US" dirty="0"/>
              <a:t>import matplotlib.pyplot as </a:t>
            </a:r>
            <a:r>
              <a:rPr lang="en-US" dirty="0" smtClean="0"/>
              <a:t>plt</a:t>
            </a:r>
            <a:endParaRPr lang="en-US" dirty="0"/>
          </a:p>
          <a:p>
            <a:pPr marL="0" indent="0">
              <a:buNone/>
            </a:pPr>
            <a:endParaRPr lang="en-US" dirty="0"/>
          </a:p>
          <a:p>
            <a:pPr marL="0" indent="0">
              <a:buNone/>
            </a:pPr>
            <a:r>
              <a:rPr lang="en-US" dirty="0"/>
              <a:t># Create data</a:t>
            </a:r>
          </a:p>
          <a:p>
            <a:pPr marL="0" indent="0">
              <a:buNone/>
            </a:pPr>
            <a:r>
              <a:rPr lang="en-US" dirty="0"/>
              <a:t>N = 500</a:t>
            </a:r>
          </a:p>
          <a:p>
            <a:pPr marL="0" indent="0">
              <a:buNone/>
            </a:pPr>
            <a:r>
              <a:rPr lang="en-US" dirty="0"/>
              <a:t>x = np.random.rand(N)</a:t>
            </a:r>
          </a:p>
          <a:p>
            <a:pPr marL="0" indent="0">
              <a:buNone/>
            </a:pPr>
            <a:r>
              <a:rPr lang="en-US" dirty="0"/>
              <a:t>y = np.random.rand(N)</a:t>
            </a:r>
          </a:p>
          <a:p>
            <a:pPr marL="0" indent="0">
              <a:buNone/>
            </a:pPr>
            <a:endParaRPr lang="en-US" dirty="0"/>
          </a:p>
          <a:p>
            <a:pPr marL="0" indent="0">
              <a:buNone/>
            </a:pPr>
            <a:r>
              <a:rPr lang="en-US" dirty="0"/>
              <a:t>area = np.pi*3</a:t>
            </a:r>
          </a:p>
          <a:p>
            <a:pPr marL="0" indent="0">
              <a:buNone/>
            </a:pPr>
            <a:endParaRPr lang="en-US" dirty="0"/>
          </a:p>
          <a:p>
            <a:pPr marL="0" indent="0">
              <a:buNone/>
            </a:pPr>
            <a:r>
              <a:rPr lang="en-US" dirty="0"/>
              <a:t># Plot</a:t>
            </a:r>
          </a:p>
          <a:p>
            <a:pPr marL="0" indent="0">
              <a:buNone/>
            </a:pPr>
            <a:r>
              <a:rPr lang="en-US" dirty="0"/>
              <a:t>plt.scatter(x, y, s=area)</a:t>
            </a:r>
          </a:p>
          <a:p>
            <a:pPr marL="0" indent="0">
              <a:buNone/>
            </a:pPr>
            <a:r>
              <a:rPr lang="en-US" dirty="0"/>
              <a:t>plt.title('Scatter plot pythonspot.com')</a:t>
            </a:r>
          </a:p>
          <a:p>
            <a:pPr marL="0" indent="0">
              <a:buNone/>
            </a:pPr>
            <a:r>
              <a:rPr lang="en-US" dirty="0"/>
              <a:t>plt.xlabel('x')</a:t>
            </a:r>
          </a:p>
          <a:p>
            <a:pPr marL="0" indent="0">
              <a:buNone/>
            </a:pPr>
            <a:r>
              <a:rPr lang="en-US" dirty="0"/>
              <a:t>plt.ylabel('y')</a:t>
            </a:r>
          </a:p>
          <a:p>
            <a:pPr marL="0" indent="0">
              <a:buNone/>
            </a:pPr>
            <a:r>
              <a:rPr lang="en-US" dirty="0"/>
              <a:t>plt.show()</a:t>
            </a:r>
          </a:p>
        </p:txBody>
      </p:sp>
    </p:spTree>
    <p:extLst>
      <p:ext uri="{BB962C8B-B14F-4D97-AF65-F5344CB8AC3E}">
        <p14:creationId xmlns:p14="http://schemas.microsoft.com/office/powerpoint/2010/main" val="899243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normAutofit fontScale="90000"/>
          </a:bodyPr>
          <a:lstStyle/>
          <a:p>
            <a:r>
              <a:rPr lang="en-US" dirty="0" smtClean="0"/>
              <a:t>ScatterPlot (2)</a:t>
            </a:r>
            <a:endParaRPr lang="en-US" dirty="0"/>
          </a:p>
        </p:txBody>
      </p:sp>
      <p:sp>
        <p:nvSpPr>
          <p:cNvPr id="3" name="Content Placeholder 2"/>
          <p:cNvSpPr>
            <a:spLocks noGrp="1"/>
          </p:cNvSpPr>
          <p:nvPr>
            <p:ph idx="1"/>
          </p:nvPr>
        </p:nvSpPr>
        <p:spPr>
          <a:xfrm>
            <a:off x="838200" y="1045030"/>
            <a:ext cx="10515600" cy="5590901"/>
          </a:xfrm>
        </p:spPr>
        <p:txBody>
          <a:bodyPr>
            <a:normAutofit fontScale="70000" lnSpcReduction="20000"/>
          </a:bodyPr>
          <a:lstStyle/>
          <a:p>
            <a:pPr marL="0" indent="0">
              <a:buNone/>
            </a:pPr>
            <a:r>
              <a:rPr lang="en-US" dirty="0"/>
              <a:t>import numpy as np</a:t>
            </a:r>
          </a:p>
          <a:p>
            <a:pPr marL="0" indent="0">
              <a:buNone/>
            </a:pPr>
            <a:r>
              <a:rPr lang="en-US" dirty="0"/>
              <a:t>import matplotlib.pyplot as </a:t>
            </a:r>
            <a:r>
              <a:rPr lang="en-US" dirty="0" smtClean="0"/>
              <a:t>plt</a:t>
            </a:r>
          </a:p>
          <a:p>
            <a:pPr marL="0" indent="0">
              <a:buNone/>
            </a:pPr>
            <a:r>
              <a:rPr lang="en-US" dirty="0"/>
              <a:t>i</a:t>
            </a:r>
            <a:r>
              <a:rPr lang="en-US" dirty="0" smtClean="0"/>
              <a:t>mport pandas as pd</a:t>
            </a:r>
          </a:p>
          <a:p>
            <a:pPr marL="0" indent="0">
              <a:buNone/>
            </a:pPr>
            <a:endParaRPr lang="en-US" dirty="0"/>
          </a:p>
          <a:p>
            <a:pPr marL="0" indent="0">
              <a:buNone/>
            </a:pPr>
            <a:r>
              <a:rPr lang="en-US" dirty="0"/>
              <a:t>#read data from </a:t>
            </a:r>
            <a:r>
              <a:rPr lang="en-US" dirty="0" smtClean="0"/>
              <a:t>file</a:t>
            </a:r>
            <a:endParaRPr lang="en-US" dirty="0"/>
          </a:p>
          <a:p>
            <a:pPr marL="0" indent="0">
              <a:buNone/>
            </a:pPr>
            <a:r>
              <a:rPr lang="en-US" dirty="0"/>
              <a:t>Addr1 = 'D://From SD Card/DSC550/data/bellevue.edu/income.csv'</a:t>
            </a:r>
          </a:p>
          <a:p>
            <a:pPr marL="0" indent="0">
              <a:buNone/>
            </a:pPr>
            <a:endParaRPr lang="en-US" dirty="0"/>
          </a:p>
          <a:p>
            <a:pPr marL="0" indent="0">
              <a:buNone/>
            </a:pPr>
            <a:r>
              <a:rPr lang="en-US" dirty="0"/>
              <a:t>dataframe = pd.read_csv(Addr1)</a:t>
            </a:r>
          </a:p>
          <a:p>
            <a:pPr marL="0" indent="0">
              <a:buNone/>
            </a:pPr>
            <a:r>
              <a:rPr lang="en-US" dirty="0"/>
              <a:t>area = np.pi*3</a:t>
            </a:r>
          </a:p>
          <a:p>
            <a:pPr marL="0" indent="0">
              <a:buNone/>
            </a:pPr>
            <a:endParaRPr lang="en-US" dirty="0"/>
          </a:p>
          <a:p>
            <a:pPr marL="0" indent="0">
              <a:buNone/>
            </a:pPr>
            <a:r>
              <a:rPr lang="en-US" dirty="0"/>
              <a:t># Plot</a:t>
            </a:r>
          </a:p>
          <a:p>
            <a:pPr marL="0" indent="0">
              <a:buNone/>
            </a:pPr>
            <a:r>
              <a:rPr lang="en-US" dirty="0"/>
              <a:t>plt.scatter(dataframe['children'], dataframe['income'], s=area)</a:t>
            </a:r>
          </a:p>
          <a:p>
            <a:pPr marL="0" indent="0">
              <a:buNone/>
            </a:pPr>
            <a:r>
              <a:rPr lang="en-US" dirty="0"/>
              <a:t>plt.title('Scatter plot pythonspot.com')</a:t>
            </a:r>
          </a:p>
          <a:p>
            <a:pPr marL="0" indent="0">
              <a:buNone/>
            </a:pPr>
            <a:r>
              <a:rPr lang="en-US" dirty="0"/>
              <a:t>plt.xlabel('children')</a:t>
            </a:r>
          </a:p>
          <a:p>
            <a:pPr marL="0" indent="0">
              <a:buNone/>
            </a:pPr>
            <a:r>
              <a:rPr lang="en-US" dirty="0"/>
              <a:t>plt.ylabel('income')</a:t>
            </a:r>
          </a:p>
          <a:p>
            <a:pPr marL="0" indent="0">
              <a:buNone/>
            </a:pPr>
            <a:r>
              <a:rPr lang="en-US" dirty="0"/>
              <a:t>plt.show()</a:t>
            </a:r>
          </a:p>
        </p:txBody>
      </p:sp>
    </p:spTree>
    <p:extLst>
      <p:ext uri="{BB962C8B-B14F-4D97-AF65-F5344CB8AC3E}">
        <p14:creationId xmlns:p14="http://schemas.microsoft.com/office/powerpoint/2010/main" val="14013348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510</TotalTime>
  <Words>424</Words>
  <Application>Microsoft Office PowerPoint</Application>
  <PresentationFormat>Widescreen</PresentationFormat>
  <Paragraphs>83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Wk 3 – MatPlotLab Graphically Displaying Results</vt:lpstr>
      <vt:lpstr>Creating Graphs </vt:lpstr>
      <vt:lpstr>Bar Chart (1)</vt:lpstr>
      <vt:lpstr>Bar Chart (2)</vt:lpstr>
      <vt:lpstr>ScatterPlot (1)</vt:lpstr>
      <vt:lpstr>ScatterPlot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Wk 2 – Ch 5-7 Handling Categorical Data, Text, Dates and Times</dc:title>
  <dc:creator>Sue McDaniel</dc:creator>
  <cp:lastModifiedBy>Tracy Gies</cp:lastModifiedBy>
  <cp:revision>25</cp:revision>
  <dcterms:created xsi:type="dcterms:W3CDTF">2019-05-22T16:49:12Z</dcterms:created>
  <dcterms:modified xsi:type="dcterms:W3CDTF">2019-05-28T20:09:25Z</dcterms:modified>
</cp:coreProperties>
</file>