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64" r:id="rId4"/>
    <p:sldId id="266" r:id="rId5"/>
    <p:sldId id="267" r:id="rId6"/>
    <p:sldId id="268" r:id="rId7"/>
    <p:sldId id="269" r:id="rId8"/>
    <p:sldId id="27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D11A54-B06E-4E0F-ABC5-2FE4A6C29DC5}" type="datetimeFigureOut">
              <a:rPr lang="en-US" smtClean="0"/>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1004671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D11A54-B06E-4E0F-ABC5-2FE4A6C29DC5}" type="datetimeFigureOut">
              <a:rPr lang="en-US" smtClean="0"/>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2068679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D11A54-B06E-4E0F-ABC5-2FE4A6C29DC5}" type="datetimeFigureOut">
              <a:rPr lang="en-US" smtClean="0"/>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3901643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D11A54-B06E-4E0F-ABC5-2FE4A6C29DC5}" type="datetimeFigureOut">
              <a:rPr lang="en-US" smtClean="0"/>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190516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D11A54-B06E-4E0F-ABC5-2FE4A6C29DC5}" type="datetimeFigureOut">
              <a:rPr lang="en-US" smtClean="0"/>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684372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D11A54-B06E-4E0F-ABC5-2FE4A6C29DC5}" type="datetimeFigureOut">
              <a:rPr lang="en-US" smtClean="0"/>
              <a:t>5/28/2019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1528281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D11A54-B06E-4E0F-ABC5-2FE4A6C29DC5}" type="datetimeFigureOut">
              <a:rPr lang="en-US" smtClean="0"/>
              <a:t>5/28/2019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2052678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D11A54-B06E-4E0F-ABC5-2FE4A6C29DC5}" type="datetimeFigureOut">
              <a:rPr lang="en-US" smtClean="0"/>
              <a:t>5/28/2019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1187262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D11A54-B06E-4E0F-ABC5-2FE4A6C29DC5}" type="datetimeFigureOut">
              <a:rPr lang="en-US" smtClean="0"/>
              <a:t>5/28/2019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2851961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6D11A54-B06E-4E0F-ABC5-2FE4A6C29DC5}" type="datetimeFigureOut">
              <a:rPr lang="en-US" smtClean="0"/>
              <a:t>5/28/2019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3630489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6D11A54-B06E-4E0F-ABC5-2FE4A6C29DC5}" type="datetimeFigureOut">
              <a:rPr lang="en-US" smtClean="0"/>
              <a:t>5/28/2019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1032291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D11A54-B06E-4E0F-ABC5-2FE4A6C29DC5}" type="datetimeFigureOut">
              <a:rPr lang="en-US" smtClean="0"/>
              <a:t>5/28/2019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1C0B7-458C-4549-B991-FE804FBE7C6E}" type="slidenum">
              <a:rPr lang="en-US" smtClean="0"/>
              <a:t>‹#›</a:t>
            </a:fld>
            <a:endParaRPr lang="en-US" dirty="0"/>
          </a:p>
        </p:txBody>
      </p:sp>
    </p:spTree>
    <p:extLst>
      <p:ext uri="{BB962C8B-B14F-4D97-AF65-F5344CB8AC3E}">
        <p14:creationId xmlns:p14="http://schemas.microsoft.com/office/powerpoint/2010/main" val="742008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Wk </a:t>
            </a:r>
            <a:r>
              <a:rPr lang="en-US" dirty="0" smtClean="0"/>
              <a:t>5 </a:t>
            </a:r>
            <a:r>
              <a:rPr lang="en-US" dirty="0"/>
              <a:t>– </a:t>
            </a:r>
            <a:r>
              <a:rPr lang="en-US" dirty="0" smtClean="0"/>
              <a:t>Ch 8 -10</a:t>
            </a:r>
            <a:r>
              <a:rPr lang="en-US" dirty="0"/>
              <a:t/>
            </a:r>
            <a:br>
              <a:rPr lang="en-US" dirty="0"/>
            </a:br>
            <a:r>
              <a:rPr lang="en-US" dirty="0" smtClean="0"/>
              <a:t>Collaborative Filtering</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55347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8: Handling Images </a:t>
            </a:r>
            <a:endParaRPr lang="en-US" dirty="0"/>
          </a:p>
        </p:txBody>
      </p:sp>
      <p:sp>
        <p:nvSpPr>
          <p:cNvPr id="3" name="Content Placeholder 2"/>
          <p:cNvSpPr>
            <a:spLocks noGrp="1"/>
          </p:cNvSpPr>
          <p:nvPr>
            <p:ph idx="1"/>
          </p:nvPr>
        </p:nvSpPr>
        <p:spPr/>
        <p:txBody>
          <a:bodyPr/>
          <a:lstStyle/>
          <a:p>
            <a:r>
              <a:rPr lang="en-US" dirty="0" smtClean="0"/>
              <a:t>We will not be covering Chapter 8 in this class but please browse through the chapter if you are interested in specifically working with images and photographs.</a:t>
            </a:r>
            <a:endParaRPr lang="en-US" dirty="0"/>
          </a:p>
        </p:txBody>
      </p:sp>
    </p:spTree>
    <p:extLst>
      <p:ext uri="{BB962C8B-B14F-4D97-AF65-F5344CB8AC3E}">
        <p14:creationId xmlns:p14="http://schemas.microsoft.com/office/powerpoint/2010/main" val="3088965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7286"/>
          </a:xfrm>
        </p:spPr>
        <p:txBody>
          <a:bodyPr>
            <a:normAutofit fontScale="90000"/>
          </a:bodyPr>
          <a:lstStyle/>
          <a:p>
            <a:r>
              <a:rPr lang="en-US" dirty="0" smtClean="0"/>
              <a:t>Chapter 9:  Dimensionality Reduction Using Feature Reduction</a:t>
            </a:r>
            <a:endParaRPr lang="en-US" dirty="0"/>
          </a:p>
        </p:txBody>
      </p:sp>
      <p:sp>
        <p:nvSpPr>
          <p:cNvPr id="3" name="Content Placeholder 2"/>
          <p:cNvSpPr>
            <a:spLocks noGrp="1"/>
          </p:cNvSpPr>
          <p:nvPr>
            <p:ph idx="1"/>
          </p:nvPr>
        </p:nvSpPr>
        <p:spPr>
          <a:xfrm>
            <a:off x="365759" y="1463040"/>
            <a:ext cx="11443063" cy="5486399"/>
          </a:xfrm>
        </p:spPr>
        <p:txBody>
          <a:bodyPr>
            <a:normAutofit fontScale="77500" lnSpcReduction="20000"/>
          </a:bodyPr>
          <a:lstStyle/>
          <a:p>
            <a:r>
              <a:rPr lang="en-US" dirty="0" smtClean="0"/>
              <a:t>Features and Targets – in very simple terms, features and targets are the different variables in your data</a:t>
            </a:r>
          </a:p>
          <a:p>
            <a:pPr lvl="1"/>
            <a:r>
              <a:rPr lang="en-US" dirty="0" smtClean="0"/>
              <a:t>Target is the variable you are specifically looking at</a:t>
            </a:r>
          </a:p>
          <a:p>
            <a:pPr lvl="1"/>
            <a:r>
              <a:rPr lang="en-US" dirty="0" smtClean="0"/>
              <a:t>Features are the rest of the variables  (they may or may not have anything to do with the target)</a:t>
            </a:r>
          </a:p>
          <a:p>
            <a:pPr lvl="2"/>
            <a:r>
              <a:rPr lang="en-US" dirty="0" smtClean="0"/>
              <a:t>Example:  What determines a person’s economic class?</a:t>
            </a:r>
          </a:p>
          <a:p>
            <a:pPr lvl="3"/>
            <a:r>
              <a:rPr lang="en-US" dirty="0" smtClean="0"/>
              <a:t>Variables:  Income, #Children, Education, Age, Economic Class, MaritalStatus,  Distance to Work</a:t>
            </a:r>
          </a:p>
          <a:p>
            <a:pPr lvl="3"/>
            <a:r>
              <a:rPr lang="en-US" dirty="0" smtClean="0"/>
              <a:t>Target:  Economic Class</a:t>
            </a:r>
          </a:p>
          <a:p>
            <a:pPr lvl="3"/>
            <a:r>
              <a:rPr lang="en-US" dirty="0" smtClean="0"/>
              <a:t>Features:  all the rest of the variables</a:t>
            </a:r>
            <a:endParaRPr lang="en-US" dirty="0"/>
          </a:p>
          <a:p>
            <a:r>
              <a:rPr lang="en-US" dirty="0" smtClean="0"/>
              <a:t>Most data has hundreds…thousands….even hundreds of thousands of features.  For example, even though we do not cover Chapter 8 in this class, imagery, especially color images, have over 200,000 features.</a:t>
            </a:r>
          </a:p>
          <a:p>
            <a:r>
              <a:rPr lang="en-US" dirty="0" smtClean="0"/>
              <a:t>Fortunately, not all features are created equal so we can use feature extraction to reduce the number of features with only a small loss of the data’s ability to generate high-quality predictions.  </a:t>
            </a:r>
            <a:endParaRPr lang="en-US" dirty="0"/>
          </a:p>
          <a:p>
            <a:r>
              <a:rPr lang="en-US" dirty="0" smtClean="0"/>
              <a:t>Chapter 9 discusses covers a number of feature extraction techniques.  However, the new features that are generated are not interpretable by humans…they will appear to be a collection of random numbers.  So, to be able to interpret the models, dimensionality reduction through feature selection is a better option.  </a:t>
            </a:r>
          </a:p>
          <a:p>
            <a:pPr lvl="2"/>
            <a:r>
              <a:rPr lang="en-US" dirty="0" smtClean="0"/>
              <a:t>How many and which variables to eliminate?  There are algorithms you can apply to the data to determine how many to eliminate and the impact that reducing the features will have on the final results.  In this example, you can probably eliminate Distance to Work with no impact on the final prediction!  </a:t>
            </a:r>
          </a:p>
          <a:p>
            <a:pPr marL="0" indent="0" algn="ctr">
              <a:buNone/>
            </a:pPr>
            <a:endParaRPr lang="en-US" dirty="0" smtClean="0"/>
          </a:p>
        </p:txBody>
      </p:sp>
    </p:spTree>
    <p:extLst>
      <p:ext uri="{BB962C8B-B14F-4D97-AF65-F5344CB8AC3E}">
        <p14:creationId xmlns:p14="http://schemas.microsoft.com/office/powerpoint/2010/main" val="282317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3595"/>
          </a:xfrm>
        </p:spPr>
        <p:txBody>
          <a:bodyPr/>
          <a:lstStyle/>
          <a:p>
            <a:r>
              <a:rPr lang="en-US" dirty="0"/>
              <a:t>PCA – Principal Component Analysis</a:t>
            </a:r>
          </a:p>
        </p:txBody>
      </p:sp>
      <p:sp>
        <p:nvSpPr>
          <p:cNvPr id="3" name="Content Placeholder 2"/>
          <p:cNvSpPr>
            <a:spLocks noGrp="1"/>
          </p:cNvSpPr>
          <p:nvPr>
            <p:ph idx="1"/>
          </p:nvPr>
        </p:nvSpPr>
        <p:spPr>
          <a:xfrm>
            <a:off x="838200" y="1188720"/>
            <a:ext cx="10515600" cy="4988243"/>
          </a:xfrm>
        </p:spPr>
        <p:txBody>
          <a:bodyPr>
            <a:normAutofit/>
          </a:bodyPr>
          <a:lstStyle/>
          <a:p>
            <a:r>
              <a:rPr lang="en-US" dirty="0" smtClean="0"/>
              <a:t>Principal component analysis (PCA) </a:t>
            </a:r>
          </a:p>
          <a:p>
            <a:pPr lvl="1"/>
            <a:r>
              <a:rPr lang="en-US" dirty="0" smtClean="0"/>
              <a:t>Unsupervised technique</a:t>
            </a:r>
          </a:p>
          <a:p>
            <a:pPr lvl="2"/>
            <a:r>
              <a:rPr lang="en-US" dirty="0" smtClean="0"/>
              <a:t>It does not use the information from the target vector, it only considers the feature matrix</a:t>
            </a:r>
          </a:p>
          <a:p>
            <a:pPr lvl="1"/>
            <a:r>
              <a:rPr lang="en-US" dirty="0" smtClean="0"/>
              <a:t>Simplified, if your data contained only 2 features (x1 and x2) and was depicted on a scatterplot, there would be data points on either side of the bisecting axis (red line).  The data points would be high in quantity for length but low in quantity for width resulting in an oblong shape (blue line).  The variance of the length is significantly greater than the height.</a:t>
            </a:r>
          </a:p>
          <a:p>
            <a:pPr lvl="1"/>
            <a:endParaRPr lang="en-US" dirty="0"/>
          </a:p>
          <a:p>
            <a:pPr lvl="1"/>
            <a:endParaRPr lang="en-US" dirty="0" smtClean="0"/>
          </a:p>
          <a:p>
            <a:pPr lvl="1"/>
            <a:endParaRPr lang="en-US" dirty="0" smtClean="0"/>
          </a:p>
          <a:p>
            <a:endParaRPr lang="en-US" dirty="0"/>
          </a:p>
        </p:txBody>
      </p:sp>
      <p:pic>
        <p:nvPicPr>
          <p:cNvPr id="4" name="Picture 3"/>
          <p:cNvPicPr>
            <a:picLocks noChangeAspect="1"/>
          </p:cNvPicPr>
          <p:nvPr/>
        </p:nvPicPr>
        <p:blipFill>
          <a:blip r:embed="rId2"/>
          <a:stretch>
            <a:fillRect/>
          </a:stretch>
        </p:blipFill>
        <p:spPr>
          <a:xfrm>
            <a:off x="4099559" y="4308343"/>
            <a:ext cx="3374571" cy="2142853"/>
          </a:xfrm>
          <a:prstGeom prst="rect">
            <a:avLst/>
          </a:prstGeom>
        </p:spPr>
      </p:pic>
      <p:cxnSp>
        <p:nvCxnSpPr>
          <p:cNvPr id="6" name="Straight Connector 5"/>
          <p:cNvCxnSpPr/>
          <p:nvPr/>
        </p:nvCxnSpPr>
        <p:spPr>
          <a:xfrm flipV="1">
            <a:off x="4490295" y="4480560"/>
            <a:ext cx="2983835" cy="1650324"/>
          </a:xfrm>
          <a:prstGeom prst="line">
            <a:avLst/>
          </a:prstGeom>
        </p:spPr>
        <p:style>
          <a:lnRef idx="1">
            <a:schemeClr val="accent2"/>
          </a:lnRef>
          <a:fillRef idx="0">
            <a:schemeClr val="accent2"/>
          </a:fillRef>
          <a:effectRef idx="0">
            <a:schemeClr val="accent2"/>
          </a:effectRef>
          <a:fontRef idx="minor">
            <a:schemeClr val="tx1"/>
          </a:fontRef>
        </p:style>
      </p:cxnSp>
      <p:sp>
        <p:nvSpPr>
          <p:cNvPr id="7" name="Oval 6"/>
          <p:cNvSpPr/>
          <p:nvPr/>
        </p:nvSpPr>
        <p:spPr>
          <a:xfrm rot="20043692">
            <a:off x="4338542" y="4884273"/>
            <a:ext cx="3203133" cy="8614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22167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PCA continued…</a:t>
            </a:r>
            <a:endParaRPr lang="en-US" dirty="0"/>
          </a:p>
        </p:txBody>
      </p:sp>
      <p:sp>
        <p:nvSpPr>
          <p:cNvPr id="3" name="Content Placeholder 2"/>
          <p:cNvSpPr>
            <a:spLocks noGrp="1"/>
          </p:cNvSpPr>
          <p:nvPr>
            <p:ph idx="1"/>
          </p:nvPr>
        </p:nvSpPr>
        <p:spPr/>
        <p:txBody>
          <a:bodyPr>
            <a:normAutofit/>
          </a:bodyPr>
          <a:lstStyle/>
          <a:p>
            <a:r>
              <a:rPr lang="en-US" dirty="0" smtClean="0"/>
              <a:t>In PCA, we refer to these (length and width) as directions.  The greater one is called first principal component, the lesser one is called second principal component.</a:t>
            </a:r>
          </a:p>
          <a:p>
            <a:r>
              <a:rPr lang="en-US" dirty="0" smtClean="0"/>
              <a:t>One strategy to reduce features might be to eliminate the second principal component (effectively going from 2D to 1D), totally ignoring the second set of data…and in some situations, this is acceptable because it’s a smaller set.</a:t>
            </a:r>
          </a:p>
          <a:p>
            <a:r>
              <a:rPr lang="en-US" dirty="0" smtClean="0"/>
              <a:t>PCA as it is implemented in scikit-learn retains 95%-99% of the original features. </a:t>
            </a:r>
          </a:p>
          <a:p>
            <a:pPr lvl="1"/>
            <a:r>
              <a:rPr lang="en-US" dirty="0" smtClean="0"/>
              <a:t>Sample code for 9.4 is available in the Weekly Resources Data Files</a:t>
            </a:r>
          </a:p>
          <a:p>
            <a:pPr marL="0" indent="0">
              <a:buNone/>
            </a:pPr>
            <a:endParaRPr lang="en-US" dirty="0"/>
          </a:p>
        </p:txBody>
      </p:sp>
    </p:spTree>
    <p:extLst>
      <p:ext uri="{BB962C8B-B14F-4D97-AF65-F5344CB8AC3E}">
        <p14:creationId xmlns:p14="http://schemas.microsoft.com/office/powerpoint/2010/main" val="3867109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10 – Dimensionality Reduction Using Feature Selection</a:t>
            </a:r>
            <a:endParaRPr lang="en-US" dirty="0"/>
          </a:p>
        </p:txBody>
      </p:sp>
      <p:sp>
        <p:nvSpPr>
          <p:cNvPr id="3" name="Content Placeholder 2"/>
          <p:cNvSpPr>
            <a:spLocks noGrp="1"/>
          </p:cNvSpPr>
          <p:nvPr>
            <p:ph idx="1"/>
          </p:nvPr>
        </p:nvSpPr>
        <p:spPr/>
        <p:txBody>
          <a:bodyPr/>
          <a:lstStyle/>
          <a:p>
            <a:r>
              <a:rPr lang="en-US" dirty="0" smtClean="0"/>
              <a:t>Chapter 9 discussed ways to reduce dimensionality using Feature </a:t>
            </a:r>
            <a:r>
              <a:rPr lang="en-US" i="1" dirty="0" smtClean="0"/>
              <a:t>Extraction</a:t>
            </a:r>
          </a:p>
          <a:p>
            <a:r>
              <a:rPr lang="en-US" dirty="0" smtClean="0"/>
              <a:t>Chapter 10 discusses ways to reduce dimensionality using Feature </a:t>
            </a:r>
            <a:r>
              <a:rPr lang="en-US" i="1" dirty="0" smtClean="0"/>
              <a:t>Selection</a:t>
            </a:r>
          </a:p>
          <a:p>
            <a:pPr marL="0" indent="0">
              <a:buNone/>
            </a:pPr>
            <a:endParaRPr lang="en-US" dirty="0"/>
          </a:p>
        </p:txBody>
      </p:sp>
    </p:spTree>
    <p:extLst>
      <p:ext uri="{BB962C8B-B14F-4D97-AF65-F5344CB8AC3E}">
        <p14:creationId xmlns:p14="http://schemas.microsoft.com/office/powerpoint/2010/main" val="899243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10.1 – Thresholding Numerical Feature Variance</a:t>
            </a:r>
            <a:endParaRPr lang="en-US" dirty="0"/>
          </a:p>
        </p:txBody>
      </p:sp>
      <p:sp>
        <p:nvSpPr>
          <p:cNvPr id="3" name="Content Placeholder 2"/>
          <p:cNvSpPr>
            <a:spLocks noGrp="1"/>
          </p:cNvSpPr>
          <p:nvPr>
            <p:ph idx="1"/>
          </p:nvPr>
        </p:nvSpPr>
        <p:spPr/>
        <p:txBody>
          <a:bodyPr>
            <a:normAutofit lnSpcReduction="10000"/>
          </a:bodyPr>
          <a:lstStyle/>
          <a:p>
            <a:r>
              <a:rPr lang="en-US" dirty="0" smtClean="0"/>
              <a:t>Variance Thresholding (VT):  With this method, you will be removing the numerical features with low variance</a:t>
            </a:r>
          </a:p>
          <a:p>
            <a:pPr lvl="1"/>
            <a:r>
              <a:rPr lang="en-US" dirty="0" smtClean="0"/>
              <a:t>The assumption is that those with low variance contain little useful information</a:t>
            </a:r>
          </a:p>
          <a:p>
            <a:r>
              <a:rPr lang="en-US" dirty="0" smtClean="0"/>
              <a:t>Considerations:</a:t>
            </a:r>
          </a:p>
          <a:p>
            <a:pPr lvl="1"/>
            <a:r>
              <a:rPr lang="en-US" dirty="0" smtClean="0"/>
              <a:t>The feature sets must contain the same units (one cannot be years while the other is dollars…they both must be the same)</a:t>
            </a:r>
          </a:p>
          <a:p>
            <a:pPr lvl="1"/>
            <a:r>
              <a:rPr lang="en-US" dirty="0" smtClean="0"/>
              <a:t>The VT is selected manually so you must use your own judgment for a good value to select  (in example 10.1, the threshold value is .5 – run this sample code and see the results…then change the threshold value so you can see the different results!)</a:t>
            </a:r>
          </a:p>
          <a:p>
            <a:pPr lvl="1"/>
            <a:r>
              <a:rPr lang="en-US" dirty="0"/>
              <a:t>Sample code for </a:t>
            </a:r>
            <a:r>
              <a:rPr lang="en-US" dirty="0" smtClean="0"/>
              <a:t>10.1 </a:t>
            </a:r>
            <a:r>
              <a:rPr lang="en-US" dirty="0"/>
              <a:t>is available in the Weekly Resources Data Files</a:t>
            </a:r>
          </a:p>
          <a:p>
            <a:pPr lvl="1"/>
            <a:endParaRPr lang="en-US" dirty="0" smtClean="0"/>
          </a:p>
        </p:txBody>
      </p:sp>
    </p:spTree>
    <p:extLst>
      <p:ext uri="{BB962C8B-B14F-4D97-AF65-F5344CB8AC3E}">
        <p14:creationId xmlns:p14="http://schemas.microsoft.com/office/powerpoint/2010/main" val="2415370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10.2 Thresholding Binary Feature Variance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For this method of Feature Selection, you have a set of binary categorical features and want to remove those with low variance.  </a:t>
            </a:r>
          </a:p>
          <a:p>
            <a:r>
              <a:rPr lang="en-US" dirty="0" smtClean="0"/>
              <a:t>Select as subset of features with the Bernoulli random variable variance above a given threshold.</a:t>
            </a:r>
          </a:p>
          <a:p>
            <a:pPr lvl="1"/>
            <a:r>
              <a:rPr lang="en-US" dirty="0" smtClean="0"/>
              <a:t>Var (x)= p (1-p)</a:t>
            </a:r>
          </a:p>
          <a:p>
            <a:pPr lvl="2"/>
            <a:r>
              <a:rPr lang="en-US" dirty="0" smtClean="0"/>
              <a:t>P = proportion of observations of class 1:  remove features where the vast majority of observations are one class</a:t>
            </a:r>
          </a:p>
          <a:p>
            <a:pPr lvl="2"/>
            <a:r>
              <a:rPr lang="en-US" dirty="0" smtClean="0"/>
              <a:t>In the sample code, the percentage (p) is .75….try changing this variable until you see (and understand) what the code is doing!</a:t>
            </a:r>
          </a:p>
          <a:p>
            <a:pPr lvl="2"/>
            <a:r>
              <a:rPr lang="en-US" dirty="0" smtClean="0"/>
              <a:t>For example, if most of the data for Marital Status was “Married” with only a few observations with a different Marital Status, you could probably eliminate this variable because there is not enough variance to make a significant difference on the overall prediction.  </a:t>
            </a:r>
          </a:p>
          <a:p>
            <a:pPr marL="914400" lvl="2" indent="0">
              <a:buNone/>
            </a:pPr>
            <a:endParaRPr lang="en-US" dirty="0"/>
          </a:p>
          <a:p>
            <a:pPr marL="228600" lvl="1">
              <a:spcBef>
                <a:spcPts val="1000"/>
              </a:spcBef>
            </a:pPr>
            <a:r>
              <a:rPr lang="en-US" dirty="0"/>
              <a:t>Sample code for </a:t>
            </a:r>
            <a:r>
              <a:rPr lang="en-US" dirty="0" smtClean="0"/>
              <a:t>10.2 </a:t>
            </a:r>
            <a:r>
              <a:rPr lang="en-US" dirty="0"/>
              <a:t>is available in the Weekly Resources Data Files</a:t>
            </a:r>
          </a:p>
          <a:p>
            <a:endParaRPr lang="en-US" dirty="0" smtClean="0"/>
          </a:p>
          <a:p>
            <a:pPr lvl="2"/>
            <a:endParaRPr lang="en-US" dirty="0"/>
          </a:p>
        </p:txBody>
      </p:sp>
    </p:spTree>
    <p:extLst>
      <p:ext uri="{BB962C8B-B14F-4D97-AF65-F5344CB8AC3E}">
        <p14:creationId xmlns:p14="http://schemas.microsoft.com/office/powerpoint/2010/main" val="3642755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1480</TotalTime>
  <Words>846</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Wk 5 – Ch 8 -10 Collaborative Filtering</vt:lpstr>
      <vt:lpstr>Chapter 8: Handling Images </vt:lpstr>
      <vt:lpstr>Chapter 9:  Dimensionality Reduction Using Feature Reduction</vt:lpstr>
      <vt:lpstr>PCA – Principal Component Analysis</vt:lpstr>
      <vt:lpstr>PCA continued…</vt:lpstr>
      <vt:lpstr>Chapter 10 – Dimensionality Reduction Using Feature Selection</vt:lpstr>
      <vt:lpstr>10.1 – Thresholding Numerical Feature Variance</vt:lpstr>
      <vt:lpstr>10.2 Thresholding Binary Feature Variance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Wk 2 – Ch 5-7 Handling Categorical Data, Text, Dates and Times</dc:title>
  <dc:creator>Sue McDaniel</dc:creator>
  <cp:lastModifiedBy>Tracy Gies</cp:lastModifiedBy>
  <cp:revision>25</cp:revision>
  <dcterms:created xsi:type="dcterms:W3CDTF">2019-05-22T16:49:12Z</dcterms:created>
  <dcterms:modified xsi:type="dcterms:W3CDTF">2019-05-28T20:21:25Z</dcterms:modified>
</cp:coreProperties>
</file>