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5" r:id="rId4"/>
    <p:sldId id="258" r:id="rId5"/>
    <p:sldId id="259" r:id="rId6"/>
    <p:sldId id="260" r:id="rId7"/>
    <p:sldId id="261" r:id="rId8"/>
    <p:sldId id="263" r:id="rId9"/>
    <p:sldId id="262"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7/4/21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4909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7472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49934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7/4/21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175145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03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5036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40925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4312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233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09886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7/4/21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78764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7/4/21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2400097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fivethirtyeight/data/tree/master/airline-safety" TargetMode="External"/><Relationship Id="rId2" Type="http://schemas.openxmlformats.org/officeDocument/2006/relationships/hyperlink" Target="https://en.wikipedia.org/wiki/List_of_accidents_and_incidents_involving_commercial_aircraft" TargetMode="External"/><Relationship Id="rId1" Type="http://schemas.openxmlformats.org/officeDocument/2006/relationships/slideLayout" Target="../slideLayouts/slideLayout2.xml"/><Relationship Id="rId4" Type="http://schemas.openxmlformats.org/officeDocument/2006/relationships/hyperlink" Target="https://docs.google.com/spreadsheets/d/1SDp7p1y6m7N5xD5_fpOkYOrJvd68V7iy6etXy2cetb8/edit#gid=14489574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BB8F2C0-5085-4286-BF3B-489C592A9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rrows pointing up">
            <a:extLst>
              <a:ext uri="{FF2B5EF4-FFF2-40B4-BE49-F238E27FC236}">
                <a16:creationId xmlns:a16="http://schemas.microsoft.com/office/drawing/2014/main" id="{456C4BC3-B58B-43C7-AB9B-DF809B135E59}"/>
              </a:ext>
            </a:extLst>
          </p:cNvPr>
          <p:cNvPicPr>
            <a:picLocks noChangeAspect="1"/>
          </p:cNvPicPr>
          <p:nvPr/>
        </p:nvPicPr>
        <p:blipFill rotWithShape="1">
          <a:blip r:embed="rId2"/>
          <a:srcRect t="3256" r="-2" b="-2"/>
          <a:stretch/>
        </p:blipFill>
        <p:spPr>
          <a:xfrm>
            <a:off x="445728" y="1585640"/>
            <a:ext cx="3027457" cy="2921554"/>
          </a:xfrm>
          <a:prstGeom prst="rect">
            <a:avLst/>
          </a:prstGeom>
        </p:spPr>
      </p:pic>
      <p:sp>
        <p:nvSpPr>
          <p:cNvPr id="16" name="Freeform: Shape 10">
            <a:extLst>
              <a:ext uri="{FF2B5EF4-FFF2-40B4-BE49-F238E27FC236}">
                <a16:creationId xmlns:a16="http://schemas.microsoft.com/office/drawing/2014/main" id="{E705AD56-8B1B-4111-AE73-A1DEC7073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5103" y="-5976"/>
            <a:ext cx="8556895" cy="6872531"/>
          </a:xfrm>
          <a:custGeom>
            <a:avLst/>
            <a:gdLst>
              <a:gd name="connsiteX0" fmla="*/ 5317418 w 8556895"/>
              <a:gd name="connsiteY0" fmla="*/ 0 h 6865265"/>
              <a:gd name="connsiteX1" fmla="*/ 8556895 w 8556895"/>
              <a:gd name="connsiteY1" fmla="*/ 0 h 6865265"/>
              <a:gd name="connsiteX2" fmla="*/ 8556895 w 8556895"/>
              <a:gd name="connsiteY2" fmla="*/ 6858000 h 6865265"/>
              <a:gd name="connsiteX3" fmla="*/ 5869355 w 8556895"/>
              <a:gd name="connsiteY3" fmla="*/ 6858000 h 6865265"/>
              <a:gd name="connsiteX4" fmla="*/ 5869355 w 8556895"/>
              <a:gd name="connsiteY4" fmla="*/ 6865265 h 6865265"/>
              <a:gd name="connsiteX5" fmla="*/ 0 w 8556895"/>
              <a:gd name="connsiteY5" fmla="*/ 6865265 h 6865265"/>
              <a:gd name="connsiteX6" fmla="*/ 3430955 w 8556895"/>
              <a:gd name="connsiteY6" fmla="*/ 3434310 h 6865265"/>
              <a:gd name="connsiteX7" fmla="*/ 176556 w 8556895"/>
              <a:gd name="connsiteY7" fmla="*/ 7819 h 6865265"/>
              <a:gd name="connsiteX8" fmla="*/ 154644 w 8556895"/>
              <a:gd name="connsiteY8" fmla="*/ 7265 h 6865265"/>
              <a:gd name="connsiteX9" fmla="*/ 5317418 w 8556895"/>
              <a:gd name="connsiteY9" fmla="*/ 7265 h 6865265"/>
              <a:gd name="connsiteX0" fmla="*/ 5317418 w 8556895"/>
              <a:gd name="connsiteY0" fmla="*/ 7265 h 6865265"/>
              <a:gd name="connsiteX1" fmla="*/ 8556895 w 8556895"/>
              <a:gd name="connsiteY1" fmla="*/ 0 h 6865265"/>
              <a:gd name="connsiteX2" fmla="*/ 8556895 w 8556895"/>
              <a:gd name="connsiteY2" fmla="*/ 6858000 h 6865265"/>
              <a:gd name="connsiteX3" fmla="*/ 5869355 w 8556895"/>
              <a:gd name="connsiteY3" fmla="*/ 6858000 h 6865265"/>
              <a:gd name="connsiteX4" fmla="*/ 5869355 w 8556895"/>
              <a:gd name="connsiteY4" fmla="*/ 6865265 h 6865265"/>
              <a:gd name="connsiteX5" fmla="*/ 0 w 8556895"/>
              <a:gd name="connsiteY5" fmla="*/ 6865265 h 6865265"/>
              <a:gd name="connsiteX6" fmla="*/ 3430955 w 8556895"/>
              <a:gd name="connsiteY6" fmla="*/ 3434310 h 6865265"/>
              <a:gd name="connsiteX7" fmla="*/ 176556 w 8556895"/>
              <a:gd name="connsiteY7" fmla="*/ 7819 h 6865265"/>
              <a:gd name="connsiteX8" fmla="*/ 154644 w 8556895"/>
              <a:gd name="connsiteY8" fmla="*/ 7265 h 6865265"/>
              <a:gd name="connsiteX9" fmla="*/ 5317418 w 8556895"/>
              <a:gd name="connsiteY9" fmla="*/ 7265 h 6865265"/>
              <a:gd name="connsiteX0" fmla="*/ 5317418 w 8556895"/>
              <a:gd name="connsiteY0" fmla="*/ 7265 h 6865265"/>
              <a:gd name="connsiteX1" fmla="*/ 8556895 w 8556895"/>
              <a:gd name="connsiteY1" fmla="*/ 0 h 6865265"/>
              <a:gd name="connsiteX2" fmla="*/ 8556895 w 8556895"/>
              <a:gd name="connsiteY2" fmla="*/ 6858000 h 6865265"/>
              <a:gd name="connsiteX3" fmla="*/ 5869355 w 8556895"/>
              <a:gd name="connsiteY3" fmla="*/ 6858000 h 6865265"/>
              <a:gd name="connsiteX4" fmla="*/ 0 w 8556895"/>
              <a:gd name="connsiteY4" fmla="*/ 6865265 h 6865265"/>
              <a:gd name="connsiteX5" fmla="*/ 3430955 w 8556895"/>
              <a:gd name="connsiteY5" fmla="*/ 3434310 h 6865265"/>
              <a:gd name="connsiteX6" fmla="*/ 176556 w 8556895"/>
              <a:gd name="connsiteY6" fmla="*/ 7819 h 6865265"/>
              <a:gd name="connsiteX7" fmla="*/ 154644 w 8556895"/>
              <a:gd name="connsiteY7" fmla="*/ 7265 h 6865265"/>
              <a:gd name="connsiteX8" fmla="*/ 5317418 w 8556895"/>
              <a:gd name="connsiteY8" fmla="*/ 7265 h 6865265"/>
              <a:gd name="connsiteX0" fmla="*/ 5317418 w 8556895"/>
              <a:gd name="connsiteY0" fmla="*/ 7265 h 6865265"/>
              <a:gd name="connsiteX1" fmla="*/ 8556895 w 8556895"/>
              <a:gd name="connsiteY1" fmla="*/ 0 h 6865265"/>
              <a:gd name="connsiteX2" fmla="*/ 8556895 w 8556895"/>
              <a:gd name="connsiteY2" fmla="*/ 6858000 h 6865265"/>
              <a:gd name="connsiteX3" fmla="*/ 0 w 8556895"/>
              <a:gd name="connsiteY3" fmla="*/ 6865265 h 6865265"/>
              <a:gd name="connsiteX4" fmla="*/ 3430955 w 8556895"/>
              <a:gd name="connsiteY4" fmla="*/ 3434310 h 6865265"/>
              <a:gd name="connsiteX5" fmla="*/ 176556 w 8556895"/>
              <a:gd name="connsiteY5" fmla="*/ 7819 h 6865265"/>
              <a:gd name="connsiteX6" fmla="*/ 154644 w 8556895"/>
              <a:gd name="connsiteY6" fmla="*/ 7265 h 6865265"/>
              <a:gd name="connsiteX7" fmla="*/ 5317418 w 8556895"/>
              <a:gd name="connsiteY7" fmla="*/ 7265 h 6865265"/>
              <a:gd name="connsiteX0" fmla="*/ 154644 w 8556895"/>
              <a:gd name="connsiteY0" fmla="*/ 7265 h 6865265"/>
              <a:gd name="connsiteX1" fmla="*/ 8556895 w 8556895"/>
              <a:gd name="connsiteY1" fmla="*/ 0 h 6865265"/>
              <a:gd name="connsiteX2" fmla="*/ 8556895 w 8556895"/>
              <a:gd name="connsiteY2" fmla="*/ 6858000 h 6865265"/>
              <a:gd name="connsiteX3" fmla="*/ 0 w 8556895"/>
              <a:gd name="connsiteY3" fmla="*/ 6865265 h 6865265"/>
              <a:gd name="connsiteX4" fmla="*/ 3430955 w 8556895"/>
              <a:gd name="connsiteY4" fmla="*/ 3434310 h 6865265"/>
              <a:gd name="connsiteX5" fmla="*/ 176556 w 8556895"/>
              <a:gd name="connsiteY5" fmla="*/ 7819 h 6865265"/>
              <a:gd name="connsiteX6" fmla="*/ 154644 w 8556895"/>
              <a:gd name="connsiteY6" fmla="*/ 7265 h 686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6895" h="6865265">
                <a:moveTo>
                  <a:pt x="154644" y="7265"/>
                </a:moveTo>
                <a:lnTo>
                  <a:pt x="8556895" y="0"/>
                </a:lnTo>
                <a:lnTo>
                  <a:pt x="8556895" y="6858000"/>
                </a:lnTo>
                <a:lnTo>
                  <a:pt x="0" y="6865265"/>
                </a:lnTo>
                <a:cubicBezTo>
                  <a:pt x="1894864" y="6865265"/>
                  <a:pt x="3430955" y="5329174"/>
                  <a:pt x="3430955" y="3434310"/>
                </a:cubicBezTo>
                <a:cubicBezTo>
                  <a:pt x="3430955" y="1598661"/>
                  <a:pt x="1989370" y="99711"/>
                  <a:pt x="176556" y="7819"/>
                </a:cubicBezTo>
                <a:lnTo>
                  <a:pt x="154644" y="72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9B0C69-572F-BD44-95E9-91BEA1050023}"/>
              </a:ext>
            </a:extLst>
          </p:cNvPr>
          <p:cNvSpPr>
            <a:spLocks noGrp="1"/>
          </p:cNvSpPr>
          <p:nvPr>
            <p:ph type="ctrTitle"/>
          </p:nvPr>
        </p:nvSpPr>
        <p:spPr>
          <a:xfrm>
            <a:off x="6917636" y="685800"/>
            <a:ext cx="4664764" cy="3814481"/>
          </a:xfrm>
        </p:spPr>
        <p:txBody>
          <a:bodyPr>
            <a:normAutofit/>
          </a:bodyPr>
          <a:lstStyle/>
          <a:p>
            <a:pPr algn="r"/>
            <a:r>
              <a:rPr lang="en-US" sz="4800" dirty="0">
                <a:solidFill>
                  <a:srgbClr val="FFFFFF"/>
                </a:solidFill>
              </a:rPr>
              <a:t>Executive Summary</a:t>
            </a:r>
            <a:br>
              <a:rPr lang="en-US" sz="4800" dirty="0">
                <a:solidFill>
                  <a:srgbClr val="FFFFFF"/>
                </a:solidFill>
              </a:rPr>
            </a:br>
            <a:r>
              <a:rPr lang="en-US" sz="2800" dirty="0">
                <a:solidFill>
                  <a:srgbClr val="FFFFFF"/>
                </a:solidFill>
              </a:rPr>
              <a:t>Airline Incident before Earnings Report</a:t>
            </a:r>
            <a:endParaRPr lang="en-US" sz="4800" dirty="0">
              <a:solidFill>
                <a:srgbClr val="FFFFFF"/>
              </a:solidFill>
            </a:endParaRPr>
          </a:p>
        </p:txBody>
      </p:sp>
      <p:sp>
        <p:nvSpPr>
          <p:cNvPr id="13" name="Freeform: Shape 12">
            <a:extLst>
              <a:ext uri="{FF2B5EF4-FFF2-40B4-BE49-F238E27FC236}">
                <a16:creationId xmlns:a16="http://schemas.microsoft.com/office/drawing/2014/main" id="{0439D4E6-5229-413A-A17B-5910539E8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600" y="4957767"/>
            <a:ext cx="9880399" cy="1907146"/>
          </a:xfrm>
          <a:custGeom>
            <a:avLst/>
            <a:gdLst>
              <a:gd name="connsiteX0" fmla="*/ 3703306 w 9880399"/>
              <a:gd name="connsiteY0" fmla="*/ 0 h 1907146"/>
              <a:gd name="connsiteX1" fmla="*/ 9880399 w 9880399"/>
              <a:gd name="connsiteY1" fmla="*/ 0 h 1907146"/>
              <a:gd name="connsiteX2" fmla="*/ 9880399 w 9880399"/>
              <a:gd name="connsiteY2" fmla="*/ 1907146 h 1907146"/>
              <a:gd name="connsiteX3" fmla="*/ 0 w 9880399"/>
              <a:gd name="connsiteY3" fmla="*/ 1907146 h 1907146"/>
              <a:gd name="connsiteX4" fmla="*/ 38110 w 9880399"/>
              <a:gd name="connsiteY4" fmla="*/ 1752976 h 1907146"/>
              <a:gd name="connsiteX5" fmla="*/ 2390342 w 9880399"/>
              <a:gd name="connsiteY5" fmla="*/ 1 h 1907146"/>
              <a:gd name="connsiteX6" fmla="*/ 2500931 w 9880399"/>
              <a:gd name="connsiteY6" fmla="*/ 2797 h 1907146"/>
              <a:gd name="connsiteX7" fmla="*/ 3703306 w 9880399"/>
              <a:gd name="connsiteY7" fmla="*/ 2797 h 190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0399" h="1907146">
                <a:moveTo>
                  <a:pt x="3703306" y="0"/>
                </a:moveTo>
                <a:lnTo>
                  <a:pt x="9880399" y="0"/>
                </a:lnTo>
                <a:lnTo>
                  <a:pt x="9880399" y="1907146"/>
                </a:lnTo>
                <a:lnTo>
                  <a:pt x="0" y="1907146"/>
                </a:lnTo>
                <a:lnTo>
                  <a:pt x="38110" y="1752976"/>
                </a:lnTo>
                <a:cubicBezTo>
                  <a:pt x="339672" y="739254"/>
                  <a:pt x="1278677" y="1"/>
                  <a:pt x="2390342" y="1"/>
                </a:cubicBezTo>
                <a:lnTo>
                  <a:pt x="2500931" y="2797"/>
                </a:lnTo>
                <a:lnTo>
                  <a:pt x="3703306" y="2797"/>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B34F7735-8040-A148-B7CC-51CCF20393DA}"/>
              </a:ext>
            </a:extLst>
          </p:cNvPr>
          <p:cNvSpPr>
            <a:spLocks noGrp="1"/>
          </p:cNvSpPr>
          <p:nvPr>
            <p:ph type="subTitle" idx="1"/>
          </p:nvPr>
        </p:nvSpPr>
        <p:spPr>
          <a:xfrm>
            <a:off x="6747435" y="5257800"/>
            <a:ext cx="4834964" cy="1118445"/>
          </a:xfrm>
        </p:spPr>
        <p:txBody>
          <a:bodyPr anchor="ctr">
            <a:normAutofit/>
          </a:bodyPr>
          <a:lstStyle/>
          <a:p>
            <a:pPr algn="r"/>
            <a:r>
              <a:rPr lang="en-US" sz="1400" dirty="0">
                <a:solidFill>
                  <a:srgbClr val="FFFFFF"/>
                </a:solidFill>
              </a:rPr>
              <a:t>Thip Rattanavilay</a:t>
            </a:r>
          </a:p>
          <a:p>
            <a:pPr algn="r"/>
            <a:r>
              <a:rPr lang="en-US" sz="1400" dirty="0">
                <a:solidFill>
                  <a:srgbClr val="FFFFFF"/>
                </a:solidFill>
              </a:rPr>
              <a:t>DSC640</a:t>
            </a:r>
          </a:p>
          <a:p>
            <a:pPr algn="r"/>
            <a:endParaRPr lang="en-US" sz="1400" dirty="0">
              <a:solidFill>
                <a:srgbClr val="FFFFFF"/>
              </a:solidFill>
            </a:endParaRPr>
          </a:p>
        </p:txBody>
      </p:sp>
      <p:pic>
        <p:nvPicPr>
          <p:cNvPr id="1026" name="Picture 2" descr="flying airplane surrounded by clouds">
            <a:extLst>
              <a:ext uri="{FF2B5EF4-FFF2-40B4-BE49-F238E27FC236}">
                <a16:creationId xmlns:a16="http://schemas.microsoft.com/office/drawing/2014/main" id="{4E7251FA-0201-2E4C-97DE-AEDC3D951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796" y="1581665"/>
            <a:ext cx="4375897" cy="291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4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9257-46B6-3C4B-BA93-8C43C61404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D022BD-777A-6B47-B3EC-6FA1D9966F5F}"/>
              </a:ext>
            </a:extLst>
          </p:cNvPr>
          <p:cNvSpPr>
            <a:spLocks noGrp="1"/>
          </p:cNvSpPr>
          <p:nvPr>
            <p:ph idx="1"/>
          </p:nvPr>
        </p:nvSpPr>
        <p:spPr/>
        <p:txBody>
          <a:bodyPr/>
          <a:lstStyle/>
          <a:p>
            <a:r>
              <a:rPr lang="en-US" dirty="0"/>
              <a:t>As I concluded, the graph and stats shows how the the number of incidents and fatalities has decreased in the recent times compared to last century, shows us the increase of safety measures implemented over the period. When compared to the Traffic accidents with air travel the percentage is very less. The increase of the net profit of the airline industry over the period, shows the people that traveling is safe.</a:t>
            </a:r>
          </a:p>
          <a:p>
            <a:endParaRPr lang="en-US" dirty="0"/>
          </a:p>
          <a:p>
            <a:r>
              <a:rPr lang="en-US" dirty="0"/>
              <a:t>I would recommend not to fly with Malyaia airline for that they increased their fatalities rate by nearly 90%. America Airline is second to this list and they have increased there fatalities 87% </a:t>
            </a:r>
          </a:p>
          <a:p>
            <a:endParaRPr lang="en-US" dirty="0"/>
          </a:p>
        </p:txBody>
      </p:sp>
    </p:spTree>
    <p:extLst>
      <p:ext uri="{BB962C8B-B14F-4D97-AF65-F5344CB8AC3E}">
        <p14:creationId xmlns:p14="http://schemas.microsoft.com/office/powerpoint/2010/main" val="286899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44BB-856F-3A47-A969-9FA1FA3376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513A0B5-9EDA-6346-A2F4-D240FEA12D2B}"/>
              </a:ext>
            </a:extLst>
          </p:cNvPr>
          <p:cNvSpPr>
            <a:spLocks noGrp="1"/>
          </p:cNvSpPr>
          <p:nvPr>
            <p:ph idx="1"/>
          </p:nvPr>
        </p:nvSpPr>
        <p:spPr/>
        <p:txBody>
          <a:bodyPr>
            <a:normAutofit/>
          </a:bodyPr>
          <a:lstStyle/>
          <a:p>
            <a:r>
              <a:rPr lang="en-US" dirty="0"/>
              <a:t>Reference:</a:t>
            </a:r>
          </a:p>
          <a:p>
            <a:r>
              <a:rPr lang="en-US" dirty="0"/>
              <a:t>https://aviation-</a:t>
            </a:r>
            <a:r>
              <a:rPr lang="en-US" dirty="0" err="1"/>
              <a:t>safety.net</a:t>
            </a:r>
            <a:r>
              <a:rPr lang="en-US" dirty="0"/>
              <a:t>/database/</a:t>
            </a:r>
          </a:p>
          <a:p>
            <a:r>
              <a:rPr lang="en-US" dirty="0"/>
              <a:t>Airline Accidents: </a:t>
            </a:r>
            <a:r>
              <a:rPr lang="en-US" dirty="0">
                <a:hlinkClick r:id="rId2"/>
              </a:rPr>
              <a:t>List of accidents and incidents involving commercial aircraft - Wikipedia</a:t>
            </a:r>
            <a:endParaRPr lang="en-US" dirty="0"/>
          </a:p>
          <a:p>
            <a:r>
              <a:rPr lang="en-US" dirty="0"/>
              <a:t>Airline Safety: </a:t>
            </a:r>
            <a:r>
              <a:rPr lang="en-US" dirty="0">
                <a:hlinkClick r:id="rId3"/>
              </a:rPr>
              <a:t>https://github.com/fivethirtyeight/data/tree/master/airline-safety</a:t>
            </a:r>
            <a:endParaRPr lang="en-US" dirty="0"/>
          </a:p>
          <a:p>
            <a:r>
              <a:rPr lang="en-US" dirty="0"/>
              <a:t>Bellevue dataset - </a:t>
            </a:r>
            <a:r>
              <a:rPr lang="en-US" dirty="0">
                <a:hlinkClick r:id="rId3"/>
              </a:rPr>
              <a:t>https://github.com/fivethirtyeight/data/tree/master/airline-safety</a:t>
            </a:r>
            <a:endParaRPr lang="en-US" dirty="0"/>
          </a:p>
          <a:p>
            <a:r>
              <a:rPr lang="en-US" dirty="0">
                <a:hlinkClick r:id="rId4"/>
              </a:rPr>
              <a:t>https://docs.google.com/spreadsheets/d/1SDp7p1y6m7N5xD5_fpOkYOrJvd68V7iy6etXy2cetb8/edit#gid=1448957446</a:t>
            </a:r>
            <a:endParaRPr lang="en-US" dirty="0"/>
          </a:p>
          <a:p>
            <a:r>
              <a:rPr lang="en-US" dirty="0"/>
              <a:t>https://</a:t>
            </a:r>
            <a:r>
              <a:rPr lang="en-US" dirty="0" err="1"/>
              <a:t>www.nhtsa.gov</a:t>
            </a:r>
            <a:r>
              <a:rPr lang="en-US" dirty="0"/>
              <a:t>/research-data/fatality-analysis-reporting-system-</a:t>
            </a:r>
            <a:r>
              <a:rPr lang="en-US" dirty="0" err="1"/>
              <a:t>fars</a:t>
            </a:r>
            <a:endParaRPr lang="en-US" dirty="0"/>
          </a:p>
        </p:txBody>
      </p:sp>
    </p:spTree>
    <p:extLst>
      <p:ext uri="{BB962C8B-B14F-4D97-AF65-F5344CB8AC3E}">
        <p14:creationId xmlns:p14="http://schemas.microsoft.com/office/powerpoint/2010/main" val="104659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6368-8E6C-FD42-B736-1E59CC0142E5}"/>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26704140-EB8A-A34F-A38E-64576EC3DA25}"/>
              </a:ext>
            </a:extLst>
          </p:cNvPr>
          <p:cNvSpPr>
            <a:spLocks noGrp="1"/>
          </p:cNvSpPr>
          <p:nvPr>
            <p:ph idx="1"/>
          </p:nvPr>
        </p:nvSpPr>
        <p:spPr/>
        <p:txBody>
          <a:bodyPr>
            <a:normAutofit fontScale="92500" lnSpcReduction="10000"/>
          </a:bodyPr>
          <a:lstStyle/>
          <a:p>
            <a:r>
              <a:rPr lang="en-US" sz="1600" dirty="0"/>
              <a:t>Fatalities Report for All Airlines (1985 vs 2014) </a:t>
            </a:r>
            <a:br>
              <a:rPr lang="en-US" sz="1600" dirty="0"/>
            </a:br>
            <a:endParaRPr lang="en-US" sz="1600" dirty="0"/>
          </a:p>
          <a:p>
            <a:r>
              <a:rPr lang="en-US" sz="1600" dirty="0"/>
              <a:t>Fatal Accidents Report for All Airlines (1985 vs 2014) </a:t>
            </a:r>
          </a:p>
          <a:p>
            <a:endParaRPr lang="en-US" sz="1600" dirty="0"/>
          </a:p>
          <a:p>
            <a:r>
              <a:rPr lang="en-US" sz="1600" dirty="0"/>
              <a:t>Incidents Report for All Airlines (1985 vs 2014) </a:t>
            </a:r>
          </a:p>
          <a:p>
            <a:endParaRPr lang="en-US" sz="1600" dirty="0"/>
          </a:p>
          <a:p>
            <a:r>
              <a:rPr lang="en-US" sz="1600" dirty="0"/>
              <a:t>Accidents vs Fatalities (2000-2019)</a:t>
            </a:r>
          </a:p>
          <a:p>
            <a:endParaRPr lang="en-US" sz="1600" dirty="0"/>
          </a:p>
          <a:p>
            <a:r>
              <a:rPr lang="en-US" sz="1600" dirty="0"/>
              <a:t>Traffic Fatalities vs Airline Fatalities</a:t>
            </a:r>
          </a:p>
          <a:p>
            <a:endParaRPr lang="en-US" sz="1600" dirty="0"/>
          </a:p>
          <a:p>
            <a:r>
              <a:rPr lang="en-US" sz="1600" dirty="0"/>
              <a:t>Airline Net Profit by Year </a:t>
            </a:r>
          </a:p>
          <a:p>
            <a:endParaRPr lang="en-US" dirty="0"/>
          </a:p>
          <a:p>
            <a:endParaRPr lang="en-US" dirty="0"/>
          </a:p>
        </p:txBody>
      </p:sp>
    </p:spTree>
    <p:extLst>
      <p:ext uri="{BB962C8B-B14F-4D97-AF65-F5344CB8AC3E}">
        <p14:creationId xmlns:p14="http://schemas.microsoft.com/office/powerpoint/2010/main" val="184886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8E59FE-7D5E-44AE-9A51-08FBB00B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8E809-70C7-644A-90C1-9FE200C333E6}"/>
              </a:ext>
            </a:extLst>
          </p:cNvPr>
          <p:cNvSpPr>
            <a:spLocks noGrp="1"/>
          </p:cNvSpPr>
          <p:nvPr>
            <p:ph type="title"/>
          </p:nvPr>
        </p:nvSpPr>
        <p:spPr>
          <a:xfrm>
            <a:off x="914401" y="591668"/>
            <a:ext cx="6397496" cy="1544951"/>
          </a:xfrm>
        </p:spPr>
        <p:txBody>
          <a:bodyPr>
            <a:normAutofit/>
          </a:bodyPr>
          <a:lstStyle/>
          <a:p>
            <a:r>
              <a:rPr lang="en-US" dirty="0"/>
              <a:t> </a:t>
            </a:r>
          </a:p>
        </p:txBody>
      </p:sp>
      <p:sp>
        <p:nvSpPr>
          <p:cNvPr id="3" name="Content Placeholder 2">
            <a:extLst>
              <a:ext uri="{FF2B5EF4-FFF2-40B4-BE49-F238E27FC236}">
                <a16:creationId xmlns:a16="http://schemas.microsoft.com/office/drawing/2014/main" id="{0BA431F1-3F8F-5C4F-966D-1E2C62C56EAC}"/>
              </a:ext>
            </a:extLst>
          </p:cNvPr>
          <p:cNvSpPr>
            <a:spLocks noGrp="1"/>
          </p:cNvSpPr>
          <p:nvPr>
            <p:ph idx="1"/>
          </p:nvPr>
        </p:nvSpPr>
        <p:spPr>
          <a:xfrm>
            <a:off x="914401" y="1364143"/>
            <a:ext cx="6096000" cy="4033054"/>
          </a:xfrm>
        </p:spPr>
        <p:txBody>
          <a:bodyPr>
            <a:normAutofit lnSpcReduction="10000"/>
          </a:bodyPr>
          <a:lstStyle/>
          <a:p>
            <a:endParaRPr lang="en-US" dirty="0"/>
          </a:p>
          <a:p>
            <a:r>
              <a:rPr lang="en-US" dirty="0"/>
              <a:t>Pilots are involved at every stage of the flight, and pilot errors can occur at any one of them</a:t>
            </a:r>
          </a:p>
          <a:p>
            <a:r>
              <a:rPr lang="en-US" dirty="0"/>
              <a:t>Airline Accidents could happen for many reasons. Implementing safety measures can reduce casualties and fatalities.</a:t>
            </a:r>
          </a:p>
          <a:p>
            <a:r>
              <a:rPr lang="en-US" dirty="0"/>
              <a:t>Some accidents are caused by bad weather, human errors or objects in the sky</a:t>
            </a:r>
          </a:p>
          <a:p>
            <a:r>
              <a:rPr lang="en-US" dirty="0"/>
              <a:t>Mechanical Failure. Equipment failures account for about 20 percent of aviation crashes</a:t>
            </a:r>
          </a:p>
        </p:txBody>
      </p:sp>
      <p:pic>
        <p:nvPicPr>
          <p:cNvPr id="4" name="Picture 3">
            <a:extLst>
              <a:ext uri="{FF2B5EF4-FFF2-40B4-BE49-F238E27FC236}">
                <a16:creationId xmlns:a16="http://schemas.microsoft.com/office/drawing/2014/main" id="{8C1F4577-37D4-5044-A88B-92D4ED62441C}"/>
              </a:ext>
            </a:extLst>
          </p:cNvPr>
          <p:cNvPicPr>
            <a:picLocks noChangeAspect="1"/>
          </p:cNvPicPr>
          <p:nvPr/>
        </p:nvPicPr>
        <p:blipFill rotWithShape="1">
          <a:blip r:embed="rId2"/>
          <a:srcRect l="29272" r="36259" b="1"/>
          <a:stretch/>
        </p:blipFill>
        <p:spPr>
          <a:xfrm>
            <a:off x="7924803" y="1"/>
            <a:ext cx="4267197" cy="6870626"/>
          </a:xfrm>
          <a:prstGeom prst="rect">
            <a:avLst/>
          </a:prstGeom>
        </p:spPr>
      </p:pic>
      <p:sp>
        <p:nvSpPr>
          <p:cNvPr id="11" name="Freeform: Shape 10">
            <a:extLst>
              <a:ext uri="{FF2B5EF4-FFF2-40B4-BE49-F238E27FC236}">
                <a16:creationId xmlns:a16="http://schemas.microsoft.com/office/drawing/2014/main" id="{454757A4-999E-4582-917C-9C73BFEA9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1BAE6AD2-77FD-438C-B9EE-3347535CE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561283A-D4B4-7440-9866-BAC282C33538}"/>
              </a:ext>
            </a:extLst>
          </p:cNvPr>
          <p:cNvSpPr txBox="1"/>
          <p:nvPr/>
        </p:nvSpPr>
        <p:spPr>
          <a:xfrm>
            <a:off x="699018" y="999138"/>
            <a:ext cx="6768584" cy="461665"/>
          </a:xfrm>
          <a:prstGeom prst="rect">
            <a:avLst/>
          </a:prstGeom>
          <a:noFill/>
        </p:spPr>
        <p:txBody>
          <a:bodyPr wrap="none" rtlCol="0">
            <a:spAutoFit/>
          </a:bodyPr>
          <a:lstStyle/>
          <a:p>
            <a:r>
              <a:rPr lang="en-US" sz="2400" b="1" dirty="0"/>
              <a:t>Accidents Happen and it out of the Airlines control</a:t>
            </a:r>
          </a:p>
        </p:txBody>
      </p:sp>
    </p:spTree>
    <p:extLst>
      <p:ext uri="{BB962C8B-B14F-4D97-AF65-F5344CB8AC3E}">
        <p14:creationId xmlns:p14="http://schemas.microsoft.com/office/powerpoint/2010/main" val="195493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1E1C-E354-DF43-A265-5AEE8F61B855}"/>
              </a:ext>
            </a:extLst>
          </p:cNvPr>
          <p:cNvSpPr>
            <a:spLocks noGrp="1"/>
          </p:cNvSpPr>
          <p:nvPr>
            <p:ph type="title"/>
          </p:nvPr>
        </p:nvSpPr>
        <p:spPr/>
        <p:txBody>
          <a:bodyPr/>
          <a:lstStyle/>
          <a:p>
            <a:r>
              <a:rPr lang="en-US" dirty="0"/>
              <a:t>Fatalities Report for All Airlines (1985 vs 2014)</a:t>
            </a:r>
          </a:p>
        </p:txBody>
      </p:sp>
      <p:pic>
        <p:nvPicPr>
          <p:cNvPr id="4" name="Content Placeholder 3">
            <a:extLst>
              <a:ext uri="{FF2B5EF4-FFF2-40B4-BE49-F238E27FC236}">
                <a16:creationId xmlns:a16="http://schemas.microsoft.com/office/drawing/2014/main" id="{69492760-6087-9248-975E-62C0F5BB895F}"/>
              </a:ext>
            </a:extLst>
          </p:cNvPr>
          <p:cNvPicPr>
            <a:picLocks noGrp="1" noChangeAspect="1"/>
          </p:cNvPicPr>
          <p:nvPr>
            <p:ph idx="1"/>
          </p:nvPr>
        </p:nvPicPr>
        <p:blipFill>
          <a:blip r:embed="rId2"/>
          <a:stretch>
            <a:fillRect/>
          </a:stretch>
        </p:blipFill>
        <p:spPr>
          <a:xfrm>
            <a:off x="506628" y="1635518"/>
            <a:ext cx="7538532" cy="5031235"/>
          </a:xfrm>
          <a:prstGeom prst="rect">
            <a:avLst/>
          </a:prstGeom>
        </p:spPr>
      </p:pic>
      <p:sp>
        <p:nvSpPr>
          <p:cNvPr id="5" name="TextBox 4">
            <a:extLst>
              <a:ext uri="{FF2B5EF4-FFF2-40B4-BE49-F238E27FC236}">
                <a16:creationId xmlns:a16="http://schemas.microsoft.com/office/drawing/2014/main" id="{4FED056E-8D29-064C-9955-D55F770448C7}"/>
              </a:ext>
            </a:extLst>
          </p:cNvPr>
          <p:cNvSpPr txBox="1"/>
          <p:nvPr/>
        </p:nvSpPr>
        <p:spPr>
          <a:xfrm>
            <a:off x="8229601" y="1919672"/>
            <a:ext cx="316332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China Airlines seem to have more fatalities during 1985 than 2014.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Next highest fatalities is Japan at 520 death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with the leased death is Nippon Airlines with on 1 death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graph show the fatalities rate decline as it moves towards 20014</a:t>
            </a:r>
          </a:p>
        </p:txBody>
      </p:sp>
    </p:spTree>
    <p:extLst>
      <p:ext uri="{BB962C8B-B14F-4D97-AF65-F5344CB8AC3E}">
        <p14:creationId xmlns:p14="http://schemas.microsoft.com/office/powerpoint/2010/main" val="306847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A15E-E878-5448-A3CF-7EE7987FDC06}"/>
              </a:ext>
            </a:extLst>
          </p:cNvPr>
          <p:cNvSpPr>
            <a:spLocks noGrp="1"/>
          </p:cNvSpPr>
          <p:nvPr>
            <p:ph type="title"/>
          </p:nvPr>
        </p:nvSpPr>
        <p:spPr/>
        <p:txBody>
          <a:bodyPr>
            <a:normAutofit fontScale="90000"/>
          </a:bodyPr>
          <a:lstStyle/>
          <a:p>
            <a:r>
              <a:rPr lang="en-US" dirty="0"/>
              <a:t>Fatal Accidents Report for All Airlines (1985 vs 2014) </a:t>
            </a:r>
            <a:br>
              <a:rPr lang="en-US" dirty="0"/>
            </a:br>
            <a:endParaRPr lang="en-US" dirty="0"/>
          </a:p>
        </p:txBody>
      </p:sp>
      <p:pic>
        <p:nvPicPr>
          <p:cNvPr id="4" name="Content Placeholder 3">
            <a:extLst>
              <a:ext uri="{FF2B5EF4-FFF2-40B4-BE49-F238E27FC236}">
                <a16:creationId xmlns:a16="http://schemas.microsoft.com/office/drawing/2014/main" id="{8F7405B7-2DCF-3842-A287-A1AE23721FD5}"/>
              </a:ext>
            </a:extLst>
          </p:cNvPr>
          <p:cNvPicPr>
            <a:picLocks noGrp="1" noChangeAspect="1"/>
          </p:cNvPicPr>
          <p:nvPr>
            <p:ph idx="1"/>
          </p:nvPr>
        </p:nvPicPr>
        <p:blipFill>
          <a:blip r:embed="rId2"/>
          <a:stretch>
            <a:fillRect/>
          </a:stretch>
        </p:blipFill>
        <p:spPr>
          <a:xfrm>
            <a:off x="314666" y="1428356"/>
            <a:ext cx="8226838" cy="4932868"/>
          </a:xfrm>
          <a:prstGeom prst="rect">
            <a:avLst/>
          </a:prstGeom>
        </p:spPr>
      </p:pic>
      <p:sp>
        <p:nvSpPr>
          <p:cNvPr id="6" name="TextBox 5">
            <a:extLst>
              <a:ext uri="{FF2B5EF4-FFF2-40B4-BE49-F238E27FC236}">
                <a16:creationId xmlns:a16="http://schemas.microsoft.com/office/drawing/2014/main" id="{094A7A76-5AE9-D542-B5CF-B0594D33194A}"/>
              </a:ext>
            </a:extLst>
          </p:cNvPr>
          <p:cNvSpPr txBox="1"/>
          <p:nvPr/>
        </p:nvSpPr>
        <p:spPr>
          <a:xfrm>
            <a:off x="8925338" y="1620078"/>
            <a:ext cx="282271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For fatal Accidents we see Airline occupancy has a steady level where the Accidents have reduced from 1985 to 2014.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China Air reduced by nearly half.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Malaysia Airlines has increased their Fatal rate by 90% from 1985 to 2014.</a:t>
            </a:r>
          </a:p>
          <a:p>
            <a:endParaRPr lang="en-US" dirty="0"/>
          </a:p>
          <a:p>
            <a:endParaRPr lang="en-US" dirty="0"/>
          </a:p>
        </p:txBody>
      </p:sp>
    </p:spTree>
    <p:extLst>
      <p:ext uri="{BB962C8B-B14F-4D97-AF65-F5344CB8AC3E}">
        <p14:creationId xmlns:p14="http://schemas.microsoft.com/office/powerpoint/2010/main" val="202095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4A5F-04BD-1749-AB33-612E90C0FF6B}"/>
              </a:ext>
            </a:extLst>
          </p:cNvPr>
          <p:cNvSpPr>
            <a:spLocks noGrp="1"/>
          </p:cNvSpPr>
          <p:nvPr>
            <p:ph type="title"/>
          </p:nvPr>
        </p:nvSpPr>
        <p:spPr/>
        <p:txBody>
          <a:bodyPr/>
          <a:lstStyle/>
          <a:p>
            <a:r>
              <a:rPr lang="en-US" dirty="0"/>
              <a:t>Incidents Report for All Airlines (1985 vs 2014) </a:t>
            </a:r>
            <a:br>
              <a:rPr lang="en-US" dirty="0"/>
            </a:br>
            <a:endParaRPr lang="en-US" dirty="0"/>
          </a:p>
        </p:txBody>
      </p:sp>
      <p:pic>
        <p:nvPicPr>
          <p:cNvPr id="4" name="Content Placeholder 3">
            <a:extLst>
              <a:ext uri="{FF2B5EF4-FFF2-40B4-BE49-F238E27FC236}">
                <a16:creationId xmlns:a16="http://schemas.microsoft.com/office/drawing/2014/main" id="{D4B9BB8D-76AD-214E-B7DB-1F45AC41E4D5}"/>
              </a:ext>
            </a:extLst>
          </p:cNvPr>
          <p:cNvPicPr>
            <a:picLocks noGrp="1" noChangeAspect="1"/>
          </p:cNvPicPr>
          <p:nvPr>
            <p:ph idx="1"/>
          </p:nvPr>
        </p:nvPicPr>
        <p:blipFill>
          <a:blip r:embed="rId2"/>
          <a:stretch>
            <a:fillRect/>
          </a:stretch>
        </p:blipFill>
        <p:spPr>
          <a:xfrm>
            <a:off x="537513" y="1428658"/>
            <a:ext cx="7777425" cy="5183050"/>
          </a:xfrm>
          <a:prstGeom prst="rect">
            <a:avLst/>
          </a:prstGeom>
        </p:spPr>
      </p:pic>
      <p:sp>
        <p:nvSpPr>
          <p:cNvPr id="6" name="Rectangle 5">
            <a:extLst>
              <a:ext uri="{FF2B5EF4-FFF2-40B4-BE49-F238E27FC236}">
                <a16:creationId xmlns:a16="http://schemas.microsoft.com/office/drawing/2014/main" id="{7A1582BA-9CB4-F545-B00C-0B88A5AA2806}"/>
              </a:ext>
            </a:extLst>
          </p:cNvPr>
          <p:cNvSpPr/>
          <p:nvPr/>
        </p:nvSpPr>
        <p:spPr>
          <a:xfrm>
            <a:off x="8682681" y="1919672"/>
            <a:ext cx="3024809" cy="1200329"/>
          </a:xfrm>
          <a:prstGeom prst="rect">
            <a:avLst/>
          </a:prstGeom>
        </p:spPr>
        <p:txBody>
          <a:bodyPr wrap="square">
            <a:spAutoFit/>
          </a:bodyPr>
          <a:lstStyle/>
          <a:p>
            <a:r>
              <a:rPr lang="en-US" dirty="0"/>
              <a:t>List of the Airlines with the highest reported Incidents in the last between 1985 to 2014</a:t>
            </a:r>
          </a:p>
        </p:txBody>
      </p:sp>
    </p:spTree>
    <p:extLst>
      <p:ext uri="{BB962C8B-B14F-4D97-AF65-F5344CB8AC3E}">
        <p14:creationId xmlns:p14="http://schemas.microsoft.com/office/powerpoint/2010/main" val="118579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A4FE-07EA-AB4D-A36B-4E2AFB467721}"/>
              </a:ext>
            </a:extLst>
          </p:cNvPr>
          <p:cNvSpPr>
            <a:spLocks noGrp="1"/>
          </p:cNvSpPr>
          <p:nvPr>
            <p:ph type="title"/>
          </p:nvPr>
        </p:nvSpPr>
        <p:spPr>
          <a:xfrm>
            <a:off x="885377" y="342190"/>
            <a:ext cx="9914859" cy="1329004"/>
          </a:xfrm>
        </p:spPr>
        <p:txBody>
          <a:bodyPr/>
          <a:lstStyle/>
          <a:p>
            <a:r>
              <a:rPr lang="en-US" dirty="0"/>
              <a:t>Accidents vs Fatalities (2000-2019)</a:t>
            </a:r>
            <a:br>
              <a:rPr lang="en-US" dirty="0"/>
            </a:br>
            <a:endParaRPr lang="en-US" dirty="0"/>
          </a:p>
        </p:txBody>
      </p:sp>
      <p:pic>
        <p:nvPicPr>
          <p:cNvPr id="4" name="Content Placeholder 3">
            <a:extLst>
              <a:ext uri="{FF2B5EF4-FFF2-40B4-BE49-F238E27FC236}">
                <a16:creationId xmlns:a16="http://schemas.microsoft.com/office/drawing/2014/main" id="{0FC032BB-2B8A-934D-88C3-45ADC8ED3955}"/>
              </a:ext>
            </a:extLst>
          </p:cNvPr>
          <p:cNvPicPr>
            <a:picLocks noGrp="1" noChangeAspect="1"/>
          </p:cNvPicPr>
          <p:nvPr>
            <p:ph idx="1"/>
          </p:nvPr>
        </p:nvPicPr>
        <p:blipFill>
          <a:blip r:embed="rId2"/>
          <a:stretch>
            <a:fillRect/>
          </a:stretch>
        </p:blipFill>
        <p:spPr>
          <a:xfrm>
            <a:off x="570741" y="1255170"/>
            <a:ext cx="7932481" cy="5480955"/>
          </a:xfrm>
          <a:prstGeom prst="rect">
            <a:avLst/>
          </a:prstGeom>
        </p:spPr>
      </p:pic>
      <p:sp>
        <p:nvSpPr>
          <p:cNvPr id="6" name="TextBox 5">
            <a:extLst>
              <a:ext uri="{FF2B5EF4-FFF2-40B4-BE49-F238E27FC236}">
                <a16:creationId xmlns:a16="http://schemas.microsoft.com/office/drawing/2014/main" id="{4F0F8B3C-38C9-9444-AF67-A672AF432B9A}"/>
              </a:ext>
            </a:extLst>
          </p:cNvPr>
          <p:cNvSpPr txBox="1"/>
          <p:nvPr/>
        </p:nvSpPr>
        <p:spPr>
          <a:xfrm>
            <a:off x="8796130" y="1918252"/>
            <a:ext cx="2702393" cy="2031325"/>
          </a:xfrm>
          <a:prstGeom prst="rect">
            <a:avLst/>
          </a:prstGeom>
          <a:noFill/>
        </p:spPr>
        <p:txBody>
          <a:bodyPr wrap="square" rtlCol="0">
            <a:spAutoFit/>
          </a:bodyPr>
          <a:lstStyle/>
          <a:p>
            <a:r>
              <a:rPr lang="en-US" dirty="0"/>
              <a:t>During 2005 Fatalities rate fell a record 164 compared to 1,586 in 2000. Both Accidents and Fatalities are seeing huge improvement per year. </a:t>
            </a:r>
          </a:p>
        </p:txBody>
      </p:sp>
    </p:spTree>
    <p:extLst>
      <p:ext uri="{BB962C8B-B14F-4D97-AF65-F5344CB8AC3E}">
        <p14:creationId xmlns:p14="http://schemas.microsoft.com/office/powerpoint/2010/main" val="50022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0291-24DF-6A41-8609-33DFDA2ECAC1}"/>
              </a:ext>
            </a:extLst>
          </p:cNvPr>
          <p:cNvSpPr>
            <a:spLocks noGrp="1"/>
          </p:cNvSpPr>
          <p:nvPr>
            <p:ph type="title"/>
          </p:nvPr>
        </p:nvSpPr>
        <p:spPr/>
        <p:txBody>
          <a:bodyPr/>
          <a:lstStyle/>
          <a:p>
            <a:r>
              <a:rPr lang="en-US" dirty="0"/>
              <a:t>Traffic Fatalities vs Airline Fatalities</a:t>
            </a:r>
            <a:br>
              <a:rPr lang="en-US" dirty="0"/>
            </a:br>
            <a:endParaRPr lang="en-US" dirty="0"/>
          </a:p>
        </p:txBody>
      </p:sp>
      <p:pic>
        <p:nvPicPr>
          <p:cNvPr id="4" name="Content Placeholder 3">
            <a:extLst>
              <a:ext uri="{FF2B5EF4-FFF2-40B4-BE49-F238E27FC236}">
                <a16:creationId xmlns:a16="http://schemas.microsoft.com/office/drawing/2014/main" id="{1E3E3A19-1603-8A4B-8480-97BC1940386C}"/>
              </a:ext>
            </a:extLst>
          </p:cNvPr>
          <p:cNvPicPr>
            <a:picLocks noGrp="1" noChangeAspect="1"/>
          </p:cNvPicPr>
          <p:nvPr>
            <p:ph idx="1"/>
          </p:nvPr>
        </p:nvPicPr>
        <p:blipFill>
          <a:blip r:embed="rId2"/>
          <a:stretch>
            <a:fillRect/>
          </a:stretch>
        </p:blipFill>
        <p:spPr>
          <a:xfrm>
            <a:off x="431949" y="1405843"/>
            <a:ext cx="7929978" cy="5240481"/>
          </a:xfrm>
          <a:prstGeom prst="rect">
            <a:avLst/>
          </a:prstGeom>
        </p:spPr>
      </p:pic>
      <p:sp>
        <p:nvSpPr>
          <p:cNvPr id="5" name="Rectangle 4">
            <a:extLst>
              <a:ext uri="{FF2B5EF4-FFF2-40B4-BE49-F238E27FC236}">
                <a16:creationId xmlns:a16="http://schemas.microsoft.com/office/drawing/2014/main" id="{E15935F9-15F7-A848-A3F2-C9429E1755C2}"/>
              </a:ext>
            </a:extLst>
          </p:cNvPr>
          <p:cNvSpPr/>
          <p:nvPr/>
        </p:nvSpPr>
        <p:spPr>
          <a:xfrm>
            <a:off x="8746434" y="1539477"/>
            <a:ext cx="3445565" cy="2246769"/>
          </a:xfrm>
          <a:prstGeom prst="rect">
            <a:avLst/>
          </a:prstGeom>
        </p:spPr>
        <p:txBody>
          <a:bodyPr wrap="square">
            <a:spAutoFit/>
          </a:bodyPr>
          <a:lstStyle/>
          <a:p>
            <a:r>
              <a:rPr lang="en-US" sz="2800" dirty="0"/>
              <a:t>Comparing Airline Fatalities vs Traffic accidents, the Airline still has a very less count.</a:t>
            </a:r>
          </a:p>
        </p:txBody>
      </p:sp>
    </p:spTree>
    <p:extLst>
      <p:ext uri="{BB962C8B-B14F-4D97-AF65-F5344CB8AC3E}">
        <p14:creationId xmlns:p14="http://schemas.microsoft.com/office/powerpoint/2010/main" val="299721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581C-E6A2-194C-B5FB-4526CAD58683}"/>
              </a:ext>
            </a:extLst>
          </p:cNvPr>
          <p:cNvSpPr>
            <a:spLocks noGrp="1"/>
          </p:cNvSpPr>
          <p:nvPr>
            <p:ph type="title"/>
          </p:nvPr>
        </p:nvSpPr>
        <p:spPr>
          <a:xfrm>
            <a:off x="895316" y="208905"/>
            <a:ext cx="9914859" cy="1329004"/>
          </a:xfrm>
        </p:spPr>
        <p:txBody>
          <a:bodyPr/>
          <a:lstStyle/>
          <a:p>
            <a:r>
              <a:rPr lang="en-US" dirty="0"/>
              <a:t>Airline Profit Earnings by during these accidents</a:t>
            </a:r>
          </a:p>
        </p:txBody>
      </p:sp>
      <p:pic>
        <p:nvPicPr>
          <p:cNvPr id="4" name="Content Placeholder 3">
            <a:extLst>
              <a:ext uri="{FF2B5EF4-FFF2-40B4-BE49-F238E27FC236}">
                <a16:creationId xmlns:a16="http://schemas.microsoft.com/office/drawing/2014/main" id="{4EEFFECC-A3FD-7044-9645-952A2CD9C3FD}"/>
              </a:ext>
            </a:extLst>
          </p:cNvPr>
          <p:cNvPicPr>
            <a:picLocks noGrp="1" noChangeAspect="1"/>
          </p:cNvPicPr>
          <p:nvPr>
            <p:ph idx="1"/>
          </p:nvPr>
        </p:nvPicPr>
        <p:blipFill>
          <a:blip r:embed="rId2"/>
          <a:stretch>
            <a:fillRect/>
          </a:stretch>
        </p:blipFill>
        <p:spPr>
          <a:xfrm>
            <a:off x="3993380" y="1930019"/>
            <a:ext cx="7883935" cy="4719076"/>
          </a:xfrm>
          <a:prstGeom prst="rect">
            <a:avLst/>
          </a:prstGeom>
        </p:spPr>
      </p:pic>
      <p:sp>
        <p:nvSpPr>
          <p:cNvPr id="5" name="Rectangle 4">
            <a:extLst>
              <a:ext uri="{FF2B5EF4-FFF2-40B4-BE49-F238E27FC236}">
                <a16:creationId xmlns:a16="http://schemas.microsoft.com/office/drawing/2014/main" id="{3EB244CD-036D-8D48-B703-370F7C0450B8}"/>
              </a:ext>
            </a:extLst>
          </p:cNvPr>
          <p:cNvSpPr/>
          <p:nvPr/>
        </p:nvSpPr>
        <p:spPr>
          <a:xfrm>
            <a:off x="314685" y="1818861"/>
            <a:ext cx="3382672" cy="3970318"/>
          </a:xfrm>
          <a:prstGeom prst="rect">
            <a:avLst/>
          </a:prstGeom>
        </p:spPr>
        <p:txBody>
          <a:bodyPr wrap="square">
            <a:spAutoFit/>
          </a:bodyPr>
          <a:lstStyle/>
          <a:p>
            <a:r>
              <a:rPr lang="en-US" dirty="0"/>
              <a:t>This report show that airlines are has steadily increased their  profits in the recent years. It shows that Airline has decreased their Fatalities, Fatal and Incident rate which gives the people the confidence to fly again. </a:t>
            </a:r>
          </a:p>
          <a:p>
            <a:endParaRPr lang="en-US" dirty="0"/>
          </a:p>
          <a:p>
            <a:endParaRPr lang="en-US" dirty="0"/>
          </a:p>
          <a:p>
            <a:r>
              <a:rPr lang="en-US" dirty="0"/>
              <a:t>The future growth among this airlines seem profitable if they ensure safe traveling standards are met at the highest level.</a:t>
            </a:r>
          </a:p>
        </p:txBody>
      </p:sp>
    </p:spTree>
    <p:extLst>
      <p:ext uri="{BB962C8B-B14F-4D97-AF65-F5344CB8AC3E}">
        <p14:creationId xmlns:p14="http://schemas.microsoft.com/office/powerpoint/2010/main" val="1700807897"/>
      </p:ext>
    </p:extLst>
  </p:cSld>
  <p:clrMapOvr>
    <a:masterClrMapping/>
  </p:clrMapOvr>
</p:sld>
</file>

<file path=ppt/theme/theme1.xml><?xml version="1.0" encoding="utf-8"?>
<a:theme xmlns:a="http://schemas.openxmlformats.org/drawingml/2006/main" name="ModOverlayVTI">
  <a:themeElements>
    <a:clrScheme name="AnalogousFromDarkSeedLeftStep">
      <a:dk1>
        <a:srgbClr val="000000"/>
      </a:dk1>
      <a:lt1>
        <a:srgbClr val="FFFFFF"/>
      </a:lt1>
      <a:dk2>
        <a:srgbClr val="191A36"/>
      </a:dk2>
      <a:lt2>
        <a:srgbClr val="E2E8E3"/>
      </a:lt2>
      <a:accent1>
        <a:srgbClr val="C34DA9"/>
      </a:accent1>
      <a:accent2>
        <a:srgbClr val="9A3BB1"/>
      </a:accent2>
      <a:accent3>
        <a:srgbClr val="7B4DC3"/>
      </a:accent3>
      <a:accent4>
        <a:srgbClr val="3B3EB1"/>
      </a:accent4>
      <a:accent5>
        <a:srgbClr val="4D81C3"/>
      </a:accent5>
      <a:accent6>
        <a:srgbClr val="3BA1B1"/>
      </a:accent6>
      <a:hlink>
        <a:srgbClr val="3F63BF"/>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80</TotalTime>
  <Words>599</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Nova Light</vt:lpstr>
      <vt:lpstr>Elephant</vt:lpstr>
      <vt:lpstr>ModOverlayVTI</vt:lpstr>
      <vt:lpstr>Executive Summary Airline Incident before Earnings Report</vt:lpstr>
      <vt:lpstr>Table of Content</vt:lpstr>
      <vt:lpstr> </vt:lpstr>
      <vt:lpstr>Fatalities Report for All Airlines (1985 vs 2014)</vt:lpstr>
      <vt:lpstr>Fatal Accidents Report for All Airlines (1985 vs 2014)  </vt:lpstr>
      <vt:lpstr>Incidents Report for All Airlines (1985 vs 2014)  </vt:lpstr>
      <vt:lpstr>Accidents vs Fatalities (2000-2019) </vt:lpstr>
      <vt:lpstr>Traffic Fatalities vs Airline Fatalities </vt:lpstr>
      <vt:lpstr>Airline Profit Earnings by during these accidents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Airline Incident before Earnings Report</dc:title>
  <dc:creator>Thip Rattanavilay</dc:creator>
  <cp:lastModifiedBy>Thip Rattanavilay</cp:lastModifiedBy>
  <cp:revision>11</cp:revision>
  <dcterms:created xsi:type="dcterms:W3CDTF">2021-07-05T01:50:56Z</dcterms:created>
  <dcterms:modified xsi:type="dcterms:W3CDTF">2021-07-05T03:11:24Z</dcterms:modified>
</cp:coreProperties>
</file>