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542E-0DB5-4D4A-9E49-5EAC9CFD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F1364-DC86-4545-B732-8648CD62C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FBB6-5AE7-44FE-93C7-698889B7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DB80-75FB-4280-A417-7DC99154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2CCA-DB2C-4CA9-BE47-0FBC40A4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D70F-337E-442D-9586-4EB21FE2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3644C-86F0-4BF1-A911-D551EF4F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63FF-020B-4E13-9533-BBC2C06A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2E15-2361-49FA-9A16-7DFFA96C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53BC-0E9C-468C-9B9E-FB6B2A67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DA13F-E11D-4AC1-AEA4-3F6D75AFA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07C64-E78D-46A2-ACC6-B6EF6E41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7B02-9F42-4626-8B33-8A7F8499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CB3C-7406-4C7E-B157-5D6B03B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02A0-73AA-4723-9A70-10A18644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5EC9-762B-476C-A5C6-0DB67F75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1560-0FF6-4FB4-A0C1-440F85E2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1C42-DEA3-4572-B530-3EF072C8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D980-0734-4D71-B81F-5A4DEF3A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7B62-BF9F-4E60-A3EA-859D2DDA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2172-EE83-4919-852A-7A9BF566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EC7A-A8DB-46C2-B333-457138BD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3BBC-E259-43C9-ABCD-1B235D38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6C94-FF76-45E2-BDB1-74906536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92E1E-32DA-4C54-AECE-38F4F3B0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7AB9-2BC4-42FE-AD59-F99653BC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438A-45F5-4AD3-A2EB-B43374B9D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A5244-BBA7-4B85-87B1-DA6D56C58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23FE4-B97F-4E75-91A0-C4520108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21B90-7592-40C4-981D-F80A00F1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51F14-04AB-4C20-A86A-9CBCD115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0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56CB-5132-4A9A-A1DB-65F4C927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D55E-8BD3-44E8-A0BC-9F6B3258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D0B85-7322-4F8E-B4ED-C0798E88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DE428-A7BE-4524-812B-D3998205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C4309-4ABC-4931-BF1C-DC9BFFEE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BC789-BADE-4DA0-ACCC-7E2DE19D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28CE9-ADAF-4EA3-8EFA-952FAD75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2CC57-059A-4B3D-97D1-0783C92A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ECB8-976E-4D7A-90C9-9FF7A37C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D1C91-D7B0-40D3-9403-824FCAB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C7F37-1E35-4E86-AA48-4E2588F6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C8A44-5DEA-4976-997A-245A099E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67A09-AE44-4EDF-889E-00D7797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B866A-59CF-40CD-96F6-65A28F20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410B6-8E79-4BA4-98C9-D406089F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23F8-E8DA-4E0C-ACAB-C642CE60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085C-9C27-442A-B6E3-06F87B8E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43825-5ABB-4186-8AC8-8448F69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AAA14-4935-43B9-9C03-F2E2D445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BFB27-0FE4-481C-83B2-CF228B16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FFE68-B528-4C5C-8DBB-AE140008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331E-9E81-44E5-A9D4-9C5B2E8A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95F9D-2F2C-4474-88F7-7BD4D547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2F3A1-A66E-4278-84F4-DA5D13D1D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7B4F5-BBDA-441D-85F1-BBBD035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363A5-EA80-4846-BF4C-16AA20E8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1554-6B80-41F8-A436-67222302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4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4D3E0-A533-460B-9604-D7AE0976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9616-2A02-4805-8FBD-1F4DF0BA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5A9A-FBC6-4DAE-804D-0F0835769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FBE3-B7B6-4CEC-B994-1239B7BD5A0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968B6-CA71-4AB4-B08D-8034DE57B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4030-C8F7-4C18-82A8-E8DC22CF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88AA-C792-40BA-8E11-12B412DF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cikit-image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4/09/01/build-kick-ass-mobile-document-scanner-just-5-minut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779DD3-1755-449F-AD70-502F4E2F768A}"/>
              </a:ext>
            </a:extLst>
          </p:cNvPr>
          <p:cNvSpPr/>
          <p:nvPr/>
        </p:nvSpPr>
        <p:spPr>
          <a:xfrm>
            <a:off x="-1" y="0"/>
            <a:ext cx="12192000" cy="73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FF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997719-9AE4-4A2F-B3AB-1FFC8A1DCA6F}"/>
              </a:ext>
            </a:extLst>
          </p:cNvPr>
          <p:cNvSpPr/>
          <p:nvPr/>
        </p:nvSpPr>
        <p:spPr>
          <a:xfrm>
            <a:off x="555327" y="386633"/>
            <a:ext cx="3684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th-TH" sz="2000" b="1" dirty="0">
                <a:solidFill>
                  <a:srgbClr val="FFFF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วิธีการสร้างเครื่องสแกนเอกสาร</a:t>
            </a:r>
            <a:r>
              <a:rPr lang="en-US" sz="2000" b="1" dirty="0">
                <a:solidFill>
                  <a:srgbClr val="FFFF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>
                <a:solidFill>
                  <a:srgbClr val="FFFF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ในเวลาเพียง 5 นาที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DF-EC16-4A7F-B433-1E6C57BD3B3E}"/>
              </a:ext>
            </a:extLst>
          </p:cNvPr>
          <p:cNvSpPr/>
          <p:nvPr/>
        </p:nvSpPr>
        <p:spPr>
          <a:xfrm>
            <a:off x="-1" y="-90193"/>
            <a:ext cx="3196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Scanner in Just 5 Minutes</a:t>
            </a:r>
          </a:p>
        </p:txBody>
      </p:sp>
      <p:pic>
        <p:nvPicPr>
          <p:cNvPr id="1026" name="Picture 2" descr="https://www.pyimagesearch.com/wp-content/uploads/2014/08/receipt-scanned.jpg">
            <a:extLst>
              <a:ext uri="{FF2B5EF4-FFF2-40B4-BE49-F238E27FC236}">
                <a16:creationId xmlns:a16="http://schemas.microsoft.com/office/drawing/2014/main" id="{D31AA014-35FE-44CD-A7EC-F3C59DC4E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48" y="798235"/>
            <a:ext cx="4466286" cy="32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468011-8F78-48C0-85A1-9517EA5427D0}"/>
              </a:ext>
            </a:extLst>
          </p:cNvPr>
          <p:cNvSpPr/>
          <p:nvPr/>
        </p:nvSpPr>
        <p:spPr>
          <a:xfrm>
            <a:off x="0" y="827040"/>
            <a:ext cx="495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การสร้างเครื่องสแกนเอกสารด้วย </a:t>
            </a:r>
            <a:r>
              <a:rPr lang="en-US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สามารถทำได้ในสามขั้นตอนง่ายๆ: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E4E2E-8948-44DE-8E75-077187DE6B76}"/>
              </a:ext>
            </a:extLst>
          </p:cNvPr>
          <p:cNvSpPr/>
          <p:nvPr/>
        </p:nvSpPr>
        <p:spPr>
          <a:xfrm>
            <a:off x="282683" y="1173376"/>
            <a:ext cx="6553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ขั้นตอนที่ 1: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ตรวจจับขอบ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Detect edges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b="0" i="0" dirty="0">
              <a:solidFill>
                <a:srgbClr val="55555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ขั้นตอนที่ 2: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ใช้ขอบในภาพเพื่อค้นหาเส้นขอบ 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contour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 ที่แสดงถึงเศษกระดาษที่ถูกสแกน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ขั้นตอนที่ 3: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ใช้การแปลง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เปอร์สเปค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ทีฟเพื่อรับมุมมองจาก 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top-down)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ของเอกสาร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3E97B2-B679-49EC-87EF-9F9A55F8FD8E}"/>
              </a:ext>
            </a:extLst>
          </p:cNvPr>
          <p:cNvSpPr/>
          <p:nvPr/>
        </p:nvSpPr>
        <p:spPr>
          <a:xfrm>
            <a:off x="196666" y="2210419"/>
            <a:ext cx="684073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th-TH" sz="2400" b="1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จริงๆ</a:t>
            </a:r>
            <a:r>
              <a:rPr lang="th-TH" sz="2400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. แค่นั้นแหละ. เพียง</a:t>
            </a:r>
            <a:r>
              <a:rPr lang="en-US" sz="2400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3 </a:t>
            </a:r>
            <a:r>
              <a:rPr lang="th-TH" sz="2400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ขั้นตอนและคุณกำลังส่งแอ</a:t>
            </a:r>
            <a:r>
              <a:rPr lang="th-TH" sz="2400" b="1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พสแ</a:t>
            </a:r>
            <a:r>
              <a:rPr lang="th-TH" sz="2400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กนเอกสารของคุณเอง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251C3-7F6F-464A-93E0-76F9EC0D7601}"/>
              </a:ext>
            </a:extLst>
          </p:cNvPr>
          <p:cNvSpPr/>
          <p:nvPr/>
        </p:nvSpPr>
        <p:spPr>
          <a:xfrm>
            <a:off x="143651" y="2807524"/>
            <a:ext cx="446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เมื่อใดก็ตามที่คุณต้องการทำการแปลงมุมมอง 4 จุดคุณควรใช้โมดูลนี้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31456-74E8-42FD-8BF2-24A584B93CB3}"/>
              </a:ext>
            </a:extLst>
          </p:cNvPr>
          <p:cNvSpPr/>
          <p:nvPr/>
        </p:nvSpPr>
        <p:spPr>
          <a:xfrm>
            <a:off x="4489609" y="2766605"/>
            <a:ext cx="14233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FFC000"/>
                </a:solidFill>
                <a:effectLst/>
                <a:latin typeface="Monaco"/>
              </a:rPr>
              <a:t>transform.py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2F00F-68D5-4051-B3B8-CF04243F160E}"/>
              </a:ext>
            </a:extLst>
          </p:cNvPr>
          <p:cNvSpPr/>
          <p:nvPr/>
        </p:nvSpPr>
        <p:spPr>
          <a:xfrm>
            <a:off x="2158258" y="3463507"/>
            <a:ext cx="398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เปิด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Python IDE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สร้างไฟล์ใหม่ชื่อมัน </a:t>
            </a:r>
            <a:r>
              <a:rPr lang="en-US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scan.py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และเริ่มกันเลย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58ADC2-68FA-498F-9B55-3FB425F06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4" t="29644" r="41092" b="45761"/>
          <a:stretch/>
        </p:blipFill>
        <p:spPr>
          <a:xfrm>
            <a:off x="282683" y="3862452"/>
            <a:ext cx="5677698" cy="19298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E5AC65-A491-4DEF-8C5F-C676C310D25F}"/>
              </a:ext>
            </a:extLst>
          </p:cNvPr>
          <p:cNvSpPr/>
          <p:nvPr/>
        </p:nvSpPr>
        <p:spPr>
          <a:xfrm>
            <a:off x="5960381" y="4026526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2-7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จัดการกับการนำเข้าแพ็คเกจ 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Python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ที่จำเป็นที่เราต้องการ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B69214-62B3-44DD-A8F7-2DA7AA7A4195}"/>
              </a:ext>
            </a:extLst>
          </p:cNvPr>
          <p:cNvSpPr/>
          <p:nvPr/>
        </p:nvSpPr>
        <p:spPr>
          <a:xfrm>
            <a:off x="5960381" y="4293820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เราจะเริ่มต้นด้วยการนำเข้า  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four_point_transform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93386-A0B2-4594-91DE-614B1EB2A54D}"/>
              </a:ext>
            </a:extLst>
          </p:cNvPr>
          <p:cNvSpPr/>
          <p:nvPr/>
        </p:nvSpPr>
        <p:spPr>
          <a:xfrm>
            <a:off x="6011741" y="4564086"/>
            <a:ext cx="6306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เราจะใช้  โมดูล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imutils</a:t>
            </a:r>
            <a:r>
              <a:rPr lang="th-TH" b="0" i="0" dirty="0">
                <a:solidFill>
                  <a:srgbClr val="002D7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ซึ่งมี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อำนวยความสะดวกสำหรับการปรับขนาดการหมุนและการครอบตัดรูปภาพ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4B3C2D-4BE6-4ED5-8A11-0708D9D3C88C}"/>
              </a:ext>
            </a:extLst>
          </p:cNvPr>
          <p:cNvSpPr/>
          <p:nvPr/>
        </p:nvSpPr>
        <p:spPr>
          <a:xfrm>
            <a:off x="5960381" y="51431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ถัดลงมาขอนำเข้า 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threshold_local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 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จาก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u="sng" dirty="0" err="1"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scikit</a:t>
            </a:r>
            <a:r>
              <a:rPr lang="en-US" u="sng" dirty="0"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-image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th-TH" b="0" i="0" u="none" strike="noStrike" dirty="0">
                <a:solidFill>
                  <a:srgbClr val="428BC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 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นี้จะช่วยให้เราได้รับภาพ “ ขาวดำ” กับภาพสแกนของเรา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9263B-A9D3-490F-8A60-4DB82AA5AF28}"/>
              </a:ext>
            </a:extLst>
          </p:cNvPr>
          <p:cNvSpPr/>
          <p:nvPr/>
        </p:nvSpPr>
        <p:spPr>
          <a:xfrm>
            <a:off x="5960381" y="5650967"/>
            <a:ext cx="60960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สุดท้ายเราจะใช้ 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NumPy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สำหรับการประมวลผลเชิงตัวเลข </a:t>
            </a:r>
            <a:r>
              <a:rPr lang="en-US" dirty="0" err="1">
                <a:solidFill>
                  <a:srgbClr val="002D7A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argparse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 เพื่อแยกอาร์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กิวเ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มนต์บรรทัดคำสั่งและ </a:t>
            </a:r>
            <a:r>
              <a:rPr lang="en-US" b="0" i="0" dirty="0">
                <a:solidFill>
                  <a:srgbClr val="002D7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 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สำหรับใช้งานรูปภาพ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AF2794-767B-4CBC-A394-4E95C3CF83F9}"/>
              </a:ext>
            </a:extLst>
          </p:cNvPr>
          <p:cNvSpPr/>
          <p:nvPr/>
        </p:nvSpPr>
        <p:spPr>
          <a:xfrm>
            <a:off x="49089" y="58886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10-13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จัดการกับการแยกวิเคราะห์อาร์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กิวเ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มนต์บรรทัดคำสั่งของเรา เราต้องการเพียงภาพเดียว </a:t>
            </a:r>
            <a:r>
              <a:rPr lang="en-US" dirty="0">
                <a:solidFill>
                  <a:srgbClr val="006FE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--image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ซึ่งเป็น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path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ไปยังภาพที่มีเอกสารที่เราต้องการสแกน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74BCF-8074-4318-9E5F-51CC01844D22}"/>
              </a:ext>
            </a:extLst>
          </p:cNvPr>
          <p:cNvSpPr/>
          <p:nvPr/>
        </p:nvSpPr>
        <p:spPr>
          <a:xfrm>
            <a:off x="49089" y="6488668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ตอนนี้เรามี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path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ไปยังรูปภาพของเราเราสามารถไปยังขั้นตอนที่ 1: การตรวจจับขอบ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A50841-7119-472C-BC7C-17ADF69B4CEC}"/>
              </a:ext>
            </a:extLst>
          </p:cNvPr>
          <p:cNvCxnSpPr/>
          <p:nvPr/>
        </p:nvCxnSpPr>
        <p:spPr>
          <a:xfrm>
            <a:off x="5960381" y="3862452"/>
            <a:ext cx="0" cy="299554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2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5E3CE-F556-44D3-8C25-88017978D229}"/>
              </a:ext>
            </a:extLst>
          </p:cNvPr>
          <p:cNvSpPr/>
          <p:nvPr/>
        </p:nvSpPr>
        <p:spPr>
          <a:xfrm>
            <a:off x="111919" y="106532"/>
            <a:ext cx="42115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th-TH" sz="2400" b="1" dirty="0">
                <a:solidFill>
                  <a:srgbClr val="222222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ขั้นตอนที่ 1: การตรวจจับขอบ (</a:t>
            </a: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Edge Detection</a:t>
            </a:r>
            <a:r>
              <a:rPr lang="th-TH" sz="2400" b="1" dirty="0">
                <a:solidFill>
                  <a:srgbClr val="222222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CB483-B0EA-413A-80D1-147B0A6BE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8" t="22136" r="41092" b="42783"/>
          <a:stretch/>
        </p:blipFill>
        <p:spPr>
          <a:xfrm>
            <a:off x="111919" y="656948"/>
            <a:ext cx="4980373" cy="2405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4C70C-0726-4AE2-9E99-42A48525B7DD}"/>
              </a:ext>
            </a:extLst>
          </p:cNvPr>
          <p:cNvSpPr/>
          <p:nvPr/>
        </p:nvSpPr>
        <p:spPr>
          <a:xfrm>
            <a:off x="5092292" y="575102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ขั้นแรก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โหลดภาพ 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</a:t>
            </a: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17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986E6-1EE5-46C9-9B8E-F3F64A898E7D}"/>
              </a:ext>
            </a:extLst>
          </p:cNvPr>
          <p:cNvSpPr/>
          <p:nvPr/>
        </p:nvSpPr>
        <p:spPr>
          <a:xfrm>
            <a:off x="5092292" y="889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 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speedup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การประมวลผลภาพเช่นเดียวกับ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การทำ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ให้ขั้นตอนการตรวจหาขอบของเราที่ถูกต้องมากขึ้นเราปรับขนาดภาพสแกนของเราที่จะมีความสูง 500 พิกเซลบน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(บรรทัดที่</a:t>
            </a: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17-20)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1C7EEC-5FB2-4F01-AA0C-AD37CEFC65BF}"/>
              </a:ext>
            </a:extLst>
          </p:cNvPr>
          <p:cNvSpPr/>
          <p:nvPr/>
        </p:nvSpPr>
        <p:spPr>
          <a:xfrm>
            <a:off x="5092292" y="1495758"/>
            <a:ext cx="629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นอกจากนี้เรายังปรับ </a:t>
            </a:r>
            <a:r>
              <a:rPr lang="th-TH" b="0" i="0" dirty="0">
                <a:solidFill>
                  <a:srgbClr val="002D7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อัตราส่วน 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ratio</a:t>
            </a:r>
            <a:r>
              <a:rPr lang="th-TH" b="0" i="0" dirty="0">
                <a:solidFill>
                  <a:srgbClr val="002D7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 ของความสูงดั้งเดิมของภาพต่อความสูงใหม่ ( </a:t>
            </a: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18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) จะช่วยให้เราทำการสแกน ภาพ</a:t>
            </a:r>
            <a:r>
              <a:rPr lang="th-TH" b="0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ต้นฉบับ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แทนที่จะเป็น ภาพที่</a:t>
            </a:r>
            <a:r>
              <a:rPr lang="th-TH" b="0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ปรับขนาด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แล้ว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0B0A1-80BA-4FE4-9EE2-A12606EE8762}"/>
              </a:ext>
            </a:extLst>
          </p:cNvPr>
          <p:cNvSpPr/>
          <p:nvPr/>
        </p:nvSpPr>
        <p:spPr>
          <a:xfrm>
            <a:off x="5095796" y="2112827"/>
            <a:ext cx="7096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จากนั้นเราแปลงภาพจาก </a:t>
            </a:r>
            <a:r>
              <a:rPr lang="en-US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RGB 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grayscale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บน 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(บรรทัดที่ 24 )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ดำเนินการแบบ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Gaussian blurring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เพื่อลบ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high frequency noise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(ช่วยในการตรวจสอบรูปร่างในขั้นตอนที่ 2) และดำเนินการตรวจหาขอบ บน </a:t>
            </a:r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26)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การส่งออกของขั้นตอนที่ 1 แสดงให้เห็นแล้วใน</a:t>
            </a:r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(บรรทัดที่ 30 และ 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E0F3A-70CA-434B-824C-FE2DD4AEBDB9}"/>
              </a:ext>
            </a:extLst>
          </p:cNvPr>
          <p:cNvSpPr/>
          <p:nvPr/>
        </p:nvSpPr>
        <p:spPr>
          <a:xfrm>
            <a:off x="111918" y="3062796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Helvetica Neue"/>
              </a:rPr>
              <a:t>ดูเอกสารตัวอย่างด้านล่าง:</a:t>
            </a:r>
          </a:p>
        </p:txBody>
      </p:sp>
      <p:pic>
        <p:nvPicPr>
          <p:cNvPr id="2050" name="Picture 2" descr="Figure 1: The first step of building a document scanning app. On the left we have the original image and on the right we have the edges detected in the image.">
            <a:extLst>
              <a:ext uri="{FF2B5EF4-FFF2-40B4-BE49-F238E27FC236}">
                <a16:creationId xmlns:a16="http://schemas.microsoft.com/office/drawing/2014/main" id="{290D776F-B55C-4D97-A333-6C8CEF95F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3" y="3320709"/>
            <a:ext cx="4479583" cy="319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FF9A1-FFB1-4771-84B2-D9230E57B176}"/>
              </a:ext>
            </a:extLst>
          </p:cNvPr>
          <p:cNvSpPr/>
          <p:nvPr/>
        </p:nvSpPr>
        <p:spPr>
          <a:xfrm>
            <a:off x="0" y="646478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400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รูปที่ 1:</a:t>
            </a:r>
            <a:r>
              <a:rPr lang="th-TH" sz="1400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ขั้นตอนแรกของการสร้างแอปสแกนเอกสาร บน</a:t>
            </a:r>
            <a:r>
              <a:rPr lang="th-TH" sz="1400" b="0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ซ้าย</a:t>
            </a:r>
            <a:r>
              <a:rPr lang="th-TH" sz="1400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เรามีภาพต้นฉบับและบน</a:t>
            </a:r>
            <a:r>
              <a:rPr lang="th-TH" sz="1400" b="0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ขวา</a:t>
            </a:r>
            <a:r>
              <a:rPr lang="th-TH" sz="1400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เรามีขอบที่ตรวจพบในภาพ</a:t>
            </a:r>
            <a:endParaRPr lang="en-US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FF066-16C2-44F5-AC2D-23DEE71ED17A}"/>
              </a:ext>
            </a:extLst>
          </p:cNvPr>
          <p:cNvSpPr/>
          <p:nvPr/>
        </p:nvSpPr>
        <p:spPr>
          <a:xfrm>
            <a:off x="5092292" y="3099931"/>
            <a:ext cx="69877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ด้านซ้ายคุณจะเห็นใบเสร็จ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Whole Foods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ขอให้สังเกตว่าภาพถูกจับ่ที่มุม มันไม่ได้เป็นมุมมอง 90 องศาจากบน (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top-down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นอกจากนี้ยังมีโต๊ะทำงานในภาพ </a:t>
            </a:r>
          </a:p>
          <a:p>
            <a:pPr fontAlgn="base"/>
            <a:endParaRPr lang="th-TH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อย่างไรก็ตามทางด้านขวาคุณจะเห็นภาพหลังจากทำการตรวจจับขอบ เราสามารถเห็นร่างของใบเสร็จได้อย่างชัดเจน</a:t>
            </a:r>
          </a:p>
          <a:p>
            <a:pPr fontAlgn="base"/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มาต่อกันที่ขั้นตอนที่ 2</a:t>
            </a:r>
          </a:p>
        </p:txBody>
      </p:sp>
    </p:spTree>
    <p:extLst>
      <p:ext uri="{BB962C8B-B14F-4D97-AF65-F5344CB8AC3E}">
        <p14:creationId xmlns:p14="http://schemas.microsoft.com/office/powerpoint/2010/main" val="166900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46F11-5086-4DED-AFBC-455D8146050E}"/>
              </a:ext>
            </a:extLst>
          </p:cNvPr>
          <p:cNvSpPr/>
          <p:nvPr/>
        </p:nvSpPr>
        <p:spPr>
          <a:xfrm>
            <a:off x="62144" y="75005"/>
            <a:ext cx="23358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th-TH" sz="2400" b="1" dirty="0">
                <a:solidFill>
                  <a:srgbClr val="22222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ขั้นตอนที่ 2: ค้นหารูปทรง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A08CF-76E7-4AFA-8B5B-662A309B24FC}"/>
              </a:ext>
            </a:extLst>
          </p:cNvPr>
          <p:cNvSpPr/>
          <p:nvPr/>
        </p:nvSpPr>
        <p:spPr>
          <a:xfrm>
            <a:off x="94695" y="557020"/>
            <a:ext cx="120026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การตรวจจับเส้นโค้งไม่จำเป็นต้องยาก</a:t>
            </a:r>
            <a:r>
              <a:rPr lang="en-US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ที่จริงแล้วเมื่อสร้างเครื่องสแกนเอกสารคุณจะได้รับ</a:t>
            </a:r>
            <a:r>
              <a:rPr lang="th-TH" sz="2000" b="0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ประโยชน์อย่างจริงจัง ...</a:t>
            </a:r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ใช้เวลาสักครู่เพื่อพิจารณาว่าเรากำลังสร้างอะไรอยู่</a:t>
            </a:r>
          </a:p>
          <a:p>
            <a:pPr fontAlgn="base"/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เครื่องสแกนเอกสารสแกนในกระดาษเพียงแผ่นเดียว</a:t>
            </a:r>
            <a:r>
              <a:rPr lang="en-US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ชิ้นส่วนของกระดาษจะถือว่าเป็นรูปสี่เหลี่ยมผืนผ้า</a:t>
            </a:r>
            <a:r>
              <a:rPr lang="en-US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และสี่เหลี่ยมผืนผ้ามี</a:t>
            </a:r>
            <a:r>
              <a:rPr lang="en-US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4 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มุมขอบ</a:t>
            </a:r>
            <a:endParaRPr lang="th-TH" sz="2000" b="0" dirty="0">
              <a:solidFill>
                <a:srgbClr val="55555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/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ดังนั้นเราสามารถสร้าง กฎง่ายๆ  เพื่อช่วยเราสร้างเครื่องสแกนเอกสารของเรา</a:t>
            </a:r>
          </a:p>
          <a:p>
            <a:pPr fontAlgn="base"/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มีลักษณะดังนี้: เราจะสมมติว่า</a:t>
            </a:r>
            <a:r>
              <a:rPr lang="th-TH" sz="2000" b="0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รูปร่างที่ใหญ่ที่สุด</a:t>
            </a:r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</a:t>
            </a:r>
            <a:r>
              <a:rPr lang="th-TH" sz="2000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ในภาพที่</a:t>
            </a:r>
            <a:r>
              <a:rPr lang="th-TH" sz="2000" b="1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มี 4 จุด</a:t>
            </a:r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นั้นคือกระดาษของเราที่จะสแกน แอพสแกนเนอร์สันนิษฐานว่าเอกสารที่คุณต้องการสแกนเป็นจุดสนใจหลักของภาพของเรา  (หรืออย่างน้อยก็ควรมีชิ้นส่วนของกระดาษมี</a:t>
            </a:r>
            <a:r>
              <a:rPr lang="th-TH" sz="2000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4 มุมขอบ</a:t>
            </a:r>
          </a:p>
          <a:p>
            <a:pPr fontAlgn="base"/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และนั่นคือสิ่งที่ </a:t>
            </a:r>
            <a:r>
              <a:rPr lang="en-US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Code </a:t>
            </a:r>
            <a:r>
              <a:rPr lang="th-TH" sz="2000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ด้านล่างทำ: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CD698-70DD-4F66-A304-BF0D8AF3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t="37023" r="40874" b="19353"/>
          <a:stretch/>
        </p:blipFill>
        <p:spPr>
          <a:xfrm>
            <a:off x="189390" y="2724107"/>
            <a:ext cx="5024762" cy="29917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B1B218-DEEE-438D-B5B5-72F21461A61D}"/>
              </a:ext>
            </a:extLst>
          </p:cNvPr>
          <p:cNvSpPr/>
          <p:nvPr/>
        </p:nvSpPr>
        <p:spPr>
          <a:xfrm>
            <a:off x="5382828" y="2629983"/>
            <a:ext cx="6619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เราเริ่มต้นด้วยการหารูปทรงในภาพขอบของเราใน(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</a:t>
            </a: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37) นอกจากนี้เรายังจัดการกับความจริงที่ว่า 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 2.4 OpenCV 3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 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 ผลตอบแทน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contours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แตกต่างกันใน  (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</a:t>
            </a: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สาย 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38)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82B0D-8E1D-4506-A78A-83F97FFBF834}"/>
              </a:ext>
            </a:extLst>
          </p:cNvPr>
          <p:cNvSpPr/>
          <p:nvPr/>
        </p:nvSpPr>
        <p:spPr>
          <a:xfrm>
            <a:off x="5382828" y="3247822"/>
            <a:ext cx="6714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เรียง 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sort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ลำดับตาม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contours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และเก็บเฉพาะอันที่ใหญ่ที่สุด ( </a:t>
            </a: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 39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) สิ่งนี้ช่วยให้เราตรวจสอบรูปทรงที่ใหญ่ที่สุดเท่านั้นโดยละทิ้งส่วนที่เหลือ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F80BD-DCF2-44E5-8AAE-A13AC85E392A}"/>
              </a:ext>
            </a:extLst>
          </p:cNvPr>
          <p:cNvSpPr/>
          <p:nvPr/>
        </p:nvSpPr>
        <p:spPr>
          <a:xfrm>
            <a:off x="5382827" y="3894153"/>
            <a:ext cx="67144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จากนั้นเราจะเริ่มต้นการวนลูปกับ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contours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บน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 บรรทัด 42 )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และใกล้เคียงกับจำนวนของจุดบน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 บรรทัด 44 และ 45 )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หากเส้นชั้นความสูงมี 4 จุด ( </a:t>
            </a:r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เส้น 49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) เราถือว่าเราได้พบเอกสารในภาพแล้ว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แอพสแกนเนอร์จะสมมติว่า (1) เอกสารที่จะสแกนเป็นจุดสนใจหลักของภาพและ (2) เอกสารนั้นเป็นรูปสี่เหลี่ยมผืนผ้าและดังนั้นจะมี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4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ขอบที่แตกต่างกัน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จากตรงนั้น </a:t>
            </a:r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55 และ 56 จะ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แสดงรูปทรงของเอกสารที่เราไปสแกน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และตอนนี้ลองมาดูภาพตัวอย่างของเรา:</a:t>
            </a:r>
          </a:p>
        </p:txBody>
      </p:sp>
    </p:spTree>
    <p:extLst>
      <p:ext uri="{BB962C8B-B14F-4D97-AF65-F5344CB8AC3E}">
        <p14:creationId xmlns:p14="http://schemas.microsoft.com/office/powerpoint/2010/main" val="373947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gure 2: The second step of building a document scanning app is to utilize the edges in the image to find the contours of the piece of paper.">
            <a:extLst>
              <a:ext uri="{FF2B5EF4-FFF2-40B4-BE49-F238E27FC236}">
                <a16:creationId xmlns:a16="http://schemas.microsoft.com/office/drawing/2014/main" id="{082A3E8B-87F9-4389-87C3-F8BB4EFAE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" y="28852"/>
            <a:ext cx="3045041" cy="41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DA4796-A80F-4695-BB3D-C526A62A7D43}"/>
              </a:ext>
            </a:extLst>
          </p:cNvPr>
          <p:cNvSpPr/>
          <p:nvPr/>
        </p:nvSpPr>
        <p:spPr>
          <a:xfrm>
            <a:off x="-68062" y="406111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200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รูปที่ 2:</a:t>
            </a:r>
            <a:r>
              <a:rPr lang="th-TH" sz="1200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ขั้นตอนที่สองของการสร้างแอปสแกนเอกสารคือการใช้ขอบในภาพเพื่อค้นหารูปทรงของชิ้นส่วนของกระดาษ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96F27-0CE0-408C-B83A-AA01D5C56338}"/>
              </a:ext>
            </a:extLst>
          </p:cNvPr>
          <p:cNvSpPr/>
          <p:nvPr/>
        </p:nvSpPr>
        <p:spPr>
          <a:xfrm>
            <a:off x="3047999" y="158448"/>
            <a:ext cx="8315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อย่างที่คุณเห็นเราประสบความสำเร็จในการใช้ภาพที่ตรวจจับขอบเพื่อค้นหาเส้นขอบ (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outline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 ของเอกสารที่แสดงโดยสี่เหลี่ยมสีเขียวรอบใบเสร็จรับเงิน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05161-2C1B-4084-AFF5-95C903EA2575}"/>
              </a:ext>
            </a:extLst>
          </p:cNvPr>
          <p:cNvSpPr/>
          <p:nvPr/>
        </p:nvSpPr>
        <p:spPr>
          <a:xfrm>
            <a:off x="3237391" y="7497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สุดท้ายนี้ไปยังขั้นตอนที่ 3 ซึ่งจะเป็น 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snap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โดยใช้ฟังก์ชัน 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four_point_transform</a:t>
            </a:r>
            <a:r>
              <a:rPr lang="en-US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27E65-EBB1-43D1-A0CA-83ED2531C3E9}"/>
              </a:ext>
            </a:extLst>
          </p:cNvPr>
          <p:cNvSpPr/>
          <p:nvPr/>
        </p:nvSpPr>
        <p:spPr>
          <a:xfrm>
            <a:off x="4673764" y="1195805"/>
            <a:ext cx="668965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th-TH" sz="2400" b="1" dirty="0">
                <a:solidFill>
                  <a:srgbClr val="22222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ขั้นตอนที่ 3: </a:t>
            </a:r>
            <a:r>
              <a:rPr lang="en-US" sz="2400" b="1" dirty="0">
                <a:solidFill>
                  <a:srgbClr val="22222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Perspective Transform &amp; Threshold</a:t>
            </a:r>
            <a:r>
              <a:rPr lang="th-TH" sz="2400" b="1" dirty="0">
                <a:solidFill>
                  <a:srgbClr val="22222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การแปลงมุมมองและเกณฑ์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F8EC9-9A7F-4133-84E0-E7E95A281F75}"/>
              </a:ext>
            </a:extLst>
          </p:cNvPr>
          <p:cNvSpPr/>
          <p:nvPr/>
        </p:nvSpPr>
        <p:spPr>
          <a:xfrm>
            <a:off x="3237391" y="1703636"/>
            <a:ext cx="9009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ขั้นตอนสุดท้ายในการสร้างเครื่องสแกนเอกสารพกพาคือการใช้จุด 4 จุดแทนโครงร่างของเอกสารและใช้การแปลง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เปอร์สเปค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ทีฟเพื่อให้ได้มุมมอง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top-down, “birds eye view”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ของภาพ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C09A0A-8002-40AC-9C51-971AC1867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58" t="29903" r="40874" b="41747"/>
          <a:stretch/>
        </p:blipFill>
        <p:spPr>
          <a:xfrm>
            <a:off x="5149047" y="2349967"/>
            <a:ext cx="5007006" cy="19442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5020C4-B078-44AB-B40E-672C12D7E214}"/>
              </a:ext>
            </a:extLst>
          </p:cNvPr>
          <p:cNvSpPr/>
          <p:nvPr/>
        </p:nvSpPr>
        <p:spPr>
          <a:xfrm>
            <a:off x="-68062" y="4489239"/>
            <a:ext cx="1095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62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ทำการแปลง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warping transformation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โดย   ฟังก์ชัน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four_point_transform</a:t>
            </a:r>
            <a:r>
              <a:rPr lang="en-US" b="0" i="0" dirty="0">
                <a:solidFill>
                  <a:srgbClr val="002D7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5C2021-ECE9-45A5-BDFF-3348B035254D}"/>
              </a:ext>
            </a:extLst>
          </p:cNvPr>
          <p:cNvSpPr/>
          <p:nvPr/>
        </p:nvSpPr>
        <p:spPr>
          <a:xfrm>
            <a:off x="-68062" y="4828135"/>
            <a:ext cx="12038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เราจะส่งอาร์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กิวเ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มนต์สองตัวไปยัง 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four_point_transform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: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ภาพแรกคือ</a:t>
            </a: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ภาพต้นฉบับของเราที่เราโหลดบนดิสก์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 </a:t>
            </a:r>
            <a:r>
              <a:rPr lang="th-TH" b="0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ไม่ใช่แบบ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ที่ปรับขนาดแล้ว) และอาร์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กิวเ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มนต์ที่สองคือ</a:t>
            </a:r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เส้นแสดงรูปร่างของเอกสารคูณด้วยอัตราส่วนที่ปรับขนาดแล้ว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7B02A0-223D-45D2-99EE-8E83CCF1F06B}"/>
              </a:ext>
            </a:extLst>
          </p:cNvPr>
          <p:cNvSpPr/>
          <p:nvPr/>
        </p:nvSpPr>
        <p:spPr>
          <a:xfrm>
            <a:off x="3047999" y="5338172"/>
            <a:ext cx="38395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คุณอาจสงสัยว่าทำไมเราคูณด้วยอัตราส่วนที่ปรับขนาดแล้ว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0A5AC-F1EF-4207-BC3F-6888192EB1E5}"/>
              </a:ext>
            </a:extLst>
          </p:cNvPr>
          <p:cNvSpPr/>
          <p:nvPr/>
        </p:nvSpPr>
        <p:spPr>
          <a:xfrm>
            <a:off x="59185" y="5692553"/>
            <a:ext cx="8791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เราคูณด้วยอัตราส่วนที่ปรับขนาดเพราะเราทำการตรวจจับขอบและพบรูปทรงบนภาพที่ปรับขนาด</a:t>
            </a:r>
            <a:r>
              <a:rPr lang="th-TH" b="0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ความสูง = 500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พิกเซล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4ADB4D-0DFD-4288-9B88-943AF42293EF}"/>
              </a:ext>
            </a:extLst>
          </p:cNvPr>
          <p:cNvSpPr/>
          <p:nvPr/>
        </p:nvSpPr>
        <p:spPr>
          <a:xfrm>
            <a:off x="59185" y="5969552"/>
            <a:ext cx="1051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อย่างไรก็ตามเราต้องการทำการสแกนภาพ</a:t>
            </a:r>
            <a:r>
              <a:rPr lang="th-TH" b="0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ต้นฉบับ  </a:t>
            </a:r>
            <a:r>
              <a:rPr lang="th-TH" b="1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ไม่ใช่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การ</a:t>
            </a:r>
            <a:r>
              <a:rPr lang="th-TH" b="0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ปรับขนาด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ภาพทำให้เราคูณ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contour points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โดยอัตราส่วนปรับขนาด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23BB7-A26A-41B9-BE71-9B8C413BF9E2}"/>
              </a:ext>
            </a:extLst>
          </p:cNvPr>
          <p:cNvSpPr/>
          <p:nvPr/>
        </p:nvSpPr>
        <p:spPr>
          <a:xfrm>
            <a:off x="59185" y="6267395"/>
            <a:ext cx="10176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เรา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จะทำภาพให้เป็น สีดำและสีขาว ที่เรานั้นนำภาพแปลงเป็น </a:t>
            </a:r>
            <a:r>
              <a:rPr lang="en-US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grayscale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และใช้ </a:t>
            </a:r>
            <a:r>
              <a:rPr lang="en-US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thresholding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ปรับตัวบน(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66-68)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FDAAED-DFE9-4248-85B9-06D4BE6F7F63}"/>
              </a:ext>
            </a:extLst>
          </p:cNvPr>
          <p:cNvSpPr/>
          <p:nvPr/>
        </p:nvSpPr>
        <p:spPr>
          <a:xfrm>
            <a:off x="29593" y="6493776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สุดท้ายเราแสดงผลลัพธ์ ใน 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(บรรทัดที่ 72-74)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006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AEF48-BEC6-448E-BCC6-CC84A53CF30E}"/>
              </a:ext>
            </a:extLst>
          </p:cNvPr>
          <p:cNvSpPr/>
          <p:nvPr/>
        </p:nvSpPr>
        <p:spPr>
          <a:xfrm>
            <a:off x="3528180" y="83883"/>
            <a:ext cx="462017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base"/>
            <a:r>
              <a:rPr lang="th-TH" sz="3200" b="1" dirty="0">
                <a:solidFill>
                  <a:srgbClr val="222222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ผลการสแกนเอกสาร </a:t>
            </a:r>
            <a:r>
              <a:rPr lang="en-US" sz="3200" b="1" dirty="0">
                <a:solidFill>
                  <a:srgbClr val="222222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Python + OpenCV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AC182-9F2F-419E-AC90-23CF27D9C82F}"/>
              </a:ext>
            </a:extLst>
          </p:cNvPr>
          <p:cNvSpPr/>
          <p:nvPr/>
        </p:nvSpPr>
        <p:spPr>
          <a:xfrm>
            <a:off x="0" y="668658"/>
            <a:ext cx="326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ลองดูที่เอกสารตัวอย่างของเราโดยเรียกใช้สคริปต์: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AF97D-A2C9-46F9-B688-DB7E11D89AA9}"/>
              </a:ext>
            </a:extLst>
          </p:cNvPr>
          <p:cNvSpPr/>
          <p:nvPr/>
        </p:nvSpPr>
        <p:spPr>
          <a:xfrm>
            <a:off x="698032" y="1037990"/>
            <a:ext cx="4173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>
                <a:solidFill>
                  <a:srgbClr val="004ED0"/>
                </a:solidFill>
                <a:effectLst/>
                <a:latin typeface="Monaco"/>
              </a:rPr>
              <a:t>python </a:t>
            </a:r>
            <a:r>
              <a:rPr lang="fr-FR" b="0" i="0" dirty="0">
                <a:solidFill>
                  <a:srgbClr val="002D7A"/>
                </a:solidFill>
                <a:effectLst/>
                <a:latin typeface="Monaco"/>
              </a:rPr>
              <a:t>scan</a:t>
            </a:r>
            <a:r>
              <a:rPr lang="fr-FR" b="0" i="0" dirty="0">
                <a:solidFill>
                  <a:srgbClr val="004ED0"/>
                </a:solidFill>
                <a:effectLst/>
                <a:latin typeface="Monaco"/>
              </a:rPr>
              <a:t>.py</a:t>
            </a:r>
            <a:r>
              <a:rPr lang="fr-FR" b="0" i="0" dirty="0">
                <a:solidFill>
                  <a:srgbClr val="006FE0"/>
                </a:solidFill>
                <a:effectLst/>
                <a:latin typeface="Monaco"/>
              </a:rPr>
              <a:t> --</a:t>
            </a:r>
            <a:r>
              <a:rPr lang="fr-FR" b="0" i="0" dirty="0">
                <a:solidFill>
                  <a:srgbClr val="004ED0"/>
                </a:solidFill>
                <a:effectLst/>
                <a:latin typeface="Monaco"/>
              </a:rPr>
              <a:t>image </a:t>
            </a:r>
            <a:r>
              <a:rPr lang="fr-FR" b="0" i="0" dirty="0">
                <a:solidFill>
                  <a:srgbClr val="002D7A"/>
                </a:solidFill>
                <a:effectLst/>
                <a:latin typeface="Monaco"/>
              </a:rPr>
              <a:t>images</a:t>
            </a:r>
            <a:r>
              <a:rPr lang="fr-FR" b="0" i="0" dirty="0">
                <a:solidFill>
                  <a:srgbClr val="006FE0"/>
                </a:solidFill>
                <a:effectLst/>
                <a:latin typeface="Monaco"/>
              </a:rPr>
              <a:t>/</a:t>
            </a:r>
            <a:r>
              <a:rPr lang="fr-FR" b="0" i="0" dirty="0">
                <a:solidFill>
                  <a:srgbClr val="002D7A"/>
                </a:solidFill>
                <a:effectLst/>
                <a:latin typeface="Monaco"/>
              </a:rPr>
              <a:t>receipt</a:t>
            </a:r>
            <a:r>
              <a:rPr lang="fr-FR" b="0" i="0" dirty="0">
                <a:solidFill>
                  <a:srgbClr val="004ED0"/>
                </a:solidFill>
                <a:effectLst/>
                <a:latin typeface="Monaco"/>
              </a:rPr>
              <a:t>.jpg</a:t>
            </a:r>
            <a:endParaRPr lang="en-US" dirty="0"/>
          </a:p>
        </p:txBody>
      </p:sp>
      <p:pic>
        <p:nvPicPr>
          <p:cNvPr id="4098" name="Picture 2" descr="à¸£à¸¹à¸à¸à¸µà¹ 3: à¸à¸²à¸£à¹à¸à¹à¸à¸±à¹à¸à¸à¸­à¸à¸à¸µà¹ 3 à¸à¸­à¸à¹à¸à¸£à¸·à¹à¸­à¸à¸ªà¹à¸à¸à¹à¸­à¸à¸ªà¸²à¸£à¸à¸­à¸à¹à¸£à¸²à¸à¸²à¸£à¹à¸à¸¥à¸µà¹à¸¢à¸à¸¡à¸¸à¸¡à¸¡à¸­à¸  à¸ à¸²à¸à¸à¸±à¹à¸à¹à¸à¸´à¸¡à¸­à¸¢à¸¹à¹à¸à¸²à¸à¸à¹à¸²à¸¢à¹à¸¥à¸°à¸ à¸²à¸à¸ªà¹à¸à¸à¸à¸²à¸à¸à¹à¸²à¸à¸à¸§à¸²">
            <a:extLst>
              <a:ext uri="{FF2B5EF4-FFF2-40B4-BE49-F238E27FC236}">
                <a16:creationId xmlns:a16="http://schemas.microsoft.com/office/drawing/2014/main" id="{382B6093-A0B4-4FF0-A666-AB5EDCB65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2" y="1413688"/>
            <a:ext cx="6961649" cy="507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D3970B-A71C-4AD3-B95B-CCF8FBE071EF}"/>
              </a:ext>
            </a:extLst>
          </p:cNvPr>
          <p:cNvSpPr/>
          <p:nvPr/>
        </p:nvSpPr>
        <p:spPr>
          <a:xfrm>
            <a:off x="153879" y="6363940"/>
            <a:ext cx="9336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b="1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รูปที่ 3:</a:t>
            </a:r>
            <a:r>
              <a:rPr lang="th-TH" sz="1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การใช้ขั้นตอนที่ 3 ของเครื่องสแกนเอกสารของเราการเปลี่ยนมุมมอง ภาพต้นฉบับอยู่บน</a:t>
            </a:r>
            <a:r>
              <a:rPr lang="th-TH" sz="1600" b="0" i="1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ด้านซ้าย</a:t>
            </a:r>
            <a:r>
              <a:rPr lang="th-TH" sz="1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และภาพที่สแกนบนขวา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C1F006-1DBB-4141-A15C-135445E33598}"/>
              </a:ext>
            </a:extLst>
          </p:cNvPr>
          <p:cNvSpPr/>
          <p:nvPr/>
        </p:nvSpPr>
        <p:spPr>
          <a:xfrm>
            <a:off x="7409067" y="1257325"/>
            <a:ext cx="4782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ทางด้านซ้ายเรามีภาพต้นฉบับเราโหลดบนดิสก์ และด้านขวาเรามีภาพสแกน!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สังเกตว่ามุมมองของภาพที่สแกนมีการเปลี่ยนแปลงอย่างไร - เรามีมุมมอง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top-down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90 องศา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เราได้สร้างเครื่องสแกนเอกสารของเราสำเร็จแล้ว!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7FDA-7B4A-4EB8-A923-8C74C6E45F83}"/>
              </a:ext>
            </a:extLst>
          </p:cNvPr>
          <p:cNvSpPr/>
          <p:nvPr/>
        </p:nvSpPr>
        <p:spPr>
          <a:xfrm>
            <a:off x="7409067" y="3314872"/>
            <a:ext cx="4749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วิธีสร้างเครื่องสแกนเอกสารโดยใช้ </a:t>
            </a:r>
            <a:r>
              <a:rPr lang="en-US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 5 นาทีและ</a:t>
            </a:r>
            <a:r>
              <a:rPr lang="en-US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Code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Python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ต่ำกว่า 75 บรรทัด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การสแกนเอกสารสามารถแบ่งออกเป็น</a:t>
            </a:r>
            <a:r>
              <a:rPr lang="en-US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3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ขั้นตอนที่แตกต่างและเรียบง่าย</a:t>
            </a:r>
          </a:p>
          <a:p>
            <a:pPr fontAlgn="base"/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</a:t>
            </a:r>
            <a:r>
              <a:rPr lang="en-US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1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คือการใช้การตรวจจับขอบ</a:t>
            </a:r>
          </a:p>
          <a:p>
            <a:pPr fontAlgn="base"/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</a:t>
            </a:r>
            <a:r>
              <a:rPr lang="en-US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2 </a:t>
            </a:r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คือการหารูปทรงในภาพที่เป็นตัวแทนของเอกสารที่เราต้องการในการสแกน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</a:t>
            </a:r>
            <a:r>
              <a:rPr lang="en-US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3 </a:t>
            </a:r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สุดท้าย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คือการใช้การแปลง</a:t>
            </a:r>
            <a:r>
              <a:rPr lang="th-TH" b="0" dirty="0" err="1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เปอร์สเปค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ทีฟเพื่อให้ได้ภาพมุมมองจากบนลงล่าง 90 องศาราวกับว่าเราสแกนเอกสาร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นอกจากนี้คุณยังสามารถใช้ </a:t>
            </a:r>
            <a:r>
              <a:rPr lang="en-US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thresholding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เพื่อให้ได้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ภาพ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ที่ดีขาวดำสะอาดบนกระดาษ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ดังนั้นได้เครื่องสแกนเอกสารใน 5 นาที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13F23D-EBA8-4795-95B8-C4EDEF5D666A}"/>
              </a:ext>
            </a:extLst>
          </p:cNvPr>
          <p:cNvSpPr/>
          <p:nvPr/>
        </p:nvSpPr>
        <p:spPr>
          <a:xfrm>
            <a:off x="1467774" y="6541199"/>
            <a:ext cx="11502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https://www.pyimagesearch.com/2014/09/01/build-kick-ass-mobile-document-scanner-just-5-minutes/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D9CEC-DA2D-49CE-BC1D-D0F523432BDE}"/>
              </a:ext>
            </a:extLst>
          </p:cNvPr>
          <p:cNvSpPr/>
          <p:nvPr/>
        </p:nvSpPr>
        <p:spPr>
          <a:xfrm>
            <a:off x="7306811" y="2779372"/>
            <a:ext cx="558166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fontAlgn="base"/>
            <a:r>
              <a:rPr lang="th-TH" sz="2400" b="1" dirty="0">
                <a:solidFill>
                  <a:srgbClr val="22222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</a:t>
            </a:r>
          </a:p>
        </p:txBody>
      </p:sp>
    </p:spTree>
    <p:extLst>
      <p:ext uri="{BB962C8B-B14F-4D97-AF65-F5344CB8AC3E}">
        <p14:creationId xmlns:p14="http://schemas.microsoft.com/office/powerpoint/2010/main" val="314559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721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Angsana New</vt:lpstr>
      <vt:lpstr>Arial</vt:lpstr>
      <vt:lpstr>Calibri</vt:lpstr>
      <vt:lpstr>Calibri Light</vt:lpstr>
      <vt:lpstr>Helvetica Neue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2019-05-18T14:02:07Z</dcterms:created>
  <dcterms:modified xsi:type="dcterms:W3CDTF">2019-05-29T15:38:32Z</dcterms:modified>
</cp:coreProperties>
</file>