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26FE-DC86-45D5-AB00-619CB5BF7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B656-239B-4D65-8740-18DF2097E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0C2C8-F747-4FE1-8C66-8D70D1CD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E429-5D59-419A-A48C-F1168DD07AF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73A5B-56D9-47EB-AFE7-2883AD85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94B97-CCFC-47B0-97AE-179EA33A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DB8-AC49-4E34-AF63-B0EB1AC8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F027-3F9A-42EA-AC7C-8E78DCC1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A8731-443E-427E-BD06-384EAEE4F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7049-FCC8-4664-8418-310B8783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E429-5D59-419A-A48C-F1168DD07AF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D3481-8C51-49E2-B060-A334FD58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54C3-E2DF-4C97-ABBD-D698585C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DB8-AC49-4E34-AF63-B0EB1AC8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C1E36-E833-4C7F-9E19-8ECD9F204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8A589-CED9-4D11-8BEB-905E3B65F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9997-87AE-4692-A42F-AE9AE701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E429-5D59-419A-A48C-F1168DD07AF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945E-A82C-4B6A-9CC9-31A06080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FCD9-D7FD-4C74-B6AC-8E14B897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DB8-AC49-4E34-AF63-B0EB1AC8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C62C-CA72-45BB-B6C9-46AADB8C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09E83-01E1-4667-88AC-031AE90AF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A0E2-055F-47FE-8996-BA29F90B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E429-5D59-419A-A48C-F1168DD07AF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9987-C63E-463B-84C6-8F1330C8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7423-B844-42BF-B6C3-DF2CAFA5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DB8-AC49-4E34-AF63-B0EB1AC8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75D2-66E5-4E00-86CC-33808E81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D7BC2-B46F-49EE-918E-060B5B90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11C20-A1A2-45D7-8FC3-80B1776C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E429-5D59-419A-A48C-F1168DD07AF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95DFA-3B68-4368-BD82-B34DC787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713F-BEE0-4537-AB69-A41B9C56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DB8-AC49-4E34-AF63-B0EB1AC8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AB89-E72F-4BF6-A426-C49661E0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6F27-0CBF-4CBF-8370-A3AA716F2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C40F8-DAB2-412F-B931-B22807C0B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3D653-DDDB-47D4-8D29-9F8A9BA8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E429-5D59-419A-A48C-F1168DD07AF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31534-2D57-4E78-968E-45F7497E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C8E1E-1C8F-4268-B7B9-CC3C1EDB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DB8-AC49-4E34-AF63-B0EB1AC8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4192-F250-4550-8448-EEE038A5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5694-209D-4D16-A1D7-56BCE7FE3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E4799-8C1E-4634-AE94-B61BAE3E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5592E-F8D5-47D4-926D-53374C265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D9D31-5575-47E0-A291-2D4725928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4EAF7-5916-4AC1-9B91-AC5AFE72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E429-5D59-419A-A48C-F1168DD07AF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4BE4D-34AD-4F92-9901-A183C34E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9DB14-D2EE-478B-ACF1-3B1FE1E3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DB8-AC49-4E34-AF63-B0EB1AC8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59E2-04BB-4C7F-973E-1A05196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FDF97-5C04-433C-9EC6-3DFB231C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E429-5D59-419A-A48C-F1168DD07AF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18C9A-F45F-475C-9DC8-31C27271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23A5-8950-47A3-BC78-90A2A4D3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DB8-AC49-4E34-AF63-B0EB1AC8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6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E3FA6-5AC7-4AF2-AC96-9B9B4F8E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E429-5D59-419A-A48C-F1168DD07AF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67488-A130-4EC0-9A25-0A8AEC5D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B2999-3BB8-44E1-829C-EB72C1D9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DB8-AC49-4E34-AF63-B0EB1AC8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3ED7-5D6A-4E1C-B94F-6E48A7D4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81E8-9EB7-45F4-B41E-9CCDA08A0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CA26F-E2BE-4F62-B476-57139B991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ED52D-36E1-4A86-955A-6FA0CA7D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E429-5D59-419A-A48C-F1168DD07AF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AA623-0F0D-475E-B393-A73E2F68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B501C-882B-4EF8-B51B-2B77885E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DB8-AC49-4E34-AF63-B0EB1AC8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DDA8-3D7F-4450-8819-CF934562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91DD8-34DE-42F6-BE16-038B0EA3D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631D4-FC99-445D-90BC-B89BB2699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1CB7-A3E5-4D3E-B836-554D86AA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E429-5D59-419A-A48C-F1168DD07AF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1A843-0ED9-4C03-B663-E0EB22EC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46114-F1E0-49BD-9B8A-78657BCD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4DB8-AC49-4E34-AF63-B0EB1AC8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8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11DF7-349C-48E0-8165-95954BD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57623-3130-4347-9C35-286E89760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040B-6841-436C-A366-9DC1EF96C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E429-5D59-419A-A48C-F1168DD07AF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BCB9-43C0-4871-B49C-160D70FCD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39BF-BC09-43AC-8FAF-8B200A09C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24DB8-AC49-4E34-AF63-B0EB1AC8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opencv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78551EF-6948-4864-819F-1B8380F29103}"/>
              </a:ext>
            </a:extLst>
          </p:cNvPr>
          <p:cNvSpPr/>
          <p:nvPr/>
        </p:nvSpPr>
        <p:spPr>
          <a:xfrm>
            <a:off x="0" y="0"/>
            <a:ext cx="7022237" cy="73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B32E-55B4-40AD-8532-578114B2BDE7}"/>
              </a:ext>
            </a:extLst>
          </p:cNvPr>
          <p:cNvSpPr/>
          <p:nvPr/>
        </p:nvSpPr>
        <p:spPr>
          <a:xfrm>
            <a:off x="-50675" y="-33251"/>
            <a:ext cx="6511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i="0" dirty="0">
                <a:solidFill>
                  <a:schemeClr val="bg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A guide to finding books in images using Python and OpenCV.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A90EC-BEFC-4C37-9982-B3CE2A6A2C21}"/>
              </a:ext>
            </a:extLst>
          </p:cNvPr>
          <p:cNvSpPr/>
          <p:nvPr/>
        </p:nvSpPr>
        <p:spPr>
          <a:xfrm>
            <a:off x="3598206" y="371181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th-TH" b="1" i="0" dirty="0">
                <a:solidFill>
                  <a:srgbClr val="FFFF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การค้นหาหนังสือในภาพโดยใช้ </a:t>
            </a:r>
            <a:r>
              <a:rPr lang="en-US" b="1" i="0" dirty="0">
                <a:solidFill>
                  <a:srgbClr val="FFFF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Python </a:t>
            </a:r>
            <a:r>
              <a:rPr lang="th-TH" b="1" i="0" dirty="0">
                <a:solidFill>
                  <a:srgbClr val="FFFF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b="1" i="0" dirty="0">
                <a:solidFill>
                  <a:srgbClr val="FFFF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OpenCV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17F2E-2000-408D-82E7-675D4D131B73}"/>
              </a:ext>
            </a:extLst>
          </p:cNvPr>
          <p:cNvSpPr/>
          <p:nvPr/>
        </p:nvSpPr>
        <p:spPr>
          <a:xfrm>
            <a:off x="-5977" y="1332258"/>
            <a:ext cx="72083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ขณะที่ฉันนั่งอยู่ที่นี่ดูโต๊ะกาแฟ ฉันตัดสินใจแล้วทำไมไม่สร้างสคริปต์</a:t>
            </a:r>
            <a:r>
              <a:rPr lang="th-TH" sz="2000" b="0" i="0" dirty="0" err="1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ไพธอน</a:t>
            </a:r>
            <a:r>
              <a:rPr lang="th-TH" sz="2000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เพื่อนับจำนวนหนังสือบนโต๊ะของฉัน มันจะเจ๋งใช่มั้ย ฉันสามารถรวมความสนใจ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2 </a:t>
            </a:r>
            <a:r>
              <a:rPr lang="th-TH" sz="2000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อย่างของฉัน – หนังสือและ </a:t>
            </a:r>
            <a:r>
              <a:rPr 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computer vision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72336-6BC7-45F7-9FC4-D480821FA9A8}"/>
              </a:ext>
            </a:extLst>
          </p:cNvPr>
          <p:cNvSpPr/>
          <p:nvPr/>
        </p:nvSpPr>
        <p:spPr>
          <a:xfrm>
            <a:off x="62229" y="837342"/>
            <a:ext cx="623889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09CE40-717C-4D3F-ABA1-1A2A0570B6BE}"/>
              </a:ext>
            </a:extLst>
          </p:cNvPr>
          <p:cNvSpPr/>
          <p:nvPr/>
        </p:nvSpPr>
        <p:spPr>
          <a:xfrm>
            <a:off x="244737" y="2010876"/>
            <a:ext cx="422743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เริ่มต้นด้วยการดูภาพตัวอย่างของเราที่เราจะนับจำนวนหนังสือใน: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028" name="Picture 4" descr="à¸à¸±à¸§à¸­à¸¢à¹à¸²à¸">
            <a:extLst>
              <a:ext uri="{FF2B5EF4-FFF2-40B4-BE49-F238E27FC236}">
                <a16:creationId xmlns:a16="http://schemas.microsoft.com/office/drawing/2014/main" id="{6A05451F-4496-4288-9B86-04B7C966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154" y="21747"/>
            <a:ext cx="510521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BA1B8F-0701-4005-AE63-E44738FEDF4B}"/>
              </a:ext>
            </a:extLst>
          </p:cNvPr>
          <p:cNvSpPr/>
          <p:nvPr/>
        </p:nvSpPr>
        <p:spPr>
          <a:xfrm>
            <a:off x="6989827" y="3414794"/>
            <a:ext cx="50403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sz="1600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เราเห็นว่ามีหนังสือสี่เล่มในภาพพร้อมกับ "สิ่งล่อใจ" ต่าง ๆ เช่นแก้วกาแฟถ้วยสตาร์</a:t>
            </a:r>
            <a:r>
              <a:rPr lang="th-TH" sz="1600" b="0" i="0" dirty="0" err="1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บัคส์</a:t>
            </a:r>
            <a:r>
              <a:rPr lang="th-TH" sz="1600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จานรองแก้วหลายชิ้นและขนมชิ้นหนึ่ง</a:t>
            </a:r>
          </a:p>
          <a:p>
            <a:br>
              <a:rPr lang="th-TH" sz="16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1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F5F53-704E-4771-89E1-6627FE4EE5DA}"/>
              </a:ext>
            </a:extLst>
          </p:cNvPr>
          <p:cNvSpPr/>
          <p:nvPr/>
        </p:nvSpPr>
        <p:spPr>
          <a:xfrm>
            <a:off x="452849" y="2456083"/>
            <a:ext cx="6749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ในการสร้างระบบของเราเพื่อค้นหาและตรวจจับหนังสือในภาพเราจะใช้ประโยชน์จาก</a:t>
            </a:r>
            <a:r>
              <a:rPr lang="en-US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2 </a:t>
            </a:r>
            <a:r>
              <a:rPr lang="en-US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libraries </a:t>
            </a: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หลักคือ: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60660D-2024-4E45-BCFE-7F528EA28691}"/>
              </a:ext>
            </a:extLst>
          </p:cNvPr>
          <p:cNvSpPr/>
          <p:nvPr/>
        </p:nvSpPr>
        <p:spPr>
          <a:xfrm>
            <a:off x="463118" y="27722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NumPy</a:t>
            </a:r>
            <a:r>
              <a:rPr lang="th-TH" b="0" i="0" u="none" strike="noStrike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เพื่ออำนวยความสะดวกในการปฏิบัติการเชิงตัวเลข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  <a:hlinkClick r:id="rId4"/>
              </a:rPr>
              <a:t>OpenCV</a:t>
            </a:r>
            <a:r>
              <a:rPr lang="th-TH" b="0" i="0" u="none" strike="noStrike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เพื่อรองรับการมองเห็นคอมพิวเตอร์และการประมวลผลภาพ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0B86821B-3E28-4C98-BC2D-DEE97FA3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80" y="3905026"/>
            <a:ext cx="659758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สร้างไฟล์ใหม่ชื่อ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find_books.py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และเริ่มกันเลย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7346C3-F92D-4491-AC2C-A617E20D6CA6}"/>
              </a:ext>
            </a:extLst>
          </p:cNvPr>
          <p:cNvSpPr/>
          <p:nvPr/>
        </p:nvSpPr>
        <p:spPr>
          <a:xfrm>
            <a:off x="62229" y="3443634"/>
            <a:ext cx="1056700" cy="40011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มาเริ่มกันเลย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C472C6-868E-4EDD-A000-D867490D8D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505" t="34725" r="22464" b="34726"/>
          <a:stretch/>
        </p:blipFill>
        <p:spPr>
          <a:xfrm>
            <a:off x="161781" y="4330238"/>
            <a:ext cx="4392901" cy="20950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58403E35-B55F-474F-967C-AB72BDAEC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829" y="4330238"/>
            <a:ext cx="747553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เริ่มต้นด้วยการนำเข้า </a:t>
            </a:r>
            <a:r>
              <a:rPr lang="en-US" alt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libraries</a:t>
            </a:r>
            <a:r>
              <a:rPr lang="th-TH" alt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ที่ต้องการของเรา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เราจะใช้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NumPy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สำหรับการประมวลผลเชิงตัวเลข</a:t>
            </a:r>
          </a:p>
          <a:p>
            <a:pPr lvl="0"/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cv2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สำหรับการผูก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OpenCV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cv2.imread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th-TH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ฟั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งก</a:t>
            </a:r>
            <a:r>
              <a:rPr kumimoji="0" lang="th-TH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์ชั่น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จัดการโหลดอิมเมจจากดิสก์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ที่นี่เราเพียงแค่โหลดภาพจากดิสก์ตามด้วยการแปลงจากพื้นที่สี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(RGB)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ไปเป็น </a:t>
            </a:r>
            <a:r>
              <a:rPr lang="en-US" alt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grayscale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นอกจากนี้เราจะทำให้ภาพเบลอเล็กน้อย</a:t>
            </a:r>
            <a:r>
              <a:rPr lang="th-TH" alt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ด้วย </a:t>
            </a:r>
            <a:r>
              <a:rPr lang="en-US" alt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cv2.GaussianBlur</a:t>
            </a:r>
            <a:r>
              <a:rPr lang="th-TH" alt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เพื่อลด </a:t>
            </a:r>
            <a:r>
              <a:rPr lang="en-US" alt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high frequency noise</a:t>
            </a:r>
            <a:r>
              <a:rPr lang="th-TH" alt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และเพิ่มความแม่นยำของ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code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ของเราที่ใช้ในการค้นหาหนังสือ </a:t>
            </a:r>
          </a:p>
          <a:p>
            <a:pPr lvl="0"/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หลังจากรันโค้ดของเราแล้วผลลัพธ์ของเราควรมีลักษณะเช่นนี้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292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7BA799A-240C-479A-9096-E2687513BA9A}"/>
              </a:ext>
            </a:extLst>
          </p:cNvPr>
          <p:cNvSpPr/>
          <p:nvPr/>
        </p:nvSpPr>
        <p:spPr>
          <a:xfrm>
            <a:off x="7885340" y="3779196"/>
            <a:ext cx="25667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th-TH" b="1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แน่นอนว่ามีการปิดช่องว่างในโครงร่าง:</a:t>
            </a:r>
            <a:endParaRPr lang="en-US" b="1" dirty="0">
              <a:solidFill>
                <a:srgbClr val="333333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050" name="Picture 2" descr="find_books_grayscale">
            <a:extLst>
              <a:ext uri="{FF2B5EF4-FFF2-40B4-BE49-F238E27FC236}">
                <a16:creationId xmlns:a16="http://schemas.microsoft.com/office/drawing/2014/main" id="{B7C6FEB3-9380-4CBE-A3DC-D4DA7409D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" t="5821" r="7601" b="13531"/>
          <a:stretch/>
        </p:blipFill>
        <p:spPr bwMode="auto">
          <a:xfrm>
            <a:off x="95249" y="117050"/>
            <a:ext cx="3880463" cy="27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C2D722-1636-4AE1-919E-3FEE879E4968}"/>
              </a:ext>
            </a:extLst>
          </p:cNvPr>
          <p:cNvSpPr/>
          <p:nvPr/>
        </p:nvSpPr>
        <p:spPr>
          <a:xfrm>
            <a:off x="4116280" y="1268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ที่นี่คุณจะเห็นว่าเราได้โหลดอิมเมจจากดิสก์แปลงเป็นสีเทาและเบลอเล็กน้อย</a:t>
            </a:r>
          </a:p>
          <a:p>
            <a:pPr fontAlgn="base"/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ทีนี้มาตรวจจับขอบ (</a:t>
            </a:r>
            <a:r>
              <a:rPr lang="en-US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detect edges</a:t>
            </a: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 ของวัตถุในภาพ: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89C75-A00B-46CD-9B2E-7ABCB909E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05" t="36893" r="35898" b="48220"/>
          <a:stretch/>
        </p:blipFill>
        <p:spPr>
          <a:xfrm>
            <a:off x="4116280" y="782610"/>
            <a:ext cx="3517199" cy="13033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F95844-D5D6-45E2-8F75-2DCD6A27EAD0}"/>
              </a:ext>
            </a:extLst>
          </p:cNvPr>
          <p:cNvSpPr/>
          <p:nvPr/>
        </p:nvSpPr>
        <p:spPr>
          <a:xfrm>
            <a:off x="7874492" y="534871"/>
            <a:ext cx="2515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th-TH" b="1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ภาพที่มีขอบของเราตอนนี้จะเป็นดังนี้: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052" name="Picture 4" descr="find_books_edged">
            <a:extLst>
              <a:ext uri="{FF2B5EF4-FFF2-40B4-BE49-F238E27FC236}">
                <a16:creationId xmlns:a16="http://schemas.microsoft.com/office/drawing/2014/main" id="{AE673383-0E1A-4EDE-8629-7176D41A8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6003" r="7803" b="14436"/>
          <a:stretch/>
        </p:blipFill>
        <p:spPr bwMode="auto">
          <a:xfrm>
            <a:off x="7874492" y="867317"/>
            <a:ext cx="3710867" cy="26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A17713-67A4-4691-8965-47B3B33196B9}"/>
              </a:ext>
            </a:extLst>
          </p:cNvPr>
          <p:cNvSpPr/>
          <p:nvPr/>
        </p:nvSpPr>
        <p:spPr>
          <a:xfrm>
            <a:off x="1253353" y="3727814"/>
            <a:ext cx="5999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เราพบโครงร่างของวัตถุในภาพอย่างชัดเจน อย่างไรก็ตามคุณจะสังเกตเห็นว่าโครงร่างบางส่วนนั้นไม่“ สะอาด” และสมบูรณ์ มีช่องว่างระหว่างโครงร่างที่เราต้องปิดเพื่อตรวจหาหนังสือของเรา</a:t>
            </a:r>
          </a:p>
          <a:p>
            <a:pPr fontAlgn="base"/>
            <a:r>
              <a:rPr lang="th-TH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ในการแก้ปัญหานี้เราจะใช้การดำเนินการ </a:t>
            </a:r>
            <a:r>
              <a:rPr lang="en-US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“closing”</a:t>
            </a:r>
            <a:r>
              <a:rPr lang="th-TH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เพื่อปิดช่องว่างระหว่างพิกเซลสีขาวในภาพ: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38CC75-53C3-49A6-A092-5FCE030305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578" t="22265" r="16044" b="54952"/>
          <a:stretch/>
        </p:blipFill>
        <p:spPr>
          <a:xfrm>
            <a:off x="1317658" y="4772026"/>
            <a:ext cx="5999702" cy="18143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B6514A1-3EFE-4E83-851A-077B034DE710}"/>
              </a:ext>
            </a:extLst>
          </p:cNvPr>
          <p:cNvSpPr/>
          <p:nvPr/>
        </p:nvSpPr>
        <p:spPr>
          <a:xfrm>
            <a:off x="7253055" y="1511860"/>
            <a:ext cx="621437" cy="42438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find_books_closed">
            <a:extLst>
              <a:ext uri="{FF2B5EF4-FFF2-40B4-BE49-F238E27FC236}">
                <a16:creationId xmlns:a16="http://schemas.microsoft.com/office/drawing/2014/main" id="{8EA596B9-5723-4963-8ABD-CD6D26805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t="6371" r="7729" b="14754"/>
          <a:stretch/>
        </p:blipFill>
        <p:spPr bwMode="auto">
          <a:xfrm>
            <a:off x="7874492" y="4094467"/>
            <a:ext cx="3766365" cy="26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358F572-C001-48CE-A1DA-D60151E2579C}"/>
              </a:ext>
            </a:extLst>
          </p:cNvPr>
          <p:cNvSpPr/>
          <p:nvPr/>
        </p:nvSpPr>
        <p:spPr>
          <a:xfrm>
            <a:off x="7164280" y="5570434"/>
            <a:ext cx="621437" cy="42438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AB85587-D974-4F56-9DE6-02FD07B8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13" y="305089"/>
            <a:ext cx="484720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Angsana New" panose="02020603050405020304" pitchFamily="18" charset="-34"/>
              </a:rPr>
              <a:t>ขั้นตอนต่อไปคือการตรวจสอบโครงร่างของวัตถุในภาพ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 </a:t>
            </a:r>
            <a:r>
              <a:rPr kumimoji="0" lang="th-TH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Angsana New" panose="02020603050405020304" pitchFamily="18" charset="-34"/>
              </a:rPr>
              <a:t>เราจะใช้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consolata"/>
              </a:rPr>
              <a:t>cv2.findContours</a:t>
            </a:r>
            <a:r>
              <a:rPr kumimoji="0" lang="th-TH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consolata"/>
              </a:rPr>
              <a:t> </a:t>
            </a:r>
            <a:r>
              <a:rPr kumimoji="0" lang="th-TH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Angsana New" panose="02020603050405020304" pitchFamily="18" charset="-34"/>
              </a:rPr>
              <a:t>ฟังก์ชันนี้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Angsana New" panose="02020603050405020304" pitchFamily="18" charset="-34"/>
              </a:rPr>
              <a:t>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1AD2F-782B-4398-8033-6FE9EA76B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05" t="21748" r="15825" b="57929"/>
          <a:stretch/>
        </p:blipFill>
        <p:spPr>
          <a:xfrm>
            <a:off x="468113" y="639193"/>
            <a:ext cx="5202314" cy="13937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8DCAF6-DB2F-4A92-A68A-1DD7F1927CC7}"/>
              </a:ext>
            </a:extLst>
          </p:cNvPr>
          <p:cNvSpPr/>
          <p:nvPr/>
        </p:nvSpPr>
        <p:spPr>
          <a:xfrm>
            <a:off x="405968" y="2112887"/>
            <a:ext cx="64298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h-TH" b="0" i="0" dirty="0">
                <a:solidFill>
                  <a:srgbClr val="333333"/>
                </a:solidFill>
                <a:effectLst/>
                <a:latin typeface="inherit"/>
              </a:rPr>
              <a:t>ลองใช้เวลาสองวินาทีและพิจารณาเรขาคณิตของหนังสือ</a:t>
            </a:r>
            <a:endParaRPr lang="th-TH" b="0" i="0" dirty="0">
              <a:solidFill>
                <a:srgbClr val="333333"/>
              </a:solidFill>
              <a:effectLst/>
              <a:latin typeface="Gentium Book Basic"/>
            </a:endParaRPr>
          </a:p>
          <a:p>
            <a:pPr fontAlgn="base"/>
            <a:r>
              <a:rPr lang="th-TH" b="0" i="0" dirty="0">
                <a:solidFill>
                  <a:srgbClr val="333333"/>
                </a:solidFill>
                <a:effectLst/>
                <a:latin typeface="inherit"/>
              </a:rPr>
              <a:t>หนังสือเป็นรูปสี่เหลี่ยมผืนผ้า และสี่เหลี่ยมผืนผ้ามี 4 จุดยอด ดังนั้นหากเราตรวจสอบรูปร่างและพบว่ามันมี 4 จุดยอดจากนั้นเราสามารถสันนิษฐานได้ว่ามันเป็นหนังสือและในการตรวจสอบว่ารูปร่างเป็นหนังสือหรือไม่เราจำเป็นต้องวนซ้ำแต่ละรูปทรง:</a:t>
            </a:r>
            <a:endParaRPr lang="th-TH" b="0" i="0" dirty="0">
              <a:solidFill>
                <a:srgbClr val="333333"/>
              </a:solidFill>
              <a:effectLst/>
              <a:latin typeface="Gentium Book Basi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1FA8C-9024-4218-96B3-9B60A463BA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05" t="41471" r="15825" b="18900"/>
          <a:stretch/>
        </p:blipFill>
        <p:spPr>
          <a:xfrm>
            <a:off x="468113" y="3313216"/>
            <a:ext cx="5202314" cy="27177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E5B873-2914-44A0-8B9D-AE95ADE15ED1}"/>
              </a:ext>
            </a:extLst>
          </p:cNvPr>
          <p:cNvSpPr/>
          <p:nvPr/>
        </p:nvSpPr>
        <p:spPr>
          <a:xfrm>
            <a:off x="7528264" y="3852909"/>
            <a:ext cx="2565647" cy="23259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ED9E5E-4AE4-4B61-A778-89DF394F22F4}"/>
              </a:ext>
            </a:extLst>
          </p:cNvPr>
          <p:cNvSpPr/>
          <p:nvPr/>
        </p:nvSpPr>
        <p:spPr>
          <a:xfrm>
            <a:off x="7439487" y="3737499"/>
            <a:ext cx="186431" cy="1953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399BDE-5A04-46CA-BF67-561E1F887D9F}"/>
              </a:ext>
            </a:extLst>
          </p:cNvPr>
          <p:cNvSpPr/>
          <p:nvPr/>
        </p:nvSpPr>
        <p:spPr>
          <a:xfrm>
            <a:off x="9996257" y="3737498"/>
            <a:ext cx="186431" cy="1953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E54664-FBCD-4CF8-891D-0D1FBD3F1668}"/>
              </a:ext>
            </a:extLst>
          </p:cNvPr>
          <p:cNvSpPr/>
          <p:nvPr/>
        </p:nvSpPr>
        <p:spPr>
          <a:xfrm>
            <a:off x="7435048" y="6045692"/>
            <a:ext cx="186431" cy="1953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D6D520-A61D-42D4-94A6-D2EF3E78E0A2}"/>
              </a:ext>
            </a:extLst>
          </p:cNvPr>
          <p:cNvSpPr/>
          <p:nvPr/>
        </p:nvSpPr>
        <p:spPr>
          <a:xfrm>
            <a:off x="9996256" y="6098959"/>
            <a:ext cx="186431" cy="1953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E3E9C-AB6C-4168-93BD-2C209C28C207}"/>
              </a:ext>
            </a:extLst>
          </p:cNvPr>
          <p:cNvSpPr/>
          <p:nvPr/>
        </p:nvSpPr>
        <p:spPr>
          <a:xfrm>
            <a:off x="6156385" y="3325622"/>
            <a:ext cx="20024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Approx</a:t>
            </a:r>
            <a:r>
              <a:rPr lang="en-US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== 4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ให้วาดรูปทรงนี้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00898F-CEF8-4D18-9A2E-2BE126327410}"/>
              </a:ext>
            </a:extLst>
          </p:cNvPr>
          <p:cNvSpPr/>
          <p:nvPr/>
        </p:nvSpPr>
        <p:spPr>
          <a:xfrm>
            <a:off x="7135428" y="3737497"/>
            <a:ext cx="230819" cy="1953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DB4CE1-1858-4378-9CA8-8DFBE91BE96E}"/>
              </a:ext>
            </a:extLst>
          </p:cNvPr>
          <p:cNvSpPr/>
          <p:nvPr/>
        </p:nvSpPr>
        <p:spPr>
          <a:xfrm>
            <a:off x="7157621" y="6045692"/>
            <a:ext cx="230819" cy="1953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0B7838D-428F-423B-969C-8714A2D40EAE}"/>
              </a:ext>
            </a:extLst>
          </p:cNvPr>
          <p:cNvSpPr/>
          <p:nvPr/>
        </p:nvSpPr>
        <p:spPr>
          <a:xfrm rot="10800000">
            <a:off x="10229294" y="3755254"/>
            <a:ext cx="230819" cy="1953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F24D63-AD31-4615-B1E3-501026F356B3}"/>
              </a:ext>
            </a:extLst>
          </p:cNvPr>
          <p:cNvSpPr/>
          <p:nvPr/>
        </p:nvSpPr>
        <p:spPr>
          <a:xfrm rot="10800000">
            <a:off x="10231514" y="6116713"/>
            <a:ext cx="230819" cy="1953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4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BD862D5-505E-4F51-8394-BBFC8B91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110196"/>
            <a:ext cx="12175354" cy="12311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สำหรับแต่ละรูปทรงที่เราคำนวณ </a:t>
            </a:r>
            <a:r>
              <a:rPr lang="en-US" alt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perimeter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ใกล้เคียงกับรูปร่างโดยใช้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cv2.arcLengthcv2.approxPolyDP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เหตุผลที่เราประมาณรูปร่างนั้นเป็นเพราะโครงร่างอาจไม่ใช่รูปสี่เหลี่ยมผืนผ้าที่สมบูรณ์แบบ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เนื่องจาก</a:t>
            </a:r>
            <a:r>
              <a:rPr lang="en-US" alt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noise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เมื่อภาพถูกจับ</a:t>
            </a:r>
            <a:r>
              <a:rPr lang="th-TH" alt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ด้วย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เงาในภาพก็เป็นไปได้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และแม้มีแนวโน้มมาก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ว่าหนังสือเล่มนี้จะไม่ได้มี</a:t>
            </a:r>
            <a:r>
              <a:rPr kumimoji="0" lang="th-TH" altLang="en-US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ตรง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สี่จุด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เราสามารถมั่นใจได้ว่าเราจะสามารถแก้ไขปัญหานี้ได้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0"/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สุดท้ายเราทำการตรวจสอบเพื่อดูว่ารูปร่างที่ </a:t>
            </a:r>
            <a:r>
              <a:rPr lang="en-US" alt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approximating</a:t>
            </a:r>
            <a:r>
              <a:rPr lang="th-TH" altLang="en-US" sz="2000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จริง 4 จุด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r>
              <a:rPr kumimoji="0" lang="th-TH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ถ้าเป็นเช่นนั้นเราจะวาดเส้นรอบ ๆ หนังสือแล้วเพิ่มจำนวนตัวนับหนังสือทั้งหมด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874AD-E0D7-4993-B9A2-6369802DC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05" t="16311" r="15606" b="67982"/>
          <a:stretch/>
        </p:blipFill>
        <p:spPr>
          <a:xfrm>
            <a:off x="159796" y="1384206"/>
            <a:ext cx="5228947" cy="10772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8A1DD5-4768-4CC5-8FC9-7349416B7D71}"/>
              </a:ext>
            </a:extLst>
          </p:cNvPr>
          <p:cNvSpPr/>
          <p:nvPr/>
        </p:nvSpPr>
        <p:spPr>
          <a:xfrm>
            <a:off x="124287" y="2505670"/>
            <a:ext cx="325899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ณ จุดนี้ภาพที่ส่งออกของเราควรมีลักษณะเช่นนี้: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099" name="Picture 3" descr="find_books_output">
            <a:extLst>
              <a:ext uri="{FF2B5EF4-FFF2-40B4-BE49-F238E27FC236}">
                <a16:creationId xmlns:a16="http://schemas.microsoft.com/office/drawing/2014/main" id="{98DA2724-5897-4219-A1C9-35BD42E31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8" t="6353" r="7814" b="14293"/>
          <a:stretch/>
        </p:blipFill>
        <p:spPr bwMode="auto">
          <a:xfrm>
            <a:off x="124286" y="2895968"/>
            <a:ext cx="5299969" cy="376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ind_books_terminal_output">
            <a:extLst>
              <a:ext uri="{FF2B5EF4-FFF2-40B4-BE49-F238E27FC236}">
                <a16:creationId xmlns:a16="http://schemas.microsoft.com/office/drawing/2014/main" id="{D06F90A4-8C7B-4057-BCA9-B646B2268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" t="6135" r="34835" b="80995"/>
          <a:stretch/>
        </p:blipFill>
        <p:spPr bwMode="auto">
          <a:xfrm>
            <a:off x="5604295" y="2241698"/>
            <a:ext cx="6026873" cy="89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7A688D-8527-4074-B683-81839451A0CC}"/>
              </a:ext>
            </a:extLst>
          </p:cNvPr>
          <p:cNvSpPr/>
          <p:nvPr/>
        </p:nvSpPr>
        <p:spPr>
          <a:xfrm>
            <a:off x="5673289" y="3380699"/>
            <a:ext cx="6096000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fontAlgn="base"/>
            <a:r>
              <a:rPr lang="th-TH" sz="2800" b="1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สรุป</a:t>
            </a:r>
          </a:p>
          <a:p>
            <a:pPr fontAlgn="base"/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คุณได้เรียนรู้วิธีการค้นหาหนังสือในภาพโดยใช้การประมวลผลภาพอย่างง่ายและเทคนิค </a:t>
            </a:r>
            <a:r>
              <a:rPr lang="en-US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computer vision</a:t>
            </a:r>
            <a:r>
              <a:rPr lang="th-TH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ด้วย </a:t>
            </a:r>
            <a:r>
              <a:rPr lang="en-US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Python </a:t>
            </a: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OpenCV</a:t>
            </a:r>
          </a:p>
          <a:p>
            <a:pPr fontAlgn="base"/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ในการทบทวนแนวทางคือ:</a:t>
            </a:r>
          </a:p>
          <a:p>
            <a:pPr fontAlgn="base">
              <a:buFont typeface="+mj-lt"/>
              <a:buAutoNum type="arabicPeriod"/>
            </a:pP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โหลดภาพจากดิสก์และแปลงเป็นสีเทา</a:t>
            </a:r>
          </a:p>
          <a:p>
            <a:pPr fontAlgn="base">
              <a:buFont typeface="+mj-lt"/>
              <a:buAutoNum type="arabicPeriod"/>
            </a:pP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ภาพเบลอเล็กน้อย</a:t>
            </a:r>
          </a:p>
          <a:p>
            <a:pPr fontAlgn="base">
              <a:buFont typeface="+mj-lt"/>
              <a:buAutoNum type="arabicPeriod"/>
            </a:pP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ใช้เครื่องตรวจจับขอบ </a:t>
            </a:r>
            <a:r>
              <a:rPr lang="en-US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Canny </a:t>
            </a: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เพื่อตรวจจับขอบ (เช่นโครงร่าง) ของวัตถุในภาพ</a:t>
            </a:r>
          </a:p>
          <a:p>
            <a:pPr fontAlgn="base">
              <a:buFont typeface="+mj-lt"/>
              <a:buAutoNum type="arabicPeriod"/>
            </a:pP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ใช้การดำเนินการ </a:t>
            </a:r>
            <a:r>
              <a:rPr lang="en-US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closing morphological</a:t>
            </a:r>
            <a:r>
              <a:rPr lang="th-TH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เพื่อปิดช่องว่างใด ๆ ในโครงร่าง</a:t>
            </a:r>
          </a:p>
          <a:p>
            <a:pPr fontAlgn="base">
              <a:buFont typeface="+mj-lt"/>
              <a:buAutoNum type="arabicPeriod"/>
            </a:pP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ค้นหารูปทรงของวัตถุในภาพ</a:t>
            </a:r>
            <a:r>
              <a:rPr lang="en-US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(</a:t>
            </a:r>
            <a:r>
              <a:rPr lang="en-US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Find the contours </a:t>
            </a:r>
            <a:r>
              <a:rPr lang="en-US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b="0" i="0" dirty="0">
              <a:solidFill>
                <a:srgbClr val="333333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fontAlgn="base">
              <a:buFont typeface="+mj-lt"/>
              <a:buAutoNum type="arabicPeriod"/>
            </a:pP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ใช้การประมาณเส้นชั้นความสูง</a:t>
            </a:r>
            <a:r>
              <a:rPr lang="en-US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dirty="0">
                <a:solidFill>
                  <a:srgbClr val="333333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approximation</a:t>
            </a:r>
            <a:r>
              <a:rPr lang="en-US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r>
              <a:rPr lang="th-TH" b="0" i="0" dirty="0">
                <a:solidFill>
                  <a:srgbClr val="333333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เพื่อพิจารณาว่ารูปร่างเป็นสี่เหลี่ยมผืนผ้าหรือไม่และทำให้เป็นหนังสือ</a:t>
            </a:r>
          </a:p>
        </p:txBody>
      </p:sp>
    </p:spTree>
    <p:extLst>
      <p:ext uri="{BB962C8B-B14F-4D97-AF65-F5344CB8AC3E}">
        <p14:creationId xmlns:p14="http://schemas.microsoft.com/office/powerpoint/2010/main" val="365958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409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Angsana New</vt:lpstr>
      <vt:lpstr>Arial</vt:lpstr>
      <vt:lpstr>Calibri</vt:lpstr>
      <vt:lpstr>Calibri Light</vt:lpstr>
      <vt:lpstr>Gentium Book Basic</vt:lpstr>
      <vt:lpstr>Inconsolata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2019-05-20T04:52:10Z</dcterms:created>
  <dcterms:modified xsi:type="dcterms:W3CDTF">2019-05-20T05:36:05Z</dcterms:modified>
</cp:coreProperties>
</file>