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7bf1759a_1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7bf1759a_1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7bf1759a_1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7bf1759a_1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8bf6b78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8bf6b78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7bf1759a_1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7bf1759a_1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721fcf725e9cd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721fcf725e9cd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7bf1759a_1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7bf1759a_1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7bf1759a_1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7bf1759a_1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8bf6b78c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8bf6b78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86975" y="1335350"/>
            <a:ext cx="81336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MELISSA VIRUS</a:t>
            </a:r>
            <a:endParaRPr b="1" sz="3600"/>
          </a:p>
        </p:txBody>
      </p:sp>
      <p:sp>
        <p:nvSpPr>
          <p:cNvPr id="135" name="Google Shape;135;p13"/>
          <p:cNvSpPr txBox="1"/>
          <p:nvPr>
            <p:ph idx="1" type="subTitle"/>
          </p:nvPr>
        </p:nvSpPr>
        <p:spPr>
          <a:xfrm>
            <a:off x="3236225" y="21964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Balkaran Sahota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On March 26, 1999, a man named David L. Smith created the Melissa Virus that spread through email and corrupted more than one hundred thousand computers.</a:t>
            </a:r>
            <a:endParaRPr/>
          </a:p>
        </p:txBody>
      </p:sp>
      <p:pic>
        <p:nvPicPr>
          <p:cNvPr descr="Image result for david l smith melissa virus" id="142" name="Google Shape;142;p14"/>
          <p:cNvPicPr preferRelativeResize="0"/>
          <p:nvPr/>
        </p:nvPicPr>
        <p:blipFill>
          <a:blip r:embed="rId3">
            <a:alphaModFix/>
          </a:blip>
          <a:stretch>
            <a:fillRect/>
          </a:stretch>
        </p:blipFill>
        <p:spPr>
          <a:xfrm>
            <a:off x="2671350" y="2571750"/>
            <a:ext cx="3175000"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DID THE VIRUS WORK? HOW DID IT SPREAD? </a:t>
            </a:r>
            <a:endParaRPr b="1"/>
          </a:p>
        </p:txBody>
      </p:sp>
      <p:sp>
        <p:nvSpPr>
          <p:cNvPr id="148" name="Google Shape;148;p15"/>
          <p:cNvSpPr txBox="1"/>
          <p:nvPr>
            <p:ph idx="1" type="body"/>
          </p:nvPr>
        </p:nvSpPr>
        <p:spPr>
          <a:xfrm>
            <a:off x="1297500" y="12416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Arial"/>
                <a:ea typeface="Arial"/>
                <a:cs typeface="Arial"/>
                <a:sym typeface="Arial"/>
              </a:rPr>
              <a:t>Melissa arrives in an email named “Important Message from [name of someone]” and text that read </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“Here is that document you asked for...don't show anyone else ;-)” </a:t>
            </a:r>
            <a:endParaRPr sz="1100">
              <a:solidFill>
                <a:srgbClr val="FFFFFF"/>
              </a:solidFill>
              <a:latin typeface="Arial"/>
              <a:ea typeface="Arial"/>
              <a:cs typeface="Arial"/>
              <a:sym typeface="Arial"/>
            </a:endParaRPr>
          </a:p>
          <a:p>
            <a:pPr indent="0" lvl="0" marL="0" rtl="0" algn="l">
              <a:spcBef>
                <a:spcPts val="1600"/>
              </a:spcBef>
              <a:spcAft>
                <a:spcPts val="0"/>
              </a:spcAft>
              <a:buNone/>
            </a:pPr>
            <a:r>
              <a:rPr lang="en" sz="1100">
                <a:solidFill>
                  <a:srgbClr val="FFFFFF"/>
                </a:solidFill>
                <a:latin typeface="Arial"/>
                <a:ea typeface="Arial"/>
                <a:cs typeface="Arial"/>
                <a:sym typeface="Arial"/>
              </a:rPr>
              <a:t>and the attachment was listed as LIST.DOC. After opening the email, the file would corrupt your computer and would automatically forward the email to 50 other people from your contacts.</a:t>
            </a:r>
            <a:endParaRPr sz="1100">
              <a:solidFill>
                <a:srgbClr val="FFFFFF"/>
              </a:solidFill>
              <a:latin typeface="Arial"/>
              <a:ea typeface="Arial"/>
              <a:cs typeface="Arial"/>
              <a:sym typeface="Arial"/>
            </a:endParaRPr>
          </a:p>
          <a:p>
            <a:pPr indent="0" lvl="0" marL="0" rtl="0" algn="l">
              <a:spcBef>
                <a:spcPts val="1600"/>
              </a:spcBef>
              <a:spcAft>
                <a:spcPts val="1600"/>
              </a:spcAft>
              <a:buNone/>
            </a:pPr>
            <a:r>
              <a:t/>
            </a:r>
            <a:endParaRPr sz="1100">
              <a:solidFill>
                <a:srgbClr val="FFFFFF"/>
              </a:solidFill>
              <a:latin typeface="Arial"/>
              <a:ea typeface="Arial"/>
              <a:cs typeface="Arial"/>
              <a:sym typeface="Arial"/>
            </a:endParaRPr>
          </a:p>
        </p:txBody>
      </p:sp>
      <p:pic>
        <p:nvPicPr>
          <p:cNvPr descr="Image result for email stock photo" id="149" name="Google Shape;149;p15"/>
          <p:cNvPicPr preferRelativeResize="0"/>
          <p:nvPr/>
        </p:nvPicPr>
        <p:blipFill>
          <a:blip r:embed="rId3">
            <a:alphaModFix/>
          </a:blip>
          <a:stretch>
            <a:fillRect/>
          </a:stretch>
        </p:blipFill>
        <p:spPr>
          <a:xfrm>
            <a:off x="3583463" y="2907525"/>
            <a:ext cx="2466975" cy="169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descr="Image result for melissa virus" id="154" name="Google Shape;154;p16"/>
          <p:cNvPicPr preferRelativeResize="0"/>
          <p:nvPr/>
        </p:nvPicPr>
        <p:blipFill>
          <a:blip r:embed="rId3">
            <a:alphaModFix/>
          </a:blip>
          <a:stretch>
            <a:fillRect/>
          </a:stretch>
        </p:blipFill>
        <p:spPr>
          <a:xfrm>
            <a:off x="1810138" y="835725"/>
            <a:ext cx="5523724" cy="347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437725" y="3863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EFFECTS OF THE VIRUS</a:t>
            </a:r>
            <a:endParaRPr b="1"/>
          </a:p>
        </p:txBody>
      </p:sp>
      <p:sp>
        <p:nvSpPr>
          <p:cNvPr id="160" name="Google Shape;160;p17"/>
          <p:cNvSpPr txBox="1"/>
          <p:nvPr>
            <p:ph idx="1" type="body"/>
          </p:nvPr>
        </p:nvSpPr>
        <p:spPr>
          <a:xfrm>
            <a:off x="1400825" y="13830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Unpredictable behaviour of the computer</a:t>
            </a:r>
            <a:endParaRPr/>
          </a:p>
          <a:p>
            <a:pPr indent="-311150" lvl="0" marL="457200" rtl="0" algn="l">
              <a:spcBef>
                <a:spcPts val="0"/>
              </a:spcBef>
              <a:spcAft>
                <a:spcPts val="0"/>
              </a:spcAft>
              <a:buSzPts val="1300"/>
              <a:buChar char="●"/>
            </a:pPr>
            <a:r>
              <a:rPr lang="en"/>
              <a:t>Uncertain error messages </a:t>
            </a:r>
            <a:endParaRPr/>
          </a:p>
          <a:p>
            <a:pPr indent="-311150" lvl="0" marL="457200" rtl="0" algn="l">
              <a:spcBef>
                <a:spcPts val="0"/>
              </a:spcBef>
              <a:spcAft>
                <a:spcPts val="0"/>
              </a:spcAft>
              <a:buSzPts val="1300"/>
              <a:buChar char="●"/>
            </a:pPr>
            <a:r>
              <a:rPr lang="en"/>
              <a:t>Windows showing blue screen errors</a:t>
            </a:r>
            <a:endParaRPr/>
          </a:p>
          <a:p>
            <a:pPr indent="-311150" lvl="0" marL="457200" rtl="0" algn="l">
              <a:spcBef>
                <a:spcPts val="0"/>
              </a:spcBef>
              <a:spcAft>
                <a:spcPts val="0"/>
              </a:spcAft>
              <a:buSzPts val="1300"/>
              <a:buChar char="●"/>
            </a:pPr>
            <a:r>
              <a:rPr lang="en"/>
              <a:t>A downtime in system errors </a:t>
            </a:r>
            <a:endParaRPr/>
          </a:p>
          <a:p>
            <a:pPr indent="-311150" lvl="0" marL="457200" rtl="0" algn="l">
              <a:spcBef>
                <a:spcPts val="0"/>
              </a:spcBef>
              <a:spcAft>
                <a:spcPts val="0"/>
              </a:spcAft>
              <a:buSzPts val="1300"/>
              <a:buChar char="●"/>
            </a:pPr>
            <a:r>
              <a:rPr lang="en"/>
              <a:t>Programs abruptly stop working </a:t>
            </a:r>
            <a:endParaRPr/>
          </a:p>
          <a:p>
            <a:pPr indent="-311150" lvl="0" marL="457200" rtl="0" algn="l">
              <a:spcBef>
                <a:spcPts val="0"/>
              </a:spcBef>
              <a:spcAft>
                <a:spcPts val="0"/>
              </a:spcAft>
              <a:buSzPts val="1300"/>
              <a:buChar char="●"/>
            </a:pPr>
            <a:r>
              <a:rPr lang="en"/>
              <a:t>Random spam messages </a:t>
            </a:r>
            <a:endParaRPr/>
          </a:p>
          <a:p>
            <a:pPr indent="-311150" lvl="0" marL="457200" rtl="0" algn="l">
              <a:spcBef>
                <a:spcPts val="0"/>
              </a:spcBef>
              <a:spcAft>
                <a:spcPts val="0"/>
              </a:spcAft>
              <a:buSzPts val="1300"/>
              <a:buChar char="●"/>
            </a:pPr>
            <a:r>
              <a:rPr lang="en"/>
              <a:t>Abrupt deletions of files and folders</a:t>
            </a:r>
            <a:endParaRPr/>
          </a:p>
        </p:txBody>
      </p:sp>
      <p:pic>
        <p:nvPicPr>
          <p:cNvPr descr="Image result for virus computer" id="161" name="Google Shape;161;p17"/>
          <p:cNvPicPr preferRelativeResize="0"/>
          <p:nvPr/>
        </p:nvPicPr>
        <p:blipFill>
          <a:blip r:embed="rId3">
            <a:alphaModFix/>
          </a:blip>
          <a:stretch>
            <a:fillRect/>
          </a:stretch>
        </p:blipFill>
        <p:spPr>
          <a:xfrm>
            <a:off x="5571525" y="1383050"/>
            <a:ext cx="2457450" cy="18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DAMAGES CAUSED BY THE VIRUS</a:t>
            </a:r>
            <a:endParaRPr b="1"/>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Melissa Virus corrupted </a:t>
            </a:r>
            <a:r>
              <a:rPr lang="en"/>
              <a:t>hundreds of thousands of computers and reportedly caused $80 million dollars of damage in North America and $1.1 billion worldwide. </a:t>
            </a:r>
            <a:endParaRPr/>
          </a:p>
          <a:p>
            <a:pPr indent="0" lvl="0" marL="0" rtl="0" algn="l">
              <a:spcBef>
                <a:spcPts val="1600"/>
              </a:spcBef>
              <a:spcAft>
                <a:spcPts val="1600"/>
              </a:spcAft>
              <a:buNone/>
            </a:pPr>
            <a:r>
              <a:t/>
            </a:r>
            <a:endParaRPr/>
          </a:p>
        </p:txBody>
      </p:sp>
      <p:pic>
        <p:nvPicPr>
          <p:cNvPr descr="Image result for dollar sign png" id="168" name="Google Shape;168;p18"/>
          <p:cNvPicPr preferRelativeResize="0"/>
          <p:nvPr/>
        </p:nvPicPr>
        <p:blipFill>
          <a:blip r:embed="rId3">
            <a:alphaModFix/>
          </a:blip>
          <a:stretch>
            <a:fillRect/>
          </a:stretch>
        </p:blipFill>
        <p:spPr>
          <a:xfrm>
            <a:off x="3697537" y="2571750"/>
            <a:ext cx="1748925" cy="174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WAS THE VIRUS CONTROLLED?</a:t>
            </a:r>
            <a:endParaRPr b="1"/>
          </a:p>
        </p:txBody>
      </p:sp>
      <p:sp>
        <p:nvSpPr>
          <p:cNvPr id="174" name="Google Shape;174;p19"/>
          <p:cNvSpPr txBox="1"/>
          <p:nvPr>
            <p:ph idx="1" type="body"/>
          </p:nvPr>
        </p:nvSpPr>
        <p:spPr>
          <a:xfrm>
            <a:off x="1297502"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creator of Melissa, David L Smith  posted the infected on file on a popular newsgroup website. The post was easily tracked by investigators through </a:t>
            </a:r>
            <a:r>
              <a:rPr lang="en"/>
              <a:t>the hacker’s email and IP address. David Smith was arrested and received a jail sentence for ten years but only served 20 months and received a fine of $5,000.  After months of the Smith’s arrest, the virus continued to spread until software manufacturers were able to patch and prevent the virus.  There are very few cases of the Melissa Virus occurring today.</a:t>
            </a:r>
            <a:endParaRPr/>
          </a:p>
          <a:p>
            <a:pPr indent="0" lvl="0" marL="0" rtl="0" algn="l">
              <a:spcBef>
                <a:spcPts val="1600"/>
              </a:spcBef>
              <a:spcAft>
                <a:spcPts val="1600"/>
              </a:spcAft>
              <a:buNone/>
            </a:pPr>
            <a:r>
              <a:t/>
            </a:r>
            <a:endParaRPr/>
          </a:p>
        </p:txBody>
      </p:sp>
      <p:pic>
        <p:nvPicPr>
          <p:cNvPr descr="Image result for court stock photo" id="175" name="Google Shape;175;p19"/>
          <p:cNvPicPr preferRelativeResize="0"/>
          <p:nvPr/>
        </p:nvPicPr>
        <p:blipFill>
          <a:blip r:embed="rId3">
            <a:alphaModFix/>
          </a:blip>
          <a:stretch>
            <a:fillRect/>
          </a:stretch>
        </p:blipFill>
        <p:spPr>
          <a:xfrm>
            <a:off x="3429000" y="3180550"/>
            <a:ext cx="2286000" cy="17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SOURCES</a:t>
            </a:r>
            <a:endParaRPr b="1"/>
          </a:p>
        </p:txBody>
      </p:sp>
      <p:sp>
        <p:nvSpPr>
          <p:cNvPr id="181" name="Google Shape;181;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https://malware.wikia.org/wiki/Melissa</a:t>
            </a:r>
            <a:endParaRPr/>
          </a:p>
          <a:p>
            <a:pPr indent="0" lvl="0" marL="0" rtl="0" algn="l">
              <a:spcBef>
                <a:spcPts val="1600"/>
              </a:spcBef>
              <a:spcAft>
                <a:spcPts val="0"/>
              </a:spcAft>
              <a:buNone/>
            </a:pPr>
            <a:r>
              <a:rPr lang="en"/>
              <a:t>https://techspirited.com/things-you-need-to-know-about-melissa-virus</a:t>
            </a:r>
            <a:endParaRPr/>
          </a:p>
          <a:p>
            <a:pPr indent="0" lvl="0" marL="0" rtl="0" algn="l">
              <a:spcBef>
                <a:spcPts val="1600"/>
              </a:spcBef>
              <a:spcAft>
                <a:spcPts val="0"/>
              </a:spcAft>
              <a:buNone/>
            </a:pPr>
            <a:r>
              <a:rPr lang="en"/>
              <a:t>https://computer.howstuffworks.com/worst-computer-viruses1.htm</a:t>
            </a:r>
            <a:endParaRPr/>
          </a:p>
          <a:p>
            <a:pPr indent="0" lvl="0" marL="0" rtl="0" algn="l">
              <a:spcBef>
                <a:spcPts val="1600"/>
              </a:spcBef>
              <a:spcAft>
                <a:spcPts val="0"/>
              </a:spcAft>
              <a:buNone/>
            </a:pPr>
            <a:r>
              <a:rPr lang="en"/>
              <a:t>https://searchsecurity.techtarget.com/definition/Melissa-virus</a:t>
            </a:r>
            <a:endParaRPr/>
          </a:p>
          <a:p>
            <a:pPr indent="0" lvl="0" marL="0" rtl="0" algn="l">
              <a:spcBef>
                <a:spcPts val="1600"/>
              </a:spcBef>
              <a:spcAft>
                <a:spcPts val="0"/>
              </a:spcAft>
              <a:buNone/>
            </a:pPr>
            <a:r>
              <a:rPr lang="en"/>
              <a:t>https://www.cnet.com/news/melissa-virus-turns-10/</a:t>
            </a:r>
            <a:endParaRPr/>
          </a:p>
          <a:p>
            <a:pPr indent="0" lvl="0" marL="0" rtl="0" algn="l">
              <a:spcBef>
                <a:spcPts val="1600"/>
              </a:spcBef>
              <a:spcAft>
                <a:spcPts val="1600"/>
              </a:spcAft>
              <a:buNone/>
            </a:pPr>
            <a:r>
              <a:t/>
            </a:r>
            <a:endParaRPr/>
          </a:p>
        </p:txBody>
      </p:sp>
      <p:pic>
        <p:nvPicPr>
          <p:cNvPr descr="Image result for sources clipart" id="182" name="Google Shape;182;p20"/>
          <p:cNvPicPr preferRelativeResize="0"/>
          <p:nvPr/>
        </p:nvPicPr>
        <p:blipFill>
          <a:blip r:embed="rId3">
            <a:alphaModFix/>
          </a:blip>
          <a:stretch>
            <a:fillRect/>
          </a:stretch>
        </p:blipFill>
        <p:spPr>
          <a:xfrm>
            <a:off x="6508725" y="3106750"/>
            <a:ext cx="2247900" cy="1952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descr="Image result for thank you for listening" id="187" name="Google Shape;187;p21"/>
          <p:cNvPicPr preferRelativeResize="0"/>
          <p:nvPr/>
        </p:nvPicPr>
        <p:blipFill>
          <a:blip r:embed="rId3">
            <a:alphaModFix/>
          </a:blip>
          <a:stretch>
            <a:fillRect/>
          </a:stretch>
        </p:blipFill>
        <p:spPr>
          <a:xfrm>
            <a:off x="2465119" y="1303238"/>
            <a:ext cx="4213775" cy="253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