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0" r:id="rId2"/>
    <p:sldId id="288" r:id="rId3"/>
    <p:sldId id="349" r:id="rId4"/>
    <p:sldId id="257" r:id="rId5"/>
    <p:sldId id="350" r:id="rId6"/>
    <p:sldId id="351" r:id="rId7"/>
    <p:sldId id="336" r:id="rId8"/>
    <p:sldId id="310" r:id="rId9"/>
    <p:sldId id="261" r:id="rId10"/>
    <p:sldId id="352" r:id="rId11"/>
    <p:sldId id="309" r:id="rId12"/>
    <p:sldId id="337" r:id="rId13"/>
    <p:sldId id="353" r:id="rId14"/>
    <p:sldId id="359" r:id="rId15"/>
    <p:sldId id="361" r:id="rId16"/>
    <p:sldId id="354" r:id="rId17"/>
    <p:sldId id="355" r:id="rId18"/>
    <p:sldId id="356" r:id="rId19"/>
    <p:sldId id="357" r:id="rId20"/>
    <p:sldId id="358" r:id="rId21"/>
    <p:sldId id="334" r:id="rId22"/>
    <p:sldId id="29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30BF"/>
    <a:srgbClr val="761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D2789-DB08-4E0B-810B-285F6356E828}" v="3" dt="2023-12-14T16:01:08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>
        <p:scale>
          <a:sx n="100" d="100"/>
          <a:sy n="100" d="100"/>
        </p:scale>
        <p:origin x="-24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8799-5971-469E-B6BD-5EA248E22CB0}" type="datetimeFigureOut">
              <a:rPr lang="en-IN" smtClean="0"/>
              <a:pPr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7B18-9C65-409B-8C66-C5F268E71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8799-5971-469E-B6BD-5EA248E22CB0}" type="datetimeFigureOut">
              <a:rPr lang="en-IN" smtClean="0"/>
              <a:pPr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7B18-9C65-409B-8C66-C5F268E71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8799-5971-469E-B6BD-5EA248E22CB0}" type="datetimeFigureOut">
              <a:rPr lang="en-IN" smtClean="0"/>
              <a:pPr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7B18-9C65-409B-8C66-C5F268E71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8799-5971-469E-B6BD-5EA248E22CB0}" type="datetimeFigureOut">
              <a:rPr lang="en-IN" smtClean="0"/>
              <a:pPr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7B18-9C65-409B-8C66-C5F268E71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8799-5971-469E-B6BD-5EA248E22CB0}" type="datetimeFigureOut">
              <a:rPr lang="en-IN" smtClean="0"/>
              <a:pPr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7B18-9C65-409B-8C66-C5F268E71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8799-5971-469E-B6BD-5EA248E22CB0}" type="datetimeFigureOut">
              <a:rPr lang="en-IN" smtClean="0"/>
              <a:pPr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7B18-9C65-409B-8C66-C5F268E71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8799-5971-469E-B6BD-5EA248E22CB0}" type="datetimeFigureOut">
              <a:rPr lang="en-IN" smtClean="0"/>
              <a:pPr/>
              <a:t>14-12-2023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7B18-9C65-409B-8C66-C5F268E71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8799-5971-469E-B6BD-5EA248E22CB0}" type="datetimeFigureOut">
              <a:rPr lang="en-IN" smtClean="0"/>
              <a:pPr/>
              <a:t>14-12-2023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7B18-9C65-409B-8C66-C5F268E71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8799-5971-469E-B6BD-5EA248E22CB0}" type="datetimeFigureOut">
              <a:rPr lang="en-IN" smtClean="0"/>
              <a:pPr/>
              <a:t>14-12-2023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7B18-9C65-409B-8C66-C5F268E71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8799-5971-469E-B6BD-5EA248E22CB0}" type="datetimeFigureOut">
              <a:rPr lang="en-IN" smtClean="0"/>
              <a:pPr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7B18-9C65-409B-8C66-C5F268E71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8799-5971-469E-B6BD-5EA248E22CB0}" type="datetimeFigureOut">
              <a:rPr lang="en-IN" smtClean="0"/>
              <a:pPr/>
              <a:t>14-12-2023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47B18-9C65-409B-8C66-C5F268E71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08799-5971-469E-B6BD-5EA248E22CB0}" type="datetimeFigureOut">
              <a:rPr lang="en-IN" smtClean="0"/>
              <a:pPr/>
              <a:t>14-12-2023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47B18-9C65-409B-8C66-C5F268E71C4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ackboard.com/group/136" TargetMode="External"/><Relationship Id="rId2" Type="http://schemas.openxmlformats.org/officeDocument/2006/relationships/hyperlink" Target="https://fliphtml5.com/learning-center/free-pdf-sharing-sites-platform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bestin/Attendance-Management-System" TargetMode="External"/><Relationship Id="rId5" Type="http://schemas.openxmlformats.org/officeDocument/2006/relationships/hyperlink" Target="https://github.com/Lubomir1998/Student_Management_System" TargetMode="External"/><Relationship Id="rId4" Type="http://schemas.openxmlformats.org/officeDocument/2006/relationships/hyperlink" Target="https://schoology.wintondrivedistrict.org/login?&amp;school=23311445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510087" y="2522992"/>
            <a:ext cx="10060041" cy="1421992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eNOTES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Number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GROUP NO -51 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br>
              <a:rPr lang="en-US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25327" y="5075089"/>
            <a:ext cx="6391623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Under the Esteemed Guidance of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cap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Dr.G.JOSE</a:t>
            </a:r>
            <a:r>
              <a:rPr lang="en-IN" sz="2000" b="1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MOSES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327" y="181911"/>
            <a:ext cx="10658476" cy="10231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896C01-3D78-5B64-D0E0-B3F8842857D6}"/>
              </a:ext>
            </a:extLst>
          </p:cNvPr>
          <p:cNvSpPr txBox="1"/>
          <p:nvPr/>
        </p:nvSpPr>
        <p:spPr>
          <a:xfrm>
            <a:off x="2251586" y="3631709"/>
            <a:ext cx="653910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Name of the student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latin typeface="Times New Roman" panose="02020603050405020304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Roll Number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A.Anjali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Reddy  	    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2211CS010027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Ch.Thirmal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 Raju                         2211CS010112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M.Charankumar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2211CS010327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B.Sravan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2211CS010071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210412-0336-637F-146F-3B2B308DF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4" y="0"/>
            <a:ext cx="5764203" cy="6858001"/>
          </a:xfrm>
        </p:spPr>
      </p:pic>
      <p:sp>
        <p:nvSpPr>
          <p:cNvPr id="6" name="Pentagon 49">
            <a:extLst>
              <a:ext uri="{FF2B5EF4-FFF2-40B4-BE49-F238E27FC236}">
                <a16:creationId xmlns:a16="http://schemas.microsoft.com/office/drawing/2014/main" id="{3935E056-31C9-E157-69D2-D27DB8BD0520}"/>
              </a:ext>
            </a:extLst>
          </p:cNvPr>
          <p:cNvSpPr/>
          <p:nvPr/>
        </p:nvSpPr>
        <p:spPr>
          <a:xfrm>
            <a:off x="694090" y="125418"/>
            <a:ext cx="2384390" cy="918522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IN" sz="4000" b="1" i="0" dirty="0">
                <a:effectLst/>
                <a:latin typeface="Söhne"/>
              </a:rPr>
              <a:t>Design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1817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entagon 49"/>
          <p:cNvSpPr/>
          <p:nvPr/>
        </p:nvSpPr>
        <p:spPr>
          <a:xfrm>
            <a:off x="311126" y="144779"/>
            <a:ext cx="5320054" cy="678181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334641-4F1D-33D9-FA3E-3C64033E3E59}"/>
              </a:ext>
            </a:extLst>
          </p:cNvPr>
          <p:cNvSpPr txBox="1"/>
          <p:nvPr/>
        </p:nvSpPr>
        <p:spPr>
          <a:xfrm>
            <a:off x="707366" y="887729"/>
            <a:ext cx="817755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pPr algn="l"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Development Kit (JDK)</a:t>
            </a:r>
          </a:p>
          <a:p>
            <a:pPr algn="l"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SQLite Database</a:t>
            </a:r>
          </a:p>
          <a:p>
            <a:pPr algn="l"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Swing Library</a:t>
            </a:r>
          </a:p>
          <a:p>
            <a:pPr algn="l">
              <a:buFont typeface="+mj-lt"/>
              <a:buAutoNum type="arabicPeriod"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(for the provided database URL)</a:t>
            </a:r>
          </a:p>
          <a:p>
            <a:pPr algn="l"/>
            <a:endParaRPr lang="en-IN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Minimum: Dual-core processor (e.g., Intel Core i3 or equivalent) Recommended: Quad-core processor or higher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 (Memory):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Minimum: 4 GB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Recommended: 8 GB or higher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IN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E6333B-7E8E-D248-DD21-A289E9100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60" y="1159955"/>
            <a:ext cx="6838216" cy="4538089"/>
          </a:xfrm>
          <a:prstGeom prst="rect">
            <a:avLst/>
          </a:prstGeom>
        </p:spPr>
      </p:pic>
      <p:sp>
        <p:nvSpPr>
          <p:cNvPr id="2" name="Pentagon 49">
            <a:extLst>
              <a:ext uri="{FF2B5EF4-FFF2-40B4-BE49-F238E27FC236}">
                <a16:creationId xmlns:a16="http://schemas.microsoft.com/office/drawing/2014/main" id="{07DFA0B0-9880-F035-C2C3-63BD6D6AF4E1}"/>
              </a:ext>
            </a:extLst>
          </p:cNvPr>
          <p:cNvSpPr/>
          <p:nvPr/>
        </p:nvSpPr>
        <p:spPr>
          <a:xfrm>
            <a:off x="375919" y="289561"/>
            <a:ext cx="2199641" cy="586739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B830AA-A9C0-D745-FB5C-6325FE53AD2B}"/>
              </a:ext>
            </a:extLst>
          </p:cNvPr>
          <p:cNvSpPr txBox="1"/>
          <p:nvPr/>
        </p:nvSpPr>
        <p:spPr>
          <a:xfrm>
            <a:off x="2385060" y="57970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67355">
              <a:spcBef>
                <a:spcPts val="55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607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</a:t>
            </a:r>
            <a:r>
              <a:rPr lang="en-US" sz="1800" b="1" spc="5" dirty="0">
                <a:solidFill>
                  <a:srgbClr val="0607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607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33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82C8F9-B338-5678-2C88-60113F19A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850" y="771786"/>
            <a:ext cx="8858773" cy="48320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5322B3-6F63-334A-ED42-A126921D8BC0}"/>
              </a:ext>
            </a:extLst>
          </p:cNvPr>
          <p:cNvSpPr txBox="1"/>
          <p:nvPr/>
        </p:nvSpPr>
        <p:spPr>
          <a:xfrm>
            <a:off x="1676400" y="568610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42285">
              <a:spcBef>
                <a:spcPts val="62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607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</a:t>
            </a:r>
            <a:r>
              <a:rPr lang="en-US" sz="2000" b="1" spc="5" dirty="0">
                <a:solidFill>
                  <a:srgbClr val="0607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607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02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 page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2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79E615-0AC1-1B68-EE11-11C11DC68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700" y="1253932"/>
            <a:ext cx="6042660" cy="398080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D1CD29-404D-26DC-3E51-B2179084C71B}"/>
              </a:ext>
            </a:extLst>
          </p:cNvPr>
          <p:cNvSpPr txBox="1"/>
          <p:nvPr/>
        </p:nvSpPr>
        <p:spPr>
          <a:xfrm>
            <a:off x="2072640" y="5604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05840" marR="1172210" algn="ctr">
              <a:spcBef>
                <a:spcPts val="24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607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</a:t>
            </a:r>
            <a:r>
              <a:rPr lang="en-US" sz="1800" b="1" spc="5" dirty="0">
                <a:solidFill>
                  <a:srgbClr val="0607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607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en-US" b="1" dirty="0">
                <a:solidFill>
                  <a:srgbClr val="06070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en-US" sz="1800" b="1" dirty="0">
                <a:solidFill>
                  <a:srgbClr val="0607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Pdfs from various resources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124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ACDBDE-69EF-3B89-3462-2232FB644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45" y="1076016"/>
            <a:ext cx="4650667" cy="3328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3EEEB0-2F9A-DB31-F05C-D03D9901A7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568" b="19373"/>
          <a:stretch/>
        </p:blipFill>
        <p:spPr>
          <a:xfrm>
            <a:off x="6225540" y="1741968"/>
            <a:ext cx="3513693" cy="1996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74D2A0-0233-3413-B2FE-D5DBBDBE8BDE}"/>
              </a:ext>
            </a:extLst>
          </p:cNvPr>
          <p:cNvSpPr txBox="1"/>
          <p:nvPr/>
        </p:nvSpPr>
        <p:spPr>
          <a:xfrm>
            <a:off x="3026013" y="473179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05840" marR="1172210" algn="ctr">
              <a:spcBef>
                <a:spcPts val="705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607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</a:t>
            </a:r>
            <a:r>
              <a:rPr lang="en-US" sz="1800" b="1" spc="5" dirty="0">
                <a:solidFill>
                  <a:srgbClr val="0607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607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04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Pdf Uploading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02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8EAA0A-CCEF-8673-0E26-CFDBE049C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95" y="503340"/>
            <a:ext cx="7994708" cy="52682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44F931-1C8D-8D27-CB6C-C89D0ABCD6B2}"/>
              </a:ext>
            </a:extLst>
          </p:cNvPr>
          <p:cNvSpPr txBox="1"/>
          <p:nvPr/>
        </p:nvSpPr>
        <p:spPr>
          <a:xfrm>
            <a:off x="3581400" y="57716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607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 05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 details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00456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D99B5D-ED84-A1F9-7AA8-D3026CE6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08" y="838900"/>
            <a:ext cx="7516536" cy="4848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1D2F2-C972-C543-E9F4-7264510FB0B4}"/>
              </a:ext>
            </a:extLst>
          </p:cNvPr>
          <p:cNvSpPr txBox="1"/>
          <p:nvPr/>
        </p:nvSpPr>
        <p:spPr>
          <a:xfrm>
            <a:off x="1593908" y="5834434"/>
            <a:ext cx="7516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0" marR="2172970" indent="457200">
              <a:spcBef>
                <a:spcPts val="24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607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</a:t>
            </a:r>
            <a:r>
              <a:rPr lang="en-US" sz="1800" b="1" spc="5" dirty="0">
                <a:solidFill>
                  <a:srgbClr val="0607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607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06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Examination Records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066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0CCF1-F52D-1B1D-1C16-2693FC6B6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88" y="939567"/>
            <a:ext cx="8657439" cy="45468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C59401-1601-0CB7-788C-697A574E9C71}"/>
              </a:ext>
            </a:extLst>
          </p:cNvPr>
          <p:cNvSpPr txBox="1"/>
          <p:nvPr/>
        </p:nvSpPr>
        <p:spPr>
          <a:xfrm>
            <a:off x="2575560" y="57970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05840" marR="1162685" algn="ctr">
              <a:spcBef>
                <a:spcPts val="595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0607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</a:t>
            </a:r>
            <a:r>
              <a:rPr lang="en-US" sz="1800" b="1" spc="5" dirty="0">
                <a:solidFill>
                  <a:srgbClr val="0607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607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07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Attendance Records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02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0063EF-4B3B-81AB-24D6-612D23282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45" y="621601"/>
            <a:ext cx="8221212" cy="50913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CE284C-8E74-1C65-12BF-3129F87F9561}"/>
              </a:ext>
            </a:extLst>
          </p:cNvPr>
          <p:cNvSpPr txBox="1"/>
          <p:nvPr/>
        </p:nvSpPr>
        <p:spPr>
          <a:xfrm>
            <a:off x="3505200" y="58670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607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</a:t>
            </a:r>
            <a:r>
              <a:rPr lang="en-US" sz="1800" b="1" spc="5" dirty="0">
                <a:solidFill>
                  <a:srgbClr val="0607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607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08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Discipline Records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382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211" y="999491"/>
            <a:ext cx="9417050" cy="4464050"/>
          </a:xfrm>
        </p:spPr>
        <p:txBody>
          <a:bodyPr>
            <a:normAutofit fontScale="87500"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3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 Explanation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3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 of the Application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3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Application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3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3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 Existing Methods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3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3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3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3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3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300" b="0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IN" dirty="0"/>
          </a:p>
        </p:txBody>
      </p:sp>
      <p:sp>
        <p:nvSpPr>
          <p:cNvPr id="4" name="Pentagon 3"/>
          <p:cNvSpPr/>
          <p:nvPr/>
        </p:nvSpPr>
        <p:spPr>
          <a:xfrm>
            <a:off x="240031" y="217170"/>
            <a:ext cx="5737859" cy="565150"/>
          </a:xfrm>
          <a:prstGeom prst="homePlat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Title 1"/>
          <p:cNvSpPr>
            <a:spLocks noGrp="1"/>
          </p:cNvSpPr>
          <p:nvPr/>
        </p:nvSpPr>
        <p:spPr>
          <a:xfrm>
            <a:off x="106681" y="0"/>
            <a:ext cx="6004561" cy="99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Presentation:-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EE03DD-00BF-038D-86C6-142591307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86" y="853440"/>
            <a:ext cx="8766594" cy="4739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29ECBF-D9CE-F0B7-496A-6E25D2C73BE4}"/>
              </a:ext>
            </a:extLst>
          </p:cNvPr>
          <p:cNvSpPr txBox="1"/>
          <p:nvPr/>
        </p:nvSpPr>
        <p:spPr>
          <a:xfrm>
            <a:off x="2712720" y="58198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607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 09 Storing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Student details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98425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4AD9D-76EB-915D-145A-7A372331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25880"/>
            <a:ext cx="10088880" cy="4968240"/>
          </a:xfrm>
        </p:spPr>
        <p:txBody>
          <a:bodyPr>
            <a:normAutofit fontScale="2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sz="77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Notifications:</a:t>
            </a:r>
            <a:endParaRPr lang="en-US" sz="77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77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automated notification systems for important events, such as exam results, upcoming deadlines, or disciplinary issues.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77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 customization of notification preferences for users.</a:t>
            </a:r>
          </a:p>
          <a:p>
            <a:pPr algn="just">
              <a:buFont typeface="+mj-lt"/>
              <a:buAutoNum type="arabicPeriod"/>
            </a:pPr>
            <a:r>
              <a:rPr lang="en-US" sz="77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Application:</a:t>
            </a:r>
            <a:endParaRPr lang="en-US" sz="77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77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mobile version of the </a:t>
            </a:r>
            <a:r>
              <a:rPr lang="en-US" sz="77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eNOTES</a:t>
            </a:r>
            <a:r>
              <a:rPr lang="en-US" sz="77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for on-the-go access to student records.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77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a responsive design for various screen sizes and devices.</a:t>
            </a:r>
          </a:p>
          <a:p>
            <a:pPr algn="just">
              <a:buFont typeface="+mj-lt"/>
              <a:buAutoNum type="arabicPeriod"/>
            </a:pPr>
            <a:r>
              <a:rPr lang="en-US" sz="77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Measures:</a:t>
            </a:r>
            <a:endParaRPr lang="en-US" sz="77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77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Strengthen security features, including role-based access controls and encryption, to safeguard sensitive student information.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77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two-factor authentication for added security.</a:t>
            </a:r>
          </a:p>
          <a:p>
            <a:pPr algn="just">
              <a:buFont typeface="+mj-lt"/>
              <a:buAutoNum type="arabicPeriod"/>
            </a:pPr>
            <a:r>
              <a:rPr lang="en-US" sz="77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Parent and Student Portals:</a:t>
            </a:r>
            <a:endParaRPr lang="en-US" sz="77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77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dedicated portals for parents and students, allowing them to access relevant information such as grades, attendance, and announcements.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77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Foster better communication between educators, parents, and students.</a:t>
            </a:r>
          </a:p>
          <a:p>
            <a:pPr algn="just">
              <a:buFont typeface="+mj-lt"/>
              <a:buAutoNum type="arabicPeriod"/>
            </a:pPr>
            <a:r>
              <a:rPr lang="en-US" sz="77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for Attendance and Discipline:</a:t>
            </a:r>
            <a:endParaRPr lang="en-US" sz="77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US" sz="77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gamification elements to encourage positive student behavior, attendance, and discipline.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77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reward systems and achievements to motivate students.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33E970-E152-FF51-124D-24485AAE5108}"/>
              </a:ext>
            </a:extLst>
          </p:cNvPr>
          <p:cNvSpPr/>
          <p:nvPr/>
        </p:nvSpPr>
        <p:spPr>
          <a:xfrm>
            <a:off x="626533" y="183495"/>
            <a:ext cx="5291169" cy="99508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80A722-72D8-1DB5-E76B-584064353EE4}"/>
              </a:ext>
            </a:extLst>
          </p:cNvPr>
          <p:cNvSpPr/>
          <p:nvPr/>
        </p:nvSpPr>
        <p:spPr>
          <a:xfrm>
            <a:off x="428313" y="134471"/>
            <a:ext cx="5291169" cy="99508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0050C-5EA3-5015-72D9-D08545DB0395}"/>
              </a:ext>
            </a:extLst>
          </p:cNvPr>
          <p:cNvSpPr txBox="1"/>
          <p:nvPr/>
        </p:nvSpPr>
        <p:spPr>
          <a:xfrm>
            <a:off x="701040" y="1129554"/>
            <a:ext cx="8054340" cy="3331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5415" marR="217170" indent="-158115" algn="just">
              <a:lnSpc>
                <a:spcPct val="200000"/>
              </a:lnSpc>
              <a:spcAft>
                <a:spcPts val="0"/>
              </a:spcAft>
              <a:tabLst>
                <a:tab pos="394970" algn="l"/>
                <a:tab pos="395605" algn="l"/>
                <a:tab pos="898525" algn="l"/>
                <a:tab pos="1275080" algn="l"/>
                <a:tab pos="1858010" algn="l"/>
                <a:tab pos="2328545" algn="l"/>
                <a:tab pos="3478530" algn="l"/>
                <a:tab pos="4243705" algn="l"/>
                <a:tab pos="4695825" algn="l"/>
                <a:tab pos="520890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5415" marR="217170" indent="-158115" algn="just">
              <a:lnSpc>
                <a:spcPct val="200000"/>
              </a:lnSpc>
              <a:spcAft>
                <a:spcPts val="0"/>
              </a:spcAft>
              <a:tabLst>
                <a:tab pos="394970" algn="l"/>
                <a:tab pos="395605" algn="l"/>
                <a:tab pos="898525" algn="l"/>
                <a:tab pos="1275080" algn="l"/>
                <a:tab pos="1858010" algn="l"/>
                <a:tab pos="2328545" algn="l"/>
                <a:tab pos="3478530" algn="l"/>
                <a:tab pos="4243705" algn="l"/>
                <a:tab pos="4695825" algn="l"/>
                <a:tab pos="520890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https://fliphtml5.com/learning-center/free-pdf-sharing-sites-platforms/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5415" marR="217170" indent="-158115" algn="just">
              <a:lnSpc>
                <a:spcPct val="200000"/>
              </a:lnSpc>
              <a:spcAft>
                <a:spcPts val="0"/>
              </a:spcAft>
              <a:tabLst>
                <a:tab pos="394970" algn="l"/>
                <a:tab pos="395605" algn="l"/>
                <a:tab pos="898525" algn="l"/>
                <a:tab pos="1275080" algn="l"/>
                <a:tab pos="1858010" algn="l"/>
                <a:tab pos="2328545" algn="l"/>
                <a:tab pos="3478530" algn="l"/>
                <a:tab pos="4243705" algn="l"/>
                <a:tab pos="4695825" algn="l"/>
                <a:tab pos="520890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https://www.blackboard.com/group/136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5415" marR="217170" indent="-158115" algn="just">
              <a:lnSpc>
                <a:spcPct val="200000"/>
              </a:lnSpc>
              <a:spcAft>
                <a:spcPts val="0"/>
              </a:spcAft>
              <a:tabLst>
                <a:tab pos="394970" algn="l"/>
                <a:tab pos="395605" algn="l"/>
                <a:tab pos="898525" algn="l"/>
                <a:tab pos="1275080" algn="l"/>
                <a:tab pos="1858010" algn="l"/>
                <a:tab pos="2328545" algn="l"/>
                <a:tab pos="3478530" algn="l"/>
                <a:tab pos="4243705" algn="l"/>
                <a:tab pos="4695825" algn="l"/>
                <a:tab pos="520890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https://schoology.wintondrivedistrict.org/login?&amp;school=233114456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5415" marR="217170" indent="-158115" algn="just">
              <a:lnSpc>
                <a:spcPct val="200000"/>
              </a:lnSpc>
              <a:spcAft>
                <a:spcPts val="0"/>
              </a:spcAft>
              <a:tabLst>
                <a:tab pos="394970" algn="l"/>
                <a:tab pos="395605" algn="l"/>
                <a:tab pos="898525" algn="l"/>
                <a:tab pos="1275080" algn="l"/>
                <a:tab pos="1858010" algn="l"/>
                <a:tab pos="2328545" algn="l"/>
                <a:tab pos="3478530" algn="l"/>
                <a:tab pos="4243705" algn="l"/>
                <a:tab pos="4695825" algn="l"/>
                <a:tab pos="520890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https://github.com/Lubomir1998/Student_Management_System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5415" marR="217170" indent="-158115" algn="just">
              <a:lnSpc>
                <a:spcPct val="200000"/>
              </a:lnSpc>
              <a:spcAft>
                <a:spcPts val="0"/>
              </a:spcAft>
              <a:tabLst>
                <a:tab pos="394970" algn="l"/>
                <a:tab pos="395605" algn="l"/>
                <a:tab pos="898525" algn="l"/>
                <a:tab pos="1275080" algn="l"/>
                <a:tab pos="1858010" algn="l"/>
                <a:tab pos="2328545" algn="l"/>
                <a:tab pos="3478530" algn="l"/>
                <a:tab pos="4243705" algn="l"/>
                <a:tab pos="4695825" algn="l"/>
                <a:tab pos="520890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https://github.com/Sabestin/Attendance-Management-System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04EA8C-2AAC-11DA-4009-BA26EF76B483}"/>
              </a:ext>
            </a:extLst>
          </p:cNvPr>
          <p:cNvSpPr txBox="1"/>
          <p:nvPr/>
        </p:nvSpPr>
        <p:spPr>
          <a:xfrm>
            <a:off x="414866" y="1331971"/>
            <a:ext cx="1022265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title "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eNOTES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stands for an electronic notes system. specifically designed as a Student Management System.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serves as a comprehensive platform to manage various aspects of student information, including login credentials, examination records, attendance records, discipline records, and the ability to upload, view, and manage PDF documents.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Java-based application utilizes a graphical user interface (GUI) built with Java Swing and integrates a SQLite database for data storage.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799267-9780-815A-016C-05B28B3FC83F}"/>
              </a:ext>
            </a:extLst>
          </p:cNvPr>
          <p:cNvSpPr/>
          <p:nvPr/>
        </p:nvSpPr>
        <p:spPr>
          <a:xfrm>
            <a:off x="1028699" y="532389"/>
            <a:ext cx="4678681" cy="5801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EXPLANATION 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9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9ED68-71D1-4610-83C8-D28D04325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466" y="1147034"/>
            <a:ext cx="9567334" cy="390861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eNOTES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application is designed to manage student information, examination records, attendance records, and discipline records in an educational setting.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provides a user-friendly interface for users to log in, access student details, upload and view PDF documents, and maintain various records.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document outlines the objectives, proposed system, methodology, system architecture, data flow diagrams, system requirements, screenshots, conclusion, and future enhancements for the "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eNOTES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application.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BD6C1-4802-9078-4164-87AE5A6614CA}"/>
              </a:ext>
            </a:extLst>
          </p:cNvPr>
          <p:cNvSpPr/>
          <p:nvPr/>
        </p:nvSpPr>
        <p:spPr>
          <a:xfrm>
            <a:off x="491067" y="277907"/>
            <a:ext cx="7167034" cy="59839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OF THE APPLICATION 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8C863-5F38-E0A7-5903-75556EF8E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326" y="1193165"/>
            <a:ext cx="10287000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educational institutions, managing student information efficiently is crucial.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eNOTES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addresses this need by providing a user-friendly interface to perform various tasks related to student data.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basic login authentication to handling complex tasks such as recording examination results and managing discipline records, </a:t>
            </a:r>
            <a:r>
              <a:rPr lang="en-US" sz="25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eNOTES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streamlines administrative processes.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BD27A2-D9EC-963C-C5C0-B90E550AEE96}"/>
              </a:ext>
            </a:extLst>
          </p:cNvPr>
          <p:cNvSpPr/>
          <p:nvPr/>
        </p:nvSpPr>
        <p:spPr>
          <a:xfrm>
            <a:off x="198119" y="198120"/>
            <a:ext cx="7741921" cy="84582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APPLICATION 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34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0C8B1D3-9330-870C-55A3-2CF917A72140}"/>
              </a:ext>
            </a:extLst>
          </p:cNvPr>
          <p:cNvSpPr txBox="1"/>
          <p:nvPr/>
        </p:nvSpPr>
        <p:spPr>
          <a:xfrm>
            <a:off x="416723" y="1127620"/>
            <a:ext cx="1001645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of maintaining student records and documents involve manual data entry and paper-based systems, which can be time-consuming and prone to errors.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a more organized and digitized system for managing student-related information is evident.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eNOTES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addresses this issue by offering a digital platform for handling student details, examination records, attendance records, discipline records, and associated PDF documents.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42F36E-0E3D-B19A-1BC6-7DD12AECF541}"/>
              </a:ext>
            </a:extLst>
          </p:cNvPr>
          <p:cNvSpPr/>
          <p:nvPr/>
        </p:nvSpPr>
        <p:spPr>
          <a:xfrm>
            <a:off x="967739" y="277907"/>
            <a:ext cx="4800601" cy="66697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91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170D1C-EE4B-DC45-7F44-1B5C346A8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" y="1417320"/>
            <a:ext cx="10567358" cy="5137109"/>
          </a:xfrm>
        </p:spPr>
        <p:txBody>
          <a:bodyPr>
            <a:normAutofit/>
          </a:bodyPr>
          <a:lstStyle/>
          <a:p>
            <a:pPr algn="just"/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objectives of the "</a:t>
            </a:r>
            <a:r>
              <a:rPr lang="en-US" sz="25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eNOTES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application are:</a:t>
            </a:r>
          </a:p>
          <a:p>
            <a:pPr algn="just">
              <a:buFont typeface="+mj-lt"/>
              <a:buAutoNum type="arabicPeriod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secure login mechanism for authorized users.</a:t>
            </a:r>
          </a:p>
          <a:p>
            <a:pPr algn="just">
              <a:buFont typeface="+mj-lt"/>
              <a:buAutoNum type="arabicPeriod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users to view and manage student details, including examination records, attendance records, and discipline records.</a:t>
            </a:r>
          </a:p>
          <a:p>
            <a:pPr algn="just">
              <a:buFont typeface="+mj-lt"/>
              <a:buAutoNum type="arabicPeriod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upload PDF documents to the system.</a:t>
            </a:r>
          </a:p>
          <a:p>
            <a:pPr algn="just">
              <a:buFont typeface="+mj-lt"/>
              <a:buAutoNum type="arabicPeriod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Facilitate the viewing of uploaded PDF documents.</a:t>
            </a:r>
          </a:p>
          <a:p>
            <a:pPr algn="just">
              <a:buFont typeface="+mj-lt"/>
              <a:buAutoNum type="arabicPeriod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 a user-friendly interface for easy navigation and interaction.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F16585-81DC-4E64-9DBE-78A50C82B4DA}"/>
              </a:ext>
            </a:extLst>
          </p:cNvPr>
          <p:cNvSpPr/>
          <p:nvPr/>
        </p:nvSpPr>
        <p:spPr>
          <a:xfrm>
            <a:off x="883919" y="303571"/>
            <a:ext cx="3505201" cy="75560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BB4F3F-EF95-AA6C-4690-E5AD0157F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979805"/>
            <a:ext cx="9152467" cy="4351338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Traditional methods of maintaining student records involve manual paperwork or the use of spreadsheet software. 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Accuracy: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Manual data entry increases the risk of errors, and ensuring the accuracy of information becomes a constant challenge.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Limited Collaboration: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Collaboration between different departments may be hindered due to the physical separation of records and the lack of a centralized system.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Accessibility Issues: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Accessing student records outside of the physical location where records are stored can be problematic.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Security and Privacy: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Maintaining the security and privacy of student information is challenging in a paper-based system.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Lack of Automation:</a:t>
            </a: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Processes such as generating reports, analyzing student performance trends, and managing documents lack automation, leading to inefficiencies.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342395-EB3A-31E0-8015-E3DC589DC57D}"/>
              </a:ext>
            </a:extLst>
          </p:cNvPr>
          <p:cNvSpPr/>
          <p:nvPr/>
        </p:nvSpPr>
        <p:spPr>
          <a:xfrm>
            <a:off x="320737" y="183495"/>
            <a:ext cx="4396044" cy="6623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 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18810-03A8-E4A5-4D58-D5B4D0DEF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009" y="1161785"/>
            <a:ext cx="10211072" cy="453443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US" sz="2500" b="0" i="0" dirty="0" err="1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eNOTES</a:t>
            </a: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application proposes a comprehensive digital solution for managing student-related information.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introduces a secure login system, a user-friendly interface for data entry, and the capability to handle PDF documents associated with students.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proposed system aims to improve data accuracy, accessibility, and overall efficiency in managing student records.</a:t>
            </a:r>
            <a:endParaRPr lang="en-IN" sz="25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4481F9-8BB8-89D8-F4E6-92F683861929}"/>
              </a:ext>
            </a:extLst>
          </p:cNvPr>
          <p:cNvSpPr/>
          <p:nvPr/>
        </p:nvSpPr>
        <p:spPr>
          <a:xfrm>
            <a:off x="716009" y="60960"/>
            <a:ext cx="5291169" cy="99508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1023</Words>
  <Application>Microsoft Office PowerPoint</Application>
  <PresentationFormat>Widescreen</PresentationFormat>
  <Paragraphs>103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Söhne</vt:lpstr>
      <vt:lpstr>Times New Roman</vt:lpstr>
      <vt:lpstr>Wingdings</vt:lpstr>
      <vt:lpstr>Office Theme</vt:lpstr>
      <vt:lpstr>                  eNOTES     Batch Number : CSE GROUP NO -51   By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Detection Using Convolutional Neural Networks</dc:title>
  <dc:creator>T VaruN</dc:creator>
  <cp:lastModifiedBy>thirmal raj</cp:lastModifiedBy>
  <cp:revision>104</cp:revision>
  <cp:lastPrinted>2023-06-12T16:23:18Z</cp:lastPrinted>
  <dcterms:created xsi:type="dcterms:W3CDTF">2020-02-20T06:08:00Z</dcterms:created>
  <dcterms:modified xsi:type="dcterms:W3CDTF">2023-12-14T16:27:31Z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BFBD0B4FC6A14DBA9A479DE3CD170D75</vt:lpwstr>
  </property>
</Properties>
</file>