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9900CC"/>
    <a:srgbClr val="3366FF"/>
    <a:srgbClr val="FFFFFF"/>
    <a:srgbClr val="0099CC"/>
    <a:srgbClr val="CCCC00"/>
    <a:srgbClr val="CC0099"/>
    <a:srgbClr val="99FF66"/>
    <a:srgbClr val="00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559B-841F-5BB7-23C7-E0B43F343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3C56-7220-2AC1-5099-DC5E72E52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E61D6-DCC1-A9EE-FD8E-B271F236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7FF-D377-4C02-9060-32310145DECE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671F-EDAA-FA64-D2A7-4A6F1E97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4CD2-151E-C8F9-F586-BAD6DF74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423F-733F-4A8C-B6CC-633920A41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78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AED8-85D6-2BB5-9489-4A7BB447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0E35F-B530-B270-3051-B9560DB76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6DFEF-4D54-5CFB-D6E5-37EDA792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7FF-D377-4C02-9060-32310145DECE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FEE7F-6659-CA0E-148F-937AC03A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50CE5-2D71-C6DE-E41F-FE1B845D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423F-733F-4A8C-B6CC-633920A41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8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266E4-C01B-0029-598B-FB86D1FF1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3042B-9D5F-C966-6A96-248E2BB9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674E3-0D33-4681-22B8-AD3CF3AA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7FF-D377-4C02-9060-32310145DECE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4A340-B305-D66C-A2EB-C9701885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59F0A-07C3-6FAC-F2C4-3555A8A9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423F-733F-4A8C-B6CC-633920A41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0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D569-649A-ED60-59D5-598D8B1B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B50E9-66AD-8439-8502-D6538060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E31A6-4B86-CB09-F3BB-0DA9E1D4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7FF-D377-4C02-9060-32310145DECE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931C-5657-DF09-6D9E-1042FE2F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7288C-2C0E-CE63-7116-6F1F928E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423F-733F-4A8C-B6CC-633920A41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50B2-41A2-3415-CCE6-1FA546A3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8B9D1-3F83-8F18-D8A2-D19079913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9A43-1442-84D5-CAAC-447CFFCD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7FF-D377-4C02-9060-32310145DECE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F67A2-F912-ED8E-B2DF-06CB68F5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84208-BB35-5E90-5F83-8F1CE21E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423F-733F-4A8C-B6CC-633920A41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94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D853-F7F1-AC52-58D1-1DA11B36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8E35-8AE4-3FBB-6393-EBF2CC322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B3D0F-0E23-4966-B9AE-D2562CFBA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B110E-D6C8-D53C-8B94-867ECAB5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7FF-D377-4C02-9060-32310145DECE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E5C46-DAAB-F09D-D523-62BE5430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338C2-52F7-61A1-FDCC-97CED878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423F-733F-4A8C-B6CC-633920A41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22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EA60-A2A0-EA3C-FD8D-2D749671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07424-8DD1-AD1D-D9C8-142163032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0C4A2-BE9D-2192-BB07-19AD2A580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4C6A9-574A-6F62-AF0D-A8C691D9B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1D7B1-F1BB-28A4-76C3-F4FE257DD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83269-53CD-ED58-22CC-8A7016CD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7FF-D377-4C02-9060-32310145DECE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ADB81-82BD-FFF5-6794-89A63220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3BF59-F238-22D4-B706-3C974149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423F-733F-4A8C-B6CC-633920A41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52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C784-0DE0-0DD5-31BE-3FEC244E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CFBC5-C2E8-EAD4-E26F-C68BC3AB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7FF-D377-4C02-9060-32310145DECE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6AB4F-0E32-E891-FB57-62076BC0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A175A-F1D8-E4DC-3F0F-3563E0A9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423F-733F-4A8C-B6CC-633920A41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53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CA33-4342-BB9F-5CB0-E42F8358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7FF-D377-4C02-9060-32310145DECE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B9B3B-D415-B1E5-ACE5-074C145C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2D4DD-1E7B-F278-B8B5-0FBFC803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423F-733F-4A8C-B6CC-633920A41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22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1856-EACC-B73F-2A8E-D52DDA68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24C92-203B-D51D-4423-08CE40CB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0B055-7F70-3914-8168-3A2F59C07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5F86A-0FA2-4646-0849-A39F0BF3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7FF-D377-4C02-9060-32310145DECE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B24BA-0295-91D1-5995-DECF4A4A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3CA3D-4590-471F-6428-97DA9995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423F-733F-4A8C-B6CC-633920A41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81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266D-8064-A87E-5C74-05000345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70184-34F0-EE1C-BCC7-CDC81374B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A3AFD-BE55-7CB6-D4AC-D389DB4DB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7525A-DFDF-3CA0-764D-F8A154DF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7FF-D377-4C02-9060-32310145DECE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AF4C4-28BA-52EF-053B-154F5DFD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83A04-6C16-4BC7-E6F2-65DD0AEF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423F-733F-4A8C-B6CC-633920A41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99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C896C-A8E7-04DC-2F85-81E98A7C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7B8DA-EFBD-9A16-C62B-DA9A155A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2A93A-24C4-F562-FCF8-4B46B8E17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627FF-D377-4C02-9060-32310145DECE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86B9D-EE3F-CF4A-B0F5-2BDD9C6D3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0E6AC-8C9D-8B83-C712-60D92EF24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8423F-733F-4A8C-B6CC-633920A41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8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8904-1EAE-D843-53AA-569C2B189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</a:t>
            </a:r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IN" b="1" dirty="0"/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IN" b="1" dirty="0">
                <a:solidFill>
                  <a:schemeClr val="accent4"/>
                </a:solidFill>
              </a:rPr>
              <a:t>a</a:t>
            </a:r>
            <a:r>
              <a:rPr lang="en-IN" b="1" dirty="0">
                <a:solidFill>
                  <a:schemeClr val="accent2"/>
                </a:solidFill>
              </a:rPr>
              <a:t>i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b="1" dirty="0">
                <a:solidFill>
                  <a:srgbClr val="FF9999"/>
                </a:solidFill>
              </a:rPr>
              <a:t>s</a:t>
            </a:r>
            <a:r>
              <a:rPr lang="en-IN" b="1" dirty="0"/>
              <a:t> </a:t>
            </a:r>
            <a:r>
              <a:rPr lang="en-IN" b="1" dirty="0">
                <a:solidFill>
                  <a:srgbClr val="0066FF"/>
                </a:solidFill>
              </a:rPr>
              <a:t>A</a:t>
            </a:r>
            <a:r>
              <a:rPr lang="en-IN" b="1" dirty="0">
                <a:solidFill>
                  <a:srgbClr val="99FF66"/>
                </a:solidFill>
              </a:rPr>
              <a:t>n</a:t>
            </a:r>
            <a:r>
              <a:rPr lang="en-IN" b="1" dirty="0">
                <a:solidFill>
                  <a:srgbClr val="CC0099"/>
                </a:solidFill>
              </a:rPr>
              <a:t>a</a:t>
            </a:r>
            <a:r>
              <a:rPr lang="en-IN" b="1" dirty="0">
                <a:solidFill>
                  <a:srgbClr val="CCCC00"/>
                </a:solidFill>
              </a:rPr>
              <a:t>l</a:t>
            </a:r>
            <a:r>
              <a:rPr lang="en-IN" b="1" dirty="0">
                <a:solidFill>
                  <a:srgbClr val="0099CC"/>
                </a:solidFill>
              </a:rPr>
              <a:t>y</a:t>
            </a:r>
            <a:r>
              <a:rPr lang="en-IN" b="1" dirty="0">
                <a:solidFill>
                  <a:srgbClr val="3366FF"/>
                </a:solidFill>
              </a:rPr>
              <a:t>s</a:t>
            </a:r>
            <a:r>
              <a:rPr lang="en-IN" b="1" dirty="0">
                <a:solidFill>
                  <a:srgbClr val="9900CC"/>
                </a:solidFill>
              </a:rPr>
              <a:t>i</a:t>
            </a:r>
            <a:r>
              <a:rPr lang="en-IN" b="1" dirty="0">
                <a:solidFill>
                  <a:srgbClr val="00CCFF"/>
                </a:solidFill>
              </a:rPr>
              <a:t>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03D0F-2218-5D2F-31F7-634C85F80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Rohit Sul</a:t>
            </a:r>
          </a:p>
        </p:txBody>
      </p:sp>
      <p:pic>
        <p:nvPicPr>
          <p:cNvPr id="1026" name="Picture 2" descr="Grey | Berger Paints">
            <a:extLst>
              <a:ext uri="{FF2B5EF4-FFF2-40B4-BE49-F238E27FC236}">
                <a16:creationId xmlns:a16="http://schemas.microsoft.com/office/drawing/2014/main" id="{241530EB-398E-0E5B-A5B7-40501CFE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713647"/>
            <a:ext cx="4109884" cy="187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rger Paints Logo - PNG Logo Vector Brand Downloads (SVG, EPS)">
            <a:extLst>
              <a:ext uri="{FF2B5EF4-FFF2-40B4-BE49-F238E27FC236}">
                <a16:creationId xmlns:a16="http://schemas.microsoft.com/office/drawing/2014/main" id="{0B8A7378-8BAF-6571-4C42-BE0D90EE0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9" y="128714"/>
            <a:ext cx="2158180" cy="147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28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03A9-0811-2E08-60F4-6F590FC6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b="1" dirty="0"/>
              <a:t>About the Berger Paint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D8C502-1D7B-E711-F2A4-09F16DC0B9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44297"/>
            <a:ext cx="11107994" cy="431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Berger Paint</a:t>
            </a:r>
            <a:r>
              <a:rPr lang="en-US" sz="2000" dirty="0"/>
              <a:t>s – A Legacy of Color &amp; Excellence Since 1760s</a:t>
            </a:r>
          </a:p>
          <a:p>
            <a:pPr>
              <a:buNone/>
            </a:pPr>
            <a:r>
              <a:rPr lang="en-US" sz="2000" dirty="0"/>
              <a:t>From crafting </a:t>
            </a:r>
            <a:r>
              <a:rPr lang="en-US" sz="2000" b="1" dirty="0"/>
              <a:t>Prussian Blue pigment in 18th century London</a:t>
            </a:r>
            <a:r>
              <a:rPr lang="en-US" sz="2000" dirty="0"/>
              <a:t> to becoming </a:t>
            </a:r>
            <a:r>
              <a:rPr lang="en-US" sz="2000" b="1" dirty="0"/>
              <a:t>India’s 2nd largest paint company</a:t>
            </a:r>
            <a:r>
              <a:rPr lang="en-US" sz="2000" dirty="0"/>
              <a:t>, Berger Paints has come a long way!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b="1" dirty="0"/>
              <a:t>Historic Roots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Founded by </a:t>
            </a:r>
            <a:r>
              <a:rPr lang="en-US" sz="2000" b="1" dirty="0"/>
              <a:t>Lewis Berger</a:t>
            </a:r>
            <a:r>
              <a:rPr lang="en-US" sz="2000" dirty="0"/>
              <a:t>, a visionary German chemist in the </a:t>
            </a:r>
            <a:r>
              <a:rPr lang="en-US" sz="2000" b="1" dirty="0"/>
              <a:t>1760s</a:t>
            </a:r>
            <a:r>
              <a:rPr lang="en-US" sz="2000" dirty="0"/>
              <a:t>, Berger Paints was introduced to </a:t>
            </a:r>
            <a:r>
              <a:rPr lang="en-US" sz="2000" b="1" dirty="0"/>
              <a:t>India as Hadfield’s (India) Ltd</a:t>
            </a:r>
            <a:r>
              <a:rPr lang="en-US" sz="2000" dirty="0"/>
              <a:t> in </a:t>
            </a:r>
            <a:r>
              <a:rPr lang="en-US" sz="2000" b="1" dirty="0"/>
              <a:t>Kolkata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b="1" dirty="0"/>
              <a:t>    Strong Financials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Net Profit Margin</a:t>
            </a:r>
            <a:r>
              <a:rPr lang="en-US" sz="2000" dirty="0"/>
              <a:t>: ~11–13% – reflecting robust operational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EBITDA Margin</a:t>
            </a:r>
            <a:r>
              <a:rPr lang="en-US" sz="2000" dirty="0"/>
              <a:t>: 15–18% – showcasing strong profitability before interest &amp; 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Berger Paints Logo - PNG Logo Vector Brand Downloads (SVG, EPS)">
            <a:extLst>
              <a:ext uri="{FF2B5EF4-FFF2-40B4-BE49-F238E27FC236}">
                <a16:creationId xmlns:a16="http://schemas.microsoft.com/office/drawing/2014/main" id="{D018C267-7A69-535E-69A1-327F4E335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9" y="128714"/>
            <a:ext cx="1661909" cy="11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68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1C94-DCB7-23C7-0D70-F9100956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Problem Statement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BDD9-0C12-789D-B99A-9DFB780F9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452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Optimizing Product Profitability and Customer Value for Berger Paints</a:t>
            </a:r>
          </a:p>
          <a:p>
            <a:endParaRPr lang="en-US" dirty="0"/>
          </a:p>
          <a:p>
            <a:r>
              <a:rPr lang="en-US" b="1" dirty="0"/>
              <a:t>Context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Berger Paints has a wide portfolio of products catering to various customer segments across India. The organization has access to detailed sales, inventory, discount, and profitability data, which is visualized in the above dashboard.</a:t>
            </a:r>
            <a:endParaRPr lang="en-IN" dirty="0"/>
          </a:p>
        </p:txBody>
      </p:sp>
      <p:pic>
        <p:nvPicPr>
          <p:cNvPr id="4" name="Picture 4" descr="Berger Paints Logo - PNG Logo Vector Brand Downloads (SVG, EPS)">
            <a:extLst>
              <a:ext uri="{FF2B5EF4-FFF2-40B4-BE49-F238E27FC236}">
                <a16:creationId xmlns:a16="http://schemas.microsoft.com/office/drawing/2014/main" id="{90465F1E-47C6-014C-4A81-EC2BC3137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9" y="128714"/>
            <a:ext cx="2158180" cy="147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66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AAAF-F551-63D4-71D4-762B0815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b="1" dirty="0"/>
              <a:t>Berger Category Paint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72F6-D46E-2B7F-0054-72DA4A848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kern="1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Spray Paint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Definition: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Aerosol paint applied using a spray can for smooth and quick coverage.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Example: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Spray paint used for graffiti art or quick touch-ups on furniture.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Wood Paint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Definition: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Paint specifically designed to penetrate or coat wood surfaces, protecting them from moisture and decay.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Example: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Varnish or polyurethane paint applied on wooden doors or cabinets.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4" descr="Berger Paints Logo - PNG Logo Vector Brand Downloads (SVG, EPS)">
            <a:extLst>
              <a:ext uri="{FF2B5EF4-FFF2-40B4-BE49-F238E27FC236}">
                <a16:creationId xmlns:a16="http://schemas.microsoft.com/office/drawing/2014/main" id="{FA6FDD07-5EC7-EF91-20F6-6D640741B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90" y="365125"/>
            <a:ext cx="1740551" cy="118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5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F413-547D-8802-DF86-BD6A6CB9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r>
              <a:rPr lang="en-IN" b="1" dirty="0"/>
              <a:t>Berger Category Paint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6FB6-266A-C7FE-DDB9-9A7D5023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Interior Paint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Definition: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Paint used for the walls and ceilings inside buildings. It usually has low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odor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and comes in various finishes (matte, glossy).</a:t>
            </a:r>
          </a:p>
          <a:p>
            <a:pPr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Example: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Water-based emulsion paint used in bedrooms or offices.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Metal Paint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Definition: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Paint that provides a protective and decorative finish on metal surfaces, often containing rust inhibitors.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Example: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Oil-based enamel paint used on iron railings or steel furniture.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Specialty Paint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Definition: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Paints formulated for specific uses like heat resistance, glow-in-the-dark effects, or magnetic properties.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Example: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Chalkboard paint used to create writable surfaces.</a:t>
            </a:r>
          </a:p>
          <a:p>
            <a:pPr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4" descr="Berger Paints Logo - PNG Logo Vector Brand Downloads (SVG, EPS)">
            <a:extLst>
              <a:ext uri="{FF2B5EF4-FFF2-40B4-BE49-F238E27FC236}">
                <a16:creationId xmlns:a16="http://schemas.microsoft.com/office/drawing/2014/main" id="{90A2FE86-7763-4124-7DEC-81AE078B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52" y="216004"/>
            <a:ext cx="1364096" cy="93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56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F75E-4FDB-7B2B-631C-76BC5B37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        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Berger Category Paint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B1A7-1BE0-6D5F-80B5-BC10B635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Eco-Friendly Paint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Definition: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Paint made with natural ingredients and low levels of volatile organic compounds (VOCs), making it safe for the environment and human health.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Example: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 paint made from plant oils and natural pigments used in nurseries or hospitals.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Exterior Paint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Definition: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Paint formulated to withstand outdoor conditions like rain, sun, and temperature changes.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Example: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Acrylic latex paint used for painting house walls, fences, or gates.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Industrial Paint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Definition: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Durable coatings designed for machinery, equipment, and industrial surfaces to resist chemicals, corrosion, and wear.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Example: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Epoxy paint used in manufacturing plants or warehouses.</a:t>
            </a:r>
          </a:p>
          <a:p>
            <a:endParaRPr lang="en-IN" dirty="0"/>
          </a:p>
        </p:txBody>
      </p:sp>
      <p:pic>
        <p:nvPicPr>
          <p:cNvPr id="21" name="Picture 4" descr="Berger Paints Logo - PNG Logo Vector Brand Downloads (SVG, EPS)">
            <a:extLst>
              <a:ext uri="{FF2B5EF4-FFF2-40B4-BE49-F238E27FC236}">
                <a16:creationId xmlns:a16="http://schemas.microsoft.com/office/drawing/2014/main" id="{36914A2D-4008-9DCB-A0CD-976D792F9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9" y="128714"/>
            <a:ext cx="1293511" cy="88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23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475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Berger Paints Analysis</vt:lpstr>
      <vt:lpstr>   About the Berger Paint</vt:lpstr>
      <vt:lpstr>     Problem Statement:</vt:lpstr>
      <vt:lpstr>    Berger Category Paint</vt:lpstr>
      <vt:lpstr>  Berger Category Paint</vt:lpstr>
      <vt:lpstr>          Berger Category Paint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sul</dc:creator>
  <cp:lastModifiedBy>rohit sul</cp:lastModifiedBy>
  <cp:revision>2</cp:revision>
  <dcterms:created xsi:type="dcterms:W3CDTF">2025-05-23T06:34:51Z</dcterms:created>
  <dcterms:modified xsi:type="dcterms:W3CDTF">2025-05-27T12:27:28Z</dcterms:modified>
</cp:coreProperties>
</file>