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00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3DAED-4ECD-B7AC-A657-E2014C660B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3CA2C8F-CF28-4874-139F-4E12917127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44B59F-9A66-DBFC-4D87-044E78ADB5E6}"/>
              </a:ext>
            </a:extLst>
          </p:cNvPr>
          <p:cNvSpPr>
            <a:spLocks noGrp="1"/>
          </p:cNvSpPr>
          <p:nvPr>
            <p:ph type="dt" sz="half" idx="10"/>
          </p:nvPr>
        </p:nvSpPr>
        <p:spPr/>
        <p:txBody>
          <a:bodyPr/>
          <a:lstStyle/>
          <a:p>
            <a:fld id="{49EE0F14-10E6-44C0-9646-BBA6E158DE92}" type="datetimeFigureOut">
              <a:rPr lang="en-IN" smtClean="0"/>
              <a:t>14-06-2025</a:t>
            </a:fld>
            <a:endParaRPr lang="en-IN"/>
          </a:p>
        </p:txBody>
      </p:sp>
      <p:sp>
        <p:nvSpPr>
          <p:cNvPr id="5" name="Footer Placeholder 4">
            <a:extLst>
              <a:ext uri="{FF2B5EF4-FFF2-40B4-BE49-F238E27FC236}">
                <a16:creationId xmlns:a16="http://schemas.microsoft.com/office/drawing/2014/main" id="{E3BA4057-04DF-98CC-44DE-45F13EF604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D5991B-B600-FA5A-7887-5C77B60C13C3}"/>
              </a:ext>
            </a:extLst>
          </p:cNvPr>
          <p:cNvSpPr>
            <a:spLocks noGrp="1"/>
          </p:cNvSpPr>
          <p:nvPr>
            <p:ph type="sldNum" sz="quarter" idx="12"/>
          </p:nvPr>
        </p:nvSpPr>
        <p:spPr/>
        <p:txBody>
          <a:bodyPr/>
          <a:lstStyle/>
          <a:p>
            <a:fld id="{868DD276-952B-4FF7-926F-04150DE347FF}" type="slidenum">
              <a:rPr lang="en-IN" smtClean="0"/>
              <a:t>‹#›</a:t>
            </a:fld>
            <a:endParaRPr lang="en-IN"/>
          </a:p>
        </p:txBody>
      </p:sp>
    </p:spTree>
    <p:extLst>
      <p:ext uri="{BB962C8B-B14F-4D97-AF65-F5344CB8AC3E}">
        <p14:creationId xmlns:p14="http://schemas.microsoft.com/office/powerpoint/2010/main" val="2828487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0A9BE-DD09-B9AC-1574-C9C4ECD4F4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03DB61-3D2D-2F60-34AC-E7602FD656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35732F-B010-A0BE-4DB4-A8E60E7C832B}"/>
              </a:ext>
            </a:extLst>
          </p:cNvPr>
          <p:cNvSpPr>
            <a:spLocks noGrp="1"/>
          </p:cNvSpPr>
          <p:nvPr>
            <p:ph type="dt" sz="half" idx="10"/>
          </p:nvPr>
        </p:nvSpPr>
        <p:spPr/>
        <p:txBody>
          <a:bodyPr/>
          <a:lstStyle/>
          <a:p>
            <a:fld id="{49EE0F14-10E6-44C0-9646-BBA6E158DE92}" type="datetimeFigureOut">
              <a:rPr lang="en-IN" smtClean="0"/>
              <a:t>14-06-2025</a:t>
            </a:fld>
            <a:endParaRPr lang="en-IN"/>
          </a:p>
        </p:txBody>
      </p:sp>
      <p:sp>
        <p:nvSpPr>
          <p:cNvPr id="5" name="Footer Placeholder 4">
            <a:extLst>
              <a:ext uri="{FF2B5EF4-FFF2-40B4-BE49-F238E27FC236}">
                <a16:creationId xmlns:a16="http://schemas.microsoft.com/office/drawing/2014/main" id="{1A5E39DB-181D-FE91-F089-3FF9F3CFC2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72A573-2A9D-511A-8A92-9ECEF87F9F8D}"/>
              </a:ext>
            </a:extLst>
          </p:cNvPr>
          <p:cNvSpPr>
            <a:spLocks noGrp="1"/>
          </p:cNvSpPr>
          <p:nvPr>
            <p:ph type="sldNum" sz="quarter" idx="12"/>
          </p:nvPr>
        </p:nvSpPr>
        <p:spPr/>
        <p:txBody>
          <a:bodyPr/>
          <a:lstStyle/>
          <a:p>
            <a:fld id="{868DD276-952B-4FF7-926F-04150DE347FF}" type="slidenum">
              <a:rPr lang="en-IN" smtClean="0"/>
              <a:t>‹#›</a:t>
            </a:fld>
            <a:endParaRPr lang="en-IN"/>
          </a:p>
        </p:txBody>
      </p:sp>
    </p:spTree>
    <p:extLst>
      <p:ext uri="{BB962C8B-B14F-4D97-AF65-F5344CB8AC3E}">
        <p14:creationId xmlns:p14="http://schemas.microsoft.com/office/powerpoint/2010/main" val="853024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84F6EA-E170-8BB9-FDFD-251300DFED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C975F5-63C0-5FE0-F325-E4281F35D5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FA0039-B6BE-515B-AEAD-DD7BD7B1D488}"/>
              </a:ext>
            </a:extLst>
          </p:cNvPr>
          <p:cNvSpPr>
            <a:spLocks noGrp="1"/>
          </p:cNvSpPr>
          <p:nvPr>
            <p:ph type="dt" sz="half" idx="10"/>
          </p:nvPr>
        </p:nvSpPr>
        <p:spPr/>
        <p:txBody>
          <a:bodyPr/>
          <a:lstStyle/>
          <a:p>
            <a:fld id="{49EE0F14-10E6-44C0-9646-BBA6E158DE92}" type="datetimeFigureOut">
              <a:rPr lang="en-IN" smtClean="0"/>
              <a:t>14-06-2025</a:t>
            </a:fld>
            <a:endParaRPr lang="en-IN"/>
          </a:p>
        </p:txBody>
      </p:sp>
      <p:sp>
        <p:nvSpPr>
          <p:cNvPr id="5" name="Footer Placeholder 4">
            <a:extLst>
              <a:ext uri="{FF2B5EF4-FFF2-40B4-BE49-F238E27FC236}">
                <a16:creationId xmlns:a16="http://schemas.microsoft.com/office/drawing/2014/main" id="{466CF4CE-E89D-0365-CBAB-765B05FAA2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362379-093A-F5C7-B87C-919AD23C9900}"/>
              </a:ext>
            </a:extLst>
          </p:cNvPr>
          <p:cNvSpPr>
            <a:spLocks noGrp="1"/>
          </p:cNvSpPr>
          <p:nvPr>
            <p:ph type="sldNum" sz="quarter" idx="12"/>
          </p:nvPr>
        </p:nvSpPr>
        <p:spPr/>
        <p:txBody>
          <a:bodyPr/>
          <a:lstStyle/>
          <a:p>
            <a:fld id="{868DD276-952B-4FF7-926F-04150DE347FF}" type="slidenum">
              <a:rPr lang="en-IN" smtClean="0"/>
              <a:t>‹#›</a:t>
            </a:fld>
            <a:endParaRPr lang="en-IN"/>
          </a:p>
        </p:txBody>
      </p:sp>
    </p:spTree>
    <p:extLst>
      <p:ext uri="{BB962C8B-B14F-4D97-AF65-F5344CB8AC3E}">
        <p14:creationId xmlns:p14="http://schemas.microsoft.com/office/powerpoint/2010/main" val="1395115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3A584-0F92-8001-86B5-835269E802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F4D0BF-97A9-045B-168C-C818EDE8D6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524AFE-0C4D-45F5-BF40-D92492868E18}"/>
              </a:ext>
            </a:extLst>
          </p:cNvPr>
          <p:cNvSpPr>
            <a:spLocks noGrp="1"/>
          </p:cNvSpPr>
          <p:nvPr>
            <p:ph type="dt" sz="half" idx="10"/>
          </p:nvPr>
        </p:nvSpPr>
        <p:spPr/>
        <p:txBody>
          <a:bodyPr/>
          <a:lstStyle/>
          <a:p>
            <a:fld id="{49EE0F14-10E6-44C0-9646-BBA6E158DE92}" type="datetimeFigureOut">
              <a:rPr lang="en-IN" smtClean="0"/>
              <a:t>14-06-2025</a:t>
            </a:fld>
            <a:endParaRPr lang="en-IN"/>
          </a:p>
        </p:txBody>
      </p:sp>
      <p:sp>
        <p:nvSpPr>
          <p:cNvPr id="5" name="Footer Placeholder 4">
            <a:extLst>
              <a:ext uri="{FF2B5EF4-FFF2-40B4-BE49-F238E27FC236}">
                <a16:creationId xmlns:a16="http://schemas.microsoft.com/office/drawing/2014/main" id="{B23DA503-D561-5AF4-78C8-E862F67C0E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EE330F-0B89-32D7-C430-EC02322C2FF7}"/>
              </a:ext>
            </a:extLst>
          </p:cNvPr>
          <p:cNvSpPr>
            <a:spLocks noGrp="1"/>
          </p:cNvSpPr>
          <p:nvPr>
            <p:ph type="sldNum" sz="quarter" idx="12"/>
          </p:nvPr>
        </p:nvSpPr>
        <p:spPr/>
        <p:txBody>
          <a:bodyPr/>
          <a:lstStyle/>
          <a:p>
            <a:fld id="{868DD276-952B-4FF7-926F-04150DE347FF}" type="slidenum">
              <a:rPr lang="en-IN" smtClean="0"/>
              <a:t>‹#›</a:t>
            </a:fld>
            <a:endParaRPr lang="en-IN"/>
          </a:p>
        </p:txBody>
      </p:sp>
    </p:spTree>
    <p:extLst>
      <p:ext uri="{BB962C8B-B14F-4D97-AF65-F5344CB8AC3E}">
        <p14:creationId xmlns:p14="http://schemas.microsoft.com/office/powerpoint/2010/main" val="3170542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B3347-72B0-7AC4-03AE-6F36329FC0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153B7B-BDD7-7578-0FC7-DF7CA6E241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1D6BDD-629A-6023-46AC-E0DB62DC9DB3}"/>
              </a:ext>
            </a:extLst>
          </p:cNvPr>
          <p:cNvSpPr>
            <a:spLocks noGrp="1"/>
          </p:cNvSpPr>
          <p:nvPr>
            <p:ph type="dt" sz="half" idx="10"/>
          </p:nvPr>
        </p:nvSpPr>
        <p:spPr/>
        <p:txBody>
          <a:bodyPr/>
          <a:lstStyle/>
          <a:p>
            <a:fld id="{49EE0F14-10E6-44C0-9646-BBA6E158DE92}" type="datetimeFigureOut">
              <a:rPr lang="en-IN" smtClean="0"/>
              <a:t>14-06-2025</a:t>
            </a:fld>
            <a:endParaRPr lang="en-IN"/>
          </a:p>
        </p:txBody>
      </p:sp>
      <p:sp>
        <p:nvSpPr>
          <p:cNvPr id="5" name="Footer Placeholder 4">
            <a:extLst>
              <a:ext uri="{FF2B5EF4-FFF2-40B4-BE49-F238E27FC236}">
                <a16:creationId xmlns:a16="http://schemas.microsoft.com/office/drawing/2014/main" id="{C40AA715-F399-0087-F55F-0178EB3A65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63951A-5948-B8E2-D75E-8AEF8254B5D9}"/>
              </a:ext>
            </a:extLst>
          </p:cNvPr>
          <p:cNvSpPr>
            <a:spLocks noGrp="1"/>
          </p:cNvSpPr>
          <p:nvPr>
            <p:ph type="sldNum" sz="quarter" idx="12"/>
          </p:nvPr>
        </p:nvSpPr>
        <p:spPr/>
        <p:txBody>
          <a:bodyPr/>
          <a:lstStyle/>
          <a:p>
            <a:fld id="{868DD276-952B-4FF7-926F-04150DE347FF}" type="slidenum">
              <a:rPr lang="en-IN" smtClean="0"/>
              <a:t>‹#›</a:t>
            </a:fld>
            <a:endParaRPr lang="en-IN"/>
          </a:p>
        </p:txBody>
      </p:sp>
    </p:spTree>
    <p:extLst>
      <p:ext uri="{BB962C8B-B14F-4D97-AF65-F5344CB8AC3E}">
        <p14:creationId xmlns:p14="http://schemas.microsoft.com/office/powerpoint/2010/main" val="462359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0E00-0A77-4EC2-5140-ACBEC82BF5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F60039-14BB-829F-2644-2E3D7ED7C9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F23FA5-2637-332F-96E6-C0B8D14965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59897A-42C1-CEF2-BF59-2A4FD45E0429}"/>
              </a:ext>
            </a:extLst>
          </p:cNvPr>
          <p:cNvSpPr>
            <a:spLocks noGrp="1"/>
          </p:cNvSpPr>
          <p:nvPr>
            <p:ph type="dt" sz="half" idx="10"/>
          </p:nvPr>
        </p:nvSpPr>
        <p:spPr/>
        <p:txBody>
          <a:bodyPr/>
          <a:lstStyle/>
          <a:p>
            <a:fld id="{49EE0F14-10E6-44C0-9646-BBA6E158DE92}" type="datetimeFigureOut">
              <a:rPr lang="en-IN" smtClean="0"/>
              <a:t>14-06-2025</a:t>
            </a:fld>
            <a:endParaRPr lang="en-IN"/>
          </a:p>
        </p:txBody>
      </p:sp>
      <p:sp>
        <p:nvSpPr>
          <p:cNvPr id="6" name="Footer Placeholder 5">
            <a:extLst>
              <a:ext uri="{FF2B5EF4-FFF2-40B4-BE49-F238E27FC236}">
                <a16:creationId xmlns:a16="http://schemas.microsoft.com/office/drawing/2014/main" id="{095104DA-CD9F-3C9B-6FF3-55F310E475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5A022D-4CE9-97F4-9824-E708208A00A5}"/>
              </a:ext>
            </a:extLst>
          </p:cNvPr>
          <p:cNvSpPr>
            <a:spLocks noGrp="1"/>
          </p:cNvSpPr>
          <p:nvPr>
            <p:ph type="sldNum" sz="quarter" idx="12"/>
          </p:nvPr>
        </p:nvSpPr>
        <p:spPr/>
        <p:txBody>
          <a:bodyPr/>
          <a:lstStyle/>
          <a:p>
            <a:fld id="{868DD276-952B-4FF7-926F-04150DE347FF}" type="slidenum">
              <a:rPr lang="en-IN" smtClean="0"/>
              <a:t>‹#›</a:t>
            </a:fld>
            <a:endParaRPr lang="en-IN"/>
          </a:p>
        </p:txBody>
      </p:sp>
    </p:spTree>
    <p:extLst>
      <p:ext uri="{BB962C8B-B14F-4D97-AF65-F5344CB8AC3E}">
        <p14:creationId xmlns:p14="http://schemas.microsoft.com/office/powerpoint/2010/main" val="3937508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9E6D6-8626-F38B-00EE-5EFE137617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CD0712-8CB7-5FEF-7B33-92A4DE9120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C72C0C-3166-555D-67A4-5834A14B83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5644DC-5A27-3329-4EBE-4FA4167331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9A0A8C-B1F8-E772-890A-2AE8137205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B5C30D-22F5-2F31-B063-3D23CA7E93F0}"/>
              </a:ext>
            </a:extLst>
          </p:cNvPr>
          <p:cNvSpPr>
            <a:spLocks noGrp="1"/>
          </p:cNvSpPr>
          <p:nvPr>
            <p:ph type="dt" sz="half" idx="10"/>
          </p:nvPr>
        </p:nvSpPr>
        <p:spPr/>
        <p:txBody>
          <a:bodyPr/>
          <a:lstStyle/>
          <a:p>
            <a:fld id="{49EE0F14-10E6-44C0-9646-BBA6E158DE92}" type="datetimeFigureOut">
              <a:rPr lang="en-IN" smtClean="0"/>
              <a:t>14-06-2025</a:t>
            </a:fld>
            <a:endParaRPr lang="en-IN"/>
          </a:p>
        </p:txBody>
      </p:sp>
      <p:sp>
        <p:nvSpPr>
          <p:cNvPr id="8" name="Footer Placeholder 7">
            <a:extLst>
              <a:ext uri="{FF2B5EF4-FFF2-40B4-BE49-F238E27FC236}">
                <a16:creationId xmlns:a16="http://schemas.microsoft.com/office/drawing/2014/main" id="{5EBB9668-BFDB-98AE-D094-7179245FF0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149844-9140-A380-6227-32EB3455428E}"/>
              </a:ext>
            </a:extLst>
          </p:cNvPr>
          <p:cNvSpPr>
            <a:spLocks noGrp="1"/>
          </p:cNvSpPr>
          <p:nvPr>
            <p:ph type="sldNum" sz="quarter" idx="12"/>
          </p:nvPr>
        </p:nvSpPr>
        <p:spPr/>
        <p:txBody>
          <a:bodyPr/>
          <a:lstStyle/>
          <a:p>
            <a:fld id="{868DD276-952B-4FF7-926F-04150DE347FF}" type="slidenum">
              <a:rPr lang="en-IN" smtClean="0"/>
              <a:t>‹#›</a:t>
            </a:fld>
            <a:endParaRPr lang="en-IN"/>
          </a:p>
        </p:txBody>
      </p:sp>
    </p:spTree>
    <p:extLst>
      <p:ext uri="{BB962C8B-B14F-4D97-AF65-F5344CB8AC3E}">
        <p14:creationId xmlns:p14="http://schemas.microsoft.com/office/powerpoint/2010/main" val="48639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0CA7-80BB-034E-65F5-46A881A37B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C8658D-4934-9D63-4916-AFF0C11AA13F}"/>
              </a:ext>
            </a:extLst>
          </p:cNvPr>
          <p:cNvSpPr>
            <a:spLocks noGrp="1"/>
          </p:cNvSpPr>
          <p:nvPr>
            <p:ph type="dt" sz="half" idx="10"/>
          </p:nvPr>
        </p:nvSpPr>
        <p:spPr/>
        <p:txBody>
          <a:bodyPr/>
          <a:lstStyle/>
          <a:p>
            <a:fld id="{49EE0F14-10E6-44C0-9646-BBA6E158DE92}" type="datetimeFigureOut">
              <a:rPr lang="en-IN" smtClean="0"/>
              <a:t>14-06-2025</a:t>
            </a:fld>
            <a:endParaRPr lang="en-IN"/>
          </a:p>
        </p:txBody>
      </p:sp>
      <p:sp>
        <p:nvSpPr>
          <p:cNvPr id="4" name="Footer Placeholder 3">
            <a:extLst>
              <a:ext uri="{FF2B5EF4-FFF2-40B4-BE49-F238E27FC236}">
                <a16:creationId xmlns:a16="http://schemas.microsoft.com/office/drawing/2014/main" id="{B9267385-2797-65FC-DC1F-8C4B5F0EA2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A66794-3D8A-1866-B2D1-5136C40DA8AC}"/>
              </a:ext>
            </a:extLst>
          </p:cNvPr>
          <p:cNvSpPr>
            <a:spLocks noGrp="1"/>
          </p:cNvSpPr>
          <p:nvPr>
            <p:ph type="sldNum" sz="quarter" idx="12"/>
          </p:nvPr>
        </p:nvSpPr>
        <p:spPr/>
        <p:txBody>
          <a:bodyPr/>
          <a:lstStyle/>
          <a:p>
            <a:fld id="{868DD276-952B-4FF7-926F-04150DE347FF}" type="slidenum">
              <a:rPr lang="en-IN" smtClean="0"/>
              <a:t>‹#›</a:t>
            </a:fld>
            <a:endParaRPr lang="en-IN"/>
          </a:p>
        </p:txBody>
      </p:sp>
    </p:spTree>
    <p:extLst>
      <p:ext uri="{BB962C8B-B14F-4D97-AF65-F5344CB8AC3E}">
        <p14:creationId xmlns:p14="http://schemas.microsoft.com/office/powerpoint/2010/main" val="4122213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1B43B9-26B1-5971-4E6B-C86D406AA1C0}"/>
              </a:ext>
            </a:extLst>
          </p:cNvPr>
          <p:cNvSpPr>
            <a:spLocks noGrp="1"/>
          </p:cNvSpPr>
          <p:nvPr>
            <p:ph type="dt" sz="half" idx="10"/>
          </p:nvPr>
        </p:nvSpPr>
        <p:spPr/>
        <p:txBody>
          <a:bodyPr/>
          <a:lstStyle/>
          <a:p>
            <a:fld id="{49EE0F14-10E6-44C0-9646-BBA6E158DE92}" type="datetimeFigureOut">
              <a:rPr lang="en-IN" smtClean="0"/>
              <a:t>14-06-2025</a:t>
            </a:fld>
            <a:endParaRPr lang="en-IN"/>
          </a:p>
        </p:txBody>
      </p:sp>
      <p:sp>
        <p:nvSpPr>
          <p:cNvPr id="3" name="Footer Placeholder 2">
            <a:extLst>
              <a:ext uri="{FF2B5EF4-FFF2-40B4-BE49-F238E27FC236}">
                <a16:creationId xmlns:a16="http://schemas.microsoft.com/office/drawing/2014/main" id="{B8E9F206-7F18-CFBE-9CF0-BE5215E523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DD93D1-A8CD-03A5-C6B4-119E9A87BE8B}"/>
              </a:ext>
            </a:extLst>
          </p:cNvPr>
          <p:cNvSpPr>
            <a:spLocks noGrp="1"/>
          </p:cNvSpPr>
          <p:nvPr>
            <p:ph type="sldNum" sz="quarter" idx="12"/>
          </p:nvPr>
        </p:nvSpPr>
        <p:spPr/>
        <p:txBody>
          <a:bodyPr/>
          <a:lstStyle/>
          <a:p>
            <a:fld id="{868DD276-952B-4FF7-926F-04150DE347FF}" type="slidenum">
              <a:rPr lang="en-IN" smtClean="0"/>
              <a:t>‹#›</a:t>
            </a:fld>
            <a:endParaRPr lang="en-IN"/>
          </a:p>
        </p:txBody>
      </p:sp>
    </p:spTree>
    <p:extLst>
      <p:ext uri="{BB962C8B-B14F-4D97-AF65-F5344CB8AC3E}">
        <p14:creationId xmlns:p14="http://schemas.microsoft.com/office/powerpoint/2010/main" val="346095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608A-7346-31EC-C338-A8AD053A1D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15C0A3F-C550-1B82-F9C5-F957E1AAD8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62BC85-D4BD-FFB7-4785-0A279BAAC1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DAD1B-3EFB-A2A7-11C5-759EDE33DF46}"/>
              </a:ext>
            </a:extLst>
          </p:cNvPr>
          <p:cNvSpPr>
            <a:spLocks noGrp="1"/>
          </p:cNvSpPr>
          <p:nvPr>
            <p:ph type="dt" sz="half" idx="10"/>
          </p:nvPr>
        </p:nvSpPr>
        <p:spPr/>
        <p:txBody>
          <a:bodyPr/>
          <a:lstStyle/>
          <a:p>
            <a:fld id="{49EE0F14-10E6-44C0-9646-BBA6E158DE92}" type="datetimeFigureOut">
              <a:rPr lang="en-IN" smtClean="0"/>
              <a:t>14-06-2025</a:t>
            </a:fld>
            <a:endParaRPr lang="en-IN"/>
          </a:p>
        </p:txBody>
      </p:sp>
      <p:sp>
        <p:nvSpPr>
          <p:cNvPr id="6" name="Footer Placeholder 5">
            <a:extLst>
              <a:ext uri="{FF2B5EF4-FFF2-40B4-BE49-F238E27FC236}">
                <a16:creationId xmlns:a16="http://schemas.microsoft.com/office/drawing/2014/main" id="{44668754-A49F-C1D8-CC62-B6CCBB904E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052E47-A061-AE42-8176-4E8F6285CD39}"/>
              </a:ext>
            </a:extLst>
          </p:cNvPr>
          <p:cNvSpPr>
            <a:spLocks noGrp="1"/>
          </p:cNvSpPr>
          <p:nvPr>
            <p:ph type="sldNum" sz="quarter" idx="12"/>
          </p:nvPr>
        </p:nvSpPr>
        <p:spPr/>
        <p:txBody>
          <a:bodyPr/>
          <a:lstStyle/>
          <a:p>
            <a:fld id="{868DD276-952B-4FF7-926F-04150DE347FF}" type="slidenum">
              <a:rPr lang="en-IN" smtClean="0"/>
              <a:t>‹#›</a:t>
            </a:fld>
            <a:endParaRPr lang="en-IN"/>
          </a:p>
        </p:txBody>
      </p:sp>
    </p:spTree>
    <p:extLst>
      <p:ext uri="{BB962C8B-B14F-4D97-AF65-F5344CB8AC3E}">
        <p14:creationId xmlns:p14="http://schemas.microsoft.com/office/powerpoint/2010/main" val="2525631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F3E1-1766-2130-2B74-E26DDCC312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6EFB94-A115-43BA-3E73-EC574BC97D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2E8379-AB4A-7C4D-35BE-55300BAB7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2FC5A4-0E7C-4D25-26B9-C9468DDE6FA1}"/>
              </a:ext>
            </a:extLst>
          </p:cNvPr>
          <p:cNvSpPr>
            <a:spLocks noGrp="1"/>
          </p:cNvSpPr>
          <p:nvPr>
            <p:ph type="dt" sz="half" idx="10"/>
          </p:nvPr>
        </p:nvSpPr>
        <p:spPr/>
        <p:txBody>
          <a:bodyPr/>
          <a:lstStyle/>
          <a:p>
            <a:fld id="{49EE0F14-10E6-44C0-9646-BBA6E158DE92}" type="datetimeFigureOut">
              <a:rPr lang="en-IN" smtClean="0"/>
              <a:t>14-06-2025</a:t>
            </a:fld>
            <a:endParaRPr lang="en-IN"/>
          </a:p>
        </p:txBody>
      </p:sp>
      <p:sp>
        <p:nvSpPr>
          <p:cNvPr id="6" name="Footer Placeholder 5">
            <a:extLst>
              <a:ext uri="{FF2B5EF4-FFF2-40B4-BE49-F238E27FC236}">
                <a16:creationId xmlns:a16="http://schemas.microsoft.com/office/drawing/2014/main" id="{ECF3FB44-9952-18C0-190B-27DD79DA4D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FA8C3A-9876-459E-BEEC-C78E531CDFD0}"/>
              </a:ext>
            </a:extLst>
          </p:cNvPr>
          <p:cNvSpPr>
            <a:spLocks noGrp="1"/>
          </p:cNvSpPr>
          <p:nvPr>
            <p:ph type="sldNum" sz="quarter" idx="12"/>
          </p:nvPr>
        </p:nvSpPr>
        <p:spPr/>
        <p:txBody>
          <a:bodyPr/>
          <a:lstStyle/>
          <a:p>
            <a:fld id="{868DD276-952B-4FF7-926F-04150DE347FF}" type="slidenum">
              <a:rPr lang="en-IN" smtClean="0"/>
              <a:t>‹#›</a:t>
            </a:fld>
            <a:endParaRPr lang="en-IN"/>
          </a:p>
        </p:txBody>
      </p:sp>
    </p:spTree>
    <p:extLst>
      <p:ext uri="{BB962C8B-B14F-4D97-AF65-F5344CB8AC3E}">
        <p14:creationId xmlns:p14="http://schemas.microsoft.com/office/powerpoint/2010/main" val="4100746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4EA006-9B2C-6F8E-66C7-15C417D070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14A21A-4EA6-BABE-B2C9-93F6839705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DFDD9B-4D59-D699-B82B-AA8A80526A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EE0F14-10E6-44C0-9646-BBA6E158DE92}" type="datetimeFigureOut">
              <a:rPr lang="en-IN" smtClean="0"/>
              <a:t>14-06-2025</a:t>
            </a:fld>
            <a:endParaRPr lang="en-IN"/>
          </a:p>
        </p:txBody>
      </p:sp>
      <p:sp>
        <p:nvSpPr>
          <p:cNvPr id="5" name="Footer Placeholder 4">
            <a:extLst>
              <a:ext uri="{FF2B5EF4-FFF2-40B4-BE49-F238E27FC236}">
                <a16:creationId xmlns:a16="http://schemas.microsoft.com/office/drawing/2014/main" id="{A1787D22-1B3F-C4CF-DA66-A4A6EB765B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462B0F-504B-A28B-02BD-8E43620996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8DD276-952B-4FF7-926F-04150DE347FF}" type="slidenum">
              <a:rPr lang="en-IN" smtClean="0"/>
              <a:t>‹#›</a:t>
            </a:fld>
            <a:endParaRPr lang="en-IN"/>
          </a:p>
        </p:txBody>
      </p:sp>
    </p:spTree>
    <p:extLst>
      <p:ext uri="{BB962C8B-B14F-4D97-AF65-F5344CB8AC3E}">
        <p14:creationId xmlns:p14="http://schemas.microsoft.com/office/powerpoint/2010/main" val="2689262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66EC6-53B2-4184-C3BF-6DB3A60F6A39}"/>
              </a:ext>
            </a:extLst>
          </p:cNvPr>
          <p:cNvSpPr>
            <a:spLocks noGrp="1"/>
          </p:cNvSpPr>
          <p:nvPr>
            <p:ph type="ctrTitle"/>
          </p:nvPr>
        </p:nvSpPr>
        <p:spPr/>
        <p:txBody>
          <a:bodyPr/>
          <a:lstStyle/>
          <a:p>
            <a:r>
              <a:rPr lang="en-IN" b="1" dirty="0">
                <a:solidFill>
                  <a:srgbClr val="EA0029"/>
                </a:solidFill>
              </a:rPr>
              <a:t>KFC</a:t>
            </a:r>
            <a:r>
              <a:rPr lang="en-IN" dirty="0"/>
              <a:t> </a:t>
            </a:r>
            <a:r>
              <a:rPr lang="en-IN" dirty="0">
                <a:solidFill>
                  <a:schemeClr val="tx2">
                    <a:lumMod val="75000"/>
                  </a:schemeClr>
                </a:solidFill>
              </a:rPr>
              <a:t>Data Analysis </a:t>
            </a:r>
          </a:p>
        </p:txBody>
      </p:sp>
      <p:sp>
        <p:nvSpPr>
          <p:cNvPr id="3" name="Subtitle 2">
            <a:extLst>
              <a:ext uri="{FF2B5EF4-FFF2-40B4-BE49-F238E27FC236}">
                <a16:creationId xmlns:a16="http://schemas.microsoft.com/office/drawing/2014/main" id="{61C6CDDF-515F-5CD4-8EB6-029DFC6ECA54}"/>
              </a:ext>
            </a:extLst>
          </p:cNvPr>
          <p:cNvSpPr>
            <a:spLocks noGrp="1"/>
          </p:cNvSpPr>
          <p:nvPr>
            <p:ph type="subTitle" idx="1"/>
          </p:nvPr>
        </p:nvSpPr>
        <p:spPr/>
        <p:txBody>
          <a:bodyPr/>
          <a:lstStyle/>
          <a:p>
            <a:r>
              <a:rPr lang="en-IN" dirty="0"/>
              <a:t>Using </a:t>
            </a:r>
            <a:r>
              <a:rPr lang="en-IN" b="1" dirty="0"/>
              <a:t>SQL</a:t>
            </a:r>
          </a:p>
        </p:txBody>
      </p:sp>
      <p:pic>
        <p:nvPicPr>
          <p:cNvPr id="9" name="Picture 8">
            <a:extLst>
              <a:ext uri="{FF2B5EF4-FFF2-40B4-BE49-F238E27FC236}">
                <a16:creationId xmlns:a16="http://schemas.microsoft.com/office/drawing/2014/main" id="{5ED3598C-833E-C8D6-7F23-CE21F1C3A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4941" y="50800"/>
            <a:ext cx="2143125" cy="2143125"/>
          </a:xfrm>
          <a:prstGeom prst="rect">
            <a:avLst/>
          </a:prstGeom>
        </p:spPr>
      </p:pic>
    </p:spTree>
    <p:extLst>
      <p:ext uri="{BB962C8B-B14F-4D97-AF65-F5344CB8AC3E}">
        <p14:creationId xmlns:p14="http://schemas.microsoft.com/office/powerpoint/2010/main" val="2359985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FF82C-AF1F-AD1F-98AF-C5D58597D1DB}"/>
              </a:ext>
            </a:extLst>
          </p:cNvPr>
          <p:cNvSpPr>
            <a:spLocks noGrp="1"/>
          </p:cNvSpPr>
          <p:nvPr>
            <p:ph type="title"/>
          </p:nvPr>
        </p:nvSpPr>
        <p:spPr/>
        <p:txBody>
          <a:bodyPr/>
          <a:lstStyle/>
          <a:p>
            <a:r>
              <a:rPr lang="en-IN" b="1" dirty="0">
                <a:solidFill>
                  <a:srgbClr val="EA0029"/>
                </a:solidFill>
              </a:rPr>
              <a:t>KFC</a:t>
            </a:r>
            <a:r>
              <a:rPr lang="en-IN" dirty="0"/>
              <a:t> Problem Statement</a:t>
            </a:r>
          </a:p>
        </p:txBody>
      </p:sp>
      <p:sp>
        <p:nvSpPr>
          <p:cNvPr id="3" name="Content Placeholder 2">
            <a:extLst>
              <a:ext uri="{FF2B5EF4-FFF2-40B4-BE49-F238E27FC236}">
                <a16:creationId xmlns:a16="http://schemas.microsoft.com/office/drawing/2014/main" id="{19B31E51-C9F1-2487-3959-8D4565D6E5E1}"/>
              </a:ext>
            </a:extLst>
          </p:cNvPr>
          <p:cNvSpPr>
            <a:spLocks noGrp="1"/>
          </p:cNvSpPr>
          <p:nvPr>
            <p:ph idx="1"/>
          </p:nvPr>
        </p:nvSpPr>
        <p:spPr/>
        <p:txBody>
          <a:bodyPr/>
          <a:lstStyle/>
          <a:p>
            <a:r>
              <a:rPr lang="en-US" dirty="0"/>
              <a:t>Which customer segment (e.g., Hotels/Hospitals, </a:t>
            </a:r>
          </a:p>
          <a:p>
            <a:pPr marL="0" indent="0">
              <a:buNone/>
            </a:pPr>
            <a:r>
              <a:rPr lang="en-US" dirty="0"/>
              <a:t>   Restaurants) brings the most revenue?</a:t>
            </a:r>
            <a:endParaRPr lang="en-IN" dirty="0"/>
          </a:p>
        </p:txBody>
      </p:sp>
      <p:pic>
        <p:nvPicPr>
          <p:cNvPr id="4" name="Picture 3">
            <a:extLst>
              <a:ext uri="{FF2B5EF4-FFF2-40B4-BE49-F238E27FC236}">
                <a16:creationId xmlns:a16="http://schemas.microsoft.com/office/drawing/2014/main" id="{86FA4E21-BD1D-0F97-35F4-848B988F0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929" y="0"/>
            <a:ext cx="2143125" cy="2143125"/>
          </a:xfrm>
          <a:prstGeom prst="rect">
            <a:avLst/>
          </a:prstGeom>
        </p:spPr>
      </p:pic>
      <p:pic>
        <p:nvPicPr>
          <p:cNvPr id="6" name="Picture 5">
            <a:extLst>
              <a:ext uri="{FF2B5EF4-FFF2-40B4-BE49-F238E27FC236}">
                <a16:creationId xmlns:a16="http://schemas.microsoft.com/office/drawing/2014/main" id="{EA3721B1-4627-C53B-BC19-9DC655B78E41}"/>
              </a:ext>
            </a:extLst>
          </p:cNvPr>
          <p:cNvPicPr>
            <a:picLocks noChangeAspect="1"/>
          </p:cNvPicPr>
          <p:nvPr/>
        </p:nvPicPr>
        <p:blipFill>
          <a:blip r:embed="rId3"/>
          <a:stretch>
            <a:fillRect/>
          </a:stretch>
        </p:blipFill>
        <p:spPr>
          <a:xfrm>
            <a:off x="926474" y="3429000"/>
            <a:ext cx="6664029" cy="1095528"/>
          </a:xfrm>
          <a:prstGeom prst="rect">
            <a:avLst/>
          </a:prstGeom>
        </p:spPr>
      </p:pic>
      <p:pic>
        <p:nvPicPr>
          <p:cNvPr id="8" name="Picture 7">
            <a:extLst>
              <a:ext uri="{FF2B5EF4-FFF2-40B4-BE49-F238E27FC236}">
                <a16:creationId xmlns:a16="http://schemas.microsoft.com/office/drawing/2014/main" id="{385445F8-16B9-21A9-7BB2-DC7B63A5B54A}"/>
              </a:ext>
            </a:extLst>
          </p:cNvPr>
          <p:cNvPicPr>
            <a:picLocks noChangeAspect="1"/>
          </p:cNvPicPr>
          <p:nvPr/>
        </p:nvPicPr>
        <p:blipFill>
          <a:blip r:embed="rId4"/>
          <a:stretch>
            <a:fillRect/>
          </a:stretch>
        </p:blipFill>
        <p:spPr>
          <a:xfrm>
            <a:off x="8002808" y="3429000"/>
            <a:ext cx="2715004" cy="1295581"/>
          </a:xfrm>
          <a:prstGeom prst="rect">
            <a:avLst/>
          </a:prstGeom>
        </p:spPr>
      </p:pic>
    </p:spTree>
    <p:extLst>
      <p:ext uri="{BB962C8B-B14F-4D97-AF65-F5344CB8AC3E}">
        <p14:creationId xmlns:p14="http://schemas.microsoft.com/office/powerpoint/2010/main" val="1783554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3FDE1-DBD6-3E1E-DB6F-66E13622681B}"/>
              </a:ext>
            </a:extLst>
          </p:cNvPr>
          <p:cNvSpPr>
            <a:spLocks noGrp="1"/>
          </p:cNvSpPr>
          <p:nvPr>
            <p:ph type="title"/>
          </p:nvPr>
        </p:nvSpPr>
        <p:spPr/>
        <p:txBody>
          <a:bodyPr/>
          <a:lstStyle/>
          <a:p>
            <a:r>
              <a:rPr lang="en-IN" b="1" dirty="0">
                <a:solidFill>
                  <a:srgbClr val="EA0029"/>
                </a:solidFill>
              </a:rPr>
              <a:t>KFC</a:t>
            </a:r>
            <a:r>
              <a:rPr lang="en-IN" dirty="0"/>
              <a:t> Conclusion</a:t>
            </a:r>
          </a:p>
        </p:txBody>
      </p:sp>
      <p:sp>
        <p:nvSpPr>
          <p:cNvPr id="3" name="Content Placeholder 2">
            <a:extLst>
              <a:ext uri="{FF2B5EF4-FFF2-40B4-BE49-F238E27FC236}">
                <a16:creationId xmlns:a16="http://schemas.microsoft.com/office/drawing/2014/main" id="{793C607C-E45D-4C8E-A8C3-E0396FCE1F0B}"/>
              </a:ext>
            </a:extLst>
          </p:cNvPr>
          <p:cNvSpPr>
            <a:spLocks noGrp="1"/>
          </p:cNvSpPr>
          <p:nvPr>
            <p:ph idx="1"/>
          </p:nvPr>
        </p:nvSpPr>
        <p:spPr/>
        <p:txBody>
          <a:bodyPr>
            <a:normAutofit fontScale="70000" lnSpcReduction="20000"/>
          </a:bodyPr>
          <a:lstStyle/>
          <a:p>
            <a:pPr lvl="0"/>
            <a:r>
              <a:rPr lang="en-IN" b="1" dirty="0"/>
              <a:t> Majority of sale and profit coming from specially in Uttar </a:t>
            </a:r>
            <a:r>
              <a:rPr lang="en-IN" b="1" dirty="0" err="1"/>
              <a:t>pradesh</a:t>
            </a:r>
            <a:r>
              <a:rPr lang="en-IN" b="1" dirty="0"/>
              <a:t>  where Ghaziabad it’s top city which order highest Profit and Sales.</a:t>
            </a:r>
            <a:endParaRPr lang="en-IN" dirty="0"/>
          </a:p>
          <a:p>
            <a:pPr lvl="0"/>
            <a:r>
              <a:rPr lang="en-IN" b="1" dirty="0"/>
              <a:t>Profit Margin of the Processed Meat(112%) is higher than the all canned Foods(11%) and Preserved Food</a:t>
            </a:r>
            <a:endParaRPr lang="en-IN" dirty="0"/>
          </a:p>
          <a:p>
            <a:r>
              <a:rPr lang="en-IN" b="1" dirty="0"/>
              <a:t>(-9.87), where Preserved Food loss making Product.</a:t>
            </a:r>
            <a:endParaRPr lang="en-IN" dirty="0"/>
          </a:p>
          <a:p>
            <a:pPr lvl="0"/>
            <a:r>
              <a:rPr lang="en-IN" b="1" dirty="0"/>
              <a:t>Both Critical and Not-Specified Order Priority are loss making (it may contain loss generated by product). Other order priorities are performing well.</a:t>
            </a:r>
            <a:endParaRPr lang="en-IN" dirty="0"/>
          </a:p>
          <a:p>
            <a:pPr lvl="0"/>
            <a:r>
              <a:rPr lang="en-IN" b="1" dirty="0"/>
              <a:t> Delivery time which is the key Sales indicating indicator as less as Delivery time Customer Satisfaction increase with KFC product.</a:t>
            </a:r>
            <a:endParaRPr lang="en-IN" dirty="0"/>
          </a:p>
          <a:p>
            <a:pPr lvl="0"/>
            <a:r>
              <a:rPr lang="en-IN" b="1" dirty="0"/>
              <a:t> Smoked Salmon(5547 Unit) and Quail Eggs(4070) are leading Product sub-categories , while lowest unit sold are Wild berry.</a:t>
            </a:r>
            <a:endParaRPr lang="en-IN" dirty="0"/>
          </a:p>
          <a:p>
            <a:pPr lvl="0"/>
            <a:r>
              <a:rPr lang="en-IN" b="1" dirty="0"/>
              <a:t>When it comes Total Profit  Large Box(-14722 Rs) low performing and small box(181228 Rs).</a:t>
            </a:r>
            <a:endParaRPr lang="en-IN" dirty="0"/>
          </a:p>
          <a:p>
            <a:pPr lvl="0"/>
            <a:r>
              <a:rPr lang="en-IN" b="1" dirty="0"/>
              <a:t>In Segment wise Revenue Hostel/Hospital(841291 Rs)</a:t>
            </a:r>
            <a:endParaRPr lang="en-IN" dirty="0"/>
          </a:p>
          <a:p>
            <a:r>
              <a:rPr lang="en-IN" b="1" dirty="0"/>
              <a:t>And personal Uses (667768 Rs) . KFC should promote the Hostel/Hospital and Personal uses. They have Big market share mostly managed by unorganized personals.</a:t>
            </a:r>
            <a:endParaRPr lang="en-IN" dirty="0"/>
          </a:p>
          <a:p>
            <a:endParaRPr lang="en-IN" dirty="0"/>
          </a:p>
        </p:txBody>
      </p:sp>
      <p:pic>
        <p:nvPicPr>
          <p:cNvPr id="4" name="Picture 3">
            <a:extLst>
              <a:ext uri="{FF2B5EF4-FFF2-40B4-BE49-F238E27FC236}">
                <a16:creationId xmlns:a16="http://schemas.microsoft.com/office/drawing/2014/main" id="{72C3199B-D180-0762-2A16-BF76930DB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929" y="0"/>
            <a:ext cx="2143125" cy="2143125"/>
          </a:xfrm>
          <a:prstGeom prst="rect">
            <a:avLst/>
          </a:prstGeom>
        </p:spPr>
      </p:pic>
    </p:spTree>
    <p:extLst>
      <p:ext uri="{BB962C8B-B14F-4D97-AF65-F5344CB8AC3E}">
        <p14:creationId xmlns:p14="http://schemas.microsoft.com/office/powerpoint/2010/main" val="3859447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2E719-66D2-CC94-86DB-14DFF2C6BACE}"/>
              </a:ext>
            </a:extLst>
          </p:cNvPr>
          <p:cNvSpPr>
            <a:spLocks noGrp="1"/>
          </p:cNvSpPr>
          <p:nvPr>
            <p:ph type="title"/>
          </p:nvPr>
        </p:nvSpPr>
        <p:spPr/>
        <p:txBody>
          <a:bodyPr/>
          <a:lstStyle/>
          <a:p>
            <a:r>
              <a:rPr lang="en-IN" dirty="0"/>
              <a:t>About </a:t>
            </a:r>
            <a:r>
              <a:rPr lang="en-IN" b="1" dirty="0">
                <a:solidFill>
                  <a:srgbClr val="EA0029"/>
                </a:solidFill>
              </a:rPr>
              <a:t>KFC</a:t>
            </a:r>
          </a:p>
        </p:txBody>
      </p:sp>
      <p:sp>
        <p:nvSpPr>
          <p:cNvPr id="3" name="Content Placeholder 2">
            <a:extLst>
              <a:ext uri="{FF2B5EF4-FFF2-40B4-BE49-F238E27FC236}">
                <a16:creationId xmlns:a16="http://schemas.microsoft.com/office/drawing/2014/main" id="{0A6B5C13-8F1E-B1A8-B9C8-5557788E0AC4}"/>
              </a:ext>
            </a:extLst>
          </p:cNvPr>
          <p:cNvSpPr>
            <a:spLocks noGrp="1"/>
          </p:cNvSpPr>
          <p:nvPr>
            <p:ph idx="1"/>
          </p:nvPr>
        </p:nvSpPr>
        <p:spPr/>
        <p:txBody>
          <a:bodyPr>
            <a:normAutofit fontScale="77500" lnSpcReduction="20000"/>
          </a:bodyPr>
          <a:lstStyle/>
          <a:p>
            <a:r>
              <a:rPr lang="en-US" dirty="0"/>
              <a:t>KFC (Kentucky Fried Chicken) is one of the most popular fast-food chains in India, known for its signature fried chicken seasoned with a secret blend of 11 herbs and spices.</a:t>
            </a:r>
          </a:p>
          <a:p>
            <a:r>
              <a:rPr lang="en-US" dirty="0"/>
              <a:t> It entered the Indian market in 1995 and is operated by Yum! Brands, which also owns Pizza Hut and Taco Bell. Over the years, KFC has expanded its footprint across India, with more than 600 outlets in over 150 cities.</a:t>
            </a:r>
          </a:p>
          <a:p>
            <a:r>
              <a:rPr lang="en-US" dirty="0"/>
              <a:t> The brand has adapted its menu to suit Indian tastes by offering a variety of vegetarian options like the Paneer Zinger and Veg Rice Bowl, along with spicier variants of its chicken products. </a:t>
            </a:r>
          </a:p>
          <a:p>
            <a:r>
              <a:rPr lang="en-US" dirty="0"/>
              <a:t>KFC India serves a wide customer base, including urban youth, working professionals, and families, through dine-in, takeaway, drive-thru, and home delivery services. It partners with major food delivery platforms like Swiggy and Zomato and also offers delivery through its own app. </a:t>
            </a:r>
          </a:p>
          <a:p>
            <a:r>
              <a:rPr lang="en-US" dirty="0"/>
              <a:t>With a focus on speed, taste, and affordability, KFC continues to be a strong competitor in India’s quick-service restaurant (QSR) market, constantly innovating and localizing its offerings to remain relevant and loved by Indian customers.</a:t>
            </a:r>
            <a:endParaRPr lang="en-IN" dirty="0"/>
          </a:p>
        </p:txBody>
      </p:sp>
      <p:pic>
        <p:nvPicPr>
          <p:cNvPr id="4" name="Picture 3">
            <a:extLst>
              <a:ext uri="{FF2B5EF4-FFF2-40B4-BE49-F238E27FC236}">
                <a16:creationId xmlns:a16="http://schemas.microsoft.com/office/drawing/2014/main" id="{B78FA8E4-E4A8-0AE5-E087-2C3A14401E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929" y="0"/>
            <a:ext cx="2143125" cy="2143125"/>
          </a:xfrm>
          <a:prstGeom prst="rect">
            <a:avLst/>
          </a:prstGeom>
        </p:spPr>
      </p:pic>
    </p:spTree>
    <p:extLst>
      <p:ext uri="{BB962C8B-B14F-4D97-AF65-F5344CB8AC3E}">
        <p14:creationId xmlns:p14="http://schemas.microsoft.com/office/powerpoint/2010/main" val="3400853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CD082-13CB-A2A1-3D9D-7AF7CE5A48A5}"/>
              </a:ext>
            </a:extLst>
          </p:cNvPr>
          <p:cNvSpPr>
            <a:spLocks noGrp="1"/>
          </p:cNvSpPr>
          <p:nvPr>
            <p:ph type="title"/>
          </p:nvPr>
        </p:nvSpPr>
        <p:spPr/>
        <p:txBody>
          <a:bodyPr/>
          <a:lstStyle/>
          <a:p>
            <a:r>
              <a:rPr lang="en-IN" b="1" dirty="0">
                <a:solidFill>
                  <a:srgbClr val="EA0029"/>
                </a:solidFill>
              </a:rPr>
              <a:t>KFC</a:t>
            </a:r>
            <a:r>
              <a:rPr lang="en-IN" dirty="0"/>
              <a:t> Problem Statement</a:t>
            </a:r>
          </a:p>
        </p:txBody>
      </p:sp>
      <p:sp>
        <p:nvSpPr>
          <p:cNvPr id="3" name="Content Placeholder 2">
            <a:extLst>
              <a:ext uri="{FF2B5EF4-FFF2-40B4-BE49-F238E27FC236}">
                <a16:creationId xmlns:a16="http://schemas.microsoft.com/office/drawing/2014/main" id="{C481B0C5-E3D1-54E5-FA90-8574868CD740}"/>
              </a:ext>
            </a:extLst>
          </p:cNvPr>
          <p:cNvSpPr>
            <a:spLocks noGrp="1"/>
          </p:cNvSpPr>
          <p:nvPr>
            <p:ph idx="1"/>
          </p:nvPr>
        </p:nvSpPr>
        <p:spPr/>
        <p:txBody>
          <a:bodyPr/>
          <a:lstStyle/>
          <a:p>
            <a:r>
              <a:rPr lang="en-IN" b="1" dirty="0"/>
              <a:t>Which cities and states generate the highest total sales and </a:t>
            </a:r>
          </a:p>
          <a:p>
            <a:pPr marL="0" indent="0">
              <a:buNone/>
            </a:pPr>
            <a:r>
              <a:rPr lang="en-IN" b="1" dirty="0"/>
              <a:t>    profit?</a:t>
            </a:r>
            <a:endParaRPr lang="en-IN" dirty="0"/>
          </a:p>
          <a:p>
            <a:endParaRPr lang="en-IN" dirty="0"/>
          </a:p>
        </p:txBody>
      </p:sp>
      <p:pic>
        <p:nvPicPr>
          <p:cNvPr id="5" name="Picture 4">
            <a:extLst>
              <a:ext uri="{FF2B5EF4-FFF2-40B4-BE49-F238E27FC236}">
                <a16:creationId xmlns:a16="http://schemas.microsoft.com/office/drawing/2014/main" id="{5BD9816E-5AFD-5FC9-6732-667ADFA566E6}"/>
              </a:ext>
            </a:extLst>
          </p:cNvPr>
          <p:cNvPicPr>
            <a:picLocks noChangeAspect="1"/>
          </p:cNvPicPr>
          <p:nvPr/>
        </p:nvPicPr>
        <p:blipFill>
          <a:blip r:embed="rId2"/>
          <a:stretch>
            <a:fillRect/>
          </a:stretch>
        </p:blipFill>
        <p:spPr>
          <a:xfrm>
            <a:off x="1259021" y="2890683"/>
            <a:ext cx="4689495" cy="2920181"/>
          </a:xfrm>
          <a:prstGeom prst="rect">
            <a:avLst/>
          </a:prstGeom>
        </p:spPr>
      </p:pic>
      <p:pic>
        <p:nvPicPr>
          <p:cNvPr id="9" name="Picture 8">
            <a:extLst>
              <a:ext uri="{FF2B5EF4-FFF2-40B4-BE49-F238E27FC236}">
                <a16:creationId xmlns:a16="http://schemas.microsoft.com/office/drawing/2014/main" id="{D8EF9FEB-A8AB-FA4F-7077-0B41DCD467B5}"/>
              </a:ext>
            </a:extLst>
          </p:cNvPr>
          <p:cNvPicPr>
            <a:picLocks noChangeAspect="1"/>
          </p:cNvPicPr>
          <p:nvPr/>
        </p:nvPicPr>
        <p:blipFill>
          <a:blip r:embed="rId3"/>
          <a:stretch>
            <a:fillRect/>
          </a:stretch>
        </p:blipFill>
        <p:spPr>
          <a:xfrm>
            <a:off x="7784530" y="4350773"/>
            <a:ext cx="2038635" cy="1286054"/>
          </a:xfrm>
          <a:prstGeom prst="rect">
            <a:avLst/>
          </a:prstGeom>
        </p:spPr>
      </p:pic>
      <p:pic>
        <p:nvPicPr>
          <p:cNvPr id="11" name="Picture 10">
            <a:extLst>
              <a:ext uri="{FF2B5EF4-FFF2-40B4-BE49-F238E27FC236}">
                <a16:creationId xmlns:a16="http://schemas.microsoft.com/office/drawing/2014/main" id="{4E138E4B-5050-BBCC-1A90-E3DE9B213883}"/>
              </a:ext>
            </a:extLst>
          </p:cNvPr>
          <p:cNvPicPr>
            <a:picLocks noChangeAspect="1"/>
          </p:cNvPicPr>
          <p:nvPr/>
        </p:nvPicPr>
        <p:blipFill>
          <a:blip r:embed="rId4"/>
          <a:stretch>
            <a:fillRect/>
          </a:stretch>
        </p:blipFill>
        <p:spPr>
          <a:xfrm>
            <a:off x="7784530" y="2890683"/>
            <a:ext cx="2162477" cy="1295581"/>
          </a:xfrm>
          <a:prstGeom prst="rect">
            <a:avLst/>
          </a:prstGeom>
        </p:spPr>
      </p:pic>
      <p:pic>
        <p:nvPicPr>
          <p:cNvPr id="12" name="Picture 11">
            <a:extLst>
              <a:ext uri="{FF2B5EF4-FFF2-40B4-BE49-F238E27FC236}">
                <a16:creationId xmlns:a16="http://schemas.microsoft.com/office/drawing/2014/main" id="{04E3F55B-9976-1524-7796-93645161DA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58401" y="0"/>
            <a:ext cx="1966452" cy="1966452"/>
          </a:xfrm>
          <a:prstGeom prst="rect">
            <a:avLst/>
          </a:prstGeom>
        </p:spPr>
      </p:pic>
    </p:spTree>
    <p:extLst>
      <p:ext uri="{BB962C8B-B14F-4D97-AF65-F5344CB8AC3E}">
        <p14:creationId xmlns:p14="http://schemas.microsoft.com/office/powerpoint/2010/main" val="2161246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122AD-4B54-5634-B254-3410C9581ABE}"/>
              </a:ext>
            </a:extLst>
          </p:cNvPr>
          <p:cNvSpPr>
            <a:spLocks noGrp="1"/>
          </p:cNvSpPr>
          <p:nvPr>
            <p:ph type="title"/>
          </p:nvPr>
        </p:nvSpPr>
        <p:spPr/>
        <p:txBody>
          <a:bodyPr/>
          <a:lstStyle/>
          <a:p>
            <a:r>
              <a:rPr lang="en-IN" b="1" dirty="0">
                <a:solidFill>
                  <a:srgbClr val="EA0029"/>
                </a:solidFill>
              </a:rPr>
              <a:t>KFC</a:t>
            </a:r>
            <a:r>
              <a:rPr lang="en-IN" dirty="0"/>
              <a:t> Problem Statement</a:t>
            </a:r>
          </a:p>
        </p:txBody>
      </p:sp>
      <p:sp>
        <p:nvSpPr>
          <p:cNvPr id="3" name="Content Placeholder 2">
            <a:extLst>
              <a:ext uri="{FF2B5EF4-FFF2-40B4-BE49-F238E27FC236}">
                <a16:creationId xmlns:a16="http://schemas.microsoft.com/office/drawing/2014/main" id="{C37C45FC-5B7D-F8F8-00B9-A94A2667F486}"/>
              </a:ext>
            </a:extLst>
          </p:cNvPr>
          <p:cNvSpPr>
            <a:spLocks noGrp="1"/>
          </p:cNvSpPr>
          <p:nvPr>
            <p:ph idx="1"/>
          </p:nvPr>
        </p:nvSpPr>
        <p:spPr/>
        <p:txBody>
          <a:bodyPr/>
          <a:lstStyle/>
          <a:p>
            <a:r>
              <a:rPr lang="en-IN" b="1" dirty="0"/>
              <a:t>What is the average profit margin by product sub-category</a:t>
            </a:r>
          </a:p>
          <a:p>
            <a:pPr marL="0" indent="0">
              <a:buNone/>
            </a:pPr>
            <a:r>
              <a:rPr lang="en-IN" b="1" dirty="0"/>
              <a:t>   or product type?</a:t>
            </a:r>
            <a:endParaRPr lang="en-IN" dirty="0"/>
          </a:p>
          <a:p>
            <a:endParaRPr lang="en-IN" dirty="0"/>
          </a:p>
        </p:txBody>
      </p:sp>
      <p:pic>
        <p:nvPicPr>
          <p:cNvPr id="4" name="Picture 3">
            <a:extLst>
              <a:ext uri="{FF2B5EF4-FFF2-40B4-BE49-F238E27FC236}">
                <a16:creationId xmlns:a16="http://schemas.microsoft.com/office/drawing/2014/main" id="{B1581929-1932-D466-05B2-41AF5C11A2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929" y="0"/>
            <a:ext cx="2143125" cy="2143125"/>
          </a:xfrm>
          <a:prstGeom prst="rect">
            <a:avLst/>
          </a:prstGeom>
        </p:spPr>
      </p:pic>
      <p:pic>
        <p:nvPicPr>
          <p:cNvPr id="6" name="Picture 5">
            <a:extLst>
              <a:ext uri="{FF2B5EF4-FFF2-40B4-BE49-F238E27FC236}">
                <a16:creationId xmlns:a16="http://schemas.microsoft.com/office/drawing/2014/main" id="{825E0FFD-A59E-7837-1A3E-9D9F6D378875}"/>
              </a:ext>
            </a:extLst>
          </p:cNvPr>
          <p:cNvPicPr>
            <a:picLocks noChangeAspect="1"/>
          </p:cNvPicPr>
          <p:nvPr/>
        </p:nvPicPr>
        <p:blipFill>
          <a:blip r:embed="rId3"/>
          <a:stretch>
            <a:fillRect/>
          </a:stretch>
        </p:blipFill>
        <p:spPr>
          <a:xfrm>
            <a:off x="7807153" y="3096293"/>
            <a:ext cx="2657846" cy="905001"/>
          </a:xfrm>
          <a:prstGeom prst="rect">
            <a:avLst/>
          </a:prstGeom>
        </p:spPr>
      </p:pic>
      <p:pic>
        <p:nvPicPr>
          <p:cNvPr id="10" name="Picture 9">
            <a:extLst>
              <a:ext uri="{FF2B5EF4-FFF2-40B4-BE49-F238E27FC236}">
                <a16:creationId xmlns:a16="http://schemas.microsoft.com/office/drawing/2014/main" id="{2820BEDB-7FB2-FFC2-17C4-83FB921CFBE6}"/>
              </a:ext>
            </a:extLst>
          </p:cNvPr>
          <p:cNvPicPr>
            <a:picLocks noChangeAspect="1"/>
          </p:cNvPicPr>
          <p:nvPr/>
        </p:nvPicPr>
        <p:blipFill>
          <a:blip r:embed="rId4"/>
          <a:stretch>
            <a:fillRect/>
          </a:stretch>
        </p:blipFill>
        <p:spPr>
          <a:xfrm>
            <a:off x="1070148" y="2906064"/>
            <a:ext cx="5848204" cy="3012956"/>
          </a:xfrm>
          <a:prstGeom prst="rect">
            <a:avLst/>
          </a:prstGeom>
        </p:spPr>
      </p:pic>
      <p:pic>
        <p:nvPicPr>
          <p:cNvPr id="12" name="Picture 11">
            <a:extLst>
              <a:ext uri="{FF2B5EF4-FFF2-40B4-BE49-F238E27FC236}">
                <a16:creationId xmlns:a16="http://schemas.microsoft.com/office/drawing/2014/main" id="{05022582-EF23-8821-EF80-53942E569975}"/>
              </a:ext>
            </a:extLst>
          </p:cNvPr>
          <p:cNvPicPr>
            <a:picLocks noChangeAspect="1"/>
          </p:cNvPicPr>
          <p:nvPr/>
        </p:nvPicPr>
        <p:blipFill>
          <a:blip r:embed="rId5"/>
          <a:stretch>
            <a:fillRect/>
          </a:stretch>
        </p:blipFill>
        <p:spPr>
          <a:xfrm>
            <a:off x="7856373" y="4714876"/>
            <a:ext cx="3086531" cy="1305107"/>
          </a:xfrm>
          <a:prstGeom prst="rect">
            <a:avLst/>
          </a:prstGeom>
        </p:spPr>
      </p:pic>
    </p:spTree>
    <p:extLst>
      <p:ext uri="{BB962C8B-B14F-4D97-AF65-F5344CB8AC3E}">
        <p14:creationId xmlns:p14="http://schemas.microsoft.com/office/powerpoint/2010/main" val="1700197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902D6-A132-5EB3-2E95-A493F96E666A}"/>
              </a:ext>
            </a:extLst>
          </p:cNvPr>
          <p:cNvSpPr>
            <a:spLocks noGrp="1"/>
          </p:cNvSpPr>
          <p:nvPr>
            <p:ph type="title"/>
          </p:nvPr>
        </p:nvSpPr>
        <p:spPr/>
        <p:txBody>
          <a:bodyPr/>
          <a:lstStyle/>
          <a:p>
            <a:r>
              <a:rPr lang="en-IN" b="1" dirty="0">
                <a:solidFill>
                  <a:srgbClr val="EA0029"/>
                </a:solidFill>
              </a:rPr>
              <a:t>KFC</a:t>
            </a:r>
            <a:r>
              <a:rPr lang="en-IN" dirty="0"/>
              <a:t> Problem Statement</a:t>
            </a:r>
          </a:p>
        </p:txBody>
      </p:sp>
      <p:sp>
        <p:nvSpPr>
          <p:cNvPr id="3" name="Content Placeholder 2">
            <a:extLst>
              <a:ext uri="{FF2B5EF4-FFF2-40B4-BE49-F238E27FC236}">
                <a16:creationId xmlns:a16="http://schemas.microsoft.com/office/drawing/2014/main" id="{CFF8A0ED-CA6A-7783-E6E1-817D5C80AA81}"/>
              </a:ext>
            </a:extLst>
          </p:cNvPr>
          <p:cNvSpPr>
            <a:spLocks noGrp="1"/>
          </p:cNvSpPr>
          <p:nvPr>
            <p:ph idx="1"/>
          </p:nvPr>
        </p:nvSpPr>
        <p:spPr/>
        <p:txBody>
          <a:bodyPr/>
          <a:lstStyle/>
          <a:p>
            <a:r>
              <a:rPr lang="en-US" dirty="0"/>
              <a:t>Which order priority (High, Critical, etc.) leads to the most </a:t>
            </a:r>
          </a:p>
          <a:p>
            <a:pPr marL="0" indent="0">
              <a:buNone/>
            </a:pPr>
            <a:r>
              <a:rPr lang="en-US" dirty="0"/>
              <a:t>   profit or loss?</a:t>
            </a:r>
            <a:endParaRPr lang="en-IN" dirty="0"/>
          </a:p>
        </p:txBody>
      </p:sp>
      <p:pic>
        <p:nvPicPr>
          <p:cNvPr id="4" name="Picture 3">
            <a:extLst>
              <a:ext uri="{FF2B5EF4-FFF2-40B4-BE49-F238E27FC236}">
                <a16:creationId xmlns:a16="http://schemas.microsoft.com/office/drawing/2014/main" id="{D7B0CC35-9E60-12C4-BCD3-5BF855031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929" y="0"/>
            <a:ext cx="2143125" cy="2143125"/>
          </a:xfrm>
          <a:prstGeom prst="rect">
            <a:avLst/>
          </a:prstGeom>
        </p:spPr>
      </p:pic>
      <p:pic>
        <p:nvPicPr>
          <p:cNvPr id="6" name="Picture 5">
            <a:extLst>
              <a:ext uri="{FF2B5EF4-FFF2-40B4-BE49-F238E27FC236}">
                <a16:creationId xmlns:a16="http://schemas.microsoft.com/office/drawing/2014/main" id="{657953C7-7F51-B198-DCA2-7F0F1949AD50}"/>
              </a:ext>
            </a:extLst>
          </p:cNvPr>
          <p:cNvPicPr>
            <a:picLocks noChangeAspect="1"/>
          </p:cNvPicPr>
          <p:nvPr/>
        </p:nvPicPr>
        <p:blipFill>
          <a:blip r:embed="rId3"/>
          <a:stretch>
            <a:fillRect/>
          </a:stretch>
        </p:blipFill>
        <p:spPr>
          <a:xfrm>
            <a:off x="8800744" y="3190014"/>
            <a:ext cx="2553056" cy="1343212"/>
          </a:xfrm>
          <a:prstGeom prst="rect">
            <a:avLst/>
          </a:prstGeom>
        </p:spPr>
      </p:pic>
      <p:pic>
        <p:nvPicPr>
          <p:cNvPr id="8" name="Picture 7">
            <a:extLst>
              <a:ext uri="{FF2B5EF4-FFF2-40B4-BE49-F238E27FC236}">
                <a16:creationId xmlns:a16="http://schemas.microsoft.com/office/drawing/2014/main" id="{6848EF3E-168B-EA00-C894-AF671C315384}"/>
              </a:ext>
            </a:extLst>
          </p:cNvPr>
          <p:cNvPicPr>
            <a:picLocks noChangeAspect="1"/>
          </p:cNvPicPr>
          <p:nvPr/>
        </p:nvPicPr>
        <p:blipFill>
          <a:blip r:embed="rId4"/>
          <a:stretch>
            <a:fillRect/>
          </a:stretch>
        </p:blipFill>
        <p:spPr>
          <a:xfrm>
            <a:off x="1499355" y="3226107"/>
            <a:ext cx="6763715" cy="1550373"/>
          </a:xfrm>
          <a:prstGeom prst="rect">
            <a:avLst/>
          </a:prstGeom>
        </p:spPr>
      </p:pic>
    </p:spTree>
    <p:extLst>
      <p:ext uri="{BB962C8B-B14F-4D97-AF65-F5344CB8AC3E}">
        <p14:creationId xmlns:p14="http://schemas.microsoft.com/office/powerpoint/2010/main" val="3239066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1F1A7-1043-EAE2-79C6-F5CDD402E4E9}"/>
              </a:ext>
            </a:extLst>
          </p:cNvPr>
          <p:cNvSpPr>
            <a:spLocks noGrp="1"/>
          </p:cNvSpPr>
          <p:nvPr>
            <p:ph type="title"/>
          </p:nvPr>
        </p:nvSpPr>
        <p:spPr/>
        <p:txBody>
          <a:bodyPr/>
          <a:lstStyle/>
          <a:p>
            <a:r>
              <a:rPr lang="en-IN" b="1" dirty="0">
                <a:solidFill>
                  <a:srgbClr val="EA0029"/>
                </a:solidFill>
              </a:rPr>
              <a:t>KFC</a:t>
            </a:r>
            <a:r>
              <a:rPr lang="en-IN" dirty="0"/>
              <a:t> Problem Statement</a:t>
            </a:r>
          </a:p>
        </p:txBody>
      </p:sp>
      <p:sp>
        <p:nvSpPr>
          <p:cNvPr id="3" name="Content Placeholder 2">
            <a:extLst>
              <a:ext uri="{FF2B5EF4-FFF2-40B4-BE49-F238E27FC236}">
                <a16:creationId xmlns:a16="http://schemas.microsoft.com/office/drawing/2014/main" id="{B134FE88-EDE5-788F-4633-54130E978266}"/>
              </a:ext>
            </a:extLst>
          </p:cNvPr>
          <p:cNvSpPr>
            <a:spLocks noGrp="1"/>
          </p:cNvSpPr>
          <p:nvPr>
            <p:ph idx="1"/>
          </p:nvPr>
        </p:nvSpPr>
        <p:spPr/>
        <p:txBody>
          <a:bodyPr/>
          <a:lstStyle/>
          <a:p>
            <a:r>
              <a:rPr lang="en-US" dirty="0"/>
              <a:t>Which freight mode has the lowest average freight expense</a:t>
            </a:r>
          </a:p>
          <a:p>
            <a:pPr marL="0" indent="0">
              <a:buNone/>
            </a:pPr>
            <a:r>
              <a:rPr lang="en-US" dirty="0"/>
              <a:t>   per unit sold?</a:t>
            </a:r>
          </a:p>
          <a:p>
            <a:pPr marL="0" indent="0">
              <a:buNone/>
            </a:pPr>
            <a:endParaRPr lang="en-IN" dirty="0"/>
          </a:p>
        </p:txBody>
      </p:sp>
      <p:pic>
        <p:nvPicPr>
          <p:cNvPr id="4" name="Picture 3">
            <a:extLst>
              <a:ext uri="{FF2B5EF4-FFF2-40B4-BE49-F238E27FC236}">
                <a16:creationId xmlns:a16="http://schemas.microsoft.com/office/drawing/2014/main" id="{6C569CF3-D44E-1E12-2F21-6378732E5D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929" y="0"/>
            <a:ext cx="2143125" cy="2143125"/>
          </a:xfrm>
          <a:prstGeom prst="rect">
            <a:avLst/>
          </a:prstGeom>
        </p:spPr>
      </p:pic>
      <p:pic>
        <p:nvPicPr>
          <p:cNvPr id="6" name="Picture 5">
            <a:extLst>
              <a:ext uri="{FF2B5EF4-FFF2-40B4-BE49-F238E27FC236}">
                <a16:creationId xmlns:a16="http://schemas.microsoft.com/office/drawing/2014/main" id="{ED98ABAF-DE4F-72DD-BBE9-069FA4E2A7FA}"/>
              </a:ext>
            </a:extLst>
          </p:cNvPr>
          <p:cNvPicPr>
            <a:picLocks noChangeAspect="1"/>
          </p:cNvPicPr>
          <p:nvPr/>
        </p:nvPicPr>
        <p:blipFill>
          <a:blip r:embed="rId3"/>
          <a:stretch>
            <a:fillRect/>
          </a:stretch>
        </p:blipFill>
        <p:spPr>
          <a:xfrm>
            <a:off x="920706" y="3107598"/>
            <a:ext cx="6060198" cy="2333951"/>
          </a:xfrm>
          <a:prstGeom prst="rect">
            <a:avLst/>
          </a:prstGeom>
        </p:spPr>
      </p:pic>
      <p:pic>
        <p:nvPicPr>
          <p:cNvPr id="8" name="Picture 7">
            <a:extLst>
              <a:ext uri="{FF2B5EF4-FFF2-40B4-BE49-F238E27FC236}">
                <a16:creationId xmlns:a16="http://schemas.microsoft.com/office/drawing/2014/main" id="{0E5F8876-952A-8F60-B3F5-20CBC76D1820}"/>
              </a:ext>
            </a:extLst>
          </p:cNvPr>
          <p:cNvPicPr>
            <a:picLocks noChangeAspect="1"/>
          </p:cNvPicPr>
          <p:nvPr/>
        </p:nvPicPr>
        <p:blipFill>
          <a:blip r:embed="rId4"/>
          <a:stretch>
            <a:fillRect/>
          </a:stretch>
        </p:blipFill>
        <p:spPr>
          <a:xfrm>
            <a:off x="7305368" y="3955441"/>
            <a:ext cx="3401962" cy="638264"/>
          </a:xfrm>
          <a:prstGeom prst="rect">
            <a:avLst/>
          </a:prstGeom>
        </p:spPr>
      </p:pic>
    </p:spTree>
    <p:extLst>
      <p:ext uri="{BB962C8B-B14F-4D97-AF65-F5344CB8AC3E}">
        <p14:creationId xmlns:p14="http://schemas.microsoft.com/office/powerpoint/2010/main" val="1419193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0104D-3636-1319-95E9-4365C42CEACC}"/>
              </a:ext>
            </a:extLst>
          </p:cNvPr>
          <p:cNvSpPr>
            <a:spLocks noGrp="1"/>
          </p:cNvSpPr>
          <p:nvPr>
            <p:ph type="title"/>
          </p:nvPr>
        </p:nvSpPr>
        <p:spPr/>
        <p:txBody>
          <a:bodyPr/>
          <a:lstStyle/>
          <a:p>
            <a:r>
              <a:rPr lang="en-IN" b="1" dirty="0">
                <a:solidFill>
                  <a:srgbClr val="EA0029"/>
                </a:solidFill>
              </a:rPr>
              <a:t>KFC</a:t>
            </a:r>
            <a:r>
              <a:rPr lang="en-IN" dirty="0"/>
              <a:t> Problem Statement</a:t>
            </a:r>
          </a:p>
        </p:txBody>
      </p:sp>
      <p:sp>
        <p:nvSpPr>
          <p:cNvPr id="3" name="Content Placeholder 2">
            <a:extLst>
              <a:ext uri="{FF2B5EF4-FFF2-40B4-BE49-F238E27FC236}">
                <a16:creationId xmlns:a16="http://schemas.microsoft.com/office/drawing/2014/main" id="{468970CA-6A3E-405F-1D2B-73262D26CEA8}"/>
              </a:ext>
            </a:extLst>
          </p:cNvPr>
          <p:cNvSpPr>
            <a:spLocks noGrp="1"/>
          </p:cNvSpPr>
          <p:nvPr>
            <p:ph idx="1"/>
          </p:nvPr>
        </p:nvSpPr>
        <p:spPr/>
        <p:txBody>
          <a:bodyPr/>
          <a:lstStyle/>
          <a:p>
            <a:r>
              <a:rPr lang="en-US" dirty="0"/>
              <a:t>What is the average delivery time by region? </a:t>
            </a:r>
          </a:p>
          <a:p>
            <a:pPr marL="0" indent="0">
              <a:buNone/>
            </a:pPr>
            <a:r>
              <a:rPr lang="en-US" dirty="0"/>
              <a:t>   (Ship Date - Order Date)</a:t>
            </a:r>
            <a:endParaRPr lang="en-IN" dirty="0"/>
          </a:p>
        </p:txBody>
      </p:sp>
      <p:pic>
        <p:nvPicPr>
          <p:cNvPr id="4" name="Picture 3">
            <a:extLst>
              <a:ext uri="{FF2B5EF4-FFF2-40B4-BE49-F238E27FC236}">
                <a16:creationId xmlns:a16="http://schemas.microsoft.com/office/drawing/2014/main" id="{4B46F203-F6CE-0F96-CDD9-E5BC93B070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929" y="0"/>
            <a:ext cx="2143125" cy="2143125"/>
          </a:xfrm>
          <a:prstGeom prst="rect">
            <a:avLst/>
          </a:prstGeom>
        </p:spPr>
      </p:pic>
      <p:pic>
        <p:nvPicPr>
          <p:cNvPr id="6" name="Picture 5">
            <a:extLst>
              <a:ext uri="{FF2B5EF4-FFF2-40B4-BE49-F238E27FC236}">
                <a16:creationId xmlns:a16="http://schemas.microsoft.com/office/drawing/2014/main" id="{0B6CA911-52D3-2851-A923-8D4FB000D732}"/>
              </a:ext>
            </a:extLst>
          </p:cNvPr>
          <p:cNvPicPr>
            <a:picLocks noChangeAspect="1"/>
          </p:cNvPicPr>
          <p:nvPr/>
        </p:nvPicPr>
        <p:blipFill>
          <a:blip r:embed="rId3"/>
          <a:stretch>
            <a:fillRect/>
          </a:stretch>
        </p:blipFill>
        <p:spPr>
          <a:xfrm>
            <a:off x="1179140" y="3273609"/>
            <a:ext cx="6077798" cy="1038370"/>
          </a:xfrm>
          <a:prstGeom prst="rect">
            <a:avLst/>
          </a:prstGeom>
        </p:spPr>
      </p:pic>
      <p:pic>
        <p:nvPicPr>
          <p:cNvPr id="8" name="Picture 7">
            <a:extLst>
              <a:ext uri="{FF2B5EF4-FFF2-40B4-BE49-F238E27FC236}">
                <a16:creationId xmlns:a16="http://schemas.microsoft.com/office/drawing/2014/main" id="{80308709-AF35-B1F4-757A-FFE906B0FE89}"/>
              </a:ext>
            </a:extLst>
          </p:cNvPr>
          <p:cNvPicPr>
            <a:picLocks noChangeAspect="1"/>
          </p:cNvPicPr>
          <p:nvPr/>
        </p:nvPicPr>
        <p:blipFill>
          <a:blip r:embed="rId4"/>
          <a:stretch>
            <a:fillRect/>
          </a:stretch>
        </p:blipFill>
        <p:spPr>
          <a:xfrm>
            <a:off x="8495631" y="3273609"/>
            <a:ext cx="1619476" cy="1238423"/>
          </a:xfrm>
          <a:prstGeom prst="rect">
            <a:avLst/>
          </a:prstGeom>
        </p:spPr>
      </p:pic>
    </p:spTree>
    <p:extLst>
      <p:ext uri="{BB962C8B-B14F-4D97-AF65-F5344CB8AC3E}">
        <p14:creationId xmlns:p14="http://schemas.microsoft.com/office/powerpoint/2010/main" val="1418506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ACDF1-558D-20BA-13BB-E1B0A43F75FD}"/>
              </a:ext>
            </a:extLst>
          </p:cNvPr>
          <p:cNvSpPr>
            <a:spLocks noGrp="1"/>
          </p:cNvSpPr>
          <p:nvPr>
            <p:ph type="title"/>
          </p:nvPr>
        </p:nvSpPr>
        <p:spPr/>
        <p:txBody>
          <a:bodyPr/>
          <a:lstStyle/>
          <a:p>
            <a:r>
              <a:rPr lang="en-IN" b="1" dirty="0">
                <a:solidFill>
                  <a:srgbClr val="EA0029"/>
                </a:solidFill>
              </a:rPr>
              <a:t>KFC</a:t>
            </a:r>
            <a:r>
              <a:rPr lang="en-IN" dirty="0"/>
              <a:t> Problem Statement</a:t>
            </a:r>
          </a:p>
        </p:txBody>
      </p:sp>
      <p:pic>
        <p:nvPicPr>
          <p:cNvPr id="4" name="Picture 3">
            <a:extLst>
              <a:ext uri="{FF2B5EF4-FFF2-40B4-BE49-F238E27FC236}">
                <a16:creationId xmlns:a16="http://schemas.microsoft.com/office/drawing/2014/main" id="{49A0DD69-17D8-78A2-110E-06D0E5EE2B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929" y="0"/>
            <a:ext cx="2143125" cy="2143125"/>
          </a:xfrm>
          <a:prstGeom prst="rect">
            <a:avLst/>
          </a:prstGeom>
        </p:spPr>
      </p:pic>
      <p:sp>
        <p:nvSpPr>
          <p:cNvPr id="8" name="Content Placeholder 7">
            <a:extLst>
              <a:ext uri="{FF2B5EF4-FFF2-40B4-BE49-F238E27FC236}">
                <a16:creationId xmlns:a16="http://schemas.microsoft.com/office/drawing/2014/main" id="{F31111FC-1052-6CAF-C01E-7EA924D11B4B}"/>
              </a:ext>
            </a:extLst>
          </p:cNvPr>
          <p:cNvSpPr>
            <a:spLocks noGrp="1"/>
          </p:cNvSpPr>
          <p:nvPr>
            <p:ph idx="1"/>
          </p:nvPr>
        </p:nvSpPr>
        <p:spPr/>
        <p:txBody>
          <a:bodyPr/>
          <a:lstStyle/>
          <a:p>
            <a:r>
              <a:rPr lang="en-US" dirty="0"/>
              <a:t>Which product sub-categories are most popular in terms of </a:t>
            </a:r>
          </a:p>
          <a:p>
            <a:pPr marL="0" indent="0">
              <a:buNone/>
            </a:pPr>
            <a:r>
              <a:rPr lang="en-US" dirty="0"/>
              <a:t>   quantity ordered?</a:t>
            </a:r>
            <a:endParaRPr lang="en-IN" dirty="0"/>
          </a:p>
        </p:txBody>
      </p:sp>
      <p:pic>
        <p:nvPicPr>
          <p:cNvPr id="11" name="Picture 10">
            <a:extLst>
              <a:ext uri="{FF2B5EF4-FFF2-40B4-BE49-F238E27FC236}">
                <a16:creationId xmlns:a16="http://schemas.microsoft.com/office/drawing/2014/main" id="{18557BD2-7F96-E965-672F-C2717DE27993}"/>
              </a:ext>
            </a:extLst>
          </p:cNvPr>
          <p:cNvPicPr>
            <a:picLocks noChangeAspect="1"/>
          </p:cNvPicPr>
          <p:nvPr/>
        </p:nvPicPr>
        <p:blipFill>
          <a:blip r:embed="rId3"/>
          <a:stretch>
            <a:fillRect/>
          </a:stretch>
        </p:blipFill>
        <p:spPr>
          <a:xfrm>
            <a:off x="838201" y="3436374"/>
            <a:ext cx="6250858" cy="1286054"/>
          </a:xfrm>
          <a:prstGeom prst="rect">
            <a:avLst/>
          </a:prstGeom>
        </p:spPr>
      </p:pic>
      <p:pic>
        <p:nvPicPr>
          <p:cNvPr id="17" name="Picture 16">
            <a:extLst>
              <a:ext uri="{FF2B5EF4-FFF2-40B4-BE49-F238E27FC236}">
                <a16:creationId xmlns:a16="http://schemas.microsoft.com/office/drawing/2014/main" id="{3C9DDF11-D9E8-E16D-5227-4A77F005C486}"/>
              </a:ext>
            </a:extLst>
          </p:cNvPr>
          <p:cNvPicPr>
            <a:picLocks noChangeAspect="1"/>
          </p:cNvPicPr>
          <p:nvPr/>
        </p:nvPicPr>
        <p:blipFill>
          <a:blip r:embed="rId4"/>
          <a:stretch>
            <a:fillRect/>
          </a:stretch>
        </p:blipFill>
        <p:spPr>
          <a:xfrm>
            <a:off x="5764900" y="4195285"/>
            <a:ext cx="2648320" cy="1324160"/>
          </a:xfrm>
          <a:prstGeom prst="rect">
            <a:avLst/>
          </a:prstGeom>
        </p:spPr>
      </p:pic>
    </p:spTree>
    <p:extLst>
      <p:ext uri="{BB962C8B-B14F-4D97-AF65-F5344CB8AC3E}">
        <p14:creationId xmlns:p14="http://schemas.microsoft.com/office/powerpoint/2010/main" val="4084446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155AC-EB44-C2BE-F33D-437EA2C83662}"/>
              </a:ext>
            </a:extLst>
          </p:cNvPr>
          <p:cNvSpPr>
            <a:spLocks noGrp="1"/>
          </p:cNvSpPr>
          <p:nvPr>
            <p:ph type="title"/>
          </p:nvPr>
        </p:nvSpPr>
        <p:spPr/>
        <p:txBody>
          <a:bodyPr/>
          <a:lstStyle/>
          <a:p>
            <a:r>
              <a:rPr lang="en-IN" b="1" dirty="0">
                <a:solidFill>
                  <a:srgbClr val="EA0029"/>
                </a:solidFill>
              </a:rPr>
              <a:t>KFC</a:t>
            </a:r>
            <a:r>
              <a:rPr lang="en-IN" dirty="0"/>
              <a:t> Problem Statement</a:t>
            </a:r>
          </a:p>
        </p:txBody>
      </p:sp>
      <p:sp>
        <p:nvSpPr>
          <p:cNvPr id="3" name="Content Placeholder 2">
            <a:extLst>
              <a:ext uri="{FF2B5EF4-FFF2-40B4-BE49-F238E27FC236}">
                <a16:creationId xmlns:a16="http://schemas.microsoft.com/office/drawing/2014/main" id="{A37EF5AD-ABE4-8004-3885-5F3C1EEC139F}"/>
              </a:ext>
            </a:extLst>
          </p:cNvPr>
          <p:cNvSpPr>
            <a:spLocks noGrp="1"/>
          </p:cNvSpPr>
          <p:nvPr>
            <p:ph idx="1"/>
          </p:nvPr>
        </p:nvSpPr>
        <p:spPr/>
        <p:txBody>
          <a:bodyPr/>
          <a:lstStyle/>
          <a:p>
            <a:r>
              <a:rPr lang="en-US" dirty="0"/>
              <a:t>What containers (e.g., Small Box, Wrap Bag) are associated with high or low profits?</a:t>
            </a:r>
            <a:endParaRPr lang="en-IN" dirty="0"/>
          </a:p>
        </p:txBody>
      </p:sp>
      <p:pic>
        <p:nvPicPr>
          <p:cNvPr id="4" name="Picture 3">
            <a:extLst>
              <a:ext uri="{FF2B5EF4-FFF2-40B4-BE49-F238E27FC236}">
                <a16:creationId xmlns:a16="http://schemas.microsoft.com/office/drawing/2014/main" id="{9E05BCE4-B1D2-BEB8-41E8-6C8981B46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929" y="0"/>
            <a:ext cx="2143125" cy="2143125"/>
          </a:xfrm>
          <a:prstGeom prst="rect">
            <a:avLst/>
          </a:prstGeom>
        </p:spPr>
      </p:pic>
      <p:pic>
        <p:nvPicPr>
          <p:cNvPr id="6" name="Picture 5">
            <a:extLst>
              <a:ext uri="{FF2B5EF4-FFF2-40B4-BE49-F238E27FC236}">
                <a16:creationId xmlns:a16="http://schemas.microsoft.com/office/drawing/2014/main" id="{5F87153C-8D20-C9E7-74E2-8170466894EC}"/>
              </a:ext>
            </a:extLst>
          </p:cNvPr>
          <p:cNvPicPr>
            <a:picLocks noChangeAspect="1"/>
          </p:cNvPicPr>
          <p:nvPr/>
        </p:nvPicPr>
        <p:blipFill>
          <a:blip r:embed="rId3"/>
          <a:stretch>
            <a:fillRect/>
          </a:stretch>
        </p:blipFill>
        <p:spPr>
          <a:xfrm>
            <a:off x="926691" y="3038245"/>
            <a:ext cx="6201697" cy="1622245"/>
          </a:xfrm>
          <a:prstGeom prst="rect">
            <a:avLst/>
          </a:prstGeom>
        </p:spPr>
      </p:pic>
      <p:pic>
        <p:nvPicPr>
          <p:cNvPr id="8" name="Picture 7">
            <a:extLst>
              <a:ext uri="{FF2B5EF4-FFF2-40B4-BE49-F238E27FC236}">
                <a16:creationId xmlns:a16="http://schemas.microsoft.com/office/drawing/2014/main" id="{1EE304CE-D859-21FF-CF22-5909176CFFB8}"/>
              </a:ext>
            </a:extLst>
          </p:cNvPr>
          <p:cNvPicPr>
            <a:picLocks noChangeAspect="1"/>
          </p:cNvPicPr>
          <p:nvPr/>
        </p:nvPicPr>
        <p:blipFill>
          <a:blip r:embed="rId4"/>
          <a:stretch>
            <a:fillRect/>
          </a:stretch>
        </p:blipFill>
        <p:spPr>
          <a:xfrm>
            <a:off x="8164619" y="3220629"/>
            <a:ext cx="2152950" cy="1257475"/>
          </a:xfrm>
          <a:prstGeom prst="rect">
            <a:avLst/>
          </a:prstGeom>
        </p:spPr>
      </p:pic>
    </p:spTree>
    <p:extLst>
      <p:ext uri="{BB962C8B-B14F-4D97-AF65-F5344CB8AC3E}">
        <p14:creationId xmlns:p14="http://schemas.microsoft.com/office/powerpoint/2010/main" val="2655718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563</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KFC Data Analysis </vt:lpstr>
      <vt:lpstr>About KFC</vt:lpstr>
      <vt:lpstr>KFC Problem Statement</vt:lpstr>
      <vt:lpstr>KFC Problem Statement</vt:lpstr>
      <vt:lpstr>KFC Problem Statement</vt:lpstr>
      <vt:lpstr>KFC Problem Statement</vt:lpstr>
      <vt:lpstr>KFC Problem Statement</vt:lpstr>
      <vt:lpstr>KFC Problem Statement</vt:lpstr>
      <vt:lpstr>KFC Problem Statement</vt:lpstr>
      <vt:lpstr>KFC Problem Statement</vt:lpstr>
      <vt:lpstr>KFC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 sul</dc:creator>
  <cp:lastModifiedBy>rohit sul</cp:lastModifiedBy>
  <cp:revision>2</cp:revision>
  <dcterms:created xsi:type="dcterms:W3CDTF">2025-06-14T09:09:48Z</dcterms:created>
  <dcterms:modified xsi:type="dcterms:W3CDTF">2025-06-14T10:57:58Z</dcterms:modified>
</cp:coreProperties>
</file>