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7" r:id="rId6"/>
    <p:sldId id="261" r:id="rId7"/>
    <p:sldId id="262" r:id="rId8"/>
    <p:sldId id="263" r:id="rId9"/>
    <p:sldId id="264" r:id="rId10"/>
    <p:sldId id="268" r:id="rId11"/>
    <p:sldId id="269" r:id="rId12"/>
    <p:sldId id="270" r:id="rId13"/>
    <p:sldId id="271"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01E67-5F3C-43F3-9186-FE5E471DD5CC}" v="1" dt="2023-02-20T04:32:55.2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rsha K" userId="5c1c835c665153df" providerId="LiveId" clId="{7A401E67-5F3C-43F3-9186-FE5E471DD5CC}"/>
    <pc:docChg chg="modSld sldOrd">
      <pc:chgData name="Thirsha K" userId="5c1c835c665153df" providerId="LiveId" clId="{7A401E67-5F3C-43F3-9186-FE5E471DD5CC}" dt="2023-02-20T04:32:55.262" v="5" actId="931"/>
      <pc:docMkLst>
        <pc:docMk/>
      </pc:docMkLst>
      <pc:sldChg chg="ord">
        <pc:chgData name="Thirsha K" userId="5c1c835c665153df" providerId="LiveId" clId="{7A401E67-5F3C-43F3-9186-FE5E471DD5CC}" dt="2023-02-18T11:23:12.907" v="1"/>
        <pc:sldMkLst>
          <pc:docMk/>
          <pc:sldMk cId="2142747760" sldId="261"/>
        </pc:sldMkLst>
      </pc:sldChg>
      <pc:sldChg chg="modSp mod">
        <pc:chgData name="Thirsha K" userId="5c1c835c665153df" providerId="LiveId" clId="{7A401E67-5F3C-43F3-9186-FE5E471DD5CC}" dt="2023-02-18T11:23:32.331" v="3" actId="5793"/>
        <pc:sldMkLst>
          <pc:docMk/>
          <pc:sldMk cId="1177937745" sldId="263"/>
        </pc:sldMkLst>
        <pc:spChg chg="mod">
          <ac:chgData name="Thirsha K" userId="5c1c835c665153df" providerId="LiveId" clId="{7A401E67-5F3C-43F3-9186-FE5E471DD5CC}" dt="2023-02-18T11:23:32.331" v="3" actId="5793"/>
          <ac:spMkLst>
            <pc:docMk/>
            <pc:sldMk cId="1177937745" sldId="263"/>
            <ac:spMk id="4" creationId="{57633A3C-4CFF-348E-7996-56BFB04AB705}"/>
          </ac:spMkLst>
        </pc:spChg>
      </pc:sldChg>
      <pc:sldChg chg="addSp delSp modSp mod">
        <pc:chgData name="Thirsha K" userId="5c1c835c665153df" providerId="LiveId" clId="{7A401E67-5F3C-43F3-9186-FE5E471DD5CC}" dt="2023-02-20T04:32:55.262" v="5" actId="931"/>
        <pc:sldMkLst>
          <pc:docMk/>
          <pc:sldMk cId="3141299437" sldId="270"/>
        </pc:sldMkLst>
        <pc:spChg chg="del mod">
          <ac:chgData name="Thirsha K" userId="5c1c835c665153df" providerId="LiveId" clId="{7A401E67-5F3C-43F3-9186-FE5E471DD5CC}" dt="2023-02-20T04:32:55.262" v="5" actId="931"/>
          <ac:spMkLst>
            <pc:docMk/>
            <pc:sldMk cId="3141299437" sldId="270"/>
            <ac:spMk id="3" creationId="{00000000-0000-0000-0000-000000000000}"/>
          </ac:spMkLst>
        </pc:spChg>
        <pc:picChg chg="add mod">
          <ac:chgData name="Thirsha K" userId="5c1c835c665153df" providerId="LiveId" clId="{7A401E67-5F3C-43F3-9186-FE5E471DD5CC}" dt="2023-02-20T04:32:55.262" v="5" actId="931"/>
          <ac:picMkLst>
            <pc:docMk/>
            <pc:sldMk cId="3141299437" sldId="270"/>
            <ac:picMk id="5" creationId="{70D17F5F-C9DC-EAD9-72C1-BE906F5D926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2/20/2023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D45F-DE86-2CA9-301B-A546A3591024}"/>
              </a:ext>
            </a:extLst>
          </p:cNvPr>
          <p:cNvSpPr>
            <a:spLocks noGrp="1"/>
          </p:cNvSpPr>
          <p:nvPr>
            <p:ph type="ctrTitle"/>
          </p:nvPr>
        </p:nvSpPr>
        <p:spPr>
          <a:xfrm>
            <a:off x="285135" y="561924"/>
            <a:ext cx="11602065" cy="2397585"/>
          </a:xfrm>
        </p:spPr>
        <p:txBody>
          <a:bodyPr>
            <a:normAutofit/>
          </a:bodyPr>
          <a:lstStyle/>
          <a:p>
            <a:r>
              <a:rPr lang="en-US" sz="4800" b="0" i="0" dirty="0">
                <a:effectLst/>
                <a:latin typeface="Baskerville Old Face" panose="02020602080505020303" pitchFamily="18" charset="0"/>
              </a:rPr>
              <a:t>Enhancing Customer Convenience with AI</a:t>
            </a:r>
            <a:endParaRPr lang="en-IN" sz="4800" dirty="0">
              <a:latin typeface="Baskerville Old Face" panose="02020602080505020303" pitchFamily="18" charset="0"/>
            </a:endParaRPr>
          </a:p>
        </p:txBody>
      </p:sp>
      <p:sp>
        <p:nvSpPr>
          <p:cNvPr id="3" name="Subtitle 2">
            <a:extLst>
              <a:ext uri="{FF2B5EF4-FFF2-40B4-BE49-F238E27FC236}">
                <a16:creationId xmlns:a16="http://schemas.microsoft.com/office/drawing/2014/main" id="{D90B0D84-65D2-5846-E004-AD7D1C3C5875}"/>
              </a:ext>
            </a:extLst>
          </p:cNvPr>
          <p:cNvSpPr>
            <a:spLocks noGrp="1"/>
          </p:cNvSpPr>
          <p:nvPr>
            <p:ph type="subTitle" idx="1"/>
          </p:nvPr>
        </p:nvSpPr>
        <p:spPr>
          <a:xfrm>
            <a:off x="1524000" y="2959509"/>
            <a:ext cx="9144000" cy="1655762"/>
          </a:xfrm>
        </p:spPr>
        <p:txBody>
          <a:bodyPr/>
          <a:lstStyle/>
          <a:p>
            <a:r>
              <a:rPr lang="en-US" sz="2800" b="0" i="0" dirty="0">
                <a:effectLst/>
                <a:latin typeface="Times New Roman" panose="02020603050405020304" pitchFamily="18" charset="0"/>
                <a:cs typeface="Times New Roman" panose="02020603050405020304" pitchFamily="18" charset="0"/>
              </a:rPr>
              <a:t>Implementing a Multi-Functional Chatbot in Restaurants</a:t>
            </a:r>
            <a:br>
              <a:rPr lang="en-US" sz="2800" b="0" i="0" dirty="0">
                <a:solidFill>
                  <a:srgbClr val="374151"/>
                </a:solidFill>
                <a:effectLst/>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9197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STATUS OF THE PROJECT</a:t>
            </a:r>
          </a:p>
        </p:txBody>
      </p:sp>
      <p:sp>
        <p:nvSpPr>
          <p:cNvPr id="3" name="Content Placeholder 2"/>
          <p:cNvSpPr>
            <a:spLocks noGrp="1"/>
          </p:cNvSpPr>
          <p:nvPr>
            <p:ph idx="1"/>
          </p:nvPr>
        </p:nvSpPr>
        <p:spPr>
          <a:xfrm>
            <a:off x="838200" y="2051766"/>
            <a:ext cx="10515600" cy="4351338"/>
          </a:xfrm>
        </p:spPr>
        <p:txBody>
          <a:bodyPr>
            <a:normAutofit/>
          </a:bodyPr>
          <a:lstStyle/>
          <a:p>
            <a:pPr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 The structural work of the chatbot has been completed, and the focus has now shifted to training the chatbot. Training a chatbot is a crucial step in the development process as it involves feeding the chatbot with data to help it understand user inputs and generate relevant responses. The training work of the chatbot is currently in progress and is expected to take some time to complete. Once the training is completed, the chatbot will undergo testing and further refinement before it is deployed for use. Overall, the project is progressing as planned, and the team is working diligently to deliver a functional and effective chatbot for the restaurant.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085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GUIDE MEETINGS DETAIL</a:t>
            </a:r>
          </a:p>
        </p:txBody>
      </p:sp>
      <p:graphicFrame>
        <p:nvGraphicFramePr>
          <p:cNvPr id="4" name="Table 4">
            <a:extLst>
              <a:ext uri="{FF2B5EF4-FFF2-40B4-BE49-F238E27FC236}">
                <a16:creationId xmlns:a16="http://schemas.microsoft.com/office/drawing/2014/main" id="{72C6A88B-C270-F0D3-62F2-BF64D4A10973}"/>
              </a:ext>
            </a:extLst>
          </p:cNvPr>
          <p:cNvGraphicFramePr>
            <a:graphicFrameLocks noGrp="1"/>
          </p:cNvGraphicFramePr>
          <p:nvPr>
            <p:ph idx="1"/>
            <p:extLst>
              <p:ext uri="{D42A27DB-BD31-4B8C-83A1-F6EECF244321}">
                <p14:modId xmlns:p14="http://schemas.microsoft.com/office/powerpoint/2010/main" val="188404523"/>
              </p:ext>
            </p:extLst>
          </p:nvPr>
        </p:nvGraphicFramePr>
        <p:xfrm>
          <a:off x="1494503" y="1825625"/>
          <a:ext cx="9104670" cy="3972661"/>
        </p:xfrm>
        <a:graphic>
          <a:graphicData uri="http://schemas.openxmlformats.org/drawingml/2006/table">
            <a:tbl>
              <a:tblPr firstRow="1" bandRow="1">
                <a:tableStyleId>{5C22544A-7EE6-4342-B048-85BDC9FD1C3A}</a:tableStyleId>
              </a:tblPr>
              <a:tblGrid>
                <a:gridCol w="776749">
                  <a:extLst>
                    <a:ext uri="{9D8B030D-6E8A-4147-A177-3AD203B41FA5}">
                      <a16:colId xmlns:a16="http://schemas.microsoft.com/office/drawing/2014/main" val="2945935249"/>
                    </a:ext>
                  </a:extLst>
                </a:gridCol>
                <a:gridCol w="1111045">
                  <a:extLst>
                    <a:ext uri="{9D8B030D-6E8A-4147-A177-3AD203B41FA5}">
                      <a16:colId xmlns:a16="http://schemas.microsoft.com/office/drawing/2014/main" val="3991431230"/>
                    </a:ext>
                  </a:extLst>
                </a:gridCol>
                <a:gridCol w="7216876">
                  <a:extLst>
                    <a:ext uri="{9D8B030D-6E8A-4147-A177-3AD203B41FA5}">
                      <a16:colId xmlns:a16="http://schemas.microsoft.com/office/drawing/2014/main" val="563196073"/>
                    </a:ext>
                  </a:extLst>
                </a:gridCol>
              </a:tblGrid>
              <a:tr h="567523">
                <a:tc>
                  <a:txBody>
                    <a:bodyPr/>
                    <a:lstStyle/>
                    <a:p>
                      <a:pPr algn="ctr"/>
                      <a:r>
                        <a:rPr lang="en-US" dirty="0"/>
                        <a:t>S.NO</a:t>
                      </a:r>
                      <a:endParaRPr lang="en-IN" dirty="0"/>
                    </a:p>
                  </a:txBody>
                  <a:tcPr/>
                </a:tc>
                <a:tc>
                  <a:txBody>
                    <a:bodyPr/>
                    <a:lstStyle/>
                    <a:p>
                      <a:pPr algn="ctr"/>
                      <a:r>
                        <a:rPr lang="en-US" dirty="0"/>
                        <a:t>DATE</a:t>
                      </a:r>
                      <a:endParaRPr lang="en-IN" dirty="0"/>
                    </a:p>
                  </a:txBody>
                  <a:tcPr/>
                </a:tc>
                <a:tc>
                  <a:txBody>
                    <a:bodyPr/>
                    <a:lstStyle/>
                    <a:p>
                      <a:pPr algn="ctr"/>
                      <a:r>
                        <a:rPr lang="en-US" dirty="0"/>
                        <a:t>SUGGESTION FROM </a:t>
                      </a:r>
                      <a:r>
                        <a:rPr lang="en-US" dirty="0" err="1"/>
                        <a:t>FROM</a:t>
                      </a:r>
                      <a:r>
                        <a:rPr lang="en-US" dirty="0"/>
                        <a:t> GUIDE </a:t>
                      </a:r>
                      <a:endParaRPr lang="en-IN" dirty="0"/>
                    </a:p>
                  </a:txBody>
                  <a:tcPr/>
                </a:tc>
                <a:extLst>
                  <a:ext uri="{0D108BD9-81ED-4DB2-BD59-A6C34878D82A}">
                    <a16:rowId xmlns:a16="http://schemas.microsoft.com/office/drawing/2014/main" val="3771075660"/>
                  </a:ext>
                </a:extLst>
              </a:tr>
              <a:tr h="567523">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932137333"/>
                  </a:ext>
                </a:extLst>
              </a:tr>
              <a:tr h="567523">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759994969"/>
                  </a:ext>
                </a:extLst>
              </a:tr>
              <a:tr h="567523">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364524239"/>
                  </a:ext>
                </a:extLst>
              </a:tr>
              <a:tr h="567523">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129303789"/>
                  </a:ext>
                </a:extLst>
              </a:tr>
              <a:tr h="567523">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50027322"/>
                  </a:ext>
                </a:extLst>
              </a:tr>
              <a:tr h="567523">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929054604"/>
                  </a:ext>
                </a:extLst>
              </a:tr>
            </a:tbl>
          </a:graphicData>
        </a:graphic>
      </p:graphicFrame>
    </p:spTree>
    <p:extLst>
      <p:ext uri="{BB962C8B-B14F-4D97-AF65-F5344CB8AC3E}">
        <p14:creationId xmlns:p14="http://schemas.microsoft.com/office/powerpoint/2010/main" val="692883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SAMPLE SCREEN SHOTS</a:t>
            </a:r>
          </a:p>
        </p:txBody>
      </p:sp>
      <p:pic>
        <p:nvPicPr>
          <p:cNvPr id="5" name="Content Placeholder 4">
            <a:extLst>
              <a:ext uri="{FF2B5EF4-FFF2-40B4-BE49-F238E27FC236}">
                <a16:creationId xmlns:a16="http://schemas.microsoft.com/office/drawing/2014/main" id="{70D17F5F-C9DC-EAD9-72C1-BE906F5D9261}"/>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3141299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GITHUB SCREEN SHOT</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06667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3E730A-3DBE-6362-7BA7-DC4B7C119F12}"/>
              </a:ext>
            </a:extLst>
          </p:cNvPr>
          <p:cNvSpPr txBox="1"/>
          <p:nvPr/>
        </p:nvSpPr>
        <p:spPr>
          <a:xfrm flipH="1">
            <a:off x="476865" y="2762865"/>
            <a:ext cx="1123827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THANKYOU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9290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4B72A-357D-B9E5-7A12-94FFE373B6E6}"/>
              </a:ext>
            </a:extLst>
          </p:cNvPr>
          <p:cNvSpPr>
            <a:spLocks noGrp="1"/>
          </p:cNvSpPr>
          <p:nvPr>
            <p:ph type="title"/>
          </p:nvPr>
        </p:nvSpPr>
        <p:spPr>
          <a:xfrm>
            <a:off x="936523" y="306131"/>
            <a:ext cx="10515600" cy="1325563"/>
          </a:xfrm>
        </p:spPr>
        <p:txBody>
          <a:bodyPr>
            <a:noAutofit/>
          </a:bodyPr>
          <a:lstStyle/>
          <a:p>
            <a:pPr algn="ctr"/>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754A00-0D5F-634B-1307-96DE71D86D45}"/>
              </a:ext>
            </a:extLst>
          </p:cNvPr>
          <p:cNvSpPr>
            <a:spLocks noGrp="1"/>
          </p:cNvSpPr>
          <p:nvPr>
            <p:ph idx="1"/>
          </p:nvPr>
        </p:nvSpPr>
        <p:spPr>
          <a:xfrm>
            <a:off x="838200" y="1631694"/>
            <a:ext cx="10515600" cy="4351338"/>
          </a:xfrm>
        </p:spPr>
        <p:txBody>
          <a:bodyPr>
            <a:normAutofit/>
          </a:bodyPr>
          <a:lstStyle/>
          <a:p>
            <a:pPr algn="just">
              <a:buFont typeface="Wingdings" panose="05000000000000000000" pitchFamily="2" charset="2"/>
              <a:buChar char="Ø"/>
            </a:pPr>
            <a:r>
              <a:rPr lang="en-US" sz="2400" b="0" i="0" dirty="0">
                <a:solidFill>
                  <a:srgbClr val="374151"/>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This project aims to create a conversational AI chatbot for a restaurant using the open-source framework, Rasa. The chatbot will provide customers with the ability to order food, book tables, and place takeaway orders through a natural language interface.</a:t>
            </a:r>
          </a:p>
          <a:p>
            <a:pPr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 In the past, restaurants have relied on traditional methods such as phone calls or in-person visits to place orders and book tables. This approach has several disadvantages, including long wait times, difficulty in tracking orders, and a limited ability to handle high volumes of customer requests.</a:t>
            </a:r>
          </a:p>
          <a:p>
            <a:pPr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 By implementing a Rasa-based chatbot, restaurants can improve the customer experience by providing a faster and more convenient way to place orders and book tables. The chatbot can be integrated into existing restaurant systems, allowing for seamless order tracking and </a:t>
            </a:r>
            <a:r>
              <a:rPr lang="en-US" sz="2600" b="0" i="0" dirty="0">
                <a:effectLst/>
                <a:latin typeface="Times New Roman" panose="02020603050405020304" pitchFamily="18" charset="0"/>
                <a:cs typeface="Times New Roman" panose="02020603050405020304" pitchFamily="18" charset="0"/>
              </a:rPr>
              <a:t>management.</a:t>
            </a:r>
          </a:p>
          <a:p>
            <a:endParaRPr lang="en-IN" dirty="0"/>
          </a:p>
        </p:txBody>
      </p:sp>
    </p:spTree>
    <p:extLst>
      <p:ext uri="{BB962C8B-B14F-4D97-AF65-F5344CB8AC3E}">
        <p14:creationId xmlns:p14="http://schemas.microsoft.com/office/powerpoint/2010/main" val="3975898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E64C28-6472-E44F-D4B2-09BD650A1824}"/>
              </a:ext>
            </a:extLst>
          </p:cNvPr>
          <p:cNvSpPr txBox="1"/>
          <p:nvPr/>
        </p:nvSpPr>
        <p:spPr>
          <a:xfrm>
            <a:off x="762000" y="1279150"/>
            <a:ext cx="10667999" cy="4154984"/>
          </a:xfrm>
          <a:prstGeom prst="rect">
            <a:avLst/>
          </a:prstGeom>
          <a:noFill/>
        </p:spPr>
        <p:txBody>
          <a:bodyPr wrap="square">
            <a:spAutoFit/>
          </a:bodyPr>
          <a:lstStyle/>
          <a:p>
            <a:pPr marL="342900" indent="-342900"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The Rasa framework offers several advantages over other conversational AI platforms, including its flexibility, customizability, and scalability. Rasa uses a combination of machine learning algorithms and rule-based systems to understand and respond to customer requests, allowing for a highly accurate and natural conversation.</a:t>
            </a:r>
          </a:p>
          <a:p>
            <a:pPr marL="342900" indent="-342900" algn="just">
              <a:buFont typeface="Wingdings" panose="05000000000000000000" pitchFamily="2" charset="2"/>
              <a:buChar char="Ø"/>
            </a:pPr>
            <a:endParaRPr lang="en-US" sz="24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With the use of the Rasa chatbot, restaurants can streamline their operations, improve customer satisfaction, and keep pace with the growing demand for digital ordering and booking services. This project demonstrates the potential for Rasa to revolutionize the way restaurants interact with their customers and highlights its capabilities as a powerful tool for building conversational AI systems</a:t>
            </a:r>
            <a:r>
              <a:rPr lang="en-US" sz="2400" b="0" i="0" dirty="0">
                <a:solidFill>
                  <a:srgbClr val="37415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84753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E699-B296-1D43-E9FD-F083B4D99DA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5B5A0E-F537-55A6-B15A-6E268B7E5C35}"/>
              </a:ext>
            </a:extLst>
          </p:cNvPr>
          <p:cNvSpPr>
            <a:spLocks noGrp="1"/>
          </p:cNvSpPr>
          <p:nvPr>
            <p:ph idx="1"/>
          </p:nvPr>
        </p:nvSpPr>
        <p:spPr>
          <a:xfrm>
            <a:off x="838200" y="2032103"/>
            <a:ext cx="10515600" cy="4351338"/>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In the existing system, a chatbot has been created specifically for the university utilizing the Myanmar language. This chatbot aims to provide a convenient and accessible platform for students, staff, and faculty to gather information and receive assistance. The chatbot leverages advanced Natural Language Processing techniques to understand the queries and provide accurate and relevant responses.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By incorporating the Myanmar language, the chatbot caters to the local language preferences and enhances the overall user experience. Additionally, the chatbot is available 24/7, making it accessible to users at any time and from any location. With this innovative technology, the university is working towards providing a more efficient and effective means of communication for its community.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100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838200" y="2032103"/>
            <a:ext cx="10515600" cy="4351338"/>
          </a:xfrm>
        </p:spPr>
        <p:txBody>
          <a:bodyPr/>
          <a:lstStyle/>
          <a:p>
            <a:pPr algn="just">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The hotel business stands to benefit greatly from chatbots in several ways. Accessibility to the company's offers is crucial for the consumer in any business, both during the presale and after the sale. The simplicity of use may now be further improved by a firm by providing all of its services where consumers are already speaking with their friends, since more and more people utilise instant messaging platforms like Facebook Messenger and WhatsApp. Chatbots are highly regarded for carrying out typical administrative and menial duties, such as organising appointments, making reminders, booking tables, and sharing traffic. In this section, the existing Chabot methodology for different industry is discussed for better understanding of proposed model.</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460613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79C-6497-F102-8312-BAE88A295C42}"/>
              </a:ext>
            </a:extLst>
          </p:cNvPr>
          <p:cNvSpPr>
            <a:spLocks noGrp="1"/>
          </p:cNvSpPr>
          <p:nvPr>
            <p:ph type="title"/>
          </p:nvPr>
        </p:nvSpPr>
        <p:spPr>
          <a:xfrm>
            <a:off x="838200" y="512609"/>
            <a:ext cx="10515600" cy="1325563"/>
          </a:xfrm>
        </p:spPr>
        <p:txBody>
          <a:bodyPr/>
          <a:lstStyle/>
          <a:p>
            <a:pPr algn="ctr"/>
            <a:r>
              <a:rPr lang="en-US" dirty="0">
                <a:latin typeface="Times New Roman" panose="02020603050405020304" pitchFamily="18" charset="0"/>
                <a:cs typeface="Times New Roman" panose="02020603050405020304" pitchFamily="18" charset="0"/>
              </a:rPr>
              <a:t>PROPOSED SYSTEM</a:t>
            </a:r>
            <a:br>
              <a:rPr lang="en-US" sz="4400" b="1" i="0" dirty="0">
                <a:effectLst/>
                <a:latin typeface="Söhne"/>
              </a:rPr>
            </a:br>
            <a:endParaRPr lang="en-IN" dirty="0"/>
          </a:p>
        </p:txBody>
      </p:sp>
      <p:sp>
        <p:nvSpPr>
          <p:cNvPr id="3" name="Content Placeholder 2">
            <a:extLst>
              <a:ext uri="{FF2B5EF4-FFF2-40B4-BE49-F238E27FC236}">
                <a16:creationId xmlns:a16="http://schemas.microsoft.com/office/drawing/2014/main" id="{B89DF8E4-D121-43D2-D167-38E5E118E18F}"/>
              </a:ext>
            </a:extLst>
          </p:cNvPr>
          <p:cNvSpPr>
            <a:spLocks noGrp="1"/>
          </p:cNvSpPr>
          <p:nvPr>
            <p:ph idx="1"/>
          </p:nvPr>
        </p:nvSpPr>
        <p:spPr>
          <a:xfrm>
            <a:off x="838200" y="1739850"/>
            <a:ext cx="10515600" cy="4351338"/>
          </a:xfrm>
        </p:spPr>
        <p:txBody>
          <a:bodyPr>
            <a:normAutofit lnSpcReduction="10000"/>
          </a:bodyPr>
          <a:lstStyle/>
          <a:p>
            <a:pPr algn="l">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  Natural Language Understanding (NLU) Component</a:t>
            </a:r>
            <a:endParaRPr lang="en-US" sz="2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  Dialogue Management Component</a:t>
            </a:r>
          </a:p>
          <a:p>
            <a:pPr algn="l">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  Action Server</a:t>
            </a:r>
          </a:p>
          <a:p>
            <a:pPr algn="l">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  User Interface</a:t>
            </a:r>
          </a:p>
          <a:p>
            <a:pPr algn="l">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  Backend System</a:t>
            </a:r>
          </a:p>
          <a:p>
            <a:pPr algn="l">
              <a:buFont typeface="Wingdings" panose="05000000000000000000" pitchFamily="2" charset="2"/>
              <a:buChar char="Ø"/>
            </a:pPr>
            <a:endParaRPr lang="en-US" sz="2600"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US" sz="2400" b="0" i="0" dirty="0">
                <a:effectLst/>
                <a:latin typeface="Times New Roman" panose="02020603050405020304" pitchFamily="18" charset="0"/>
                <a:cs typeface="Times New Roman" panose="02020603050405020304" pitchFamily="18" charset="0"/>
              </a:rPr>
              <a:t> proposed system is designed to provide customers with a convenient and accessible way to interact with the restaurant and place orders. The chatbot uses NLP and machine learning algorithms to understand the customer's requests and provide relevant responses, reducing the workload on the restaurant's staff and improving efficiency.</a:t>
            </a:r>
          </a:p>
          <a:p>
            <a:pPr algn="l">
              <a:buFont typeface="Wingdings" panose="05000000000000000000" pitchFamily="2" charset="2"/>
              <a:buChar char="Ø"/>
            </a:pPr>
            <a:endParaRPr lang="en-IN" dirty="0"/>
          </a:p>
        </p:txBody>
      </p:sp>
    </p:spTree>
    <p:extLst>
      <p:ext uri="{BB962C8B-B14F-4D97-AF65-F5344CB8AC3E}">
        <p14:creationId xmlns:p14="http://schemas.microsoft.com/office/powerpoint/2010/main" val="2142747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321E4B-D00C-CAC0-C217-EBA15C11A373}"/>
              </a:ext>
            </a:extLst>
          </p:cNvPr>
          <p:cNvPicPr>
            <a:picLocks noChangeAspect="1"/>
          </p:cNvPicPr>
          <p:nvPr/>
        </p:nvPicPr>
        <p:blipFill rotWithShape="1">
          <a:blip r:embed="rId2"/>
          <a:srcRect l="1866" t="38327" r="89361" b="35876"/>
          <a:stretch/>
        </p:blipFill>
        <p:spPr>
          <a:xfrm>
            <a:off x="751246" y="2766776"/>
            <a:ext cx="924233" cy="938278"/>
          </a:xfrm>
          <a:prstGeom prst="rect">
            <a:avLst/>
          </a:prstGeom>
        </p:spPr>
      </p:pic>
      <p:sp>
        <p:nvSpPr>
          <p:cNvPr id="5" name="TextBox 4">
            <a:extLst>
              <a:ext uri="{FF2B5EF4-FFF2-40B4-BE49-F238E27FC236}">
                <a16:creationId xmlns:a16="http://schemas.microsoft.com/office/drawing/2014/main" id="{FAAB4D38-3CDA-0210-13B0-8356FFEA07FF}"/>
              </a:ext>
            </a:extLst>
          </p:cNvPr>
          <p:cNvSpPr txBox="1"/>
          <p:nvPr/>
        </p:nvSpPr>
        <p:spPr>
          <a:xfrm>
            <a:off x="685747" y="3628103"/>
            <a:ext cx="83093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User</a:t>
            </a:r>
            <a:endParaRPr lang="en-IN" sz="2400" b="1"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04E6D9D-C236-C6F2-2B3B-D1F0580DAE9D}"/>
              </a:ext>
            </a:extLst>
          </p:cNvPr>
          <p:cNvSpPr/>
          <p:nvPr/>
        </p:nvSpPr>
        <p:spPr>
          <a:xfrm rot="10800000" flipV="1">
            <a:off x="2573485" y="1679165"/>
            <a:ext cx="2306505" cy="6886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Chatbot </a:t>
            </a:r>
            <a:endParaRPr lang="en-IN" dirty="0">
              <a:latin typeface="Times New Roman" panose="02020603050405020304" pitchFamily="18" charset="0"/>
              <a:cs typeface="Times New Roman" panose="02020603050405020304" pitchFamily="18" charset="0"/>
            </a:endParaRPr>
          </a:p>
        </p:txBody>
      </p:sp>
      <p:sp>
        <p:nvSpPr>
          <p:cNvPr id="7" name="Speech Bubble: Rectangle with Corners Rounded 6">
            <a:extLst>
              <a:ext uri="{FF2B5EF4-FFF2-40B4-BE49-F238E27FC236}">
                <a16:creationId xmlns:a16="http://schemas.microsoft.com/office/drawing/2014/main" id="{6CFACB06-6878-7FB1-6675-4352FC3A66A8}"/>
              </a:ext>
            </a:extLst>
          </p:cNvPr>
          <p:cNvSpPr/>
          <p:nvPr/>
        </p:nvSpPr>
        <p:spPr>
          <a:xfrm>
            <a:off x="2069580" y="2701764"/>
            <a:ext cx="1878691" cy="551310"/>
          </a:xfrm>
          <a:prstGeom prst="wedgeRoundRect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What is the special menu today </a:t>
            </a:r>
            <a:endParaRPr lang="en-IN" sz="1200" dirty="0">
              <a:latin typeface="Times New Roman" panose="02020603050405020304" pitchFamily="18" charset="0"/>
              <a:cs typeface="Times New Roman" panose="02020603050405020304" pitchFamily="18" charset="0"/>
            </a:endParaRPr>
          </a:p>
        </p:txBody>
      </p:sp>
      <p:cxnSp>
        <p:nvCxnSpPr>
          <p:cNvPr id="8" name="Connector: Elbow 7">
            <a:extLst>
              <a:ext uri="{FF2B5EF4-FFF2-40B4-BE49-F238E27FC236}">
                <a16:creationId xmlns:a16="http://schemas.microsoft.com/office/drawing/2014/main" id="{B58AF7C1-1B86-BB6F-1FD3-A1990574B9DC}"/>
              </a:ext>
            </a:extLst>
          </p:cNvPr>
          <p:cNvCxnSpPr>
            <a:cxnSpLocks/>
          </p:cNvCxnSpPr>
          <p:nvPr/>
        </p:nvCxnSpPr>
        <p:spPr>
          <a:xfrm>
            <a:off x="4879990" y="2069432"/>
            <a:ext cx="879147" cy="8102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1ABB225-9546-3FDA-B1A0-7EEABBAA7AC9}"/>
              </a:ext>
            </a:extLst>
          </p:cNvPr>
          <p:cNvCxnSpPr>
            <a:cxnSpLocks/>
          </p:cNvCxnSpPr>
          <p:nvPr/>
        </p:nvCxnSpPr>
        <p:spPr>
          <a:xfrm flipV="1">
            <a:off x="1596254" y="2106407"/>
            <a:ext cx="885205" cy="551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100123DD-0FF9-B207-0434-603121381A1C}"/>
              </a:ext>
            </a:extLst>
          </p:cNvPr>
          <p:cNvSpPr/>
          <p:nvPr/>
        </p:nvSpPr>
        <p:spPr>
          <a:xfrm>
            <a:off x="5750834" y="2375643"/>
            <a:ext cx="2910348" cy="9382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NLU</a:t>
            </a:r>
          </a:p>
          <a:p>
            <a:pPr algn="ctr"/>
            <a:r>
              <a:rPr lang="en-US" dirty="0">
                <a:latin typeface="Times New Roman" panose="02020603050405020304" pitchFamily="18" charset="0"/>
                <a:cs typeface="Times New Roman" panose="02020603050405020304" pitchFamily="18" charset="0"/>
              </a:rPr>
              <a:t>Natural language understanding</a:t>
            </a:r>
            <a:endParaRPr lang="en-IN"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B5AC12DF-57C9-BFA3-69D8-E882FD0F4878}"/>
              </a:ext>
            </a:extLst>
          </p:cNvPr>
          <p:cNvCxnSpPr/>
          <p:nvPr/>
        </p:nvCxnSpPr>
        <p:spPr>
          <a:xfrm>
            <a:off x="8661182" y="2701764"/>
            <a:ext cx="5899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AED3D22D-C516-5D71-ED51-CF84AD730912}"/>
              </a:ext>
            </a:extLst>
          </p:cNvPr>
          <p:cNvSpPr/>
          <p:nvPr/>
        </p:nvSpPr>
        <p:spPr>
          <a:xfrm flipH="1">
            <a:off x="9251118" y="2375642"/>
            <a:ext cx="2320412" cy="9382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Dialogue management system</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5C61EFC-757D-CC69-9EEC-00469267C019}"/>
              </a:ext>
            </a:extLst>
          </p:cNvPr>
          <p:cNvSpPr txBox="1"/>
          <p:nvPr/>
        </p:nvSpPr>
        <p:spPr>
          <a:xfrm>
            <a:off x="9878936" y="2049626"/>
            <a:ext cx="145765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Trained system</a:t>
            </a:r>
            <a:endParaRPr lang="en-IN" sz="11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57E9799-DE4F-64E3-F7C5-5CB9ED394644}"/>
              </a:ext>
            </a:extLst>
          </p:cNvPr>
          <p:cNvSpPr txBox="1"/>
          <p:nvPr/>
        </p:nvSpPr>
        <p:spPr>
          <a:xfrm rot="19636891">
            <a:off x="1252690" y="1910698"/>
            <a:ext cx="148142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User interface</a:t>
            </a:r>
            <a:endParaRPr lang="en-IN" dirty="0">
              <a:latin typeface="Times New Roman" panose="02020603050405020304" pitchFamily="18" charset="0"/>
              <a:cs typeface="Times New Roman" panose="02020603050405020304" pitchFamily="18" charset="0"/>
            </a:endParaRPr>
          </a:p>
        </p:txBody>
      </p:sp>
      <p:cxnSp>
        <p:nvCxnSpPr>
          <p:cNvPr id="15" name="Connector: Elbow 14">
            <a:extLst>
              <a:ext uri="{FF2B5EF4-FFF2-40B4-BE49-F238E27FC236}">
                <a16:creationId xmlns:a16="http://schemas.microsoft.com/office/drawing/2014/main" id="{D736679B-FCCF-9BC3-ED51-C56208D9E791}"/>
              </a:ext>
            </a:extLst>
          </p:cNvPr>
          <p:cNvCxnSpPr>
            <a:cxnSpLocks/>
          </p:cNvCxnSpPr>
          <p:nvPr/>
        </p:nvCxnSpPr>
        <p:spPr>
          <a:xfrm rot="10800000" flipV="1">
            <a:off x="10069338" y="3313919"/>
            <a:ext cx="1112714" cy="7763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51110AA6-4E58-41C2-A1B9-E9B281A0EDED}"/>
              </a:ext>
            </a:extLst>
          </p:cNvPr>
          <p:cNvSpPr/>
          <p:nvPr/>
        </p:nvSpPr>
        <p:spPr>
          <a:xfrm>
            <a:off x="8211041" y="3887524"/>
            <a:ext cx="1858297" cy="4616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Action server</a:t>
            </a:r>
            <a:endParaRPr lang="en-IN" dirty="0">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4E1FC46D-24F7-83B5-BE49-649B0465419D}"/>
              </a:ext>
            </a:extLst>
          </p:cNvPr>
          <p:cNvCxnSpPr>
            <a:cxnSpLocks/>
          </p:cNvCxnSpPr>
          <p:nvPr/>
        </p:nvCxnSpPr>
        <p:spPr>
          <a:xfrm flipH="1">
            <a:off x="7505998" y="4089768"/>
            <a:ext cx="705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EBC19A93-033D-419E-E79E-528C2C82ABF5}"/>
              </a:ext>
            </a:extLst>
          </p:cNvPr>
          <p:cNvSpPr/>
          <p:nvPr/>
        </p:nvSpPr>
        <p:spPr>
          <a:xfrm>
            <a:off x="5555480" y="3887524"/>
            <a:ext cx="1956619" cy="4616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Response</a:t>
            </a:r>
            <a:endParaRPr lang="en-IN" dirty="0">
              <a:latin typeface="Times New Roman" panose="02020603050405020304" pitchFamily="18" charset="0"/>
              <a:cs typeface="Times New Roman" panose="02020603050405020304" pitchFamily="18" charset="0"/>
            </a:endParaRPr>
          </a:p>
        </p:txBody>
      </p:sp>
      <p:sp>
        <p:nvSpPr>
          <p:cNvPr id="19" name="Speech Bubble: Rectangle with Corners Rounded 18">
            <a:extLst>
              <a:ext uri="{FF2B5EF4-FFF2-40B4-BE49-F238E27FC236}">
                <a16:creationId xmlns:a16="http://schemas.microsoft.com/office/drawing/2014/main" id="{824BBEF6-75AF-FA46-F3B9-3361D7A6C8E3}"/>
              </a:ext>
            </a:extLst>
          </p:cNvPr>
          <p:cNvSpPr/>
          <p:nvPr/>
        </p:nvSpPr>
        <p:spPr>
          <a:xfrm>
            <a:off x="3008926" y="3500671"/>
            <a:ext cx="1700980" cy="938278"/>
          </a:xfrm>
          <a:prstGeom prst="wedgeRoundRectCallout">
            <a:avLst>
              <a:gd name="adj1" fmla="val -63843"/>
              <a:gd name="adj2" fmla="val -2352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200" dirty="0">
                <a:latin typeface="Times New Roman" panose="02020603050405020304" pitchFamily="18" charset="0"/>
                <a:cs typeface="Times New Roman" panose="02020603050405020304" pitchFamily="18" charset="0"/>
              </a:rPr>
              <a:t>Todays special menu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Italian </a:t>
            </a:r>
            <a:r>
              <a:rPr lang="en-US" sz="1200" dirty="0" err="1">
                <a:latin typeface="Times New Roman" panose="02020603050405020304" pitchFamily="18" charset="0"/>
                <a:cs typeface="Times New Roman" panose="02020603050405020304" pitchFamily="18" charset="0"/>
              </a:rPr>
              <a:t>Lasagne</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Focaccia</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AB56AE43-F459-69F7-DA97-E65516EE8564}"/>
              </a:ext>
            </a:extLst>
          </p:cNvPr>
          <p:cNvCxnSpPr>
            <a:cxnSpLocks/>
          </p:cNvCxnSpPr>
          <p:nvPr/>
        </p:nvCxnSpPr>
        <p:spPr>
          <a:xfrm flipH="1">
            <a:off x="4709906" y="4108524"/>
            <a:ext cx="845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6ABF0D1-E649-11A2-BF06-1DC76CFEE208}"/>
              </a:ext>
            </a:extLst>
          </p:cNvPr>
          <p:cNvSpPr txBox="1"/>
          <p:nvPr/>
        </p:nvSpPr>
        <p:spPr>
          <a:xfrm flipH="1">
            <a:off x="2023971" y="2382061"/>
            <a:ext cx="120308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input</a:t>
            </a:r>
            <a:endParaRPr lang="en-IN"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478A655A-BAB6-72BD-B5C4-4C202F23CA30}"/>
              </a:ext>
            </a:extLst>
          </p:cNvPr>
          <p:cNvSpPr txBox="1"/>
          <p:nvPr/>
        </p:nvSpPr>
        <p:spPr>
          <a:xfrm flipH="1">
            <a:off x="4719829" y="3785144"/>
            <a:ext cx="100503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A308D5E2-37CF-E44A-9FA4-79BC48A26516}"/>
              </a:ext>
            </a:extLst>
          </p:cNvPr>
          <p:cNvSpPr txBox="1"/>
          <p:nvPr/>
        </p:nvSpPr>
        <p:spPr>
          <a:xfrm flipH="1">
            <a:off x="674924" y="362277"/>
            <a:ext cx="1083514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ARCHITECTURE</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76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32FD-3318-32B5-AA0D-22A9237BB8DB}"/>
              </a:ext>
            </a:extLst>
          </p:cNvPr>
          <p:cNvSpPr>
            <a:spLocks noGrp="1"/>
          </p:cNvSpPr>
          <p:nvPr>
            <p:ph type="title"/>
          </p:nvPr>
        </p:nvSpPr>
        <p:spPr>
          <a:xfrm>
            <a:off x="838200" y="345460"/>
            <a:ext cx="10515600" cy="1325563"/>
          </a:xfrm>
        </p:spPr>
        <p:txBody>
          <a:bodyPr/>
          <a:lstStyle/>
          <a:p>
            <a:pPr algn="ctr"/>
            <a:r>
              <a:rPr lang="en-US" dirty="0">
                <a:latin typeface="Times New Roman" panose="02020603050405020304" pitchFamily="18" charset="0"/>
                <a:cs typeface="Times New Roman" panose="02020603050405020304" pitchFamily="18" charset="0"/>
              </a:rPr>
              <a:t>TOOLS USED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F92A83-302A-C8AA-F554-9836A91DF705}"/>
              </a:ext>
            </a:extLst>
          </p:cNvPr>
          <p:cNvSpPr>
            <a:spLocks noGrp="1"/>
          </p:cNvSpPr>
          <p:nvPr>
            <p:ph sz="half" idx="1"/>
          </p:nvPr>
        </p:nvSpPr>
        <p:spPr>
          <a:xfrm>
            <a:off x="1133168" y="1897166"/>
            <a:ext cx="5181600" cy="4351338"/>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Hardware Requirements: </a:t>
            </a:r>
          </a:p>
          <a:p>
            <a:pPr marL="0" indent="0">
              <a:buNone/>
            </a:pPr>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US" sz="2400" b="0" i="0" dirty="0">
                <a:solidFill>
                  <a:srgbClr val="374151"/>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Computer</a:t>
            </a:r>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US" sz="2400" b="0" i="0" dirty="0">
                <a:effectLst/>
                <a:latin typeface="Times New Roman" panose="02020603050405020304" pitchFamily="18" charset="0"/>
                <a:cs typeface="Times New Roman" panose="02020603050405020304" pitchFamily="18" charset="0"/>
              </a:rPr>
              <a:t> RAM</a:t>
            </a:r>
          </a:p>
          <a:p>
            <a:pPr>
              <a:buFont typeface="+mj-lt"/>
              <a:buAutoNum type="arabicPeriod"/>
            </a:pPr>
            <a:r>
              <a:rPr lang="en-US" sz="2400" b="0" i="0" dirty="0">
                <a:effectLst/>
                <a:latin typeface="Times New Roman" panose="02020603050405020304" pitchFamily="18" charset="0"/>
                <a:cs typeface="Times New Roman" panose="02020603050405020304" pitchFamily="18" charset="0"/>
              </a:rPr>
              <a:t> Storage</a:t>
            </a:r>
          </a:p>
          <a:p>
            <a:pPr>
              <a:buFont typeface="+mj-lt"/>
              <a:buAutoNum type="arabicPeriod"/>
            </a:pPr>
            <a:r>
              <a:rPr lang="en-US" sz="2400" b="0" i="0" dirty="0">
                <a:effectLst/>
                <a:latin typeface="Times New Roman" panose="02020603050405020304" pitchFamily="18" charset="0"/>
                <a:cs typeface="Times New Roman" panose="02020603050405020304" pitchFamily="18" charset="0"/>
              </a:rPr>
              <a:t> GPU</a:t>
            </a:r>
          </a:p>
          <a:p>
            <a:pPr marL="0" indent="0">
              <a:buNone/>
            </a:pPr>
            <a:endParaRPr lang="en-IN" dirty="0"/>
          </a:p>
        </p:txBody>
      </p:sp>
      <p:sp>
        <p:nvSpPr>
          <p:cNvPr id="4" name="Content Placeholder 3">
            <a:extLst>
              <a:ext uri="{FF2B5EF4-FFF2-40B4-BE49-F238E27FC236}">
                <a16:creationId xmlns:a16="http://schemas.microsoft.com/office/drawing/2014/main" id="{57633A3C-4CFF-348E-7996-56BFB04AB705}"/>
              </a:ext>
            </a:extLst>
          </p:cNvPr>
          <p:cNvSpPr>
            <a:spLocks noGrp="1"/>
          </p:cNvSpPr>
          <p:nvPr>
            <p:ph sz="half" idx="2"/>
          </p:nvPr>
        </p:nvSpPr>
        <p:spPr>
          <a:xfrm>
            <a:off x="7010400" y="1897166"/>
            <a:ext cx="5181600" cy="4351338"/>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Software Requirements:</a:t>
            </a:r>
          </a:p>
          <a:p>
            <a:pPr marL="0" indent="0">
              <a:buNone/>
            </a:pPr>
            <a:endParaRPr lang="en-US" sz="2400" dirty="0">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Rasa</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Python</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Anaconda</a:t>
            </a:r>
          </a:p>
          <a:p>
            <a:pPr marL="0" indent="0">
              <a:buNone/>
            </a:pPr>
            <a:endParaRPr lang="en-IN" dirty="0"/>
          </a:p>
        </p:txBody>
      </p:sp>
    </p:spTree>
    <p:extLst>
      <p:ext uri="{BB962C8B-B14F-4D97-AF65-F5344CB8AC3E}">
        <p14:creationId xmlns:p14="http://schemas.microsoft.com/office/powerpoint/2010/main" val="1177937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2A7D0-8221-7887-5901-AB729D03EEC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BBF8DE-19EF-261C-8177-32BA33AFF05A}"/>
              </a:ext>
            </a:extLst>
          </p:cNvPr>
          <p:cNvSpPr>
            <a:spLocks noGrp="1"/>
          </p:cNvSpPr>
          <p:nvPr>
            <p:ph idx="1"/>
          </p:nvPr>
        </p:nvSpPr>
        <p:spPr>
          <a:xfrm>
            <a:off x="1064342" y="2141537"/>
            <a:ext cx="10515600" cy="4351338"/>
          </a:xfrm>
        </p:spPr>
        <p:txBody>
          <a:bodyPr>
            <a:normAutofit/>
          </a:bodyPr>
          <a:lstStyle/>
          <a:p>
            <a:pPr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Requirements Gathering</a:t>
            </a:r>
          </a:p>
          <a:p>
            <a:pPr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Data Collection</a:t>
            </a:r>
          </a:p>
          <a:p>
            <a:pPr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Model Training</a:t>
            </a:r>
          </a:p>
          <a:p>
            <a:pPr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 Dialogue Design</a:t>
            </a:r>
          </a:p>
          <a:p>
            <a:pPr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Action Design</a:t>
            </a:r>
          </a:p>
          <a:p>
            <a:pPr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Deployment</a:t>
            </a:r>
          </a:p>
          <a:p>
            <a:pPr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Maintenance and Monitoring</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797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2E9CB8"/>
      </a:accent2>
      <a:accent3>
        <a:srgbClr val="E97132"/>
      </a:accent3>
      <a:accent4>
        <a:srgbClr val="196B24"/>
      </a:accent4>
      <a:accent5>
        <a:srgbClr val="4EA72E"/>
      </a:accent5>
      <a:accent6>
        <a:srgbClr val="C80724"/>
      </a:accent6>
      <a:hlink>
        <a:srgbClr val="518B9B"/>
      </a:hlink>
      <a:folHlink>
        <a:srgbClr val="96607D"/>
      </a:folHlink>
    </a:clrScheme>
    <a:fontScheme name="Office Theme">
      <a:majorFont>
        <a:latin typeface="Bierstadt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Bierstadt"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426</TotalTime>
  <Words>816</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Baskerville Old Face</vt:lpstr>
      <vt:lpstr>Bierstadt</vt:lpstr>
      <vt:lpstr>BierstadtDisplay</vt:lpstr>
      <vt:lpstr>Söhne</vt:lpstr>
      <vt:lpstr>Times New Roman</vt:lpstr>
      <vt:lpstr>Wingdings</vt:lpstr>
      <vt:lpstr>Office Theme</vt:lpstr>
      <vt:lpstr>Enhancing Customer Convenience with AI</vt:lpstr>
      <vt:lpstr>ABSTRACT</vt:lpstr>
      <vt:lpstr>PowerPoint Presentation</vt:lpstr>
      <vt:lpstr>EXISTING SYSTEM</vt:lpstr>
      <vt:lpstr>LITERATURE SURVEY</vt:lpstr>
      <vt:lpstr>PROPOSED SYSTEM </vt:lpstr>
      <vt:lpstr>PowerPoint Presentation</vt:lpstr>
      <vt:lpstr>TOOLS USED</vt:lpstr>
      <vt:lpstr>MODULES</vt:lpstr>
      <vt:lpstr>STATUS OF THE PROJECT</vt:lpstr>
      <vt:lpstr>PROJECT GUIDE MEETINGS DETAIL</vt:lpstr>
      <vt:lpstr>SAMPLE SCREEN SHOTS</vt:lpstr>
      <vt:lpstr>GITHUB SCREEN SHOT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Customer Convenience with AI</dc:title>
  <dc:creator>Thirsha K</dc:creator>
  <cp:lastModifiedBy>Thirsha K</cp:lastModifiedBy>
  <cp:revision>4</cp:revision>
  <dcterms:created xsi:type="dcterms:W3CDTF">2023-02-13T02:31:52Z</dcterms:created>
  <dcterms:modified xsi:type="dcterms:W3CDTF">2023-02-20T04:33:05Z</dcterms:modified>
</cp:coreProperties>
</file>