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0410"/>
            <a:ext cx="9144000" cy="3964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ea typeface="+mn-ea"/>
                <a:cs typeface="Noto Sans ExtraCondensed ExtraBold" panose="020B0906040504020204" charset="0"/>
              </a:rPr>
              <a:t>Классификация методов сжатия изображений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ea typeface="+mn-ea"/>
              <a:cs typeface="Noto Sans ExtraCondensed ExtraBold" panose="020B0906040504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5216525"/>
            <a:ext cx="3216910" cy="899160"/>
          </a:xfrm>
        </p:spPr>
        <p:txBody>
          <a:bodyPr/>
          <a:lstStyle/>
          <a:p>
            <a:pPr algn="l"/>
            <a:r>
              <a:rPr lang="en-US" altLang="zh-CN"/>
              <a:t>Студент: Короткая В. М.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Группа: ИУ7-52Б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523875"/>
            <a:ext cx="9953625" cy="1102995"/>
          </a:xfrm>
        </p:spPr>
        <p:txBody>
          <a:bodyPr>
            <a:normAutofit fontScale="90000"/>
          </a:bodyPr>
          <a:p>
            <a:r>
              <a:rPr lang="en-US" sz="2800">
                <a:effectLst/>
              </a:rPr>
              <a:t>Цель работы — </a:t>
            </a:r>
            <a:br>
              <a:rPr lang="en-US" sz="2800">
                <a:effectLst/>
              </a:rPr>
            </a:br>
            <a:r>
              <a:rPr lang="en-US" sz="2800">
                <a:effectLst/>
              </a:rPr>
              <a:t>классификация существующих методов сжатия изображений.</a:t>
            </a:r>
            <a:endParaRPr lang="en-US" sz="280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40" y="1938020"/>
            <a:ext cx="9954260" cy="4239260"/>
          </a:xfrm>
        </p:spPr>
        <p:txBody>
          <a:bodyPr/>
          <a:p>
            <a:pPr marL="0" indent="0">
              <a:buNone/>
            </a:pPr>
            <a:r>
              <a:rPr lang="en-US" sz="2400"/>
              <a:t>Задачи:</a:t>
            </a:r>
            <a:endParaRPr lang="en-US" sz="2400"/>
          </a:p>
          <a:p>
            <a:r>
              <a:rPr lang="en-US" sz="2400"/>
              <a:t>проанализировать предметную область;</a:t>
            </a:r>
            <a:endParaRPr lang="en-US" sz="2400"/>
          </a:p>
          <a:p>
            <a:r>
              <a:rPr lang="en-US" sz="2400"/>
              <a:t>изучить существующие методы сжатия изображений;</a:t>
            </a:r>
            <a:endParaRPr lang="en-US" sz="2400"/>
          </a:p>
          <a:p>
            <a:r>
              <a:rPr lang="en-US" sz="2400"/>
              <a:t>провести классификацию методов сжатия изоражений.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0" y="0"/>
            <a:ext cx="1413510" cy="7259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</a:rPr>
              <a:t>ЦЕЛЬ И ЗАДАЧИ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258445"/>
            <a:ext cx="10025380" cy="2019300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lang="en-US" sz="1800" b="0">
                <a:effectLst/>
                <a:latin typeface="Cantarell" charset="0"/>
                <a:cs typeface="Cantarell" charset="0"/>
              </a:rPr>
              <a:t>Цель сжатия изображения — уменьшить объем данных, необходимых для представления цифровых изображений. </a:t>
            </a:r>
            <a:endParaRPr lang="en-US" sz="1800" b="0">
              <a:effectLst/>
              <a:latin typeface="Cantarell" charset="0"/>
              <a:cs typeface="Cantarell" charset="0"/>
            </a:endParaRPr>
          </a:p>
        </p:txBody>
      </p:sp>
      <p:pic>
        <p:nvPicPr>
          <p:cNvPr id="6" name="Content Placeholder 5" descr="Zip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9140" y="2416810"/>
            <a:ext cx="8173720" cy="30181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-353695" y="-132080"/>
            <a:ext cx="1906270" cy="6990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70000"/>
              </a:lnSpc>
            </a:pP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СЖАТИЕ ИЗОБРАЖЕНИЯ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230" y="258445"/>
            <a:ext cx="9831070" cy="198945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>
                <a:effectLst/>
              </a:rPr>
              <a:t>RLE (run lenght ecoding)</a:t>
            </a:r>
            <a:br>
              <a:rPr lang="en-US">
                <a:effectLst/>
              </a:rPr>
            </a:br>
            <a:br>
              <a:rPr lang="en-US">
                <a:effectLst/>
              </a:rPr>
            </a:br>
            <a:r>
              <a:rPr lang="en-US" sz="1800" b="0">
                <a:effectLst/>
                <a:latin typeface="Cantarell" charset="0"/>
                <a:cs typeface="Cantarell" charset="0"/>
                <a:sym typeface="+mn-ea"/>
              </a:rPr>
              <a:t>— </a:t>
            </a:r>
            <a:r>
              <a:rPr lang="en-US" sz="1800" b="0">
                <a:effectLst/>
                <a:latin typeface="Cantarell" charset="0"/>
                <a:cs typeface="Cantarell" charset="0"/>
              </a:rPr>
              <a:t> алгоритм сжатия данных, суть которого состоит в  замене цепочек или серий повторяющихся байтов или их последовательностей на один кодирующий байт и счетчик числа их повторений.</a:t>
            </a:r>
            <a:endParaRPr lang="en-US" sz="1800" b="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 descr="rle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2230" y="2946400"/>
            <a:ext cx="10021570" cy="2110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0" y="-313690"/>
            <a:ext cx="1413510" cy="748538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</a:rPr>
              <a:t>МЕТОДЫ СЖАТИЯ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635" y="258445"/>
            <a:ext cx="9892665" cy="1493520"/>
          </a:xfrm>
        </p:spPr>
        <p:txBody>
          <a:bodyPr>
            <a:normAutofit/>
          </a:bodyPr>
          <a:p>
            <a:r>
              <a:rPr lang="en-US">
                <a:effectLst/>
              </a:rPr>
              <a:t>Метод Хаффмана</a:t>
            </a:r>
            <a:br>
              <a:rPr lang="en-US">
                <a:effectLst/>
              </a:rPr>
            </a:br>
            <a:br>
              <a:rPr lang="en-US">
                <a:effectLst/>
              </a:rPr>
            </a:br>
            <a:r>
              <a:rPr lang="en-US" sz="1800" b="0">
                <a:effectLst/>
                <a:latin typeface="Cantarell" charset="0"/>
                <a:cs typeface="Cantarell" charset="0"/>
                <a:sym typeface="+mn-ea"/>
              </a:rPr>
              <a:t>— </a:t>
            </a:r>
            <a:r>
              <a:rPr lang="en-US" sz="1800" b="0">
                <a:effectLst/>
                <a:latin typeface="Cantarell" charset="0"/>
                <a:cs typeface="Cantarell" charset="0"/>
                <a:sym typeface="+mn-ea"/>
              </a:rPr>
              <a:t> </a:t>
            </a:r>
            <a:r>
              <a:rPr lang="en-US" sz="1800" b="0">
                <a:effectLst/>
                <a:latin typeface="Cantarell" charset="0"/>
                <a:cs typeface="Cantarell" charset="0"/>
              </a:rPr>
              <a:t>жадный алгоритм оптимального префиксного </a:t>
            </a:r>
            <a:br>
              <a:rPr lang="en-US" sz="1800" b="0">
                <a:effectLst/>
                <a:latin typeface="Cantarell" charset="0"/>
                <a:cs typeface="Cantarell" charset="0"/>
              </a:rPr>
            </a:br>
            <a:r>
              <a:rPr lang="en-US" sz="1800" b="0">
                <a:effectLst/>
                <a:latin typeface="Cantarell" charset="0"/>
                <a:cs typeface="Cantarell" charset="0"/>
              </a:rPr>
              <a:t>кодировния алфавита.</a:t>
            </a:r>
            <a:endParaRPr lang="en-US" sz="1800" b="0">
              <a:effectLst/>
              <a:latin typeface="Cantarell" charset="0"/>
              <a:cs typeface="Cantarell" charset="0"/>
            </a:endParaRPr>
          </a:p>
        </p:txBody>
      </p:sp>
      <p:pic>
        <p:nvPicPr>
          <p:cNvPr id="6" name="Content Placeholder 5" descr="haff01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3950" y="321310"/>
            <a:ext cx="3996055" cy="60528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13510" y="2332355"/>
            <a:ext cx="5166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>
                <a:latin typeface="Cantarell" charset="0"/>
                <a:cs typeface="Cantarell" charset="0"/>
              </a:rPr>
              <a:t>Метод разделен на два этапа.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    </a:t>
            </a:r>
            <a:endParaRPr lang="en-US">
              <a:latin typeface="Cantarell" charset="0"/>
              <a:cs typeface="Cantarel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ntarell" charset="0"/>
                <a:cs typeface="Cantarell" charset="0"/>
              </a:rPr>
              <a:t>Построение оптимального кодового дерева.</a:t>
            </a:r>
            <a:endParaRPr lang="en-US">
              <a:latin typeface="Cantarell" charset="0"/>
              <a:cs typeface="Cantarel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ntarell" charset="0"/>
                <a:cs typeface="Cantarell" charset="0"/>
              </a:rPr>
              <a:t>Построение отображения код-символ на основе построенного дерева.</a:t>
            </a:r>
            <a:endParaRPr lang="en-US">
              <a:latin typeface="Cantarell" charset="0"/>
              <a:cs typeface="Cantarel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ntarell" charset="0"/>
              <a:cs typeface="Cantarel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ntarell" charset="0"/>
              <a:cs typeface="Cantarell" charset="0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>
                <a:latin typeface="Cantarell" charset="0"/>
                <a:cs typeface="Cantarell" charset="0"/>
              </a:rPr>
              <a:t>Применительно к сжатию изображений в основе такого метода лежит учет частоты появления одинаковых байт в изображении.</a:t>
            </a:r>
            <a:endParaRPr lang="en-US">
              <a:latin typeface="Cantarell" charset="0"/>
              <a:cs typeface="Cantarel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ntarell" charset="0"/>
              <a:cs typeface="Cantarell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-304165"/>
            <a:ext cx="1413510" cy="7466965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МЕТОДЫ 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СЖАТИЯ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5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258445"/>
            <a:ext cx="9913620" cy="1325880"/>
          </a:xfrm>
        </p:spPr>
        <p:txBody>
          <a:bodyPr/>
          <a:p>
            <a:r>
              <a:rPr lang="en-US" sz="2800">
                <a:effectLst/>
              </a:rPr>
              <a:t>LZW (Lempel Ziv Welch)</a:t>
            </a:r>
            <a:endParaRPr lang="en-US" sz="2800">
              <a:effectLst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1097280" y="1825625"/>
            <a:ext cx="10066020" cy="4351655"/>
          </a:xfrm>
        </p:spPr>
        <p:txBody>
          <a:bodyPr/>
          <a:p>
            <a:pPr marL="0" indent="0">
              <a:buNone/>
            </a:pPr>
            <a:r>
              <a:rPr lang="en-US">
                <a:latin typeface="Cantarell" charset="0"/>
                <a:cs typeface="Cantarell" charset="0"/>
              </a:rPr>
              <a:t>Данный алгоритм можно описать следующей последовательностю шагов.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Инициализация словаря всеми возможными односимвольными фразами. Инициализация входной фразы первым символом сообщения.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Если КОНЕЦ СООБЩЕНИЯ, то выдать код для W и завершить алгоритм.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Считать очередной символ K из кодируемого сообщения.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Если фраза WK уже есть в словаре, то присвоить входной фразе W значение WK и перейти к Шагу 2.</a:t>
            </a:r>
            <a:endParaRPr lang="en-US">
              <a:latin typeface="Cantarell" charset="0"/>
              <a:cs typeface="Cantarell" charset="0"/>
            </a:endParaRPr>
          </a:p>
          <a:p>
            <a:r>
              <a:rPr lang="en-US">
                <a:latin typeface="Cantarell" charset="0"/>
                <a:cs typeface="Cantarell" charset="0"/>
              </a:rPr>
              <a:t>Иначе выдать код W, добавить WK в словарь, присвоить входной фразе W значение K и перейти к Шагу 2.</a:t>
            </a:r>
            <a:endParaRPr lang="en-US">
              <a:latin typeface="Cantarell" charset="0"/>
              <a:cs typeface="Cantarell" charset="0"/>
            </a:endParaRPr>
          </a:p>
          <a:p>
            <a:pPr>
              <a:buNone/>
            </a:pPr>
            <a:endParaRPr lang="en-US">
              <a:latin typeface="Cantarell" charset="0"/>
              <a:cs typeface="Cantarel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-304165"/>
            <a:ext cx="1413510" cy="7466965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МЕТОДЫ 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СЖАТИЯ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230" y="227965"/>
            <a:ext cx="9973945" cy="1212850"/>
          </a:xfrm>
        </p:spPr>
        <p:txBody>
          <a:bodyPr>
            <a:normAutofit fontScale="90000"/>
          </a:bodyPr>
          <a:p>
            <a:r>
              <a:rPr lang="en-US" sz="2800">
                <a:effectLst/>
              </a:rPr>
              <a:t>JPEG (Joint Photographic Experts Group)</a:t>
            </a:r>
            <a:br>
              <a:rPr lang="en-US" sz="2800">
                <a:effectLst/>
              </a:rPr>
            </a:br>
            <a:br>
              <a:rPr lang="en-US" sz="2800">
                <a:effectLst/>
              </a:rPr>
            </a:b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tarell" charset="0"/>
                <a:ea typeface="+mn-ea"/>
                <a:cs typeface="Cantarell" charset="0"/>
                <a:sym typeface="+mn-ea"/>
              </a:rPr>
              <a:t>—  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tarell" charset="0"/>
                <a:ea typeface="+mn-ea"/>
                <a:cs typeface="Cantarell" charset="0"/>
              </a:rPr>
              <a:t>формат хранения фотографических изображений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tarell" charset="0"/>
                <a:ea typeface="+mn-ea"/>
                <a:cs typeface="Cantarell" charset="0"/>
              </a:rPr>
              <a:t>, отличающийся хорошим качеством восстановленного изображения.</a:t>
            </a:r>
            <a:endParaRPr lang="en-US" sz="2000" b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ntarell" charset="0"/>
              <a:ea typeface="+mn-ea"/>
              <a:cs typeface="Cantarell" charset="0"/>
            </a:endParaRPr>
          </a:p>
        </p:txBody>
      </p:sp>
      <p:pic>
        <p:nvPicPr>
          <p:cNvPr id="4" name="Content Placeholder 3" descr="jpegd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4730" y="1532890"/>
            <a:ext cx="8069580" cy="49510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-304165"/>
            <a:ext cx="1413510" cy="7466965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МЕТОДЫ 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СЖАТИЯ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75" y="258445"/>
            <a:ext cx="10004425" cy="1325880"/>
          </a:xfrm>
        </p:spPr>
        <p:txBody>
          <a:bodyPr/>
          <a:p>
            <a:r>
              <a:rPr lang="en-US" sz="2800">
                <a:effectLst/>
              </a:rPr>
              <a:t>Фрактальное сжатие</a:t>
            </a:r>
            <a:endParaRPr lang="en-US" sz="280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10" y="1825625"/>
            <a:ext cx="6162040" cy="43516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>
                <a:latin typeface="Cantarell" charset="0"/>
                <a:cs typeface="Cantarell" charset="0"/>
              </a:rPr>
              <a:t>Различные методы сжатия изображений основываются на устранении тех или иных форм избыточности, в частности, фрактальные методы рассматривают самоподобие как источник избыточности. Считается, что самоподобие является свойством почти всех природных объектов и их изображений, и, следовательно, устранение этой формы избыточности может значительно уменьшить объем данных, необходимых для описания природного объекта или его изображения</a:t>
            </a:r>
            <a:endParaRPr 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endParaRPr 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r>
              <a:rPr lang="en-US">
                <a:latin typeface="Cantarell" charset="0"/>
                <a:cs typeface="Cantarell" charset="0"/>
              </a:rPr>
              <a:t>Фрактал </a:t>
            </a:r>
            <a:r>
              <a:rPr lang="en-US">
                <a:effectLst/>
                <a:latin typeface="Cantarell" charset="0"/>
                <a:cs typeface="Cantarell" charset="0"/>
                <a:sym typeface="+mn-ea"/>
              </a:rPr>
              <a:t>—  </a:t>
            </a:r>
            <a:r>
              <a:rPr lang="en-US">
                <a:latin typeface="Cantarell" charset="0"/>
                <a:cs typeface="Cantarell" charset="0"/>
              </a:rPr>
              <a:t> это структура, выделенная при анализе изображения и обладающая схожей формой независимо от ее размеров. Например, в изображении кроны дерева фрактал </a:t>
            </a:r>
            <a:r>
              <a:rPr lang="en-US">
                <a:effectLst/>
                <a:latin typeface="Cantarell" charset="0"/>
                <a:cs typeface="Cantarell" charset="0"/>
                <a:sym typeface="+mn-ea"/>
              </a:rPr>
              <a:t>—  </a:t>
            </a:r>
            <a:r>
              <a:rPr lang="en-US">
                <a:latin typeface="Cantarell" charset="0"/>
                <a:cs typeface="Cantarell" charset="0"/>
              </a:rPr>
              <a:t> изображение листа. Фрактальное сжатие изображений основано на гипотезе, согласно которой в любом изображении можно обнаружить локальное самоподобие различных его частей.</a:t>
            </a:r>
            <a:endParaRPr lang="en-US">
              <a:latin typeface="Cantarell" charset="0"/>
              <a:cs typeface="Cantarell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-304800"/>
            <a:ext cx="1413510" cy="7466965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p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МЕТОДЫ 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СЖАТИЯ</a:t>
            </a:r>
            <a:endParaRPr 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ExtraCondensed ExtraBold" panose="020B0906040504020204" charset="0"/>
              <a:cs typeface="Noto Sans ExtraCondensed ExtraBold" panose="020B0906040504020204" charset="0"/>
              <a:sym typeface="+mn-ea"/>
            </a:endParaRPr>
          </a:p>
        </p:txBody>
      </p:sp>
      <p:pic>
        <p:nvPicPr>
          <p:cNvPr id="6" name="Picture 5" descr="p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590" y="3429000"/>
            <a:ext cx="6560820" cy="0"/>
          </a:xfrm>
          <a:prstGeom prst="rect">
            <a:avLst/>
          </a:prstGeom>
        </p:spPr>
      </p:pic>
      <p:pic>
        <p:nvPicPr>
          <p:cNvPr id="8" name="Picture 7" descr="p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285" y="258445"/>
            <a:ext cx="4047490" cy="60350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8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365" y="258445"/>
            <a:ext cx="9893935" cy="1325880"/>
          </a:xfrm>
        </p:spPr>
        <p:txBody>
          <a:bodyPr/>
          <a:p>
            <a:r>
              <a:rPr lang="en-US" sz="2800">
                <a:effectLst/>
              </a:rPr>
              <a:t>Классификация методов сжатия изображения </a:t>
            </a:r>
            <a:endParaRPr lang="en-US" sz="2800">
              <a:effectLst/>
            </a:endParaRPr>
          </a:p>
        </p:txBody>
      </p:sp>
      <p:pic>
        <p:nvPicPr>
          <p:cNvPr id="6" name="Content Placeholder 5" descr="klassData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265" y="1370965"/>
            <a:ext cx="7950835" cy="47288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0" y="-632460"/>
            <a:ext cx="1413510" cy="8300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К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ЛАССИФИКАЦИЯ</a:t>
            </a: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ExtraCondensed ExtraBold" panose="020B0906040504020204" charset="0"/>
                <a:cs typeface="Noto Sans ExtraCondensed ExtraBold" panose="020B0906040504020204" charset="0"/>
                <a:sym typeface="+mn-ea"/>
              </a:rPr>
              <a:t> 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96040" y="634746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Presentation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Noto Sans ExtraCondensed ExtraBold</vt:lpstr>
      <vt:lpstr>Cantarell</vt:lpstr>
      <vt:lpstr>Arial Black</vt:lpstr>
      <vt:lpstr>Microsoft YaHei</vt:lpstr>
      <vt:lpstr>Droid Sans Fallback</vt:lpstr>
      <vt:lpstr>Arial Unicode MS</vt:lpstr>
      <vt:lpstr>SimSun</vt:lpstr>
      <vt:lpstr>Office Theme</vt:lpstr>
      <vt:lpstr>Классификация методов сжатия изображений</vt:lpstr>
      <vt:lpstr>Цель работы —  классификация существующих методов сжатия изображений.</vt:lpstr>
      <vt:lpstr>Цель сжатия изображения — уменьшить объем данных, необходимых для представления цифровых изображений. </vt:lpstr>
      <vt:lpstr>RLE (run lenght ecoding)  —  алгоритм сжатия данных, суть которого состоит в  замене цепочек или серий повторяющихся байтов или их последовательностей на один кодирующий байт и счетчик числа их повторений.</vt:lpstr>
      <vt:lpstr>Метод Хаффмана  —  жадный алгоритм оптимального префиксного  кодировния алфавита.</vt:lpstr>
      <vt:lpstr>LZW (Lempel Ziv Welch)</vt:lpstr>
      <vt:lpstr>JPEG (Joint Photographic Experts Group)  —  формат хранения фотографических изображений, отличающийся хорошим качеством восстановленного изображения.</vt:lpstr>
      <vt:lpstr>Фрактальное сжатие</vt:lpstr>
      <vt:lpstr>Классификация методов сжатия изображения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verendaya</cp:lastModifiedBy>
  <cp:revision>20</cp:revision>
  <dcterms:created xsi:type="dcterms:W3CDTF">2022-03-02T01:19:10Z</dcterms:created>
  <dcterms:modified xsi:type="dcterms:W3CDTF">2022-03-02T01:19:10Z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