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ncei.noaa.gov/access/coastal-water-temperature-guide/all_table.html#npac" TargetMode="External"/><Relationship Id="rId3" Type="http://schemas.openxmlformats.org/officeDocument/2006/relationships/hyperlink" Target="https://www.oaepublish.com/articles/wecn.2023.06" TargetMode="External"/><Relationship Id="rId4" Type="http://schemas.openxmlformats.org/officeDocument/2006/relationships/hyperlink" Target="https://www.oaepublish.com/articles/wecn.2023.06" TargetMode="Externa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ec02d2e35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ec02d2e35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cc453d1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cc453d1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ec02d2e35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ec02d2e35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ec02d2e3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ec02d2e3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cc453d136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cc453d136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ec02d2e35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ec02d2e35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ec02d2e3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4ec02d2e3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 got my </a:t>
            </a:r>
            <a:r>
              <a:rPr lang="en"/>
              <a:t>temperatures</a:t>
            </a:r>
            <a:r>
              <a:rPr lang="en"/>
              <a:t> from: </a:t>
            </a:r>
            <a:r>
              <a:rPr lang="en" u="sng">
                <a:solidFill>
                  <a:schemeClr val="hlink"/>
                </a:solidFill>
                <a:hlinkClick r:id="rId2"/>
              </a:rPr>
              <a:t>https://www.ncei.noaa.gov/access/coastal-water-temperature-guide/all_table.html#npac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i got the ibuprofen levels from: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https://www.oaepublish.com/articles/wecn.2023.0</a:t>
            </a:r>
            <a:r>
              <a:rPr lang="en" u="sng">
                <a:solidFill>
                  <a:schemeClr val="hlink"/>
                </a:solidFill>
                <a:hlinkClick r:id="rId4"/>
              </a:rPr>
              <a:t>6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ec02d2e3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ec02d2e3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4f3ba2f0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4f3ba2f0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208475"/>
            <a:ext cx="8520600" cy="169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Research Proposal Defense: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The Eco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physiological Effects of </a:t>
            </a:r>
            <a:r>
              <a:rPr lang="en" sz="2400">
                <a:latin typeface="Times New Roman"/>
                <a:ea typeface="Times New Roman"/>
                <a:cs typeface="Times New Roman"/>
                <a:sym typeface="Times New Roman"/>
              </a:rPr>
              <a:t>Water Temperature and Ibuprofen on </a:t>
            </a:r>
            <a:r>
              <a:rPr i="1" lang="en" sz="2400">
                <a:latin typeface="Times New Roman"/>
                <a:ea typeface="Times New Roman"/>
                <a:cs typeface="Times New Roman"/>
                <a:sym typeface="Times New Roman"/>
              </a:rPr>
              <a:t>Hemigrapsus oregonensis</a:t>
            </a:r>
            <a:endParaRPr sz="64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4625" y="4594950"/>
            <a:ext cx="85206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Jolee Thirtyacre, Jason Ray, Alexias Thao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Berezina, N. A., Sharov, A. N., Chernova, E. N., &amp; Malysheva, O. A. (2021). Effects of diclofenac on the reproductive health, respiratory rate, cardiac activity, and heat tolerance of aquatic animals. Environmental Toxicology and Chemistry, 41(3), 677–686. https://doi.org/10.1002/etc.5278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Blasco, J., &amp; Trombini, C. (2023). Ibuprofen and diclofenac in the marine environment - A critical review of their occurrence and potential risk for invertebrate species. </a:t>
            </a:r>
            <a:r>
              <a:rPr i="1" lang="en" sz="900">
                <a:solidFill>
                  <a:schemeClr val="dk1"/>
                </a:solidFill>
              </a:rPr>
              <a:t>Water Emerging Contaminants &amp;amp; Nanoplastics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i="1" lang="en" sz="900">
                <a:solidFill>
                  <a:schemeClr val="dk1"/>
                </a:solidFill>
              </a:rPr>
              <a:t>2</a:t>
            </a:r>
            <a:r>
              <a:rPr lang="en" sz="900">
                <a:solidFill>
                  <a:schemeClr val="dk1"/>
                </a:solidFill>
              </a:rPr>
              <a:t>(3), 14. https://doi.org/10.20517/wecn.2023.06 </a:t>
            </a:r>
            <a:endParaRPr sz="900" u="sng">
              <a:solidFill>
                <a:schemeClr val="hlink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AutoNum type="arabicPeriod"/>
            </a:pPr>
            <a:r>
              <a:rPr lang="en" sz="900">
                <a:solidFill>
                  <a:schemeClr val="dk1"/>
                </a:solidFill>
              </a:rPr>
              <a:t>Eshky A. A., Taylor A. A., &amp; Atkinson R. J. A.. 1996. The effect of temperature on aspects of respiratory physiology of the semi terrestrial crabs, </a:t>
            </a:r>
            <a:r>
              <a:rPr i="1" lang="en" sz="900">
                <a:solidFill>
                  <a:schemeClr val="dk1"/>
                </a:solidFill>
              </a:rPr>
              <a:t>Uca inversa</a:t>
            </a:r>
            <a:r>
              <a:rPr lang="en" sz="900">
                <a:solidFill>
                  <a:schemeClr val="dk1"/>
                </a:solidFill>
              </a:rPr>
              <a:t> (Hoffmann) and </a:t>
            </a:r>
            <a:r>
              <a:rPr i="1" lang="en" sz="900">
                <a:solidFill>
                  <a:schemeClr val="dk1"/>
                </a:solidFill>
              </a:rPr>
              <a:t>Metopograpsus messor</a:t>
            </a:r>
            <a:r>
              <a:rPr lang="en" sz="900">
                <a:solidFill>
                  <a:schemeClr val="dk1"/>
                </a:solidFill>
              </a:rPr>
              <a:t> (Forskai) from the Red Sea. Comparative Biochemistry and Physiology Part A: Physiology, 114(4), 297-304.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Fernandes, J. P., Almeida, C. M., Salgado, M. A., Carvalho, M. F., &amp; Mucha, A. P. (2021). Pharmaceutical compounds in aquatic environments—occurrence, fate and bioremediation prospective. </a:t>
            </a:r>
            <a:r>
              <a:rPr i="1" lang="en" sz="900">
                <a:solidFill>
                  <a:schemeClr val="dk1"/>
                </a:solidFill>
              </a:rPr>
              <a:t>Toxics</a:t>
            </a:r>
            <a:r>
              <a:rPr lang="en" sz="900">
                <a:solidFill>
                  <a:schemeClr val="dk1"/>
                </a:solidFill>
              </a:rPr>
              <a:t>, </a:t>
            </a:r>
            <a:r>
              <a:rPr i="1" lang="en" sz="900">
                <a:solidFill>
                  <a:schemeClr val="dk1"/>
                </a:solidFill>
              </a:rPr>
              <a:t>9</a:t>
            </a:r>
            <a:r>
              <a:rPr lang="en" sz="900">
                <a:solidFill>
                  <a:schemeClr val="dk1"/>
                </a:solidFill>
              </a:rPr>
              <a:t>(10), 257. https://doi.org/10.3390/toxics9100257 </a:t>
            </a:r>
            <a:endParaRPr sz="900">
              <a:solidFill>
                <a:schemeClr val="dk1"/>
              </a:solidFill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AutoNum type="arabicPeriod"/>
            </a:pPr>
            <a:r>
              <a:rPr lang="en" sz="900">
                <a:solidFill>
                  <a:schemeClr val="dk1"/>
                </a:solidFill>
              </a:rPr>
              <a:t>Mezzelani, M., Gorbi, S., Da Ros, Z., Fattorini, D., d’Errico, G., Milan, M., Bargelloni, L., &amp; Regoli, F. (2016). Ecotoxicological potential of non-steroidal anti-inflammatory drugs (nsaids) in marine organisms: Bioavailability, biomarkers and natural occurrence in Mytilus galloprovincialis. Marine Environmental Research, 121, 31–39. https://doi.org/10.1016/j.marenvres.2016.03.005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Background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Hemigrapsus oregonensis</a:t>
            </a:r>
            <a:r>
              <a:rPr lang="en" sz="1400"/>
              <a:t> as a species is known to have a broad physiological tolerance which makes it ideal for studying stress responses.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Fernandes et al. (2021) explained that even though the </a:t>
            </a:r>
            <a:r>
              <a:rPr lang="en" sz="1400"/>
              <a:t>presence</a:t>
            </a:r>
            <a:r>
              <a:rPr lang="en" sz="1400"/>
              <a:t> of pharmaceuticals in aquatic environments has been known for years, only in the last 10-15 years have analytical methods had the capacity to test for environmentally </a:t>
            </a:r>
            <a:r>
              <a:rPr lang="en" sz="1400"/>
              <a:t>relevant</a:t>
            </a:r>
            <a:r>
              <a:rPr lang="en" sz="1400"/>
              <a:t> concentrations of the pharmaceuticals.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Mezzelani</a:t>
            </a:r>
            <a:r>
              <a:rPr lang="en" sz="1400"/>
              <a:t> et al. (2016) detected the </a:t>
            </a:r>
            <a:r>
              <a:rPr lang="en" sz="1400"/>
              <a:t>presence</a:t>
            </a:r>
            <a:r>
              <a:rPr lang="en" sz="1400"/>
              <a:t> of Non-Steroidal Anti-</a:t>
            </a:r>
            <a:r>
              <a:rPr lang="en" sz="1400"/>
              <a:t>inflammatory</a:t>
            </a:r>
            <a:r>
              <a:rPr lang="en" sz="1400"/>
              <a:t> drugs in wild mussel tissue in a coastal area not affected by </a:t>
            </a:r>
            <a:r>
              <a:rPr lang="en" sz="1400"/>
              <a:t>industrial</a:t>
            </a:r>
            <a:r>
              <a:rPr lang="en" sz="1400"/>
              <a:t> pollution.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Berezina et al. (2021) found increased oxygen consumption in a freshwater </a:t>
            </a:r>
            <a:r>
              <a:rPr lang="en" sz="1400"/>
              <a:t>amphipod exposed to environmentally relevant concentrations of NSAIDS.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Blasco &amp; Trombini (2023) found a marine invertebrate showed a decrease in respiratory rate when exposed to NSAIDS.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Eshky et al. (1996) found that when a crab species was exposed to increased water temperature it had an increased oxygen consumption rate.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Stress at the individual level could scale up and affect mortality, behavior and ecosystem structure.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“If crabs can’t respire or feed–What does that mean for the rest of the ecosystem?”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Research Questions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will increasing concentrations of ibuprofen affect </a:t>
            </a:r>
            <a:r>
              <a:rPr b="1" lang="en"/>
              <a:t>glucose </a:t>
            </a:r>
            <a:r>
              <a:rPr lang="en"/>
              <a:t>and </a:t>
            </a:r>
            <a:r>
              <a:rPr b="1" lang="en"/>
              <a:t>respiration </a:t>
            </a:r>
            <a:r>
              <a:rPr lang="en"/>
              <a:t>rates in </a:t>
            </a:r>
            <a:r>
              <a:rPr i="1" lang="en"/>
              <a:t>H. oregonensis</a:t>
            </a:r>
            <a:r>
              <a:rPr lang="en"/>
              <a:t>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will an increase in </a:t>
            </a:r>
            <a:r>
              <a:rPr lang="en"/>
              <a:t>temperature</a:t>
            </a:r>
            <a:r>
              <a:rPr lang="en"/>
              <a:t> affect </a:t>
            </a:r>
            <a:r>
              <a:rPr b="1" lang="en"/>
              <a:t>glucose </a:t>
            </a:r>
            <a:r>
              <a:rPr lang="en"/>
              <a:t>and </a:t>
            </a:r>
            <a:r>
              <a:rPr b="1" lang="en"/>
              <a:t>respiration </a:t>
            </a:r>
            <a:r>
              <a:rPr lang="en"/>
              <a:t>rates in </a:t>
            </a:r>
            <a:r>
              <a:rPr i="1" lang="en"/>
              <a:t>H. oregonensis</a:t>
            </a:r>
            <a:r>
              <a:rPr lang="en"/>
              <a:t>?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How will the combined effects of ibuprofen concentrations and increased temperature affect </a:t>
            </a:r>
            <a:r>
              <a:rPr b="1" lang="en"/>
              <a:t>glucose </a:t>
            </a:r>
            <a:r>
              <a:rPr lang="en"/>
              <a:t>and </a:t>
            </a:r>
            <a:r>
              <a:rPr b="1" lang="en"/>
              <a:t>respiration </a:t>
            </a:r>
            <a:r>
              <a:rPr lang="en"/>
              <a:t>rates in </a:t>
            </a:r>
            <a:r>
              <a:rPr i="1" lang="en"/>
              <a:t>H. oregonensis</a:t>
            </a:r>
            <a:r>
              <a:rPr lang="en"/>
              <a:t>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Experimental Design</a:t>
            </a:r>
            <a:endParaRPr/>
          </a:p>
        </p:txBody>
      </p:sp>
      <p:grpSp>
        <p:nvGrpSpPr>
          <p:cNvPr id="73" name="Google Shape;73;p16"/>
          <p:cNvGrpSpPr/>
          <p:nvPr/>
        </p:nvGrpSpPr>
        <p:grpSpPr>
          <a:xfrm>
            <a:off x="470353" y="1204877"/>
            <a:ext cx="1706263" cy="3221765"/>
            <a:chOff x="470353" y="1204877"/>
            <a:chExt cx="1706263" cy="3221765"/>
          </a:xfrm>
        </p:grpSpPr>
        <p:sp>
          <p:nvSpPr>
            <p:cNvPr id="74" name="Google Shape;74;p16"/>
            <p:cNvSpPr/>
            <p:nvPr/>
          </p:nvSpPr>
          <p:spPr>
            <a:xfrm>
              <a:off x="470353" y="1240446"/>
              <a:ext cx="1706263" cy="1523853"/>
            </a:xfrm>
            <a:prstGeom prst="ellipse">
              <a:avLst/>
            </a:prstGeom>
            <a:solidFill>
              <a:srgbClr val="F4CC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470353" y="2902788"/>
              <a:ext cx="1706263" cy="1523853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76" name="Google Shape;76;p16"/>
            <p:cNvPicPr preferRelativeResize="0"/>
            <p:nvPr/>
          </p:nvPicPr>
          <p:blipFill rotWithShape="1">
            <a:blip r:embed="rId3">
              <a:alphaModFix/>
            </a:blip>
            <a:srcRect b="9962" l="11329" r="11652" t="5968"/>
            <a:stretch/>
          </p:blipFill>
          <p:spPr>
            <a:xfrm>
              <a:off x="760800" y="1892225"/>
              <a:ext cx="687700" cy="5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16"/>
            <p:cNvPicPr preferRelativeResize="0"/>
            <p:nvPr/>
          </p:nvPicPr>
          <p:blipFill rotWithShape="1">
            <a:blip r:embed="rId3">
              <a:alphaModFix/>
            </a:blip>
            <a:srcRect b="9962" l="11329" r="11652" t="5968"/>
            <a:stretch/>
          </p:blipFill>
          <p:spPr>
            <a:xfrm>
              <a:off x="807125" y="3555250"/>
              <a:ext cx="687700" cy="5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170427">
              <a:off x="1019938" y="1456016"/>
              <a:ext cx="1020374" cy="518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170427">
              <a:off x="1088938" y="3115228"/>
              <a:ext cx="1020374" cy="5186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" name="Google Shape;80;p16"/>
          <p:cNvSpPr txBox="1"/>
          <p:nvPr/>
        </p:nvSpPr>
        <p:spPr>
          <a:xfrm>
            <a:off x="7336775" y="1555650"/>
            <a:ext cx="2224200" cy="29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High Temperature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Ambient Temperature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Ibuprofen -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environmental dose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(0.02 μg/L)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Ibuprofen -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high dose (0.1 μg/L)</a:t>
            </a:r>
            <a:endParaRPr sz="1200">
              <a:solidFill>
                <a:schemeClr val="dk1"/>
              </a:solidFill>
            </a:endParaRPr>
          </a:p>
        </p:txBody>
      </p:sp>
      <p:grpSp>
        <p:nvGrpSpPr>
          <p:cNvPr id="81" name="Google Shape;81;p16"/>
          <p:cNvGrpSpPr/>
          <p:nvPr/>
        </p:nvGrpSpPr>
        <p:grpSpPr>
          <a:xfrm>
            <a:off x="575424" y="1240446"/>
            <a:ext cx="3541055" cy="3808154"/>
            <a:chOff x="575424" y="1240446"/>
            <a:chExt cx="3541055" cy="3808154"/>
          </a:xfrm>
        </p:grpSpPr>
        <p:sp>
          <p:nvSpPr>
            <p:cNvPr id="82" name="Google Shape;82;p16"/>
            <p:cNvSpPr/>
            <p:nvPr/>
          </p:nvSpPr>
          <p:spPr>
            <a:xfrm>
              <a:off x="2410215" y="1240446"/>
              <a:ext cx="1706263" cy="1523853"/>
            </a:xfrm>
            <a:prstGeom prst="ellipse">
              <a:avLst/>
            </a:prstGeom>
            <a:solidFill>
              <a:srgbClr val="F4CC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3" name="Google Shape;83;p16"/>
            <p:cNvPicPr preferRelativeResize="0"/>
            <p:nvPr/>
          </p:nvPicPr>
          <p:blipFill rotWithShape="1">
            <a:blip r:embed="rId3">
              <a:alphaModFix/>
            </a:blip>
            <a:srcRect b="9962" l="11329" r="11652" t="5968"/>
            <a:stretch/>
          </p:blipFill>
          <p:spPr>
            <a:xfrm>
              <a:off x="2700825" y="1995100"/>
              <a:ext cx="687700" cy="5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4" name="Google Shape;84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2170415">
              <a:off x="3162139" y="1591991"/>
              <a:ext cx="729273" cy="37071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5" name="Google Shape;85;p16"/>
            <p:cNvGrpSpPr/>
            <p:nvPr/>
          </p:nvGrpSpPr>
          <p:grpSpPr>
            <a:xfrm>
              <a:off x="575424" y="2902788"/>
              <a:ext cx="3541055" cy="2145812"/>
              <a:chOff x="575424" y="2902788"/>
              <a:chExt cx="3541055" cy="2145812"/>
            </a:xfrm>
          </p:grpSpPr>
          <p:sp>
            <p:nvSpPr>
              <p:cNvPr id="86" name="Google Shape;86;p16"/>
              <p:cNvSpPr/>
              <p:nvPr/>
            </p:nvSpPr>
            <p:spPr>
              <a:xfrm>
                <a:off x="2410215" y="2902788"/>
                <a:ext cx="1706263" cy="1523853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87" name="Google Shape;87;p16"/>
              <p:cNvPicPr preferRelativeResize="0"/>
              <p:nvPr/>
            </p:nvPicPr>
            <p:blipFill rotWithShape="1">
              <a:blip r:embed="rId3">
                <a:alphaModFix/>
              </a:blip>
              <a:srcRect b="9962" l="11329" r="11652" t="5968"/>
              <a:stretch/>
            </p:blipFill>
            <p:spPr>
              <a:xfrm>
                <a:off x="2743050" y="3592325"/>
                <a:ext cx="687700" cy="5004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88" name="Google Shape;88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2170415">
                <a:off x="3204364" y="3189216"/>
                <a:ext cx="729273" cy="37071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89" name="Google Shape;89;p16"/>
              <p:cNvSpPr txBox="1"/>
              <p:nvPr/>
            </p:nvSpPr>
            <p:spPr>
              <a:xfrm>
                <a:off x="883325" y="4696400"/>
                <a:ext cx="2817300" cy="352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>
                    <a:solidFill>
                      <a:schemeClr val="dk1"/>
                    </a:solidFill>
                  </a:rPr>
                  <a:t>Experimental</a:t>
                </a:r>
                <a:endParaRPr sz="1600">
                  <a:solidFill>
                    <a:schemeClr val="dk1"/>
                  </a:solidFill>
                </a:endParaRPr>
              </a:p>
            </p:txBody>
          </p:sp>
          <p:sp>
            <p:nvSpPr>
              <p:cNvPr id="90" name="Google Shape;90;p16"/>
              <p:cNvSpPr/>
              <p:nvPr/>
            </p:nvSpPr>
            <p:spPr>
              <a:xfrm rot="-5400000">
                <a:off x="2143074" y="2859000"/>
                <a:ext cx="339900" cy="3475200"/>
              </a:xfrm>
              <a:prstGeom prst="leftBrace">
                <a:avLst>
                  <a:gd fmla="val 50000" name="adj1"/>
                  <a:gd fmla="val 50000" name="adj2"/>
                </a:avLst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1" name="Google Shape;91;p16"/>
          <p:cNvGrpSpPr/>
          <p:nvPr/>
        </p:nvGrpSpPr>
        <p:grpSpPr>
          <a:xfrm>
            <a:off x="3652200" y="1240446"/>
            <a:ext cx="2817300" cy="3837329"/>
            <a:chOff x="3652200" y="1240446"/>
            <a:chExt cx="2817300" cy="3837329"/>
          </a:xfrm>
        </p:grpSpPr>
        <p:grpSp>
          <p:nvGrpSpPr>
            <p:cNvPr id="92" name="Google Shape;92;p16"/>
            <p:cNvGrpSpPr/>
            <p:nvPr/>
          </p:nvGrpSpPr>
          <p:grpSpPr>
            <a:xfrm>
              <a:off x="4277115" y="1240446"/>
              <a:ext cx="1706400" cy="3186193"/>
              <a:chOff x="6344790" y="1325921"/>
              <a:chExt cx="1706400" cy="3186193"/>
            </a:xfrm>
          </p:grpSpPr>
          <p:sp>
            <p:nvSpPr>
              <p:cNvPr id="93" name="Google Shape;93;p16"/>
              <p:cNvSpPr/>
              <p:nvPr/>
            </p:nvSpPr>
            <p:spPr>
              <a:xfrm>
                <a:off x="6344790" y="1325921"/>
                <a:ext cx="1706400" cy="1524000"/>
              </a:xfrm>
              <a:prstGeom prst="ellipse">
                <a:avLst/>
              </a:prstGeom>
              <a:solidFill>
                <a:srgbClr val="F4CCCC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6"/>
              <p:cNvSpPr/>
              <p:nvPr/>
            </p:nvSpPr>
            <p:spPr>
              <a:xfrm>
                <a:off x="6344790" y="2988113"/>
                <a:ext cx="1706400" cy="1524000"/>
              </a:xfrm>
              <a:prstGeom prst="ellipse">
                <a:avLst/>
              </a:prstGeom>
              <a:solidFill>
                <a:srgbClr val="C9DAF8"/>
              </a:soli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95" name="Google Shape;95;p16"/>
            <p:cNvPicPr preferRelativeResize="0"/>
            <p:nvPr/>
          </p:nvPicPr>
          <p:blipFill rotWithShape="1">
            <a:blip r:embed="rId3">
              <a:alphaModFix/>
            </a:blip>
            <a:srcRect b="9962" l="11329" r="11652" t="5968"/>
            <a:stretch/>
          </p:blipFill>
          <p:spPr>
            <a:xfrm>
              <a:off x="4786475" y="1816000"/>
              <a:ext cx="687700" cy="500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6" name="Google Shape;96;p16"/>
            <p:cNvPicPr preferRelativeResize="0"/>
            <p:nvPr/>
          </p:nvPicPr>
          <p:blipFill rotWithShape="1">
            <a:blip r:embed="rId3">
              <a:alphaModFix/>
            </a:blip>
            <a:srcRect b="9962" l="11329" r="11652" t="5968"/>
            <a:stretch/>
          </p:blipFill>
          <p:spPr>
            <a:xfrm>
              <a:off x="4786475" y="3460500"/>
              <a:ext cx="687700" cy="5004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" name="Google Shape;97;p16"/>
            <p:cNvSpPr/>
            <p:nvPr/>
          </p:nvSpPr>
          <p:spPr>
            <a:xfrm rot="-5400000">
              <a:off x="4967100" y="3792450"/>
              <a:ext cx="339900" cy="1608300"/>
            </a:xfrm>
            <a:prstGeom prst="leftBrace">
              <a:avLst>
                <a:gd fmla="val 50000" name="adj1"/>
                <a:gd fmla="val 50000" name="adj2"/>
              </a:avLst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6"/>
            <p:cNvSpPr txBox="1"/>
            <p:nvPr/>
          </p:nvSpPr>
          <p:spPr>
            <a:xfrm>
              <a:off x="3652200" y="4725575"/>
              <a:ext cx="28173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solidFill>
                    <a:schemeClr val="dk1"/>
                  </a:solidFill>
                </a:rPr>
                <a:t>Control</a:t>
              </a:r>
              <a:endParaRPr sz="1600">
                <a:solidFill>
                  <a:schemeClr val="dk1"/>
                </a:solidFill>
              </a:endParaRPr>
            </a:p>
          </p:txBody>
        </p:sp>
      </p:grpSp>
      <p:pic>
        <p:nvPicPr>
          <p:cNvPr id="99" name="Google Shape;9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170388">
            <a:off x="6800332" y="2834532"/>
            <a:ext cx="509133" cy="2588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170421">
            <a:off x="6704998" y="3453479"/>
            <a:ext cx="673054" cy="34214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6"/>
          <p:cNvSpPr/>
          <p:nvPr/>
        </p:nvSpPr>
        <p:spPr>
          <a:xfrm>
            <a:off x="7035875" y="1639613"/>
            <a:ext cx="300900" cy="3039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6"/>
          <p:cNvSpPr/>
          <p:nvPr/>
        </p:nvSpPr>
        <p:spPr>
          <a:xfrm>
            <a:off x="7035875" y="2174413"/>
            <a:ext cx="300900" cy="3039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/>
        </p:nvSpPr>
        <p:spPr>
          <a:xfrm>
            <a:off x="7336775" y="4272300"/>
            <a:ext cx="17496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 replicates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6 crab in each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/>
              <a:t>Null Hypothesis(H</a:t>
            </a:r>
            <a:r>
              <a:rPr lang="en" sz="1350" u="sng"/>
              <a:t>o</a:t>
            </a:r>
            <a:r>
              <a:rPr lang="en" sz="1350" u="sng"/>
              <a:t>):</a:t>
            </a:r>
            <a:endParaRPr sz="1350" u="sng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H</a:t>
            </a:r>
            <a:r>
              <a:rPr lang="en" sz="1350"/>
              <a:t>o</a:t>
            </a:r>
            <a:r>
              <a:rPr lang="en" sz="1350"/>
              <a:t>1: Ibuprofen has no </a:t>
            </a:r>
            <a:r>
              <a:rPr lang="en" sz="1350"/>
              <a:t>effect</a:t>
            </a:r>
            <a:r>
              <a:rPr lang="en" sz="1350"/>
              <a:t> on respiration and glucose levels</a:t>
            </a:r>
            <a:endParaRPr sz="13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Ho2: Increased temperature has no effect on respiration and glucose level</a:t>
            </a:r>
            <a:endParaRPr sz="13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Ho3: There is no interaction between ibuprofen and temperature on respiration and glucose levels</a:t>
            </a:r>
            <a:endParaRPr sz="13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u="sng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281345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 u="sng"/>
              <a:t>Alternative Hypothesis(Ha):</a:t>
            </a:r>
            <a:endParaRPr sz="1350" u="sng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Ha1: Ibuprofen exposure causes increased respiration and a decrease in glucose levels</a:t>
            </a:r>
            <a:endParaRPr sz="1350"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50"/>
              <a:t>Ha2: Increased temperature causes increased respiration and a decrease in glucose levels</a:t>
            </a:r>
            <a:endParaRPr sz="1350"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350"/>
              <a:t>Ha3: Ibuprofen exposure and increased temperature have an additive effect on respiration and glucose levels</a:t>
            </a:r>
            <a:endParaRPr sz="1350" u="sng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Hypotheses</a:t>
            </a:r>
            <a:endParaRPr/>
          </a:p>
        </p:txBody>
      </p:sp>
      <p:sp>
        <p:nvSpPr>
          <p:cNvPr id="116" name="Google Shape;116;p18"/>
          <p:cNvSpPr/>
          <p:nvPr/>
        </p:nvSpPr>
        <p:spPr>
          <a:xfrm>
            <a:off x="1232351" y="1773819"/>
            <a:ext cx="1530000" cy="12819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/>
          <p:nvPr/>
        </p:nvSpPr>
        <p:spPr>
          <a:xfrm>
            <a:off x="4038625" y="1773819"/>
            <a:ext cx="1530000" cy="12819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8"/>
          <p:cNvSpPr/>
          <p:nvPr/>
        </p:nvSpPr>
        <p:spPr>
          <a:xfrm>
            <a:off x="1232351" y="3172016"/>
            <a:ext cx="1530000" cy="12819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038625" y="3172016"/>
            <a:ext cx="1530000" cy="1281900"/>
          </a:xfrm>
          <a:prstGeom prst="ellipse">
            <a:avLst/>
          </a:prstGeom>
          <a:solidFill>
            <a:srgbClr val="C9DAF8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>
            <a:off x="6931904" y="1773819"/>
            <a:ext cx="1530129" cy="2679907"/>
            <a:chOff x="6344790" y="1325921"/>
            <a:chExt cx="1706400" cy="3186193"/>
          </a:xfrm>
        </p:grpSpPr>
        <p:sp>
          <p:nvSpPr>
            <p:cNvPr id="121" name="Google Shape;121;p18"/>
            <p:cNvSpPr/>
            <p:nvPr/>
          </p:nvSpPr>
          <p:spPr>
            <a:xfrm>
              <a:off x="6344790" y="1325921"/>
              <a:ext cx="1706400" cy="1524000"/>
            </a:xfrm>
            <a:prstGeom prst="ellipse">
              <a:avLst/>
            </a:prstGeom>
            <a:solidFill>
              <a:srgbClr val="F4CCCC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6344790" y="2988113"/>
              <a:ext cx="1706400" cy="1524000"/>
            </a:xfrm>
            <a:prstGeom prst="ellipse">
              <a:avLst/>
            </a:prstGeom>
            <a:solidFill>
              <a:srgbClr val="C9DAF8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1492774" y="2322104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1534313" y="3720937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4337023" y="3752122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7388526" y="2257989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7388526" y="3641239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6755">
            <a:off x="1734808" y="1950068"/>
            <a:ext cx="895614" cy="44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6748">
            <a:off x="4757585" y="3409390"/>
            <a:ext cx="640106" cy="3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6755">
            <a:off x="1796679" y="3345694"/>
            <a:ext cx="895614" cy="4465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 b="9962" l="11329" r="11652" t="5968"/>
          <a:stretch/>
        </p:blipFill>
        <p:spPr>
          <a:xfrm>
            <a:off x="4299160" y="2408636"/>
            <a:ext cx="616648" cy="420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66748">
            <a:off x="4719722" y="2065905"/>
            <a:ext cx="640106" cy="3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8"/>
          <p:cNvSpPr txBox="1"/>
          <p:nvPr/>
        </p:nvSpPr>
        <p:spPr>
          <a:xfrm>
            <a:off x="1907440" y="4680801"/>
            <a:ext cx="25263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Experimental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4" name="Google Shape;134;p18"/>
          <p:cNvSpPr/>
          <p:nvPr/>
        </p:nvSpPr>
        <p:spPr>
          <a:xfrm rot="-5400000">
            <a:off x="3158125" y="2502400"/>
            <a:ext cx="285900" cy="41889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8"/>
          <p:cNvSpPr/>
          <p:nvPr/>
        </p:nvSpPr>
        <p:spPr>
          <a:xfrm rot="-5400000">
            <a:off x="7559913" y="3875806"/>
            <a:ext cx="285900" cy="1442100"/>
          </a:xfrm>
          <a:prstGeom prst="lef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6447641" y="4705341"/>
            <a:ext cx="2526300" cy="2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Control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09850" y="263200"/>
            <a:ext cx="1872000" cy="65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9900FF"/>
                </a:solidFill>
              </a:rPr>
              <a:t>Glucose</a:t>
            </a:r>
            <a:endParaRPr b="1" sz="17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38761D"/>
                </a:solidFill>
              </a:rPr>
              <a:t>Respiration</a:t>
            </a:r>
            <a:endParaRPr b="1" sz="1700">
              <a:solidFill>
                <a:srgbClr val="38761D"/>
              </a:solidFill>
            </a:endParaRPr>
          </a:p>
        </p:txBody>
      </p:sp>
      <p:grpSp>
        <p:nvGrpSpPr>
          <p:cNvPr id="138" name="Google Shape;138;p18"/>
          <p:cNvGrpSpPr/>
          <p:nvPr/>
        </p:nvGrpSpPr>
        <p:grpSpPr>
          <a:xfrm>
            <a:off x="6017525" y="3655125"/>
            <a:ext cx="944400" cy="343200"/>
            <a:chOff x="6017525" y="3655125"/>
            <a:chExt cx="944400" cy="343200"/>
          </a:xfrm>
        </p:grpSpPr>
        <p:sp>
          <p:nvSpPr>
            <p:cNvPr id="139" name="Google Shape;139;p18"/>
            <p:cNvSpPr/>
            <p:nvPr/>
          </p:nvSpPr>
          <p:spPr>
            <a:xfrm>
              <a:off x="6017525" y="3655125"/>
              <a:ext cx="474300" cy="343200"/>
            </a:xfrm>
            <a:prstGeom prst="mathMinus">
              <a:avLst>
                <a:gd fmla="val 23520" name="adj1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6449525" y="3655125"/>
              <a:ext cx="512400" cy="343200"/>
            </a:xfrm>
            <a:prstGeom prst="mathMinus">
              <a:avLst>
                <a:gd fmla="val 23520" name="adj1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1" name="Google Shape;141;p18"/>
          <p:cNvGrpSpPr/>
          <p:nvPr/>
        </p:nvGrpSpPr>
        <p:grpSpPr>
          <a:xfrm>
            <a:off x="6080250" y="2077825"/>
            <a:ext cx="749225" cy="541250"/>
            <a:chOff x="6080250" y="2077825"/>
            <a:chExt cx="749225" cy="541250"/>
          </a:xfrm>
        </p:grpSpPr>
        <p:sp>
          <p:nvSpPr>
            <p:cNvPr id="142" name="Google Shape;142;p18"/>
            <p:cNvSpPr/>
            <p:nvPr/>
          </p:nvSpPr>
          <p:spPr>
            <a:xfrm>
              <a:off x="6080250" y="2077825"/>
              <a:ext cx="361500" cy="517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 rot="10800000">
              <a:off x="6467975" y="2101875"/>
              <a:ext cx="361500" cy="517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" name="Google Shape;144;p18"/>
          <p:cNvGrpSpPr/>
          <p:nvPr/>
        </p:nvGrpSpPr>
        <p:grpSpPr>
          <a:xfrm>
            <a:off x="3176325" y="3612775"/>
            <a:ext cx="743400" cy="319350"/>
            <a:chOff x="3176325" y="3612775"/>
            <a:chExt cx="743400" cy="319350"/>
          </a:xfrm>
        </p:grpSpPr>
        <p:sp>
          <p:nvSpPr>
            <p:cNvPr id="145" name="Google Shape;145;p18"/>
            <p:cNvSpPr/>
            <p:nvPr/>
          </p:nvSpPr>
          <p:spPr>
            <a:xfrm>
              <a:off x="3176325" y="3612775"/>
              <a:ext cx="361500" cy="2964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 rot="10800000">
              <a:off x="3558225" y="3636625"/>
              <a:ext cx="361500" cy="2955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7" name="Google Shape;147;p18"/>
          <p:cNvGrpSpPr/>
          <p:nvPr/>
        </p:nvGrpSpPr>
        <p:grpSpPr>
          <a:xfrm>
            <a:off x="235613" y="3492875"/>
            <a:ext cx="789250" cy="717675"/>
            <a:chOff x="3183138" y="1982700"/>
            <a:chExt cx="789250" cy="717675"/>
          </a:xfrm>
        </p:grpSpPr>
        <p:sp>
          <p:nvSpPr>
            <p:cNvPr id="148" name="Google Shape;148;p18"/>
            <p:cNvSpPr/>
            <p:nvPr/>
          </p:nvSpPr>
          <p:spPr>
            <a:xfrm>
              <a:off x="3183138" y="1982700"/>
              <a:ext cx="361500" cy="679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8"/>
            <p:cNvSpPr/>
            <p:nvPr/>
          </p:nvSpPr>
          <p:spPr>
            <a:xfrm rot="10800000">
              <a:off x="3610888" y="2020575"/>
              <a:ext cx="361500" cy="6798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0" name="Google Shape;150;p18"/>
          <p:cNvGrpSpPr/>
          <p:nvPr/>
        </p:nvGrpSpPr>
        <p:grpSpPr>
          <a:xfrm>
            <a:off x="209850" y="1718325"/>
            <a:ext cx="840800" cy="1283102"/>
            <a:chOff x="209850" y="1718325"/>
            <a:chExt cx="840800" cy="1283102"/>
          </a:xfrm>
        </p:grpSpPr>
        <p:sp>
          <p:nvSpPr>
            <p:cNvPr id="151" name="Google Shape;151;p18"/>
            <p:cNvSpPr/>
            <p:nvPr/>
          </p:nvSpPr>
          <p:spPr>
            <a:xfrm>
              <a:off x="209850" y="1719527"/>
              <a:ext cx="361500" cy="12819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38761D"/>
                </a:highlight>
              </a:endParaRPr>
            </a:p>
          </p:txBody>
        </p:sp>
        <p:sp>
          <p:nvSpPr>
            <p:cNvPr id="152" name="Google Shape;152;p18"/>
            <p:cNvSpPr/>
            <p:nvPr/>
          </p:nvSpPr>
          <p:spPr>
            <a:xfrm rot="10800000">
              <a:off x="689150" y="1718325"/>
              <a:ext cx="361500" cy="12831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highlight>
                  <a:srgbClr val="38761D"/>
                </a:highlight>
              </a:endParaRPr>
            </a:p>
          </p:txBody>
        </p:sp>
      </p:grpSp>
      <p:grpSp>
        <p:nvGrpSpPr>
          <p:cNvPr id="153" name="Google Shape;153;p18"/>
          <p:cNvGrpSpPr/>
          <p:nvPr/>
        </p:nvGrpSpPr>
        <p:grpSpPr>
          <a:xfrm>
            <a:off x="3073750" y="1928300"/>
            <a:ext cx="840800" cy="935800"/>
            <a:chOff x="209850" y="3330775"/>
            <a:chExt cx="840800" cy="935800"/>
          </a:xfrm>
        </p:grpSpPr>
        <p:sp>
          <p:nvSpPr>
            <p:cNvPr id="154" name="Google Shape;154;p18"/>
            <p:cNvSpPr/>
            <p:nvPr/>
          </p:nvSpPr>
          <p:spPr>
            <a:xfrm>
              <a:off x="209850" y="3330775"/>
              <a:ext cx="361500" cy="907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38761D"/>
            </a:solidFill>
            <a:ln cap="flat" cmpd="sng" w="9525">
              <a:solidFill>
                <a:srgbClr val="38761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8"/>
            <p:cNvSpPr/>
            <p:nvPr/>
          </p:nvSpPr>
          <p:spPr>
            <a:xfrm rot="10800000">
              <a:off x="689150" y="3359375"/>
              <a:ext cx="361500" cy="907200"/>
            </a:xfrm>
            <a:prstGeom prst="upArrow">
              <a:avLst>
                <a:gd fmla="val 50000" name="adj1"/>
                <a:gd fmla="val 50000" name="adj2"/>
              </a:avLst>
            </a:prstGeom>
            <a:solidFill>
              <a:srgbClr val="9900FF"/>
            </a:solidFill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Justification</a:t>
            </a:r>
            <a:endParaRPr/>
          </a:p>
        </p:txBody>
      </p:sp>
      <p:sp>
        <p:nvSpPr>
          <p:cNvPr id="161" name="Google Shape;161;p19"/>
          <p:cNvSpPr txBox="1"/>
          <p:nvPr>
            <p:ph idx="1" type="body"/>
          </p:nvPr>
        </p:nvSpPr>
        <p:spPr>
          <a:xfrm>
            <a:off x="311700" y="1017725"/>
            <a:ext cx="8520600" cy="379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Ibuprofen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Affordable</a:t>
            </a:r>
            <a:r>
              <a:rPr lang="en"/>
              <a:t> and accessible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Levels: 0.0217 μg/L (Salish Sea value) and 0.1 </a:t>
            </a:r>
            <a:r>
              <a:rPr lang="en"/>
              <a:t>μg/L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Temperature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 </a:t>
            </a:r>
            <a:r>
              <a:rPr lang="en"/>
              <a:t>temperature</a:t>
            </a:r>
            <a:r>
              <a:rPr lang="en"/>
              <a:t> due to climate change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Levels: 8.5℃ (Puget Sound SST) and 20℃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Respiration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Increased temperatures raise metabolic rate → higher oxygen consumption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Glucose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Will indicate change in metabolic rate and energetic cost within the different </a:t>
            </a:r>
            <a:r>
              <a:rPr lang="en"/>
              <a:t>environments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167" name="Google Shape;16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 weeks of data collection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Glucose measurements: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Wait until the end to gather from hemolymph – do not want to </a:t>
            </a:r>
            <a:r>
              <a:rPr lang="en"/>
              <a:t>accidentally</a:t>
            </a:r>
            <a:r>
              <a:rPr lang="en"/>
              <a:t> kill crabs before data gathering is done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Able to see difference between treatments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Oxygen consumption/respiration: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Weekly data collection of water – use respirometry with resazurin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Able to see not only difference between </a:t>
            </a:r>
            <a:r>
              <a:rPr lang="en"/>
              <a:t>treatments</a:t>
            </a:r>
            <a:r>
              <a:rPr lang="en"/>
              <a:t> but possibly the change of oxygen consumption overtime within treatments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World Relevance</a:t>
            </a:r>
            <a:endParaRPr/>
          </a:p>
        </p:txBody>
      </p:sp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Climate change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Affecting all marine organisms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Increasing </a:t>
            </a:r>
            <a:r>
              <a:rPr lang="en"/>
              <a:t>temperature</a:t>
            </a:r>
            <a:r>
              <a:rPr lang="en"/>
              <a:t> → increased metabolic demands and reduction of oxygen </a:t>
            </a:r>
            <a:r>
              <a:rPr lang="en"/>
              <a:t>availability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Pharmaceutical</a:t>
            </a:r>
            <a:r>
              <a:rPr lang="en"/>
              <a:t> pollution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Water being put into the ocean are not being treated for NSAIDs that are affecting organisms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Affecting marine organisms that live on/near the shore (like crabs!) and organisms that move near the shore (like fish)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Understanding how other organisms will be affected by NSAIDs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Crabs are early signals to these challenges as they are in close contact with NSAIDs and are experiencing temperature changes the fastest by living on the shore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