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d5bd2a3b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d5bd2a3b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Yang et al. 2020 found that fish exposed to NSAIDS and thermal stress reduced oxygen consumption due to fatigue and energy depletion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Rodrigues et al. 2015 showed European green crab(</a:t>
            </a:r>
            <a:r>
              <a:rPr i="1" lang="en" sz="1800">
                <a:solidFill>
                  <a:srgbClr val="595959"/>
                </a:solidFill>
              </a:rPr>
              <a:t>Carcinus Maenus</a:t>
            </a:r>
            <a:r>
              <a:rPr lang="en" sz="1800">
                <a:solidFill>
                  <a:srgbClr val="595959"/>
                </a:solidFill>
              </a:rPr>
              <a:t>) that had short term heat exposure had elevated O2 consumption but long term heat exposure suppressed O2 consumption</a:t>
            </a:r>
            <a:r>
              <a:rPr lang="en">
                <a:solidFill>
                  <a:schemeClr val="dk1"/>
                </a:solidFill>
              </a:rPr>
              <a:t>. </a:t>
            </a:r>
            <a:r>
              <a:rPr lang="en" sz="1800">
                <a:solidFill>
                  <a:srgbClr val="595959"/>
                </a:solidFill>
              </a:rPr>
              <a:t> We see a similar pattern week over week with our higher temperature treatments respirating less than ambient treatments.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Trombini et al. 2021 showed depleted glucose levels in crayfish (</a:t>
            </a:r>
            <a:r>
              <a:rPr i="1" lang="en" sz="1800">
                <a:solidFill>
                  <a:srgbClr val="595959"/>
                </a:solidFill>
              </a:rPr>
              <a:t>Procambarus clarkii</a:t>
            </a:r>
            <a:r>
              <a:rPr lang="en" sz="1800">
                <a:solidFill>
                  <a:srgbClr val="595959"/>
                </a:solidFill>
              </a:rPr>
              <a:t>) exposed to NSAIDs. All Ibuprofen treatments in our experiment had substantially lower glucose then the control.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54cc04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54cc0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Chang et al. 1998 = female crabs naturally have a lower glucose response under stress (vs males) = The female crabs have a lower baseline and their glucose mobilization is blunted during stress when exposed to ibuprofen (Aguirre-Martínez et al. 2013) = More females would show lower glucose levels then males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d5bd2a3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d5bd2a3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d5bd2a3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d5bd2a3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d5bd2a3b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d5bd2a3b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d5bd2a3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d5bd2a3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d5bd2a3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d5bd2a3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5bd2a3b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5bd2a3b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d5bd2a3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d5bd2a3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d5bd2a3b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d5bd2a3b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d6bb81c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d6bb81c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d5bd2a3b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d5bd2a3b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1016/j.marenvres.2013.02.011" TargetMode="External"/><Relationship Id="rId4" Type="http://schemas.openxmlformats.org/officeDocument/2006/relationships/hyperlink" Target="https://www.kroger.com/p/kroger-ibuprofen-tablets/0004126001301?fulfillment=PICKUP&amp;searchType=default_search" TargetMode="External"/><Relationship Id="rId5" Type="http://schemas.openxmlformats.org/officeDocument/2006/relationships/hyperlink" Target="https://wsg.washington.edu/hemigrapsus-oregonensis-jaws/" TargetMode="External"/><Relationship Id="rId6" Type="http://schemas.openxmlformats.org/officeDocument/2006/relationships/hyperlink" Target="https://stock.adobe.com/uk/images/thermometer-and-sun-hot-weather-and-high-temperature-illustration-vector-illustration/42899345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4800"/>
            <a:ext cx="8520600" cy="17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The Ecophysiological Effects of Water Temperature and Ibuprofen on </a:t>
            </a:r>
            <a:r>
              <a:rPr b="1" i="1" lang="en" sz="3200">
                <a:latin typeface="Times New Roman"/>
                <a:ea typeface="Times New Roman"/>
                <a:cs typeface="Times New Roman"/>
                <a:sym typeface="Times New Roman"/>
              </a:rPr>
              <a:t>Hemigrapsus oregonensis</a:t>
            </a:r>
            <a:endParaRPr b="1" sz="3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69800"/>
            <a:ext cx="8520600" cy="4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Jolee Thirtyacre, Jason Ray, Alexias Thao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2056375"/>
            <a:ext cx="1890225" cy="18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5365" r="0" t="0"/>
          <a:stretch/>
        </p:blipFill>
        <p:spPr>
          <a:xfrm>
            <a:off x="6310800" y="2136300"/>
            <a:ext cx="1637450" cy="17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3188" y="2065013"/>
            <a:ext cx="3477624" cy="187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Interpretations/Conclusions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NSAIDS combined with </a:t>
            </a:r>
            <a:r>
              <a:rPr lang="en"/>
              <a:t>thermal</a:t>
            </a:r>
            <a:r>
              <a:rPr lang="en"/>
              <a:t> stress reduce oxygen consumption due to fatigue and energy depletion.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Exposure to NSAIDS depletes glucose levels especially at ambient temperature OR glucose production is lower in ambient temperatures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63636"/>
              <a:buChar char="●"/>
            </a:pPr>
            <a:r>
              <a:rPr lang="en"/>
              <a:t>One week heat exposure elevates O2 consumption but two week heat exposure suppresses O2 consumption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amount of replicates could explain high variance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Singular Hemolymph assay at the end of week two doesn’t give us a reference point for interpretation of results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Sexes of crabs weren’t considered which could explain mixed results due to how females mobilize glucose during stress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Long-term drug studies </a:t>
            </a:r>
            <a:r>
              <a:rPr lang="en" sz="1400"/>
              <a:t>(chronic response - Fent et al. 2006)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mixture studies</a:t>
            </a:r>
            <a:r>
              <a:rPr lang="en"/>
              <a:t> </a:t>
            </a:r>
            <a:r>
              <a:rPr lang="en" sz="1400"/>
              <a:t>(how combined drugs change </a:t>
            </a:r>
            <a:r>
              <a:rPr lang="en" sz="1400"/>
              <a:t>physiology</a:t>
            </a:r>
            <a:r>
              <a:rPr lang="en" sz="1400"/>
              <a:t> - Nieto et al. 2016)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750"/>
              <a:t>Tissue response to drugs </a:t>
            </a:r>
            <a:r>
              <a:rPr lang="en" sz="1400"/>
              <a:t>(gill, cell damage - Aguirre-Martinez et al. 2013)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Unanswered questions: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type of ibuprofen used impact crab response (e.g., liquid form)?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a threshold where ibuprofen appears to be beneficial?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these crabs have responded over a longer period of exposure?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applications: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Shore crabs such as </a:t>
            </a:r>
            <a:r>
              <a:rPr i="1" lang="en"/>
              <a:t>H. oregonensis</a:t>
            </a:r>
            <a:r>
              <a:rPr lang="en"/>
              <a:t> are early signals for how marine organisms can be </a:t>
            </a:r>
            <a:r>
              <a:rPr lang="en"/>
              <a:t>affected</a:t>
            </a:r>
            <a:r>
              <a:rPr lang="en"/>
              <a:t> by both increased temperature and ibuprofen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Articles: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5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24409"/>
              <a:buFont typeface="Times New Roman"/>
              <a:buChar char="●"/>
            </a:pPr>
            <a:r>
              <a:rPr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Aguirre-Martínez, G. V., Del Valls, T. A., &amp; Martín-Díaz, M. L. (2013b). Identification of biomarkers responsive to chronic exposure to pharmaceuticals in target tissues of Carcinus maenas. </a:t>
            </a:r>
            <a:r>
              <a:rPr i="1"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Marine Environmental Research</a:t>
            </a:r>
            <a:r>
              <a:rPr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87–88</a:t>
            </a:r>
            <a:r>
              <a:rPr lang="en" sz="12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1–11. </a:t>
            </a:r>
            <a:r>
              <a:rPr lang="en" sz="1229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https://doi.org/10.1016/j.marenvres.2013.02.011</a:t>
            </a:r>
            <a:endParaRPr sz="12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73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</a:rPr>
              <a:t>Chang, E. S., Keller, R., &amp; Chang, S. A. (1998). Quantification of crustacean hyperglycemic hormone by Elisa in hemolymph of the lobster,homarus americanus,following various stresses. </a:t>
            </a:r>
            <a:r>
              <a:rPr i="1" lang="en" sz="1100">
                <a:solidFill>
                  <a:schemeClr val="dk1"/>
                </a:solidFill>
              </a:rPr>
              <a:t>General and Comparative Endocrinology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111</a:t>
            </a:r>
            <a:r>
              <a:rPr lang="en" sz="1100">
                <a:solidFill>
                  <a:schemeClr val="dk1"/>
                </a:solidFill>
              </a:rPr>
              <a:t>(3), 359–366. https://doi.org/10.1006/gcen.1998.7120 </a:t>
            </a:r>
            <a:endParaRPr sz="12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Fent, K., Weston, A., &amp; Caminada, D. (2006). Ecotoxicology of human pharmaceuticals.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Aquatic Toxicology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76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(2), 122–159. https://doi.org/10.1016/j.aquatox.2005.09.009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19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Fernandes, J. P., Almeida, C. M., Salgado, M. A., Carvalho, M. F., &amp; Mucha, A. P. (2021). Pharmaceutical compounds in aquatic environments—occurrence, fate and bioremediation prospective.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Toxics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(10), 257.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Nieto, E., Hampel, M., González-Ortegón, E., Drake, P., &amp; Blasco, J. (2016). Influence of temperature on toxicity of single pharmaceuticals and mixtures, in the crustacean A. desmarestii.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Hazardous Materials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313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159–169. https://doi.org/10.1016/j.jhazmat.2016.03.061</a:t>
            </a:r>
            <a:endParaRPr sz="1200"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27272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</a:rPr>
              <a:t>Rodrigues, A. P., Santos, L. H. M. L. M., Ramalhosa, M. J., Delerue-Matos, C., &amp; Guimarães, L. (2015). Sertraline accumulation and effects in the estuarine decapod carcinus maenas: Importance of the history of exposure to chemical stress. </a:t>
            </a:r>
            <a:r>
              <a:rPr i="1" lang="en" sz="1100">
                <a:solidFill>
                  <a:schemeClr val="dk1"/>
                </a:solidFill>
              </a:rPr>
              <a:t>Journal of Hazardous Materials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283</a:t>
            </a:r>
            <a:r>
              <a:rPr lang="en" sz="1100">
                <a:solidFill>
                  <a:schemeClr val="dk1"/>
                </a:solidFill>
              </a:rPr>
              <a:t>, 350–358. https://doi.org/10.1016/j.jhazmat.2014.08.035 </a:t>
            </a:r>
            <a:endParaRPr sz="1100">
              <a:solidFill>
                <a:schemeClr val="dk1"/>
              </a:solidFill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27272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</a:rPr>
              <a:t>Trombini, C., Kazakova, J., Montilla-López, A., Fernández-Cisnal, R., Hampel, M., Fernández-Torres, R., Bello-López, M. Á., Abril, N., &amp; Blasco, J. (2021). Assessment of pharmaceutical mixture (Ibuprofen, ciprofloxacin and flumequine) effects to the crayfish procambarus clarkii: A multilevel analysis (biochemical, transcriptional and proteomic approaches). </a:t>
            </a:r>
            <a:r>
              <a:rPr i="1" lang="en" sz="1100">
                <a:solidFill>
                  <a:schemeClr val="dk1"/>
                </a:solidFill>
              </a:rPr>
              <a:t>Environmental Research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200</a:t>
            </a:r>
            <a:r>
              <a:rPr lang="en" sz="1100">
                <a:solidFill>
                  <a:schemeClr val="dk1"/>
                </a:solidFill>
              </a:rPr>
              <a:t>, 111396. https://doi.org/10.1016/j.envres.2021.111396 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Yang, C., Song, G., &amp; Lim, W. (2020). A review of the toxicity in fish exposed to antibiotics. </a:t>
            </a:r>
            <a:r>
              <a:rPr i="1" lang="en" sz="1100">
                <a:solidFill>
                  <a:schemeClr val="dk1"/>
                </a:solidFill>
              </a:rPr>
              <a:t>Comparative Biochemistry and Physiology Part C: Toxicology &amp;amp; Pharmacology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i="1" lang="en" sz="1100">
                <a:solidFill>
                  <a:schemeClr val="dk1"/>
                </a:solidFill>
              </a:rPr>
              <a:t>237</a:t>
            </a:r>
            <a:r>
              <a:rPr lang="en" sz="1100">
                <a:solidFill>
                  <a:schemeClr val="dk1"/>
                </a:solidFill>
              </a:rPr>
              <a:t>, 108840. https://doi.org/10.1016/j.cbpc.2020.108840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Photos: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https://www.kroger.com/p/kroger-ibuprofen-tablets/0004126001301?fulfillment=PICKUP&amp;searchType=default_search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https://wsg.washington.edu/hemigrapsus-oregonensis-jaws/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https://stock.adobe.com/uk/images/thermometer-and-sun-hot-weather-and-high-temperature-illustration-vector-illustration/428993452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effects of increased water temperature and ibuprofen</a:t>
            </a:r>
            <a:r>
              <a:rPr lang="en"/>
              <a:t> and the effect it has on </a:t>
            </a:r>
            <a:r>
              <a:rPr i="1" lang="en"/>
              <a:t>H. oregonensis </a:t>
            </a:r>
            <a:r>
              <a:rPr lang="en"/>
              <a:t>physiology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Presence of pharmaceuticals have been in aquatic systems for decades, only recently has there been a push to closely examine the concentrations (Fernandes et al. 2021)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H. oregonensis </a:t>
            </a:r>
            <a:r>
              <a:rPr lang="en"/>
              <a:t>face multiple stressors in their natural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tide → increased temperatures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Runoff → contaminated water + accumulation of pharmaceuticals in water and sediment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Background/Relevance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82800" y="111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Global increases in temperature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Near-shore species are strongly impacted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Ibuprofen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Consumed at high rates (180 tons per year - Germany)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After wastewater treatment, residual ibuprofen is still </a:t>
            </a:r>
            <a:r>
              <a:rPr lang="en" sz="1500"/>
              <a:t>prevalent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Effects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Temperature is known to impact toxicity of chemicals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Other NSAIDs designated at “harmful” have “toxic” statuses with increased temperatures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Lack of research on the combined effects - most research is temperature OR ibuprofen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increasing concentrations of ibuprofen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an increase in temperature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the combined effects of ibuprofen concentrations and increased temperature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Hypotheses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1232351" y="1773819"/>
            <a:ext cx="1530000" cy="1281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038625" y="1773819"/>
            <a:ext cx="1530000" cy="1281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232351" y="3172016"/>
            <a:ext cx="1530000" cy="1281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4038625" y="3172016"/>
            <a:ext cx="1530000" cy="1281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6931904" y="1773819"/>
            <a:ext cx="1530129" cy="2679907"/>
            <a:chOff x="6344790" y="1325921"/>
            <a:chExt cx="1706400" cy="3186193"/>
          </a:xfrm>
        </p:grpSpPr>
        <p:sp>
          <p:nvSpPr>
            <p:cNvPr id="87" name="Google Shape;87;p17"/>
            <p:cNvSpPr/>
            <p:nvPr/>
          </p:nvSpPr>
          <p:spPr>
            <a:xfrm>
              <a:off x="6344790" y="1325921"/>
              <a:ext cx="1706400" cy="15240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6344790" y="2988113"/>
              <a:ext cx="1706400" cy="15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1492774" y="2322104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1534313" y="3720937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4337023" y="3752122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7388526" y="2257989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7388526" y="3641239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55">
            <a:off x="1734808" y="1950068"/>
            <a:ext cx="895614" cy="44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48">
            <a:off x="4757585" y="3409390"/>
            <a:ext cx="640106" cy="3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55">
            <a:off x="1796679" y="3345694"/>
            <a:ext cx="895614" cy="44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4299160" y="2408636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48">
            <a:off x="4719722" y="2065905"/>
            <a:ext cx="640106" cy="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907440" y="4680801"/>
            <a:ext cx="2526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Experimental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 rot="-5400000">
            <a:off x="3158125" y="2502400"/>
            <a:ext cx="285900" cy="418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 rot="-5400000">
            <a:off x="7559913" y="3875806"/>
            <a:ext cx="285900" cy="144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447641" y="4705341"/>
            <a:ext cx="2526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Control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09850" y="263200"/>
            <a:ext cx="1872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Glucose</a:t>
            </a:r>
            <a:endParaRPr b="1" sz="17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</a:rPr>
              <a:t>Respiration</a:t>
            </a:r>
            <a:endParaRPr b="1" sz="1700">
              <a:solidFill>
                <a:srgbClr val="38761D"/>
              </a:solidFill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6017525" y="3655125"/>
            <a:ext cx="944400" cy="343200"/>
            <a:chOff x="6017525" y="3655125"/>
            <a:chExt cx="944400" cy="343200"/>
          </a:xfrm>
        </p:grpSpPr>
        <p:sp>
          <p:nvSpPr>
            <p:cNvPr id="105" name="Google Shape;105;p17"/>
            <p:cNvSpPr/>
            <p:nvPr/>
          </p:nvSpPr>
          <p:spPr>
            <a:xfrm>
              <a:off x="6017525" y="3655125"/>
              <a:ext cx="474300" cy="343200"/>
            </a:xfrm>
            <a:prstGeom prst="mathMinus">
              <a:avLst>
                <a:gd fmla="val 23520" name="adj1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449525" y="3655125"/>
              <a:ext cx="512400" cy="343200"/>
            </a:xfrm>
            <a:prstGeom prst="mathMinus">
              <a:avLst>
                <a:gd fmla="val 23520" name="adj1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6080250" y="2077825"/>
            <a:ext cx="749225" cy="541250"/>
            <a:chOff x="6080250" y="2077825"/>
            <a:chExt cx="749225" cy="541250"/>
          </a:xfrm>
        </p:grpSpPr>
        <p:sp>
          <p:nvSpPr>
            <p:cNvPr id="108" name="Google Shape;108;p17"/>
            <p:cNvSpPr/>
            <p:nvPr/>
          </p:nvSpPr>
          <p:spPr>
            <a:xfrm>
              <a:off x="6080250" y="2077825"/>
              <a:ext cx="361500" cy="51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10800000">
              <a:off x="6467975" y="2101875"/>
              <a:ext cx="361500" cy="51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3176325" y="3612775"/>
            <a:ext cx="743400" cy="319350"/>
            <a:chOff x="3176325" y="3612775"/>
            <a:chExt cx="743400" cy="319350"/>
          </a:xfrm>
        </p:grpSpPr>
        <p:sp>
          <p:nvSpPr>
            <p:cNvPr id="111" name="Google Shape;111;p17"/>
            <p:cNvSpPr/>
            <p:nvPr/>
          </p:nvSpPr>
          <p:spPr>
            <a:xfrm>
              <a:off x="3176325" y="3612775"/>
              <a:ext cx="361500" cy="2964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10800000">
              <a:off x="3558225" y="3636625"/>
              <a:ext cx="361500" cy="295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7"/>
          <p:cNvGrpSpPr/>
          <p:nvPr/>
        </p:nvGrpSpPr>
        <p:grpSpPr>
          <a:xfrm>
            <a:off x="235613" y="3492875"/>
            <a:ext cx="789250" cy="717675"/>
            <a:chOff x="3183138" y="1982700"/>
            <a:chExt cx="789250" cy="717675"/>
          </a:xfrm>
        </p:grpSpPr>
        <p:sp>
          <p:nvSpPr>
            <p:cNvPr id="114" name="Google Shape;114;p17"/>
            <p:cNvSpPr/>
            <p:nvPr/>
          </p:nvSpPr>
          <p:spPr>
            <a:xfrm>
              <a:off x="3183138" y="1982700"/>
              <a:ext cx="361500" cy="6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 rot="10800000">
              <a:off x="3610888" y="2020575"/>
              <a:ext cx="361500" cy="6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209850" y="1718325"/>
            <a:ext cx="840800" cy="1283102"/>
            <a:chOff x="209850" y="1718325"/>
            <a:chExt cx="840800" cy="1283102"/>
          </a:xfrm>
        </p:grpSpPr>
        <p:sp>
          <p:nvSpPr>
            <p:cNvPr id="117" name="Google Shape;117;p17"/>
            <p:cNvSpPr/>
            <p:nvPr/>
          </p:nvSpPr>
          <p:spPr>
            <a:xfrm>
              <a:off x="209850" y="1719527"/>
              <a:ext cx="361500" cy="12819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8761D"/>
                </a:highlight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10800000">
              <a:off x="689150" y="1718325"/>
              <a:ext cx="361500" cy="1283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8761D"/>
                </a:highlight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3073750" y="1928300"/>
            <a:ext cx="840800" cy="935800"/>
            <a:chOff x="209850" y="3330775"/>
            <a:chExt cx="840800" cy="935800"/>
          </a:xfrm>
        </p:grpSpPr>
        <p:sp>
          <p:nvSpPr>
            <p:cNvPr id="120" name="Google Shape;120;p17"/>
            <p:cNvSpPr/>
            <p:nvPr/>
          </p:nvSpPr>
          <p:spPr>
            <a:xfrm>
              <a:off x="209850" y="3330775"/>
              <a:ext cx="361500" cy="90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 rot="10800000">
              <a:off x="689150" y="3359375"/>
              <a:ext cx="361500" cy="90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Experimental Design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7" name="Google Shape;127;p18"/>
          <p:cNvGrpSpPr/>
          <p:nvPr/>
        </p:nvGrpSpPr>
        <p:grpSpPr>
          <a:xfrm>
            <a:off x="470353" y="1204877"/>
            <a:ext cx="1706400" cy="3221912"/>
            <a:chOff x="470353" y="1204877"/>
            <a:chExt cx="1706400" cy="3221912"/>
          </a:xfrm>
        </p:grpSpPr>
        <p:sp>
          <p:nvSpPr>
            <p:cNvPr id="128" name="Google Shape;128;p18"/>
            <p:cNvSpPr/>
            <p:nvPr/>
          </p:nvSpPr>
          <p:spPr>
            <a:xfrm>
              <a:off x="470353" y="1240446"/>
              <a:ext cx="1706400" cy="15240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70353" y="2902788"/>
              <a:ext cx="1706400" cy="15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760800" y="1892225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807125" y="355525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7">
              <a:off x="1019938" y="1456016"/>
              <a:ext cx="1020374" cy="51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7">
              <a:off x="1088938" y="3115228"/>
              <a:ext cx="1020374" cy="5186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8"/>
          <p:cNvGrpSpPr/>
          <p:nvPr/>
        </p:nvGrpSpPr>
        <p:grpSpPr>
          <a:xfrm>
            <a:off x="575424" y="1240446"/>
            <a:ext cx="3541191" cy="3808154"/>
            <a:chOff x="575424" y="1240446"/>
            <a:chExt cx="3541191" cy="3808154"/>
          </a:xfrm>
        </p:grpSpPr>
        <p:sp>
          <p:nvSpPr>
            <p:cNvPr id="135" name="Google Shape;135;p18"/>
            <p:cNvSpPr/>
            <p:nvPr/>
          </p:nvSpPr>
          <p:spPr>
            <a:xfrm>
              <a:off x="2410215" y="1240446"/>
              <a:ext cx="1706400" cy="15240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6" name="Google Shape;136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2700825" y="199510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15">
              <a:off x="3162139" y="1591991"/>
              <a:ext cx="729273" cy="3707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" name="Google Shape;138;p18"/>
            <p:cNvGrpSpPr/>
            <p:nvPr/>
          </p:nvGrpSpPr>
          <p:grpSpPr>
            <a:xfrm>
              <a:off x="575424" y="2902788"/>
              <a:ext cx="3541191" cy="2145812"/>
              <a:chOff x="575424" y="2902788"/>
              <a:chExt cx="3541191" cy="2145812"/>
            </a:xfrm>
          </p:grpSpPr>
          <p:sp>
            <p:nvSpPr>
              <p:cNvPr id="139" name="Google Shape;139;p18"/>
              <p:cNvSpPr/>
              <p:nvPr/>
            </p:nvSpPr>
            <p:spPr>
              <a:xfrm>
                <a:off x="2410215" y="2902788"/>
                <a:ext cx="1706400" cy="15240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0" name="Google Shape;140;p18"/>
              <p:cNvPicPr preferRelativeResize="0"/>
              <p:nvPr/>
            </p:nvPicPr>
            <p:blipFill rotWithShape="1">
              <a:blip r:embed="rId3">
                <a:alphaModFix/>
              </a:blip>
              <a:srcRect b="9962" l="11329" r="11652" t="5968"/>
              <a:stretch/>
            </p:blipFill>
            <p:spPr>
              <a:xfrm>
                <a:off x="2743050" y="3592325"/>
                <a:ext cx="687700" cy="500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2170415">
                <a:off x="3204364" y="3189216"/>
                <a:ext cx="729273" cy="3707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18"/>
              <p:cNvSpPr txBox="1"/>
              <p:nvPr/>
            </p:nvSpPr>
            <p:spPr>
              <a:xfrm>
                <a:off x="883325" y="4696400"/>
                <a:ext cx="28173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00000"/>
                    </a:solidFill>
                  </a:rPr>
                  <a:t>Experimental</a:t>
                </a:r>
                <a:endParaRPr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 rot="-5400000">
                <a:off x="2143074" y="2859000"/>
                <a:ext cx="339900" cy="3475200"/>
              </a:xfrm>
              <a:prstGeom prst="lef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4" name="Google Shape;144;p18"/>
          <p:cNvGrpSpPr/>
          <p:nvPr/>
        </p:nvGrpSpPr>
        <p:grpSpPr>
          <a:xfrm>
            <a:off x="3652200" y="1240446"/>
            <a:ext cx="2817300" cy="3837329"/>
            <a:chOff x="3652200" y="1240446"/>
            <a:chExt cx="2817300" cy="3837329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4277115" y="1240446"/>
              <a:ext cx="1706400" cy="3186193"/>
              <a:chOff x="6344790" y="1325921"/>
              <a:chExt cx="1706400" cy="3186193"/>
            </a:xfrm>
          </p:grpSpPr>
          <p:sp>
            <p:nvSpPr>
              <p:cNvPr id="146" name="Google Shape;146;p18"/>
              <p:cNvSpPr/>
              <p:nvPr/>
            </p:nvSpPr>
            <p:spPr>
              <a:xfrm>
                <a:off x="6344790" y="1325921"/>
                <a:ext cx="1706400" cy="1524000"/>
              </a:xfrm>
              <a:prstGeom prst="ellipse">
                <a:avLst/>
              </a:prstGeom>
              <a:solidFill>
                <a:srgbClr val="F4CCCC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6344790" y="2988113"/>
                <a:ext cx="1706400" cy="15240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8" name="Google Shape;148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4786475" y="1816000"/>
              <a:ext cx="786969" cy="572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8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4786475" y="346050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8"/>
            <p:cNvSpPr/>
            <p:nvPr/>
          </p:nvSpPr>
          <p:spPr>
            <a:xfrm rot="-5400000">
              <a:off x="4967100" y="3792450"/>
              <a:ext cx="339900" cy="1608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3652200" y="4725575"/>
              <a:ext cx="2817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000000"/>
                  </a:solidFill>
                </a:rPr>
                <a:t>Control</a:t>
              </a:r>
              <a:endParaRPr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152" name="Google Shape;152;p18"/>
          <p:cNvGrpSpPr/>
          <p:nvPr/>
        </p:nvGrpSpPr>
        <p:grpSpPr>
          <a:xfrm>
            <a:off x="6287900" y="1555650"/>
            <a:ext cx="2892075" cy="3365250"/>
            <a:chOff x="6668900" y="1555650"/>
            <a:chExt cx="2892075" cy="3365250"/>
          </a:xfrm>
        </p:grpSpPr>
        <p:sp>
          <p:nvSpPr>
            <p:cNvPr id="153" name="Google Shape;153;p18"/>
            <p:cNvSpPr txBox="1"/>
            <p:nvPr/>
          </p:nvSpPr>
          <p:spPr>
            <a:xfrm>
              <a:off x="7336775" y="1555650"/>
              <a:ext cx="2224200" cy="29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High Temperature (</a:t>
              </a:r>
              <a:r>
                <a:rPr lang="en" sz="1200"/>
                <a:t>27</a:t>
              </a:r>
              <a:r>
                <a:rPr lang="en" sz="1200">
                  <a:solidFill>
                    <a:srgbClr val="000000"/>
                  </a:solidFill>
                </a:rPr>
                <a:t> ⁰C)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Ambient Temperature (</a:t>
              </a:r>
              <a:r>
                <a:rPr lang="en" sz="1200"/>
                <a:t>13</a:t>
              </a:r>
              <a:r>
                <a:rPr lang="en" sz="1200">
                  <a:solidFill>
                    <a:srgbClr val="000000"/>
                  </a:solidFill>
                </a:rPr>
                <a:t> ⁰C)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Ibuprofen - 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low </a:t>
              </a:r>
              <a:r>
                <a:rPr lang="en" sz="1200">
                  <a:solidFill>
                    <a:srgbClr val="000000"/>
                  </a:solidFill>
                </a:rPr>
                <a:t>dose (</a:t>
              </a:r>
              <a:r>
                <a:rPr lang="en" sz="1200"/>
                <a:t>6.25</a:t>
              </a:r>
              <a:r>
                <a:rPr lang="en" sz="1200">
                  <a:solidFill>
                    <a:srgbClr val="000000"/>
                  </a:solidFill>
                </a:rPr>
                <a:t> μg/L)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Ibuprofen -</a:t>
              </a:r>
              <a:endParaRPr sz="1200"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</a:rPr>
                <a:t>high dose (</a:t>
              </a:r>
              <a:r>
                <a:rPr lang="en" sz="1200"/>
                <a:t>31.25</a:t>
              </a:r>
              <a:r>
                <a:rPr lang="en" sz="1200">
                  <a:solidFill>
                    <a:srgbClr val="000000"/>
                  </a:solidFill>
                </a:rPr>
                <a:t> μg/L)</a:t>
              </a:r>
              <a:endParaRPr sz="1200">
                <a:solidFill>
                  <a:srgbClr val="000000"/>
                </a:solidFill>
              </a:endParaRPr>
            </a:p>
          </p:txBody>
        </p:sp>
        <p:pic>
          <p:nvPicPr>
            <p:cNvPr id="154" name="Google Shape;15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388">
              <a:off x="6800332" y="2834532"/>
              <a:ext cx="509133" cy="2588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1">
              <a:off x="6704998" y="3453479"/>
              <a:ext cx="673054" cy="342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8"/>
            <p:cNvSpPr/>
            <p:nvPr/>
          </p:nvSpPr>
          <p:spPr>
            <a:xfrm>
              <a:off x="7035875" y="1639613"/>
              <a:ext cx="300900" cy="3039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F4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7035875" y="2174413"/>
              <a:ext cx="300900" cy="3039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6969275" y="4272300"/>
              <a:ext cx="25917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3 replicates</a:t>
              </a:r>
              <a:endParaRPr>
                <a:solidFill>
                  <a:srgbClr val="000000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6 crab in each </a:t>
              </a:r>
              <a:r>
                <a:rPr lang="en"/>
                <a:t>drug treatment</a:t>
              </a:r>
              <a:endParaRPr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Oxygen consumption → resazurin each week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30 min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60 min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90 min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Used 1 crab from each treatment as representative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Graphed for visualization of results across weeks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Glucose levels → hemolymph extraction on the last day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Average of all crabs from each treatment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Tank cleaning each week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○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Re-dosed tanks after cleaning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11700" y="-88600"/>
            <a:ext cx="85206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 - Resazurin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79" y="373400"/>
            <a:ext cx="8274245" cy="477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 - Hemolymph Glucose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91" y="1017725"/>
            <a:ext cx="6969809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