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pectra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pectral-bold.fntdata"/><Relationship Id="rId16" Type="http://schemas.openxmlformats.org/officeDocument/2006/relationships/font" Target="fonts/Spectra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boldItalic.fntdata"/><Relationship Id="rId6" Type="http://schemas.openxmlformats.org/officeDocument/2006/relationships/slide" Target="slides/slide1.xml"/><Relationship Id="rId18" Type="http://schemas.openxmlformats.org/officeDocument/2006/relationships/font" Target="fonts/Spectra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Daniel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32b4bd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32b4bd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4f1f19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4f1f19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15c3d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15c3d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Description of Dataset: Thiru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from </a:t>
            </a:r>
            <a:r>
              <a:rPr lang="en" sz="1200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UC Irvine Machine Learning Repository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Calibri"/>
                <a:ea typeface="Calibri"/>
                <a:cs typeface="Calibri"/>
                <a:sym typeface="Calibri"/>
              </a:rPr>
              <a:t>The goal is to model wine quality based on physicochemical tests</a:t>
            </a:r>
            <a:endParaRPr sz="1200">
              <a:solidFill>
                <a:srgbClr val="1236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5.818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acidity, sugar, sulfur dioxide, alcohol, wine type, chlorides, and density</a:t>
            </a:r>
            <a:endParaRPr sz="1200">
              <a:solidFill>
                <a:srgbClr val="1236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4f1f19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4f1f19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15c3d8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15c3d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15c3d8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15c3d8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Regression: Saqib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Multivariable: Thiru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Tree: Amey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and Boosting: Shelby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Amey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15c3d8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15c3d8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Shelby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32b4bd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32b4bd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Saqib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4f1f19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4f1f19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448965" y="1655520"/>
            <a:ext cx="5039400" cy="1068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48965" y="2724455"/>
            <a:ext cx="5192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  <a:defRPr b="0" i="0" sz="2800">
                <a:solidFill>
                  <a:srgbClr val="92D05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48965" y="28117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  <a:defRPr sz="3600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48966" y="1197405"/>
            <a:ext cx="82461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48965" y="281175"/>
            <a:ext cx="656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  <a:defRPr sz="3600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48965" y="1197405"/>
            <a:ext cx="65664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01670" y="281175"/>
            <a:ext cx="7940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  <a:defRPr sz="3600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50281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1975211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50281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1975211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image" Target="../media/image5.png"/><Relationship Id="rId7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0" y="176025"/>
            <a:ext cx="5590800" cy="106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Predicting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 Wine Quality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24250" y="1551025"/>
            <a:ext cx="4179000" cy="25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Thirumurugan Vinayagam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Mohammed Saqib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Shelby Watson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Amey Athaley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Daniel Oh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ctrTitle"/>
          </p:nvPr>
        </p:nvSpPr>
        <p:spPr>
          <a:xfrm>
            <a:off x="236875" y="1889375"/>
            <a:ext cx="5114100" cy="9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Spectral"/>
                <a:ea typeface="Spectral"/>
                <a:cs typeface="Spectral"/>
                <a:sym typeface="Spectral"/>
              </a:rPr>
              <a:t>Questions?</a:t>
            </a:r>
            <a:endParaRPr b="1" sz="6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0" y="321650"/>
            <a:ext cx="45309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Our Process</a:t>
            </a:r>
            <a:endParaRPr sz="36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32533" l="17414" r="42844" t="5296"/>
          <a:stretch/>
        </p:blipFill>
        <p:spPr>
          <a:xfrm>
            <a:off x="209650" y="1204125"/>
            <a:ext cx="3202574" cy="37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3242625" y="1397700"/>
            <a:ext cx="733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Our problem and the dataset we used to form solutions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242625" y="2104650"/>
            <a:ext cx="733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Exploratory Data Analysis and dataset observations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242625" y="2811600"/>
            <a:ext cx="733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Trial of various supervised learning models and selection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242625" y="3518550"/>
            <a:ext cx="733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Our model recommendation to best solve the problem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242625" y="4225500"/>
            <a:ext cx="733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our recommendations can be applied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321650"/>
            <a:ext cx="45309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What are we trying to predict?</a:t>
            </a:r>
            <a:endParaRPr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044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Spectral"/>
              <a:buChar char="•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Wine Quality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Spectral"/>
              <a:buChar char="–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Ratings range from 3-9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Spectral"/>
              <a:buChar char="–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Median of 6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Spectral"/>
              <a:buChar char="–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Based on 12 predictors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•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Alcohol, density, pH, residual sugars, chlorides, citric acid, sulphates, free sulphur dioxide, total sulfur dioxide, volatile acidity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10300" y="4730775"/>
            <a:ext cx="1720200" cy="300300"/>
          </a:xfrm>
          <a:prstGeom prst="homePlate">
            <a:avLst>
              <a:gd fmla="val 50000" name="adj"/>
            </a:avLst>
          </a:prstGeom>
          <a:solidFill>
            <a:srgbClr val="947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Dataset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7209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5376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328375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71392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220500" y="4460600"/>
            <a:ext cx="2923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pectral"/>
                <a:ea typeface="Spectral"/>
                <a:cs typeface="Spectral"/>
                <a:sym typeface="Spectral"/>
              </a:rPr>
              <a:t>Dataset from </a:t>
            </a:r>
            <a:r>
              <a:rPr lang="en" sz="900">
                <a:solidFill>
                  <a:srgbClr val="123654"/>
                </a:solidFill>
                <a:latin typeface="Spectral"/>
                <a:ea typeface="Spectral"/>
                <a:cs typeface="Spectral"/>
                <a:sym typeface="Spectral"/>
              </a:rPr>
              <a:t>UC Irvine Machine Learning Repository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0" y="294950"/>
            <a:ext cx="4965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10300" y="4730775"/>
            <a:ext cx="1720200" cy="300300"/>
          </a:xfrm>
          <a:prstGeom prst="homePlate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Dataset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7209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947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5376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328375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1392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07125"/>
            <a:ext cx="59436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308625"/>
            <a:ext cx="4965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10300" y="4730775"/>
            <a:ext cx="1720200" cy="300300"/>
          </a:xfrm>
          <a:prstGeom prst="homePlate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Dataset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7209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947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35376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5328375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71392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1152463"/>
            <a:ext cx="1813150" cy="146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450" y="1152475"/>
            <a:ext cx="1813150" cy="14605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50" y="2845800"/>
            <a:ext cx="1858701" cy="165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3800" y="1152475"/>
            <a:ext cx="3962099" cy="3345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1450" y="2845788"/>
            <a:ext cx="1813150" cy="165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305250"/>
            <a:ext cx="38424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 Results</a:t>
            </a:r>
            <a:endParaRPr sz="36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Font typeface="Spectral"/>
              <a:buChar char="•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Test RMSE: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Ridge: 0.737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Lasso: 0.738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Elastic Net: 0.649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Multi. Var Regression: 0.826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PCR: 0.723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Trees: 0.770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Bagging: 0.632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Random Forest: 0.623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Spectral"/>
              <a:buChar char="–"/>
            </a:pPr>
            <a:r>
              <a:rPr lang="en" sz="2200">
                <a:latin typeface="Spectral"/>
                <a:ea typeface="Spectral"/>
                <a:cs typeface="Spectral"/>
                <a:sym typeface="Spectral"/>
              </a:rPr>
              <a:t>Boosting: 0.699</a:t>
            </a:r>
            <a:endParaRPr sz="2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10300" y="4730775"/>
            <a:ext cx="1720200" cy="300300"/>
          </a:xfrm>
          <a:prstGeom prst="homePlate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Dataset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7209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35376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947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5328375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71392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425" y="1571750"/>
            <a:ext cx="4250951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277300"/>
            <a:ext cx="41331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r>
              <a:rPr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 Recommendation</a:t>
            </a:r>
            <a:endParaRPr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314375"/>
            <a:ext cx="51204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latin typeface="Spectral"/>
                <a:ea typeface="Spectral"/>
                <a:cs typeface="Spectral"/>
                <a:sym typeface="Spectral"/>
              </a:rPr>
              <a:t>We recommend the Random Forest algorithm:</a:t>
            </a:r>
            <a:endParaRPr sz="3000">
              <a:latin typeface="Spectral"/>
              <a:ea typeface="Spectral"/>
              <a:cs typeface="Spectral"/>
              <a:sym typeface="Spectral"/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Spectral"/>
              <a:buChar char="•"/>
            </a:pPr>
            <a:r>
              <a:rPr lang="en" sz="3000">
                <a:latin typeface="Spectral"/>
                <a:ea typeface="Spectral"/>
                <a:cs typeface="Spectral"/>
                <a:sym typeface="Spectral"/>
              </a:rPr>
              <a:t>Lowest RMSE of 0.623 Quality Points</a:t>
            </a:r>
            <a:endParaRPr sz="3000">
              <a:latin typeface="Spectral"/>
              <a:ea typeface="Spectral"/>
              <a:cs typeface="Spectral"/>
              <a:sym typeface="Spectr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Char char="•"/>
            </a:pPr>
            <a:r>
              <a:rPr lang="en" sz="3000">
                <a:latin typeface="Spectral"/>
                <a:ea typeface="Spectral"/>
                <a:cs typeface="Spectral"/>
                <a:sym typeface="Spectral"/>
              </a:rPr>
              <a:t>~46% Variance explained</a:t>
            </a:r>
            <a:endParaRPr sz="3000">
              <a:latin typeface="Spectral"/>
              <a:ea typeface="Spectral"/>
              <a:cs typeface="Spectral"/>
              <a:sym typeface="Spectr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–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Good model for subjective problem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10300" y="4730775"/>
            <a:ext cx="1720200" cy="300300"/>
          </a:xfrm>
          <a:prstGeom prst="homePlate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Dataset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7209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5376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328375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947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1392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474" y="1608574"/>
            <a:ext cx="3275225" cy="259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Which variables are the most important?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Alcohol Level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Volatile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Acidity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110300" y="4730775"/>
            <a:ext cx="1720200" cy="300300"/>
          </a:xfrm>
          <a:prstGeom prst="homePlate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Dataset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7209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5376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5328375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947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1392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277300"/>
            <a:ext cx="41331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Our </a:t>
            </a:r>
            <a:r>
              <a:rPr lang="en" sz="30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 sz="30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175" y="1399400"/>
            <a:ext cx="3179350" cy="29225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0" y="266700"/>
            <a:ext cx="4965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110300" y="4730775"/>
            <a:ext cx="1720200" cy="300300"/>
          </a:xfrm>
          <a:prstGeom prst="homePlate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Dataset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17209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EDA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5376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Model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5328375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4000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Recommendation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7139200" y="4730775"/>
            <a:ext cx="1894500" cy="300300"/>
          </a:xfrm>
          <a:prstGeom prst="chevron">
            <a:avLst>
              <a:gd fmla="val 50000" name="adj"/>
            </a:avLst>
          </a:prstGeom>
          <a:solidFill>
            <a:srgbClr val="947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8" y="1429550"/>
            <a:ext cx="3965325" cy="27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4339550" y="1435000"/>
            <a:ext cx="4538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Potential Clients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Online Wine Retailers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Grocery stores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Wineries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Restaurants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