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2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47906-C775-AC4A-A464-C9BA55778B5F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7EF72-824F-9740-97D9-E61894721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66E7DB16-D988-0D40-B898-7C6E12D3C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C59695-2A2F-FA49-BDB8-F518A1F2170B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8487C8B1-36F2-3841-9692-928BDDCCAA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AE12323B-AF76-4C43-AC99-7F8159E9CF2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8435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8A3974C9-8EAB-D547-AD89-B4DC549E9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061890-827B-7844-9D14-82A59D331327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6745F662-7A86-4143-A9B9-460D9723CC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3AF660C7-B060-9B4C-97BD-F76D567C2DE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8523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03622F74-3F48-FF40-BD13-C04D9FA68F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8884E6F-26DD-F249-A3A8-7A551ACD251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0B52F379-3595-C644-935F-59D955CB34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0EDC5988-2605-4846-A33C-12BF5E3D141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5691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0229C6E4-CEA7-D248-BF0E-6973B4D1B1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078D0E-10A8-DD47-B4AB-AAE0A99F814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E10F78AE-E973-614D-A25E-CBD763DABF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4070DB79-5131-3346-8280-E0740619F0B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5028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6BCFFF0E-1F30-324F-9A71-1018CB938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9693E8-1AE7-6244-8E28-AEE822888BA4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F2CA0EE2-B3A4-534D-AABD-11238EC126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94541446-9C40-FE43-A737-559AD3F01D8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371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53A40ECD-F0FE-E540-AE9C-012D490C9A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4B6629-2CD6-974C-9E54-BAE5804C4B61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7BB35A98-8613-B647-96C0-28A2BAFEF6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33BA54AC-0AC6-AE48-978B-6D5225CB5B0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29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A663F46E-D413-A74C-9CE4-44217CD443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8AABC2-89CD-3040-9A79-415724E1C99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8F643B3A-B4C8-7E4A-9E0C-87D13FBF45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D6BD9D6B-2FEA-854F-B12B-E48A1356213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7792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381A5218-16AC-C042-9BEC-CFC9B430D4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09FF50-67BC-B049-BC7B-5A57C55460D6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1C6B00ED-59AE-CE4D-B301-6F2FE66CDE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E9C497D6-F17C-DB40-A3BD-3D5B8577A8F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1076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D659A408-4BA4-D647-94E7-07308FDD45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8A4ED0-643E-B049-B063-3D720C33856B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D308F61-5F37-8B41-B408-F41291355E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12DC73C2-3DDC-4B4C-BE4E-A7793063F22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9878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E109038D-10EB-A94D-AF64-72B40152AE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86C1E5-689F-E14D-A56C-89812E58109B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CBDC9E9D-59D5-E34B-B1BC-8CBF7654E8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BCE3CD4A-CD66-5B4A-9AAF-9B695E4A4AD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307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6181CB28-8B12-E849-83BC-FB230C25D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1E2D8A9-5AE8-C242-916F-0178484C3A7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50B77047-7BA4-274C-9507-81F0A8688C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199E0EA4-A742-864C-8D9F-41D5CCAE9C0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0813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EF5E192F-195A-CA47-A84A-03263722FD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26EEFFD-1DA3-3042-B993-55AF9118AE7E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2D08F3B3-0A86-144E-A2FC-CA6F4C8B63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B87DE5F7-B955-4043-8BDE-F9C106538CD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795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7E077280-A25B-4B40-B05E-70BC3F4A7F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D27C0D-A0E0-654C-B5D5-3F78C58BF475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BE7D87F9-7BFC-6C41-BBF8-54C3ADE8C2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B38688BB-7C3F-6848-95A4-E86D8054E0D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423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71EBC499-B8BA-3549-A549-68C5179B8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4F80E2-7B62-5743-AA7F-2930EE16F8C9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CCE637E3-FCD4-6B42-A75E-4A9E97B9BD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698CAC1B-E210-B74F-8E50-B9840876002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6751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7CC69506-C6B2-CF4F-8AB5-C7C348DCE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AFE5AF-DC3E-6C4D-B8EF-1495D24C5437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A16C216D-4927-C542-953E-8D1EE01F97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733CBED3-FEB2-7C4B-9C7C-D70BFFE8FEC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531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BB49F72E-5A62-B54D-A2AE-089C582857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ECA6B1-824E-0B40-B5BB-AAE58014D00C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8897CD12-9306-D649-A2C9-0491E78A3F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3356C956-131B-634A-A888-3D951CDF9C5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934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18F2-0AB6-6943-9613-BA2155CF2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C6EF8-80EE-264D-B574-EC7AF8EFC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108F-B9F4-A743-B66B-77D6EF53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973B-CBCD-FB44-BDF4-CD913DC3401E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05E17-8746-2B4E-BDB2-DFEF6B83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0D23-24C2-A34F-B93B-C7BD96A9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6BA-E9EB-1C4D-87B8-832A6F7A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9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2FF7-A4E7-8942-A562-5BE7A918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59238-EF8B-004C-AC60-4F3A3FF28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35D2-2831-4E4C-8AB4-F4DB6259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973B-CBCD-FB44-BDF4-CD913DC3401E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EB708-A266-7F4D-BEA8-C565168F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8DAD-B817-ED4D-81B8-0CF4C32D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6BA-E9EB-1C4D-87B8-832A6F7A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88D4C-12B5-9A45-A472-030CB11A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A8C00-B842-5442-BD48-3C628D279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2989-F47E-EA43-B1F9-82EAD182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973B-CBCD-FB44-BDF4-CD913DC3401E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FDF46-B80A-9D4B-86C2-E9D4186A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15B87-BD14-4740-8E4A-251E396E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6BA-E9EB-1C4D-87B8-832A6F7A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975B-0EFB-D044-9C85-F1F32A6E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5707D-1846-8240-AA2B-EAE393DA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CEF-E68E-DC46-9BE7-F23D0564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973B-CBCD-FB44-BDF4-CD913DC3401E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EAA9-18E1-BB49-8CCB-D47E68FA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D3064-8012-2A45-9202-F589E43D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6BA-E9EB-1C4D-87B8-832A6F7A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4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D1BD-F6F3-C842-A706-43F6B543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063EA-5AE3-F941-A9B2-B53E1B80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01BF7-C13D-8040-AA22-90ED4565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973B-CBCD-FB44-BDF4-CD913DC3401E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78786-0B8A-8742-9D16-D469F033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4B959-1ED0-5045-A655-C14B091E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6BA-E9EB-1C4D-87B8-832A6F7A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3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707D-F36F-C943-B87B-F8E98EE9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E2AF-C1FA-F849-9982-546332F51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869BE-CD66-6742-8399-821FBA227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28681-DF50-294D-A19A-02BBE8D6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973B-CBCD-FB44-BDF4-CD913DC3401E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322E8-B1BD-9C4D-8DAE-9FB6246A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543DB-EE62-8545-ACF0-20182303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6BA-E9EB-1C4D-87B8-832A6F7A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8A41-623F-1A4F-B987-27F0A257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698D4-4B07-5244-A0C7-99CF8320F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F8303-4A70-1E46-B034-B3F05859B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87982-E97A-9648-A06D-8E69A19C2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287A4-3C69-F340-B76A-5F8E93920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FAAFA-AAE4-2740-BB9B-01E62C70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973B-CBCD-FB44-BDF4-CD913DC3401E}" type="datetimeFigureOut">
              <a:rPr lang="en-US" smtClean="0"/>
              <a:t>3/8/19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6C65B-1C05-DA4F-AA82-A35B3EE3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9477D-8051-D943-8A46-E5F1DA4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6BA-E9EB-1C4D-87B8-832A6F7A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D0A9-7ABB-B24C-BC25-8B4AB4DC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98B85-04F7-0D42-8B77-E66CF713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973B-CBCD-FB44-BDF4-CD913DC3401E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C5B1F-B6FA-A94F-B667-FD814812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B9BBC-54BE-4B4D-8F16-7F78CCE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6BA-E9EB-1C4D-87B8-832A6F7A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0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B61CE-AC52-F343-B413-4A5184EC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973B-CBCD-FB44-BDF4-CD913DC3401E}" type="datetimeFigureOut">
              <a:rPr lang="en-US" smtClean="0"/>
              <a:t>3/8/19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3650B-17C1-6D4E-8E49-5D29C205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B159A-16F5-7544-A8F8-98A9B552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6BA-E9EB-1C4D-87B8-832A6F7A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1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3AD4-A276-3243-A47C-D8309B80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C28A-3DB7-4B44-A665-496100D96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107EE-8149-9E4D-ABE0-F751FD229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BAAB3-826E-0F42-A492-4AC33E90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973B-CBCD-FB44-BDF4-CD913DC3401E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AFBEB-4135-FB40-8EE5-6BA42F8A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3BBD9-3D6D-1641-94FC-5DFE433D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6BA-E9EB-1C4D-87B8-832A6F7A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DEDE-06F3-7F45-B5BA-4C25829D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CACEA-AF08-EE45-8932-9859FD234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EA1BC-B9C5-A448-82C1-383DCABFE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978F9-7CF8-1140-AC5A-86E8FE82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973B-CBCD-FB44-BDF4-CD913DC3401E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EAA37-4117-E943-83E3-D93A52A7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96A6B-4CDF-8640-BD38-9B69AAF8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6BA-E9EB-1C4D-87B8-832A6F7A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0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2009F-EC81-BB41-8F8B-D33DF872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879E2-6828-1D43-B0F1-307B2B60E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2494-0328-6A41-A8B3-FC4F05FCB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C973B-CBCD-FB44-BDF4-CD913DC3401E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4A56C-CC6F-014C-8FA4-A3726528F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A8D26-BDE6-DC46-926C-B38B5C88A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F6BA-E9EB-1C4D-87B8-832A6F7A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0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flair.training/blogs/install-configure-apache-hadoop-2-7-x-on-ubuntu/" TargetMode="External"/><Relationship Id="rId2" Type="http://schemas.openxmlformats.org/officeDocument/2006/relationships/hyperlink" Target="http://data-flair.training/blogs/hadoop-introduction-tutorial-quick-gui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-flair.training/blogs/hadoop-hdfs-namenode-high-availability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B0BB266-F0E4-9041-BFE6-107AEA3B066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Hadoop Distributed File System (HDFS)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869FDF7-AE72-934B-B65B-D4D649B852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52700" y="3429000"/>
            <a:ext cx="7086600" cy="1752600"/>
          </a:xfrm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683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5EDE65D-1149-DC4B-8028-526C73D20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Replication Engine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3E40F98-7171-F64A-8920-EE50C1096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0348" y="1768475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NameNode</a:t>
            </a:r>
            <a:r>
              <a:rPr lang="en-US" altLang="en-US" dirty="0"/>
              <a:t> detects </a:t>
            </a:r>
            <a:r>
              <a:rPr lang="en-US" altLang="en-US" dirty="0" err="1"/>
              <a:t>DataNode</a:t>
            </a:r>
            <a:r>
              <a:rPr lang="en-US" altLang="en-US" dirty="0"/>
              <a:t> failures</a:t>
            </a:r>
          </a:p>
          <a:p>
            <a:pPr lvl="1" eaLnBrk="1" hangingPunct="1"/>
            <a:r>
              <a:rPr lang="en-US" altLang="en-US" dirty="0"/>
              <a:t>Chooses new </a:t>
            </a:r>
            <a:r>
              <a:rPr lang="en-US" altLang="en-US" dirty="0" err="1"/>
              <a:t>DataNodes</a:t>
            </a:r>
            <a:r>
              <a:rPr lang="en-US" altLang="en-US" dirty="0"/>
              <a:t> for new replicas</a:t>
            </a:r>
          </a:p>
          <a:p>
            <a:pPr lvl="1" eaLnBrk="1" hangingPunct="1"/>
            <a:r>
              <a:rPr lang="en-US" altLang="en-US" dirty="0"/>
              <a:t>Balances disk usage</a:t>
            </a:r>
          </a:p>
          <a:p>
            <a:pPr lvl="1" eaLnBrk="1" hangingPunct="1"/>
            <a:r>
              <a:rPr lang="en-US" altLang="en-US" dirty="0"/>
              <a:t>Balances communication traffic to </a:t>
            </a:r>
            <a:r>
              <a:rPr lang="en-US" altLang="en-US" dirty="0" err="1"/>
              <a:t>DataNodes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271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2973CAB-A9DE-9848-939D-06CF54A1A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Correctness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F6BAC95-0F26-0C4E-8588-F8BD1DE9A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Use Checksums to validate data</a:t>
            </a:r>
          </a:p>
          <a:p>
            <a:pPr lvl="1" eaLnBrk="1" hangingPunct="1"/>
            <a:r>
              <a:rPr lang="en-US" altLang="en-US" dirty="0"/>
              <a:t>Use CRC32</a:t>
            </a:r>
          </a:p>
          <a:p>
            <a:pPr eaLnBrk="1" hangingPunct="1"/>
            <a:r>
              <a:rPr lang="en-US" altLang="en-US" dirty="0"/>
              <a:t>File Creation</a:t>
            </a:r>
          </a:p>
          <a:p>
            <a:pPr lvl="1" eaLnBrk="1" hangingPunct="1"/>
            <a:r>
              <a:rPr lang="en-US" altLang="en-US" dirty="0"/>
              <a:t>Client computes checksum per 512 bytes</a:t>
            </a:r>
          </a:p>
          <a:p>
            <a:pPr lvl="1" eaLnBrk="1" hangingPunct="1"/>
            <a:r>
              <a:rPr lang="en-US" altLang="en-US" dirty="0" err="1"/>
              <a:t>DataNode</a:t>
            </a:r>
            <a:r>
              <a:rPr lang="en-US" altLang="en-US" dirty="0"/>
              <a:t> stores the checksum</a:t>
            </a:r>
          </a:p>
          <a:p>
            <a:pPr eaLnBrk="1" hangingPunct="1"/>
            <a:r>
              <a:rPr lang="en-US" altLang="en-US" dirty="0"/>
              <a:t>File access</a:t>
            </a:r>
          </a:p>
          <a:p>
            <a:pPr lvl="1" eaLnBrk="1" hangingPunct="1"/>
            <a:r>
              <a:rPr lang="en-US" altLang="en-US" dirty="0"/>
              <a:t>Client retrieves the data and checksum from </a:t>
            </a:r>
            <a:r>
              <a:rPr lang="en-US" altLang="en-US" dirty="0" err="1"/>
              <a:t>DataNode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If Validation fails, Client tries other replicas</a:t>
            </a:r>
          </a:p>
        </p:txBody>
      </p:sp>
    </p:spTree>
    <p:extLst>
      <p:ext uri="{BB962C8B-B14F-4D97-AF65-F5344CB8AC3E}">
        <p14:creationId xmlns:p14="http://schemas.microsoft.com/office/powerpoint/2010/main" val="85800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9F99FA7-3961-2C4E-ADC4-5EDBA0169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NameNode Failure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74BAE07-0EBD-654E-A894-F1E311D25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1626" y="1690688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A single point of failure</a:t>
            </a:r>
          </a:p>
          <a:p>
            <a:pPr eaLnBrk="1" hangingPunct="1"/>
            <a:r>
              <a:rPr lang="en-US" altLang="en-US" dirty="0"/>
              <a:t>Transaction Log stored in multiple directories</a:t>
            </a:r>
          </a:p>
          <a:p>
            <a:pPr lvl="1" eaLnBrk="1" hangingPunct="1"/>
            <a:r>
              <a:rPr lang="en-US" altLang="en-US" dirty="0"/>
              <a:t>A directory on the local file system</a:t>
            </a:r>
          </a:p>
          <a:p>
            <a:pPr lvl="1" eaLnBrk="1" hangingPunct="1"/>
            <a:r>
              <a:rPr lang="en-US" altLang="en-US" dirty="0"/>
              <a:t>A directory on a remote file system (NFS/CIFS)</a:t>
            </a:r>
          </a:p>
          <a:p>
            <a:pPr eaLnBrk="1" hangingPunct="1"/>
            <a:r>
              <a:rPr lang="en-US" altLang="en-US" dirty="0"/>
              <a:t>Need to develop a real HA solution</a:t>
            </a:r>
          </a:p>
        </p:txBody>
      </p:sp>
    </p:spTree>
    <p:extLst>
      <p:ext uri="{BB962C8B-B14F-4D97-AF65-F5344CB8AC3E}">
        <p14:creationId xmlns:p14="http://schemas.microsoft.com/office/powerpoint/2010/main" val="148620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CEED05C-3A67-BC41-8BEA-9DF182657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Pieplining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98789DF-40C2-4042-B054-758AAF237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1078" y="1690688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Client retrieves a list of </a:t>
            </a:r>
            <a:r>
              <a:rPr lang="en-US" altLang="en-US" dirty="0" err="1"/>
              <a:t>DataNodes</a:t>
            </a:r>
            <a:r>
              <a:rPr lang="en-US" altLang="en-US" dirty="0"/>
              <a:t> on which to place replicas of a block</a:t>
            </a:r>
          </a:p>
          <a:p>
            <a:pPr eaLnBrk="1" hangingPunct="1"/>
            <a:r>
              <a:rPr lang="en-US" altLang="en-US" dirty="0"/>
              <a:t>Client writes block to the first </a:t>
            </a:r>
            <a:r>
              <a:rPr lang="en-US" altLang="en-US" dirty="0" err="1"/>
              <a:t>DataNode</a:t>
            </a:r>
            <a:endParaRPr lang="en-US" altLang="en-US" dirty="0"/>
          </a:p>
          <a:p>
            <a:pPr eaLnBrk="1" hangingPunct="1"/>
            <a:r>
              <a:rPr lang="en-US" altLang="en-US" dirty="0"/>
              <a:t>The first </a:t>
            </a:r>
            <a:r>
              <a:rPr lang="en-US" altLang="en-US" dirty="0" err="1"/>
              <a:t>DataNode</a:t>
            </a:r>
            <a:r>
              <a:rPr lang="en-US" altLang="en-US" dirty="0"/>
              <a:t> forwards the data to the next node in the Pipeline</a:t>
            </a:r>
          </a:p>
          <a:p>
            <a:pPr eaLnBrk="1" hangingPunct="1"/>
            <a:r>
              <a:rPr lang="en-US" altLang="en-US" dirty="0"/>
              <a:t>When all replicas are written, the Client moves on to write the next block in file</a:t>
            </a:r>
          </a:p>
        </p:txBody>
      </p:sp>
    </p:spTree>
    <p:extLst>
      <p:ext uri="{BB962C8B-B14F-4D97-AF65-F5344CB8AC3E}">
        <p14:creationId xmlns:p14="http://schemas.microsoft.com/office/powerpoint/2010/main" val="111447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3400E5F-9130-0343-9110-470B46857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Rebalancer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14FE738-11AF-BD44-A3FD-FFE7703AE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0956" y="1690688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Goal: % disk full on </a:t>
            </a:r>
            <a:r>
              <a:rPr lang="en-US" altLang="en-US" dirty="0" err="1"/>
              <a:t>DataNodes</a:t>
            </a:r>
            <a:r>
              <a:rPr lang="en-US" altLang="en-US" dirty="0"/>
              <a:t> should be similar</a:t>
            </a:r>
          </a:p>
          <a:p>
            <a:pPr lvl="1" eaLnBrk="1" hangingPunct="1"/>
            <a:r>
              <a:rPr lang="en-US" altLang="en-US" dirty="0"/>
              <a:t>Usually run when new </a:t>
            </a:r>
            <a:r>
              <a:rPr lang="en-US" altLang="en-US" dirty="0" err="1"/>
              <a:t>DataNodes</a:t>
            </a:r>
            <a:r>
              <a:rPr lang="en-US" altLang="en-US" dirty="0"/>
              <a:t> are added</a:t>
            </a:r>
          </a:p>
          <a:p>
            <a:pPr lvl="1" eaLnBrk="1" hangingPunct="1"/>
            <a:r>
              <a:rPr lang="en-US" altLang="en-US" dirty="0"/>
              <a:t>Cluster is online when Rebalancer is active</a:t>
            </a:r>
          </a:p>
          <a:p>
            <a:pPr lvl="1" eaLnBrk="1" hangingPunct="1"/>
            <a:r>
              <a:rPr lang="en-US" altLang="en-US" dirty="0"/>
              <a:t>Rebalancer is throttled to avoid network congestion</a:t>
            </a:r>
          </a:p>
          <a:p>
            <a:pPr lvl="1" eaLnBrk="1" hangingPunct="1"/>
            <a:r>
              <a:rPr lang="en-US" altLang="en-US" dirty="0"/>
              <a:t>Command line tool</a:t>
            </a:r>
          </a:p>
        </p:txBody>
      </p:sp>
    </p:spTree>
    <p:extLst>
      <p:ext uri="{BB962C8B-B14F-4D97-AF65-F5344CB8AC3E}">
        <p14:creationId xmlns:p14="http://schemas.microsoft.com/office/powerpoint/2010/main" val="346378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DE7D12A-AC0F-8A40-8F71-6D4DED089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Secondary </a:t>
            </a:r>
            <a:r>
              <a:rPr lang="en-US" altLang="en-US" dirty="0" err="1"/>
              <a:t>NameNode</a:t>
            </a:r>
            <a:endParaRPr lang="en-US" altLang="en-US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4DF304D-FB44-BE4C-AA0A-AA0210491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0409" y="1690688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Copies </a:t>
            </a:r>
            <a:r>
              <a:rPr lang="en-US" altLang="en-US" dirty="0" err="1"/>
              <a:t>FsImage</a:t>
            </a:r>
            <a:r>
              <a:rPr lang="en-US" altLang="en-US" dirty="0"/>
              <a:t> and Transaction Log from </a:t>
            </a:r>
            <a:r>
              <a:rPr lang="en-US" altLang="en-US" dirty="0" err="1"/>
              <a:t>Namenode</a:t>
            </a:r>
            <a:r>
              <a:rPr lang="en-US" altLang="en-US" dirty="0"/>
              <a:t> to a temporary directory</a:t>
            </a:r>
          </a:p>
          <a:p>
            <a:pPr eaLnBrk="1" hangingPunct="1"/>
            <a:r>
              <a:rPr lang="en-US" altLang="en-US" dirty="0"/>
              <a:t>Merges </a:t>
            </a:r>
            <a:r>
              <a:rPr lang="en-US" altLang="en-US" dirty="0" err="1"/>
              <a:t>FSImage</a:t>
            </a:r>
            <a:r>
              <a:rPr lang="en-US" altLang="en-US" dirty="0"/>
              <a:t> and Transaction Log into a new </a:t>
            </a:r>
            <a:r>
              <a:rPr lang="en-US" altLang="en-US" dirty="0" err="1"/>
              <a:t>FSImage</a:t>
            </a:r>
            <a:r>
              <a:rPr lang="en-US" altLang="en-US" dirty="0"/>
              <a:t> in temporary directory</a:t>
            </a:r>
          </a:p>
          <a:p>
            <a:pPr eaLnBrk="1" hangingPunct="1"/>
            <a:r>
              <a:rPr lang="en-US" altLang="en-US" dirty="0"/>
              <a:t>Uploads new </a:t>
            </a:r>
            <a:r>
              <a:rPr lang="en-US" altLang="en-US" dirty="0" err="1"/>
              <a:t>FSImage</a:t>
            </a:r>
            <a:r>
              <a:rPr lang="en-US" altLang="en-US" dirty="0"/>
              <a:t> to the </a:t>
            </a:r>
            <a:r>
              <a:rPr lang="en-US" altLang="en-US" dirty="0" err="1"/>
              <a:t>NameNode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Transaction Log on </a:t>
            </a:r>
            <a:r>
              <a:rPr lang="en-US" altLang="en-US" dirty="0" err="1"/>
              <a:t>NameNode</a:t>
            </a:r>
            <a:r>
              <a:rPr lang="en-US" altLang="en-US" dirty="0"/>
              <a:t> is purged</a:t>
            </a:r>
          </a:p>
        </p:txBody>
      </p:sp>
    </p:spTree>
    <p:extLst>
      <p:ext uri="{BB962C8B-B14F-4D97-AF65-F5344CB8AC3E}">
        <p14:creationId xmlns:p14="http://schemas.microsoft.com/office/powerpoint/2010/main" val="322481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FA29-4780-F949-9587-5B665C5A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Standby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BCCA-3703-9A4F-B471-6152B2B3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1.0, </a:t>
            </a:r>
            <a:r>
              <a:rPr lang="en-US" dirty="0" err="1"/>
              <a:t>NameNode</a:t>
            </a:r>
            <a:r>
              <a:rPr lang="en-US" dirty="0"/>
              <a:t> is </a:t>
            </a:r>
            <a:r>
              <a:rPr lang="en-US" b="1" i="1" dirty="0"/>
              <a:t>single point of Failure</a:t>
            </a:r>
            <a:r>
              <a:rPr lang="en-US" dirty="0"/>
              <a:t> (SPOF). If </a:t>
            </a:r>
            <a:r>
              <a:rPr lang="en-US" dirty="0" err="1"/>
              <a:t>namenode</a:t>
            </a:r>
            <a:r>
              <a:rPr lang="en-US" dirty="0"/>
              <a:t> fails, all clients would unable to read/write files. In such event, whole </a:t>
            </a:r>
            <a:r>
              <a:rPr lang="en-US" b="1" dirty="0">
                <a:hlinkClick r:id="rId2"/>
              </a:rPr>
              <a:t>Hadoop</a:t>
            </a:r>
            <a:r>
              <a:rPr lang="en-US" dirty="0"/>
              <a:t> system would be out of service until new </a:t>
            </a:r>
            <a:r>
              <a:rPr lang="en-US" dirty="0" err="1"/>
              <a:t>namenode</a:t>
            </a:r>
            <a:r>
              <a:rPr lang="en-US" dirty="0"/>
              <a:t> is up.</a:t>
            </a:r>
          </a:p>
          <a:p>
            <a:r>
              <a:rPr lang="en-US" b="1" dirty="0">
                <a:hlinkClick r:id="rId3"/>
              </a:rPr>
              <a:t>Hadoop 2.0 </a:t>
            </a:r>
            <a:r>
              <a:rPr lang="en-US" dirty="0"/>
              <a:t>overcomes this SPOF by providing support for extra </a:t>
            </a:r>
            <a:r>
              <a:rPr lang="en-US" dirty="0" err="1"/>
              <a:t>NameNode</a:t>
            </a:r>
            <a:r>
              <a:rPr lang="en-US" dirty="0"/>
              <a:t> (standby </a:t>
            </a:r>
            <a:r>
              <a:rPr lang="en-US" dirty="0" err="1"/>
              <a:t>Namenode</a:t>
            </a:r>
            <a:r>
              <a:rPr lang="en-US" dirty="0"/>
              <a:t>). </a:t>
            </a:r>
            <a:r>
              <a:rPr lang="en-US" b="1" dirty="0">
                <a:hlinkClick r:id="rId4"/>
              </a:rPr>
              <a:t>High availability</a:t>
            </a:r>
            <a:r>
              <a:rPr lang="en-US" dirty="0"/>
              <a:t> feature provides an extra </a:t>
            </a:r>
            <a:r>
              <a:rPr lang="en-US" dirty="0" err="1"/>
              <a:t>NameNode</a:t>
            </a:r>
            <a:r>
              <a:rPr lang="en-US" dirty="0"/>
              <a:t> to </a:t>
            </a:r>
            <a:r>
              <a:rPr lang="en-US" dirty="0" err="1"/>
              <a:t>hadoop</a:t>
            </a:r>
            <a:r>
              <a:rPr lang="en-US" dirty="0"/>
              <a:t> architecture. This feature provides </a:t>
            </a:r>
            <a:r>
              <a:rPr lang="en-US" b="1" i="1" dirty="0"/>
              <a:t>automatic failover</a:t>
            </a:r>
            <a:r>
              <a:rPr lang="en-US" dirty="0"/>
              <a:t>. If active </a:t>
            </a:r>
            <a:r>
              <a:rPr lang="en-US" dirty="0" err="1"/>
              <a:t>NameNode</a:t>
            </a:r>
            <a:r>
              <a:rPr lang="en-US" dirty="0"/>
              <a:t> fails, then standby-</a:t>
            </a:r>
            <a:r>
              <a:rPr lang="en-US" dirty="0" err="1"/>
              <a:t>Namenode</a:t>
            </a:r>
            <a:r>
              <a:rPr lang="en-US" dirty="0"/>
              <a:t> takes all the responsibility of active node. And cluster continues to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DF35F89-F94B-8C47-A560-32AA6282E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Interface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446F795-1886-E745-835E-8ABC192E2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7313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Commads</a:t>
            </a:r>
            <a:r>
              <a:rPr lang="en-US" altLang="en-US" dirty="0"/>
              <a:t> for HDFS User:</a:t>
            </a:r>
          </a:p>
          <a:p>
            <a:pPr lvl="1" eaLnBrk="1" hangingPunct="1"/>
            <a:r>
              <a:rPr lang="en-US" altLang="en-US" dirty="0" err="1"/>
              <a:t>hadoop</a:t>
            </a:r>
            <a:r>
              <a:rPr lang="en-US" altLang="en-US" dirty="0"/>
              <a:t> </a:t>
            </a:r>
            <a:r>
              <a:rPr lang="en-US" altLang="en-US" dirty="0" err="1"/>
              <a:t>dfs</a:t>
            </a:r>
            <a:r>
              <a:rPr lang="en-US" altLang="en-US" dirty="0"/>
              <a:t> -</a:t>
            </a:r>
            <a:r>
              <a:rPr lang="en-US" altLang="en-US" dirty="0" err="1"/>
              <a:t>mkdir</a:t>
            </a:r>
            <a:r>
              <a:rPr lang="en-US" altLang="en-US" dirty="0"/>
              <a:t> /</a:t>
            </a:r>
            <a:r>
              <a:rPr lang="en-US" altLang="en-US" dirty="0" err="1"/>
              <a:t>foodir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hadoop</a:t>
            </a:r>
            <a:r>
              <a:rPr lang="en-US" altLang="en-US" dirty="0"/>
              <a:t> </a:t>
            </a:r>
            <a:r>
              <a:rPr lang="en-US" altLang="en-US" dirty="0" err="1"/>
              <a:t>dfs</a:t>
            </a:r>
            <a:r>
              <a:rPr lang="en-US" altLang="en-US" dirty="0"/>
              <a:t> -cat /</a:t>
            </a:r>
            <a:r>
              <a:rPr lang="en-US" altLang="en-US" dirty="0" err="1"/>
              <a:t>foodir</a:t>
            </a:r>
            <a:r>
              <a:rPr lang="en-US" altLang="en-US" dirty="0"/>
              <a:t>/</a:t>
            </a:r>
            <a:r>
              <a:rPr lang="en-US" altLang="en-US" dirty="0" err="1"/>
              <a:t>myfile.txt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hadoop</a:t>
            </a:r>
            <a:r>
              <a:rPr lang="en-US" altLang="en-US" dirty="0"/>
              <a:t> </a:t>
            </a:r>
            <a:r>
              <a:rPr lang="en-US" altLang="en-US" dirty="0" err="1"/>
              <a:t>dfs</a:t>
            </a:r>
            <a:r>
              <a:rPr lang="en-US" altLang="en-US" dirty="0"/>
              <a:t> -</a:t>
            </a:r>
            <a:r>
              <a:rPr lang="en-US" altLang="en-US" dirty="0" err="1"/>
              <a:t>rm</a:t>
            </a:r>
            <a:r>
              <a:rPr lang="en-US" altLang="en-US" dirty="0"/>
              <a:t> /</a:t>
            </a:r>
            <a:r>
              <a:rPr lang="en-US" altLang="en-US" dirty="0" err="1"/>
              <a:t>foodir</a:t>
            </a:r>
            <a:r>
              <a:rPr lang="en-US" altLang="en-US" dirty="0"/>
              <a:t>/</a:t>
            </a:r>
            <a:r>
              <a:rPr lang="en-US" altLang="en-US" dirty="0" err="1"/>
              <a:t>myfile.txt</a:t>
            </a:r>
            <a:endParaRPr lang="en-US" altLang="en-US" dirty="0"/>
          </a:p>
          <a:p>
            <a:pPr eaLnBrk="1" hangingPunct="1"/>
            <a:r>
              <a:rPr lang="en-US" altLang="en-US" dirty="0"/>
              <a:t>Commands for HDFS Administrator</a:t>
            </a:r>
          </a:p>
          <a:p>
            <a:pPr lvl="1" eaLnBrk="1" hangingPunct="1"/>
            <a:r>
              <a:rPr lang="en-US" altLang="en-US" dirty="0" err="1"/>
              <a:t>hadoop</a:t>
            </a:r>
            <a:r>
              <a:rPr lang="en-US" altLang="en-US" dirty="0"/>
              <a:t> </a:t>
            </a:r>
            <a:r>
              <a:rPr lang="en-US" altLang="en-US" dirty="0" err="1"/>
              <a:t>dfsadmin</a:t>
            </a:r>
            <a:r>
              <a:rPr lang="en-US" altLang="en-US" dirty="0"/>
              <a:t> -report</a:t>
            </a:r>
          </a:p>
          <a:p>
            <a:pPr lvl="1" eaLnBrk="1" hangingPunct="1"/>
            <a:r>
              <a:rPr lang="en-US" altLang="en-US" dirty="0" err="1"/>
              <a:t>hadoop</a:t>
            </a:r>
            <a:r>
              <a:rPr lang="en-US" altLang="en-US" dirty="0"/>
              <a:t> </a:t>
            </a:r>
            <a:r>
              <a:rPr lang="en-US" altLang="en-US" dirty="0" err="1"/>
              <a:t>dfsadmin</a:t>
            </a:r>
            <a:r>
              <a:rPr lang="en-US" altLang="en-US" dirty="0"/>
              <a:t> -</a:t>
            </a:r>
            <a:r>
              <a:rPr lang="en-US" altLang="en-US" dirty="0" err="1"/>
              <a:t>decommision</a:t>
            </a:r>
            <a:r>
              <a:rPr lang="en-US" altLang="en-US" dirty="0"/>
              <a:t> </a:t>
            </a:r>
            <a:r>
              <a:rPr lang="en-US" altLang="en-US" dirty="0" err="1"/>
              <a:t>datanodename</a:t>
            </a:r>
            <a:endParaRPr lang="en-US" altLang="en-US" dirty="0"/>
          </a:p>
          <a:p>
            <a:pPr eaLnBrk="1" hangingPunct="1"/>
            <a:r>
              <a:rPr lang="en-US" altLang="en-US" dirty="0"/>
              <a:t>Web Interface</a:t>
            </a:r>
          </a:p>
          <a:p>
            <a:pPr lvl="1" eaLnBrk="1" hangingPunct="1"/>
            <a:r>
              <a:rPr lang="en-US" altLang="en-US" dirty="0"/>
              <a:t>http://</a:t>
            </a:r>
            <a:r>
              <a:rPr lang="en-US" altLang="en-US" dirty="0" err="1"/>
              <a:t>host:port</a:t>
            </a:r>
            <a:r>
              <a:rPr lang="en-US" altLang="en-US" dirty="0"/>
              <a:t>/</a:t>
            </a:r>
            <a:r>
              <a:rPr lang="en-US" altLang="en-US" dirty="0" err="1"/>
              <a:t>dfshealth.jsp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516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44BC790-00CA-6946-A4B7-5933C8330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Goals of HDFS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2017156-9E40-5648-BE99-CFA0EC315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40564"/>
            <a:ext cx="7772400" cy="4174435"/>
          </a:xfrm>
        </p:spPr>
        <p:txBody>
          <a:bodyPr/>
          <a:lstStyle/>
          <a:p>
            <a:pPr eaLnBrk="1" hangingPunct="1"/>
            <a:r>
              <a:rPr lang="en-US" altLang="en-US" dirty="0"/>
              <a:t>Very Large Distributed File System</a:t>
            </a:r>
          </a:p>
          <a:p>
            <a:pPr lvl="1" eaLnBrk="1" hangingPunct="1"/>
            <a:r>
              <a:rPr lang="en-US" altLang="en-US" dirty="0"/>
              <a:t>10K nodes, 100 million files, 10PB</a:t>
            </a:r>
          </a:p>
          <a:p>
            <a:pPr eaLnBrk="1" hangingPunct="1"/>
            <a:r>
              <a:rPr lang="en-US" altLang="en-US" dirty="0"/>
              <a:t>Assumes Commodity Hardware</a:t>
            </a:r>
          </a:p>
          <a:p>
            <a:pPr lvl="1" eaLnBrk="1" hangingPunct="1"/>
            <a:r>
              <a:rPr lang="en-US" altLang="en-US" dirty="0"/>
              <a:t>Files are replicated to handle hardware failure</a:t>
            </a:r>
          </a:p>
          <a:p>
            <a:pPr lvl="1" eaLnBrk="1" hangingPunct="1"/>
            <a:r>
              <a:rPr lang="en-US" altLang="en-US" dirty="0"/>
              <a:t>Detect failures and recover from them</a:t>
            </a:r>
          </a:p>
          <a:p>
            <a:pPr eaLnBrk="1" hangingPunct="1"/>
            <a:r>
              <a:rPr lang="en-US" altLang="en-US" dirty="0"/>
              <a:t>Optimized for Batch Processing</a:t>
            </a:r>
          </a:p>
          <a:p>
            <a:pPr lvl="1" eaLnBrk="1" hangingPunct="1"/>
            <a:r>
              <a:rPr lang="en-US" altLang="en-US" dirty="0"/>
              <a:t>Data locations exposed so that computations can move to where data resides</a:t>
            </a:r>
          </a:p>
          <a:p>
            <a:pPr lvl="1" eaLnBrk="1" hangingPunct="1"/>
            <a:r>
              <a:rPr lang="en-US" altLang="en-US" dirty="0"/>
              <a:t>Provides very high aggregate bandwidth</a:t>
            </a:r>
          </a:p>
        </p:txBody>
      </p:sp>
      <p:pic>
        <p:nvPicPr>
          <p:cNvPr id="11268" name="Picture 3" descr="images.jpg">
            <a:extLst>
              <a:ext uri="{FF2B5EF4-FFF2-40B4-BE49-F238E27FC236}">
                <a16:creationId xmlns:a16="http://schemas.microsoft.com/office/drawing/2014/main" id="{A6350BF7-6FA1-3148-A855-4D66A7519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5289550"/>
            <a:ext cx="34194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65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5913112-F7A9-6F47-B4A8-3251C318B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Distributed File System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B2AA384-9EA1-C14D-ACF9-D37530E2F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91478"/>
            <a:ext cx="7772400" cy="432352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Single Namespace for entire cluster</a:t>
            </a:r>
          </a:p>
          <a:p>
            <a:pPr eaLnBrk="1" hangingPunct="1"/>
            <a:r>
              <a:rPr lang="en-US" altLang="en-US" dirty="0"/>
              <a:t>Data Coherency</a:t>
            </a:r>
          </a:p>
          <a:p>
            <a:pPr lvl="1" eaLnBrk="1" hangingPunct="1"/>
            <a:r>
              <a:rPr lang="en-US" altLang="en-US" dirty="0"/>
              <a:t>Write-once-read-many access model</a:t>
            </a:r>
          </a:p>
          <a:p>
            <a:pPr lvl="1" eaLnBrk="1" hangingPunct="1"/>
            <a:r>
              <a:rPr lang="en-US" altLang="en-US" dirty="0"/>
              <a:t>Client can only append to existing files</a:t>
            </a:r>
          </a:p>
          <a:p>
            <a:pPr eaLnBrk="1" hangingPunct="1"/>
            <a:r>
              <a:rPr lang="en-US" altLang="en-US" dirty="0"/>
              <a:t>Files are broken up into blocks</a:t>
            </a:r>
          </a:p>
          <a:p>
            <a:pPr lvl="1" eaLnBrk="1" hangingPunct="1"/>
            <a:r>
              <a:rPr lang="en-US" altLang="en-US" dirty="0"/>
              <a:t>Typically 64MB block size (128 MB now)</a:t>
            </a:r>
          </a:p>
          <a:p>
            <a:pPr lvl="1" eaLnBrk="1" hangingPunct="1"/>
            <a:r>
              <a:rPr lang="en-US" altLang="en-US" dirty="0"/>
              <a:t>Each block replicated on multiple </a:t>
            </a:r>
            <a:r>
              <a:rPr lang="en-US" altLang="en-US" dirty="0" err="1"/>
              <a:t>DataNodes</a:t>
            </a:r>
            <a:endParaRPr lang="en-US" altLang="en-US" dirty="0"/>
          </a:p>
          <a:p>
            <a:pPr eaLnBrk="1" hangingPunct="1"/>
            <a:r>
              <a:rPr lang="en-US" altLang="en-US" dirty="0"/>
              <a:t>Intelligent Client</a:t>
            </a:r>
          </a:p>
          <a:p>
            <a:pPr lvl="1" eaLnBrk="1" hangingPunct="1"/>
            <a:r>
              <a:rPr lang="en-US" altLang="en-US" dirty="0"/>
              <a:t>Client can find location of blocks</a:t>
            </a:r>
          </a:p>
          <a:p>
            <a:pPr lvl="1" eaLnBrk="1" hangingPunct="1"/>
            <a:r>
              <a:rPr lang="en-US" altLang="en-US" dirty="0"/>
              <a:t>Client accesses data directly from </a:t>
            </a:r>
            <a:r>
              <a:rPr lang="en-US" altLang="en-US" dirty="0" err="1"/>
              <a:t>DataNode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92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503513E-024B-DD4C-9119-BCDE2685C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HDFS Architecture</a:t>
            </a:r>
          </a:p>
        </p:txBody>
      </p:sp>
      <p:pic>
        <p:nvPicPr>
          <p:cNvPr id="13315" name="Picture 3" descr="hdfsarchitecture.gif">
            <a:extLst>
              <a:ext uri="{FF2B5EF4-FFF2-40B4-BE49-F238E27FC236}">
                <a16:creationId xmlns:a16="http://schemas.microsoft.com/office/drawing/2014/main" id="{6A648F70-F796-E745-9D57-94CB5A3A6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80" y="1404938"/>
            <a:ext cx="7362825" cy="50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B3B5D22-6D8C-DD4E-B908-E672F7CF2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of a NameNode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46F0A74-B85A-DE46-95C0-974AAD73E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90688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Manages File System Namespace</a:t>
            </a:r>
          </a:p>
          <a:p>
            <a:pPr lvl="1" eaLnBrk="1" hangingPunct="1"/>
            <a:r>
              <a:rPr lang="en-US" altLang="en-US" dirty="0"/>
              <a:t>Maps a file name to a set of blocks</a:t>
            </a:r>
          </a:p>
          <a:p>
            <a:pPr lvl="1" eaLnBrk="1" hangingPunct="1"/>
            <a:r>
              <a:rPr lang="en-US" altLang="en-US" dirty="0"/>
              <a:t>Maps a block to the </a:t>
            </a:r>
            <a:r>
              <a:rPr lang="en-US" altLang="en-US" dirty="0" err="1"/>
              <a:t>DataNodes</a:t>
            </a:r>
            <a:r>
              <a:rPr lang="en-US" altLang="en-US" dirty="0"/>
              <a:t> where it resides</a:t>
            </a:r>
          </a:p>
          <a:p>
            <a:pPr eaLnBrk="1" hangingPunct="1"/>
            <a:r>
              <a:rPr lang="en-US" altLang="en-US" dirty="0"/>
              <a:t>Cluster Configuration Management</a:t>
            </a:r>
          </a:p>
          <a:p>
            <a:pPr eaLnBrk="1" hangingPunct="1"/>
            <a:r>
              <a:rPr lang="en-US" altLang="en-US" dirty="0"/>
              <a:t>Replication Engine for Blocks</a:t>
            </a:r>
          </a:p>
        </p:txBody>
      </p:sp>
    </p:spTree>
    <p:extLst>
      <p:ext uri="{BB962C8B-B14F-4D97-AF65-F5344CB8AC3E}">
        <p14:creationId xmlns:p14="http://schemas.microsoft.com/office/powerpoint/2010/main" val="8371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8DC0243-EF1C-8D40-A149-A2F8405E6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NameNode Metadata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51AFB4E-986F-E540-8D42-80140FD8B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68475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Metadata in Memory</a:t>
            </a:r>
          </a:p>
          <a:p>
            <a:pPr lvl="1" eaLnBrk="1" hangingPunct="1"/>
            <a:r>
              <a:rPr lang="en-US" altLang="en-US" dirty="0"/>
              <a:t>The entire metadata is in main memory</a:t>
            </a:r>
          </a:p>
          <a:p>
            <a:pPr lvl="1" eaLnBrk="1" hangingPunct="1"/>
            <a:r>
              <a:rPr lang="en-US" altLang="en-US" dirty="0"/>
              <a:t>No demand paging of metadata</a:t>
            </a:r>
          </a:p>
          <a:p>
            <a:pPr eaLnBrk="1" hangingPunct="1"/>
            <a:r>
              <a:rPr lang="en-US" altLang="en-US" dirty="0"/>
              <a:t>Types of metadata</a:t>
            </a:r>
          </a:p>
          <a:p>
            <a:pPr lvl="1" eaLnBrk="1" hangingPunct="1"/>
            <a:r>
              <a:rPr lang="en-US" altLang="en-US" dirty="0"/>
              <a:t>List of files</a:t>
            </a:r>
          </a:p>
          <a:p>
            <a:pPr lvl="1" eaLnBrk="1" hangingPunct="1"/>
            <a:r>
              <a:rPr lang="en-US" altLang="en-US" dirty="0"/>
              <a:t>List of Blocks for each file</a:t>
            </a:r>
          </a:p>
          <a:p>
            <a:pPr lvl="1" eaLnBrk="1" hangingPunct="1"/>
            <a:r>
              <a:rPr lang="en-US" altLang="en-US" dirty="0"/>
              <a:t>List of </a:t>
            </a:r>
            <a:r>
              <a:rPr lang="en-US" altLang="en-US" dirty="0" err="1"/>
              <a:t>DataNodes</a:t>
            </a:r>
            <a:r>
              <a:rPr lang="en-US" altLang="en-US" dirty="0"/>
              <a:t> for each block</a:t>
            </a:r>
          </a:p>
          <a:p>
            <a:pPr lvl="1" eaLnBrk="1" hangingPunct="1"/>
            <a:r>
              <a:rPr lang="en-US" altLang="en-US" dirty="0"/>
              <a:t>File attributes, e.g. creation time, replication factor</a:t>
            </a:r>
          </a:p>
          <a:p>
            <a:pPr eaLnBrk="1" hangingPunct="1"/>
            <a:r>
              <a:rPr lang="en-US" altLang="en-US" dirty="0"/>
              <a:t>A Transaction Log</a:t>
            </a:r>
          </a:p>
          <a:p>
            <a:pPr lvl="1" eaLnBrk="1" hangingPunct="1"/>
            <a:r>
              <a:rPr lang="en-US" altLang="en-US" dirty="0"/>
              <a:t>Records file creations, file deletions </a:t>
            </a:r>
            <a:r>
              <a:rPr lang="en-US" altLang="en-US" dirty="0" err="1"/>
              <a:t>etc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582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E14C681-4024-6B47-94E3-21586A372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DataNode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22970D6-BDF8-B041-8ABE-5E3341B1F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70990"/>
            <a:ext cx="7772400" cy="4244009"/>
          </a:xfrm>
        </p:spPr>
        <p:txBody>
          <a:bodyPr/>
          <a:lstStyle/>
          <a:p>
            <a:pPr eaLnBrk="1" hangingPunct="1"/>
            <a:r>
              <a:rPr lang="en-US" altLang="en-US" dirty="0"/>
              <a:t>A Block Server</a:t>
            </a:r>
          </a:p>
          <a:p>
            <a:pPr lvl="1" eaLnBrk="1" hangingPunct="1"/>
            <a:r>
              <a:rPr lang="en-US" altLang="en-US" dirty="0"/>
              <a:t>Stores data in the local file system (e.g. ext3)</a:t>
            </a:r>
          </a:p>
          <a:p>
            <a:pPr lvl="1" eaLnBrk="1" hangingPunct="1"/>
            <a:r>
              <a:rPr lang="en-US" altLang="en-US" dirty="0"/>
              <a:t>Stores metadata of a block (e.g. CRC)</a:t>
            </a:r>
          </a:p>
          <a:p>
            <a:pPr lvl="1" eaLnBrk="1" hangingPunct="1"/>
            <a:r>
              <a:rPr lang="en-US" altLang="en-US" dirty="0"/>
              <a:t>Serves data and metadata to Clients</a:t>
            </a:r>
          </a:p>
          <a:p>
            <a:pPr eaLnBrk="1" hangingPunct="1"/>
            <a:r>
              <a:rPr lang="en-US" altLang="en-US" dirty="0"/>
              <a:t>Block Report</a:t>
            </a:r>
          </a:p>
          <a:p>
            <a:pPr lvl="1" eaLnBrk="1" hangingPunct="1"/>
            <a:r>
              <a:rPr lang="en-US" altLang="en-US" dirty="0"/>
              <a:t>Periodically sends a report of all existing blocks to the </a:t>
            </a:r>
            <a:r>
              <a:rPr lang="en-US" altLang="en-US" dirty="0" err="1"/>
              <a:t>NameNode</a:t>
            </a:r>
            <a:endParaRPr lang="en-US" altLang="en-US" dirty="0"/>
          </a:p>
          <a:p>
            <a:pPr eaLnBrk="1" hangingPunct="1"/>
            <a:r>
              <a:rPr lang="en-US" altLang="en-US" dirty="0"/>
              <a:t>Facilitates Pipelining of Data</a:t>
            </a:r>
          </a:p>
          <a:p>
            <a:pPr lvl="1" eaLnBrk="1" hangingPunct="1"/>
            <a:r>
              <a:rPr lang="en-US" altLang="en-US" dirty="0"/>
              <a:t>Forwards data to other specified </a:t>
            </a:r>
            <a:r>
              <a:rPr lang="en-US" altLang="en-US" dirty="0" err="1"/>
              <a:t>DataNodes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956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BD8CA98-B015-AC48-A808-065A8493D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Placement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52F3B5B-011B-7942-BDBB-59267B59C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90688"/>
            <a:ext cx="7772400" cy="4024312"/>
          </a:xfrm>
        </p:spPr>
        <p:txBody>
          <a:bodyPr/>
          <a:lstStyle/>
          <a:p>
            <a:pPr eaLnBrk="1" hangingPunct="1"/>
            <a:r>
              <a:rPr lang="en-US" altLang="en-US" dirty="0"/>
              <a:t>Current Strategy</a:t>
            </a:r>
          </a:p>
          <a:p>
            <a:pPr lvl="1" eaLnBrk="1" hangingPunct="1"/>
            <a:r>
              <a:rPr lang="en-US" altLang="en-US" dirty="0"/>
              <a:t>One replica on local node</a:t>
            </a:r>
          </a:p>
          <a:p>
            <a:pPr lvl="1" eaLnBrk="1" hangingPunct="1"/>
            <a:r>
              <a:rPr lang="en-US" altLang="en-US" dirty="0"/>
              <a:t>Second replica on a remote rack</a:t>
            </a:r>
          </a:p>
          <a:p>
            <a:pPr lvl="1" eaLnBrk="1" hangingPunct="1"/>
            <a:r>
              <a:rPr lang="en-US" altLang="en-US" dirty="0"/>
              <a:t>Third replica on same remote rack</a:t>
            </a:r>
          </a:p>
          <a:p>
            <a:pPr lvl="1" eaLnBrk="1" hangingPunct="1"/>
            <a:r>
              <a:rPr lang="en-US" altLang="en-US" dirty="0"/>
              <a:t>Additional replicas are randomly placed</a:t>
            </a:r>
          </a:p>
          <a:p>
            <a:pPr eaLnBrk="1" hangingPunct="1"/>
            <a:r>
              <a:rPr lang="en-US" altLang="en-US" dirty="0"/>
              <a:t>Clients read from nearest replicas</a:t>
            </a:r>
          </a:p>
          <a:p>
            <a:pPr eaLnBrk="1" hangingPunct="1"/>
            <a:r>
              <a:rPr lang="en-US" altLang="en-US" dirty="0"/>
              <a:t>Would like to make this policy pluggable</a:t>
            </a:r>
          </a:p>
        </p:txBody>
      </p:sp>
    </p:spTree>
    <p:extLst>
      <p:ext uri="{BB962C8B-B14F-4D97-AF65-F5344CB8AC3E}">
        <p14:creationId xmlns:p14="http://schemas.microsoft.com/office/powerpoint/2010/main" val="383328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C74FA38-A867-B549-AEEF-EC2C53E10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Heartbeats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1BD7D3E-3AB1-3742-8CDC-0511F7ABB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1139" y="1768475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DataNodes</a:t>
            </a:r>
            <a:r>
              <a:rPr lang="en-US" altLang="en-US" dirty="0"/>
              <a:t> send </a:t>
            </a:r>
            <a:r>
              <a:rPr lang="en-US" altLang="en-US" dirty="0" err="1"/>
              <a:t>hearbeat</a:t>
            </a:r>
            <a:r>
              <a:rPr lang="en-US" altLang="en-US" dirty="0"/>
              <a:t> to the </a:t>
            </a:r>
            <a:r>
              <a:rPr lang="en-US" altLang="en-US" dirty="0" err="1"/>
              <a:t>NameNode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Once every 3 seconds</a:t>
            </a:r>
          </a:p>
          <a:p>
            <a:pPr eaLnBrk="1" hangingPunct="1"/>
            <a:r>
              <a:rPr lang="en-US" altLang="en-US" dirty="0" err="1"/>
              <a:t>NameNode</a:t>
            </a:r>
            <a:r>
              <a:rPr lang="en-US" altLang="en-US" dirty="0"/>
              <a:t> uses heartbeats to detect </a:t>
            </a:r>
            <a:r>
              <a:rPr lang="en-US" altLang="en-US" dirty="0" err="1"/>
              <a:t>DataNode</a:t>
            </a:r>
            <a:r>
              <a:rPr lang="en-US" altLang="en-US" dirty="0"/>
              <a:t> failure</a:t>
            </a:r>
          </a:p>
        </p:txBody>
      </p:sp>
    </p:spTree>
    <p:extLst>
      <p:ext uri="{BB962C8B-B14F-4D97-AF65-F5344CB8AC3E}">
        <p14:creationId xmlns:p14="http://schemas.microsoft.com/office/powerpoint/2010/main" val="38665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625</Words>
  <Application>Microsoft Macintosh PowerPoint</Application>
  <PresentationFormat>Widescreen</PresentationFormat>
  <Paragraphs>125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Hadoop Distributed File System (HDFS)</vt:lpstr>
      <vt:lpstr>Goals of HDFS</vt:lpstr>
      <vt:lpstr>Distributed File System</vt:lpstr>
      <vt:lpstr>HDFS Architecture</vt:lpstr>
      <vt:lpstr>Functions of a NameNode</vt:lpstr>
      <vt:lpstr>NameNode Metadata</vt:lpstr>
      <vt:lpstr>DataNode</vt:lpstr>
      <vt:lpstr>Block Placement</vt:lpstr>
      <vt:lpstr>Heartbeats</vt:lpstr>
      <vt:lpstr>Replication Engine</vt:lpstr>
      <vt:lpstr>Data Correctness</vt:lpstr>
      <vt:lpstr>NameNode Failure</vt:lpstr>
      <vt:lpstr>Data Pieplining</vt:lpstr>
      <vt:lpstr>Rebalancer</vt:lpstr>
      <vt:lpstr>Secondary NameNode</vt:lpstr>
      <vt:lpstr>Standby Node</vt:lpstr>
      <vt:lpstr>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2019-03-09T01:45:07Z</dcterms:created>
  <dcterms:modified xsi:type="dcterms:W3CDTF">2019-03-10T13:37:38Z</dcterms:modified>
</cp:coreProperties>
</file>