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8" r:id="rId2"/>
    <p:sldId id="289" r:id="rId3"/>
    <p:sldId id="290" r:id="rId4"/>
    <p:sldId id="291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43EFB-5657-3A48-9406-15A4DAAEB9C1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8B5C-FB5E-2949-A6DD-A119FD66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3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C0F45254-1E78-B740-8166-CFF2DC642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748B60-D63F-A247-89F0-EFBC73BE12B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689E1253-3AC9-F948-BD36-1FFB9A4F84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8AD97055-7972-B34D-979E-42D041D7D92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481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92C3DB7E-DD0F-C64D-AB01-5236D15372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7D1CF5-242A-2342-99BC-ABCAF5FBEC16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566FBE5A-1C3F-C54A-8721-A6483EFE59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2E45B831-608D-374D-9523-2E7D7D8E058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742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646C3558-59B8-084A-8F4F-B8360BA965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5CC0AA-F18D-E84E-9FAC-6663D185F96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7E154A35-5B48-904C-9380-F7EF16316B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83FE603A-B4E6-AD47-9490-4114DBF195C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7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9573CC95-FCCC-F94E-AD82-A89A29FFA1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5F4C8F-DCDC-C14F-A713-83ABDB72213A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08CB75E5-5D0E-4B44-8D75-2D2B48AEB9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986F0AAE-2F74-A54B-8325-C02A06797CD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03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7E8911CA-B1FF-BF4B-B9BA-1E54253C4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FED59A-5FB6-F54A-B837-E9D85296541A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97A61314-2B73-A942-95C7-9D5949D091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F8F2379F-514F-8242-AC67-4486166673D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56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0B24-9E84-A64F-83B6-956F43C7D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24373-6343-8844-AA26-4CCA10354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735B-7012-7D49-8BEE-7CA4E048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217B-1261-4C49-B884-07FFC0E0ADC6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CDDC-6F0E-3649-A652-52C4EE33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532E-B1B3-3D4B-8407-951F5C93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F85-BA97-4044-9160-C92D1864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3941-F8D0-FC4B-8D15-C050EFB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1F553-3159-C34A-B20B-CE0BFECF5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310D-D59C-744F-8F57-2FADF46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217B-1261-4C49-B884-07FFC0E0ADC6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C1A5-E531-7E46-843E-BFFC68C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20E2-2366-E244-9BFE-17394681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F85-BA97-4044-9160-C92D1864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D89D8-1D44-104F-841A-BD70DA0A1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B8327-9308-6A48-999E-DE8DC5B01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18D9E-EF4C-FE41-943A-53636639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217B-1261-4C49-B884-07FFC0E0ADC6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9FD67-027A-5945-B802-7CE434C5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7536-181A-7747-B089-9CED1AFD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F85-BA97-4044-9160-C92D1864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3869-D9EF-8745-9787-81828DF6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A555-9CE7-6748-8F6C-88EF687D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0B67-C25A-A342-BDE2-06972646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217B-1261-4C49-B884-07FFC0E0ADC6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91BD-1B91-2A4A-88B2-BCADC369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37E7E-1836-A841-AF2F-10088E7A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F85-BA97-4044-9160-C92D1864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9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852-BEF6-724A-AD33-CF51C1F4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E5500-7D2E-C04A-9ADF-F28B6A07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EAEC-3568-B141-BE39-4B3BF70A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217B-1261-4C49-B884-07FFC0E0ADC6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1D70-0285-574C-BBDC-871C06EB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3616-0C84-0748-8A26-094B5EE3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F85-BA97-4044-9160-C92D1864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C74D-2068-4B40-B357-8601594E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D781-C25B-8040-B099-EB98AD388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36E7-BEF0-564A-846B-ADE4BC208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80309-E2FD-9C44-BA6C-63AB13C7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217B-1261-4C49-B884-07FFC0E0ADC6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CDE1-5690-5949-AA27-77A39AB3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57102-47FE-A744-871A-B18CD87C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F85-BA97-4044-9160-C92D1864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BAFA-D5E1-8643-A853-BF02D3BA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F56C-310E-AC4D-8C9A-5989BB53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EE28A-0C34-814B-9803-1EC5D2EB7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5A152-FC0E-F847-B2B0-C947BC51F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C4DA2-7DCD-7F44-947D-B2A4961A0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16CD2-E1D5-CF4B-9BD7-45BEC0B5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217B-1261-4C49-B884-07FFC0E0ADC6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A1DE1-F0FF-394C-9AD1-364FB377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54AC3-E311-F441-A7A0-ADCC003C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F85-BA97-4044-9160-C92D1864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8D72-8EA6-744C-8AC7-16FB58B9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ACA89-5B28-A346-A60D-C7EF94F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217B-1261-4C49-B884-07FFC0E0ADC6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2FA26-8D84-2F49-839B-A35A29E9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B6450-93A7-2340-A6B6-D6BE84BC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F85-BA97-4044-9160-C92D1864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8F255-872B-124C-8943-EFE49ED0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217B-1261-4C49-B884-07FFC0E0ADC6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E9010-5CE4-2B4F-834B-0D410ACE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67969-9DB7-A94A-BC2B-254EE7F2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F85-BA97-4044-9160-C92D1864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2AB4-86D8-9B40-A667-A92AFCE1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3918-F37A-6E45-A4DD-68CF39E5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E3C0E-0B45-254A-9005-69F42C0DE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50317-0936-C746-B9FC-A4C0EDFC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217B-1261-4C49-B884-07FFC0E0ADC6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059C6-69AA-7E41-AC12-34462AC7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D722B-12AF-0849-85A8-856DF605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F85-BA97-4044-9160-C92D1864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4DA0-0A87-A34A-AA3D-0450A0F8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A630-E86C-8546-A766-DAD1DBFC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7E101-E82C-D84E-B9D6-2586003E8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F485C-5D80-AA47-A11E-975A7C47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217B-1261-4C49-B884-07FFC0E0ADC6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A5363-8916-154C-828C-112D3925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678A8-43AA-EF42-9B01-F22936B7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8F85-BA97-4044-9160-C92D1864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178C9-2067-5D4B-B340-503D95A5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3ECB-9608-9C4A-88F9-9DA3C59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77BB-E60A-AE44-B30D-185E62B09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217B-1261-4C49-B884-07FFC0E0ADC6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EF4F-E571-3340-984E-DA04B81AD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8B9A-01F9-A74B-ACC8-FFABE2765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78F85-BA97-4044-9160-C92D1864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810827A-2D80-9246-8B4A-087BA4D39E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9600" dirty="0"/>
              <a:t>Hive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FD9232A-7BC2-7241-8727-D02E60685F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33650" y="2971800"/>
            <a:ext cx="7086600" cy="1752600"/>
          </a:xfrm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841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84B16C4-9799-DF4A-A759-72C599790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Hive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7A594A4-E892-B749-8AD1-65BBBF999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90688"/>
            <a:ext cx="7772400" cy="4024312"/>
          </a:xfrm>
        </p:spPr>
        <p:txBody>
          <a:bodyPr/>
          <a:lstStyle/>
          <a:p>
            <a:pPr eaLnBrk="1" hangingPunct="1"/>
            <a:r>
              <a:rPr lang="en-US" altLang="en-US" dirty="0"/>
              <a:t>Developed at Facebook</a:t>
            </a:r>
          </a:p>
          <a:p>
            <a:pPr eaLnBrk="1" hangingPunct="1"/>
            <a:r>
              <a:rPr lang="en-US" altLang="en-US" dirty="0"/>
              <a:t>Used for majority of Facebook jobs</a:t>
            </a:r>
          </a:p>
          <a:p>
            <a:pPr eaLnBrk="1" hangingPunct="1"/>
            <a:r>
              <a:rPr lang="en-US" altLang="en-US" dirty="0"/>
              <a:t>“Relational database” built on Hadoop</a:t>
            </a:r>
          </a:p>
          <a:p>
            <a:pPr lvl="1" eaLnBrk="1" hangingPunct="1"/>
            <a:r>
              <a:rPr lang="en-US" altLang="en-US" dirty="0"/>
              <a:t>Maintains list of table schemas</a:t>
            </a:r>
          </a:p>
          <a:p>
            <a:pPr lvl="1" eaLnBrk="1" hangingPunct="1"/>
            <a:r>
              <a:rPr lang="en-US" altLang="en-US" dirty="0"/>
              <a:t>SQL-like query language (HiveQL)</a:t>
            </a:r>
          </a:p>
          <a:p>
            <a:pPr lvl="1" eaLnBrk="1" hangingPunct="1"/>
            <a:r>
              <a:rPr lang="en-US" altLang="en-US" dirty="0"/>
              <a:t>Can call Hadoop Streaming scripts from HiveQL</a:t>
            </a:r>
          </a:p>
          <a:p>
            <a:pPr lvl="1" eaLnBrk="1" hangingPunct="1"/>
            <a:r>
              <a:rPr lang="en-US" altLang="en-US" dirty="0"/>
              <a:t>Supports table partitioning, clustering, complex data types, some optimizations</a:t>
            </a:r>
          </a:p>
        </p:txBody>
      </p:sp>
      <p:pic>
        <p:nvPicPr>
          <p:cNvPr id="69636" name="Picture 5">
            <a:extLst>
              <a:ext uri="{FF2B5EF4-FFF2-40B4-BE49-F238E27FC236}">
                <a16:creationId xmlns:a16="http://schemas.microsoft.com/office/drawing/2014/main" id="{496590B2-6B08-AF42-A4EA-13A0D8F95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5029201"/>
            <a:ext cx="12192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28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6CFC333-7C91-5547-AB76-3D7E74680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Hive Table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977FDF0-FDF8-D24F-9702-0A46A06C5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3925956"/>
            <a:ext cx="8534400" cy="186524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Partitioning breaks table into separate files for each (</a:t>
            </a:r>
            <a:r>
              <a:rPr lang="en-US" altLang="en-US" dirty="0" err="1"/>
              <a:t>dt</a:t>
            </a:r>
            <a:r>
              <a:rPr lang="en-US" altLang="en-US" dirty="0"/>
              <a:t>, country) pair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Ex: /hive/</a:t>
            </a:r>
            <a:r>
              <a:rPr lang="en-US" altLang="en-US" dirty="0" err="1"/>
              <a:t>page_view</a:t>
            </a:r>
            <a:r>
              <a:rPr lang="en-US" altLang="en-US" dirty="0"/>
              <a:t>/</a:t>
            </a:r>
            <a:r>
              <a:rPr lang="en-US" altLang="en-US" dirty="0" err="1"/>
              <a:t>dt</a:t>
            </a:r>
            <a:r>
              <a:rPr lang="en-US" altLang="en-US" dirty="0"/>
              <a:t>=2008-06-08,country=USA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	      /hive/</a:t>
            </a:r>
            <a:r>
              <a:rPr lang="en-US" altLang="en-US" dirty="0" err="1"/>
              <a:t>page_view</a:t>
            </a:r>
            <a:r>
              <a:rPr lang="en-US" altLang="en-US" dirty="0"/>
              <a:t>/</a:t>
            </a:r>
            <a:r>
              <a:rPr lang="en-US" altLang="en-US" dirty="0" err="1"/>
              <a:t>dt</a:t>
            </a:r>
            <a:r>
              <a:rPr lang="en-US" altLang="en-US" dirty="0"/>
              <a:t>=2008-06-08,country=CA</a:t>
            </a:r>
          </a:p>
        </p:txBody>
      </p:sp>
      <p:sp>
        <p:nvSpPr>
          <p:cNvPr id="70660" name="Text Box 5">
            <a:extLst>
              <a:ext uri="{FF2B5EF4-FFF2-40B4-BE49-F238E27FC236}">
                <a16:creationId xmlns:a16="http://schemas.microsoft.com/office/drawing/2014/main" id="{366FBAC7-765B-6346-81F3-2E440C7E2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52329"/>
            <a:ext cx="8458200" cy="234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page_views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viewTime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INT,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BIGINT,</a:t>
            </a:r>
          </a:p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page_url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STRING,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referrer_url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STRING, </a:t>
            </a:r>
          </a:p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STRING COMMENT 'User IP address') </a:t>
            </a:r>
          </a:p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COMMENT 'This is the page view table' </a:t>
            </a:r>
          </a:p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PARTITIONED BY(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STRING, country STRING)</a:t>
            </a:r>
          </a:p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STORED AS SEQUENCEFILE; </a:t>
            </a:r>
          </a:p>
        </p:txBody>
      </p:sp>
    </p:spTree>
    <p:extLst>
      <p:ext uri="{BB962C8B-B14F-4D97-AF65-F5344CB8AC3E}">
        <p14:creationId xmlns:p14="http://schemas.microsoft.com/office/powerpoint/2010/main" val="138629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927A3CF-C45A-CF46-A0C7-0670F4EA0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Simple Query</a:t>
            </a:r>
          </a:p>
        </p:txBody>
      </p:sp>
      <p:sp>
        <p:nvSpPr>
          <p:cNvPr id="71683" name="Text Box 6">
            <a:extLst>
              <a:ext uri="{FF2B5EF4-FFF2-40B4-BE49-F238E27FC236}">
                <a16:creationId xmlns:a16="http://schemas.microsoft.com/office/drawing/2014/main" id="{8BC9A6D0-EDDF-AD4B-9ABA-B9BDE7285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1374"/>
            <a:ext cx="7772400" cy="206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page_views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.* </a:t>
            </a:r>
          </a:p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page_views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page_views.date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&gt;= '2008-03-01'</a:t>
            </a:r>
          </a:p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AND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page_views.date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&lt;= '2008-03-31'</a:t>
            </a:r>
          </a:p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AND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page_views.referrer_url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like '%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xyz.com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1684" name="Text Box 7">
            <a:extLst>
              <a:ext uri="{FF2B5EF4-FFF2-40B4-BE49-F238E27FC236}">
                <a16:creationId xmlns:a16="http://schemas.microsoft.com/office/drawing/2014/main" id="{57A19DF2-B0C6-3942-A107-380024C68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Hive only reads partition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2008-03-01,*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3200" dirty="0">
                <a:solidFill>
                  <a:srgbClr val="000000"/>
                </a:solidFill>
              </a:rPr>
              <a:t>instead of scanning entire table</a:t>
            </a:r>
          </a:p>
        </p:txBody>
      </p:sp>
      <p:sp>
        <p:nvSpPr>
          <p:cNvPr id="71685" name="Text Box 8">
            <a:extLst>
              <a:ext uri="{FF2B5EF4-FFF2-40B4-BE49-F238E27FC236}">
                <a16:creationId xmlns:a16="http://schemas.microsoft.com/office/drawing/2014/main" id="{985C8C6B-64A5-604A-853B-53CAE6BAD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01416"/>
            <a:ext cx="8382000" cy="155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Find all page views coming from </a:t>
            </a:r>
            <a:r>
              <a:rPr lang="en-US" altLang="en-US" sz="3200" dirty="0" err="1">
                <a:solidFill>
                  <a:srgbClr val="000000"/>
                </a:solidFill>
              </a:rPr>
              <a:t>xyz.com</a:t>
            </a:r>
            <a:r>
              <a:rPr lang="en-US" altLang="en-US" sz="3200" dirty="0">
                <a:solidFill>
                  <a:srgbClr val="000000"/>
                </a:solidFill>
              </a:rPr>
              <a:t> on March 31</a:t>
            </a:r>
            <a:r>
              <a:rPr lang="en-US" altLang="en-US" sz="3200" baseline="30000" dirty="0">
                <a:solidFill>
                  <a:srgbClr val="000000"/>
                </a:solidFill>
              </a:rPr>
              <a:t>st</a:t>
            </a:r>
            <a:r>
              <a:rPr lang="en-US" altLang="en-US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5470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B6A0495-D349-C449-8103-066B49CFF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 and Joins</a:t>
            </a:r>
          </a:p>
        </p:txBody>
      </p:sp>
      <p:sp>
        <p:nvSpPr>
          <p:cNvPr id="72707" name="Text Box 6">
            <a:extLst>
              <a:ext uri="{FF2B5EF4-FFF2-40B4-BE49-F238E27FC236}">
                <a16:creationId xmlns:a16="http://schemas.microsoft.com/office/drawing/2014/main" id="{7C249028-8C66-7741-A161-4B99460B1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21904"/>
            <a:ext cx="8382000" cy="72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Count users who visited each page by gender:</a:t>
            </a:r>
          </a:p>
          <a:p>
            <a:pPr>
              <a:spcBef>
                <a:spcPts val="750"/>
              </a:spcBef>
              <a:buClr>
                <a:srgbClr val="000000"/>
              </a:buClr>
              <a:buSzPct val="100000"/>
            </a:pPr>
            <a:endParaRPr lang="en-US" altLang="en-US" sz="3000" dirty="0">
              <a:solidFill>
                <a:srgbClr val="000000"/>
              </a:solidFill>
            </a:endParaRPr>
          </a:p>
          <a:p>
            <a:pPr>
              <a:spcBef>
                <a:spcPts val="750"/>
              </a:spcBef>
              <a:buClr>
                <a:srgbClr val="000000"/>
              </a:buClr>
              <a:buSzPct val="100000"/>
            </a:pPr>
            <a:endParaRPr lang="en-US" altLang="en-US" sz="3000" dirty="0">
              <a:solidFill>
                <a:srgbClr val="000000"/>
              </a:solidFill>
            </a:endParaRPr>
          </a:p>
          <a:p>
            <a:pPr>
              <a:spcBef>
                <a:spcPts val="750"/>
              </a:spcBef>
              <a:buClr>
                <a:srgbClr val="000000"/>
              </a:buClr>
              <a:buSzPct val="100000"/>
            </a:pPr>
            <a:endParaRPr lang="en-US" altLang="en-US" sz="3000" dirty="0">
              <a:solidFill>
                <a:srgbClr val="000000"/>
              </a:solidFill>
            </a:endParaRPr>
          </a:p>
          <a:p>
            <a:pPr>
              <a:spcBef>
                <a:spcPts val="525"/>
              </a:spcBef>
            </a:pPr>
            <a:endParaRPr lang="en-US" altLang="en-US" sz="2100" dirty="0">
              <a:solidFill>
                <a:srgbClr val="000000"/>
              </a:solidFill>
            </a:endParaRPr>
          </a:p>
          <a:p>
            <a:pPr>
              <a:spcBef>
                <a:spcPts val="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Sample output:</a:t>
            </a:r>
          </a:p>
        </p:txBody>
      </p:sp>
      <p:pic>
        <p:nvPicPr>
          <p:cNvPr id="72708" name="Picture 7">
            <a:extLst>
              <a:ext uri="{FF2B5EF4-FFF2-40B4-BE49-F238E27FC236}">
                <a16:creationId xmlns:a16="http://schemas.microsoft.com/office/drawing/2014/main" id="{FA8CEA0A-6897-E54E-A75E-7889628A2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4512364"/>
            <a:ext cx="5937250" cy="190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2709" name="Text Box 8">
            <a:extLst>
              <a:ext uri="{FF2B5EF4-FFF2-40B4-BE49-F238E27FC236}">
                <a16:creationId xmlns:a16="http://schemas.microsoft.com/office/drawing/2014/main" id="{A04F3579-87CB-B74E-B3E5-BAA8CC13A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44562"/>
            <a:ext cx="8077200" cy="190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>
                <a:solidFill>
                  <a:srgbClr val="000000"/>
                </a:solidFill>
                <a:latin typeface="Consolas" panose="020B0609020204030204" pitchFamily="49" charset="0"/>
              </a:rPr>
              <a:t>SELECT pv.page_url, u.gender, COUNT(DISTINCT u.id)</a:t>
            </a:r>
          </a:p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>
                <a:solidFill>
                  <a:srgbClr val="000000"/>
                </a:solidFill>
                <a:latin typeface="Consolas" panose="020B0609020204030204" pitchFamily="49" charset="0"/>
              </a:rPr>
              <a:t>FROM page_views pv JOIN user u ON (pv.userid = u.id)</a:t>
            </a:r>
          </a:p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>
                <a:solidFill>
                  <a:srgbClr val="000000"/>
                </a:solidFill>
                <a:latin typeface="Consolas" panose="020B0609020204030204" pitchFamily="49" charset="0"/>
              </a:rPr>
              <a:t>GROUP BY pv.page_url, u.gender</a:t>
            </a:r>
          </a:p>
          <a:p>
            <a:pPr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altLang="en-US" sz="2100">
                <a:solidFill>
                  <a:srgbClr val="000000"/>
                </a:solidFill>
                <a:latin typeface="Consolas" panose="020B0609020204030204" pitchFamily="49" charset="0"/>
              </a:rPr>
              <a:t>WHERE pv.date = '2008-03-03'; </a:t>
            </a:r>
          </a:p>
        </p:txBody>
      </p:sp>
    </p:spTree>
    <p:extLst>
      <p:ext uri="{BB962C8B-B14F-4D97-AF65-F5344CB8AC3E}">
        <p14:creationId xmlns:p14="http://schemas.microsoft.com/office/powerpoint/2010/main" val="217326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260</Words>
  <Application>Microsoft Macintosh PowerPoint</Application>
  <PresentationFormat>Widescreen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Hive</vt:lpstr>
      <vt:lpstr>Hive</vt:lpstr>
      <vt:lpstr>Creating a Hive Table</vt:lpstr>
      <vt:lpstr>A Simple Query</vt:lpstr>
      <vt:lpstr>Aggregation and 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Microsoft Office User</dc:creator>
  <cp:lastModifiedBy>Microsoft Office User</cp:lastModifiedBy>
  <cp:revision>1</cp:revision>
  <dcterms:created xsi:type="dcterms:W3CDTF">2019-03-09T02:09:00Z</dcterms:created>
  <dcterms:modified xsi:type="dcterms:W3CDTF">2019-03-09T02:12:15Z</dcterms:modified>
</cp:coreProperties>
</file>