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82" r:id="rId3"/>
    <p:sldId id="323" r:id="rId4"/>
    <p:sldId id="309" r:id="rId5"/>
    <p:sldId id="303" r:id="rId6"/>
    <p:sldId id="283" r:id="rId7"/>
    <p:sldId id="314" r:id="rId8"/>
    <p:sldId id="313" r:id="rId9"/>
    <p:sldId id="321" r:id="rId10"/>
    <p:sldId id="302" r:id="rId11"/>
    <p:sldId id="322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EAA89-924F-49BE-A020-3EF42BBDFC3B}" v="22" dt="2020-10-08T23:53:36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ru Balasubramaniam" userId="207675dc-05bd-449a-a96f-b3619bf0294c" providerId="ADAL" clId="{7B6EAA89-924F-49BE-A020-3EF42BBDFC3B}"/>
    <pc:docChg chg="undo custSel addSld modSld sldOrd">
      <pc:chgData name="Thiru Balasubramaniam" userId="207675dc-05bd-449a-a96f-b3619bf0294c" providerId="ADAL" clId="{7B6EAA89-924F-49BE-A020-3EF42BBDFC3B}" dt="2020-10-08T23:53:36.336" v="204" actId="20577"/>
      <pc:docMkLst>
        <pc:docMk/>
      </pc:docMkLst>
      <pc:sldChg chg="ord">
        <pc:chgData name="Thiru Balasubramaniam" userId="207675dc-05bd-449a-a96f-b3619bf0294c" providerId="ADAL" clId="{7B6EAA89-924F-49BE-A020-3EF42BBDFC3B}" dt="2020-10-08T18:00:59.778" v="90"/>
        <pc:sldMkLst>
          <pc:docMk/>
          <pc:sldMk cId="4276750587" sldId="303"/>
        </pc:sldMkLst>
      </pc:sldChg>
      <pc:sldChg chg="modSp add mod ord">
        <pc:chgData name="Thiru Balasubramaniam" userId="207675dc-05bd-449a-a96f-b3619bf0294c" providerId="ADAL" clId="{7B6EAA89-924F-49BE-A020-3EF42BBDFC3B}" dt="2020-10-08T18:01:03.363" v="92"/>
        <pc:sldMkLst>
          <pc:docMk/>
          <pc:sldMk cId="937136450" sldId="309"/>
        </pc:sldMkLst>
        <pc:spChg chg="mod">
          <ac:chgData name="Thiru Balasubramaniam" userId="207675dc-05bd-449a-a96f-b3619bf0294c" providerId="ADAL" clId="{7B6EAA89-924F-49BE-A020-3EF42BBDFC3B}" dt="2020-10-08T18:00:48.770" v="88" actId="20577"/>
          <ac:spMkLst>
            <pc:docMk/>
            <pc:sldMk cId="937136450" sldId="309"/>
            <ac:spMk id="3" creationId="{DA8CEFF7-7A35-454A-A2CF-08B230E88DF4}"/>
          </ac:spMkLst>
        </pc:spChg>
      </pc:sldChg>
      <pc:sldChg chg="ord">
        <pc:chgData name="Thiru Balasubramaniam" userId="207675dc-05bd-449a-a96f-b3619bf0294c" providerId="ADAL" clId="{7B6EAA89-924F-49BE-A020-3EF42BBDFC3B}" dt="2020-10-08T22:37:07.680" v="100"/>
        <pc:sldMkLst>
          <pc:docMk/>
          <pc:sldMk cId="2113353583" sldId="313"/>
        </pc:sldMkLst>
      </pc:sldChg>
      <pc:sldChg chg="modSp mod ord">
        <pc:chgData name="Thiru Balasubramaniam" userId="207675dc-05bd-449a-a96f-b3619bf0294c" providerId="ADAL" clId="{7B6EAA89-924F-49BE-A020-3EF42BBDFC3B}" dt="2020-10-08T22:37:43.087" v="122" actId="1076"/>
        <pc:sldMkLst>
          <pc:docMk/>
          <pc:sldMk cId="1044932753" sldId="314"/>
        </pc:sldMkLst>
        <pc:spChg chg="mod">
          <ac:chgData name="Thiru Balasubramaniam" userId="207675dc-05bd-449a-a96f-b3619bf0294c" providerId="ADAL" clId="{7B6EAA89-924F-49BE-A020-3EF42BBDFC3B}" dt="2020-10-08T22:37:43.087" v="122" actId="1076"/>
          <ac:spMkLst>
            <pc:docMk/>
            <pc:sldMk cId="1044932753" sldId="314"/>
            <ac:spMk id="8" creationId="{F29F6174-BDE3-4234-865B-52A8C9B87934}"/>
          </ac:spMkLst>
        </pc:spChg>
      </pc:sldChg>
      <pc:sldChg chg="delSp modSp mod">
        <pc:chgData name="Thiru Balasubramaniam" userId="207675dc-05bd-449a-a96f-b3619bf0294c" providerId="ADAL" clId="{7B6EAA89-924F-49BE-A020-3EF42BBDFC3B}" dt="2020-10-08T22:38:26.206" v="130" actId="1076"/>
        <pc:sldMkLst>
          <pc:docMk/>
          <pc:sldMk cId="1948682822" sldId="321"/>
        </pc:sldMkLst>
        <pc:spChg chg="mod">
          <ac:chgData name="Thiru Balasubramaniam" userId="207675dc-05bd-449a-a96f-b3619bf0294c" providerId="ADAL" clId="{7B6EAA89-924F-49BE-A020-3EF42BBDFC3B}" dt="2020-10-08T22:38:26.206" v="130" actId="1076"/>
          <ac:spMkLst>
            <pc:docMk/>
            <pc:sldMk cId="1948682822" sldId="321"/>
            <ac:spMk id="6" creationId="{FDF9468A-1C38-4D5A-AC25-78970BA0AD8D}"/>
          </ac:spMkLst>
        </pc:spChg>
        <pc:spChg chg="del">
          <ac:chgData name="Thiru Balasubramaniam" userId="207675dc-05bd-449a-a96f-b3619bf0294c" providerId="ADAL" clId="{7B6EAA89-924F-49BE-A020-3EF42BBDFC3B}" dt="2020-10-08T22:38:15.979" v="123" actId="478"/>
          <ac:spMkLst>
            <pc:docMk/>
            <pc:sldMk cId="1948682822" sldId="321"/>
            <ac:spMk id="13" creationId="{EDEBB653-46EF-4EFD-8111-31AE4F309ABF}"/>
          </ac:spMkLst>
        </pc:spChg>
        <pc:spChg chg="del">
          <ac:chgData name="Thiru Balasubramaniam" userId="207675dc-05bd-449a-a96f-b3619bf0294c" providerId="ADAL" clId="{7B6EAA89-924F-49BE-A020-3EF42BBDFC3B}" dt="2020-10-08T22:38:21.035" v="129" actId="478"/>
          <ac:spMkLst>
            <pc:docMk/>
            <pc:sldMk cId="1948682822" sldId="321"/>
            <ac:spMk id="14" creationId="{1F5EA470-393F-41C1-9752-0484A02136DA}"/>
          </ac:spMkLst>
        </pc:spChg>
        <pc:picChg chg="del">
          <ac:chgData name="Thiru Balasubramaniam" userId="207675dc-05bd-449a-a96f-b3619bf0294c" providerId="ADAL" clId="{7B6EAA89-924F-49BE-A020-3EF42BBDFC3B}" dt="2020-10-08T22:38:16.932" v="124" actId="478"/>
          <ac:picMkLst>
            <pc:docMk/>
            <pc:sldMk cId="1948682822" sldId="321"/>
            <ac:picMk id="16" creationId="{8DDD3E52-AEA2-495A-89AB-30348982EF14}"/>
          </ac:picMkLst>
        </pc:picChg>
        <pc:picChg chg="del">
          <ac:chgData name="Thiru Balasubramaniam" userId="207675dc-05bd-449a-a96f-b3619bf0294c" providerId="ADAL" clId="{7B6EAA89-924F-49BE-A020-3EF42BBDFC3B}" dt="2020-10-08T22:38:17.422" v="125" actId="478"/>
          <ac:picMkLst>
            <pc:docMk/>
            <pc:sldMk cId="1948682822" sldId="321"/>
            <ac:picMk id="17" creationId="{F12EBA28-D7AA-43FB-AC47-ECBBFFC963D4}"/>
          </ac:picMkLst>
        </pc:picChg>
        <pc:picChg chg="del">
          <ac:chgData name="Thiru Balasubramaniam" userId="207675dc-05bd-449a-a96f-b3619bf0294c" providerId="ADAL" clId="{7B6EAA89-924F-49BE-A020-3EF42BBDFC3B}" dt="2020-10-08T22:38:17.831" v="126" actId="478"/>
          <ac:picMkLst>
            <pc:docMk/>
            <pc:sldMk cId="1948682822" sldId="321"/>
            <ac:picMk id="18" creationId="{BF2C6A92-CC7D-4668-A19C-5F2FAE6ED6E7}"/>
          </ac:picMkLst>
        </pc:picChg>
        <pc:picChg chg="del">
          <ac:chgData name="Thiru Balasubramaniam" userId="207675dc-05bd-449a-a96f-b3619bf0294c" providerId="ADAL" clId="{7B6EAA89-924F-49BE-A020-3EF42BBDFC3B}" dt="2020-10-08T22:38:18.320" v="127" actId="478"/>
          <ac:picMkLst>
            <pc:docMk/>
            <pc:sldMk cId="1948682822" sldId="321"/>
            <ac:picMk id="19" creationId="{33DF649B-B941-46DB-9D39-CAD8B5CE9DB5}"/>
          </ac:picMkLst>
        </pc:picChg>
        <pc:picChg chg="del">
          <ac:chgData name="Thiru Balasubramaniam" userId="207675dc-05bd-449a-a96f-b3619bf0294c" providerId="ADAL" clId="{7B6EAA89-924F-49BE-A020-3EF42BBDFC3B}" dt="2020-10-08T22:38:18.814" v="128" actId="478"/>
          <ac:picMkLst>
            <pc:docMk/>
            <pc:sldMk cId="1948682822" sldId="321"/>
            <ac:picMk id="20" creationId="{40291C6D-A524-4F2F-B96F-37003CBB8438}"/>
          </ac:picMkLst>
        </pc:picChg>
      </pc:sldChg>
      <pc:sldChg chg="modSp mod">
        <pc:chgData name="Thiru Balasubramaniam" userId="207675dc-05bd-449a-a96f-b3619bf0294c" providerId="ADAL" clId="{7B6EAA89-924F-49BE-A020-3EF42BBDFC3B}" dt="2020-10-08T22:39:56.560" v="140" actId="20577"/>
        <pc:sldMkLst>
          <pc:docMk/>
          <pc:sldMk cId="3941364053" sldId="322"/>
        </pc:sldMkLst>
        <pc:spChg chg="mod">
          <ac:chgData name="Thiru Balasubramaniam" userId="207675dc-05bd-449a-a96f-b3619bf0294c" providerId="ADAL" clId="{7B6EAA89-924F-49BE-A020-3EF42BBDFC3B}" dt="2020-10-08T22:39:56.560" v="140" actId="20577"/>
          <ac:spMkLst>
            <pc:docMk/>
            <pc:sldMk cId="3941364053" sldId="322"/>
            <ac:spMk id="2" creationId="{0FDA6C15-E949-4EE9-8C60-95BBF76F5384}"/>
          </ac:spMkLst>
        </pc:spChg>
      </pc:sldChg>
      <pc:sldChg chg="ord">
        <pc:chgData name="Thiru Balasubramaniam" userId="207675dc-05bd-449a-a96f-b3619bf0294c" providerId="ADAL" clId="{7B6EAA89-924F-49BE-A020-3EF42BBDFC3B}" dt="2020-10-08T17:59:19.263" v="1"/>
        <pc:sldMkLst>
          <pc:docMk/>
          <pc:sldMk cId="3478562198" sldId="323"/>
        </pc:sldMkLst>
      </pc:sldChg>
      <pc:sldChg chg="addSp modSp mod">
        <pc:chgData name="Thiru Balasubramaniam" userId="207675dc-05bd-449a-a96f-b3619bf0294c" providerId="ADAL" clId="{7B6EAA89-924F-49BE-A020-3EF42BBDFC3B}" dt="2020-10-08T23:53:36.336" v="204" actId="20577"/>
        <pc:sldMkLst>
          <pc:docMk/>
          <pc:sldMk cId="1523826569" sldId="324"/>
        </pc:sldMkLst>
        <pc:spChg chg="mod">
          <ac:chgData name="Thiru Balasubramaniam" userId="207675dc-05bd-449a-a96f-b3619bf0294c" providerId="ADAL" clId="{7B6EAA89-924F-49BE-A020-3EF42BBDFC3B}" dt="2020-10-08T23:52:25.396" v="168"/>
          <ac:spMkLst>
            <pc:docMk/>
            <pc:sldMk cId="1523826569" sldId="324"/>
            <ac:spMk id="3" creationId="{2EA74FEE-C565-4EAA-806C-FF91472AC1C3}"/>
          </ac:spMkLst>
        </pc:spChg>
        <pc:spChg chg="add mod">
          <ac:chgData name="Thiru Balasubramaniam" userId="207675dc-05bd-449a-a96f-b3619bf0294c" providerId="ADAL" clId="{7B6EAA89-924F-49BE-A020-3EF42BBDFC3B}" dt="2020-10-08T23:52:01.968" v="166" actId="207"/>
          <ac:spMkLst>
            <pc:docMk/>
            <pc:sldMk cId="1523826569" sldId="324"/>
            <ac:spMk id="5" creationId="{12398A62-FFBC-4A3E-A114-8B862F4D303C}"/>
          </ac:spMkLst>
        </pc:spChg>
        <pc:spChg chg="add mod">
          <ac:chgData name="Thiru Balasubramaniam" userId="207675dc-05bd-449a-a96f-b3619bf0294c" providerId="ADAL" clId="{7B6EAA89-924F-49BE-A020-3EF42BBDFC3B}" dt="2020-10-08T23:53:36.336" v="204" actId="20577"/>
          <ac:spMkLst>
            <pc:docMk/>
            <pc:sldMk cId="1523826569" sldId="324"/>
            <ac:spMk id="7" creationId="{51C37AE4-88A4-4A55-96A9-528DDCA4A4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F534-AC5B-4A38-970D-210D1C079F3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C4122-08B8-43FA-A4F4-C782257C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2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0CF03-101B-466C-A647-D454308827E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34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17E4-C4DE-47EE-9AEE-1C16B0F50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6BC4-6CFD-44B0-89B4-960F671B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BEFAB-8CB4-42CC-8531-16A914F5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FE07-33DD-43F0-80E1-17B2D0C6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6E9C-C1B1-43B1-B0D6-D39D5ED0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3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EAB8-300A-4D49-A442-60EE137C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BAB9E-F1D4-43AE-A62A-A73D5D3E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825E-7725-438E-8940-033A2A58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7FBB-8B90-4E01-9D1F-8FF22DFD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4E7E-A0E1-4E33-87D3-651A7221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6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09B86-B0D4-4ACA-AF55-8B0509307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9904F-F7EC-4F39-88E5-7842135E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A0DE-8B35-4129-8FB4-1D0EB8FE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5910-F204-4054-BE5A-7F5D3F56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2619-07D4-42FB-8620-41C4E995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20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3D22DB-C034-4F9A-91D3-58DE365F5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13920" cy="69081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3EBC718-CB29-4686-90A6-7E39E786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71" y="2511177"/>
            <a:ext cx="6901705" cy="17830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5394E57-F7F4-49AF-BE0F-548F2D97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10" y="4194498"/>
            <a:ext cx="5961945" cy="9259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1793A-8FEF-41F3-8D87-070636DB16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400" y="339239"/>
            <a:ext cx="2728438" cy="11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8440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660DB0-ADA5-4707-AB3C-CC23138984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13920" cy="6908109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6E30407-AF3F-4CAF-9AB2-4F562D7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21" y="2796566"/>
            <a:ext cx="8592681" cy="251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F22110D-51E0-4A37-BF90-E100BCDDA0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3221" y="1391385"/>
            <a:ext cx="8592681" cy="1405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243208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llow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B0529F-5079-4081-ABE6-DB3752514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4"/>
          <a:stretch/>
        </p:blipFill>
        <p:spPr>
          <a:xfrm>
            <a:off x="0" y="0"/>
            <a:ext cx="12192000" cy="944563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F70AB86-8F1E-44CD-82C9-F9C4926C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23" y="1425799"/>
            <a:ext cx="11258716" cy="110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3B8D85-19EE-40D8-B0FC-72738D139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216" y="2709694"/>
            <a:ext cx="11263813" cy="36550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99D2-1F38-4662-80E1-CD32DB6FF7C4}"/>
              </a:ext>
            </a:extLst>
          </p:cNvPr>
          <p:cNvSpPr txBox="1"/>
          <p:nvPr userDrawn="1"/>
        </p:nvSpPr>
        <p:spPr>
          <a:xfrm>
            <a:off x="11266541" y="6624977"/>
            <a:ext cx="8803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" dirty="0">
                <a:solidFill>
                  <a:schemeClr val="bg2">
                    <a:lumMod val="25000"/>
                  </a:schemeClr>
                </a:solidFill>
              </a:rPr>
              <a:t>CRICOS No.00213J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F567E-8C4A-409F-B569-E1502803DC7C}"/>
              </a:ext>
            </a:extLst>
          </p:cNvPr>
          <p:cNvSpPr txBox="1"/>
          <p:nvPr userDrawn="1"/>
        </p:nvSpPr>
        <p:spPr>
          <a:xfrm>
            <a:off x="11266541" y="6624977"/>
            <a:ext cx="8803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600" dirty="0">
                <a:solidFill>
                  <a:schemeClr val="bg2">
                    <a:lumMod val="25000"/>
                  </a:schemeClr>
                </a:solidFill>
              </a:rPr>
              <a:t>CRICOS No.00213J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D42B1-2747-47DF-8FAE-0782DCBA47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13" y="189711"/>
            <a:ext cx="1385887" cy="5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295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pos="2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F024-78A8-481F-B3F3-5B553246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6D73-16CD-4209-AE5C-7BDD0B37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C7A8C-7D97-4E4D-ACB8-02B65971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10C6-38D4-4AF9-B2DD-98D1117F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D7AC-6E05-4C42-B6B2-102BCE5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72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3C71-707B-4EA7-9D6C-0E0F94A6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76FB-2ED3-4B8A-9E7D-D39C6F7A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D068-D703-4F64-A521-195B4FE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D109-E6F0-4143-8FD8-FC699663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E1C6-8374-4390-9947-58630BA4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4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C578-272E-4D86-8FFC-5C1008F1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9F84-DB26-4A83-B10F-696B4CAB6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DFC-0CE4-4390-935B-71C4B870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2D59-2031-4632-8020-D8E32CF2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2B5CB-A61B-4B43-A2A7-30A2B1CB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961A6-61E5-4DD3-BE5A-78675D38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8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1BBB-FF7C-4A6A-929E-01FCFD9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B7DE-8F79-4C4E-955D-8E023059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84935-461E-4194-A559-8564AFD69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26AD-127E-4CC5-A2EE-536E8758A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3C00-BDD2-48EA-8F49-B1182403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745EC-B075-4EE4-B741-CED4C7FA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AD572-3544-419B-8840-DCAA3CB6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A0CFF-6D76-4E59-A427-EA8075A1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70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8BDE-2E1E-4E84-A714-89C709D6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DF5A-D37D-407B-A852-1CA044C9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B284D-B08B-4643-BE13-DC1BE0D3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BFE2-9E67-4EB5-AD21-B6FB8BCB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92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4736F-87C1-48C3-B992-6484F0CB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6A114-F69D-421D-9BC5-05132EB6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C8C2-11FB-4E3F-B774-6BA0229E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00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1300-D397-45BF-8AB6-7ADCF1F4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0077-AB10-4B2F-AFFC-F93B3E34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127E-FE79-4889-9055-AF16DC679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BAE2-2AA7-4270-A19B-73C78483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0136-906C-4702-BE44-7964D848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B59A4-EE6B-4DEA-8F82-52ED78F8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45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3CBA-6668-4A71-99A4-F2B4C6C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7BD9D-FA23-4487-95A3-34C3A971E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2A14A-EA99-4593-A3B3-735B318A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735E-5F66-4FC2-8722-370461C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EEAF-D85A-440A-BB57-08793515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C92F-2E29-4476-9355-41335E15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9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30D01-C9FD-4ABB-8ED0-273F32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589B-7E27-4B0C-9F25-902E7F18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CBBE-FDBD-4214-B81C-436564882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334E-921B-44E2-BFED-F521F6DA1F52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140B-6B8D-4B28-BB49-F013E1E66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7C33-3841-47D4-8C28-5716B5601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7EF5-1D4F-461F-AFE6-0F2148A9D6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81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ru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ksinc.online/2016/05/16/topic-modeling-and-document-clustering-whats-the-differenc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rubs/topic-modelling-using-NMF" TargetMode="External"/><Relationship Id="rId2" Type="http://schemas.openxmlformats.org/officeDocument/2006/relationships/hyperlink" Target="https://github.com/thirubs/topic-modelling-using-NMF/blob/main/Topic%20modelling%20using%20python.ipynb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ldavenport.com/topic-modeling-amazon-review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4D9-FC3B-4A7C-BB1F-6A21733B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098" y="2294647"/>
            <a:ext cx="581430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/>
              <a:t>A guide on how to use python for topic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AC711-DBFE-49C4-BD19-F67ED03DE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099" y="3882634"/>
            <a:ext cx="634565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Thirunavukarasu Balasubramaniam, B.E., PhD.</a:t>
            </a:r>
          </a:p>
          <a:p>
            <a:r>
              <a:rPr lang="en-US" sz="1800" dirty="0"/>
              <a:t>Postdoctoral Fellow, Centre for Data Science,</a:t>
            </a:r>
          </a:p>
          <a:p>
            <a:r>
              <a:rPr lang="en-US" sz="1800" dirty="0"/>
              <a:t>Queensland University of Technology, Australia.</a:t>
            </a:r>
          </a:p>
          <a:p>
            <a:endParaRPr lang="en-US" sz="1800" dirty="0"/>
          </a:p>
          <a:p>
            <a:r>
              <a:rPr lang="en-US" sz="1800" dirty="0"/>
              <a:t>Email: thirunavukarasu.balas@qut.edu.au</a:t>
            </a:r>
          </a:p>
          <a:p>
            <a:r>
              <a:rPr lang="en-US" sz="1800" dirty="0"/>
              <a:t>Website: </a:t>
            </a:r>
            <a:r>
              <a:rPr lang="en-US" sz="1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www.thiru.info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</a:p>
          <a:p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437883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128-44BF-4C90-99A7-086FA892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 Clustering/Topic modelling – Social media data</a:t>
            </a:r>
          </a:p>
        </p:txBody>
      </p:sp>
      <p:pic>
        <p:nvPicPr>
          <p:cNvPr id="3074" name="Picture 2" descr="Topic Modeling and Document Clustering; What's the Difference ...">
            <a:extLst>
              <a:ext uri="{FF2B5EF4-FFF2-40B4-BE49-F238E27FC236}">
                <a16:creationId xmlns:a16="http://schemas.microsoft.com/office/drawing/2014/main" id="{E891F551-69C0-4A20-9386-F5BAACBE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60" y="2273361"/>
            <a:ext cx="5058747" cy="35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C6D90-ED02-42BE-B072-243F34484362}"/>
              </a:ext>
            </a:extLst>
          </p:cNvPr>
          <p:cNvSpPr txBox="1"/>
          <p:nvPr/>
        </p:nvSpPr>
        <p:spPr>
          <a:xfrm>
            <a:off x="2864923" y="5667287"/>
            <a:ext cx="42748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hlinkClick r:id="rId3"/>
              </a:rPr>
              <a:t>https://iksinc.online/2016/05/16/topic-modeling-and-document-clustering-whats-the-difference/</a:t>
            </a:r>
            <a:endParaRPr lang="en-AU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A92DD-112E-41A5-A937-5B2EFAFEE25A}"/>
              </a:ext>
            </a:extLst>
          </p:cNvPr>
          <p:cNvSpPr txBox="1"/>
          <p:nvPr/>
        </p:nvSpPr>
        <p:spPr>
          <a:xfrm>
            <a:off x="352217" y="6491765"/>
            <a:ext cx="2687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</a:rPr>
              <a:t>©Thirunavukarasu Balasubramaniam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8F2A9B-3EB3-4BBC-BCFF-A4226EAD488A}"/>
              </a:ext>
            </a:extLst>
          </p:cNvPr>
          <p:cNvSpPr txBox="1">
            <a:spLocks/>
          </p:cNvSpPr>
          <p:nvPr/>
        </p:nvSpPr>
        <p:spPr>
          <a:xfrm>
            <a:off x="7531706" y="2681540"/>
            <a:ext cx="3099985" cy="365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Documents/tweets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2953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6C15-E949-4EE9-8C60-95BBF76F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4E2C16-BAD7-4BC8-90AE-DB564B89DCDE}"/>
              </a:ext>
            </a:extLst>
          </p:cNvPr>
          <p:cNvSpPr txBox="1">
            <a:spLocks/>
          </p:cNvSpPr>
          <p:nvPr/>
        </p:nvSpPr>
        <p:spPr>
          <a:xfrm>
            <a:off x="338426" y="2741779"/>
            <a:ext cx="11263813" cy="365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LDA</a:t>
            </a:r>
          </a:p>
          <a:p>
            <a:r>
              <a:rPr lang="en-AU" dirty="0"/>
              <a:t>Nonnegative Matrix Factorization</a:t>
            </a:r>
          </a:p>
          <a:p>
            <a:r>
              <a:rPr lang="en-AU" dirty="0"/>
              <a:t>Nonnegative Tensor Factorization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4A75C-EC49-4C90-9561-91A04E0C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29" y="3640043"/>
            <a:ext cx="6096643" cy="20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405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258D-AAAC-4F0C-AF80-9C82166F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4FEE-C565-4EAA-806C-FF91472AC1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Collect data</a:t>
            </a:r>
          </a:p>
          <a:p>
            <a:r>
              <a:rPr lang="en-AU" dirty="0"/>
              <a:t>Store/load the data</a:t>
            </a:r>
          </a:p>
          <a:p>
            <a:r>
              <a:rPr lang="en-AU" dirty="0"/>
              <a:t>Data cleaning</a:t>
            </a:r>
          </a:p>
          <a:p>
            <a:r>
              <a:rPr lang="en-AU" dirty="0"/>
              <a:t>Data representation</a:t>
            </a:r>
          </a:p>
          <a:p>
            <a:r>
              <a:rPr lang="en-AU" dirty="0"/>
              <a:t>NMF algorithm implementation</a:t>
            </a:r>
          </a:p>
          <a:p>
            <a:r>
              <a:rPr lang="en-AU" dirty="0"/>
              <a:t>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8A62-FFBC-4A3E-A114-8B862F4D303C}"/>
              </a:ext>
            </a:extLst>
          </p:cNvPr>
          <p:cNvSpPr txBox="1"/>
          <p:nvPr/>
        </p:nvSpPr>
        <p:spPr>
          <a:xfrm>
            <a:off x="4636168" y="2624836"/>
            <a:ext cx="65772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link:</a:t>
            </a:r>
          </a:p>
          <a:p>
            <a:r>
              <a:rPr lang="en-AU" sz="2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https://github.com/thirubs/topic-modelling-using-NMF/blob/main/Topic%20modelling%20using%20python.ipynb</a:t>
            </a:r>
            <a:r>
              <a:rPr lang="en-AU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7AE4-88A4-4A55-96A9-528DDCA4A4DC}"/>
              </a:ext>
            </a:extLst>
          </p:cNvPr>
          <p:cNvSpPr txBox="1"/>
          <p:nvPr/>
        </p:nvSpPr>
        <p:spPr>
          <a:xfrm>
            <a:off x="4539915" y="47256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Sample Dataset: </a:t>
            </a:r>
          </a:p>
          <a:p>
            <a:r>
              <a:rPr lang="en-AU" dirty="0">
                <a:hlinkClick r:id="rId3"/>
              </a:rPr>
              <a:t>https://github.com/thirubs/topic-modelling-using-NMF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82656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487E-E27C-459E-88DC-136F6AC0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0FB7-2DF6-4FBE-8D4B-73CB35F70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Basic preparations only!</a:t>
            </a:r>
          </a:p>
          <a:p>
            <a:r>
              <a:rPr lang="en-AU" dirty="0"/>
              <a:t>Extensive and advanced techniques/algorithms will always provide better results</a:t>
            </a:r>
          </a:p>
          <a:p>
            <a:r>
              <a:rPr lang="en-AU" dirty="0"/>
              <a:t>Memory and time complexity</a:t>
            </a:r>
          </a:p>
          <a:p>
            <a:r>
              <a:rPr lang="en-AU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2970019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AF1E-CA63-4127-BC87-290A167D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009" y="2305786"/>
            <a:ext cx="8592681" cy="1211138"/>
          </a:xfrm>
        </p:spPr>
        <p:txBody>
          <a:bodyPr/>
          <a:lstStyle/>
          <a:p>
            <a:r>
              <a:rPr lang="en-AU" dirty="0"/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355253769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C2B8-0FEF-416A-BDE6-4EA25103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 modelling</a:t>
            </a:r>
          </a:p>
        </p:txBody>
      </p:sp>
      <p:pic>
        <p:nvPicPr>
          <p:cNvPr id="1026" name="Picture 2" descr="Topic Modeling Amazon Product Reviews | Kevin Davenport Engineering &amp; ML  blog">
            <a:extLst>
              <a:ext uri="{FF2B5EF4-FFF2-40B4-BE49-F238E27FC236}">
                <a16:creationId xmlns:a16="http://schemas.microsoft.com/office/drawing/2014/main" id="{BC940B70-FA5D-4453-B859-9008EE1534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23" y="2709863"/>
            <a:ext cx="7521116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8FF12-37E8-41FD-A0AE-1788D29B6AF6}"/>
              </a:ext>
            </a:extLst>
          </p:cNvPr>
          <p:cNvSpPr txBox="1"/>
          <p:nvPr/>
        </p:nvSpPr>
        <p:spPr>
          <a:xfrm>
            <a:off x="2447361" y="6364288"/>
            <a:ext cx="42748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hlinkClick r:id="rId3"/>
              </a:rPr>
              <a:t>https://kldavenport.com/topic-modeling-amazon-reviews/</a:t>
            </a:r>
            <a:r>
              <a:rPr lang="en-A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56219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C9C9-12F2-4301-A9EA-A5775E14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EFF7-7A35-454A-A2CF-08B230E88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Matrix is the best way of representing document-term interactions</a:t>
            </a:r>
          </a:p>
          <a:p>
            <a:r>
              <a:rPr lang="en-AU" dirty="0"/>
              <a:t>Rows representing documents</a:t>
            </a:r>
          </a:p>
          <a:p>
            <a:r>
              <a:rPr lang="en-AU" dirty="0"/>
              <a:t>Columns representing terms</a:t>
            </a:r>
          </a:p>
          <a:p>
            <a:r>
              <a:rPr lang="en-AU" dirty="0"/>
              <a:t>Cells representing document x term interactions –  Term frequency, </a:t>
            </a:r>
            <a:r>
              <a:rPr lang="en-AU" dirty="0" err="1"/>
              <a:t>tf-idf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C1BE8-BC49-4F20-A035-0255F8BC7F27}"/>
              </a:ext>
            </a:extLst>
          </p:cNvPr>
          <p:cNvSpPr txBox="1"/>
          <p:nvPr/>
        </p:nvSpPr>
        <p:spPr>
          <a:xfrm>
            <a:off x="352217" y="6491765"/>
            <a:ext cx="2687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</a:rPr>
              <a:t>©Thirunavukarasu Balasubramaniam</a:t>
            </a:r>
          </a:p>
        </p:txBody>
      </p:sp>
    </p:spTree>
    <p:extLst>
      <p:ext uri="{BB962C8B-B14F-4D97-AF65-F5344CB8AC3E}">
        <p14:creationId xmlns:p14="http://schemas.microsoft.com/office/powerpoint/2010/main" val="93713645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81-609A-4E8E-A525-FC436A5F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3B00-8D78-47F7-99D3-DDC33247C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A machine learning technique</a:t>
            </a:r>
          </a:p>
          <a:p>
            <a:r>
              <a:rPr lang="en-AU" dirty="0"/>
              <a:t>Multi-purpose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C3DB8-E3C0-422B-9155-2503C36D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35" y="2210864"/>
            <a:ext cx="4733508" cy="4021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513421-4633-4F4F-A144-209F91D09480}"/>
              </a:ext>
            </a:extLst>
          </p:cNvPr>
          <p:cNvSpPr txBox="1"/>
          <p:nvPr/>
        </p:nvSpPr>
        <p:spPr>
          <a:xfrm>
            <a:off x="352217" y="6491765"/>
            <a:ext cx="2687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</a:rPr>
              <a:t>©Thirunavukarasu Balasubramaniam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0D4DB-1561-4133-905D-289C97161A99}"/>
              </a:ext>
            </a:extLst>
          </p:cNvPr>
          <p:cNvSpPr/>
          <p:nvPr/>
        </p:nvSpPr>
        <p:spPr>
          <a:xfrm>
            <a:off x="7586500" y="2765842"/>
            <a:ext cx="1251284" cy="71930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6750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1041-E14D-4037-A5CF-3ABCEB1A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60D4-0971-48B6-9144-2F3126466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Nonnegative 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22667875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0D4F-445F-4E9D-9639-3D1DEC5D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Matrix Factorization - Example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46CAD82-5B37-44DC-B9FB-B9A18623FA92}"/>
              </a:ext>
            </a:extLst>
          </p:cNvPr>
          <p:cNvSpPr/>
          <p:nvPr/>
        </p:nvSpPr>
        <p:spPr>
          <a:xfrm rot="16200000">
            <a:off x="4966464" y="2978659"/>
            <a:ext cx="731520" cy="1439161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69125-F796-47E1-A3CC-F64819FC01A5}"/>
              </a:ext>
            </a:extLst>
          </p:cNvPr>
          <p:cNvSpPr txBox="1"/>
          <p:nvPr/>
        </p:nvSpPr>
        <p:spPr>
          <a:xfrm>
            <a:off x="4328160" y="4218185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Two smaller numbers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1F55F-841F-40DF-9C74-26DD19A75B8D}"/>
              </a:ext>
            </a:extLst>
          </p:cNvPr>
          <p:cNvCxnSpPr>
            <a:cxnSpLocks/>
          </p:cNvCxnSpPr>
          <p:nvPr/>
        </p:nvCxnSpPr>
        <p:spPr>
          <a:xfrm>
            <a:off x="7549414" y="3266172"/>
            <a:ext cx="0" cy="10601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DF8D40-8617-489A-B4B3-E0FFB73ACC9D}"/>
              </a:ext>
            </a:extLst>
          </p:cNvPr>
          <p:cNvSpPr txBox="1"/>
          <p:nvPr/>
        </p:nvSpPr>
        <p:spPr>
          <a:xfrm>
            <a:off x="6734977" y="4230093"/>
            <a:ext cx="201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One bigger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F6174-BDE3-4234-865B-52A8C9B87934}"/>
              </a:ext>
            </a:extLst>
          </p:cNvPr>
          <p:cNvSpPr txBox="1"/>
          <p:nvPr/>
        </p:nvSpPr>
        <p:spPr>
          <a:xfrm>
            <a:off x="3402650" y="5139813"/>
            <a:ext cx="624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How it is related to Topic modelling?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75152-E4E8-4B22-B036-9DA98F94D1EE}"/>
              </a:ext>
            </a:extLst>
          </p:cNvPr>
          <p:cNvSpPr txBox="1"/>
          <p:nvPr/>
        </p:nvSpPr>
        <p:spPr>
          <a:xfrm>
            <a:off x="3112169" y="22130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AU" sz="7200" dirty="0"/>
              <a:t>5 x 9 = 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DF47B-B2F8-40C7-8856-4FEA5AEC957F}"/>
              </a:ext>
            </a:extLst>
          </p:cNvPr>
          <p:cNvSpPr txBox="1"/>
          <p:nvPr/>
        </p:nvSpPr>
        <p:spPr>
          <a:xfrm>
            <a:off x="352217" y="6491765"/>
            <a:ext cx="2687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</a:rPr>
              <a:t>©Thirunavukarasu Balasubramaniam</a:t>
            </a:r>
          </a:p>
        </p:txBody>
      </p:sp>
    </p:spTree>
    <p:extLst>
      <p:ext uri="{BB962C8B-B14F-4D97-AF65-F5344CB8AC3E}">
        <p14:creationId xmlns:p14="http://schemas.microsoft.com/office/powerpoint/2010/main" val="1044932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7D2-D63E-455E-A9AD-9974FFD8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8E2A-3243-44C6-B655-13211F0A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7368" y="2709694"/>
            <a:ext cx="4998661" cy="3655011"/>
          </a:xfrm>
        </p:spPr>
        <p:txBody>
          <a:bodyPr/>
          <a:lstStyle/>
          <a:p>
            <a:pPr algn="just"/>
            <a:r>
              <a:rPr lang="en" sz="1800" dirty="0">
                <a:solidFill>
                  <a:prstClr val="black"/>
                </a:solidFill>
                <a:latin typeface="Quattrocento Sans"/>
                <a:sym typeface="Quattrocento Sans"/>
              </a:rPr>
              <a:t>Given a m x n matrix, X (populated primarily by missing/zeros) – find two smaller matrices, U and V with d-dimensional features – e.g. that U is size m x d and V is size n x d – such that their product approximates X. (Adjusting d allows for more accuracy when reconstructing the original matrix).</a:t>
            </a:r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1BF48E-AAF7-4BD3-AC2E-7A6488886E4C}"/>
              </a:ext>
            </a:extLst>
          </p:cNvPr>
          <p:cNvGraphicFramePr>
            <a:graphicFrameLocks noGrp="1"/>
          </p:cNvGraphicFramePr>
          <p:nvPr/>
        </p:nvGraphicFramePr>
        <p:xfrm>
          <a:off x="474784" y="2812192"/>
          <a:ext cx="2078180" cy="209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6EBF76-CC9F-45D4-8322-3BC50D6928C2}"/>
                  </a:ext>
                </a:extLst>
              </p:cNvPr>
              <p:cNvSpPr txBox="1"/>
              <p:nvPr/>
            </p:nvSpPr>
            <p:spPr>
              <a:xfrm>
                <a:off x="1165862" y="5120383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(m x n)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6EBF76-CC9F-45D4-8322-3BC50D692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2" y="5120383"/>
                <a:ext cx="1097608" cy="369332"/>
              </a:xfrm>
              <a:prstGeom prst="rect">
                <a:avLst/>
              </a:prstGeom>
              <a:blipFill>
                <a:blip r:embed="rId2"/>
                <a:stretch>
                  <a:fillRect t="-9836" r="-3889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98DA2-C190-4E4D-A039-3930EF0E0C2F}"/>
                  </a:ext>
                </a:extLst>
              </p:cNvPr>
              <p:cNvSpPr txBox="1"/>
              <p:nvPr/>
            </p:nvSpPr>
            <p:spPr>
              <a:xfrm>
                <a:off x="2544949" y="3722404"/>
                <a:ext cx="674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98DA2-C190-4E4D-A039-3930EF0E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49" y="3722404"/>
                <a:ext cx="6742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B0A353-20B2-4012-90CA-DD7AD4F64497}"/>
              </a:ext>
            </a:extLst>
          </p:cNvPr>
          <p:cNvGraphicFramePr>
            <a:graphicFrameLocks noGrp="1"/>
          </p:cNvGraphicFramePr>
          <p:nvPr/>
        </p:nvGraphicFramePr>
        <p:xfrm>
          <a:off x="3101245" y="2884577"/>
          <a:ext cx="831272" cy="209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9D0F6D-1E40-4F13-866D-B05D84F2CE41}"/>
                  </a:ext>
                </a:extLst>
              </p:cNvPr>
              <p:cNvSpPr txBox="1"/>
              <p:nvPr/>
            </p:nvSpPr>
            <p:spPr>
              <a:xfrm>
                <a:off x="4066023" y="3722404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9D0F6D-1E40-4F13-866D-B05D84F2C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23" y="3722404"/>
                <a:ext cx="218008" cy="276999"/>
              </a:xfrm>
              <a:prstGeom prst="rect">
                <a:avLst/>
              </a:prstGeom>
              <a:blipFill>
                <a:blip r:embed="rId4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EF27BF-E384-4211-9C87-DA83BE227DF1}"/>
              </a:ext>
            </a:extLst>
          </p:cNvPr>
          <p:cNvGraphicFramePr>
            <a:graphicFrameLocks noGrp="1"/>
          </p:cNvGraphicFramePr>
          <p:nvPr/>
        </p:nvGraphicFramePr>
        <p:xfrm>
          <a:off x="4329226" y="3476681"/>
          <a:ext cx="2078180" cy="83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C308-F7E2-4945-A3C8-D224DD28880E}"/>
                  </a:ext>
                </a:extLst>
              </p:cNvPr>
              <p:cNvSpPr txBox="1"/>
              <p:nvPr/>
            </p:nvSpPr>
            <p:spPr>
              <a:xfrm>
                <a:off x="3012576" y="5120383"/>
                <a:ext cx="1053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(m x d)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C308-F7E2-4945-A3C8-D224DD288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76" y="5120383"/>
                <a:ext cx="1053173" cy="369332"/>
              </a:xfrm>
              <a:prstGeom prst="rect">
                <a:avLst/>
              </a:prstGeom>
              <a:blipFill>
                <a:blip r:embed="rId5"/>
                <a:stretch>
                  <a:fillRect t="-9836" r="-462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CC3C7B-C65F-40FA-8590-D844259404DA}"/>
                  </a:ext>
                </a:extLst>
              </p:cNvPr>
              <p:cNvSpPr txBox="1"/>
              <p:nvPr/>
            </p:nvSpPr>
            <p:spPr>
              <a:xfrm>
                <a:off x="4851187" y="4404932"/>
                <a:ext cx="1050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AU" dirty="0"/>
                  <a:t>(d x n)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CC3C7B-C65F-40FA-8590-D8442594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87" y="4404932"/>
                <a:ext cx="1050352" cy="369332"/>
              </a:xfrm>
              <a:prstGeom prst="rect">
                <a:avLst/>
              </a:prstGeom>
              <a:blipFill>
                <a:blip r:embed="rId6"/>
                <a:stretch>
                  <a:fillRect t="-10000" r="-4651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0E550-7477-405E-BF93-F971E27FDCCD}"/>
                  </a:ext>
                </a:extLst>
              </p:cNvPr>
              <p:cNvSpPr txBox="1"/>
              <p:nvPr/>
            </p:nvSpPr>
            <p:spPr>
              <a:xfrm>
                <a:off x="3101245" y="5819829"/>
                <a:ext cx="1674113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b="0" i="1" dirty="0"/>
                  <a:t>X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≅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0E550-7477-405E-BF93-F971E27F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45" y="5819829"/>
                <a:ext cx="1674113" cy="284437"/>
              </a:xfrm>
              <a:prstGeom prst="rect">
                <a:avLst/>
              </a:prstGeom>
              <a:blipFill>
                <a:blip r:embed="rId7"/>
                <a:stretch>
                  <a:fillRect l="-8759" t="-23913" r="-20438" b="-5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AE2AF9F-B967-4F61-9B9B-41CE50529118}"/>
              </a:ext>
            </a:extLst>
          </p:cNvPr>
          <p:cNvSpPr txBox="1"/>
          <p:nvPr/>
        </p:nvSpPr>
        <p:spPr>
          <a:xfrm>
            <a:off x="352217" y="6491765"/>
            <a:ext cx="2687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</a:rPr>
              <a:t>©Thirunavukarasu Balasubramaniam</a:t>
            </a:r>
          </a:p>
        </p:txBody>
      </p:sp>
    </p:spTree>
    <p:extLst>
      <p:ext uri="{BB962C8B-B14F-4D97-AF65-F5344CB8AC3E}">
        <p14:creationId xmlns:p14="http://schemas.microsoft.com/office/powerpoint/2010/main" val="2113353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51E5-382B-4B1B-A656-F54FB0A1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Reconstruction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F2B3DC-FC72-4100-9CD1-199E9EF95642}"/>
              </a:ext>
            </a:extLst>
          </p:cNvPr>
          <p:cNvGraphicFramePr>
            <a:graphicFrameLocks noGrp="1"/>
          </p:cNvGraphicFramePr>
          <p:nvPr/>
        </p:nvGraphicFramePr>
        <p:xfrm>
          <a:off x="7981055" y="3461553"/>
          <a:ext cx="2078180" cy="209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69D384-AA82-4C7B-B00F-31C7D6595BBB}"/>
                  </a:ext>
                </a:extLst>
              </p:cNvPr>
              <p:cNvSpPr txBox="1"/>
              <p:nvPr/>
            </p:nvSpPr>
            <p:spPr>
              <a:xfrm>
                <a:off x="8471341" y="5693915"/>
                <a:ext cx="1097608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AU" dirty="0"/>
                  <a:t> (m x n)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69D384-AA82-4C7B-B00F-31C7D659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341" y="5693915"/>
                <a:ext cx="1097608" cy="376770"/>
              </a:xfrm>
              <a:prstGeom prst="rect">
                <a:avLst/>
              </a:prstGeom>
              <a:blipFill>
                <a:blip r:embed="rId2"/>
                <a:stretch>
                  <a:fillRect t="-4839" r="-3333" b="-258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F9468A-1C38-4D5A-AC25-78970BA0AD8D}"/>
                  </a:ext>
                </a:extLst>
              </p:cNvPr>
              <p:cNvSpPr txBox="1"/>
              <p:nvPr/>
            </p:nvSpPr>
            <p:spPr>
              <a:xfrm>
                <a:off x="6689344" y="4093547"/>
                <a:ext cx="674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F9468A-1C38-4D5A-AC25-78970BA0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344" y="4093547"/>
                <a:ext cx="6742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04FAFA-D454-4CAA-B794-0FF39CDCC495}"/>
              </a:ext>
            </a:extLst>
          </p:cNvPr>
          <p:cNvGraphicFramePr>
            <a:graphicFrameLocks noGrp="1"/>
          </p:cNvGraphicFramePr>
          <p:nvPr/>
        </p:nvGraphicFramePr>
        <p:xfrm>
          <a:off x="2386902" y="3461553"/>
          <a:ext cx="831272" cy="209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6DFA2-BE0E-4762-939F-2F9FF9202B9E}"/>
                  </a:ext>
                </a:extLst>
              </p:cNvPr>
              <p:cNvSpPr txBox="1"/>
              <p:nvPr/>
            </p:nvSpPr>
            <p:spPr>
              <a:xfrm>
                <a:off x="3572472" y="4183627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B6DFA2-BE0E-4762-939F-2F9FF920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72" y="4183627"/>
                <a:ext cx="218008" cy="276999"/>
              </a:xfrm>
              <a:prstGeom prst="rect">
                <a:avLst/>
              </a:prstGeom>
              <a:blipFill>
                <a:blip r:embed="rId4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E82086-52AD-416A-98DE-B9B77CED0A90}"/>
              </a:ext>
            </a:extLst>
          </p:cNvPr>
          <p:cNvGraphicFramePr>
            <a:graphicFrameLocks noGrp="1"/>
          </p:cNvGraphicFramePr>
          <p:nvPr/>
        </p:nvGraphicFramePr>
        <p:xfrm>
          <a:off x="4124875" y="3944649"/>
          <a:ext cx="2078180" cy="83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4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5982FD-1518-4BDD-8E27-D4D8859DDBA5}"/>
                  </a:ext>
                </a:extLst>
              </p:cNvPr>
              <p:cNvSpPr txBox="1"/>
              <p:nvPr/>
            </p:nvSpPr>
            <p:spPr>
              <a:xfrm>
                <a:off x="2298233" y="5697359"/>
                <a:ext cx="1053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(m x d)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5982FD-1518-4BDD-8E27-D4D8859D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233" y="5697359"/>
                <a:ext cx="1053173" cy="369332"/>
              </a:xfrm>
              <a:prstGeom prst="rect">
                <a:avLst/>
              </a:prstGeom>
              <a:blipFill>
                <a:blip r:embed="rId5"/>
                <a:stretch>
                  <a:fillRect t="-10000" r="-4624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98EB30-2A39-475B-9C50-18972E1106BF}"/>
                  </a:ext>
                </a:extLst>
              </p:cNvPr>
              <p:cNvSpPr txBox="1"/>
              <p:nvPr/>
            </p:nvSpPr>
            <p:spPr>
              <a:xfrm>
                <a:off x="4646836" y="4872900"/>
                <a:ext cx="1050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AU" dirty="0"/>
                  <a:t>(d x n)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98EB30-2A39-475B-9C50-18972E11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36" y="4872900"/>
                <a:ext cx="1050352" cy="369332"/>
              </a:xfrm>
              <a:prstGeom prst="rect">
                <a:avLst/>
              </a:prstGeom>
              <a:blipFill>
                <a:blip r:embed="rId6"/>
                <a:stretch>
                  <a:fillRect t="-8197" r="-4624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D678AC-31E6-47B2-A221-09888459EE9D}"/>
                  </a:ext>
                </a:extLst>
              </p:cNvPr>
              <p:cNvSpPr txBox="1"/>
              <p:nvPr/>
            </p:nvSpPr>
            <p:spPr>
              <a:xfrm>
                <a:off x="5163965" y="6337341"/>
                <a:ext cx="131824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A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D678AC-31E6-47B2-A221-09888459E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65" y="6337341"/>
                <a:ext cx="1318245" cy="284437"/>
              </a:xfrm>
              <a:prstGeom prst="rect">
                <a:avLst/>
              </a:prstGeom>
              <a:blipFill>
                <a:blip r:embed="rId7"/>
                <a:stretch>
                  <a:fillRect l="-3704" t="-19565" r="-31019" b="-8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2DB9073-154A-4630-A68B-DCB34DD55935}"/>
              </a:ext>
            </a:extLst>
          </p:cNvPr>
          <p:cNvSpPr/>
          <p:nvPr/>
        </p:nvSpPr>
        <p:spPr>
          <a:xfrm>
            <a:off x="3928712" y="2469294"/>
            <a:ext cx="2078179" cy="9597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Values for these matrices?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32619D-E768-4697-9322-0924DB441CAB}"/>
              </a:ext>
            </a:extLst>
          </p:cNvPr>
          <p:cNvSpPr txBox="1"/>
          <p:nvPr/>
        </p:nvSpPr>
        <p:spPr>
          <a:xfrm>
            <a:off x="8124902" y="2069369"/>
            <a:ext cx="313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Using Non-convex Optimization</a:t>
            </a:r>
          </a:p>
          <a:p>
            <a:r>
              <a:rPr lang="en-AU" dirty="0"/>
              <a:t>(Topic for Another Day)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EFA8A-7410-4CF4-864F-3D0759CB1B8E}"/>
              </a:ext>
            </a:extLst>
          </p:cNvPr>
          <p:cNvCxnSpPr>
            <a:cxnSpLocks/>
          </p:cNvCxnSpPr>
          <p:nvPr/>
        </p:nvCxnSpPr>
        <p:spPr>
          <a:xfrm flipV="1">
            <a:off x="6006891" y="2350794"/>
            <a:ext cx="2220163" cy="6424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D62E27-9B6C-4D73-9B58-A9C7EA89EB42}"/>
              </a:ext>
            </a:extLst>
          </p:cNvPr>
          <p:cNvSpPr txBox="1"/>
          <p:nvPr/>
        </p:nvSpPr>
        <p:spPr>
          <a:xfrm>
            <a:off x="352217" y="6491765"/>
            <a:ext cx="2687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tx2"/>
                </a:solidFill>
              </a:rPr>
              <a:t>©Thirunavukarasu Balasubramaniam</a:t>
            </a:r>
          </a:p>
        </p:txBody>
      </p:sp>
    </p:spTree>
    <p:extLst>
      <p:ext uri="{BB962C8B-B14F-4D97-AF65-F5344CB8AC3E}">
        <p14:creationId xmlns:p14="http://schemas.microsoft.com/office/powerpoint/2010/main" val="19486828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436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Quattrocento Sans</vt:lpstr>
      <vt:lpstr>Office Theme</vt:lpstr>
      <vt:lpstr>A guide on how to use python for topic modelling</vt:lpstr>
      <vt:lpstr>PowerPoint Presentation</vt:lpstr>
      <vt:lpstr>Topic modelling</vt:lpstr>
      <vt:lpstr>Matrix Representation</vt:lpstr>
      <vt:lpstr>Dimensionality Reduction</vt:lpstr>
      <vt:lpstr>PowerPoint Presentation</vt:lpstr>
      <vt:lpstr>Matrix Factorization - Example</vt:lpstr>
      <vt:lpstr>Matrix Factorization</vt:lpstr>
      <vt:lpstr>Reconstruction</vt:lpstr>
      <vt:lpstr>Document Clustering/Topic modelling – Social media data</vt:lpstr>
      <vt:lpstr>Algorithms</vt:lpstr>
      <vt:lpstr>Coding</vt:lpstr>
      <vt:lpstr>Cautions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on how to use python for topic modelling</dc:title>
  <dc:creator>Thiru Balasubramaniam</dc:creator>
  <cp:lastModifiedBy>Thiru Balasubramaniam</cp:lastModifiedBy>
  <cp:revision>5</cp:revision>
  <dcterms:created xsi:type="dcterms:W3CDTF">2020-10-08T16:04:39Z</dcterms:created>
  <dcterms:modified xsi:type="dcterms:W3CDTF">2020-10-08T23:53:38Z</dcterms:modified>
</cp:coreProperties>
</file>