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71" r:id="rId4"/>
    <p:sldId id="277" r:id="rId5"/>
    <p:sldId id="278" r:id="rId6"/>
    <p:sldId id="265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26"/>
    <a:srgbClr val="002776"/>
    <a:srgbClr val="0192FF"/>
    <a:srgbClr val="003192"/>
    <a:srgbClr val="003FBC"/>
    <a:srgbClr val="00AEEF"/>
    <a:srgbClr val="484C52"/>
    <a:srgbClr val="001746"/>
    <a:srgbClr val="001848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799" autoAdjust="0"/>
  </p:normalViewPr>
  <p:slideViewPr>
    <p:cSldViewPr>
      <p:cViewPr>
        <p:scale>
          <a:sx n="73" d="100"/>
          <a:sy n="73" d="100"/>
        </p:scale>
        <p:origin x="112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1121-8603-46FB-8199-07596741B1D7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C28ED-DE07-41E2-A44E-2EAC93B3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5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50F44-BF2B-4622-BBC6-D340127FE4DC}" type="datetimeFigureOut">
              <a:rPr lang="en-IN" smtClean="0"/>
              <a:pPr/>
              <a:t>21-01-2016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E2EA-89FA-40F3-AB76-2A937FABAC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9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6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C:\Users\css94394.CSSCORP\Desktop\ppt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" y="-12192"/>
            <a:ext cx="9219282" cy="69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8560" y="3648456"/>
            <a:ext cx="4887906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AEE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5226106"/>
            <a:ext cx="4874190" cy="990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7544" y="6510536"/>
            <a:ext cx="2813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© CSS Corp  |  Confidential  |  </a:t>
            </a:r>
            <a:r>
              <a:rPr lang="en-US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www.csscorp.com</a:t>
            </a:r>
            <a:endParaRPr lang="en-US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 descr="C:\Users\css94394.CSSCORP\Desktop\final 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1"/>
          <a:stretch/>
        </p:blipFill>
        <p:spPr bwMode="auto">
          <a:xfrm>
            <a:off x="6444208" y="800707"/>
            <a:ext cx="2228702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4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3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6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C:\Users\css94394.CSSCORP\Desktop\ppt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95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57200" y="20574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rgbClr val="484C52"/>
                </a:solidFill>
                <a:latin typeface="+mj-lt"/>
              </a:rPr>
              <a:t>© CSS Corp</a:t>
            </a:r>
          </a:p>
          <a:p>
            <a:pPr algn="just"/>
            <a:r>
              <a:rPr lang="en-US" sz="1000" dirty="0" smtClean="0">
                <a:solidFill>
                  <a:srgbClr val="484C52"/>
                </a:solidFill>
                <a:latin typeface="+mj-lt"/>
              </a:rPr>
              <a:t>The information contained herein is subject to change without notice. All other trademarks mentioned herein are the property of their respective owners.</a:t>
            </a:r>
            <a:endParaRPr lang="en-US" sz="1200" dirty="0">
              <a:solidFill>
                <a:srgbClr val="484C5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1219200"/>
            <a:ext cx="3661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 smtClean="0">
                <a:solidFill>
                  <a:srgbClr val="00AEEF"/>
                </a:solidFill>
              </a:rPr>
              <a:t>Thank You</a:t>
            </a:r>
            <a:endParaRPr lang="en-IN" sz="4400" b="1" dirty="0">
              <a:solidFill>
                <a:srgbClr val="00AEEF"/>
              </a:solidFill>
            </a:endParaRPr>
          </a:p>
        </p:txBody>
      </p:sp>
      <p:pic>
        <p:nvPicPr>
          <p:cNvPr id="10" name="Picture 3" descr="C:\Users\css94394.CSSCORP\Desktop\final 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1"/>
          <a:stretch/>
        </p:blipFill>
        <p:spPr bwMode="auto">
          <a:xfrm>
            <a:off x="6303738" y="548680"/>
            <a:ext cx="2228702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98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46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60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9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3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23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08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26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ss94394.CSSCORP\Desktop\Untitled-1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" y="5589240"/>
            <a:ext cx="1274816" cy="12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535876" y="6440986"/>
            <a:ext cx="7146576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97463" y="6538334"/>
            <a:ext cx="2813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© CSS Corp  |  Confidential  |  </a:t>
            </a:r>
            <a:r>
              <a:rPr lang="en-US" sz="9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www.csscorp.com</a:t>
            </a:r>
            <a:endParaRPr lang="en-US" sz="900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8200" y="655310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0BB1058-09E5-4C56-A1FD-6F21A42EBF03}" type="slidenum">
              <a:rPr lang="en-IN" sz="1000" smtClean="0">
                <a:solidFill>
                  <a:schemeClr val="tx1">
                    <a:lumMod val="50000"/>
                  </a:schemeClr>
                </a:solidFill>
              </a:rPr>
              <a:pPr/>
              <a:t>‹#›</a:t>
            </a:fld>
            <a:endParaRPr lang="en-IN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2" descr="C:\Users\css94394.CSSCORP\Desktop\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50" y="304800"/>
            <a:ext cx="1419702" cy="3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5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220642"/>
            <a:ext cx="1685925" cy="9334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8029" y="5802170"/>
            <a:ext cx="2092483" cy="50715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WE22nd </a:t>
            </a:r>
            <a:r>
              <a:rPr lang="en-IN" sz="2000" dirty="0" smtClean="0"/>
              <a:t>Jan 2016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4576" y="3968337"/>
            <a:ext cx="3779912" cy="1099409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 smtClean="0"/>
              <a:t>Service Readiness </a:t>
            </a:r>
            <a:br>
              <a:rPr lang="en-IN" dirty="0" smtClean="0"/>
            </a:br>
            <a:r>
              <a:rPr lang="en-IN" dirty="0" smtClean="0"/>
              <a:t>Weekly Review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77439" y="6306988"/>
            <a:ext cx="2304256" cy="507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Presented By: Nagalingam R</a:t>
            </a:r>
          </a:p>
          <a:p>
            <a:r>
              <a:rPr lang="en-IN" sz="2000" dirty="0" smtClean="0"/>
              <a:t>Reviewed By : Mithran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84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 – SR Projects Stages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8928"/>
              </p:ext>
            </p:extLst>
          </p:nvPr>
        </p:nvGraphicFramePr>
        <p:xfrm>
          <a:off x="846336" y="1292870"/>
          <a:ext cx="7686105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52"/>
                <a:gridCol w="2560989"/>
                <a:gridCol w="1173736"/>
                <a:gridCol w="1846728"/>
              </a:tblGrid>
              <a:tr h="542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Project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Location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1400" b="1" i="1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English, Korean &amp; Chinese,</a:t>
                      </a:r>
                      <a:r>
                        <a:rPr lang="en-US" sz="1200" i="1" u="none" strike="noStrike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Japanese, Spanish &amp; Portuguese, French, German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China,</a:t>
                      </a:r>
                      <a:r>
                        <a:rPr lang="en-US" sz="1200" b="0" i="1" u="none" strike="noStrike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India, CR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RFP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 and Spanish &amp; English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Utah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r>
                        <a:rPr lang="en-US" sz="1200" b="0" i="1" u="none" strike="noStrike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Delivery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English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Utah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1" u="none" strike="noStrike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In-Progress</a:t>
                      </a:r>
                      <a:endParaRPr lang="en-US" sz="1200" b="0" i="1" u="none" strike="noStrike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462586"/>
            <a:ext cx="663628" cy="36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8" y="2478572"/>
            <a:ext cx="1156444" cy="501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1964602"/>
            <a:ext cx="1403648" cy="343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32" y="3098651"/>
            <a:ext cx="1728986" cy="4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6090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4008"/>
              </p:ext>
            </p:extLst>
          </p:nvPr>
        </p:nvGraphicFramePr>
        <p:xfrm>
          <a:off x="4499992" y="893198"/>
          <a:ext cx="4038600" cy="238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2658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Key Contributions</a:t>
                      </a:r>
                      <a:endParaRPr lang="en-US" sz="1200" dirty="0"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2115510">
                <a:tc>
                  <a:txBody>
                    <a:bodyPr/>
                    <a:lstStyle/>
                    <a:p>
                      <a:pPr marL="0" marR="0" lvl="0" indent="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Seagate (Dalian &amp; India)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Shyamala is not able login to Salesforce, escalated to Sandeep to look in to the issue</a:t>
                      </a:r>
                    </a:p>
                    <a:p>
                      <a:pPr marL="0" marR="0" lvl="0" indent="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192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462586"/>
            <a:ext cx="663628" cy="367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38873"/>
              </p:ext>
            </p:extLst>
          </p:nvPr>
        </p:nvGraphicFramePr>
        <p:xfrm>
          <a:off x="323528" y="893197"/>
          <a:ext cx="4013200" cy="238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200"/>
              </a:tblGrid>
              <a:tr h="1974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Highlights</a:t>
                      </a:r>
                      <a:endParaRPr lang="en-US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2122304">
                <a:tc>
                  <a:txBody>
                    <a:bodyPr/>
                    <a:lstStyle/>
                    <a:p>
                      <a:pPr marL="0" marR="0" lvl="0" indent="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Airbox (Utah) 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SL% has improved from 76.81% Nov’15 to 88.45% Dec’15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Abandoned % decreased from 12.35% Nov’15 to 6.15%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Last week’s Abandoned % decreased from 5.65% to 3.94%</a:t>
                      </a:r>
                    </a:p>
                    <a:p>
                      <a:pPr marL="171450" marR="0" lvl="0" indent="-17145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05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51643"/>
              </p:ext>
            </p:extLst>
          </p:nvPr>
        </p:nvGraphicFramePr>
        <p:xfrm>
          <a:off x="4499992" y="3470137"/>
          <a:ext cx="4038600" cy="238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2658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Help Required</a:t>
                      </a:r>
                      <a:endParaRPr lang="en-US" sz="1200" dirty="0"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2115510">
                <a:tc>
                  <a:txBody>
                    <a:bodyPr/>
                    <a:lstStyle/>
                    <a:p>
                      <a:pPr marL="0" marR="0" lvl="0" indent="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Seagate (Dalian &amp; India)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Shyamala is not able login to Salesforce, escalated to Sandeep to look in to the issue</a:t>
                      </a:r>
                    </a:p>
                    <a:p>
                      <a:pPr marL="0" marR="0" lvl="0" indent="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192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13959"/>
              </p:ext>
            </p:extLst>
          </p:nvPr>
        </p:nvGraphicFramePr>
        <p:xfrm>
          <a:off x="323528" y="3470136"/>
          <a:ext cx="4013200" cy="238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200"/>
              </a:tblGrid>
              <a:tr h="1974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Opportunities</a:t>
                      </a:r>
                      <a:endParaRPr lang="en-US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2122304">
                <a:tc>
                  <a:txBody>
                    <a:bodyPr/>
                    <a:lstStyle/>
                    <a:p>
                      <a:pPr marL="0" marR="0" lvl="0" indent="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Airbox (Utah) 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SL% has improved from 76.81% Nov’15 to 88.45% Dec’15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Abandoned % decreased from 12.35% Nov’15 to 6.15%</a:t>
                      </a:r>
                    </a:p>
                    <a:p>
                      <a:pPr marL="381000" marR="0" lvl="0" indent="-38100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Last week’s Abandoned % decreased from 5.65% to 3.94%</a:t>
                      </a:r>
                    </a:p>
                    <a:p>
                      <a:pPr marL="171450" marR="0" lvl="0" indent="-171450" algn="l" defTabSz="981075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US" sz="105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9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dirty="0"/>
              <a:t>Last week’s Discussion Point</a:t>
            </a:r>
            <a:endParaRPr lang="en-US" sz="2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462586"/>
            <a:ext cx="663628" cy="3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dirty="0"/>
              <a:t>Action Items </a:t>
            </a:r>
            <a:r>
              <a:rPr lang="en-US" sz="2800" b="0" dirty="0" smtClean="0"/>
              <a:t>(Airbox TV)</a:t>
            </a:r>
            <a:endParaRPr lang="en-US" sz="28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00293"/>
              </p:ext>
            </p:extLst>
          </p:nvPr>
        </p:nvGraphicFramePr>
        <p:xfrm>
          <a:off x="323528" y="992188"/>
          <a:ext cx="8496943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846"/>
                <a:gridCol w="4753746"/>
                <a:gridCol w="1152128"/>
                <a:gridCol w="936104"/>
                <a:gridCol w="1080119"/>
              </a:tblGrid>
              <a:tr h="4097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06" marR="8706" marT="87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 Item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06" marR="8706" marT="87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06" marR="8706" marT="87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Due By / Closed  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06" marR="8706" marT="87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06" marR="8706" marT="8706" marB="0" anchor="ctr"/>
                </a:tc>
              </a:tr>
              <a:tr h="687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Holiday details to upload it in the IVR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Michael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24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Dec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687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List of Lab equipment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been sent to Draper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Sabrina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11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Nov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Open</a:t>
                      </a:r>
                    </a:p>
                  </a:txBody>
                  <a:tcPr marL="85725" marR="9525" marT="9525" marB="0" anchor="ctr"/>
                </a:tc>
              </a:tr>
              <a:tr h="687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MIS Invoicing update</a:t>
                      </a: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Sunish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11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Dec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687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Outbound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calling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Auth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code for agents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Naga/Sandeep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11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Dec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Open</a:t>
                      </a:r>
                    </a:p>
                  </a:txBody>
                  <a:tcPr marL="85725" marR="9525" marT="9525" marB="0" anchor="ctr"/>
                </a:tc>
              </a:tr>
              <a:tr h="687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Attendance Tracker for the Floor agents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Sabrina/Liz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30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 Nov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Open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6877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3192"/>
                          </a:solidFill>
                          <a:effectLst/>
                          <a:latin typeface="Segoe UI" panose="020B0502040204020203" pitchFamily="34" charset="0"/>
                          <a:ea typeface="Verdana" panose="020B0604030504040204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3192"/>
                        </a:solidFill>
                        <a:effectLst/>
                        <a:latin typeface="Segoe UI" panose="020B0502040204020203" pitchFamily="34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462586"/>
            <a:ext cx="663628" cy="3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Operational Performance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462586"/>
            <a:ext cx="663628" cy="36743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47357"/>
              </p:ext>
            </p:extLst>
          </p:nvPr>
        </p:nvGraphicFramePr>
        <p:xfrm>
          <a:off x="323528" y="1121765"/>
          <a:ext cx="8363272" cy="3819406"/>
        </p:xfrm>
        <a:graphic>
          <a:graphicData uri="http://schemas.openxmlformats.org/drawingml/2006/table">
            <a:tbl>
              <a:tblPr/>
              <a:tblGrid>
                <a:gridCol w="1723831"/>
                <a:gridCol w="821513"/>
                <a:gridCol w="821513"/>
                <a:gridCol w="821513"/>
                <a:gridCol w="821513"/>
                <a:gridCol w="821513"/>
                <a:gridCol w="821513"/>
                <a:gridCol w="821513"/>
                <a:gridCol w="888850"/>
              </a:tblGrid>
              <a:tr h="308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Overall 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30-Nov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1-Dec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2-Dec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3-Dec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4-Dec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5-Dec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6-Dec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Week 49'15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Calls Offered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Calls Answered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Calls Abandoned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Abandoned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14.55%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10.61%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2.86%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17.70%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17.86%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Avg Speed of Answer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Avg Talk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0:06:18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0:06:08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Avg Handle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0:06:18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0:06:08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0:05:36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Calls Answerd with in SL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SL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</a:rPr>
                        <a:t>67.27%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84.09%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89.52%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</a:rPr>
                        <a:t>65.49%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82.89%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83.51%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</a:rPr>
                        <a:t>70.24%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76.81%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Outbound Calls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OB Total Talk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OB Avg Talk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</a:rPr>
                        <a:t>Longest wait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0:01:11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0:01:11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44039"/>
              </p:ext>
            </p:extLst>
          </p:nvPr>
        </p:nvGraphicFramePr>
        <p:xfrm>
          <a:off x="7506596" y="55172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6596" y="551723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2776"/>
            <a:ext cx="1152128" cy="6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5_2011">
  <a:themeElements>
    <a:clrScheme name="CSS Corp 2012">
      <a:dk1>
        <a:srgbClr val="FFFFFF"/>
      </a:dk1>
      <a:lt1>
        <a:srgbClr val="FFFFFF"/>
      </a:lt1>
      <a:dk2>
        <a:srgbClr val="00B0F0"/>
      </a:dk2>
      <a:lt2>
        <a:srgbClr val="58595B"/>
      </a:lt2>
      <a:accent1>
        <a:srgbClr val="047CC1"/>
      </a:accent1>
      <a:accent2>
        <a:srgbClr val="91969D"/>
      </a:accent2>
      <a:accent3>
        <a:srgbClr val="002F65"/>
      </a:accent3>
      <a:accent4>
        <a:srgbClr val="EF4135"/>
      </a:accent4>
      <a:accent5>
        <a:srgbClr val="F99D2B"/>
      </a:accent5>
      <a:accent6>
        <a:srgbClr val="16A9F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14144</TotalTime>
  <Words>433</Words>
  <Application>Microsoft Office PowerPoint</Application>
  <PresentationFormat>On-screen Show (4:3)</PresentationFormat>
  <Paragraphs>196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Verdana</vt:lpstr>
      <vt:lpstr>PPT_Template5_2011</vt:lpstr>
      <vt:lpstr>Worksheet</vt:lpstr>
      <vt:lpstr>Service Readiness  Weekly Review</vt:lpstr>
      <vt:lpstr>Executive Summary – SR Projects Stages</vt:lpstr>
      <vt:lpstr>Executive Summary</vt:lpstr>
      <vt:lpstr>Last week’s Discussion Point</vt:lpstr>
      <vt:lpstr>Action Items (Airbox TV)</vt:lpstr>
      <vt:lpstr>Operational Performance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Victor</dc:creator>
  <cp:lastModifiedBy>Nagalingam Raman Pillai</cp:lastModifiedBy>
  <cp:revision>258</cp:revision>
  <dcterms:created xsi:type="dcterms:W3CDTF">2012-10-01T15:17:23Z</dcterms:created>
  <dcterms:modified xsi:type="dcterms:W3CDTF">2016-01-21T20:57:25Z</dcterms:modified>
</cp:coreProperties>
</file>