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193" d="100"/>
          <a:sy n="193"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50290883"/>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1595033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40146959"/>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90316703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7618705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0090676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14872764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158795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294839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021049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0425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239706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5568518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792681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5964423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6"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3"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4"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3332389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5"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6"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238579047"/>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3"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38"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0"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4/13/2024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354443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3868558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96602423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2528873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895672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65732945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205589058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004530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33784760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766321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29948">
            <a:off x="1995548" y="4012463"/>
            <a:ext cx="3038313" cy="628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chemeClr val="tx1"/>
                </a:solidFill>
                <a:latin typeface="Arial" pitchFamily="0" charset="0"/>
                <a:ea typeface="Arial" pitchFamily="0" charset="0"/>
                <a:cs typeface="Arial" pitchFamily="0" charset="0"/>
              </a:rPr>
              <a:t>THIRUMALAISELVAM J</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 </a:t>
            </a:r>
            <a:r>
              <a:rPr lang="en-US" altLang="zh-CN" sz="1100" b="0" i="0" u="none" strike="noStrike" kern="0" cap="none" spc="0" baseline="0">
                <a:solidFill>
                  <a:schemeClr val="tx1"/>
                </a:solidFill>
                <a:latin typeface="Arial" pitchFamily="0" charset="0"/>
                <a:ea typeface="Arial" pitchFamily="0" charset="0"/>
                <a:cs typeface="Arial" pitchFamily="0" charset="0"/>
              </a:rPr>
              <a:t>aut510421104702</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Arunai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engineering college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Tiruvannamalai</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1239818901"/>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矩形"/>
          <p:cNvSpPr>
            <a:spLocks/>
          </p:cNvSpPr>
          <p:nvPr/>
        </p:nvSpPr>
        <p:spPr>
          <a:xfrm rot="0">
            <a:off x="87464" y="492981"/>
            <a:ext cx="8977023" cy="42934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3.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4. Implementation: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5. Testing and Evaluation: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6. Results: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lang="zh-CN" altLang="en-US"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106761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14" name="图片"/>
          <p:cNvPicPr>
            <a:picLocks noChangeAspect="1"/>
          </p:cNvPicPr>
          <p:nvPr/>
        </p:nvPicPr>
        <p:blipFill>
          <a:blip r:embed="rId1" cstate="print"/>
          <a:stretch>
            <a:fillRect/>
          </a:stretch>
        </p:blipFill>
        <p:spPr>
          <a:xfrm rot="0">
            <a:off x="564541" y="1209053"/>
            <a:ext cx="6289482" cy="3540492"/>
          </a:xfrm>
          <a:prstGeom prst="rect"/>
          <a:noFill/>
          <a:ln w="12700" cmpd="sng" cap="flat">
            <a:noFill/>
            <a:prstDash val="solid"/>
            <a:miter/>
          </a:ln>
        </p:spPr>
      </p:pic>
    </p:spTree>
    <p:extLst>
      <p:ext uri="{BB962C8B-B14F-4D97-AF65-F5344CB8AC3E}">
        <p14:creationId xmlns:p14="http://schemas.microsoft.com/office/powerpoint/2010/main" val="2280100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Admin 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5" name="图片"/>
          <p:cNvPicPr>
            <a:picLocks noChangeAspect="1"/>
          </p:cNvPicPr>
          <p:nvPr/>
        </p:nvPicPr>
        <p:blipFill>
          <a:blip r:embed="rId1" cstate="print"/>
          <a:stretch>
            <a:fillRect/>
          </a:stretch>
        </p:blipFill>
        <p:spPr>
          <a:xfrm rot="0">
            <a:off x="954157" y="1132477"/>
            <a:ext cx="6716341" cy="3780017"/>
          </a:xfrm>
          <a:prstGeom prst="rect"/>
          <a:noFill/>
          <a:ln w="12700" cmpd="sng" cap="flat">
            <a:noFill/>
            <a:prstDash val="solid"/>
            <a:miter/>
          </a:ln>
        </p:spPr>
      </p:pic>
    </p:spTree>
    <p:extLst>
      <p:ext uri="{BB962C8B-B14F-4D97-AF65-F5344CB8AC3E}">
        <p14:creationId xmlns:p14="http://schemas.microsoft.com/office/powerpoint/2010/main" val="177958719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Finding the bus-Page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7" name="图片"/>
          <p:cNvPicPr>
            <a:picLocks noChangeAspect="1"/>
          </p:cNvPicPr>
          <p:nvPr/>
        </p:nvPicPr>
        <p:blipFill>
          <a:blip r:embed="rId1" cstate="print"/>
          <a:stretch>
            <a:fillRect/>
          </a:stretch>
        </p:blipFill>
        <p:spPr>
          <a:xfrm rot="0">
            <a:off x="341904" y="1106484"/>
            <a:ext cx="6946929" cy="3909794"/>
          </a:xfrm>
          <a:prstGeom prst="rect"/>
          <a:noFill/>
          <a:ln w="12700" cmpd="sng" cap="flat">
            <a:noFill/>
            <a:prstDash val="solid"/>
            <a:miter/>
          </a:ln>
        </p:spPr>
      </p:pic>
    </p:spTree>
    <p:extLst>
      <p:ext uri="{BB962C8B-B14F-4D97-AF65-F5344CB8AC3E}">
        <p14:creationId xmlns:p14="http://schemas.microsoft.com/office/powerpoint/2010/main" val="95996359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Booking-Page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p:cNvPicPr>
            <a:picLocks noChangeAspect="1"/>
          </p:cNvPicPr>
          <p:nvPr/>
        </p:nvPicPr>
        <p:blipFill>
          <a:blip r:embed="rId1" cstate="print"/>
          <a:stretch>
            <a:fillRect/>
          </a:stretch>
        </p:blipFill>
        <p:spPr>
          <a:xfrm rot="0">
            <a:off x="230320" y="1184744"/>
            <a:ext cx="6684804" cy="3762267"/>
          </a:xfrm>
          <a:prstGeom prst="rect"/>
          <a:noFill/>
          <a:ln w="12700" cmpd="sng" cap="flat">
            <a:noFill/>
            <a:prstDash val="solid"/>
            <a:miter/>
          </a:ln>
        </p:spPr>
      </p:pic>
    </p:spTree>
    <p:extLst>
      <p:ext uri="{BB962C8B-B14F-4D97-AF65-F5344CB8AC3E}">
        <p14:creationId xmlns:p14="http://schemas.microsoft.com/office/powerpoint/2010/main" val="14534316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1" name="矩形"/>
          <p:cNvSpPr>
            <a:spLocks/>
          </p:cNvSpPr>
          <p:nvPr/>
        </p:nvSpPr>
        <p:spPr>
          <a:xfrm rot="0">
            <a:off x="159025" y="1105231"/>
            <a:ext cx="8769921"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2" name="矩形"/>
          <p:cNvSpPr>
            <a:spLocks/>
          </p:cNvSpPr>
          <p:nvPr/>
        </p:nvSpPr>
        <p:spPr>
          <a:xfrm rot="0">
            <a:off x="159025" y="2059338"/>
            <a:ext cx="6640958" cy="138499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Mobile Application Development</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Integration with Transit APIs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Personalized Recommendations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Accessibility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Virtual Reality (VR) Seat Selection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Enhanced Security Measures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9169713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34" name="直线"/>
          <p:cNvSpPr>
            <a:spLocks/>
          </p:cNvSpPr>
          <p:nvPr/>
        </p:nvSpPr>
        <p:spPr>
          <a:xfrm rot="0">
            <a:off x="0" y="4675910"/>
            <a:ext cx="9144000" cy="0"/>
          </a:xfrm>
          <a:prstGeom prst="line"/>
          <a:noFill/>
          <a:ln w="9525" cmpd="sng" cap="flat">
            <a:solidFill>
              <a:srgbClr val="BFBFBF"/>
            </a:solidFill>
            <a:prstDash val="solid"/>
            <a:round/>
          </a:ln>
        </p:spPr>
      </p:sp>
      <p:sp>
        <p:nvSpPr>
          <p:cNvPr id="135" name="矩形"/>
          <p:cNvSpPr>
            <a:spLocks/>
          </p:cNvSpPr>
          <p:nvPr/>
        </p:nvSpPr>
        <p:spPr>
          <a:xfrm rot="0">
            <a:off x="0" y="1707949"/>
            <a:ext cx="8849802" cy="2031325"/>
          </a:xfrm>
          <a:prstGeom prst="rect"/>
          <a:solidFill>
            <a:srgbClr val="FFFFFF"/>
          </a:solid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lang="en-US" altLang="zh-CN" sz="18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8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88818443"/>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4011387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8215" y="3037840"/>
            <a:ext cx="7227569"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17629571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371223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ChatGPT,Google,WikiPedia</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215776" y="1041592"/>
            <a:ext cx="8797192" cy="3444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Key components of the system include real-time seat availability updates, route management tools, and integration with popular payment gateways to facilitate seamless transactions.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he system provides efficient data management and retrieval, optimizing performance and scalability.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2380671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1" y="4714171"/>
            <a:ext cx="8596471" cy="32120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Google Scholar-</a:t>
            </a:r>
            <a:r>
              <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en-US" altLang="zh-CN" sz="11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23024" y="1390184"/>
            <a:ext cx="8237035" cy="3444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3173843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7548255"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1032" y="1129997"/>
            <a:ext cx="88345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develop a user-centric bus reservation system that enhances the booking experience for passengers.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improve operational efficiency for bus operators through automated management tools and real-time updates.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To create a scalable and extensible system capable of accommodating future enhancements and growing user demands.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733275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矩形"/>
          <p:cNvSpPr>
            <a:spLocks/>
          </p:cNvSpPr>
          <p:nvPr/>
        </p:nvSpPr>
        <p:spPr>
          <a:xfrm rot="0">
            <a:off x="138533" y="1102220"/>
            <a:ext cx="8866934"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User-friendly Booking Interface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The system will feature an intuitive and easy-to-use booking interface, allowing passengers to search for available routes, select preferred departure times, choose seats, and make secure payments seamlessly.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Updates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Integration of real-time information updates on seat availability, route schedules, and fare details to provide accurate and reliable booking services for passengers. This ensures that the information presented to users is always up-to-date.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Administrative Dashboard</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Development of an intuitive administrative dashboard equipped with automated management tools for route planning, inventory tracking, and customer support. This dashboard will empower bus operators to efficiently manage bookings and operations.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ClrTx/>
              <a:buAutoNum type="arabicPeriod"/>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Extensibility</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654464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Source: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66111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1" y="4713110"/>
            <a:ext cx="6737932"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 Google Scholar-</a:t>
            </a:r>
            <a:r>
              <a:rPr lang="en-US" altLang="zh-CN" sz="1000" b="0" i="0" u="none" strike="noStrike" kern="0" cap="none" spc="0" baseline="0">
                <a:solidFill>
                  <a:srgbClr val="0D0D0D"/>
                </a:solidFill>
                <a:latin typeface="Söhne" pitchFamily="0" charset="0"/>
                <a:ea typeface="Arial" pitchFamily="0" charset="0"/>
                <a:cs typeface="Arial" pitchFamily="0" charset="0"/>
                <a:sym typeface="Arial" pitchFamily="0" charset="0"/>
              </a:rPr>
              <a:t>Market research and analysis of existing bus reservation systems and their shortcomings</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5" name="矩形"/>
          <p:cNvSpPr>
            <a:spLocks/>
          </p:cNvSpPr>
          <p:nvPr/>
        </p:nvSpPr>
        <p:spPr>
          <a:xfrm rot="0">
            <a:off x="138651" y="-2912584"/>
            <a:ext cx="9005347" cy="6524863"/>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0" cap="none" spc="0" baseline="0">
                <a:solidFill>
                  <a:schemeClr val="tx1"/>
                </a:solidFill>
                <a:latin typeface="Arial" pitchFamily="0" charset="0"/>
                <a:ea typeface="Arial" pitchFamily="0" charset="0"/>
                <a:cs typeface="Arial" pitchFamily="0" charset="0"/>
                <a:sym typeface="Arial" pitchFamily="0" charset="0"/>
              </a:rPr>
              <a:t>Project Deliverables</a:t>
            </a:r>
            <a:r>
              <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en-US" altLang="zh-CN"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Fully functional bus reservation system deployed on a web server.</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User documentation and guides for utilizing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Administrative documentation for managing and maintaining the system.</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Source code repository containing all project files and assets.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en-US" altLang="zh-CN" sz="6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br>
              <a:rPr lang="zh-CN" altLang="en-US" sz="1200" b="0" i="0" u="none" strike="noStrike" kern="0" cap="none" spc="0" baseline="0">
                <a:solidFill>
                  <a:srgbClr val="0D0D0D"/>
                </a:solidFill>
                <a:latin typeface="Söhne" pitchFamily="0" charset="0"/>
                <a:ea typeface="Arial" pitchFamily="0" charset="0"/>
                <a:cs typeface="Arial" pitchFamily="0" charset="0"/>
                <a:sym typeface="Arial" pitchFamily="0" charset="0"/>
              </a:rPr>
            </a:br>
            <a:endParaRPr lang="zh-CN" altLang="en-US" sz="18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08970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8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直线"/>
          <p:cNvSpPr>
            <a:spLocks/>
          </p:cNvSpPr>
          <p:nvPr/>
        </p:nvSpPr>
        <p:spPr>
          <a:xfrm rot="0">
            <a:off x="0" y="4675910"/>
            <a:ext cx="9144000" cy="0"/>
          </a:xfrm>
          <a:prstGeom prst="line"/>
          <a:noFill/>
          <a:ln w="9525" cmpd="sng" cap="flat">
            <a:solidFill>
              <a:srgbClr val="BFBFBF"/>
            </a:solidFill>
            <a:prstDash val="solid"/>
            <a:round/>
          </a:ln>
        </p:spPr>
      </p:sp>
    </p:spTree>
    <p:extLst>
      <p:ext uri="{BB962C8B-B14F-4D97-AF65-F5344CB8AC3E}">
        <p14:creationId xmlns:p14="http://schemas.microsoft.com/office/powerpoint/2010/main" val="17950117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15019" y="586811"/>
            <a:ext cx="8798283" cy="428743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213163"/>
                </a:solidFill>
                <a:latin typeface="Arial" pitchFamily="0" charset="0"/>
                <a:ea typeface="Arial" pitchFamily="0" charset="0"/>
                <a:cs typeface="Lucida Sans"/>
              </a:rPr>
              <a:t>Modelling &amp; Results </a:t>
            </a:r>
            <a:br>
              <a:rPr lang="zh-CN" altLang="en-US" sz="1400" b="1" i="0" u="none" strike="noStrike" kern="0" cap="none" spc="0" baseline="0">
                <a:solidFill>
                  <a:srgbClr val="213163"/>
                </a:solidFill>
                <a:latin typeface="Arial" pitchFamily="0" charset="0"/>
                <a:ea typeface="Arial" pitchFamily="0" charset="0"/>
                <a:cs typeface="Lucida Sans"/>
              </a:rPr>
            </a:br>
            <a:br>
              <a:rPr lang="zh-CN" altLang="en-US" sz="1400" b="1" i="0" u="none" strike="noStrike" kern="0" cap="none" spc="0" baseline="0">
                <a:solidFill>
                  <a:srgbClr val="213163"/>
                </a:solidFill>
                <a:latin typeface="Arial"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96" name="直线"/>
          <p:cNvSpPr>
            <a:spLocks/>
          </p:cNvSpPr>
          <p:nvPr/>
        </p:nvSpPr>
        <p:spPr>
          <a:xfrm rot="0">
            <a:off x="0" y="4675910"/>
            <a:ext cx="9144000" cy="0"/>
          </a:xfrm>
          <a:prstGeom prst="line"/>
          <a:noFill/>
          <a:ln w="9525" cmpd="sng" cap="flat">
            <a:solidFill>
              <a:srgbClr val="BFBFBF"/>
            </a:solidFill>
            <a:prstDash val="solid"/>
            <a:round/>
          </a:ln>
        </p:spPr>
      </p:sp>
      <p:sp>
        <p:nvSpPr>
          <p:cNvPr id="97" name="矩形"/>
          <p:cNvSpPr>
            <a:spLocks/>
          </p:cNvSpPr>
          <p:nvPr/>
        </p:nvSpPr>
        <p:spPr>
          <a:xfrm rot="0">
            <a:off x="138652" y="4713110"/>
            <a:ext cx="707168" cy="322262"/>
          </a:xfrm>
          <a:prstGeom prst="rect"/>
          <a:noFill/>
          <a:ln w="12700" cmpd="sng" cap="flat">
            <a:noFill/>
            <a:prstDash val="solid"/>
            <a:round/>
          </a:ln>
        </p:spPr>
      </p:sp>
      <p:sp>
        <p:nvSpPr>
          <p:cNvPr id="98" name="矩形"/>
          <p:cNvSpPr>
            <a:spLocks/>
          </p:cNvSpPr>
          <p:nvPr/>
        </p:nvSpPr>
        <p:spPr>
          <a:xfrm rot="0">
            <a:off x="138652" y="887020"/>
            <a:ext cx="8798284" cy="390876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1. System Architecture: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The system architecture will be designed to ensure scalability, reliability, and performance. It will include components such as: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Frontend: Developed using HTML/CSS/JavaScript and Django templates for user interfaces.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Backend: Implemented using Python and Django framework to handle business logic, data processing, and interaction with the database.</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Database: Utilizing a relational database management system (e.g., PostgreSQL) to store data related to routes, bookings, users, and other system entities.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ClrTx/>
              <a:buChar char="•"/>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APIs: Building RESTful APIs using Django REST Framework to facilitate communication between frontend and backend components.</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1" i="0" u="none" strike="noStrike" kern="0" cap="none" spc="0" baseline="0">
                <a:solidFill>
                  <a:schemeClr val="tx1"/>
                </a:solidFill>
                <a:latin typeface="Arial" pitchFamily="0" charset="0"/>
                <a:ea typeface="Arial" pitchFamily="0" charset="0"/>
                <a:cs typeface="Arial" pitchFamily="0" charset="0"/>
                <a:sym typeface="Arial" pitchFamily="0" charset="0"/>
              </a:rPr>
              <a:t>2. Data Modeling:</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r>
              <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lang="en-US" altLang="zh-CN" sz="13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eaLnBrk="0" fontAlgn="base" latinLnBrk="0" hangingPunct="0">
              <a:lnSpc>
                <a:spcPct val="100000"/>
              </a:lnSpc>
              <a:spcBef>
                <a:spcPts val="0"/>
              </a:spcBef>
              <a:spcAft>
                <a:spcPts val="0"/>
              </a:spcAft>
              <a:buNone/>
            </a:pPr>
            <a:endParaRPr lang="zh-CN" altLang="en-US"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0" y="-261610"/>
            <a:ext cx="184731" cy="523220"/>
          </a:xfrm>
          <a:prstGeom prst="rect"/>
          <a:noFill/>
          <a:ln w="12700" cmpd="sng" cap="flat">
            <a:noFill/>
            <a:prstDash val="solid"/>
            <a:round/>
          </a:ln>
        </p:spPr>
      </p:sp>
    </p:spTree>
    <p:extLst>
      <p:ext uri="{BB962C8B-B14F-4D97-AF65-F5344CB8AC3E}">
        <p14:creationId xmlns:p14="http://schemas.microsoft.com/office/powerpoint/2010/main" val="11908067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8</cp:revision>
  <dcterms:modified xsi:type="dcterms:W3CDTF">2024-04-13T08:48:33Z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