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2" r:id="rId5"/>
    <p:sldId id="270" r:id="rId6"/>
    <p:sldId id="259" r:id="rId7"/>
    <p:sldId id="261" r:id="rId8"/>
    <p:sldId id="271" r:id="rId9"/>
    <p:sldId id="268" r:id="rId10"/>
    <p:sldId id="274" r:id="rId11"/>
    <p:sldId id="275" r:id="rId12"/>
    <p:sldId id="262" r:id="rId13"/>
    <p:sldId id="263" r:id="rId14"/>
    <p:sldId id="264" r:id="rId15"/>
    <p:sldId id="265" r:id="rId16"/>
    <p:sldId id="273"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5D8606-7F82-4AB8-B7C5-90484EDA0310}">
          <p14:sldIdLst>
            <p14:sldId id="256"/>
            <p14:sldId id="257"/>
            <p14:sldId id="258"/>
            <p14:sldId id="272"/>
            <p14:sldId id="270"/>
            <p14:sldId id="259"/>
            <p14:sldId id="261"/>
            <p14:sldId id="271"/>
            <p14:sldId id="268"/>
            <p14:sldId id="274"/>
            <p14:sldId id="275"/>
            <p14:sldId id="262"/>
            <p14:sldId id="263"/>
            <p14:sldId id="264"/>
            <p14:sldId id="265"/>
            <p14:sldId id="273"/>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762189-542B-416D-A234-D4E2BD4190DB}" v="10" dt="2023-11-11T14:29:04.6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0" autoAdjust="0"/>
  </p:normalViewPr>
  <p:slideViewPr>
    <p:cSldViewPr snapToGrid="0">
      <p:cViewPr varScale="1">
        <p:scale>
          <a:sx n="82" d="100"/>
          <a:sy n="82" d="100"/>
        </p:scale>
        <p:origin x="1190" y="72"/>
      </p:cViewPr>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94CE30-7D40-4BC0-BA0D-56C992D5B4BD}" type="datetimeFigureOut">
              <a:rPr lang="en-GB" smtClean="0"/>
              <a:t>10/12/2023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10/12/2023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10/12/2023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10/12/2023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10/12/2023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10/12/2023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10/12/2023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10/12/2023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007/s11023-012-9281-3"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4763/2016.1.405" TargetMode="External"/><Relationship Id="rId2" Type="http://schemas.openxmlformats.org/officeDocument/2006/relationships/hyperlink" Target="https://doi.org/10.1145/3236024.3264838" TargetMode="External"/><Relationship Id="rId1" Type="http://schemas.openxmlformats.org/officeDocument/2006/relationships/slideLayout" Target="../slideLayouts/slideLayout2.xml"/><Relationship Id="rId4" Type="http://schemas.openxmlformats.org/officeDocument/2006/relationships/hyperlink" Target="https://doi.org/10.1016/j.compag.2018.05.%2001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4826" y="1078173"/>
            <a:ext cx="11261270" cy="1470025"/>
          </a:xfrm>
        </p:spPr>
        <p:txBody>
          <a:bodyPr/>
          <a:lstStyle/>
          <a:p>
            <a:br>
              <a:rPr lang="en-GB" dirty="0">
                <a:latin typeface="Verdana"/>
                <a:ea typeface="Verdana"/>
              </a:rPr>
            </a:br>
            <a:r>
              <a:rPr lang="en-GB" dirty="0">
                <a:latin typeface="Verdana"/>
                <a:ea typeface="Verdana"/>
              </a:rPr>
              <a:t>An analysis for Early Prediction of Multiple Diseases Using SVM and Logistic Regression Techniques</a:t>
            </a:r>
            <a:endParaRPr lang="en-GB" dirty="0"/>
          </a:p>
        </p:txBody>
      </p:sp>
      <p:sp>
        <p:nvSpPr>
          <p:cNvPr id="3" name="Subtitle 2"/>
          <p:cNvSpPr>
            <a:spLocks noGrp="1"/>
          </p:cNvSpPr>
          <p:nvPr>
            <p:ph type="subTitle" idx="1"/>
          </p:nvPr>
        </p:nvSpPr>
        <p:spPr>
          <a:xfrm>
            <a:off x="790469" y="2721956"/>
            <a:ext cx="3970594" cy="552184"/>
          </a:xfrm>
        </p:spPr>
        <p:txBody>
          <a:bodyPr vert="horz" lIns="91440" tIns="45720" rIns="91440" bIns="45720" rtlCol="0" anchor="t">
            <a:normAutofit/>
          </a:bodyPr>
          <a:lstStyle/>
          <a:p>
            <a:pPr algn="l"/>
            <a:r>
              <a:rPr lang="en-GB" dirty="0">
                <a:latin typeface="Verdana"/>
                <a:ea typeface="Verdana"/>
              </a:rPr>
              <a:t>Batch Number:08</a:t>
            </a:r>
            <a:endParaRPr lang="en-GB" dirty="0"/>
          </a:p>
          <a:p>
            <a:pPr algn="l"/>
            <a:endParaRPr lang="en-GB"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92144499"/>
              </p:ext>
            </p:extLst>
          </p:nvPr>
        </p:nvGraphicFramePr>
        <p:xfrm>
          <a:off x="181428" y="3274785"/>
          <a:ext cx="6280468" cy="2225040"/>
        </p:xfrm>
        <a:graphic>
          <a:graphicData uri="http://schemas.openxmlformats.org/drawingml/2006/table">
            <a:tbl>
              <a:tblPr firstRow="1" bandRow="1">
                <a:tableStyleId>{2D5ABB26-0587-4C30-8999-92F81FD0307C}</a:tableStyleId>
              </a:tblPr>
              <a:tblGrid>
                <a:gridCol w="2416605">
                  <a:extLst>
                    <a:ext uri="{9D8B030D-6E8A-4147-A177-3AD203B41FA5}">
                      <a16:colId xmlns:a16="http://schemas.microsoft.com/office/drawing/2014/main" val="3331634959"/>
                    </a:ext>
                  </a:extLst>
                </a:gridCol>
                <a:gridCol w="3863863">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20201cei0059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j.Thirumalareddy</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20201cei0057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Narendra </a:t>
                      </a:r>
                      <a:r>
                        <a:rPr lang="en-GB" dirty="0" err="1"/>
                        <a:t>reddy</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20201cei0065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p.Vishnu</a:t>
                      </a:r>
                      <a:r>
                        <a:rPr lang="en-GB" dirty="0"/>
                        <a:t> </a:t>
                      </a:r>
                      <a:r>
                        <a:rPr lang="en-GB" dirty="0" err="1"/>
                        <a:t>teja</a:t>
                      </a:r>
                      <a:r>
                        <a:rPr lang="en-GB" dirty="0"/>
                        <a:t> </a:t>
                      </a:r>
                      <a:r>
                        <a:rPr lang="en-GB" dirty="0" err="1"/>
                        <a:t>rao</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20201cei0044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Vinay G.L</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latin typeface="Verdana"/>
                <a:ea typeface="Verdana"/>
              </a:rPr>
              <a:t>Under the Supervision of,</a:t>
            </a:r>
          </a:p>
          <a:p>
            <a:endParaRPr lang="en-GB" dirty="0"/>
          </a:p>
          <a:p>
            <a:pPr algn="l"/>
            <a:r>
              <a:rPr lang="en-GB" sz="1700" dirty="0" err="1">
                <a:latin typeface="Verdana"/>
                <a:ea typeface="Verdana"/>
              </a:rPr>
              <a:t>Dr.SUDHA.P</a:t>
            </a:r>
            <a:endParaRPr lang="en-GB" sz="1700" dirty="0"/>
          </a:p>
          <a:p>
            <a:pPr algn="l"/>
            <a:r>
              <a:rPr lang="en-GB" sz="1700" dirty="0">
                <a:latin typeface="Verdana"/>
                <a:ea typeface="Verdana"/>
              </a:rPr>
              <a:t>Assistant Professor(SG)</a:t>
            </a:r>
          </a:p>
          <a:p>
            <a:pPr algn="l"/>
            <a:r>
              <a:rPr lang="en-GB" sz="1700" dirty="0">
                <a:latin typeface="Verdana"/>
                <a:ea typeface="Verdana"/>
              </a:rPr>
              <a:t>School of Computer Science &amp; Engineering</a:t>
            </a:r>
          </a:p>
          <a:p>
            <a:pPr algn="l"/>
            <a:r>
              <a:rPr lang="en-GB" sz="1700" dirty="0">
                <a:latin typeface="Verdana"/>
                <a:ea typeface="Verdana"/>
              </a:rPr>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Review-2</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8B118-50EB-106C-1470-FC1E52993B0F}"/>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9DC0E4F6-9E15-26D4-C917-FE63B2910B3E}"/>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 1.Data Collection:</a:t>
            </a:r>
          </a:p>
          <a:p>
            <a:r>
              <a:rPr lang="en-IN" dirty="0">
                <a:latin typeface="Times New Roman" panose="02020603050405020304" pitchFamily="18" charset="0"/>
                <a:cs typeface="Times New Roman" panose="02020603050405020304" pitchFamily="18" charset="0"/>
              </a:rPr>
              <a:t>Collect Datasets of crops based on </a:t>
            </a:r>
            <a:r>
              <a:rPr lang="en-IN" dirty="0" err="1">
                <a:latin typeface="Times New Roman" panose="02020603050405020304" pitchFamily="18" charset="0"/>
                <a:cs typeface="Times New Roman" panose="02020603050405020304" pitchFamily="18" charset="0"/>
              </a:rPr>
              <a:t>ph</a:t>
            </a:r>
            <a:r>
              <a:rPr lang="en-IN" dirty="0">
                <a:latin typeface="Times New Roman" panose="02020603050405020304" pitchFamily="18" charset="0"/>
                <a:cs typeface="Times New Roman" panose="02020603050405020304" pitchFamily="18" charset="0"/>
              </a:rPr>
              <a:t> level of water, potassium, nitrogen, phosphorous etc</a:t>
            </a:r>
          </a:p>
          <a:p>
            <a:r>
              <a:rPr lang="en-IN" dirty="0">
                <a:latin typeface="Times New Roman" panose="02020603050405020304" pitchFamily="18" charset="0"/>
                <a:cs typeface="Times New Roman" panose="02020603050405020304" pitchFamily="18" charset="0"/>
              </a:rPr>
              <a:t>Make this Datasets as CSV files and Save it.</a:t>
            </a:r>
          </a:p>
          <a:p>
            <a:pPr marL="0" indent="0">
              <a:buNone/>
            </a:pPr>
            <a:r>
              <a:rPr lang="en-IN" dirty="0">
                <a:latin typeface="Times New Roman" panose="02020603050405020304" pitchFamily="18" charset="0"/>
                <a:cs typeface="Times New Roman" panose="02020603050405020304" pitchFamily="18" charset="0"/>
              </a:rPr>
              <a:t>Then by using this collected data we train our model  by using google </a:t>
            </a:r>
            <a:r>
              <a:rPr lang="en-IN" dirty="0" err="1">
                <a:latin typeface="Times New Roman" panose="02020603050405020304" pitchFamily="18" charset="0"/>
                <a:cs typeface="Times New Roman" panose="02020603050405020304" pitchFamily="18" charset="0"/>
              </a:rPr>
              <a:t>colab</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In google </a:t>
            </a:r>
            <a:r>
              <a:rPr lang="en-IN" dirty="0" err="1">
                <a:latin typeface="Times New Roman" panose="02020603050405020304" pitchFamily="18" charset="0"/>
                <a:cs typeface="Times New Roman" panose="02020603050405020304" pitchFamily="18" charset="0"/>
              </a:rPr>
              <a:t>colab</a:t>
            </a:r>
            <a:r>
              <a:rPr lang="en-IN" dirty="0">
                <a:latin typeface="Times New Roman" panose="02020603050405020304" pitchFamily="18" charset="0"/>
                <a:cs typeface="Times New Roman" panose="02020603050405020304" pitchFamily="18" charset="0"/>
              </a:rPr>
              <a:t>, or by using anaconda navigator </a:t>
            </a:r>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 notebook</a:t>
            </a:r>
          </a:p>
          <a:p>
            <a:pPr marL="0" indent="0">
              <a:buNone/>
            </a:pPr>
            <a:r>
              <a:rPr lang="en-IN" dirty="0">
                <a:latin typeface="Times New Roman" panose="02020603050405020304" pitchFamily="18" charset="0"/>
                <a:cs typeface="Times New Roman" panose="02020603050405020304" pitchFamily="18" charset="0"/>
              </a:rPr>
              <a:t> 2.Import the dependencies and libraries(</a:t>
            </a:r>
            <a:r>
              <a:rPr lang="en-IN" dirty="0" err="1">
                <a:latin typeface="Times New Roman" panose="02020603050405020304" pitchFamily="18" charset="0"/>
                <a:cs typeface="Times New Roman" panose="02020603050405020304" pitchFamily="18" charset="0"/>
              </a:rPr>
              <a:t>ex:numpy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svm</a:t>
            </a:r>
            <a:r>
              <a:rPr lang="en-IN" dirty="0">
                <a:latin typeface="Times New Roman" panose="02020603050405020304" pitchFamily="18" charset="0"/>
                <a:cs typeface="Times New Roman" panose="02020603050405020304" pitchFamily="18" charset="0"/>
              </a:rPr>
              <a:t> etc).</a:t>
            </a:r>
          </a:p>
          <a:p>
            <a:pPr marL="0" indent="0">
              <a:buNone/>
            </a:pPr>
            <a:r>
              <a:rPr lang="en-IN" dirty="0">
                <a:latin typeface="Times New Roman" panose="02020603050405020304" pitchFamily="18" charset="0"/>
                <a:cs typeface="Times New Roman" panose="02020603050405020304" pitchFamily="18" charset="0"/>
              </a:rPr>
              <a:t> 3.Data Analysis from collected data.</a:t>
            </a:r>
          </a:p>
          <a:p>
            <a:r>
              <a:rPr lang="en-IN" b="0" dirty="0">
                <a:effectLs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L</a:t>
            </a:r>
            <a:r>
              <a:rPr lang="en-IN" b="0" dirty="0">
                <a:effectLst/>
                <a:latin typeface="Times New Roman" panose="02020603050405020304" pitchFamily="18" charset="0"/>
                <a:cs typeface="Times New Roman" panose="02020603050405020304" pitchFamily="18" charset="0"/>
              </a:rPr>
              <a:t>oading the diabetes dataset to a pandas </a:t>
            </a:r>
            <a:r>
              <a:rPr lang="en-IN" b="0" dirty="0" err="1">
                <a:effectLst/>
                <a:latin typeface="Times New Roman" panose="02020603050405020304" pitchFamily="18" charset="0"/>
                <a:cs typeface="Times New Roman" panose="02020603050405020304" pitchFamily="18" charset="0"/>
              </a:rPr>
              <a:t>DataFrame</a:t>
            </a:r>
            <a:endParaRPr lang="en-IN" b="0" dirty="0">
              <a:effectLst/>
              <a:latin typeface="Times New Roman" panose="02020603050405020304" pitchFamily="18" charset="0"/>
              <a:cs typeface="Times New Roman" panose="02020603050405020304" pitchFamily="18" charset="0"/>
            </a:endParaRPr>
          </a:p>
          <a:p>
            <a:r>
              <a:rPr lang="en-US" b="0"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t>
            </a:r>
            <a:r>
              <a:rPr lang="en-US" b="0" dirty="0">
                <a:effectLst/>
                <a:latin typeface="Times New Roman" panose="02020603050405020304" pitchFamily="18" charset="0"/>
                <a:cs typeface="Times New Roman" panose="02020603050405020304" pitchFamily="18" charset="0"/>
              </a:rPr>
              <a:t>rinting the first 5 rows of the dataset</a:t>
            </a:r>
          </a:p>
          <a:p>
            <a:r>
              <a:rPr lang="en-US" b="0"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a:t>
            </a:r>
            <a:r>
              <a:rPr lang="en-US" b="0" dirty="0">
                <a:effectLst/>
                <a:latin typeface="Times New Roman" panose="02020603050405020304" pitchFamily="18" charset="0"/>
                <a:cs typeface="Times New Roman" panose="02020603050405020304" pitchFamily="18" charset="0"/>
              </a:rPr>
              <a:t>etting the statistical measures of the data</a:t>
            </a:r>
          </a:p>
          <a:p>
            <a:endParaRPr lang="en-US" b="0" dirty="0">
              <a:solidFill>
                <a:srgbClr val="000000"/>
              </a:solidFill>
              <a:effectLst/>
              <a:latin typeface="Times New Roman" panose="02020603050405020304" pitchFamily="18" charset="0"/>
              <a:cs typeface="Times New Roman" panose="02020603050405020304" pitchFamily="18" charset="0"/>
            </a:endParaRPr>
          </a:p>
          <a:p>
            <a:endParaRPr lang="en-IN" b="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4476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1DBE9-CC41-7BAB-76BB-A747DC196391}"/>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60658E31-952A-1F44-1A7D-7351C2339FE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S</a:t>
            </a:r>
            <a:r>
              <a:rPr lang="en-US" b="0" dirty="0">
                <a:effectLst/>
                <a:latin typeface="Times New Roman" panose="02020603050405020304" pitchFamily="18" charset="0"/>
                <a:cs typeface="Times New Roman" panose="02020603050405020304" pitchFamily="18" charset="0"/>
              </a:rPr>
              <a:t>eparating the data and labels</a:t>
            </a:r>
            <a:r>
              <a:rPr lang="en-IN" dirty="0">
                <a:latin typeface="Times New Roman" panose="02020603050405020304" pitchFamily="18" charset="0"/>
                <a:cs typeface="Times New Roman" panose="02020603050405020304" pitchFamily="18" charset="0"/>
              </a:rPr>
              <a:t>(X,Y</a:t>
            </a:r>
          </a:p>
          <a:p>
            <a:pPr marL="0" indent="0">
              <a:buNone/>
            </a:pPr>
            <a:r>
              <a:rPr lang="en-IN" dirty="0">
                <a:latin typeface="Times New Roman" panose="02020603050405020304" pitchFamily="18" charset="0"/>
                <a:cs typeface="Times New Roman" panose="02020603050405020304" pitchFamily="18" charset="0"/>
              </a:rPr>
              <a:t> 4.Train the data using SVM classifier and logistic regression</a:t>
            </a:r>
          </a:p>
          <a:p>
            <a:pPr marL="0" indent="0">
              <a:buNone/>
            </a:pPr>
            <a:r>
              <a:rPr lang="en-IN" dirty="0">
                <a:latin typeface="Times New Roman" panose="02020603050405020304" pitchFamily="18" charset="0"/>
                <a:cs typeface="Times New Roman" panose="02020603050405020304" pitchFamily="18" charset="0"/>
              </a:rPr>
              <a:t> 5.Test and split the data</a:t>
            </a:r>
          </a:p>
          <a:p>
            <a:pPr marL="0" indent="0">
              <a:buNone/>
            </a:pPr>
            <a:r>
              <a:rPr lang="en-IN" dirty="0">
                <a:latin typeface="Times New Roman" panose="02020603050405020304" pitchFamily="18" charset="0"/>
                <a:cs typeface="Times New Roman" panose="02020603050405020304" pitchFamily="18" charset="0"/>
              </a:rPr>
              <a:t> 6.Model Evaluation</a:t>
            </a:r>
          </a:p>
          <a:p>
            <a:r>
              <a:rPr lang="en-IN" dirty="0">
                <a:latin typeface="Times New Roman" panose="02020603050405020304" pitchFamily="18" charset="0"/>
                <a:cs typeface="Times New Roman" panose="02020603050405020304" pitchFamily="18" charset="0"/>
              </a:rPr>
              <a:t>   Accuracy Score</a:t>
            </a:r>
          </a:p>
          <a:p>
            <a:pPr marL="0" indent="0">
              <a:buNone/>
            </a:pPr>
            <a:r>
              <a:rPr lang="en-IN" dirty="0">
                <a:latin typeface="Times New Roman" panose="02020603050405020304" pitchFamily="18" charset="0"/>
                <a:cs typeface="Times New Roman" panose="02020603050405020304" pitchFamily="18" charset="0"/>
              </a:rPr>
              <a:t> 7.Making a Prediction system</a:t>
            </a:r>
          </a:p>
          <a:p>
            <a:pPr marL="0" indent="0">
              <a:buNone/>
            </a:pPr>
            <a:r>
              <a:rPr lang="en-IN" dirty="0">
                <a:latin typeface="Times New Roman" panose="02020603050405020304" pitchFamily="18" charset="0"/>
                <a:cs typeface="Times New Roman" panose="02020603050405020304" pitchFamily="18" charset="0"/>
              </a:rPr>
              <a:t> 8.Saving the trained model </a:t>
            </a:r>
          </a:p>
          <a:p>
            <a:pPr marL="0" indent="0">
              <a:buNone/>
            </a:pPr>
            <a:r>
              <a:rPr lang="en-IN" dirty="0">
                <a:latin typeface="Times New Roman" panose="02020603050405020304" pitchFamily="18" charset="0"/>
                <a:cs typeface="Times New Roman" panose="02020603050405020304" pitchFamily="18" charset="0"/>
              </a:rPr>
              <a:t>Like this we have to train remaining datasets.</a:t>
            </a:r>
          </a:p>
          <a:p>
            <a:pPr marL="0" indent="0">
              <a:buNone/>
            </a:pPr>
            <a:r>
              <a:rPr lang="en-IN" dirty="0">
                <a:latin typeface="Times New Roman" panose="02020603050405020304" pitchFamily="18" charset="0"/>
                <a:cs typeface="Times New Roman" panose="02020603050405020304" pitchFamily="18" charset="0"/>
              </a:rPr>
              <a:t> 9.Merge this saved trained models into one  program </a:t>
            </a:r>
          </a:p>
          <a:p>
            <a:pPr marL="0" indent="0">
              <a:buNone/>
            </a:pPr>
            <a:r>
              <a:rPr lang="en-IN" dirty="0">
                <a:latin typeface="Times New Roman" panose="02020603050405020304" pitchFamily="18" charset="0"/>
                <a:cs typeface="Times New Roman" panose="02020603050405020304" pitchFamily="18" charset="0"/>
              </a:rPr>
              <a:t> 10.Build a website using python(using </a:t>
            </a:r>
            <a:r>
              <a:rPr lang="en-IN" dirty="0" err="1">
                <a:latin typeface="Times New Roman" panose="02020603050405020304" pitchFamily="18" charset="0"/>
                <a:cs typeface="Times New Roman" panose="02020603050405020304" pitchFamily="18" charset="0"/>
              </a:rPr>
              <a:t>streamlit</a:t>
            </a:r>
            <a:r>
              <a:rPr lang="en-IN" dirty="0">
                <a:latin typeface="Times New Roman" panose="02020603050405020304" pitchFamily="18" charset="0"/>
                <a:cs typeface="Times New Roman" panose="02020603050405020304" pitchFamily="18" charset="0"/>
              </a:rPr>
              <a:t> library) or using </a:t>
            </a:r>
            <a:r>
              <a:rPr lang="en-IN" dirty="0" err="1">
                <a:latin typeface="Times New Roman" panose="02020603050405020304" pitchFamily="18" charset="0"/>
                <a:cs typeface="Times New Roman" panose="02020603050405020304" pitchFamily="18" charset="0"/>
              </a:rPr>
              <a:t>html,css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javascript</a:t>
            </a:r>
            <a:r>
              <a:rPr lang="en-IN" dirty="0">
                <a:latin typeface="Times New Roman" panose="02020603050405020304" pitchFamily="18" charset="0"/>
                <a:cs typeface="Times New Roman" panose="02020603050405020304" pitchFamily="18" charset="0"/>
              </a:rPr>
              <a:t>         etc.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solidFill>
                <a:srgbClr val="008000"/>
              </a:solidFill>
              <a:latin typeface="Times New Roman" panose="02020603050405020304" pitchFamily="18" charset="0"/>
              <a:cs typeface="Times New Roman" panose="02020603050405020304" pitchFamily="18" charset="0"/>
            </a:endParaRPr>
          </a:p>
          <a:p>
            <a:pPr marL="0" indent="0">
              <a:buNone/>
            </a:pPr>
            <a:endParaRPr lang="en-IN" dirty="0">
              <a:solidFill>
                <a:srgbClr val="008000"/>
              </a:solidFill>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48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Timeline of Project</a:t>
            </a:r>
          </a:p>
        </p:txBody>
      </p:sp>
      <p:pic>
        <p:nvPicPr>
          <p:cNvPr id="7" name="Content Placeholder 6">
            <a:extLst>
              <a:ext uri="{FF2B5EF4-FFF2-40B4-BE49-F238E27FC236}">
                <a16:creationId xmlns:a16="http://schemas.microsoft.com/office/drawing/2014/main" id="{B9566FB8-91EE-74A7-A881-E0E4815DA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5131" y="1143000"/>
            <a:ext cx="9283337" cy="4953000"/>
          </a:xfrm>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Expected Outcomes</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pPr marL="0" indent="0" algn="just">
              <a:lnSpc>
                <a:spcPct val="150000"/>
              </a:lnSpc>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 outcome, the implementation of the Farmer Portal, leveraging machine learning to provide tailored crop recommendations based on soil and water parameters, represents a significant stride towards sustainable and informed agriculture, empowering farmers to optimize yields and resources.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development of an interactive application integrating artificial intelligence (AI) to guide farmers in crop selection based on multiple factors is a comprehensive and forward-thinking solution. By considering monsoon prediction, climate conditions, soil conditions, pests and disease predictions, demand for crops, availability of fertilizers and insecticides, as well as the distinction between irrigated and non-irrigated fields, this solution aims to empower farmers with data-driven insights for informed decision-making.</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itchFamily="34" charset="0"/>
              <a:buChar char="v"/>
            </a:pPr>
            <a:endParaRPr lang="en-US" sz="2000" dirty="0">
              <a:solidFill>
                <a:srgbClr val="374151"/>
              </a:solidFill>
              <a:latin typeface="Arial"/>
              <a:cs typeface="Arial"/>
            </a:endParaRPr>
          </a:p>
          <a:p>
            <a:endParaRPr lang="en-GB" sz="2000" b="1" dirty="0">
              <a:solidFill>
                <a:srgbClr val="17375E"/>
              </a:solidFill>
            </a:endParaRP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Conclusion</a:t>
            </a:r>
          </a:p>
        </p:txBody>
      </p:sp>
      <p:sp>
        <p:nvSpPr>
          <p:cNvPr id="3" name="Content Placeholder 2"/>
          <p:cNvSpPr>
            <a:spLocks noGrp="1"/>
          </p:cNvSpPr>
          <p:nvPr>
            <p:ph idx="1"/>
          </p:nvPr>
        </p:nvSpPr>
        <p:spPr>
          <a:xfrm>
            <a:off x="812800" y="952501"/>
            <a:ext cx="10668000" cy="4952997"/>
          </a:xfrm>
        </p:spPr>
        <p:txBody>
          <a:bodyPr vert="horz" lIns="91440" tIns="45720" rIns="91440" bIns="45720" rtlCol="0" anchor="t">
            <a:noAutofit/>
          </a:bodyPr>
          <a:lstStyle/>
          <a:p>
            <a:pPr marL="0" indent="0" algn="just">
              <a:lnSpc>
                <a:spcPct val="150000"/>
              </a:lnSpc>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application's reliance on AI ensures that it can process and analyze vast amounts of data from diverse sources, providing accurate and timely information to farmers. This not only enhances agricultural productivity but also mitigates risks associated with uncertainties in weather patterns, pests, and market conditions.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personalized recommendations tailored to the geographical location of each farmer's field contribute to a more sustainable and efficient farming approach. The integration of market trends and demand analysis further aligns the agricultural practices with economic considerations, promoting profitability for farmers.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References</a:t>
            </a:r>
          </a:p>
        </p:txBody>
      </p:sp>
      <p:sp>
        <p:nvSpPr>
          <p:cNvPr id="3" name="Content Placeholder 2"/>
          <p:cNvSpPr>
            <a:spLocks noGrp="1"/>
          </p:cNvSpPr>
          <p:nvPr>
            <p:ph idx="1"/>
          </p:nvPr>
        </p:nvSpPr>
        <p:spPr>
          <a:xfrm>
            <a:off x="762000" y="1032841"/>
            <a:ext cx="10668000" cy="4952997"/>
          </a:xfrm>
        </p:spPr>
        <p:txBody>
          <a:bodyPr>
            <a:normAutofit fontScale="85000" lnSpcReduction="10000"/>
          </a:bodyPr>
          <a:lstStyle/>
          <a:p>
            <a:pPr lvl="0" algn="just">
              <a:lnSpc>
                <a:spcPct val="150000"/>
              </a:lnSpc>
              <a:buFont typeface="+mj-lt"/>
              <a:buAutoNum type="arabicPeriod"/>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Adadi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&amp;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Berrada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 (2018). Peeking inside the black-box: A survey on explainable artificial intelligence (XAI). IEEE Access, 6, 52138– 52160. https://doi.org/10.1109/access.2018.2870052 Atik, C., &amp; Martens, B. (2021). Competition problems and governance of non-personal agricultural machine data: Comparing voluntary initiatives in the US and EU. SSRN Electronic Journal, 39. https://doi. org/10.2139/ssrn.3766293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Banerjee, A., Bandyopadhyay, T., &amp; Acharya, P. (2013). Data analytics: Hyped up aspirations or true potential?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Vikalpa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38, 1–12. https://doi. org/10.1177/0256090920130401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Bostrom, N. (2012). The superintelligent will: Motivation and instrumental rationality in advanced artificial agents. Minds and Machines, 22(2), 71–85. </a:t>
            </a:r>
            <a:r>
              <a:rPr lang="en-US" sz="18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https://doi.org/10.1007/s11023-012-9281-3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buFont typeface="+mj-lt"/>
              <a:buAutoNum type="arabicPeriod"/>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Botta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Cavallone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Baglieri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 Colucci, G.,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Tagliavini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 &amp; Quaglia, G. (2022). A review of robots, perception, and tasks in precision agriculture. Applied Mechanics, 3(3), 830–854. https://doi. org/10.3390/applmech3030049 Bronson, K. (2019). Looking through a responsible innovation lens at uneven engagements with digital farming. NJAS: Wageningen Journal of Life Sciences, 90(1), 1–6.</a:t>
            </a:r>
          </a:p>
          <a:p>
            <a:pPr algn="just">
              <a:lnSpc>
                <a:spcPct val="150000"/>
              </a:lnSpc>
              <a:buFont typeface="+mj-lt"/>
              <a:buAutoNum type="arabicPeriod"/>
            </a:pPr>
            <a:r>
              <a:rPr lang="en-US" sz="1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Bronson, K., &amp; </a:t>
            </a:r>
            <a:r>
              <a:rPr lang="en-US" sz="18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Knezevic</a:t>
            </a:r>
            <a:r>
              <a:rPr lang="en-US" sz="1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 (2016). Big Data in food and agriculture. Big Data &amp; Society, 3(1), 205395171664817. https://doi.org/10.1177/ 2053951716648174</a:t>
            </a:r>
            <a:endParaRPr lang="en-IN" sz="1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40B2-AD92-3CDB-D11B-5B86662F1541}"/>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7A7290A-B9DD-F954-E006-3C55F48A4EB4}"/>
              </a:ext>
            </a:extLst>
          </p:cNvPr>
          <p:cNvSpPr>
            <a:spLocks noGrp="1"/>
          </p:cNvSpPr>
          <p:nvPr>
            <p:ph idx="1"/>
          </p:nvPr>
        </p:nvSpPr>
        <p:spPr/>
        <p:txBody>
          <a:bodyPr>
            <a:normAutofit fontScale="85000" lnSpcReduction="10000"/>
          </a:bodyPr>
          <a:lstStyle/>
          <a:p>
            <a:pPr lvl="0" algn="just">
              <a:lnSpc>
                <a:spcPct val="150000"/>
              </a:lnSpc>
              <a:buFont typeface="+mj-lt"/>
              <a:buAutoNum type="arabicPeriod" startAt="6"/>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Bronson, K.,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Rotz</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 &amp; D’Alessandro, A. (2021). The human impact of data bias and the digital agricultural revolution. In H. S. James Jr (Ed.), Handbook on the human impact of agriculture (pp. 119–137). Edward Elgar Publishing.</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buFont typeface="+mj-lt"/>
              <a:buAutoNum type="arabicPeriod" startAt="6"/>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Bronson, K., &amp;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Sengers</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 (2022). Big tech meets big ag: Diversifying epistemologies of data and power. Science as Culture, 31(1), 15–28. </a:t>
            </a:r>
            <a:r>
              <a:rPr lang="en-US" sz="16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https://doi.org/10.1145/3236024.3264838</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buFont typeface="+mj-lt"/>
              <a:buAutoNum type="arabicPeriod" startAt="6"/>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Brun, Y., &amp;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Meliou</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(2018). Software fairness. In Proceedings of the 2018 26th ACM joint meeting on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european</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software engineering conference and symposium on the foundations of software engineering (pp. 754–759). Association for Computing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Machinery.https</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://doi.org/ 10.1016/j.compag.2017.09.037</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buFont typeface="+mj-lt"/>
              <a:buAutoNum type="arabicPeriod" startAt="6"/>
            </a:pP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Carbonell</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 (2016). The ethics of big data in big agriculture. Internet Policy Review, 5(1), 1–13. </a:t>
            </a:r>
            <a:r>
              <a:rPr lang="en-US" sz="16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https://doi.org/10.14763/2016.1.405</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buFont typeface="+mj-lt"/>
              <a:buAutoNum type="arabicPeriod" startAt="6"/>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Carolan, M. (2022). Acting like an algorithm: Digital farming platforms and the trajectories they (need not) lock-in. In G.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&amp; X. Jia (Eds.), Social innovation and sustainability transition (pp. 107–119).</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buFont typeface="+mj-lt"/>
              <a:buAutoNum type="arabicPeriod" startAt="6"/>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Springer Cham.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Chlingaryan</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Sukkarieh</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 &amp; Whelan, B. (2018). Machine learning approaches for crop yield prediction and nitrogen status estimation in precision agriculture: A review. Computers and Electronics in Agriculture, 151, 61–69. </a:t>
            </a:r>
            <a:r>
              <a:rPr lang="en-US" sz="16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https://doi.org/10.1016/j.compag.2018.05. 012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buFont typeface="+mj-lt"/>
              <a:buAutoNum type="arabicPeriod" startAt="6"/>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Dara, R.,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Hazrati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Fard</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 M., &amp; Kaur, J. (2022). Recommendations for ethical and responsible use of artificial intelligence in digital agriculture. Frontiers in Artificial Intelligence, 5, 884192. https://doi.org/10. 3389/frai.2022.884192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9327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a:p>
          <a:p>
            <a:pPr marL="0" indent="0" algn="ctr">
              <a:buNone/>
            </a:pPr>
            <a:endParaRPr lang="en-GB" sz="4400"/>
          </a:p>
          <a:p>
            <a:pPr marL="0" indent="0" algn="ctr">
              <a:buNone/>
            </a:pPr>
            <a:r>
              <a:rPr lang="en-GB" sz="600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Introduction</a:t>
            </a:r>
          </a:p>
        </p:txBody>
      </p:sp>
      <p:sp>
        <p:nvSpPr>
          <p:cNvPr id="3" name="Content Placeholder 2"/>
          <p:cNvSpPr>
            <a:spLocks noGrp="1"/>
          </p:cNvSpPr>
          <p:nvPr>
            <p:ph idx="1"/>
          </p:nvPr>
        </p:nvSpPr>
        <p:spPr>
          <a:xfrm>
            <a:off x="812799" y="1143001"/>
            <a:ext cx="10799097" cy="5090651"/>
          </a:xfrm>
        </p:spPr>
        <p:txBody>
          <a:bodyPr vert="horz" lIns="91440" tIns="45720" rIns="91440" bIns="45720" rtlCol="0" anchor="t">
            <a:no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Welcome to the Tech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agri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 Farmer innovative and intelligent platform revolutionizing agriculture through the power of machine learning. Our portal takes the guesswork out of farming by utilizing key inputs such as nitrogen, phosphorus, potassium, pH level of water, and location to provide accurate predictions on the optimal crop for cultivation.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Imagine having a virtual agricultural advisor at your fingertips, capable of analyzing the unique conditions of your farm and offering personalized recommendations. The Farmer Portal does just that. By harnessing the capabilities of machine learning, it processes data to discern patterns, identify correlations, and generate insights that guide farmers towards informed decisions.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itchFamily="34" charset="0"/>
              <a:buChar char="Ø"/>
            </a:pPr>
            <a:endParaRPr lang="en-US" sz="2000" dirty="0">
              <a:latin typeface="Times New Roman" panose="02020603050405020304" pitchFamily="18" charset="0"/>
              <a:cs typeface="Times New Roman" panose="02020603050405020304" pitchFamily="18" charset="0"/>
            </a:endParaRPr>
          </a:p>
          <a:p>
            <a:pPr>
              <a:buFont typeface="Wingdings" pitchFamily="34" charset="0"/>
              <a:buChar char="Ø"/>
            </a:pPr>
            <a:endParaRPr lang="en-US" sz="2000" dirty="0">
              <a:latin typeface="Times New Roman" panose="02020603050405020304" pitchFamily="18" charset="0"/>
              <a:cs typeface="Times New Roman" panose="02020603050405020304" pitchFamily="18" charset="0"/>
            </a:endParaRPr>
          </a:p>
          <a:p>
            <a:pPr>
              <a:buFont typeface="Wingdings" pitchFamily="34" charset="0"/>
              <a:buChar char="Ø"/>
            </a:pPr>
            <a:endParaRPr lang="en-US" sz="1400" dirty="0"/>
          </a:p>
          <a:p>
            <a:pPr>
              <a:buFont typeface="Wingdings" pitchFamily="34" charset="0"/>
              <a:buChar char="Ø"/>
            </a:pPr>
            <a:endParaRPr lang="en-US" sz="1400" dirty="0"/>
          </a:p>
          <a:p>
            <a:pPr>
              <a:buFont typeface="Wingdings" pitchFamily="34" charset="0"/>
              <a:buChar char="Ø"/>
            </a:pPr>
            <a:endParaRPr lang="en-US" sz="1400" dirty="0"/>
          </a:p>
          <a:p>
            <a:pPr>
              <a:buFont typeface="Wingdings" pitchFamily="34" charset="0"/>
              <a:buChar char="Ø"/>
            </a:pPr>
            <a:endParaRPr lang="en-US" sz="1600" dirty="0"/>
          </a:p>
          <a:p>
            <a:endParaRPr lang="en-US" sz="1600" dirty="0"/>
          </a:p>
          <a:p>
            <a:endParaRPr lang="en-US" sz="18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pPr marL="0" indent="0">
              <a:buNone/>
            </a:pPr>
            <a:endParaRPr lang="en-US" sz="1400" dirty="0"/>
          </a:p>
          <a:p>
            <a:endParaRPr lang="en-US" sz="14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Literature Review</a:t>
            </a:r>
          </a:p>
        </p:txBody>
      </p:sp>
      <p:sp>
        <p:nvSpPr>
          <p:cNvPr id="3" name="Content Placeholder 2"/>
          <p:cNvSpPr>
            <a:spLocks noGrp="1"/>
          </p:cNvSpPr>
          <p:nvPr>
            <p:ph idx="1"/>
          </p:nvPr>
        </p:nvSpPr>
        <p:spPr>
          <a:xfrm>
            <a:off x="762000" y="952501"/>
            <a:ext cx="10668000" cy="4952997"/>
          </a:xfrm>
        </p:spPr>
        <p:txBody>
          <a:bodyPr vert="horz" lIns="91440" tIns="45720" rIns="91440" bIns="45720" rtlCol="0" anchor="t">
            <a:noAutofit/>
          </a:bodyPr>
          <a:lstStyle/>
          <a:p>
            <a:pPr algn="just">
              <a:lnSpc>
                <a:spcPct val="15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conducted Systematic Literature Review (SLR) aimed to comprehensively explore the landscape of AI technologies applied in the agricultural sector and their role in achieving sustainability objectives. This extensive review, following the methodology outlined by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Kitchenham</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and Charters (2007) and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Ferreras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-Fernández et al. (2013), underwent meticulous planning, implementation, and reporting stages.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 the planning phase, key terms integral to the study—such as agriculture, farming, AI, Deep Learning, Machine Learning, and agricultural robotics—were identified. Boolean operators, including AND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OR, were strategically employed to conduct in-depth searches across prominent databases like Google Scholar, Scopus, Science Direct, and Web of Science. The scope was limited to scholarly journal and conference articles in English, within the last ten years, aligning with the study's objectives.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7B602-871D-3816-696B-BB551B99A05B}"/>
              </a:ext>
            </a:extLst>
          </p:cNvPr>
          <p:cNvSpPr>
            <a:spLocks noGrp="1"/>
          </p:cNvSpPr>
          <p:nvPr>
            <p:ph type="title"/>
          </p:nvPr>
        </p:nvSpPr>
        <p:spPr/>
        <p:txBody>
          <a:bodyPr/>
          <a:lstStyle/>
          <a:p>
            <a:r>
              <a:rPr lang="en-IN" dirty="0"/>
              <a:t>Literature Review</a:t>
            </a:r>
          </a:p>
        </p:txBody>
      </p:sp>
      <p:sp>
        <p:nvSpPr>
          <p:cNvPr id="6" name="Content Placeholder 5">
            <a:extLst>
              <a:ext uri="{FF2B5EF4-FFF2-40B4-BE49-F238E27FC236}">
                <a16:creationId xmlns:a16="http://schemas.microsoft.com/office/drawing/2014/main" id="{2B1FEF88-F74C-4AC6-B00D-78CE85AE8843}"/>
              </a:ext>
            </a:extLst>
          </p:cNvPr>
          <p:cNvSpPr>
            <a:spLocks noGrp="1"/>
          </p:cNvSpPr>
          <p:nvPr>
            <p:ph idx="1"/>
          </p:nvPr>
        </p:nvSpPr>
        <p:spPr>
          <a:xfrm>
            <a:off x="812800" y="1143001"/>
            <a:ext cx="10668000" cy="4815347"/>
          </a:xfrm>
        </p:spPr>
        <p:txBody>
          <a:bodyPr>
            <a:normAutofit/>
          </a:bodyPr>
          <a:lstStyle/>
          <a:p>
            <a:pPr algn="just">
              <a:lnSpc>
                <a:spcPct val="15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During the implementing phase, the search tools retrieved a total of 1421 articles across the selected databases. Specifically, 347 records were found in Web of Science, 256 in Scopus, 244 in Science Direct, and 574 in Google Scholar. These articles spanned diverse fields like agriculture, technology, computer sciences, and sustainability. A stringent review process ensued, involving manual scrutiny of titles, keywords, abstracts, and text analysis to align with the study's goals. After eliminating duplicate entries and excluding 131 articles deemed irrelevant to the agricultural industry, a final sample of 115 eligible articles emerged.</a:t>
            </a:r>
          </a:p>
          <a:p>
            <a:pPr algn="just">
              <a:lnSpc>
                <a:spcPct val="15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This curated set of articles, comprising 45 from Web of Science, 37 from Science Direct, and 33 from other sources, was meticulously finalized by December 2021.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394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5081F-21AD-B858-7459-F97F627CB14A}"/>
              </a:ext>
            </a:extLst>
          </p:cNvPr>
          <p:cNvSpPr>
            <a:spLocks noGrp="1"/>
          </p:cNvSpPr>
          <p:nvPr>
            <p:ph type="title"/>
          </p:nvPr>
        </p:nvSpPr>
        <p:spPr/>
        <p:txBody>
          <a:bodyPr/>
          <a:lstStyle/>
          <a:p>
            <a:r>
              <a:rPr lang="en-GB" dirty="0"/>
              <a:t>Objectives</a:t>
            </a:r>
            <a:endParaRPr lang="en-US" dirty="0"/>
          </a:p>
        </p:txBody>
      </p:sp>
      <p:sp>
        <p:nvSpPr>
          <p:cNvPr id="3" name="Content Placeholder 2">
            <a:extLst>
              <a:ext uri="{FF2B5EF4-FFF2-40B4-BE49-F238E27FC236}">
                <a16:creationId xmlns:a16="http://schemas.microsoft.com/office/drawing/2014/main" id="{3DA12BE3-96C7-6B99-FC98-51387FF5D24C}"/>
              </a:ext>
            </a:extLst>
          </p:cNvPr>
          <p:cNvSpPr>
            <a:spLocks noGrp="1"/>
          </p:cNvSpPr>
          <p:nvPr>
            <p:ph idx="1"/>
          </p:nvPr>
        </p:nvSpPr>
        <p:spPr>
          <a:xfrm>
            <a:off x="812800" y="1002039"/>
            <a:ext cx="10767787" cy="5582390"/>
          </a:xfrm>
        </p:spPr>
        <p:txBody>
          <a:bodyPr vert="horz" lIns="91440" tIns="45720" rIns="91440" bIns="45720" rtlCol="0" anchor="t">
            <a:normAutofit/>
          </a:bodyPr>
          <a:lstStyle/>
          <a:p>
            <a:pPr algn="just">
              <a:lnSpc>
                <a:spcPct val="150000"/>
              </a:lnSpc>
            </a:pPr>
            <a:r>
              <a:rPr lang="en-US" sz="1800" b="1" dirty="0">
                <a:solidFill>
                  <a:srgbClr val="343541"/>
                </a:solidFill>
                <a:effectLst/>
                <a:latin typeface="Calibri" panose="020F0502020204030204" pitchFamily="34" charset="0"/>
                <a:ea typeface="Times New Roman" panose="02020603050405020304" pitchFamily="18" charset="0"/>
              </a:rPr>
              <a:t>Optimized Crop Recommendation</a:t>
            </a:r>
            <a:r>
              <a:rPr lang="en-US" sz="1800" dirty="0">
                <a:solidFill>
                  <a:srgbClr val="343541"/>
                </a:solidFill>
                <a:effectLst/>
                <a:latin typeface="Calibri" panose="020F0502020204030204" pitchFamily="34" charset="0"/>
                <a:ea typeface="Times New Roman" panose="02020603050405020304" pitchFamily="18" charset="0"/>
              </a:rPr>
              <a:t>: Develop an AI-driven application that integrates data from various sources such as monsoon predictions, climate conditions, soil health, pest and disease forecasts, and market demand to recommend the most suitable crops for specific geographical locations.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solidFill>
                  <a:srgbClr val="343541"/>
                </a:solidFill>
                <a:effectLst/>
                <a:latin typeface="Calibri" panose="020F0502020204030204" pitchFamily="34" charset="0"/>
                <a:ea typeface="Times New Roman" panose="02020603050405020304" pitchFamily="18" charset="0"/>
              </a:rPr>
              <a:t>Real-time Decision Support</a:t>
            </a:r>
            <a:r>
              <a:rPr lang="en-US" sz="1800" dirty="0">
                <a:solidFill>
                  <a:srgbClr val="343541"/>
                </a:solidFill>
                <a:effectLst/>
                <a:latin typeface="Calibri" panose="020F0502020204030204" pitchFamily="34" charset="0"/>
                <a:ea typeface="Times New Roman" panose="02020603050405020304" pitchFamily="18" charset="0"/>
              </a:rPr>
              <a:t>: Offer real-time and dynamic recommendations to farmers based on their field's geographic location, considering current and forecasted weather patterns, soil conditions, and pest predictions.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solidFill>
                  <a:srgbClr val="343541"/>
                </a:solidFill>
                <a:effectLst/>
                <a:latin typeface="Calibri" panose="020F0502020204030204" pitchFamily="34" charset="0"/>
                <a:ea typeface="Times New Roman" panose="02020603050405020304" pitchFamily="18" charset="0"/>
              </a:rPr>
              <a:t>Sustainable Farming Practices</a:t>
            </a:r>
            <a:r>
              <a:rPr lang="en-US" sz="1800" dirty="0">
                <a:solidFill>
                  <a:srgbClr val="343541"/>
                </a:solidFill>
                <a:effectLst/>
                <a:latin typeface="Calibri" panose="020F0502020204030204" pitchFamily="34" charset="0"/>
                <a:ea typeface="Times New Roman" panose="02020603050405020304" pitchFamily="18" charset="0"/>
              </a:rPr>
              <a:t>: Encourage sustainable and environmentally friendly farming by suggesting crops that align with soil conditions, require fewer insecticides, and reduce the overall environmental impact.</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solidFill>
                  <a:srgbClr val="343541"/>
                </a:solidFill>
                <a:effectLst/>
                <a:latin typeface="Calibri" panose="020F0502020204030204" pitchFamily="34" charset="0"/>
                <a:ea typeface="Times New Roman" panose="02020603050405020304" pitchFamily="18" charset="0"/>
              </a:rPr>
              <a:t>Market Trend Analysis</a:t>
            </a:r>
            <a:r>
              <a:rPr lang="en-US" sz="1800" dirty="0">
                <a:solidFill>
                  <a:srgbClr val="343541"/>
                </a:solidFill>
                <a:effectLst/>
                <a:latin typeface="Calibri" panose="020F0502020204030204" pitchFamily="34" charset="0"/>
                <a:ea typeface="Times New Roman" panose="02020603050405020304" pitchFamily="18" charset="0"/>
              </a:rPr>
              <a:t>: Utilize market data and trends to guide farmers in selecting crops that have a higher demand in the market, allowing them to make informed decisions for better profitability.</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solidFill>
                  <a:srgbClr val="343541"/>
                </a:solidFill>
                <a:effectLst/>
                <a:latin typeface="Calibri" panose="020F0502020204030204" pitchFamily="34" charset="0"/>
                <a:ea typeface="Times New Roman" panose="02020603050405020304" pitchFamily="18" charset="0"/>
              </a:rPr>
              <a:t>Supply Chain Management</a:t>
            </a:r>
            <a:r>
              <a:rPr lang="en-US" sz="1800" dirty="0">
                <a:solidFill>
                  <a:srgbClr val="343541"/>
                </a:solidFill>
                <a:effectLst/>
                <a:latin typeface="Calibri" panose="020F0502020204030204" pitchFamily="34" charset="0"/>
                <a:ea typeface="Times New Roman" panose="02020603050405020304" pitchFamily="18" charset="0"/>
              </a:rPr>
              <a:t>: Provide information about the availability of fertilizers and insecticides in the area to support farmers in their crop cultivation plans.</a:t>
            </a:r>
            <a:endParaRPr lang="en-IN" sz="1800" dirty="0">
              <a:effectLst/>
              <a:latin typeface="Times New Roman" panose="02020603050405020304" pitchFamily="18" charset="0"/>
              <a:ea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endParaRPr lang="en-GB" sz="1600" dirty="0"/>
          </a:p>
          <a:p>
            <a:endParaRPr lang="en-GB" sz="1600" dirty="0"/>
          </a:p>
        </p:txBody>
      </p:sp>
    </p:spTree>
    <p:extLst>
      <p:ext uri="{BB962C8B-B14F-4D97-AF65-F5344CB8AC3E}">
        <p14:creationId xmlns:p14="http://schemas.microsoft.com/office/powerpoint/2010/main" val="74349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Proposed Method</a:t>
            </a:r>
          </a:p>
        </p:txBody>
      </p:sp>
      <p:sp>
        <p:nvSpPr>
          <p:cNvPr id="3" name="Content Placeholder 2"/>
          <p:cNvSpPr>
            <a:spLocks noGrp="1"/>
          </p:cNvSpPr>
          <p:nvPr>
            <p:ph idx="1"/>
          </p:nvPr>
        </p:nvSpPr>
        <p:spPr/>
        <p:txBody>
          <a:bodyPr vert="horz" lIns="91440" tIns="45720" rIns="91440" bIns="45720" rtlCol="0" anchor="t">
            <a:normAutofit/>
          </a:bodyPr>
          <a:lstStyle/>
          <a:p>
            <a:pPr>
              <a:buFont typeface="Wingdings" pitchFamily="34" charset="0"/>
              <a:buChar char="v"/>
            </a:pPr>
            <a:r>
              <a:rPr lang="en-IN" sz="2000" b="1" dirty="0">
                <a:latin typeface="Arial"/>
                <a:ea typeface="Verdana"/>
                <a:cs typeface="Arial"/>
              </a:rPr>
              <a:t>Machine Learning Algorithms</a:t>
            </a:r>
            <a:endParaRPr lang="en-GB" sz="2000" dirty="0"/>
          </a:p>
          <a:p>
            <a:pPr>
              <a:buFont typeface="Wingdings" pitchFamily="34" charset="0"/>
              <a:buChar char="Ø"/>
            </a:pPr>
            <a:r>
              <a:rPr lang="en-GB" sz="2000" b="1" dirty="0">
                <a:latin typeface="Verdana"/>
                <a:ea typeface="Verdana"/>
              </a:rPr>
              <a:t>Algorithm Selection: </a:t>
            </a:r>
            <a:endParaRPr lang="en-GB" sz="2000" b="1" dirty="0"/>
          </a:p>
          <a:p>
            <a:pPr>
              <a:buFont typeface="Wingdings" pitchFamily="34" charset="0"/>
              <a:buChar char="ü"/>
            </a:pPr>
            <a:r>
              <a:rPr lang="en-GB" sz="2000" dirty="0">
                <a:latin typeface="Times New Roman" panose="02020603050405020304" pitchFamily="18" charset="0"/>
                <a:ea typeface="Verdana"/>
                <a:cs typeface="Times New Roman" panose="02020603050405020304" pitchFamily="18" charset="0"/>
              </a:rPr>
              <a:t>Our project involves the utilization of various machine learning algorithms to handle the complexity of data. The choice of algorithms was made after careful consideration of their suitability for the task.</a:t>
            </a:r>
          </a:p>
          <a:p>
            <a:pPr>
              <a:buFont typeface="Wingdings" pitchFamily="34" charset="0"/>
              <a:buChar char="ü"/>
            </a:pPr>
            <a:endParaRPr lang="en-GB" sz="2000" dirty="0">
              <a:latin typeface="Verdana"/>
              <a:ea typeface="Verdana"/>
            </a:endParaRPr>
          </a:p>
          <a:p>
            <a:pPr>
              <a:buFont typeface="Wingdings" pitchFamily="34" charset="0"/>
              <a:buChar char="v"/>
            </a:pPr>
            <a:r>
              <a:rPr lang="en-GB" sz="2000" b="1" dirty="0">
                <a:latin typeface="Verdana"/>
                <a:ea typeface="Verdana"/>
              </a:rPr>
              <a:t>Key Algorithms:</a:t>
            </a:r>
          </a:p>
          <a:p>
            <a:pPr marL="0" indent="0">
              <a:buNone/>
            </a:pPr>
            <a:endParaRPr lang="en-GB" sz="1600" dirty="0">
              <a:latin typeface="Verdana"/>
              <a:ea typeface="Verdana"/>
            </a:endParaRPr>
          </a:p>
        </p:txBody>
      </p:sp>
      <p:pic>
        <p:nvPicPr>
          <p:cNvPr id="5" name="Picture 4">
            <a:extLst>
              <a:ext uri="{FF2B5EF4-FFF2-40B4-BE49-F238E27FC236}">
                <a16:creationId xmlns:a16="http://schemas.microsoft.com/office/drawing/2014/main" id="{DCD85954-59EC-1B2E-26FE-DE505E4CFEAD}"/>
              </a:ext>
            </a:extLst>
          </p:cNvPr>
          <p:cNvPicPr>
            <a:picLocks noChangeAspect="1"/>
          </p:cNvPicPr>
          <p:nvPr/>
        </p:nvPicPr>
        <p:blipFill rotWithShape="1">
          <a:blip r:embed="rId2"/>
          <a:srcRect l="10374" t="4790" b="29018"/>
          <a:stretch/>
        </p:blipFill>
        <p:spPr>
          <a:xfrm>
            <a:off x="4153989" y="3372395"/>
            <a:ext cx="7014754" cy="2963091"/>
          </a:xfrm>
          <a:prstGeom prst="rect">
            <a:avLst/>
          </a:prstGeom>
        </p:spPr>
      </p:pic>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Methodology</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pPr marL="0" indent="0" algn="just">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1.Data Collection:</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Gather soil samples from the target area, including nitrogen, phosphorus, potassium levels, and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Collect historical weather data, including temperature, precipitation, and other relevant climatic factors.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Obtain information on previous crops grown in the area.</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2.Data Preprocessing:</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Clean the collected data to handle missing values and outliers.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Normalize or standardize numerical variables to ensure uniformity.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Convert categorical variables into numerical representations if needed.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Split the dataset into training and testing sets.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3.Feature Selection:</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Identify the most relevant features for crop prediction based on statistical analysis or domain expertise.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Remove redundant or irrelevant features to enhance model performance.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2259-40C1-FBB0-5792-895C38F71031}"/>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F2D7C78A-68D9-9A4B-5FC5-A3FE4D373ECF}"/>
              </a:ext>
            </a:extLst>
          </p:cNvPr>
          <p:cNvSpPr>
            <a:spLocks noGrp="1"/>
          </p:cNvSpPr>
          <p:nvPr>
            <p:ph idx="1"/>
          </p:nvPr>
        </p:nvSpPr>
        <p:spPr/>
        <p:txBody>
          <a:bodyPr>
            <a:normAutofit fontScale="92500" lnSpcReduction="10000"/>
          </a:bodyPr>
          <a:lstStyle/>
          <a:p>
            <a:pPr marL="0" indent="0" algn="just">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4. Model Selection:</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Choose a suitable machine learning model based on the nature of the data and the       problems at hand (e.g., decision trees, random forests, support vector machines, or neural networks).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Consider ensemble methods or hybrid models for improved accuracy.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5.Model Training:</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Train the selected model using the training dataset.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Optimize hyperparameters to enhance model performance.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Validate the model using cross validation techniques.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6. Model Evaluation:</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Evaluate the trained model using the testing dataset to assess its generalization capability.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Measure performance metrics such as accuracy, precision, recall, and F1score.Analyze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any potential overfitting or underfitting issues.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420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AFCE-55C7-AD34-04EB-4DA5B3766EDD}"/>
              </a:ext>
            </a:extLst>
          </p:cNvPr>
          <p:cNvSpPr>
            <a:spLocks noGrp="1"/>
          </p:cNvSpPr>
          <p:nvPr>
            <p:ph type="title"/>
          </p:nvPr>
        </p:nvSpPr>
        <p:spPr/>
        <p:txBody>
          <a:bodyPr/>
          <a:lstStyle/>
          <a:p>
            <a:br>
              <a:rPr lang="en-GB" dirty="0">
                <a:latin typeface="Verdana"/>
                <a:ea typeface="Verdana"/>
              </a:rPr>
            </a:br>
            <a:r>
              <a:rPr lang="en-GB" dirty="0">
                <a:latin typeface="Verdana"/>
                <a:ea typeface="Verdana"/>
              </a:rPr>
              <a:t>Methodology Flowchart</a:t>
            </a:r>
            <a:endParaRPr lang="en-IN" b="0" dirty="0">
              <a:latin typeface="Verdana"/>
              <a:ea typeface="Verdana"/>
            </a:endParaRPr>
          </a:p>
          <a:p>
            <a:endParaRPr lang="en-IN" dirty="0"/>
          </a:p>
        </p:txBody>
      </p:sp>
      <p:pic>
        <p:nvPicPr>
          <p:cNvPr id="6" name="Picture 5" descr="A diagram of a process&#10;&#10;Description automatically generated">
            <a:extLst>
              <a:ext uri="{FF2B5EF4-FFF2-40B4-BE49-F238E27FC236}">
                <a16:creationId xmlns:a16="http://schemas.microsoft.com/office/drawing/2014/main" id="{CED92D7C-C7D8-B771-2F9F-D7CC16AC6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206" y="995408"/>
            <a:ext cx="6724069" cy="5065758"/>
          </a:xfrm>
          <a:prstGeom prst="rect">
            <a:avLst/>
          </a:prstGeom>
        </p:spPr>
      </p:pic>
    </p:spTree>
    <p:extLst>
      <p:ext uri="{BB962C8B-B14F-4D97-AF65-F5344CB8AC3E}">
        <p14:creationId xmlns:p14="http://schemas.microsoft.com/office/powerpoint/2010/main" val="302242661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252</TotalTime>
  <Words>2023</Words>
  <Application>Microsoft Office PowerPoint</Application>
  <PresentationFormat>Widescreen</PresentationFormat>
  <Paragraphs>182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Times New Roman</vt:lpstr>
      <vt:lpstr>Verdana</vt:lpstr>
      <vt:lpstr>Wingdings</vt:lpstr>
      <vt:lpstr>Bioinformatics</vt:lpstr>
      <vt:lpstr> An analysis for Early Prediction of Multiple Diseases Using SVM and Logistic Regression Techniques</vt:lpstr>
      <vt:lpstr>Introduction</vt:lpstr>
      <vt:lpstr>Literature Review</vt:lpstr>
      <vt:lpstr>Literature Review</vt:lpstr>
      <vt:lpstr>Objectives</vt:lpstr>
      <vt:lpstr>Proposed Method</vt:lpstr>
      <vt:lpstr>Methodology</vt:lpstr>
      <vt:lpstr>Methodology</vt:lpstr>
      <vt:lpstr> Methodology Flowchart </vt:lpstr>
      <vt:lpstr>IMPLEMENTATION</vt:lpstr>
      <vt:lpstr>IMPLEMENTATION</vt:lpstr>
      <vt:lpstr>Timeline of Project</vt:lpstr>
      <vt:lpstr>Expected Outcomes</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Thirumala Reddy juturu</cp:lastModifiedBy>
  <cp:revision>326</cp:revision>
  <dcterms:created xsi:type="dcterms:W3CDTF">2023-03-16T03:26:27Z</dcterms:created>
  <dcterms:modified xsi:type="dcterms:W3CDTF">2023-12-10T13:42:12Z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2023-12-07T06:50:31Z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c7279711-38c8-4bf1-8f57-cf2522c14dff</vt:lpwstr>
  </property>
  <property fmtid="{D5CDD505-2E9C-101B-9397-08002B2CF9AE}" pid="7" name="MSIP_Label_defa4170-0d19-0005-0004-bc88714345d2_ActionId">
    <vt:lpwstr>9b0259b8-9c6b-4460-b3d0-c09a352b68a8</vt:lpwstr>
  </property>
  <property fmtid="{D5CDD505-2E9C-101B-9397-08002B2CF9AE}" pid="8" name="MSIP_Label_defa4170-0d19-0005-0004-bc88714345d2_ContentBits">
    <vt:lpwstr>0</vt:lpwstr>
  </property>
</Properties>
</file>