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 id="263" r:id="rId8"/>
    <p:sldId id="264" r:id="rId9"/>
    <p:sldId id="265" r:id="rId10"/>
    <p:sldId id="262"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12/10/2023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12/10/2023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12/10/2023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12/10/2023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dpi.com/2073-4395/11/6/1227" TargetMode="External"/><Relationship Id="rId2" Type="http://schemas.openxmlformats.org/officeDocument/2006/relationships/hyperlink" Target="https://ijcrt.org/papers/IJCRT2006270.pdf" TargetMode="External"/><Relationship Id="rId1" Type="http://schemas.openxmlformats.org/officeDocument/2006/relationships/slideLayout" Target="../slideLayouts/slideLayout2.xml"/><Relationship Id="rId5" Type="http://schemas.openxmlformats.org/officeDocument/2006/relationships/hyperlink" Target="https://www.academia.edu/5406285/Study_of_Information_Communication_Technology_in_Agriculture_Research_in_India" TargetMode="External"/><Relationship Id="rId4" Type="http://schemas.openxmlformats.org/officeDocument/2006/relationships/hyperlink" Target="https://www.researchgate.net/journal/Indonesian-Journal-of-Electrical-Engineering-and-Computer-Science-2502-4760?_tp=eyJjb250ZXh0Ijp7ImZpcnN0UGFnZSI6InB1YmxpY2F0aW9uIiwicGFnZSI6InB1YmxpY2F0aW9uIn1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TECH AGRI</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 G08</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596463541"/>
              </p:ext>
            </p:extLst>
          </p:nvPr>
        </p:nvGraphicFramePr>
        <p:xfrm>
          <a:off x="630904" y="3274141"/>
          <a:ext cx="5418666" cy="2321635"/>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467435">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20201cei0059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t>j.Thirumalareddy</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20201cei0057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Narendra </a:t>
                      </a:r>
                      <a:r>
                        <a:rPr lang="en-GB" dirty="0" err="1"/>
                        <a:t>reddy</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20201cei0065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t>p.Vishnu</a:t>
                      </a:r>
                      <a:r>
                        <a:rPr lang="en-GB" dirty="0"/>
                        <a:t> </a:t>
                      </a:r>
                      <a:r>
                        <a:rPr lang="en-GB" dirty="0" err="1"/>
                        <a:t>teja</a:t>
                      </a:r>
                      <a:r>
                        <a:rPr lang="en-GB" dirty="0"/>
                        <a:t> </a:t>
                      </a:r>
                      <a:r>
                        <a:rPr lang="en-GB" dirty="0" err="1"/>
                        <a:t>rao</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20201cei0044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Vinay G.L</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err="1"/>
              <a:t>Dr.</a:t>
            </a:r>
            <a:r>
              <a:rPr lang="en-GB" sz="1700" dirty="0"/>
              <a:t> / Ms. SUDHA.P</a:t>
            </a:r>
          </a:p>
          <a:p>
            <a:pPr algn="l"/>
            <a:r>
              <a:rPr lang="en-GB" sz="1700" dirty="0"/>
              <a:t> 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a:extLst>
              <a:ext uri="{FF2B5EF4-FFF2-40B4-BE49-F238E27FC236}">
                <a16:creationId xmlns:a16="http://schemas.microsoft.com/office/drawing/2014/main" id="{1C030867-F2AE-F6C6-5098-26F52EBFB10B}"/>
              </a:ext>
            </a:extLst>
          </p:cNvPr>
          <p:cNvPicPr>
            <a:picLocks noGrp="1" noChangeAspect="1"/>
          </p:cNvPicPr>
          <p:nvPr>
            <p:ph idx="1"/>
          </p:nvPr>
        </p:nvPicPr>
        <p:blipFill>
          <a:blip r:embed="rId2"/>
          <a:stretch>
            <a:fillRect/>
          </a:stretch>
        </p:blipFill>
        <p:spPr>
          <a:xfrm>
            <a:off x="934268" y="1766155"/>
            <a:ext cx="10425064" cy="3706689"/>
          </a:xfr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342900" lvl="0" indent="-342900" algn="l" rtl="0">
              <a:spcBef>
                <a:spcPts val="0"/>
              </a:spcBef>
              <a:spcAft>
                <a:spcPts val="0"/>
              </a:spcAft>
              <a:buClr>
                <a:schemeClr val="dk1"/>
              </a:buClr>
              <a:buSzPts val="2400"/>
              <a:buChar char="•"/>
            </a:pPr>
            <a:r>
              <a:rPr lang="en-GB" dirty="0"/>
              <a:t>For the ever-growing population to meet its growing food needs, food security is essential.</a:t>
            </a:r>
          </a:p>
          <a:p>
            <a:pPr marL="342900" lvl="0" indent="-342900" algn="l" rtl="0">
              <a:spcBef>
                <a:spcPts val="0"/>
              </a:spcBef>
              <a:spcAft>
                <a:spcPts val="0"/>
              </a:spcAft>
              <a:buClr>
                <a:schemeClr val="dk1"/>
              </a:buClr>
              <a:buSzPts val="2400"/>
              <a:buChar char="•"/>
            </a:pPr>
            <a:r>
              <a:rPr lang="en-GB" dirty="0"/>
              <a:t>Indian food production will be severely strained if it is not able to meet the needs of the country's 1.25 billion plus inhabitants while also continuing to grow.</a:t>
            </a:r>
          </a:p>
          <a:p>
            <a:pPr marL="342900" lvl="0" indent="-342900" algn="l" rtl="0">
              <a:spcBef>
                <a:spcPts val="0"/>
              </a:spcBef>
              <a:spcAft>
                <a:spcPts val="0"/>
              </a:spcAft>
              <a:buClr>
                <a:schemeClr val="dk1"/>
              </a:buClr>
              <a:buSzPts val="2400"/>
              <a:buChar char="•"/>
            </a:pPr>
            <a:r>
              <a:rPr lang="en-GB" dirty="0"/>
              <a:t>India is a key global </a:t>
            </a:r>
            <a:r>
              <a:rPr lang="en-GB" dirty="0" err="1"/>
              <a:t>center</a:t>
            </a:r>
            <a:r>
              <a:rPr lang="en-GB" dirty="0"/>
              <a:t> for agriculture, with the bulk of the population depending on the industry to meet their needs.</a:t>
            </a:r>
          </a:p>
          <a:p>
            <a:pPr marL="342900" lvl="0" indent="-342900" algn="l" rtl="0">
              <a:spcBef>
                <a:spcPts val="0"/>
              </a:spcBef>
              <a:spcAft>
                <a:spcPts val="0"/>
              </a:spcAft>
              <a:buClr>
                <a:schemeClr val="dk1"/>
              </a:buClr>
              <a:buSzPts val="2400"/>
              <a:buChar char="•"/>
            </a:pPr>
            <a:r>
              <a:rPr lang="en-GB" dirty="0"/>
              <a:t>Fertilizers are mostly used in agriculture, and this industry is seeing a sharp increase in demand.</a:t>
            </a:r>
          </a:p>
          <a:p>
            <a:pPr marL="342900" lvl="0" indent="-342900" algn="l" rtl="0">
              <a:spcBef>
                <a:spcPts val="0"/>
              </a:spcBef>
              <a:spcAft>
                <a:spcPts val="0"/>
              </a:spcAft>
              <a:buClr>
                <a:schemeClr val="dk1"/>
              </a:buClr>
              <a:buSzPts val="2400"/>
              <a:buChar char="•"/>
            </a:pPr>
            <a:r>
              <a:rPr lang="en-GB" dirty="0"/>
              <a:t>because of the erratic monsoon, the steadily declining groundwater table, the unstable market, and the uncontrolled crop production market.</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3200" b="0" i="0" dirty="0">
                <a:effectLst/>
                <a:latin typeface="Söhne"/>
              </a:rPr>
              <a:t>It would be beneficial to provide farmers with an easy-to-use platform that allows them to access agricultural technology improvements. It might connect them with resources to enhance their agricultural productivity and financial management, as well as offer them with information on current practices, weather forecasts, and market trends.</a:t>
            </a:r>
          </a:p>
          <a:p>
            <a:r>
              <a:rPr lang="en-GB" sz="3600" b="0" i="0" dirty="0">
                <a:effectLst/>
                <a:latin typeface="Söhne"/>
              </a:rPr>
              <a:t>To create a platform for farmers, we need a combination of technologies and tools. Here's a simplified breakdown</a:t>
            </a:r>
            <a:r>
              <a:rPr lang="en-GB" sz="2400" b="0" i="0" dirty="0">
                <a:solidFill>
                  <a:srgbClr val="D1D5DB"/>
                </a:solidFill>
                <a:effectLst/>
                <a:latin typeface="Söhne"/>
              </a:rPr>
              <a:t>:</a:t>
            </a:r>
            <a:endParaRPr lang="en-GB" sz="3200" dirty="0"/>
          </a:p>
        </p:txBody>
      </p:sp>
      <p:sp>
        <p:nvSpPr>
          <p:cNvPr id="5" name="Title 4">
            <a:extLst>
              <a:ext uri="{FF2B5EF4-FFF2-40B4-BE49-F238E27FC236}">
                <a16:creationId xmlns:a16="http://schemas.microsoft.com/office/drawing/2014/main" id="{4F17AF14-EC00-9FF0-4169-8756B2215DE1}"/>
              </a:ext>
            </a:extLst>
          </p:cNvPr>
          <p:cNvSpPr>
            <a:spLocks noGrp="1"/>
          </p:cNvSpPr>
          <p:nvPr>
            <p:ph type="title"/>
          </p:nvPr>
        </p:nvSpPr>
        <p:spPr/>
        <p:txBody>
          <a:bodyPr/>
          <a:lstStyle/>
          <a:p>
            <a:r>
              <a:rPr lang="en-IN" dirty="0"/>
              <a:t>Literature Review</a:t>
            </a:r>
          </a:p>
        </p:txBody>
      </p:sp>
    </p:spTree>
    <p:extLst>
      <p:ext uri="{BB962C8B-B14F-4D97-AF65-F5344CB8AC3E}">
        <p14:creationId xmlns:p14="http://schemas.microsoft.com/office/powerpoint/2010/main" val="2659618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r>
              <a:rPr lang="en-GB" dirty="0"/>
              <a:t>Every year, we see farmers committing suicide as a result of a bad crop (for a variety of reasons), or poor crop rates and loan sharks. Our farmers are far too behind in using technologies and advanced methodologies to grow crops. There are a variety of reasons why farmers are not using the existing applications, which provides a tremendous opportunity for application developers.</a:t>
            </a:r>
          </a:p>
          <a:p>
            <a:r>
              <a:rPr lang="en-GB" dirty="0"/>
              <a:t>This application will enable them to utilize the power of technology in their farming as it contains modules like rainfall prediction, crop suggestions, current agriculture affairs, buying and selling, Hiring mechanizations and expert chat. The main objective of the research and project is to prevent suicide of farmers and encourage their profession. </a:t>
            </a:r>
          </a:p>
        </p:txBody>
      </p:sp>
    </p:spTree>
    <p:extLst>
      <p:ext uri="{BB962C8B-B14F-4D97-AF65-F5344CB8AC3E}">
        <p14:creationId xmlns:p14="http://schemas.microsoft.com/office/powerpoint/2010/main" val="2666729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lstStyle/>
          <a:p>
            <a:pPr marL="342900" lvl="0" indent="-342900" algn="l" rtl="0">
              <a:spcBef>
                <a:spcPts val="0"/>
              </a:spcBef>
              <a:spcAft>
                <a:spcPts val="0"/>
              </a:spcAft>
              <a:buClr>
                <a:schemeClr val="dk1"/>
              </a:buClr>
              <a:buSzPts val="2400"/>
              <a:buChar char="•"/>
            </a:pPr>
            <a:r>
              <a:rPr lang="en-GB" dirty="0"/>
              <a:t>A solution that will be created in light of certain variables</a:t>
            </a:r>
          </a:p>
          <a:p>
            <a:pPr marL="342900" lvl="0" indent="-342900" algn="l" rtl="0">
              <a:spcBef>
                <a:spcPts val="0"/>
              </a:spcBef>
              <a:spcAft>
                <a:spcPts val="0"/>
              </a:spcAft>
              <a:buClr>
                <a:schemeClr val="dk1"/>
              </a:buClr>
              <a:buSzPts val="2400"/>
              <a:buChar char="•"/>
            </a:pPr>
            <a:r>
              <a:rPr lang="en-GB" dirty="0"/>
              <a:t>Forecast for the Monsoon</a:t>
            </a:r>
          </a:p>
          <a:p>
            <a:pPr marL="342900" lvl="0" indent="-342900" algn="l" rtl="0">
              <a:spcBef>
                <a:spcPts val="0"/>
              </a:spcBef>
              <a:spcAft>
                <a:spcPts val="0"/>
              </a:spcAft>
              <a:buClr>
                <a:schemeClr val="dk1"/>
              </a:buClr>
              <a:buSzPts val="2400"/>
              <a:buChar char="•"/>
            </a:pPr>
            <a:r>
              <a:rPr lang="en-GB" dirty="0"/>
              <a:t>The weather</a:t>
            </a:r>
          </a:p>
          <a:p>
            <a:pPr marL="342900" lvl="0" indent="-342900" algn="l" rtl="0">
              <a:spcBef>
                <a:spcPts val="0"/>
              </a:spcBef>
              <a:spcAft>
                <a:spcPts val="0"/>
              </a:spcAft>
              <a:buClr>
                <a:schemeClr val="dk1"/>
              </a:buClr>
              <a:buSzPts val="2400"/>
              <a:buChar char="•"/>
            </a:pPr>
            <a:r>
              <a:rPr lang="en-GB" dirty="0"/>
              <a:t>Conditions of the soil</a:t>
            </a:r>
          </a:p>
          <a:p>
            <a:pPr marL="342900" lvl="0" indent="-342900" algn="l" rtl="0">
              <a:spcBef>
                <a:spcPts val="0"/>
              </a:spcBef>
              <a:spcAft>
                <a:spcPts val="0"/>
              </a:spcAft>
              <a:buClr>
                <a:schemeClr val="dk1"/>
              </a:buClr>
              <a:buSzPts val="2400"/>
              <a:buChar char="•"/>
            </a:pPr>
            <a:r>
              <a:rPr lang="en-GB" dirty="0"/>
              <a:t>Crop Demand</a:t>
            </a:r>
          </a:p>
          <a:p>
            <a:pPr marL="342900" lvl="0" indent="-342900" algn="l" rtl="0">
              <a:spcBef>
                <a:spcPts val="0"/>
              </a:spcBef>
              <a:spcAft>
                <a:spcPts val="0"/>
              </a:spcAft>
              <a:buClr>
                <a:schemeClr val="dk1"/>
              </a:buClr>
              <a:buSzPts val="2400"/>
              <a:buChar char="•"/>
            </a:pPr>
            <a:r>
              <a:rPr lang="en-GB" dirty="0"/>
              <a:t>Accessibility to pesticides and fertilizers</a:t>
            </a:r>
          </a:p>
          <a:p>
            <a:pPr marL="342900" lvl="0" indent="-342900" algn="l" rtl="0">
              <a:spcBef>
                <a:spcPts val="0"/>
              </a:spcBef>
              <a:spcAft>
                <a:spcPts val="0"/>
              </a:spcAft>
              <a:buClr>
                <a:schemeClr val="dk1"/>
              </a:buClr>
              <a:buSzPts val="2400"/>
              <a:buChar char="•"/>
            </a:pPr>
            <a:r>
              <a:rPr lang="en-GB" dirty="0"/>
              <a:t>Both irrigated and non-irrigated land </a:t>
            </a:r>
          </a:p>
          <a:p>
            <a:endParaRPr lang="en-GB" dirty="0"/>
          </a:p>
        </p:txBody>
      </p:sp>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fontScale="85000" lnSpcReduction="20000"/>
          </a:bodyPr>
          <a:lstStyle/>
          <a:p>
            <a:r>
              <a:rPr lang="en-GB" dirty="0"/>
              <a:t>1. </a:t>
            </a:r>
            <a:r>
              <a:rPr lang="en-GB" b="1" dirty="0"/>
              <a:t>Login and Registration</a:t>
            </a:r>
            <a:r>
              <a:rPr lang="en-GB" dirty="0"/>
              <a:t>: At login page, user have to select the country code, enter their mobile number and hit next. Hitting next button will generate an OTP using Firebase authentication, this OTP will be sent to user’s mobile phone in the form of text message. The OTP will get auto verified by the application and the user will be redirected to the add details or can say registration page. Registration form will comprise of fields like farmers first name, last name and email address. Saving this will redirect the user to his Dashboard and the data entered by him will get save in Firebase Database with unique identification number. The user can view and edit his/her details anytime from the Profile section.</a:t>
            </a:r>
          </a:p>
          <a:p>
            <a:r>
              <a:rPr lang="en-GB" dirty="0"/>
              <a:t> 2</a:t>
            </a:r>
            <a:r>
              <a:rPr lang="en-GB" b="1" dirty="0"/>
              <a:t>. Weather forecasting</a:t>
            </a:r>
            <a:r>
              <a:rPr lang="en-GB" dirty="0"/>
              <a:t>: The application accesses the location of farmer to provide daily weather forecast report of that location. This will provide weather report of particular location, report of previous day and predicts future weather report. </a:t>
            </a:r>
          </a:p>
          <a:p>
            <a:r>
              <a:rPr lang="en-GB" dirty="0"/>
              <a:t>3. </a:t>
            </a:r>
            <a:r>
              <a:rPr lang="en-GB" b="1" dirty="0"/>
              <a:t>Rainfall Prediction</a:t>
            </a:r>
            <a:r>
              <a:rPr lang="en-GB" dirty="0"/>
              <a:t>: Average Monthly Prediction on basis on gathered data of previous years. </a:t>
            </a:r>
          </a:p>
          <a:p>
            <a:r>
              <a:rPr lang="en-GB" dirty="0"/>
              <a:t>5. </a:t>
            </a:r>
            <a:r>
              <a:rPr lang="en-GB" b="1" dirty="0"/>
              <a:t>Information about Crops</a:t>
            </a:r>
            <a:r>
              <a:rPr lang="en-GB" dirty="0"/>
              <a:t>: Agriculture is all regarding cultivation of Crops, Animals etc. Agricultural education says that growth of production is reliant on climate</a:t>
            </a:r>
          </a:p>
        </p:txBody>
      </p:sp>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fontScale="85000" lnSpcReduction="10000"/>
          </a:bodyPr>
          <a:lstStyle/>
          <a:p>
            <a:pPr marL="0" indent="0">
              <a:buNone/>
            </a:pPr>
            <a:r>
              <a:rPr lang="en-GB" dirty="0"/>
              <a:t>6. </a:t>
            </a:r>
            <a:r>
              <a:rPr lang="en-GB" b="1" dirty="0"/>
              <a:t>News and feeds</a:t>
            </a:r>
            <a:r>
              <a:rPr lang="en-GB" dirty="0"/>
              <a:t>: In this application will provide daily news updates of crops. According to location of farmer daily news will be provided on mobile phone. It will show Current News of Agriculture, Latest Policies etc.</a:t>
            </a:r>
          </a:p>
          <a:p>
            <a:pPr marL="0" indent="0">
              <a:buNone/>
            </a:pPr>
            <a:r>
              <a:rPr lang="en-GB" dirty="0"/>
              <a:t> 7. </a:t>
            </a:r>
            <a:r>
              <a:rPr lang="en-GB" b="1" dirty="0"/>
              <a:t>Buy/Sell Products</a:t>
            </a:r>
            <a:r>
              <a:rPr lang="en-GB" dirty="0"/>
              <a:t>: No Middlemen. Farmers can directly buy items from shops or whole sellers and can also sell their cultivated items. This will make a reduce in buy cost and sales profit will be more. This will also connect all the farmers with retailer and to other farmers also. </a:t>
            </a:r>
          </a:p>
          <a:p>
            <a:pPr marL="0" indent="0">
              <a:buNone/>
            </a:pPr>
            <a:r>
              <a:rPr lang="en-GB" dirty="0"/>
              <a:t>8. </a:t>
            </a:r>
            <a:r>
              <a:rPr lang="en-GB" b="1" dirty="0"/>
              <a:t>Hiring Farming Tools and Technology</a:t>
            </a:r>
            <a:r>
              <a:rPr lang="en-GB" dirty="0"/>
              <a:t>: Industry of Farming tools and mechanizations will grow rapidly. Different tools which help the farmers for growing their production will be at nominal amount &amp; will get at required location.</a:t>
            </a:r>
          </a:p>
          <a:p>
            <a:pPr marL="0" indent="0">
              <a:buNone/>
            </a:pPr>
            <a:r>
              <a:rPr lang="en-GB" dirty="0"/>
              <a:t> 9. </a:t>
            </a:r>
            <a:r>
              <a:rPr lang="en-GB" b="1" dirty="0"/>
              <a:t>Tutorial</a:t>
            </a:r>
            <a:r>
              <a:rPr lang="en-GB" dirty="0"/>
              <a:t>: Many farmers are illiterate, because of which they face problem while farming and many a times there is no one to guide or help them. These video tutorials will help them to farm and to also learn new techniques.</a:t>
            </a:r>
          </a:p>
          <a:p>
            <a:pPr marL="0" indent="0">
              <a:buNone/>
            </a:pPr>
            <a:r>
              <a:rPr lang="en-GB" dirty="0"/>
              <a:t> 10. </a:t>
            </a:r>
            <a:r>
              <a:rPr lang="en-GB" b="1" dirty="0"/>
              <a:t>Help</a:t>
            </a:r>
            <a:r>
              <a:rPr lang="en-GB" dirty="0"/>
              <a:t>: Chat between the farmers or farmers and experts to reduce failure in crop. Farmers can directly get an instant expert advice on the Help chat section</a:t>
            </a:r>
          </a:p>
        </p:txBody>
      </p:sp>
    </p:spTree>
    <p:extLst>
      <p:ext uri="{BB962C8B-B14F-4D97-AF65-F5344CB8AC3E}">
        <p14:creationId xmlns:p14="http://schemas.microsoft.com/office/powerpoint/2010/main" val="192392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GB" dirty="0"/>
              <a:t>Today smart phones are not used by many farmers. This application will motivate them to use the smart phones. The traditional methods used by farmers are very slow and undependable. This smart phone application will effectively help farmers to learn new techniques, sell their products in market and earn remarkable profit. This will in turn reduce the stress of the farmers and will prevent suicides. </a:t>
            </a:r>
          </a:p>
        </p:txBody>
      </p:sp>
    </p:spTree>
    <p:extLst>
      <p:ext uri="{BB962C8B-B14F-4D97-AF65-F5344CB8AC3E}">
        <p14:creationId xmlns:p14="http://schemas.microsoft.com/office/powerpoint/2010/main" val="223857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92500"/>
          </a:bodyPr>
          <a:lstStyle/>
          <a:p>
            <a:r>
              <a:rPr lang="en-GB" b="0" i="0" cap="all" dirty="0">
                <a:solidFill>
                  <a:srgbClr val="333333"/>
                </a:solidFill>
                <a:effectLst/>
                <a:latin typeface="calibri" panose="020F0502020204030204" pitchFamily="34" charset="0"/>
              </a:rPr>
              <a:t>INTERNATIONAL JOURNAL OF CREATIVE RESEARCH THOUGHTS - IJCRT (IJCRT.ORG)</a:t>
            </a:r>
            <a:r>
              <a:rPr lang="en-GB" dirty="0"/>
              <a:t>© 2020 IJCRT | Volume 8, Issue 6 June 2020 | ISSN:2320-2882  </a:t>
            </a:r>
          </a:p>
          <a:p>
            <a:r>
              <a:rPr lang="en-GB" dirty="0">
                <a:hlinkClick r:id="rId2"/>
              </a:rPr>
              <a:t> https://ijcrt.org/papers/IJCRT2006270.pdf</a:t>
            </a:r>
            <a:r>
              <a:rPr lang="en-GB" dirty="0"/>
              <a:t> </a:t>
            </a:r>
          </a:p>
          <a:p>
            <a:r>
              <a:rPr lang="en-IN" i="0" dirty="0">
                <a:solidFill>
                  <a:srgbClr val="000000"/>
                </a:solidFill>
                <a:effectLst/>
                <a:latin typeface="Arial" panose="020B0604020202020204" pitchFamily="34" charset="0"/>
              </a:rPr>
              <a:t>Data-Driven Artificial Intelligence Applications for Sustainable Precision Agriculture</a:t>
            </a:r>
            <a:r>
              <a:rPr lang="en-GB" i="0" dirty="0">
                <a:solidFill>
                  <a:srgbClr val="000000"/>
                </a:solidFill>
                <a:effectLst/>
                <a:latin typeface="Arial" panose="020B0604020202020204" pitchFamily="34" charset="0"/>
              </a:rPr>
              <a:t> </a:t>
            </a:r>
            <a:r>
              <a:rPr lang="en-GB" i="0" dirty="0">
                <a:solidFill>
                  <a:srgbClr val="222222"/>
                </a:solidFill>
                <a:effectLst/>
                <a:latin typeface="Arial" panose="020B0604020202020204" pitchFamily="34" charset="0"/>
              </a:rPr>
              <a:t>Received: 4 May 2021 / Revised: 31 May 2021 / Accepted: 15 June 2021 / Published: 17 June 2021                 </a:t>
            </a:r>
          </a:p>
          <a:p>
            <a:r>
              <a:rPr lang="en-GB" i="0" dirty="0">
                <a:solidFill>
                  <a:srgbClr val="222222"/>
                </a:solidFill>
                <a:effectLst/>
                <a:latin typeface="Arial" panose="020B0604020202020204" pitchFamily="34" charset="0"/>
              </a:rPr>
              <a:t>  </a:t>
            </a:r>
            <a:r>
              <a:rPr lang="en-GB" i="0" dirty="0">
                <a:solidFill>
                  <a:srgbClr val="222222"/>
                </a:solidFill>
                <a:effectLst/>
                <a:latin typeface="Arial" panose="020B0604020202020204" pitchFamily="34" charset="0"/>
                <a:hlinkClick r:id="rId3"/>
              </a:rPr>
              <a:t>https://www.mdpi.com/2073-4395/11/6/1227</a:t>
            </a:r>
            <a:r>
              <a:rPr lang="en-GB" i="0" dirty="0">
                <a:solidFill>
                  <a:srgbClr val="222222"/>
                </a:solidFill>
                <a:effectLst/>
                <a:latin typeface="Arial" panose="020B0604020202020204" pitchFamily="34" charset="0"/>
              </a:rPr>
              <a:t>   </a:t>
            </a:r>
          </a:p>
          <a:p>
            <a:pPr algn="l"/>
            <a:r>
              <a:rPr lang="en-GB" b="0" i="0" dirty="0">
                <a:solidFill>
                  <a:srgbClr val="111111"/>
                </a:solidFill>
                <a:effectLst/>
                <a:latin typeface="Roboto" panose="020F0502020204030204" pitchFamily="2" charset="0"/>
              </a:rPr>
              <a:t>Technology in Indian agriculture -a </a:t>
            </a:r>
            <a:r>
              <a:rPr lang="en-GB" b="0" i="0" dirty="0" err="1">
                <a:solidFill>
                  <a:srgbClr val="111111"/>
                </a:solidFill>
                <a:effectLst/>
                <a:latin typeface="Roboto" panose="020F0502020204030204" pitchFamily="2" charset="0"/>
              </a:rPr>
              <a:t>review,</a:t>
            </a:r>
            <a:r>
              <a:rPr lang="en-GB" b="0" i="0" dirty="0" err="1">
                <a:solidFill>
                  <a:srgbClr val="111111"/>
                </a:solidFill>
                <a:effectLst/>
                <a:latin typeface="var(--nova-font-family-sans-serif)"/>
              </a:rPr>
              <a:t>July</a:t>
            </a:r>
            <a:r>
              <a:rPr lang="en-GB" b="0" i="0" dirty="0">
                <a:solidFill>
                  <a:srgbClr val="111111"/>
                </a:solidFill>
                <a:effectLst/>
                <a:latin typeface="var(--nova-font-family-sans-serif)"/>
              </a:rPr>
              <a:t> 2020,</a:t>
            </a:r>
          </a:p>
          <a:p>
            <a:pPr algn="l"/>
            <a:r>
              <a:rPr lang="en-GB" b="0" i="0" u="sng" dirty="0">
                <a:solidFill>
                  <a:srgbClr val="111111"/>
                </a:solidFill>
                <a:effectLst/>
                <a:latin typeface="inherit"/>
                <a:hlinkClick r:id="rId4"/>
              </a:rPr>
              <a:t>Indonesian Journal of Electrical Engineering and Computer Science</a:t>
            </a:r>
            <a:r>
              <a:rPr lang="en-GB" b="0" i="0" dirty="0">
                <a:solidFill>
                  <a:srgbClr val="111111"/>
                </a:solidFill>
                <a:effectLst/>
                <a:latin typeface="var(--nova-font-family-sans-serif)"/>
              </a:rPr>
              <a:t> </a:t>
            </a:r>
          </a:p>
          <a:p>
            <a:r>
              <a:rPr lang="en-GB" b="0" i="0" dirty="0">
                <a:solidFill>
                  <a:srgbClr val="222233"/>
                </a:solidFill>
                <a:effectLst/>
                <a:latin typeface="Georgia" panose="02040502050405020303" pitchFamily="18" charset="0"/>
              </a:rPr>
              <a:t>Study of Information Communication Technology in Agriculture Research in India   </a:t>
            </a:r>
            <a:r>
              <a:rPr lang="en-GB" b="0" i="0" dirty="0">
                <a:solidFill>
                  <a:srgbClr val="222233"/>
                </a:solidFill>
                <a:effectLst/>
                <a:latin typeface="Georgia" panose="02040502050405020303" pitchFamily="18" charset="0"/>
                <a:hlinkClick r:id="rId5"/>
              </a:rPr>
              <a:t>https://www.academia.edu/5406285/Study_of_Information_Communication_Technology_in_Agriculture_Research_in_India</a:t>
            </a:r>
            <a:r>
              <a:rPr lang="en-GB" b="0" i="0" dirty="0">
                <a:solidFill>
                  <a:srgbClr val="222233"/>
                </a:solidFill>
                <a:effectLst/>
                <a:latin typeface="Georgia" panose="02040502050405020303" pitchFamily="18" charset="0"/>
              </a:rPr>
              <a:t> </a:t>
            </a:r>
          </a:p>
          <a:p>
            <a:pPr algn="l"/>
            <a:endParaRPr lang="en-IN"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61386331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126</TotalTime>
  <Words>1070</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Bookman Old Style</vt:lpstr>
      <vt:lpstr>Calibri</vt:lpstr>
      <vt:lpstr>Georgia</vt:lpstr>
      <vt:lpstr>inherit</vt:lpstr>
      <vt:lpstr>Roboto</vt:lpstr>
      <vt:lpstr>Söhne</vt:lpstr>
      <vt:lpstr>var(--nova-font-family-sans-serif)</vt:lpstr>
      <vt:lpstr>Verdana</vt:lpstr>
      <vt:lpstr>Bioinformatics</vt:lpstr>
      <vt:lpstr>TECH AGRI</vt:lpstr>
      <vt:lpstr>Introduction</vt:lpstr>
      <vt:lpstr>Literature Review</vt:lpstr>
      <vt:lpstr>Objectives</vt:lpstr>
      <vt:lpstr>Proposed method</vt:lpstr>
      <vt:lpstr>Methodology</vt:lpstr>
      <vt:lpstr>Methodology</vt:lpstr>
      <vt:lpstr>Conclusion</vt:lpstr>
      <vt:lpstr>References</vt:lpstr>
      <vt:lpstr>Timeline of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Thirumala Reddy juturu</cp:lastModifiedBy>
  <cp:revision>13</cp:revision>
  <dcterms:created xsi:type="dcterms:W3CDTF">2023-03-16T03:26:27Z</dcterms:created>
  <dcterms:modified xsi:type="dcterms:W3CDTF">2023-10-12T18:33:14Z</dcterms:modified>
</cp:coreProperties>
</file>