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enor Sans" charset="1" panose="02000000000000000000"/>
      <p:regular r:id="rId15"/>
    </p:embeddedFont>
    <p:embeddedFont>
      <p:font typeface="Playfair Display 1 Bold" charset="1" panose="00000800000000000000"/>
      <p:regular r:id="rId16"/>
    </p:embeddedFont>
    <p:embeddedFont>
      <p:font typeface="Playfair Display 1" charset="1" panose="00000500000000000000"/>
      <p:regular r:id="rId17"/>
    </p:embeddedFont>
    <p:embeddedFont>
      <p:font typeface="Playfair Display 2 Bold" charset="1" panose="00000000000000000000"/>
      <p:regular r:id="rId18"/>
    </p:embeddedFont>
    <p:embeddedFont>
      <p:font typeface="Inria Serif Bold" charset="1" panose="00000000000000000000"/>
      <p:regular r:id="rId19"/>
    </p:embeddedFont>
    <p:embeddedFont>
      <p:font typeface="Inria Serif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2EF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706" y="1028700"/>
            <a:ext cx="16882594" cy="8229600"/>
            <a:chOff x="0" y="0"/>
            <a:chExt cx="4446445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6444" cy="2167467"/>
            </a:xfrm>
            <a:custGeom>
              <a:avLst/>
              <a:gdLst/>
              <a:ahLst/>
              <a:cxnLst/>
              <a:rect r="r" b="b" t="t" l="l"/>
              <a:pathLst>
                <a:path h="2167467" w="4446444">
                  <a:moveTo>
                    <a:pt x="23387" y="0"/>
                  </a:moveTo>
                  <a:lnTo>
                    <a:pt x="4423057" y="0"/>
                  </a:lnTo>
                  <a:cubicBezTo>
                    <a:pt x="4435974" y="0"/>
                    <a:pt x="4446444" y="10471"/>
                    <a:pt x="4446444" y="23387"/>
                  </a:cubicBezTo>
                  <a:lnTo>
                    <a:pt x="4446444" y="2144079"/>
                  </a:lnTo>
                  <a:cubicBezTo>
                    <a:pt x="4446444" y="2156996"/>
                    <a:pt x="4435974" y="2167467"/>
                    <a:pt x="4423057" y="2167467"/>
                  </a:cubicBezTo>
                  <a:lnTo>
                    <a:pt x="23387" y="2167467"/>
                  </a:lnTo>
                  <a:cubicBezTo>
                    <a:pt x="17185" y="2167467"/>
                    <a:pt x="11236" y="2165003"/>
                    <a:pt x="6850" y="2160617"/>
                  </a:cubicBezTo>
                  <a:cubicBezTo>
                    <a:pt x="2464" y="2156231"/>
                    <a:pt x="0" y="2150282"/>
                    <a:pt x="0" y="2144079"/>
                  </a:cubicBezTo>
                  <a:lnTo>
                    <a:pt x="0" y="23387"/>
                  </a:lnTo>
                  <a:cubicBezTo>
                    <a:pt x="0" y="10471"/>
                    <a:pt x="10471" y="0"/>
                    <a:pt x="23387" y="0"/>
                  </a:cubicBezTo>
                  <a:close/>
                </a:path>
              </a:pathLst>
            </a:custGeom>
            <a:solidFill>
              <a:srgbClr val="F2EFEB"/>
            </a:solidFill>
            <a:ln w="285750" cap="rnd">
              <a:solidFill>
                <a:srgbClr val="AD795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46445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9924" y="4543592"/>
            <a:ext cx="15421249" cy="80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856244"/>
                </a:solidFill>
                <a:latin typeface="Tenor Sans"/>
                <a:ea typeface="Tenor Sans"/>
                <a:cs typeface="Tenor Sans"/>
                <a:sym typeface="Tenor Sans"/>
              </a:rPr>
              <a:t>TRADITIONAL VS LATEST METHODOLOGIES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96706" y="7670305"/>
            <a:ext cx="4591294" cy="1073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85624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By,</a:t>
            </a:r>
          </a:p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85624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Thirumalini 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1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5817193"/>
            <a:ext cx="18288000" cy="4687138"/>
          </a:xfrm>
          <a:prstGeom prst="rect">
            <a:avLst/>
          </a:prstGeom>
          <a:solidFill>
            <a:srgbClr val="DBC8B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902738" y="2775351"/>
            <a:ext cx="9055865" cy="6083684"/>
          </a:xfrm>
          <a:custGeom>
            <a:avLst/>
            <a:gdLst/>
            <a:ahLst/>
            <a:cxnLst/>
            <a:rect r="r" b="b" t="t" l="l"/>
            <a:pathLst>
              <a:path h="6083684" w="9055865">
                <a:moveTo>
                  <a:pt x="0" y="0"/>
                </a:moveTo>
                <a:lnTo>
                  <a:pt x="9055866" y="0"/>
                </a:lnTo>
                <a:lnTo>
                  <a:pt x="9055866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73078" y="792528"/>
            <a:ext cx="11979203" cy="1028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9"/>
              </a:lnSpc>
            </a:pPr>
            <a:r>
              <a:rPr lang="en-US" sz="6799">
                <a:solidFill>
                  <a:srgbClr val="856244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Traditional Methodologies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3444" y="4538689"/>
            <a:ext cx="5143899" cy="246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b="true">
                <a:solidFill>
                  <a:srgbClr val="AD795B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• Process </a:t>
            </a:r>
          </a:p>
          <a:p>
            <a:pPr algn="l">
              <a:lnSpc>
                <a:spcPts val="6580"/>
              </a:lnSpc>
            </a:pPr>
            <a:r>
              <a:rPr lang="en-US" sz="4700" b="true">
                <a:solidFill>
                  <a:srgbClr val="AD795B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• Advantages &amp; Drawbacks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95706"/>
            <a:ext cx="4491905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true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Objectives: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92965" y="0"/>
            <a:ext cx="9695035" cy="10287000"/>
          </a:xfrm>
          <a:prstGeom prst="rect">
            <a:avLst/>
          </a:prstGeom>
          <a:solidFill>
            <a:srgbClr val="F4F2F2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985172" y="2361736"/>
            <a:ext cx="11689195" cy="6379796"/>
            <a:chOff x="0" y="0"/>
            <a:chExt cx="15585593" cy="8506395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2362" t="0" r="2362" b="0"/>
            <a:stretch>
              <a:fillRect/>
            </a:stretch>
          </p:blipFill>
          <p:spPr>
            <a:xfrm flipH="false" flipV="false">
              <a:off x="0" y="0"/>
              <a:ext cx="15585593" cy="8506395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3454055" y="554695"/>
            <a:ext cx="11862850" cy="90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</a:pPr>
            <a:r>
              <a:rPr lang="en-US" b="true" sz="5599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Traditional Methodologies Example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0932" y="3903764"/>
            <a:ext cx="2863797" cy="80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98415"/>
            <a:ext cx="5710760" cy="432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Plan Everything Upfront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Predictable, Linear Process</a:t>
            </a:r>
          </a:p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Deliver Full Product at the End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7635"/>
            <a:ext cx="6359712" cy="87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5624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Waterfall model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63192" y="1921447"/>
            <a:ext cx="13434333" cy="8377124"/>
          </a:xfrm>
          <a:prstGeom prst="rect">
            <a:avLst/>
          </a:prstGeom>
          <a:solidFill>
            <a:srgbClr val="F4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117616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9"/>
              </a:lnSpc>
              <a:spcBef>
                <a:spcPct val="0"/>
              </a:spcBef>
            </a:pPr>
            <a:r>
              <a:rPr lang="en-US" b="true" sz="4399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Pros &amp; Cons of Traditional Methods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50262" y="3354970"/>
            <a:ext cx="4884540" cy="5180751"/>
            <a:chOff x="0" y="0"/>
            <a:chExt cx="6512720" cy="690766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6512720" cy="799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3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625B54"/>
                  </a:solidFill>
                  <a:latin typeface="Inria Serif Bold"/>
                  <a:ea typeface="Inria Serif Bold"/>
                  <a:cs typeface="Inria Serif Bold"/>
                  <a:sym typeface="Inria Serif Bold"/>
                </a:rPr>
                <a:t> Advantages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18576"/>
              <a:ext cx="6512720" cy="5389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Clear Structure</a:t>
              </a:r>
            </a:p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Good for Fixed Requirements</a:t>
              </a:r>
            </a:p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Easier to</a:t>
              </a: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Manage Early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076472" y="3354970"/>
            <a:ext cx="4884540" cy="5180751"/>
            <a:chOff x="0" y="0"/>
            <a:chExt cx="6512720" cy="690766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6512720" cy="799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39"/>
                </a:lnSpc>
                <a:spcBef>
                  <a:spcPct val="0"/>
                </a:spcBef>
              </a:pPr>
              <a:r>
                <a:rPr lang="en-US" b="true" sz="3799">
                  <a:solidFill>
                    <a:srgbClr val="625B54"/>
                  </a:solidFill>
                  <a:latin typeface="Inria Serif Bold"/>
                  <a:ea typeface="Inria Serif Bold"/>
                  <a:cs typeface="Inria Serif Bold"/>
                  <a:sym typeface="Inria Serif Bold"/>
                </a:rPr>
                <a:t> Drawbacks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18576"/>
              <a:ext cx="6512720" cy="5389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Inflexible to Change</a:t>
              </a:r>
            </a:p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Late Testing, Late Feedback</a:t>
              </a:r>
            </a:p>
            <a:p>
              <a:pPr algn="l" marL="734056" indent="-367028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Higher Risk of Failure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D1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5599862"/>
            <a:ext cx="18288000" cy="4687138"/>
          </a:xfrm>
          <a:prstGeom prst="rect">
            <a:avLst/>
          </a:prstGeom>
          <a:solidFill>
            <a:srgbClr val="DBC8B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558443" y="2546907"/>
            <a:ext cx="12356093" cy="6711393"/>
          </a:xfrm>
          <a:custGeom>
            <a:avLst/>
            <a:gdLst/>
            <a:ahLst/>
            <a:cxnLst/>
            <a:rect r="r" b="b" t="t" l="l"/>
            <a:pathLst>
              <a:path h="6711393" w="12356093">
                <a:moveTo>
                  <a:pt x="0" y="0"/>
                </a:moveTo>
                <a:lnTo>
                  <a:pt x="12356093" y="0"/>
                </a:lnTo>
                <a:lnTo>
                  <a:pt x="12356093" y="6711393"/>
                </a:lnTo>
                <a:lnTo>
                  <a:pt x="0" y="671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44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5812" y="514327"/>
            <a:ext cx="9757593" cy="1028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>
                <a:solidFill>
                  <a:srgbClr val="856244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Latest Methodologies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9024" y="3573191"/>
            <a:ext cx="4179419" cy="308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31" indent="-507365" lvl="1">
              <a:lnSpc>
                <a:spcPts val="6110"/>
              </a:lnSpc>
              <a:buFont typeface="Arial"/>
              <a:buChar char="•"/>
            </a:pPr>
            <a:r>
              <a:rPr lang="en-US" sz="4700">
                <a:solidFill>
                  <a:srgbClr val="625B54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Agile </a:t>
            </a:r>
          </a:p>
          <a:p>
            <a:pPr algn="l" marL="1014731" indent="-507365" lvl="1">
              <a:lnSpc>
                <a:spcPts val="6110"/>
              </a:lnSpc>
              <a:buFont typeface="Arial"/>
              <a:buChar char="•"/>
            </a:pPr>
            <a:r>
              <a:rPr lang="en-US" sz="4700">
                <a:solidFill>
                  <a:srgbClr val="625B54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 Scrum </a:t>
            </a:r>
          </a:p>
          <a:p>
            <a:pPr algn="l" marL="1014731" indent="-507365" lvl="1">
              <a:lnSpc>
                <a:spcPts val="6110"/>
              </a:lnSpc>
              <a:buFont typeface="Arial"/>
              <a:buChar char="•"/>
            </a:pPr>
            <a:r>
              <a:rPr lang="en-US" sz="4700">
                <a:solidFill>
                  <a:srgbClr val="625B54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 Modern Practices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92965" y="0"/>
            <a:ext cx="9695035" cy="10287000"/>
          </a:xfrm>
          <a:prstGeom prst="rect">
            <a:avLst/>
          </a:prstGeom>
          <a:solidFill>
            <a:srgbClr val="F4F2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841926" y="2410092"/>
            <a:ext cx="11446074" cy="6094663"/>
          </a:xfrm>
          <a:custGeom>
            <a:avLst/>
            <a:gdLst/>
            <a:ahLst/>
            <a:cxnLst/>
            <a:rect r="r" b="b" t="t" l="l"/>
            <a:pathLst>
              <a:path h="6094663" w="11446074">
                <a:moveTo>
                  <a:pt x="0" y="0"/>
                </a:moveTo>
                <a:lnTo>
                  <a:pt x="11446074" y="0"/>
                </a:lnTo>
                <a:lnTo>
                  <a:pt x="11446074" y="6094663"/>
                </a:lnTo>
                <a:lnTo>
                  <a:pt x="0" y="6094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60372" y="3102129"/>
            <a:ext cx="7202298" cy="76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10"/>
              </a:lnSpc>
            </a:pPr>
            <a:r>
              <a:rPr lang="en-US" b="true" sz="47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Objective of Agile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83580"/>
            <a:ext cx="6098484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Respond Quickly to Change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Deliver Working Software Fast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Collaborate with Customers Regularly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13527" y="132126"/>
            <a:ext cx="9880814" cy="95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true">
                <a:solidFill>
                  <a:srgbClr val="85624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Latest methodologies example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3442" y="1928467"/>
            <a:ext cx="1736824" cy="87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85624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Agile: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8115300" cy="8229600"/>
          </a:xfrm>
          <a:prstGeom prst="rect">
            <a:avLst/>
          </a:prstGeom>
          <a:solidFill>
            <a:srgbClr val="F4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60458" y="4084751"/>
            <a:ext cx="6754645" cy="84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b="true" sz="56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Flowchart of Agile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1028700"/>
            <a:ext cx="8115300" cy="8215039"/>
            <a:chOff x="0" y="0"/>
            <a:chExt cx="10820400" cy="1095338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607" t="0" r="607" b="0"/>
            <a:stretch>
              <a:fillRect/>
            </a:stretch>
          </p:blipFill>
          <p:spPr>
            <a:xfrm flipH="false" flipV="false">
              <a:off x="0" y="0"/>
              <a:ext cx="10820400" cy="109533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63192" y="1921447"/>
            <a:ext cx="13434333" cy="8377124"/>
          </a:xfrm>
          <a:prstGeom prst="rect">
            <a:avLst/>
          </a:prstGeom>
          <a:solidFill>
            <a:srgbClr val="F4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94327" y="776287"/>
            <a:ext cx="1488194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How Modern Methods Overcome Traditional Drawbacks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774410" y="3134041"/>
            <a:ext cx="4884540" cy="4494996"/>
            <a:chOff x="0" y="0"/>
            <a:chExt cx="6512720" cy="599332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6512720" cy="799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40"/>
                </a:lnSpc>
                <a:spcBef>
                  <a:spcPct val="0"/>
                </a:spcBef>
              </a:pPr>
              <a:r>
                <a:rPr lang="en-US" b="true" sz="3800">
                  <a:solidFill>
                    <a:srgbClr val="625B54"/>
                  </a:solidFill>
                  <a:latin typeface="Inria Serif Bold"/>
                  <a:ea typeface="Inria Serif Bold"/>
                  <a:cs typeface="Inria Serif Bold"/>
                  <a:sym typeface="Inria Serif Bold"/>
                </a:rPr>
                <a:t>Traditional Drawback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18576"/>
              <a:ext cx="6512720" cy="447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Inflexibility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Late Testing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Fixed Scope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Lack of Feedback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21838" y="3134041"/>
            <a:ext cx="5839464" cy="4494996"/>
            <a:chOff x="0" y="0"/>
            <a:chExt cx="7785952" cy="599332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7785952" cy="799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40"/>
                </a:lnSpc>
                <a:spcBef>
                  <a:spcPct val="0"/>
                </a:spcBef>
              </a:pPr>
              <a:r>
                <a:rPr lang="en-US" b="true" sz="3800">
                  <a:solidFill>
                    <a:srgbClr val="625B54"/>
                  </a:solidFill>
                  <a:latin typeface="Inria Serif Bold"/>
                  <a:ea typeface="Inria Serif Bold"/>
                  <a:cs typeface="Inria Serif Bold"/>
                  <a:sym typeface="Inria Serif Bold"/>
                </a:rPr>
                <a:t>Modern Solution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18576"/>
              <a:ext cx="7785952" cy="447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Agile Iterations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Continuous Integration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Evolving Backlog</a:t>
              </a:r>
            </a:p>
            <a:p>
              <a:pPr algn="l" marL="734059" indent="-367030" lvl="1">
                <a:lnSpc>
                  <a:spcPts val="5439"/>
                </a:lnSpc>
                <a:buFont typeface="Arial"/>
                <a:buChar char="•"/>
              </a:pP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Customer</a:t>
              </a:r>
              <a:r>
                <a:rPr lang="en-US" sz="3399">
                  <a:solidFill>
                    <a:srgbClr val="625B54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 Involvement</a:t>
              </a:r>
            </a:p>
            <a:p>
              <a:pPr algn="l">
                <a:lnSpc>
                  <a:spcPts val="543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28700"/>
            <a:ext cx="16230600" cy="8229600"/>
          </a:xfrm>
          <a:prstGeom prst="rect">
            <a:avLst/>
          </a:prstGeom>
          <a:solidFill>
            <a:srgbClr val="F4F2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499031" y="4048125"/>
            <a:ext cx="928993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9F7F64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DAGl5Okpce0</dc:identifier>
  <dcterms:modified xsi:type="dcterms:W3CDTF">2011-08-01T06:04:30Z</dcterms:modified>
  <cp:revision>1</cp:revision>
  <dc:title>Traditional vs Latest Methodologies</dc:title>
</cp:coreProperties>
</file>