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172200" y="2067305"/>
            <a:ext cx="3886199"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THIRUNIRAISELVI</a:t>
            </a:r>
            <a:r>
              <a:rPr lang="en-US" sz="3200" dirty="0" smtClean="0">
                <a:latin typeface="Trebuchet MS"/>
                <a:cs typeface="Trebuchet MS"/>
              </a:rPr>
              <a:t> </a:t>
            </a:r>
            <a:r>
              <a:rPr lang="en-US" sz="3200" dirty="0" smtClean="0">
                <a:latin typeface="Trebuchet MS"/>
                <a:cs typeface="Trebuchet MS"/>
              </a:rPr>
              <a:t>M</a:t>
            </a:r>
            <a:endParaRPr sz="3200" dirty="0">
              <a:latin typeface="Trebuchet MS"/>
              <a:cs typeface="Trebuchet MS"/>
            </a:endParaRPr>
          </a:p>
        </p:txBody>
      </p:sp>
      <p:sp>
        <p:nvSpPr>
          <p:cNvPr id="8" name="object 8"/>
          <p:cNvSpPr txBox="1"/>
          <p:nvPr/>
        </p:nvSpPr>
        <p:spPr>
          <a:xfrm>
            <a:off x="6252209"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866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6" name="Picture 5"/>
          <p:cNvPicPr>
            <a:picLocks noChangeAspect="1"/>
          </p:cNvPicPr>
          <p:nvPr/>
        </p:nvPicPr>
        <p:blipFill>
          <a:blip r:embed="rId2"/>
          <a:stretch>
            <a:fillRect/>
          </a:stretch>
        </p:blipFill>
        <p:spPr>
          <a:xfrm>
            <a:off x="1154532" y="2019300"/>
            <a:ext cx="7303668" cy="37506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7" y="2286000"/>
            <a:ext cx="8903578" cy="800219"/>
          </a:xfrm>
          <a:prstGeom prst="rect">
            <a:avLst/>
          </a:prstGeom>
          <a:noFill/>
        </p:spPr>
        <p:txBody>
          <a:bodyPr wrap="square" rtlCol="0">
            <a:spAutoFit/>
          </a:bodyPr>
          <a:lstStyle/>
          <a:p>
            <a:r>
              <a:rPr lang="en-US" sz="4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Classification of Brain Tumors</a:t>
            </a:r>
            <a:endParaRPr lang="en-IN" sz="4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7014528" cy="3693319"/>
          </a:xfrm>
          <a:prstGeom prst="rect">
            <a:avLst/>
          </a:prstGeom>
          <a:noFill/>
        </p:spPr>
        <p:txBody>
          <a:bodyPr wrap="square" rtlCol="0">
            <a:spAutoFit/>
          </a:bodyPr>
          <a:lstStyle/>
          <a:p>
            <a:r>
              <a:rPr lang="en-US" dirty="0"/>
              <a:t>Brain tumors present a complex and challenging landscape in the field of neurology and oncology. Among the myriad of brain tumors, three prevalent types stand out: Glioma, Meningioma, and Pituitary Tumors. </a:t>
            </a:r>
            <a:r>
              <a:rPr lang="en-US" dirty="0" smtClean="0"/>
              <a:t>However</a:t>
            </a:r>
            <a:r>
              <a:rPr lang="en-US" dirty="0"/>
              <a:t>, a comprehensive comparative analysis of these tumors is essential to understand their nuances fully and develop tailored strategies for diagnosis, treatment, and management</a:t>
            </a:r>
            <a:r>
              <a:rPr lang="en-US" dirty="0" smtClean="0"/>
              <a:t>.</a:t>
            </a:r>
            <a:r>
              <a:rPr lang="en-US" dirty="0"/>
              <a:t> A brain tumor is a collection, or mass, of abnormal cells in your brain. Your skull, which encloses your brain, is very rigid. Any growth inside such a restricted space can cause problems. Brain tumors can be cancerous (malignant) or noncancerous (benign). When benign or malignant tumors grow, they can cause the pressure inside your skull to increase. This can cause brain damage, and it can be life-threatening.</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4602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749935" y="1863793"/>
            <a:ext cx="8089656" cy="4801314"/>
          </a:xfrm>
          <a:prstGeom prst="rect">
            <a:avLst/>
          </a:prstGeom>
          <a:noFill/>
        </p:spPr>
        <p:txBody>
          <a:bodyPr wrap="square" rtlCol="0">
            <a:spAutoFit/>
          </a:bodyPr>
          <a:lstStyle/>
          <a:p>
            <a:r>
              <a:rPr lang="en-US" dirty="0"/>
              <a:t>The objective of the Brain Tumor Classification Challenge is to develop and validate a robust </a:t>
            </a:r>
            <a:r>
              <a:rPr lang="en-US" dirty="0" smtClean="0"/>
              <a:t>deep </a:t>
            </a:r>
            <a:r>
              <a:rPr lang="en-US" dirty="0"/>
              <a:t>learning model capable of accurately classifying brain tumors into their respective </a:t>
            </a:r>
            <a:r>
              <a:rPr lang="en-US" dirty="0" smtClean="0"/>
              <a:t>categories.</a:t>
            </a:r>
            <a:r>
              <a:rPr lang="en-IN" dirty="0"/>
              <a:t> The primary </a:t>
            </a:r>
            <a:r>
              <a:rPr lang="en-IN" dirty="0" smtClean="0"/>
              <a:t>goal is to</a:t>
            </a:r>
          </a:p>
          <a:p>
            <a:endParaRPr lang="en-US" dirty="0" smtClean="0"/>
          </a:p>
          <a:p>
            <a:pPr marL="285750" indent="-285750">
              <a:buFont typeface="Wingdings" panose="05000000000000000000" pitchFamily="2" charset="2"/>
              <a:buChar char="ü"/>
            </a:pPr>
            <a:r>
              <a:rPr lang="en-US" dirty="0"/>
              <a:t>Train a model using a diverse dataset of brain tumor images to accurately classify each tumor into its appropriate category </a:t>
            </a:r>
            <a:endParaRPr lang="en-US" dirty="0" smtClean="0"/>
          </a:p>
          <a:p>
            <a:pPr marL="285750" indent="-285750">
              <a:buFont typeface="Wingdings" panose="05000000000000000000" pitchFamily="2" charset="2"/>
              <a:buChar char="ü"/>
            </a:pPr>
            <a:r>
              <a:rPr lang="en-US" dirty="0"/>
              <a:t>Enable the model to differentiate between multiple tumor types present in a single image </a:t>
            </a:r>
            <a:endParaRPr lang="en-US" dirty="0" smtClean="0"/>
          </a:p>
          <a:p>
            <a:pPr marL="285750" indent="-285750">
              <a:buFont typeface="Wingdings" panose="05000000000000000000" pitchFamily="2" charset="2"/>
              <a:buChar char="ü"/>
            </a:pPr>
            <a:r>
              <a:rPr lang="en-US" dirty="0"/>
              <a:t>Develop strategies to effectively deal with rare tumor types or subtypes that may have limited representation in the dataset </a:t>
            </a:r>
            <a:endParaRPr lang="en-US" dirty="0" smtClean="0"/>
          </a:p>
          <a:p>
            <a:pPr marL="285750" indent="-285750">
              <a:buFont typeface="Wingdings" panose="05000000000000000000" pitchFamily="2" charset="2"/>
              <a:buChar char="ü"/>
            </a:pPr>
            <a:r>
              <a:rPr lang="en-US" dirty="0"/>
              <a:t>Integrate domain expertise from neurologists, oncologists, and radiologists to inform the model development process, guiding feature selection, annotation, and interpretation of imaging data to enhance classification </a:t>
            </a:r>
            <a:r>
              <a:rPr lang="en-US" dirty="0" smtClean="0"/>
              <a:t>accuracy.</a:t>
            </a:r>
          </a:p>
          <a:p>
            <a:pPr marL="285750" indent="-285750">
              <a:buFont typeface="Wingdings" panose="05000000000000000000" pitchFamily="2" charset="2"/>
              <a:buChar char="ü"/>
            </a:pPr>
            <a:r>
              <a:rPr lang="en-US" dirty="0" smtClean="0"/>
              <a:t>Create </a:t>
            </a:r>
            <a:r>
              <a:rPr lang="en-US" dirty="0"/>
              <a:t>a robust machine learning solution for accurately categorizing brain </a:t>
            </a:r>
            <a:r>
              <a:rPr lang="en-US" dirty="0" smtClean="0"/>
              <a:t>tumors.</a:t>
            </a:r>
          </a:p>
          <a:p>
            <a:pPr marL="285750" indent="-285750">
              <a:buFont typeface="Wingdings" panose="05000000000000000000" pitchFamily="2" charset="2"/>
              <a:buChar char="ü"/>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3139321"/>
          </a:xfrm>
          <a:prstGeom prst="rect">
            <a:avLst/>
          </a:prstGeom>
          <a:noFill/>
        </p:spPr>
        <p:txBody>
          <a:bodyPr wrap="square" rtlCol="0">
            <a:spAutoFit/>
          </a:bodyPr>
          <a:lstStyle/>
          <a:p>
            <a:r>
              <a:rPr lang="en-US" dirty="0" smtClean="0"/>
              <a:t/>
            </a:r>
            <a:br>
              <a:rPr lang="en-US" dirty="0" smtClean="0"/>
            </a:br>
            <a:r>
              <a:rPr lang="en-US" dirty="0"/>
              <a:t>The end users for the classification of brain tumors would primarily be healthcare professionals specializing in neurology, oncology, and radiology, as well as medical researchers and policymakers. Here are some reasons why these end users would find the classification model valuable</a:t>
            </a:r>
            <a:r>
              <a:rPr lang="en-US" dirty="0" smtClean="0"/>
              <a:t>:</a:t>
            </a:r>
          </a:p>
          <a:p>
            <a:endParaRPr lang="en-US" dirty="0" smtClean="0"/>
          </a:p>
          <a:p>
            <a:pPr marL="285750" indent="-285750">
              <a:buFont typeface="Wingdings" panose="05000000000000000000" pitchFamily="2" charset="2"/>
              <a:buChar char="Ø"/>
            </a:pPr>
            <a:r>
              <a:rPr lang="en-IN" dirty="0"/>
              <a:t>Precise Treatment </a:t>
            </a:r>
            <a:r>
              <a:rPr lang="en-IN" dirty="0" smtClean="0"/>
              <a:t>Planning</a:t>
            </a:r>
          </a:p>
          <a:p>
            <a:pPr marL="285750" indent="-285750">
              <a:buFont typeface="Wingdings" panose="05000000000000000000" pitchFamily="2" charset="2"/>
              <a:buChar char="Ø"/>
            </a:pPr>
            <a:r>
              <a:rPr lang="en-IN" dirty="0"/>
              <a:t>Efficient Resource </a:t>
            </a:r>
            <a:r>
              <a:rPr lang="en-IN" dirty="0" smtClean="0"/>
              <a:t>Allocation</a:t>
            </a:r>
          </a:p>
          <a:p>
            <a:pPr marL="285750" indent="-285750">
              <a:buFont typeface="Wingdings" panose="05000000000000000000" pitchFamily="2" charset="2"/>
              <a:buChar char="Ø"/>
            </a:pPr>
            <a:r>
              <a:rPr lang="en-IN" dirty="0"/>
              <a:t>Enhanced Clinical </a:t>
            </a:r>
            <a:r>
              <a:rPr lang="en-IN" dirty="0" smtClean="0"/>
              <a:t>Decision-Making</a:t>
            </a:r>
          </a:p>
          <a:p>
            <a:pPr marL="285750" indent="-285750">
              <a:buFont typeface="Wingdings" panose="05000000000000000000" pitchFamily="2" charset="2"/>
              <a:buChar char="Ø"/>
            </a:pPr>
            <a:r>
              <a:rPr lang="en-IN" dirty="0"/>
              <a:t>Research and </a:t>
            </a:r>
            <a:r>
              <a:rPr lang="en-IN" dirty="0" smtClean="0"/>
              <a:t>Development</a:t>
            </a:r>
          </a:p>
          <a:p>
            <a:pPr marL="285750" indent="-285750">
              <a:buFont typeface="Wingdings" panose="05000000000000000000" pitchFamily="2" charset="2"/>
              <a:buChar char="Ø"/>
            </a:pPr>
            <a:r>
              <a:rPr lang="en-IN" dirty="0"/>
              <a:t>Patient Empowerment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3970318"/>
          </a:xfrm>
          <a:prstGeom prst="rect">
            <a:avLst/>
          </a:prstGeom>
          <a:noFill/>
        </p:spPr>
        <p:txBody>
          <a:bodyPr wrap="square" rtlCol="0">
            <a:spAutoFit/>
          </a:bodyPr>
          <a:lstStyle/>
          <a:p>
            <a:r>
              <a:rPr lang="en-US" dirty="0" smtClean="0"/>
              <a:t>My </a:t>
            </a:r>
            <a:r>
              <a:rPr lang="en-US" dirty="0"/>
              <a:t>solution for addressing the challenges of accurate diagnosis in brain tumors is a sophisticated </a:t>
            </a:r>
            <a:r>
              <a:rPr lang="en-US" dirty="0" smtClean="0"/>
              <a:t>deep </a:t>
            </a:r>
            <a:r>
              <a:rPr lang="en-US" dirty="0"/>
              <a:t>learning model tailored specifically for </a:t>
            </a:r>
            <a:r>
              <a:rPr lang="en-US" dirty="0" smtClean="0"/>
              <a:t>neuro-oncology. By </a:t>
            </a:r>
            <a:r>
              <a:rPr lang="en-US" dirty="0"/>
              <a:t>leveraging a diverse dataset of medical imaging scans, including MRI and CT scans, our model has been meticulously trained to classify brain tumors with high precision and reliability</a:t>
            </a:r>
            <a:r>
              <a:rPr lang="en-US" dirty="0" smtClean="0"/>
              <a:t>.</a:t>
            </a:r>
          </a:p>
          <a:p>
            <a:endParaRPr lang="en-US" dirty="0" smtClean="0"/>
          </a:p>
          <a:p>
            <a:r>
              <a:rPr lang="en-US" dirty="0" smtClean="0"/>
              <a:t>The value propositions are:</a:t>
            </a:r>
          </a:p>
          <a:p>
            <a:endParaRPr lang="en-US" dirty="0" smtClean="0"/>
          </a:p>
          <a:p>
            <a:pPr marL="285750" indent="-285750">
              <a:buFont typeface="Wingdings" panose="05000000000000000000" pitchFamily="2" charset="2"/>
              <a:buChar char="§"/>
            </a:pPr>
            <a:r>
              <a:rPr lang="en-IN" dirty="0"/>
              <a:t>Accurate </a:t>
            </a:r>
            <a:r>
              <a:rPr lang="en-IN" dirty="0" smtClean="0"/>
              <a:t>Diagnosis</a:t>
            </a:r>
          </a:p>
          <a:p>
            <a:pPr marL="285750" indent="-285750">
              <a:buFont typeface="Wingdings" panose="05000000000000000000" pitchFamily="2" charset="2"/>
              <a:buChar char="§"/>
            </a:pPr>
            <a:r>
              <a:rPr lang="en-IN" dirty="0"/>
              <a:t>Early Detection and </a:t>
            </a:r>
            <a:r>
              <a:rPr lang="en-IN" dirty="0" smtClean="0"/>
              <a:t>Intervention</a:t>
            </a:r>
          </a:p>
          <a:p>
            <a:pPr marL="285750" indent="-285750">
              <a:buFont typeface="Wingdings" panose="05000000000000000000" pitchFamily="2" charset="2"/>
              <a:buChar char="§"/>
            </a:pPr>
            <a:r>
              <a:rPr lang="en-IN" dirty="0"/>
              <a:t>Facilitated Research and </a:t>
            </a:r>
            <a:r>
              <a:rPr lang="en-IN" dirty="0" smtClean="0"/>
              <a:t>Development</a:t>
            </a:r>
          </a:p>
          <a:p>
            <a:pPr marL="285750" indent="-285750">
              <a:buFont typeface="Wingdings" panose="05000000000000000000" pitchFamily="2" charset="2"/>
              <a:buChar char="§"/>
            </a:pPr>
            <a:r>
              <a:rPr lang="en-IN" dirty="0"/>
              <a:t>Accelerated Research and </a:t>
            </a:r>
            <a:r>
              <a:rPr lang="en-IN" dirty="0" smtClean="0"/>
              <a:t>Innovation</a:t>
            </a:r>
          </a:p>
          <a:p>
            <a:pPr marL="285750" indent="-285750">
              <a:buFont typeface="Wingdings" panose="05000000000000000000" pitchFamily="2" charset="2"/>
              <a:buChar char="§"/>
            </a:pPr>
            <a:r>
              <a:rPr lang="en-IN" dirty="0"/>
              <a:t>Efficient Clinical Workflow</a:t>
            </a:r>
            <a:endParaRPr lang="en-IN" dirty="0" smtClean="0"/>
          </a:p>
          <a:p>
            <a:pPr marL="285750" indent="-285750">
              <a:buFont typeface="Wingdings" panose="05000000000000000000" pitchFamily="2" charset="2"/>
              <a:buChar char="§"/>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4002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5" y="2019300"/>
            <a:ext cx="8357236" cy="2585323"/>
          </a:xfrm>
          <a:prstGeom prst="rect">
            <a:avLst/>
          </a:prstGeom>
          <a:noFill/>
        </p:spPr>
        <p:txBody>
          <a:bodyPr wrap="square" rtlCol="0">
            <a:spAutoFit/>
          </a:bodyPr>
          <a:lstStyle/>
          <a:p>
            <a:r>
              <a:rPr lang="en-US" dirty="0" smtClean="0"/>
              <a:t>The </a:t>
            </a:r>
            <a:r>
              <a:rPr lang="en-US" dirty="0"/>
              <a:t>wow factor in our brain tumor classification solution lies in its unprecedented precision and adaptability, revolutionizing neuro-oncology diagnosis and treatment. Through advanced machine learning techniques and extensive training, our model accurately classifies tumors into categories such as Glioma, Meningioma, and Pituitary Tumors. Its comprehensive understanding, adaptability to complex scenarios, and seamless integration into clinical workflows empower healthcare professionals with precise diagnoses and tailored treatment plans, ultimately improving patient outcomes and workflow </a:t>
            </a:r>
            <a:r>
              <a:rPr lang="en-US" dirty="0" smtClean="0"/>
              <a:t>efficiency.</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10487" y="1211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371600" y="1528567"/>
            <a:ext cx="6172200" cy="4796034"/>
          </a:xfrm>
          <a:prstGeom prst="rect">
            <a:avLst/>
          </a:prstGeom>
        </p:spPr>
        <p:txBody>
          <a:bodyPr vert="horz" wrap="square" lIns="0" tIns="12700" rIns="0" bIns="0" rtlCol="0">
            <a:spAutoFit/>
          </a:bodyPr>
          <a:lstStyle/>
          <a:p>
            <a:r>
              <a:rPr lang="en-US" dirty="0"/>
              <a:t>The process </a:t>
            </a:r>
            <a:r>
              <a:rPr lang="en-US" dirty="0" smtClean="0"/>
              <a:t>begins </a:t>
            </a:r>
            <a:r>
              <a:rPr lang="en-US" dirty="0"/>
              <a:t>with data preprocessing, splitting the dataset into training and validation sets, followed by defining data loaders. The custom CNN model, </a:t>
            </a:r>
            <a:r>
              <a:rPr lang="en-US" dirty="0" err="1"/>
              <a:t>BrainTumorCNN</a:t>
            </a:r>
            <a:r>
              <a:rPr lang="en-US" dirty="0"/>
              <a:t>, comprising convolutional and fully connected layers, is then trained using the Adam optimizer and cross-entropy loss function. The training loop iterates over epochs, optimizing model parameters while evaluating performance on the validation data. Post-training, the model's accuracy is assessed using a validation set, and a confusion matrix visualizes classification performance across tumor types. Additionally, the code integrates data preprocessing steps, </a:t>
            </a:r>
            <a:r>
              <a:rPr lang="en-US" dirty="0" err="1"/>
              <a:t>PyTorch</a:t>
            </a:r>
            <a:r>
              <a:rPr lang="en-US" dirty="0"/>
              <a:t> framework for efficient model training, </a:t>
            </a:r>
            <a:r>
              <a:rPr lang="en-US" dirty="0" err="1"/>
              <a:t>tqdm</a:t>
            </a:r>
            <a:r>
              <a:rPr lang="en-US" dirty="0"/>
              <a:t> for progress visualization, and accuracy metrics calculation, contributing to a comprehensive approach in brain tumor classification, aiding in disease diagnosis and patient care in neuro-oncology</a:t>
            </a:r>
            <a:endParaRPr lang="en-US" dirty="0" smtClean="0"/>
          </a:p>
          <a:p>
            <a:endParaRPr lang="en-IN" sz="1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668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THIRUNIRAISELVI M</cp:lastModifiedBy>
  <cp:revision>15</cp:revision>
  <dcterms:created xsi:type="dcterms:W3CDTF">2024-04-04T10:20:03Z</dcterms:created>
  <dcterms:modified xsi:type="dcterms:W3CDTF">2024-04-04T15:11:28Z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