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7" r:id="rId1"/>
  </p:sldMasterIdLst>
  <p:notesMasterIdLst>
    <p:notesMasterId r:id="rId22"/>
  </p:notesMasterIdLst>
  <p:sldIdLst>
    <p:sldId id="256" r:id="rId2"/>
    <p:sldId id="284" r:id="rId3"/>
    <p:sldId id="266" r:id="rId4"/>
    <p:sldId id="295" r:id="rId5"/>
    <p:sldId id="273" r:id="rId6"/>
    <p:sldId id="279" r:id="rId7"/>
    <p:sldId id="280" r:id="rId8"/>
    <p:sldId id="296" r:id="rId9"/>
    <p:sldId id="272" r:id="rId10"/>
    <p:sldId id="283" r:id="rId11"/>
    <p:sldId id="289" r:id="rId12"/>
    <p:sldId id="282" r:id="rId13"/>
    <p:sldId id="298" r:id="rId14"/>
    <p:sldId id="297" r:id="rId15"/>
    <p:sldId id="290" r:id="rId16"/>
    <p:sldId id="293" r:id="rId17"/>
    <p:sldId id="294" r:id="rId18"/>
    <p:sldId id="292" r:id="rId19"/>
    <p:sldId id="278" r:id="rId20"/>
    <p:sldId id="29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rumoorthi Jothy" initials="TJ" lastIdx="1" clrIdx="0">
    <p:extLst>
      <p:ext uri="{19B8F6BF-5375-455C-9EA6-DF929625EA0E}">
        <p15:presenceInfo xmlns:p15="http://schemas.microsoft.com/office/powerpoint/2012/main" userId="S::Thirumoorthi.Jothy@lntinfotech.com::a482a98c-5d17-4b6c-be8a-9a808e5ca8b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24" autoAdjust="0"/>
    <p:restoredTop sz="94660"/>
  </p:normalViewPr>
  <p:slideViewPr>
    <p:cSldViewPr snapToGrid="0">
      <p:cViewPr>
        <p:scale>
          <a:sx n="75" d="100"/>
          <a:sy n="75" d="100"/>
        </p:scale>
        <p:origin x="282"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15B154-0C11-4E5E-9A33-84E7FEFAD852}" type="datetimeFigureOut">
              <a:rPr lang="en-US" smtClean="0"/>
              <a:t>7/16/2019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09BBE9-1A20-43E9-9C6B-61AEA2FF9D8F}" type="slidenum">
              <a:rPr lang="en-US" smtClean="0"/>
              <a:t>‹#›</a:t>
            </a:fld>
            <a:endParaRPr lang="en-US"/>
          </a:p>
        </p:txBody>
      </p:sp>
    </p:spTree>
    <p:extLst>
      <p:ext uri="{BB962C8B-B14F-4D97-AF65-F5344CB8AC3E}">
        <p14:creationId xmlns:p14="http://schemas.microsoft.com/office/powerpoint/2010/main" val="3860133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D0374FF-114E-4CFA-8FB2-535E9FE5DABC}" type="datetime1">
              <a:rPr lang="en-US" smtClean="0"/>
              <a:t>7/16/2019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5D711A1-34BE-4A32-95B5-99F7431790F6}"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8905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13E0BE-E125-4422-9E68-BCBB66DB2918}" type="datetime1">
              <a:rPr lang="en-US" smtClean="0"/>
              <a:t>7/16/2019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711A1-34BE-4A32-95B5-99F7431790F6}" type="slidenum">
              <a:rPr lang="en-US" smtClean="0"/>
              <a:t>‹#›</a:t>
            </a:fld>
            <a:endParaRPr lang="en-US"/>
          </a:p>
        </p:txBody>
      </p:sp>
    </p:spTree>
    <p:extLst>
      <p:ext uri="{BB962C8B-B14F-4D97-AF65-F5344CB8AC3E}">
        <p14:creationId xmlns:p14="http://schemas.microsoft.com/office/powerpoint/2010/main" val="1426660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28C183-CD9A-470C-A0E3-D7758AF9599B}" type="datetime1">
              <a:rPr lang="en-US" smtClean="0"/>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711A1-34BE-4A32-95B5-99F7431790F6}"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7460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F3DB91-541A-4AE5-A922-2B42A5BEF5B3}" type="datetime1">
              <a:rPr lang="en-US" smtClean="0"/>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711A1-34BE-4A32-95B5-99F7431790F6}"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7494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C74171-7DF7-41B1-BA99-886341A3A591}" type="datetime1">
              <a:rPr lang="en-US" smtClean="0"/>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711A1-34BE-4A32-95B5-99F7431790F6}" type="slidenum">
              <a:rPr lang="en-US" smtClean="0"/>
              <a:t>‹#›</a:t>
            </a:fld>
            <a:endParaRPr lang="en-US"/>
          </a:p>
        </p:txBody>
      </p:sp>
    </p:spTree>
    <p:extLst>
      <p:ext uri="{BB962C8B-B14F-4D97-AF65-F5344CB8AC3E}">
        <p14:creationId xmlns:p14="http://schemas.microsoft.com/office/powerpoint/2010/main" val="2697573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92CE9D-17EA-4D2C-B291-304778B22D19}" type="datetime1">
              <a:rPr lang="en-US" smtClean="0"/>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711A1-34BE-4A32-95B5-99F7431790F6}"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9912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84DB08-95DE-48E2-8259-8A41C5AEA40A}" type="datetime1">
              <a:rPr lang="en-US" smtClean="0"/>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711A1-34BE-4A32-95B5-99F7431790F6}"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2428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B4EDDC-2565-452A-9CD9-5C9336ADDFD9}" type="datetime1">
              <a:rPr lang="en-US" smtClean="0"/>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711A1-34BE-4A32-95B5-99F7431790F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6536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18776-1096-47CB-B640-6F02962364AE}" type="datetime1">
              <a:rPr lang="en-US" smtClean="0"/>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711A1-34BE-4A32-95B5-99F7431790F6}"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2421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42A078-CD42-4875-8C0F-6E55C97056F9}" type="datetime1">
              <a:rPr lang="en-US" smtClean="0"/>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711A1-34BE-4A32-95B5-99F7431790F6}" type="slidenum">
              <a:rPr lang="en-US" smtClean="0"/>
              <a:t>‹#›</a:t>
            </a:fld>
            <a:endParaRPr lang="en-US"/>
          </a:p>
        </p:txBody>
      </p:sp>
    </p:spTree>
    <p:extLst>
      <p:ext uri="{BB962C8B-B14F-4D97-AF65-F5344CB8AC3E}">
        <p14:creationId xmlns:p14="http://schemas.microsoft.com/office/powerpoint/2010/main" val="3245354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C86947-E7BF-4BB3-8C9D-D1C8BBEA375E}" type="datetime1">
              <a:rPr lang="en-US" smtClean="0"/>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711A1-34BE-4A32-95B5-99F7431790F6}"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2986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7C7B9A-3E13-4070-B5E5-A3F32FD1088A}" type="datetime1">
              <a:rPr lang="en-US" smtClean="0"/>
              <a:t>7/16/2019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711A1-34BE-4A32-95B5-99F7431790F6}" type="slidenum">
              <a:rPr lang="en-US" smtClean="0"/>
              <a:t>‹#›</a:t>
            </a:fld>
            <a:endParaRPr lang="en-US"/>
          </a:p>
        </p:txBody>
      </p:sp>
    </p:spTree>
    <p:extLst>
      <p:ext uri="{BB962C8B-B14F-4D97-AF65-F5344CB8AC3E}">
        <p14:creationId xmlns:p14="http://schemas.microsoft.com/office/powerpoint/2010/main" val="112905583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BA5F72-2AC7-43C5-B22A-6EEA420543D3}" type="datetime1">
              <a:rPr lang="en-US" smtClean="0"/>
              <a:t>7/16/2019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D711A1-34BE-4A32-95B5-99F7431790F6}"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578575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A9EC45-FDDA-4D11-8A20-A93AEC855EB8}" type="datetime1">
              <a:rPr lang="en-US" smtClean="0"/>
              <a:t>7/16/2019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D711A1-34BE-4A32-95B5-99F7431790F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1644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B3AEAD-78DA-4B50-A95E-B5B23166AC35}" type="datetime1">
              <a:rPr lang="en-US" smtClean="0"/>
              <a:t>7/16/2019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D711A1-34BE-4A32-95B5-99F7431790F6}" type="slidenum">
              <a:rPr lang="en-US" smtClean="0"/>
              <a:t>‹#›</a:t>
            </a:fld>
            <a:endParaRPr lang="en-US"/>
          </a:p>
        </p:txBody>
      </p:sp>
    </p:spTree>
    <p:extLst>
      <p:ext uri="{BB962C8B-B14F-4D97-AF65-F5344CB8AC3E}">
        <p14:creationId xmlns:p14="http://schemas.microsoft.com/office/powerpoint/2010/main" val="1274648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9D8E9F-1C56-43B7-917A-0024D2CAF9CA}" type="datetime1">
              <a:rPr lang="en-US" smtClean="0"/>
              <a:t>7/16/2019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711A1-34BE-4A32-95B5-99F7431790F6}"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407682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AA5080-1849-4821-ABDE-0C58E84D4B23}" type="datetime1">
              <a:rPr lang="en-US" smtClean="0"/>
              <a:t>7/16/2019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711A1-34BE-4A32-95B5-99F7431790F6}" type="slidenum">
              <a:rPr lang="en-US" smtClean="0"/>
              <a:t>‹#›</a:t>
            </a:fld>
            <a:endParaRPr lang="en-US"/>
          </a:p>
        </p:txBody>
      </p:sp>
    </p:spTree>
    <p:extLst>
      <p:ext uri="{BB962C8B-B14F-4D97-AF65-F5344CB8AC3E}">
        <p14:creationId xmlns:p14="http://schemas.microsoft.com/office/powerpoint/2010/main" val="1892070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A906F2-DD4B-44F9-BE17-DBB8134D8A83}" type="datetime1">
              <a:rPr lang="en-US" smtClean="0"/>
              <a:t>7/16/2019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D711A1-34BE-4A32-95B5-99F7431790F6}" type="slidenum">
              <a:rPr lang="en-US" smtClean="0"/>
              <a:t>‹#›</a:t>
            </a:fld>
            <a:endParaRPr lang="en-US"/>
          </a:p>
        </p:txBody>
      </p:sp>
    </p:spTree>
    <p:extLst>
      <p:ext uri="{BB962C8B-B14F-4D97-AF65-F5344CB8AC3E}">
        <p14:creationId xmlns:p14="http://schemas.microsoft.com/office/powerpoint/2010/main" val="2309545500"/>
      </p:ext>
    </p:extLst>
  </p:cSld>
  <p:clrMap bg1="lt1" tx1="dk1" bg2="lt2" tx2="dk2" accent1="accent1" accent2="accent2" accent3="accent3" accent4="accent4" accent5="accent5" accent6="accent6" hlink="hlink" folHlink="folHlink"/>
  <p:sldLayoutIdLst>
    <p:sldLayoutId id="2147484188" r:id="rId1"/>
    <p:sldLayoutId id="2147484189" r:id="rId2"/>
    <p:sldLayoutId id="2147484190" r:id="rId3"/>
    <p:sldLayoutId id="2147484191" r:id="rId4"/>
    <p:sldLayoutId id="2147484192" r:id="rId5"/>
    <p:sldLayoutId id="2147484193" r:id="rId6"/>
    <p:sldLayoutId id="2147484194" r:id="rId7"/>
    <p:sldLayoutId id="2147484195" r:id="rId8"/>
    <p:sldLayoutId id="2147484196" r:id="rId9"/>
    <p:sldLayoutId id="2147484197" r:id="rId10"/>
    <p:sldLayoutId id="2147484198" r:id="rId11"/>
    <p:sldLayoutId id="2147484199" r:id="rId12"/>
    <p:sldLayoutId id="2147484200" r:id="rId13"/>
    <p:sldLayoutId id="2147484201" r:id="rId14"/>
    <p:sldLayoutId id="2147484202" r:id="rId15"/>
    <p:sldLayoutId id="2147484203" r:id="rId16"/>
    <p:sldLayoutId id="2147484204"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Factoring_problem" TargetMode="External"/><Relationship Id="rId3" Type="http://schemas.openxmlformats.org/officeDocument/2006/relationships/hyperlink" Target="https://en.wikipedia.org/wiki/Cryptosystem" TargetMode="External"/><Relationship Id="rId7" Type="http://schemas.openxmlformats.org/officeDocument/2006/relationships/hyperlink" Target="https://en.wikipedia.org/wiki/Prime_number" TargetMode="External"/><Relationship Id="rId12" Type="http://schemas.openxmlformats.org/officeDocument/2006/relationships/hyperlink" Target="https://en.wikipedia.org/wiki/Leonard_Adleman" TargetMode="External"/><Relationship Id="rId2" Type="http://schemas.openxmlformats.org/officeDocument/2006/relationships/hyperlink" Target="https://en.wikipedia.org/wiki/Public-key_cryptography" TargetMode="External"/><Relationship Id="rId1" Type="http://schemas.openxmlformats.org/officeDocument/2006/relationships/slideLayout" Target="../slideLayouts/slideLayout7.xml"/><Relationship Id="rId6" Type="http://schemas.openxmlformats.org/officeDocument/2006/relationships/hyperlink" Target="https://en.wikipedia.org/wiki/Factorization" TargetMode="External"/><Relationship Id="rId11" Type="http://schemas.openxmlformats.org/officeDocument/2006/relationships/hyperlink" Target="https://en.wikipedia.org/wiki/Adi_Shamir" TargetMode="External"/><Relationship Id="rId5" Type="http://schemas.openxmlformats.org/officeDocument/2006/relationships/hyperlink" Target="https://en.wikipedia.org/wiki/Decryption_key" TargetMode="External"/><Relationship Id="rId10" Type="http://schemas.openxmlformats.org/officeDocument/2006/relationships/hyperlink" Target="https://en.wikipedia.org/wiki/Ron_Rivest" TargetMode="External"/><Relationship Id="rId4" Type="http://schemas.openxmlformats.org/officeDocument/2006/relationships/hyperlink" Target="https://en.wikipedia.org/wiki/Encryption_key" TargetMode="External"/><Relationship Id="rId9" Type="http://schemas.openxmlformats.org/officeDocument/2006/relationships/hyperlink" Target="https://en.wikipedia.org/wiki/Acrony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docs.oracle.com/cd/E19509-01/820-3503/6nf1il6er/index.html" TargetMode="External"/><Relationship Id="rId2" Type="http://schemas.openxmlformats.org/officeDocument/2006/relationships/hyperlink" Target="https://stackoverflow.com/questions/47434877/how-to-generate-keystore-and-truststore"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Key_exchange" TargetMode="External"/><Relationship Id="rId2" Type="http://schemas.openxmlformats.org/officeDocument/2006/relationships/hyperlink" Target="https://en.wikipedia.org/wiki/Transport_Layer_Security" TargetMode="External"/><Relationship Id="rId1" Type="http://schemas.openxmlformats.org/officeDocument/2006/relationships/slideLayout" Target="../slideLayouts/slideLayout7.xml"/><Relationship Id="rId6" Type="http://schemas.openxmlformats.org/officeDocument/2006/relationships/hyperlink" Target="https://www.iana.org/assignments/tls-parameters/tls-parameters.xhtml#tls-parameters-4" TargetMode="External"/><Relationship Id="rId5" Type="http://schemas.openxmlformats.org/officeDocument/2006/relationships/hyperlink" Target="https://en.wikipedia.org/wiki/Message_authentication_code" TargetMode="External"/><Relationship Id="rId4" Type="http://schemas.openxmlformats.org/officeDocument/2006/relationships/hyperlink" Target="https://en.wikipedia.org/wiki/Link_encryption"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docs.oracle.com/cd/E19798-01/821-1841/gjrgy/" TargetMode="External"/><Relationship Id="rId2" Type="http://schemas.openxmlformats.org/officeDocument/2006/relationships/hyperlink" Target="https://www.youtube.com/watch?v=iQsKdtjwtYI&amp;t=259s" TargetMode="External"/><Relationship Id="rId1" Type="http://schemas.openxmlformats.org/officeDocument/2006/relationships/slideLayout" Target="../slideLayouts/slideLayout7.xml"/><Relationship Id="rId6" Type="http://schemas.openxmlformats.org/officeDocument/2006/relationships/hyperlink" Target="https://docs.oracle.com/cd/E19509-01/820-3503/6nf1il6er/index.html" TargetMode="External"/><Relationship Id="rId5" Type="http://schemas.openxmlformats.org/officeDocument/2006/relationships/hyperlink" Target="https://helpcenter.gsx.com/hc/en-us/articles/115015960428-How-to-Generate-a-Self-Signed-Certificate-and-Private-Key-using-OpenSSL" TargetMode="External"/><Relationship Id="rId4" Type="http://schemas.openxmlformats.org/officeDocument/2006/relationships/hyperlink" Target="https://www.sslshopper.com/article-most-common-java-keytool-keystore-command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Hash_function" TargetMode="External"/><Relationship Id="rId3" Type="http://schemas.openxmlformats.org/officeDocument/2006/relationships/hyperlink" Target="https://en.wikipedia.org/wiki/Cryptographic_hash_function" TargetMode="External"/><Relationship Id="rId7" Type="http://schemas.openxmlformats.org/officeDocument/2006/relationships/hyperlink" Target="https://en.wikipedia.org/wiki/Cleartext" TargetMode="External"/><Relationship Id="rId2" Type="http://schemas.openxmlformats.org/officeDocument/2006/relationships/hyperlink" Target="https://en.wikipedia.org/wiki/Message_authentication_code" TargetMode="External"/><Relationship Id="rId1" Type="http://schemas.openxmlformats.org/officeDocument/2006/relationships/slideLayout" Target="../slideLayouts/slideLayout7.xml"/><Relationship Id="rId6" Type="http://schemas.openxmlformats.org/officeDocument/2006/relationships/hyperlink" Target="https://en.wikipedia.org/wiki/Authentication" TargetMode="External"/><Relationship Id="rId11" Type="http://schemas.openxmlformats.org/officeDocument/2006/relationships/hyperlink" Target="https://en.wikipedia.org/wiki/Secure_Hash_Algorithms" TargetMode="External"/><Relationship Id="rId5" Type="http://schemas.openxmlformats.org/officeDocument/2006/relationships/hyperlink" Target="https://en.wikipedia.org/wiki/Data_integrity" TargetMode="External"/><Relationship Id="rId10" Type="http://schemas.openxmlformats.org/officeDocument/2006/relationships/hyperlink" Target="https://en.wikipedia.org/wiki/Checksum" TargetMode="External"/><Relationship Id="rId4" Type="http://schemas.openxmlformats.org/officeDocument/2006/relationships/hyperlink" Target="https://en.wikipedia.org/wiki/Cryptographic_key" TargetMode="External"/><Relationship Id="rId9" Type="http://schemas.openxmlformats.org/officeDocument/2006/relationships/hyperlink" Target="https://en.wikipedia.org/wiki/B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C607C-56BD-4BD8-859B-849910B789CB}"/>
              </a:ext>
            </a:extLst>
          </p:cNvPr>
          <p:cNvSpPr>
            <a:spLocks noGrp="1"/>
          </p:cNvSpPr>
          <p:nvPr>
            <p:ph type="ctrTitle"/>
          </p:nvPr>
        </p:nvSpPr>
        <p:spPr/>
        <p:txBody>
          <a:bodyPr/>
          <a:lstStyle/>
          <a:p>
            <a:r>
              <a:rPr lang="en-US" dirty="0"/>
              <a:t>SSL &amp; TLS</a:t>
            </a:r>
          </a:p>
        </p:txBody>
      </p:sp>
      <p:sp>
        <p:nvSpPr>
          <p:cNvPr id="3" name="Subtitle 2">
            <a:extLst>
              <a:ext uri="{FF2B5EF4-FFF2-40B4-BE49-F238E27FC236}">
                <a16:creationId xmlns:a16="http://schemas.microsoft.com/office/drawing/2014/main" id="{8ACAD1C8-B6DF-413C-9029-290AC633FF1D}"/>
              </a:ext>
            </a:extLst>
          </p:cNvPr>
          <p:cNvSpPr>
            <a:spLocks noGrp="1"/>
          </p:cNvSpPr>
          <p:nvPr>
            <p:ph type="subTitle" idx="1"/>
          </p:nvPr>
        </p:nvSpPr>
        <p:spPr/>
        <p:txBody>
          <a:bodyPr/>
          <a:lstStyle/>
          <a:p>
            <a:r>
              <a:rPr lang="en-US" dirty="0"/>
              <a:t>Thirumoorthi J</a:t>
            </a:r>
          </a:p>
        </p:txBody>
      </p:sp>
      <p:sp>
        <p:nvSpPr>
          <p:cNvPr id="4" name="Slide Number Placeholder 3">
            <a:extLst>
              <a:ext uri="{FF2B5EF4-FFF2-40B4-BE49-F238E27FC236}">
                <a16:creationId xmlns:a16="http://schemas.microsoft.com/office/drawing/2014/main" id="{3A4ABAC5-CD47-4275-9194-CB41C2EA32E6}"/>
              </a:ext>
            </a:extLst>
          </p:cNvPr>
          <p:cNvSpPr>
            <a:spLocks noGrp="1"/>
          </p:cNvSpPr>
          <p:nvPr>
            <p:ph type="sldNum" sz="quarter" idx="12"/>
          </p:nvPr>
        </p:nvSpPr>
        <p:spPr/>
        <p:txBody>
          <a:bodyPr/>
          <a:lstStyle/>
          <a:p>
            <a:fld id="{45D711A1-34BE-4A32-95B5-99F7431790F6}" type="slidenum">
              <a:rPr lang="en-US" smtClean="0"/>
              <a:t>1</a:t>
            </a:fld>
            <a:endParaRPr lang="en-US" dirty="0"/>
          </a:p>
        </p:txBody>
      </p:sp>
    </p:spTree>
    <p:extLst>
      <p:ext uri="{BB962C8B-B14F-4D97-AF65-F5344CB8AC3E}">
        <p14:creationId xmlns:p14="http://schemas.microsoft.com/office/powerpoint/2010/main" val="2292300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EB84300-A4E7-4CAF-AA19-C9ACAD98AC53}"/>
              </a:ext>
            </a:extLst>
          </p:cNvPr>
          <p:cNvSpPr>
            <a:spLocks noGrp="1"/>
          </p:cNvSpPr>
          <p:nvPr>
            <p:ph type="title" idx="4294967295"/>
          </p:nvPr>
        </p:nvSpPr>
        <p:spPr>
          <a:xfrm>
            <a:off x="780660" y="1324947"/>
            <a:ext cx="10584025" cy="4786603"/>
          </a:xfrm>
        </p:spPr>
        <p:txBody>
          <a:bodyPr>
            <a:normAutofit/>
          </a:bodyPr>
          <a:lstStyle/>
          <a:p>
            <a:pPr algn="l"/>
            <a:r>
              <a:rPr lang="en-US" sz="2400" dirty="0">
                <a:solidFill>
                  <a:srgbClr val="C00000"/>
                </a:solidFill>
              </a:rPr>
              <a:t> </a:t>
            </a:r>
            <a:endParaRPr lang="en-US" dirty="0"/>
          </a:p>
        </p:txBody>
      </p:sp>
      <p:sp>
        <p:nvSpPr>
          <p:cNvPr id="11" name="TextBox 10">
            <a:extLst>
              <a:ext uri="{FF2B5EF4-FFF2-40B4-BE49-F238E27FC236}">
                <a16:creationId xmlns:a16="http://schemas.microsoft.com/office/drawing/2014/main" id="{6170BB21-C847-4213-A04A-03240A9E9CBB}"/>
              </a:ext>
            </a:extLst>
          </p:cNvPr>
          <p:cNvSpPr txBox="1"/>
          <p:nvPr/>
        </p:nvSpPr>
        <p:spPr>
          <a:xfrm>
            <a:off x="718457" y="737118"/>
            <a:ext cx="10674221" cy="461665"/>
          </a:xfrm>
          <a:prstGeom prst="rect">
            <a:avLst/>
          </a:prstGeom>
          <a:noFill/>
          <a:ln>
            <a:solidFill>
              <a:schemeClr val="accent2">
                <a:lumMod val="60000"/>
                <a:lumOff val="40000"/>
              </a:schemeClr>
            </a:solidFill>
          </a:ln>
        </p:spPr>
        <p:txBody>
          <a:bodyPr wrap="square" rtlCol="0">
            <a:spAutoFit/>
          </a:bodyPr>
          <a:lstStyle/>
          <a:p>
            <a:r>
              <a:rPr lang="en-US" sz="2400" b="1" dirty="0">
                <a:solidFill>
                  <a:srgbClr val="C00000"/>
                </a:solidFill>
                <a:highlight>
                  <a:srgbClr val="FFFF00"/>
                </a:highlight>
              </a:rPr>
              <a:t>Auxiliary / abbreviations</a:t>
            </a:r>
            <a:endParaRPr lang="en-US" sz="2400" dirty="0">
              <a:highlight>
                <a:srgbClr val="FFFF00"/>
              </a:highlight>
            </a:endParaRPr>
          </a:p>
        </p:txBody>
      </p:sp>
      <p:sp>
        <p:nvSpPr>
          <p:cNvPr id="2" name="Slide Number Placeholder 1">
            <a:extLst>
              <a:ext uri="{FF2B5EF4-FFF2-40B4-BE49-F238E27FC236}">
                <a16:creationId xmlns:a16="http://schemas.microsoft.com/office/drawing/2014/main" id="{EBC07B4A-D345-45D0-8E6C-1FB1793FCF60}"/>
              </a:ext>
            </a:extLst>
          </p:cNvPr>
          <p:cNvSpPr>
            <a:spLocks noGrp="1"/>
          </p:cNvSpPr>
          <p:nvPr>
            <p:ph type="sldNum" sz="quarter" idx="12"/>
          </p:nvPr>
        </p:nvSpPr>
        <p:spPr/>
        <p:txBody>
          <a:bodyPr/>
          <a:lstStyle/>
          <a:p>
            <a:fld id="{45D711A1-34BE-4A32-95B5-99F7431790F6}" type="slidenum">
              <a:rPr lang="en-US" smtClean="0"/>
              <a:t>10</a:t>
            </a:fld>
            <a:endParaRPr lang="en-US"/>
          </a:p>
        </p:txBody>
      </p:sp>
      <p:graphicFrame>
        <p:nvGraphicFramePr>
          <p:cNvPr id="3" name="Table 2">
            <a:extLst>
              <a:ext uri="{FF2B5EF4-FFF2-40B4-BE49-F238E27FC236}">
                <a16:creationId xmlns:a16="http://schemas.microsoft.com/office/drawing/2014/main" id="{6F5AC893-0FDD-4500-9B38-AC14B6E98D18}"/>
              </a:ext>
            </a:extLst>
          </p:cNvPr>
          <p:cNvGraphicFramePr>
            <a:graphicFrameLocks noGrp="1"/>
          </p:cNvGraphicFramePr>
          <p:nvPr>
            <p:extLst>
              <p:ext uri="{D42A27DB-BD31-4B8C-83A1-F6EECF244321}">
                <p14:modId xmlns:p14="http://schemas.microsoft.com/office/powerpoint/2010/main" val="2751836071"/>
              </p:ext>
            </p:extLst>
          </p:nvPr>
        </p:nvGraphicFramePr>
        <p:xfrm>
          <a:off x="768220" y="1324947"/>
          <a:ext cx="10537370" cy="3521388"/>
        </p:xfrm>
        <a:graphic>
          <a:graphicData uri="http://schemas.openxmlformats.org/drawingml/2006/table">
            <a:tbl>
              <a:tblPr firstRow="1" bandRow="1">
                <a:tableStyleId>{21E4AEA4-8DFA-4A89-87EB-49C32662AFE0}</a:tableStyleId>
              </a:tblPr>
              <a:tblGrid>
                <a:gridCol w="2083279">
                  <a:extLst>
                    <a:ext uri="{9D8B030D-6E8A-4147-A177-3AD203B41FA5}">
                      <a16:colId xmlns:a16="http://schemas.microsoft.com/office/drawing/2014/main" val="2976219728"/>
                    </a:ext>
                  </a:extLst>
                </a:gridCol>
                <a:gridCol w="8454091">
                  <a:extLst>
                    <a:ext uri="{9D8B030D-6E8A-4147-A177-3AD203B41FA5}">
                      <a16:colId xmlns:a16="http://schemas.microsoft.com/office/drawing/2014/main" val="3289498658"/>
                    </a:ext>
                  </a:extLst>
                </a:gridCol>
              </a:tblGrid>
              <a:tr h="686748">
                <a:tc>
                  <a:txBody>
                    <a:bodyPr/>
                    <a:lstStyle/>
                    <a:p>
                      <a:r>
                        <a:rPr lang="en-US" dirty="0"/>
                        <a:t>Topic</a:t>
                      </a:r>
                    </a:p>
                  </a:txBody>
                  <a:tcPr/>
                </a:tc>
                <a:tc>
                  <a:txBody>
                    <a:bodyPr/>
                    <a:lstStyle/>
                    <a:p>
                      <a:r>
                        <a:rPr lang="en-US" dirty="0"/>
                        <a:t>Web reference</a:t>
                      </a:r>
                    </a:p>
                  </a:txBody>
                  <a:tcPr/>
                </a:tc>
                <a:extLst>
                  <a:ext uri="{0D108BD9-81ED-4DB2-BD59-A6C34878D82A}">
                    <a16:rowId xmlns:a16="http://schemas.microsoft.com/office/drawing/2014/main" val="2400048240"/>
                  </a:ext>
                </a:extLst>
              </a:tr>
              <a:tr h="942218">
                <a:tc>
                  <a:txBody>
                    <a:bodyPr/>
                    <a:lstStyle/>
                    <a:p>
                      <a:r>
                        <a:rPr lang="en-US" sz="1200" dirty="0"/>
                        <a:t>RSA </a:t>
                      </a:r>
                      <a:r>
                        <a:rPr lang="en-US" sz="1200" dirty="0" err="1"/>
                        <a:t>Rivest</a:t>
                      </a:r>
                      <a:r>
                        <a:rPr lang="en-US" sz="1200" dirty="0"/>
                        <a:t>–Shamir–</a:t>
                      </a:r>
                      <a:r>
                        <a:rPr lang="en-US" sz="1200" dirty="0" err="1"/>
                        <a:t>Adleman</a:t>
                      </a:r>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RSA (</a:t>
                      </a:r>
                      <a:r>
                        <a:rPr lang="en-US" sz="1200" kern="1200" dirty="0" err="1">
                          <a:solidFill>
                            <a:schemeClr val="dk1"/>
                          </a:solidFill>
                          <a:latin typeface="+mn-lt"/>
                          <a:ea typeface="+mn-ea"/>
                          <a:cs typeface="+mn-cs"/>
                        </a:rPr>
                        <a:t>Rivest</a:t>
                      </a:r>
                      <a:r>
                        <a:rPr lang="en-US" sz="1200" kern="1200" dirty="0">
                          <a:solidFill>
                            <a:schemeClr val="dk1"/>
                          </a:solidFill>
                          <a:latin typeface="+mn-lt"/>
                          <a:ea typeface="+mn-ea"/>
                          <a:cs typeface="+mn-cs"/>
                        </a:rPr>
                        <a:t>–Shamir–</a:t>
                      </a:r>
                      <a:r>
                        <a:rPr lang="en-US" sz="1200" kern="1200" dirty="0" err="1">
                          <a:solidFill>
                            <a:schemeClr val="dk1"/>
                          </a:solidFill>
                          <a:latin typeface="+mn-lt"/>
                          <a:ea typeface="+mn-ea"/>
                          <a:cs typeface="+mn-cs"/>
                        </a:rPr>
                        <a:t>Adleman</a:t>
                      </a:r>
                      <a:r>
                        <a:rPr lang="en-US" sz="1200" kern="1200" dirty="0">
                          <a:solidFill>
                            <a:schemeClr val="dk1"/>
                          </a:solidFill>
                          <a:latin typeface="+mn-lt"/>
                          <a:ea typeface="+mn-ea"/>
                          <a:cs typeface="+mn-cs"/>
                        </a:rPr>
                        <a:t>) is one of the first </a:t>
                      </a:r>
                      <a:r>
                        <a:rPr lang="en-US" sz="1200" kern="1200" dirty="0">
                          <a:solidFill>
                            <a:schemeClr val="dk1"/>
                          </a:solidFill>
                          <a:latin typeface="+mn-lt"/>
                          <a:ea typeface="+mn-ea"/>
                          <a:cs typeface="+mn-cs"/>
                          <a:hlinkClick r:id="rId2" tooltip="Public-key cryptography">
                            <a:extLst>
                              <a:ext uri="{A12FA001-AC4F-418D-AE19-62706E023703}">
                                <ahyp:hlinkClr xmlns:ahyp="http://schemas.microsoft.com/office/drawing/2018/hyperlinkcolor" val="tx"/>
                              </a:ext>
                            </a:extLst>
                          </a:hlinkClick>
                        </a:rPr>
                        <a:t>public-key cryptosystems</a:t>
                      </a:r>
                      <a:r>
                        <a:rPr lang="en-US" sz="1200" kern="1200" dirty="0">
                          <a:solidFill>
                            <a:schemeClr val="dk1"/>
                          </a:solidFill>
                          <a:latin typeface="+mn-lt"/>
                          <a:ea typeface="+mn-ea"/>
                          <a:cs typeface="+mn-cs"/>
                        </a:rPr>
                        <a:t> and is widely used for secure data transmission. In such a </a:t>
                      </a:r>
                      <a:r>
                        <a:rPr lang="en-US" sz="1200" kern="1200" dirty="0">
                          <a:solidFill>
                            <a:schemeClr val="dk1"/>
                          </a:solidFill>
                          <a:latin typeface="+mn-lt"/>
                          <a:ea typeface="+mn-ea"/>
                          <a:cs typeface="+mn-cs"/>
                          <a:hlinkClick r:id="rId3" tooltip="Cryptosystem">
                            <a:extLst>
                              <a:ext uri="{A12FA001-AC4F-418D-AE19-62706E023703}">
                                <ahyp:hlinkClr xmlns:ahyp="http://schemas.microsoft.com/office/drawing/2018/hyperlinkcolor" val="tx"/>
                              </a:ext>
                            </a:extLst>
                          </a:hlinkClick>
                        </a:rPr>
                        <a:t>cryptosystem</a:t>
                      </a:r>
                      <a:r>
                        <a:rPr lang="en-US" sz="1200" kern="1200" dirty="0">
                          <a:solidFill>
                            <a:schemeClr val="dk1"/>
                          </a:solidFill>
                          <a:latin typeface="+mn-lt"/>
                          <a:ea typeface="+mn-ea"/>
                          <a:cs typeface="+mn-cs"/>
                        </a:rPr>
                        <a:t>, the </a:t>
                      </a:r>
                      <a:r>
                        <a:rPr lang="en-US" sz="1200" kern="1200" dirty="0">
                          <a:solidFill>
                            <a:schemeClr val="dk1"/>
                          </a:solidFill>
                          <a:latin typeface="+mn-lt"/>
                          <a:ea typeface="+mn-ea"/>
                          <a:cs typeface="+mn-cs"/>
                          <a:hlinkClick r:id="rId4" tooltip="Encryption key">
                            <a:extLst>
                              <a:ext uri="{A12FA001-AC4F-418D-AE19-62706E023703}">
                                <ahyp:hlinkClr xmlns:ahyp="http://schemas.microsoft.com/office/drawing/2018/hyperlinkcolor" val="tx"/>
                              </a:ext>
                            </a:extLst>
                          </a:hlinkClick>
                        </a:rPr>
                        <a:t>encryption key</a:t>
                      </a:r>
                      <a:r>
                        <a:rPr lang="en-US" sz="1200" kern="1200" dirty="0">
                          <a:solidFill>
                            <a:schemeClr val="dk1"/>
                          </a:solidFill>
                          <a:latin typeface="+mn-lt"/>
                          <a:ea typeface="+mn-ea"/>
                          <a:cs typeface="+mn-cs"/>
                        </a:rPr>
                        <a:t> is public and it is different from the </a:t>
                      </a:r>
                      <a:r>
                        <a:rPr lang="en-US" sz="1200" kern="1200" dirty="0">
                          <a:solidFill>
                            <a:schemeClr val="dk1"/>
                          </a:solidFill>
                          <a:latin typeface="+mn-lt"/>
                          <a:ea typeface="+mn-ea"/>
                          <a:cs typeface="+mn-cs"/>
                          <a:hlinkClick r:id="rId5" tooltip="Decryption key">
                            <a:extLst>
                              <a:ext uri="{A12FA001-AC4F-418D-AE19-62706E023703}">
                                <ahyp:hlinkClr xmlns:ahyp="http://schemas.microsoft.com/office/drawing/2018/hyperlinkcolor" val="tx"/>
                              </a:ext>
                            </a:extLst>
                          </a:hlinkClick>
                        </a:rPr>
                        <a:t>decryption key</a:t>
                      </a:r>
                      <a:r>
                        <a:rPr lang="en-US" sz="1200" kern="1200" dirty="0">
                          <a:solidFill>
                            <a:schemeClr val="dk1"/>
                          </a:solidFill>
                          <a:latin typeface="+mn-lt"/>
                          <a:ea typeface="+mn-ea"/>
                          <a:cs typeface="+mn-cs"/>
                        </a:rPr>
                        <a:t> which is kept secret (private). In RSA, this asymmetry is based on the practical difficulty of the </a:t>
                      </a:r>
                      <a:r>
                        <a:rPr lang="en-US" sz="1200" kern="1200" dirty="0">
                          <a:solidFill>
                            <a:schemeClr val="dk1"/>
                          </a:solidFill>
                          <a:latin typeface="+mn-lt"/>
                          <a:ea typeface="+mn-ea"/>
                          <a:cs typeface="+mn-cs"/>
                          <a:hlinkClick r:id="rId6" tooltip="Factorization">
                            <a:extLst>
                              <a:ext uri="{A12FA001-AC4F-418D-AE19-62706E023703}">
                                <ahyp:hlinkClr xmlns:ahyp="http://schemas.microsoft.com/office/drawing/2018/hyperlinkcolor" val="tx"/>
                              </a:ext>
                            </a:extLst>
                          </a:hlinkClick>
                        </a:rPr>
                        <a:t>factorization</a:t>
                      </a:r>
                      <a:r>
                        <a:rPr lang="en-US" sz="1200" kern="1200" dirty="0">
                          <a:solidFill>
                            <a:schemeClr val="dk1"/>
                          </a:solidFill>
                          <a:latin typeface="+mn-lt"/>
                          <a:ea typeface="+mn-ea"/>
                          <a:cs typeface="+mn-cs"/>
                        </a:rPr>
                        <a:t> of the product of two large </a:t>
                      </a:r>
                      <a:r>
                        <a:rPr lang="en-US" sz="1200" kern="1200" dirty="0">
                          <a:solidFill>
                            <a:schemeClr val="dk1"/>
                          </a:solidFill>
                          <a:latin typeface="+mn-lt"/>
                          <a:ea typeface="+mn-ea"/>
                          <a:cs typeface="+mn-cs"/>
                          <a:hlinkClick r:id="rId7" tooltip="Prime number">
                            <a:extLst>
                              <a:ext uri="{A12FA001-AC4F-418D-AE19-62706E023703}">
                                <ahyp:hlinkClr xmlns:ahyp="http://schemas.microsoft.com/office/drawing/2018/hyperlinkcolor" val="tx"/>
                              </a:ext>
                            </a:extLst>
                          </a:hlinkClick>
                        </a:rPr>
                        <a:t>prime numbers</a:t>
                      </a:r>
                      <a:r>
                        <a:rPr lang="en-US" sz="1200" kern="1200" dirty="0">
                          <a:solidFill>
                            <a:schemeClr val="dk1"/>
                          </a:solidFill>
                          <a:latin typeface="+mn-lt"/>
                          <a:ea typeface="+mn-ea"/>
                          <a:cs typeface="+mn-cs"/>
                        </a:rPr>
                        <a:t>, the "</a:t>
                      </a:r>
                      <a:r>
                        <a:rPr lang="en-US" sz="1200" kern="1200" dirty="0">
                          <a:solidFill>
                            <a:schemeClr val="dk1"/>
                          </a:solidFill>
                          <a:latin typeface="+mn-lt"/>
                          <a:ea typeface="+mn-ea"/>
                          <a:cs typeface="+mn-cs"/>
                          <a:hlinkClick r:id="rId8" tooltip="Factoring problem">
                            <a:extLst>
                              <a:ext uri="{A12FA001-AC4F-418D-AE19-62706E023703}">
                                <ahyp:hlinkClr xmlns:ahyp="http://schemas.microsoft.com/office/drawing/2018/hyperlinkcolor" val="tx"/>
                              </a:ext>
                            </a:extLst>
                          </a:hlinkClick>
                        </a:rPr>
                        <a:t>factoring problem</a:t>
                      </a:r>
                      <a:r>
                        <a:rPr lang="en-US" sz="1200" kern="1200" dirty="0">
                          <a:solidFill>
                            <a:schemeClr val="dk1"/>
                          </a:solidFill>
                          <a:latin typeface="+mn-lt"/>
                          <a:ea typeface="+mn-ea"/>
                          <a:cs typeface="+mn-cs"/>
                        </a:rPr>
                        <a:t>". The </a:t>
                      </a:r>
                      <a:r>
                        <a:rPr lang="en-US" sz="1200" kern="1200" dirty="0">
                          <a:solidFill>
                            <a:schemeClr val="dk1"/>
                          </a:solidFill>
                          <a:latin typeface="+mn-lt"/>
                          <a:ea typeface="+mn-ea"/>
                          <a:cs typeface="+mn-cs"/>
                          <a:hlinkClick r:id="rId9" tooltip="Acronym">
                            <a:extLst>
                              <a:ext uri="{A12FA001-AC4F-418D-AE19-62706E023703}">
                                <ahyp:hlinkClr xmlns:ahyp="http://schemas.microsoft.com/office/drawing/2018/hyperlinkcolor" val="tx"/>
                              </a:ext>
                            </a:extLst>
                          </a:hlinkClick>
                        </a:rPr>
                        <a:t>acronym</a:t>
                      </a:r>
                      <a:r>
                        <a:rPr lang="en-US" sz="1200" kern="1200" dirty="0">
                          <a:solidFill>
                            <a:schemeClr val="dk1"/>
                          </a:solidFill>
                          <a:latin typeface="+mn-lt"/>
                          <a:ea typeface="+mn-ea"/>
                          <a:cs typeface="+mn-cs"/>
                        </a:rPr>
                        <a:t> RSA is made of the initial letters of the surnames of </a:t>
                      </a:r>
                      <a:r>
                        <a:rPr lang="en-US" sz="1200" kern="1200" dirty="0">
                          <a:solidFill>
                            <a:schemeClr val="dk1"/>
                          </a:solidFill>
                          <a:latin typeface="+mn-lt"/>
                          <a:ea typeface="+mn-ea"/>
                          <a:cs typeface="+mn-cs"/>
                          <a:hlinkClick r:id="rId10" tooltip="Ron Rivest">
                            <a:extLst>
                              <a:ext uri="{A12FA001-AC4F-418D-AE19-62706E023703}">
                                <ahyp:hlinkClr xmlns:ahyp="http://schemas.microsoft.com/office/drawing/2018/hyperlinkcolor" val="tx"/>
                              </a:ext>
                            </a:extLst>
                          </a:hlinkClick>
                        </a:rPr>
                        <a:t>Ron </a:t>
                      </a:r>
                      <a:r>
                        <a:rPr lang="en-US" sz="1200" kern="1200" dirty="0" err="1">
                          <a:solidFill>
                            <a:schemeClr val="dk1"/>
                          </a:solidFill>
                          <a:latin typeface="+mn-lt"/>
                          <a:ea typeface="+mn-ea"/>
                          <a:cs typeface="+mn-cs"/>
                          <a:hlinkClick r:id="rId10" tooltip="Ron Rivest">
                            <a:extLst>
                              <a:ext uri="{A12FA001-AC4F-418D-AE19-62706E023703}">
                                <ahyp:hlinkClr xmlns:ahyp="http://schemas.microsoft.com/office/drawing/2018/hyperlinkcolor" val="tx"/>
                              </a:ext>
                            </a:extLst>
                          </a:hlinkClick>
                        </a:rPr>
                        <a:t>Rivest</a:t>
                      </a:r>
                      <a:r>
                        <a:rPr lang="en-US" sz="1200" kern="1200" dirty="0">
                          <a:solidFill>
                            <a:schemeClr val="dk1"/>
                          </a:solidFill>
                          <a:latin typeface="+mn-lt"/>
                          <a:ea typeface="+mn-ea"/>
                          <a:cs typeface="+mn-cs"/>
                        </a:rPr>
                        <a:t>, </a:t>
                      </a:r>
                      <a:r>
                        <a:rPr lang="en-US" sz="1200" kern="1200" dirty="0">
                          <a:solidFill>
                            <a:schemeClr val="dk1"/>
                          </a:solidFill>
                          <a:latin typeface="+mn-lt"/>
                          <a:ea typeface="+mn-ea"/>
                          <a:cs typeface="+mn-cs"/>
                          <a:hlinkClick r:id="rId11" tooltip="Adi Shamir">
                            <a:extLst>
                              <a:ext uri="{A12FA001-AC4F-418D-AE19-62706E023703}">
                                <ahyp:hlinkClr xmlns:ahyp="http://schemas.microsoft.com/office/drawing/2018/hyperlinkcolor" val="tx"/>
                              </a:ext>
                            </a:extLst>
                          </a:hlinkClick>
                        </a:rPr>
                        <a:t>Adi Shamir</a:t>
                      </a:r>
                      <a:r>
                        <a:rPr lang="en-US" sz="1200" kern="1200" dirty="0">
                          <a:solidFill>
                            <a:schemeClr val="dk1"/>
                          </a:solidFill>
                          <a:latin typeface="+mn-lt"/>
                          <a:ea typeface="+mn-ea"/>
                          <a:cs typeface="+mn-cs"/>
                        </a:rPr>
                        <a:t>, and </a:t>
                      </a:r>
                      <a:r>
                        <a:rPr lang="en-US" sz="1200" kern="1200" dirty="0">
                          <a:solidFill>
                            <a:schemeClr val="dk1"/>
                          </a:solidFill>
                          <a:latin typeface="+mn-lt"/>
                          <a:ea typeface="+mn-ea"/>
                          <a:cs typeface="+mn-cs"/>
                          <a:hlinkClick r:id="rId12" tooltip="Leonard Adleman">
                            <a:extLst>
                              <a:ext uri="{A12FA001-AC4F-418D-AE19-62706E023703}">
                                <ahyp:hlinkClr xmlns:ahyp="http://schemas.microsoft.com/office/drawing/2018/hyperlinkcolor" val="tx"/>
                              </a:ext>
                            </a:extLst>
                          </a:hlinkClick>
                        </a:rPr>
                        <a:t>Leonard </a:t>
                      </a:r>
                      <a:r>
                        <a:rPr lang="en-US" sz="1200" kern="1200" dirty="0" err="1">
                          <a:solidFill>
                            <a:schemeClr val="dk1"/>
                          </a:solidFill>
                          <a:latin typeface="+mn-lt"/>
                          <a:ea typeface="+mn-ea"/>
                          <a:cs typeface="+mn-cs"/>
                          <a:hlinkClick r:id="rId12" tooltip="Leonard Adleman">
                            <a:extLst>
                              <a:ext uri="{A12FA001-AC4F-418D-AE19-62706E023703}">
                                <ahyp:hlinkClr xmlns:ahyp="http://schemas.microsoft.com/office/drawing/2018/hyperlinkcolor" val="tx"/>
                              </a:ext>
                            </a:extLst>
                          </a:hlinkClick>
                        </a:rPr>
                        <a:t>Adleman</a:t>
                      </a:r>
                      <a:r>
                        <a:rPr lang="en-US" sz="1200" kern="1200" dirty="0">
                          <a:solidFill>
                            <a:schemeClr val="dk1"/>
                          </a:solidFill>
                          <a:latin typeface="+mn-lt"/>
                          <a:ea typeface="+mn-ea"/>
                          <a:cs typeface="+mn-cs"/>
                        </a:rPr>
                        <a:t>, who first publicly described the algorithm in 1977.</a:t>
                      </a:r>
                    </a:p>
                  </a:txBody>
                  <a:tcPr/>
                </a:tc>
                <a:extLst>
                  <a:ext uri="{0D108BD9-81ED-4DB2-BD59-A6C34878D82A}">
                    <a16:rowId xmlns:a16="http://schemas.microsoft.com/office/drawing/2014/main" val="1882321257"/>
                  </a:ext>
                </a:extLst>
              </a:tr>
              <a:tr h="890299">
                <a:tc>
                  <a:txBody>
                    <a:bodyPr/>
                    <a:lstStyle/>
                    <a:p>
                      <a:r>
                        <a:rPr lang="en-US" sz="1200" dirty="0"/>
                        <a:t>DSA  Digital signature Algorithm</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The DSA algorithm works in the framework of public-key cryptosystems and is based on the algebraic properties of modular exponentiation, together with the discrete logarithm problem, which is considered to be computationally intractable. The algorithm uses a key pair consisting of a public key and a private key. The private key is used to generate a digital signature for a message, and such a signature can be verified by using the signer's corresponding public key. The digital signature provides message authentication (the receiver can verify the origin of the message), integrity (the receiver can verify that the message has not been modified since it was signed) and non-repudiation (the sender cannot falsely claim that they have not signed the message).</a:t>
                      </a:r>
                    </a:p>
                  </a:txBody>
                  <a:tcPr/>
                </a:tc>
                <a:extLst>
                  <a:ext uri="{0D108BD9-81ED-4DB2-BD59-A6C34878D82A}">
                    <a16:rowId xmlns:a16="http://schemas.microsoft.com/office/drawing/2014/main" val="563195282"/>
                  </a:ext>
                </a:extLst>
              </a:tr>
              <a:tr h="466531">
                <a:tc>
                  <a:txBody>
                    <a:bodyPr/>
                    <a:lstStyle/>
                    <a:p>
                      <a:r>
                        <a:rPr lang="en-US" sz="1200" kern="1200" dirty="0">
                          <a:solidFill>
                            <a:schemeClr val="dk1"/>
                          </a:solidFill>
                          <a:latin typeface="+mn-lt"/>
                          <a:ea typeface="+mn-ea"/>
                          <a:cs typeface="+mn-cs"/>
                        </a:rPr>
                        <a:t>Key Exchange</a:t>
                      </a:r>
                    </a:p>
                  </a:txBody>
                  <a:tcPr/>
                </a:tc>
                <a:tc>
                  <a:txBody>
                    <a:bodyPr/>
                    <a:lstStyle/>
                    <a:p>
                      <a:r>
                        <a:rPr lang="en-US" sz="1200" kern="1200" dirty="0">
                          <a:solidFill>
                            <a:schemeClr val="dk1"/>
                          </a:solidFill>
                          <a:latin typeface="+mn-lt"/>
                          <a:ea typeface="+mn-ea"/>
                          <a:cs typeface="+mn-cs"/>
                        </a:rPr>
                        <a:t>Before any files can be sent securely over protocols like FTPS, HTTPS, and SFTP, the two communicating parties must first engage in a key exchange.  To preserve data confidentiality during transmission, secure file transfer protocols like FTPS, HTTPS, and SFTP have to encrypt the data through what is known as symmetric encryption.</a:t>
                      </a:r>
                    </a:p>
                  </a:txBody>
                  <a:tcPr/>
                </a:tc>
                <a:extLst>
                  <a:ext uri="{0D108BD9-81ED-4DB2-BD59-A6C34878D82A}">
                    <a16:rowId xmlns:a16="http://schemas.microsoft.com/office/drawing/2014/main" val="18425038"/>
                  </a:ext>
                </a:extLst>
              </a:tr>
            </a:tbl>
          </a:graphicData>
        </a:graphic>
      </p:graphicFrame>
    </p:spTree>
    <p:extLst>
      <p:ext uri="{BB962C8B-B14F-4D97-AF65-F5344CB8AC3E}">
        <p14:creationId xmlns:p14="http://schemas.microsoft.com/office/powerpoint/2010/main" val="187944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EB84300-A4E7-4CAF-AA19-C9ACAD98AC53}"/>
              </a:ext>
            </a:extLst>
          </p:cNvPr>
          <p:cNvSpPr>
            <a:spLocks noGrp="1"/>
          </p:cNvSpPr>
          <p:nvPr>
            <p:ph type="title" idx="4294967295"/>
          </p:nvPr>
        </p:nvSpPr>
        <p:spPr>
          <a:xfrm>
            <a:off x="780660" y="1324947"/>
            <a:ext cx="10584025" cy="4786603"/>
          </a:xfrm>
        </p:spPr>
        <p:txBody>
          <a:bodyPr>
            <a:normAutofit/>
          </a:bodyPr>
          <a:lstStyle/>
          <a:p>
            <a:pPr algn="l"/>
            <a:r>
              <a:rPr lang="en-US" sz="2400" dirty="0">
                <a:solidFill>
                  <a:srgbClr val="C00000"/>
                </a:solidFill>
              </a:rPr>
              <a:t> </a:t>
            </a:r>
            <a:endParaRPr lang="en-US" dirty="0"/>
          </a:p>
        </p:txBody>
      </p:sp>
      <p:sp>
        <p:nvSpPr>
          <p:cNvPr id="11" name="TextBox 10">
            <a:extLst>
              <a:ext uri="{FF2B5EF4-FFF2-40B4-BE49-F238E27FC236}">
                <a16:creationId xmlns:a16="http://schemas.microsoft.com/office/drawing/2014/main" id="{6170BB21-C847-4213-A04A-03240A9E9CBB}"/>
              </a:ext>
            </a:extLst>
          </p:cNvPr>
          <p:cNvSpPr txBox="1"/>
          <p:nvPr/>
        </p:nvSpPr>
        <p:spPr>
          <a:xfrm>
            <a:off x="718457" y="737118"/>
            <a:ext cx="10674221" cy="461665"/>
          </a:xfrm>
          <a:prstGeom prst="rect">
            <a:avLst/>
          </a:prstGeom>
          <a:noFill/>
          <a:ln>
            <a:solidFill>
              <a:schemeClr val="accent2">
                <a:lumMod val="60000"/>
                <a:lumOff val="40000"/>
              </a:schemeClr>
            </a:solidFill>
          </a:ln>
        </p:spPr>
        <p:txBody>
          <a:bodyPr wrap="square" rtlCol="0">
            <a:spAutoFit/>
          </a:bodyPr>
          <a:lstStyle/>
          <a:p>
            <a:r>
              <a:rPr lang="en-US" sz="2400" b="1" dirty="0">
                <a:solidFill>
                  <a:srgbClr val="C00000"/>
                </a:solidFill>
                <a:highlight>
                  <a:srgbClr val="FFFF00"/>
                </a:highlight>
              </a:rPr>
              <a:t>What is the difference between a </a:t>
            </a:r>
            <a:r>
              <a:rPr lang="en-US" sz="2400" b="1" dirty="0" err="1">
                <a:solidFill>
                  <a:srgbClr val="C00000"/>
                </a:solidFill>
                <a:highlight>
                  <a:srgbClr val="FFFF00"/>
                </a:highlight>
              </a:rPr>
              <a:t>keystore</a:t>
            </a:r>
            <a:r>
              <a:rPr lang="en-US" sz="2400" b="1" dirty="0">
                <a:solidFill>
                  <a:srgbClr val="C00000"/>
                </a:solidFill>
                <a:highlight>
                  <a:srgbClr val="FFFF00"/>
                </a:highlight>
              </a:rPr>
              <a:t> vs </a:t>
            </a:r>
            <a:r>
              <a:rPr lang="en-US" sz="2400" b="1" dirty="0" err="1">
                <a:solidFill>
                  <a:srgbClr val="C00000"/>
                </a:solidFill>
                <a:highlight>
                  <a:srgbClr val="FFFF00"/>
                </a:highlight>
              </a:rPr>
              <a:t>truststore</a:t>
            </a:r>
            <a:r>
              <a:rPr lang="en-US" sz="2400" b="1" dirty="0">
                <a:solidFill>
                  <a:srgbClr val="C00000"/>
                </a:solidFill>
                <a:highlight>
                  <a:srgbClr val="FFFF00"/>
                </a:highlight>
              </a:rPr>
              <a:t> ? </a:t>
            </a:r>
            <a:endParaRPr lang="en-US" sz="2400" dirty="0">
              <a:highlight>
                <a:srgbClr val="FFFF00"/>
              </a:highlight>
            </a:endParaRPr>
          </a:p>
        </p:txBody>
      </p:sp>
      <p:sp>
        <p:nvSpPr>
          <p:cNvPr id="2" name="Slide Number Placeholder 1">
            <a:extLst>
              <a:ext uri="{FF2B5EF4-FFF2-40B4-BE49-F238E27FC236}">
                <a16:creationId xmlns:a16="http://schemas.microsoft.com/office/drawing/2014/main" id="{EBC07B4A-D345-45D0-8E6C-1FB1793FCF60}"/>
              </a:ext>
            </a:extLst>
          </p:cNvPr>
          <p:cNvSpPr>
            <a:spLocks noGrp="1"/>
          </p:cNvSpPr>
          <p:nvPr>
            <p:ph type="sldNum" sz="quarter" idx="12"/>
          </p:nvPr>
        </p:nvSpPr>
        <p:spPr/>
        <p:txBody>
          <a:bodyPr/>
          <a:lstStyle/>
          <a:p>
            <a:fld id="{45D711A1-34BE-4A32-95B5-99F7431790F6}" type="slidenum">
              <a:rPr lang="en-US" smtClean="0"/>
              <a:t>11</a:t>
            </a:fld>
            <a:endParaRPr lang="en-US"/>
          </a:p>
        </p:txBody>
      </p:sp>
      <p:sp>
        <p:nvSpPr>
          <p:cNvPr id="4" name="TextBox 3">
            <a:extLst>
              <a:ext uri="{FF2B5EF4-FFF2-40B4-BE49-F238E27FC236}">
                <a16:creationId xmlns:a16="http://schemas.microsoft.com/office/drawing/2014/main" id="{573372DA-B184-44A6-A388-172724CF2F0C}"/>
              </a:ext>
            </a:extLst>
          </p:cNvPr>
          <p:cNvSpPr txBox="1"/>
          <p:nvPr/>
        </p:nvSpPr>
        <p:spPr>
          <a:xfrm>
            <a:off x="758889" y="1324947"/>
            <a:ext cx="10674221" cy="3970318"/>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285750" indent="-285750">
              <a:buFont typeface="Arial" panose="020B0604020202020204" pitchFamily="34" charset="0"/>
              <a:buChar char="•"/>
            </a:pPr>
            <a:r>
              <a:rPr lang="en-US" b="1" dirty="0" err="1">
                <a:latin typeface="Arial Nova" panose="020B0504020202020204" pitchFamily="34" charset="0"/>
              </a:rPr>
              <a:t>trustStore</a:t>
            </a:r>
            <a:r>
              <a:rPr lang="en-US" dirty="0">
                <a:latin typeface="Arial Nova" panose="020B0504020202020204" pitchFamily="34" charset="0"/>
              </a:rPr>
              <a:t> is used to store certificates from trusted Certificate authorities(CA) which are used to verify certificate presented by Server in SSL Connection.</a:t>
            </a:r>
          </a:p>
          <a:p>
            <a:pPr marL="285750" indent="-285750">
              <a:buFont typeface="Arial" panose="020B0604020202020204" pitchFamily="34" charset="0"/>
              <a:buChar char="•"/>
            </a:pPr>
            <a:r>
              <a:rPr lang="en-US" b="1" dirty="0" err="1">
                <a:latin typeface="Arial Nova" panose="020B0504020202020204" pitchFamily="34" charset="0"/>
              </a:rPr>
              <a:t>keyStore</a:t>
            </a:r>
            <a:r>
              <a:rPr lang="en-US" dirty="0">
                <a:latin typeface="Arial Nova" panose="020B0504020202020204" pitchFamily="34" charset="0"/>
              </a:rPr>
              <a:t> is used to store private key and own identity certificate which program should present to other parties (Server or client) to verify its identity. </a:t>
            </a:r>
          </a:p>
          <a:p>
            <a:endParaRPr lang="en-US" dirty="0">
              <a:latin typeface="Arial Nova" panose="020B0504020202020204" pitchFamily="34" charset="0"/>
            </a:endParaRPr>
          </a:p>
          <a:p>
            <a:r>
              <a:rPr lang="en-US" b="1" dirty="0">
                <a:latin typeface="Arial Nova" panose="020B0504020202020204" pitchFamily="34" charset="0"/>
              </a:rPr>
              <a:t>Let's see difference between </a:t>
            </a:r>
            <a:r>
              <a:rPr lang="en-US" b="1" dirty="0" err="1">
                <a:latin typeface="Arial Nova" panose="020B0504020202020204" pitchFamily="34" charset="0"/>
              </a:rPr>
              <a:t>truststore</a:t>
            </a:r>
            <a:r>
              <a:rPr lang="en-US" b="1" dirty="0">
                <a:latin typeface="Arial Nova" panose="020B0504020202020204" pitchFamily="34" charset="0"/>
              </a:rPr>
              <a:t> vs keystore in point format which is much clear and easy to understand :</a:t>
            </a:r>
          </a:p>
          <a:p>
            <a:pPr marL="285750" indent="-285750">
              <a:buFont typeface="Arial" panose="020B0604020202020204" pitchFamily="34" charset="0"/>
              <a:buChar char="•"/>
            </a:pPr>
            <a:r>
              <a:rPr lang="en-US" dirty="0">
                <a:latin typeface="Arial Nova" panose="020B0504020202020204" pitchFamily="34" charset="0"/>
              </a:rPr>
              <a:t>Keystore is used to store your credential (server or client) while </a:t>
            </a:r>
            <a:r>
              <a:rPr lang="en-US" dirty="0" err="1">
                <a:latin typeface="Arial Nova" panose="020B0504020202020204" pitchFamily="34" charset="0"/>
              </a:rPr>
              <a:t>truststore</a:t>
            </a:r>
            <a:r>
              <a:rPr lang="en-US" dirty="0">
                <a:latin typeface="Arial Nova" panose="020B0504020202020204" pitchFamily="34" charset="0"/>
              </a:rPr>
              <a:t> is used to store others credential (Certificates from CA).</a:t>
            </a:r>
          </a:p>
          <a:p>
            <a:pPr marL="285750" indent="-285750">
              <a:buFont typeface="Arial" panose="020B0604020202020204" pitchFamily="34" charset="0"/>
              <a:buChar char="•"/>
            </a:pPr>
            <a:endParaRPr lang="en-US" dirty="0">
              <a:latin typeface="Arial Nova" panose="020B0504020202020204" pitchFamily="34" charset="0"/>
            </a:endParaRPr>
          </a:p>
          <a:p>
            <a:pPr marL="285750" indent="-285750">
              <a:buFont typeface="Arial" panose="020B0604020202020204" pitchFamily="34" charset="0"/>
              <a:buChar char="•"/>
            </a:pPr>
            <a:r>
              <a:rPr lang="en-US" dirty="0">
                <a:latin typeface="Arial Nova" panose="020B0504020202020204" pitchFamily="34" charset="0"/>
              </a:rPr>
              <a:t>Keystore is needed when you are setting up server side on SSL, it is used to store server's identity certificate, which server will present to a client on the connection while trust store setup on client side must contain to make the connection work. If you browser to connect to any website over SSL it verifies certificate presented by server against its </a:t>
            </a:r>
            <a:r>
              <a:rPr lang="en-US" dirty="0" err="1">
                <a:latin typeface="Arial Nova" panose="020B0504020202020204" pitchFamily="34" charset="0"/>
              </a:rPr>
              <a:t>truststore</a:t>
            </a:r>
            <a:r>
              <a:rPr lang="en-US" dirty="0">
                <a:latin typeface="Arial Nova" panose="020B0504020202020204" pitchFamily="34" charset="0"/>
              </a:rPr>
              <a:t>. </a:t>
            </a:r>
            <a:endParaRPr lang="en-US" sz="2400" dirty="0">
              <a:solidFill>
                <a:schemeClr val="dk1"/>
              </a:solidFill>
              <a:latin typeface="Arial Nova" panose="020B0504020202020204" pitchFamily="34" charset="0"/>
            </a:endParaRPr>
          </a:p>
        </p:txBody>
      </p:sp>
    </p:spTree>
    <p:extLst>
      <p:ext uri="{BB962C8B-B14F-4D97-AF65-F5344CB8AC3E}">
        <p14:creationId xmlns:p14="http://schemas.microsoft.com/office/powerpoint/2010/main" val="42698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EB84300-A4E7-4CAF-AA19-C9ACAD98AC53}"/>
              </a:ext>
            </a:extLst>
          </p:cNvPr>
          <p:cNvSpPr>
            <a:spLocks noGrp="1"/>
          </p:cNvSpPr>
          <p:nvPr>
            <p:ph type="title" idx="4294967295"/>
          </p:nvPr>
        </p:nvSpPr>
        <p:spPr>
          <a:xfrm>
            <a:off x="780660" y="1324947"/>
            <a:ext cx="10584025" cy="4786603"/>
          </a:xfrm>
        </p:spPr>
        <p:txBody>
          <a:bodyPr>
            <a:normAutofit/>
          </a:bodyPr>
          <a:lstStyle/>
          <a:p>
            <a:pPr algn="l"/>
            <a:r>
              <a:rPr lang="en-US" sz="2400" dirty="0">
                <a:solidFill>
                  <a:srgbClr val="C00000"/>
                </a:solidFill>
              </a:rPr>
              <a:t> </a:t>
            </a:r>
            <a:endParaRPr lang="en-US" dirty="0"/>
          </a:p>
        </p:txBody>
      </p:sp>
      <p:sp>
        <p:nvSpPr>
          <p:cNvPr id="11" name="TextBox 10">
            <a:extLst>
              <a:ext uri="{FF2B5EF4-FFF2-40B4-BE49-F238E27FC236}">
                <a16:creationId xmlns:a16="http://schemas.microsoft.com/office/drawing/2014/main" id="{6170BB21-C847-4213-A04A-03240A9E9CBB}"/>
              </a:ext>
            </a:extLst>
          </p:cNvPr>
          <p:cNvSpPr txBox="1"/>
          <p:nvPr/>
        </p:nvSpPr>
        <p:spPr>
          <a:xfrm>
            <a:off x="718457" y="737118"/>
            <a:ext cx="10674221" cy="461665"/>
          </a:xfrm>
          <a:prstGeom prst="rect">
            <a:avLst/>
          </a:prstGeom>
          <a:noFill/>
          <a:ln>
            <a:solidFill>
              <a:schemeClr val="accent2">
                <a:lumMod val="60000"/>
                <a:lumOff val="40000"/>
              </a:schemeClr>
            </a:solidFill>
          </a:ln>
        </p:spPr>
        <p:txBody>
          <a:bodyPr wrap="square" rtlCol="0">
            <a:spAutoFit/>
          </a:bodyPr>
          <a:lstStyle/>
          <a:p>
            <a:r>
              <a:rPr lang="en-US" sz="2400" b="1" dirty="0">
                <a:solidFill>
                  <a:srgbClr val="C00000"/>
                </a:solidFill>
                <a:highlight>
                  <a:srgbClr val="FFFF00"/>
                </a:highlight>
              </a:rPr>
              <a:t>What are the steps involved in creating a </a:t>
            </a:r>
            <a:r>
              <a:rPr lang="en-US" sz="2400" b="1" dirty="0" err="1">
                <a:solidFill>
                  <a:srgbClr val="C00000"/>
                </a:solidFill>
                <a:highlight>
                  <a:srgbClr val="FFFF00"/>
                </a:highlight>
              </a:rPr>
              <a:t>keystore</a:t>
            </a:r>
            <a:r>
              <a:rPr lang="en-US" sz="2400" b="1" dirty="0">
                <a:solidFill>
                  <a:srgbClr val="C00000"/>
                </a:solidFill>
                <a:highlight>
                  <a:srgbClr val="FFFF00"/>
                </a:highlight>
              </a:rPr>
              <a:t> and </a:t>
            </a:r>
            <a:r>
              <a:rPr lang="en-US" sz="2400" b="1" dirty="0" err="1">
                <a:solidFill>
                  <a:srgbClr val="C00000"/>
                </a:solidFill>
                <a:highlight>
                  <a:srgbClr val="FFFF00"/>
                </a:highlight>
              </a:rPr>
              <a:t>truststore</a:t>
            </a:r>
            <a:r>
              <a:rPr lang="en-US" sz="2400" b="1" dirty="0">
                <a:solidFill>
                  <a:srgbClr val="C00000"/>
                </a:solidFill>
                <a:highlight>
                  <a:srgbClr val="FFFF00"/>
                </a:highlight>
              </a:rPr>
              <a:t> ?</a:t>
            </a:r>
            <a:endParaRPr lang="en-US" sz="2400" dirty="0">
              <a:highlight>
                <a:srgbClr val="FFFF00"/>
              </a:highlight>
            </a:endParaRPr>
          </a:p>
        </p:txBody>
      </p:sp>
      <p:sp>
        <p:nvSpPr>
          <p:cNvPr id="2" name="Slide Number Placeholder 1">
            <a:extLst>
              <a:ext uri="{FF2B5EF4-FFF2-40B4-BE49-F238E27FC236}">
                <a16:creationId xmlns:a16="http://schemas.microsoft.com/office/drawing/2014/main" id="{EBC07B4A-D345-45D0-8E6C-1FB1793FCF60}"/>
              </a:ext>
            </a:extLst>
          </p:cNvPr>
          <p:cNvSpPr>
            <a:spLocks noGrp="1"/>
          </p:cNvSpPr>
          <p:nvPr>
            <p:ph type="sldNum" sz="quarter" idx="12"/>
          </p:nvPr>
        </p:nvSpPr>
        <p:spPr/>
        <p:txBody>
          <a:bodyPr/>
          <a:lstStyle/>
          <a:p>
            <a:fld id="{45D711A1-34BE-4A32-95B5-99F7431790F6}" type="slidenum">
              <a:rPr lang="en-US" smtClean="0"/>
              <a:t>12</a:t>
            </a:fld>
            <a:endParaRPr lang="en-US"/>
          </a:p>
        </p:txBody>
      </p:sp>
      <p:sp>
        <p:nvSpPr>
          <p:cNvPr id="4" name="TextBox 3">
            <a:extLst>
              <a:ext uri="{FF2B5EF4-FFF2-40B4-BE49-F238E27FC236}">
                <a16:creationId xmlns:a16="http://schemas.microsoft.com/office/drawing/2014/main" id="{573372DA-B184-44A6-A388-172724CF2F0C}"/>
              </a:ext>
            </a:extLst>
          </p:cNvPr>
          <p:cNvSpPr txBox="1"/>
          <p:nvPr/>
        </p:nvSpPr>
        <p:spPr>
          <a:xfrm>
            <a:off x="758889" y="1324947"/>
            <a:ext cx="10674221"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hlinkClick r:id="rId2"/>
              </a:rPr>
              <a:t>https://stackoverflow.com/questions/47434877/how-to-generate-keystore-and-truststore</a:t>
            </a:r>
            <a:endParaRPr lang="en-US" dirty="0"/>
          </a:p>
          <a:p>
            <a:r>
              <a:rPr lang="en-US" dirty="0">
                <a:hlinkClick r:id="rId3"/>
              </a:rPr>
              <a:t>https://docs.oracle.com/cd/E19509-01/820-3503/6nf1il6er/index.html</a:t>
            </a:r>
            <a:endParaRPr lang="en-US" dirty="0"/>
          </a:p>
        </p:txBody>
      </p:sp>
      <p:graphicFrame>
        <p:nvGraphicFramePr>
          <p:cNvPr id="3" name="Table 2">
            <a:extLst>
              <a:ext uri="{FF2B5EF4-FFF2-40B4-BE49-F238E27FC236}">
                <a16:creationId xmlns:a16="http://schemas.microsoft.com/office/drawing/2014/main" id="{46463474-3898-4805-8A80-ED39EB753A75}"/>
              </a:ext>
            </a:extLst>
          </p:cNvPr>
          <p:cNvGraphicFramePr>
            <a:graphicFrameLocks noGrp="1"/>
          </p:cNvGraphicFramePr>
          <p:nvPr>
            <p:extLst>
              <p:ext uri="{D42A27DB-BD31-4B8C-83A1-F6EECF244321}">
                <p14:modId xmlns:p14="http://schemas.microsoft.com/office/powerpoint/2010/main" val="3631633951"/>
              </p:ext>
            </p:extLst>
          </p:nvPr>
        </p:nvGraphicFramePr>
        <p:xfrm>
          <a:off x="816428" y="2360069"/>
          <a:ext cx="10559142" cy="3045850"/>
        </p:xfrm>
        <a:graphic>
          <a:graphicData uri="http://schemas.openxmlformats.org/drawingml/2006/table">
            <a:tbl>
              <a:tblPr firstRow="1" bandRow="1">
                <a:tableStyleId>{BDBED569-4797-4DF1-A0F4-6AAB3CD982D8}</a:tableStyleId>
              </a:tblPr>
              <a:tblGrid>
                <a:gridCol w="654372">
                  <a:extLst>
                    <a:ext uri="{9D8B030D-6E8A-4147-A177-3AD203B41FA5}">
                      <a16:colId xmlns:a16="http://schemas.microsoft.com/office/drawing/2014/main" val="1836719513"/>
                    </a:ext>
                  </a:extLst>
                </a:gridCol>
                <a:gridCol w="1484917">
                  <a:extLst>
                    <a:ext uri="{9D8B030D-6E8A-4147-A177-3AD203B41FA5}">
                      <a16:colId xmlns:a16="http://schemas.microsoft.com/office/drawing/2014/main" val="3098766487"/>
                    </a:ext>
                  </a:extLst>
                </a:gridCol>
                <a:gridCol w="6541786">
                  <a:extLst>
                    <a:ext uri="{9D8B030D-6E8A-4147-A177-3AD203B41FA5}">
                      <a16:colId xmlns:a16="http://schemas.microsoft.com/office/drawing/2014/main" val="493559058"/>
                    </a:ext>
                  </a:extLst>
                </a:gridCol>
                <a:gridCol w="1878067">
                  <a:extLst>
                    <a:ext uri="{9D8B030D-6E8A-4147-A177-3AD203B41FA5}">
                      <a16:colId xmlns:a16="http://schemas.microsoft.com/office/drawing/2014/main" val="401717588"/>
                    </a:ext>
                  </a:extLst>
                </a:gridCol>
              </a:tblGrid>
              <a:tr h="541751">
                <a:tc>
                  <a:txBody>
                    <a:bodyPr/>
                    <a:lstStyle/>
                    <a:p>
                      <a:r>
                        <a:rPr lang="en-US" sz="1400" dirty="0"/>
                        <a:t>Step</a:t>
                      </a:r>
                    </a:p>
                  </a:txBody>
                  <a:tcPr/>
                </a:tc>
                <a:tc>
                  <a:txBody>
                    <a:bodyPr/>
                    <a:lstStyle/>
                    <a:p>
                      <a:r>
                        <a:rPr lang="en-US" sz="1400" dirty="0"/>
                        <a:t>Short description of command</a:t>
                      </a:r>
                    </a:p>
                  </a:txBody>
                  <a:tcPr/>
                </a:tc>
                <a:tc>
                  <a:txBody>
                    <a:bodyPr/>
                    <a:lstStyle/>
                    <a:p>
                      <a:r>
                        <a:rPr lang="en-US" sz="1400" dirty="0"/>
                        <a:t>Actual command</a:t>
                      </a:r>
                    </a:p>
                  </a:txBody>
                  <a:tcPr/>
                </a:tc>
                <a:tc>
                  <a:txBody>
                    <a:bodyPr/>
                    <a:lstStyle/>
                    <a:p>
                      <a:r>
                        <a:rPr lang="en-US" sz="1400" dirty="0"/>
                        <a:t>Artifact produced</a:t>
                      </a:r>
                    </a:p>
                  </a:txBody>
                  <a:tcPr/>
                </a:tc>
                <a:extLst>
                  <a:ext uri="{0D108BD9-81ED-4DB2-BD59-A6C34878D82A}">
                    <a16:rowId xmlns:a16="http://schemas.microsoft.com/office/drawing/2014/main" val="1589941201"/>
                  </a:ext>
                </a:extLst>
              </a:tr>
              <a:tr h="760739">
                <a:tc>
                  <a:txBody>
                    <a:bodyPr/>
                    <a:lstStyle/>
                    <a:p>
                      <a:r>
                        <a:rPr lang="en-US" sz="1400" b="1" dirty="0"/>
                        <a:t>1</a:t>
                      </a:r>
                    </a:p>
                  </a:txBody>
                  <a:tcPr>
                    <a:solidFill>
                      <a:schemeClr val="bg1">
                        <a:alpha val="20000"/>
                      </a:schemeClr>
                    </a:solidFill>
                  </a:tcPr>
                </a:tc>
                <a:tc>
                  <a:txBody>
                    <a:bodyPr/>
                    <a:lstStyle/>
                    <a:p>
                      <a:r>
                        <a:rPr lang="en-US" sz="1400" b="1" dirty="0"/>
                        <a:t>Generate </a:t>
                      </a:r>
                      <a:r>
                        <a:rPr lang="en-US" sz="1400" b="1" dirty="0" err="1"/>
                        <a:t>keystore</a:t>
                      </a:r>
                      <a:r>
                        <a:rPr lang="en-US" sz="1400" b="1" dirty="0"/>
                        <a:t>(At server)</a:t>
                      </a:r>
                    </a:p>
                  </a:txBody>
                  <a:tcPr>
                    <a:solidFill>
                      <a:schemeClr val="bg1">
                        <a:alpha val="20000"/>
                      </a:schemeClr>
                    </a:solidFill>
                  </a:tcPr>
                </a:tc>
                <a:tc>
                  <a:txBody>
                    <a:bodyPr/>
                    <a:lstStyle/>
                    <a:p>
                      <a:r>
                        <a:rPr lang="en-US" b="1" dirty="0" err="1">
                          <a:solidFill>
                            <a:srgbClr val="7030A0"/>
                          </a:solidFill>
                        </a:rPr>
                        <a:t>keytool</a:t>
                      </a:r>
                      <a:r>
                        <a:rPr lang="en-US" b="1" dirty="0">
                          <a:solidFill>
                            <a:srgbClr val="7030A0"/>
                          </a:solidFill>
                        </a:rPr>
                        <a:t> -</a:t>
                      </a:r>
                      <a:r>
                        <a:rPr lang="en-US" b="1" dirty="0" err="1">
                          <a:solidFill>
                            <a:srgbClr val="7030A0"/>
                          </a:solidFill>
                        </a:rPr>
                        <a:t>genkey</a:t>
                      </a:r>
                      <a:r>
                        <a:rPr lang="en-US" b="1" dirty="0">
                          <a:solidFill>
                            <a:srgbClr val="7030A0"/>
                          </a:solidFill>
                        </a:rPr>
                        <a:t> </a:t>
                      </a:r>
                      <a:r>
                        <a:rPr lang="en-US" dirty="0"/>
                        <a:t>-alias </a:t>
                      </a:r>
                      <a:r>
                        <a:rPr lang="en-US" dirty="0" err="1"/>
                        <a:t>bmc</a:t>
                      </a:r>
                      <a:r>
                        <a:rPr lang="en-US" dirty="0"/>
                        <a:t> -</a:t>
                      </a:r>
                      <a:r>
                        <a:rPr lang="en-US" dirty="0" err="1"/>
                        <a:t>keyalg</a:t>
                      </a:r>
                      <a:r>
                        <a:rPr lang="en-US" dirty="0"/>
                        <a:t> RSA -</a:t>
                      </a:r>
                      <a:r>
                        <a:rPr lang="en-US" dirty="0" err="1"/>
                        <a:t>keystore</a:t>
                      </a:r>
                      <a:r>
                        <a:rPr lang="en-US" dirty="0"/>
                        <a:t> </a:t>
                      </a:r>
                      <a:r>
                        <a:rPr lang="en-US" b="1" dirty="0" err="1">
                          <a:solidFill>
                            <a:srgbClr val="00B050"/>
                          </a:solidFill>
                        </a:rPr>
                        <a:t>KeyStore.jks</a:t>
                      </a:r>
                      <a:r>
                        <a:rPr lang="en-US" b="1" dirty="0">
                          <a:solidFill>
                            <a:srgbClr val="00B050"/>
                          </a:solidFill>
                        </a:rPr>
                        <a:t> </a:t>
                      </a:r>
                      <a:r>
                        <a:rPr lang="en-US" dirty="0"/>
                        <a:t>-</a:t>
                      </a:r>
                      <a:r>
                        <a:rPr lang="en-US" dirty="0" err="1"/>
                        <a:t>keysize</a:t>
                      </a:r>
                      <a:r>
                        <a:rPr lang="en-US" dirty="0"/>
                        <a:t> 2048</a:t>
                      </a:r>
                    </a:p>
                  </a:txBody>
                  <a:tcPr>
                    <a:solidFill>
                      <a:schemeClr val="bg1">
                        <a:alpha val="20000"/>
                      </a:schemeClr>
                    </a:solidFill>
                  </a:tcPr>
                </a:tc>
                <a:tc>
                  <a:txBody>
                    <a:bodyPr/>
                    <a:lstStyle/>
                    <a:p>
                      <a:r>
                        <a:rPr lang="en-US" sz="1100" b="1" dirty="0" err="1"/>
                        <a:t>KeyStore.jks</a:t>
                      </a:r>
                      <a:endParaRPr lang="en-US" sz="1100" b="1" dirty="0"/>
                    </a:p>
                  </a:txBody>
                  <a:tcPr>
                    <a:solidFill>
                      <a:schemeClr val="bg1">
                        <a:alpha val="20000"/>
                      </a:schemeClr>
                    </a:solidFill>
                  </a:tcPr>
                </a:tc>
                <a:extLst>
                  <a:ext uri="{0D108BD9-81ED-4DB2-BD59-A6C34878D82A}">
                    <a16:rowId xmlns:a16="http://schemas.microsoft.com/office/drawing/2014/main" val="1512222069"/>
                  </a:ext>
                </a:extLst>
              </a:tr>
              <a:tr h="760739">
                <a:tc>
                  <a:txBody>
                    <a:bodyPr/>
                    <a:lstStyle/>
                    <a:p>
                      <a:r>
                        <a:rPr lang="en-US" sz="1400" b="1" dirty="0"/>
                        <a:t>2</a:t>
                      </a:r>
                    </a:p>
                  </a:txBody>
                  <a:tcPr/>
                </a:tc>
                <a:tc>
                  <a:txBody>
                    <a:bodyPr/>
                    <a:lstStyle/>
                    <a:p>
                      <a:r>
                        <a:rPr lang="en-US" sz="1400" b="1" dirty="0"/>
                        <a:t>Generate new ca-cert and ca-key:</a:t>
                      </a:r>
                    </a:p>
                  </a:txBody>
                  <a:tcPr/>
                </a:tc>
                <a:tc>
                  <a:txBody>
                    <a:bodyPr/>
                    <a:lstStyle/>
                    <a:p>
                      <a:r>
                        <a:rPr lang="en-US" b="1" dirty="0" err="1">
                          <a:solidFill>
                            <a:srgbClr val="7030A0"/>
                          </a:solidFill>
                        </a:rPr>
                        <a:t>openssl</a:t>
                      </a:r>
                      <a:r>
                        <a:rPr lang="en-US" b="1" dirty="0">
                          <a:solidFill>
                            <a:srgbClr val="7030A0"/>
                          </a:solidFill>
                        </a:rPr>
                        <a:t> req </a:t>
                      </a:r>
                      <a:r>
                        <a:rPr lang="en-US" dirty="0"/>
                        <a:t>-new -x509 -</a:t>
                      </a:r>
                      <a:r>
                        <a:rPr lang="en-US" dirty="0" err="1"/>
                        <a:t>keyout</a:t>
                      </a:r>
                      <a:r>
                        <a:rPr lang="en-US" dirty="0"/>
                        <a:t> </a:t>
                      </a:r>
                      <a:r>
                        <a:rPr lang="en-US" b="1" dirty="0">
                          <a:solidFill>
                            <a:srgbClr val="00B050"/>
                          </a:solidFill>
                        </a:rPr>
                        <a:t>ca-key</a:t>
                      </a:r>
                      <a:r>
                        <a:rPr lang="en-US" dirty="0"/>
                        <a:t> -out </a:t>
                      </a:r>
                      <a:r>
                        <a:rPr lang="en-US" b="1" dirty="0">
                          <a:solidFill>
                            <a:srgbClr val="00B050"/>
                          </a:solidFill>
                        </a:rPr>
                        <a:t>ca-cert</a:t>
                      </a:r>
                    </a:p>
                  </a:txBody>
                  <a:tcPr/>
                </a:tc>
                <a:tc>
                  <a:txBody>
                    <a:bodyPr/>
                    <a:lstStyle/>
                    <a:p>
                      <a:r>
                        <a:rPr lang="en-US" sz="1100" b="1" kern="1200" dirty="0">
                          <a:solidFill>
                            <a:schemeClr val="tx1"/>
                          </a:solidFill>
                          <a:latin typeface="+mn-lt"/>
                          <a:ea typeface="+mn-ea"/>
                          <a:cs typeface="+mn-cs"/>
                        </a:rPr>
                        <a:t>ca-cert</a:t>
                      </a:r>
                    </a:p>
                    <a:p>
                      <a:r>
                        <a:rPr lang="en-US" sz="1100" b="1" kern="1200" dirty="0">
                          <a:solidFill>
                            <a:schemeClr val="tx1"/>
                          </a:solidFill>
                          <a:latin typeface="+mn-lt"/>
                          <a:ea typeface="+mn-ea"/>
                          <a:cs typeface="+mn-cs"/>
                        </a:rPr>
                        <a:t>ca-key</a:t>
                      </a:r>
                    </a:p>
                  </a:txBody>
                  <a:tcPr/>
                </a:tc>
                <a:extLst>
                  <a:ext uri="{0D108BD9-81ED-4DB2-BD59-A6C34878D82A}">
                    <a16:rowId xmlns:a16="http://schemas.microsoft.com/office/drawing/2014/main" val="1956844284"/>
                  </a:ext>
                </a:extLst>
              </a:tr>
              <a:tr h="982621">
                <a:tc>
                  <a:txBody>
                    <a:bodyPr/>
                    <a:lstStyle/>
                    <a:p>
                      <a:r>
                        <a:rPr lang="en-US" sz="1400" b="1" dirty="0"/>
                        <a:t>3</a:t>
                      </a:r>
                    </a:p>
                  </a:txBody>
                  <a:tcPr>
                    <a:solidFill>
                      <a:schemeClr val="bg1">
                        <a:alpha val="20000"/>
                      </a:schemeClr>
                    </a:solidFill>
                  </a:tcPr>
                </a:tc>
                <a:tc>
                  <a:txBody>
                    <a:bodyPr/>
                    <a:lstStyle/>
                    <a:p>
                      <a:r>
                        <a:rPr lang="en-US" sz="1400" b="1" dirty="0"/>
                        <a:t>Extracting cert/creating cert sign req(</a:t>
                      </a:r>
                      <a:r>
                        <a:rPr lang="en-US" sz="1400" b="1" dirty="0" err="1"/>
                        <a:t>csr</a:t>
                      </a:r>
                      <a:r>
                        <a:rPr lang="en-US" sz="1400" b="1" dirty="0"/>
                        <a:t>)</a:t>
                      </a:r>
                    </a:p>
                  </a:txBody>
                  <a:tcPr>
                    <a:solidFill>
                      <a:schemeClr val="bg1">
                        <a:alpha val="20000"/>
                      </a:schemeClr>
                    </a:solidFill>
                  </a:tcPr>
                </a:tc>
                <a:tc>
                  <a:txBody>
                    <a:bodyPr/>
                    <a:lstStyle/>
                    <a:p>
                      <a:r>
                        <a:rPr lang="en-US" sz="1800" b="1" kern="1200" dirty="0" err="1">
                          <a:solidFill>
                            <a:srgbClr val="7030A0"/>
                          </a:solidFill>
                          <a:latin typeface="+mn-lt"/>
                          <a:ea typeface="+mn-ea"/>
                          <a:cs typeface="+mn-cs"/>
                        </a:rPr>
                        <a:t>keytool</a:t>
                      </a:r>
                      <a:r>
                        <a:rPr lang="en-US" sz="1800" b="1" kern="1200" dirty="0">
                          <a:solidFill>
                            <a:srgbClr val="7030A0"/>
                          </a:solidFill>
                          <a:latin typeface="+mn-lt"/>
                          <a:ea typeface="+mn-ea"/>
                          <a:cs typeface="+mn-cs"/>
                        </a:rPr>
                        <a:t> </a:t>
                      </a:r>
                      <a:r>
                        <a:rPr lang="en-US" sz="1800" b="0" kern="1200" dirty="0">
                          <a:solidFill>
                            <a:schemeClr val="tx1"/>
                          </a:solidFill>
                          <a:latin typeface="+mn-lt"/>
                          <a:ea typeface="+mn-ea"/>
                          <a:cs typeface="+mn-cs"/>
                        </a:rPr>
                        <a:t>-</a:t>
                      </a:r>
                      <a:r>
                        <a:rPr lang="en-US" sz="1800" b="0" kern="1200" dirty="0" err="1">
                          <a:solidFill>
                            <a:schemeClr val="tx1"/>
                          </a:solidFill>
                          <a:latin typeface="+mn-lt"/>
                          <a:ea typeface="+mn-ea"/>
                          <a:cs typeface="+mn-cs"/>
                        </a:rPr>
                        <a:t>keystore</a:t>
                      </a:r>
                      <a:r>
                        <a:rPr lang="en-US" sz="1800" b="0" kern="1200" dirty="0">
                          <a:solidFill>
                            <a:schemeClr val="tx1"/>
                          </a:solidFill>
                          <a:latin typeface="+mn-lt"/>
                          <a:ea typeface="+mn-ea"/>
                          <a:cs typeface="+mn-cs"/>
                        </a:rPr>
                        <a:t> </a:t>
                      </a:r>
                      <a:r>
                        <a:rPr lang="en-US" sz="1600" b="1" dirty="0" err="1">
                          <a:solidFill>
                            <a:srgbClr val="0070C0"/>
                          </a:solidFill>
                          <a:highlight>
                            <a:srgbClr val="00FFFF"/>
                          </a:highlight>
                        </a:rPr>
                        <a:t>KeyStore.jks</a:t>
                      </a:r>
                      <a:r>
                        <a:rPr lang="en-US" sz="1600" b="1" dirty="0">
                          <a:solidFill>
                            <a:srgbClr val="0070C0"/>
                          </a:solidFill>
                        </a:rPr>
                        <a:t> </a:t>
                      </a:r>
                      <a:r>
                        <a:rPr lang="en-US" dirty="0"/>
                        <a:t>-alias </a:t>
                      </a:r>
                      <a:r>
                        <a:rPr lang="en-US" dirty="0" err="1"/>
                        <a:t>bmc</a:t>
                      </a:r>
                      <a:r>
                        <a:rPr lang="en-US" dirty="0"/>
                        <a:t> </a:t>
                      </a:r>
                      <a:r>
                        <a:rPr lang="en-US" b="1" dirty="0">
                          <a:solidFill>
                            <a:srgbClr val="7030A0"/>
                          </a:solidFill>
                        </a:rPr>
                        <a:t>-</a:t>
                      </a:r>
                      <a:r>
                        <a:rPr lang="en-US" b="1" dirty="0" err="1">
                          <a:solidFill>
                            <a:srgbClr val="7030A0"/>
                          </a:solidFill>
                        </a:rPr>
                        <a:t>certreq</a:t>
                      </a:r>
                      <a:r>
                        <a:rPr lang="en-US" b="1" dirty="0">
                          <a:solidFill>
                            <a:srgbClr val="7030A0"/>
                          </a:solidFill>
                        </a:rPr>
                        <a:t> </a:t>
                      </a:r>
                      <a:r>
                        <a:rPr lang="en-US" dirty="0"/>
                        <a:t>-file </a:t>
                      </a:r>
                      <a:r>
                        <a:rPr lang="en-US" b="1" dirty="0">
                          <a:solidFill>
                            <a:srgbClr val="00B050"/>
                          </a:solidFill>
                        </a:rPr>
                        <a:t>cert-file</a:t>
                      </a:r>
                    </a:p>
                  </a:txBody>
                  <a:tcPr>
                    <a:solidFill>
                      <a:schemeClr val="bg1">
                        <a:alpha val="20000"/>
                      </a:schemeClr>
                    </a:solidFill>
                  </a:tcPr>
                </a:tc>
                <a:tc>
                  <a:txBody>
                    <a:bodyPr/>
                    <a:lstStyle/>
                    <a:p>
                      <a:r>
                        <a:rPr lang="en-US" sz="1100" b="1" dirty="0"/>
                        <a:t>cert-file</a:t>
                      </a:r>
                    </a:p>
                  </a:txBody>
                  <a:tcPr>
                    <a:solidFill>
                      <a:schemeClr val="bg1">
                        <a:alpha val="20000"/>
                      </a:schemeClr>
                    </a:solidFill>
                  </a:tcPr>
                </a:tc>
                <a:extLst>
                  <a:ext uri="{0D108BD9-81ED-4DB2-BD59-A6C34878D82A}">
                    <a16:rowId xmlns:a16="http://schemas.microsoft.com/office/drawing/2014/main" val="116368905"/>
                  </a:ext>
                </a:extLst>
              </a:tr>
            </a:tbl>
          </a:graphicData>
        </a:graphic>
      </p:graphicFrame>
    </p:spTree>
    <p:extLst>
      <p:ext uri="{BB962C8B-B14F-4D97-AF65-F5344CB8AC3E}">
        <p14:creationId xmlns:p14="http://schemas.microsoft.com/office/powerpoint/2010/main" val="1527317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EB84300-A4E7-4CAF-AA19-C9ACAD98AC53}"/>
              </a:ext>
            </a:extLst>
          </p:cNvPr>
          <p:cNvSpPr>
            <a:spLocks noGrp="1"/>
          </p:cNvSpPr>
          <p:nvPr>
            <p:ph type="title" idx="4294967295"/>
          </p:nvPr>
        </p:nvSpPr>
        <p:spPr>
          <a:xfrm>
            <a:off x="780660" y="1324947"/>
            <a:ext cx="10584025" cy="4786603"/>
          </a:xfrm>
        </p:spPr>
        <p:txBody>
          <a:bodyPr>
            <a:normAutofit/>
          </a:bodyPr>
          <a:lstStyle/>
          <a:p>
            <a:pPr algn="l"/>
            <a:r>
              <a:rPr lang="en-US" sz="2400" dirty="0">
                <a:solidFill>
                  <a:srgbClr val="C00000"/>
                </a:solidFill>
              </a:rPr>
              <a:t> </a:t>
            </a:r>
            <a:endParaRPr lang="en-US" dirty="0"/>
          </a:p>
        </p:txBody>
      </p:sp>
      <p:sp>
        <p:nvSpPr>
          <p:cNvPr id="11" name="TextBox 10">
            <a:extLst>
              <a:ext uri="{FF2B5EF4-FFF2-40B4-BE49-F238E27FC236}">
                <a16:creationId xmlns:a16="http://schemas.microsoft.com/office/drawing/2014/main" id="{6170BB21-C847-4213-A04A-03240A9E9CBB}"/>
              </a:ext>
            </a:extLst>
          </p:cNvPr>
          <p:cNvSpPr txBox="1"/>
          <p:nvPr/>
        </p:nvSpPr>
        <p:spPr>
          <a:xfrm>
            <a:off x="718457" y="737118"/>
            <a:ext cx="10674221" cy="461665"/>
          </a:xfrm>
          <a:prstGeom prst="rect">
            <a:avLst/>
          </a:prstGeom>
          <a:noFill/>
          <a:ln>
            <a:solidFill>
              <a:schemeClr val="accent2">
                <a:lumMod val="60000"/>
                <a:lumOff val="40000"/>
              </a:schemeClr>
            </a:solidFill>
          </a:ln>
        </p:spPr>
        <p:txBody>
          <a:bodyPr wrap="square" rtlCol="0">
            <a:spAutoFit/>
          </a:bodyPr>
          <a:lstStyle/>
          <a:p>
            <a:r>
              <a:rPr lang="en-US" sz="2400" b="1" dirty="0">
                <a:solidFill>
                  <a:srgbClr val="C00000"/>
                </a:solidFill>
                <a:highlight>
                  <a:srgbClr val="FFFF00"/>
                </a:highlight>
              </a:rPr>
              <a:t>Steps involved in creating </a:t>
            </a:r>
            <a:r>
              <a:rPr lang="en-US" sz="2400" b="1" dirty="0" err="1">
                <a:solidFill>
                  <a:srgbClr val="C00000"/>
                </a:solidFill>
                <a:highlight>
                  <a:srgbClr val="FFFF00"/>
                </a:highlight>
              </a:rPr>
              <a:t>keystore</a:t>
            </a:r>
            <a:r>
              <a:rPr lang="en-US" sz="2400" b="1" dirty="0">
                <a:solidFill>
                  <a:srgbClr val="C00000"/>
                </a:solidFill>
                <a:highlight>
                  <a:srgbClr val="FFFF00"/>
                </a:highlight>
              </a:rPr>
              <a:t> – part 2</a:t>
            </a:r>
            <a:endParaRPr lang="en-US" sz="2400" dirty="0">
              <a:highlight>
                <a:srgbClr val="FFFF00"/>
              </a:highlight>
            </a:endParaRPr>
          </a:p>
        </p:txBody>
      </p:sp>
      <p:sp>
        <p:nvSpPr>
          <p:cNvPr id="2" name="Slide Number Placeholder 1">
            <a:extLst>
              <a:ext uri="{FF2B5EF4-FFF2-40B4-BE49-F238E27FC236}">
                <a16:creationId xmlns:a16="http://schemas.microsoft.com/office/drawing/2014/main" id="{EBC07B4A-D345-45D0-8E6C-1FB1793FCF60}"/>
              </a:ext>
            </a:extLst>
          </p:cNvPr>
          <p:cNvSpPr>
            <a:spLocks noGrp="1"/>
          </p:cNvSpPr>
          <p:nvPr>
            <p:ph type="sldNum" sz="quarter" idx="12"/>
          </p:nvPr>
        </p:nvSpPr>
        <p:spPr/>
        <p:txBody>
          <a:bodyPr/>
          <a:lstStyle/>
          <a:p>
            <a:fld id="{45D711A1-34BE-4A32-95B5-99F7431790F6}" type="slidenum">
              <a:rPr lang="en-US" smtClean="0"/>
              <a:t>13</a:t>
            </a:fld>
            <a:endParaRPr lang="en-US"/>
          </a:p>
        </p:txBody>
      </p:sp>
      <p:graphicFrame>
        <p:nvGraphicFramePr>
          <p:cNvPr id="6" name="Table 5">
            <a:extLst>
              <a:ext uri="{FF2B5EF4-FFF2-40B4-BE49-F238E27FC236}">
                <a16:creationId xmlns:a16="http://schemas.microsoft.com/office/drawing/2014/main" id="{54B11EA4-26FB-4585-9B8D-F9357F4E06F7}"/>
              </a:ext>
            </a:extLst>
          </p:cNvPr>
          <p:cNvGraphicFramePr>
            <a:graphicFrameLocks noGrp="1"/>
          </p:cNvGraphicFramePr>
          <p:nvPr>
            <p:extLst>
              <p:ext uri="{D42A27DB-BD31-4B8C-83A1-F6EECF244321}">
                <p14:modId xmlns:p14="http://schemas.microsoft.com/office/powerpoint/2010/main" val="2517407220"/>
              </p:ext>
            </p:extLst>
          </p:nvPr>
        </p:nvGraphicFramePr>
        <p:xfrm>
          <a:off x="780660" y="1464906"/>
          <a:ext cx="10584025" cy="4783069"/>
        </p:xfrm>
        <a:graphic>
          <a:graphicData uri="http://schemas.openxmlformats.org/drawingml/2006/table">
            <a:tbl>
              <a:tblPr firstRow="1" bandRow="1">
                <a:tableStyleId>{BDBED569-4797-4DF1-A0F4-6AAB3CD982D8}</a:tableStyleId>
              </a:tblPr>
              <a:tblGrid>
                <a:gridCol w="702907">
                  <a:extLst>
                    <a:ext uri="{9D8B030D-6E8A-4147-A177-3AD203B41FA5}">
                      <a16:colId xmlns:a16="http://schemas.microsoft.com/office/drawing/2014/main" val="1836719513"/>
                    </a:ext>
                  </a:extLst>
                </a:gridCol>
                <a:gridCol w="1412284">
                  <a:extLst>
                    <a:ext uri="{9D8B030D-6E8A-4147-A177-3AD203B41FA5}">
                      <a16:colId xmlns:a16="http://schemas.microsoft.com/office/drawing/2014/main" val="3098766487"/>
                    </a:ext>
                  </a:extLst>
                </a:gridCol>
                <a:gridCol w="6817020">
                  <a:extLst>
                    <a:ext uri="{9D8B030D-6E8A-4147-A177-3AD203B41FA5}">
                      <a16:colId xmlns:a16="http://schemas.microsoft.com/office/drawing/2014/main" val="493559058"/>
                    </a:ext>
                  </a:extLst>
                </a:gridCol>
                <a:gridCol w="1651814">
                  <a:extLst>
                    <a:ext uri="{9D8B030D-6E8A-4147-A177-3AD203B41FA5}">
                      <a16:colId xmlns:a16="http://schemas.microsoft.com/office/drawing/2014/main" val="2681274610"/>
                    </a:ext>
                  </a:extLst>
                </a:gridCol>
              </a:tblGrid>
              <a:tr h="746449">
                <a:tc>
                  <a:txBody>
                    <a:bodyPr/>
                    <a:lstStyle/>
                    <a:p>
                      <a:r>
                        <a:rPr lang="en-US" dirty="0"/>
                        <a:t>Step</a:t>
                      </a:r>
                    </a:p>
                  </a:txBody>
                  <a:tcPr/>
                </a:tc>
                <a:tc>
                  <a:txBody>
                    <a:bodyPr/>
                    <a:lstStyle/>
                    <a:p>
                      <a:r>
                        <a:rPr lang="en-US" sz="1400" dirty="0"/>
                        <a:t>Short description of command</a:t>
                      </a:r>
                    </a:p>
                  </a:txBody>
                  <a:tcPr/>
                </a:tc>
                <a:tc>
                  <a:txBody>
                    <a:bodyPr/>
                    <a:lstStyle/>
                    <a:p>
                      <a:r>
                        <a:rPr lang="en-US" sz="1400" dirty="0"/>
                        <a:t>Actual command</a:t>
                      </a:r>
                    </a:p>
                  </a:txBody>
                  <a:tcPr/>
                </a:tc>
                <a:tc>
                  <a:txBody>
                    <a:bodyPr/>
                    <a:lstStyle/>
                    <a:p>
                      <a:r>
                        <a:rPr lang="en-US" sz="1400" dirty="0"/>
                        <a:t>Artifacts</a:t>
                      </a:r>
                    </a:p>
                  </a:txBody>
                  <a:tcPr/>
                </a:tc>
                <a:extLst>
                  <a:ext uri="{0D108BD9-81ED-4DB2-BD59-A6C34878D82A}">
                    <a16:rowId xmlns:a16="http://schemas.microsoft.com/office/drawing/2014/main" val="1589941201"/>
                  </a:ext>
                </a:extLst>
              </a:tr>
              <a:tr h="540319">
                <a:tc>
                  <a:txBody>
                    <a:bodyPr/>
                    <a:lstStyle/>
                    <a:p>
                      <a:r>
                        <a:rPr lang="en-US" sz="1800" dirty="0"/>
                        <a:t>4</a:t>
                      </a:r>
                    </a:p>
                  </a:txBody>
                  <a:tcPr>
                    <a:solidFill>
                      <a:schemeClr val="bg1">
                        <a:alpha val="20000"/>
                      </a:schemeClr>
                    </a:solidFill>
                  </a:tcPr>
                </a:tc>
                <a:tc>
                  <a:txBody>
                    <a:bodyPr/>
                    <a:lstStyle/>
                    <a:p>
                      <a:r>
                        <a:rPr lang="en-US" sz="1050" b="1" dirty="0"/>
                        <a:t>Sign the “cert-file” and cert-signed will be the new cert</a:t>
                      </a:r>
                    </a:p>
                  </a:txBody>
                  <a:tcPr>
                    <a:solidFill>
                      <a:schemeClr val="bg1">
                        <a:alpha val="20000"/>
                      </a:schemeClr>
                    </a:solidFill>
                  </a:tcPr>
                </a:tc>
                <a:tc>
                  <a:txBody>
                    <a:bodyPr/>
                    <a:lstStyle/>
                    <a:p>
                      <a:r>
                        <a:rPr lang="en-US" sz="1600" b="1" kern="1200" dirty="0" err="1">
                          <a:solidFill>
                            <a:srgbClr val="7030A0"/>
                          </a:solidFill>
                          <a:latin typeface="+mn-lt"/>
                          <a:ea typeface="+mn-ea"/>
                          <a:cs typeface="+mn-cs"/>
                        </a:rPr>
                        <a:t>openssl</a:t>
                      </a:r>
                      <a:r>
                        <a:rPr lang="en-US" sz="1600" b="1" kern="1200" dirty="0">
                          <a:solidFill>
                            <a:srgbClr val="7030A0"/>
                          </a:solidFill>
                          <a:latin typeface="+mn-lt"/>
                          <a:ea typeface="+mn-ea"/>
                          <a:cs typeface="+mn-cs"/>
                        </a:rPr>
                        <a:t> x509 </a:t>
                      </a:r>
                      <a:r>
                        <a:rPr lang="en-US" sz="1400" dirty="0"/>
                        <a:t>-req -CA </a:t>
                      </a:r>
                      <a:r>
                        <a:rPr lang="en-US" sz="1400" b="1" kern="1200" dirty="0">
                          <a:solidFill>
                            <a:srgbClr val="0070C0"/>
                          </a:solidFill>
                          <a:highlight>
                            <a:srgbClr val="00FFFF"/>
                          </a:highlight>
                          <a:latin typeface="+mn-lt"/>
                          <a:ea typeface="+mn-ea"/>
                          <a:cs typeface="+mn-cs"/>
                        </a:rPr>
                        <a:t>ca-cert</a:t>
                      </a:r>
                      <a:r>
                        <a:rPr lang="en-US" sz="1400" dirty="0"/>
                        <a:t> -</a:t>
                      </a:r>
                      <a:r>
                        <a:rPr lang="en-US" sz="1400" dirty="0" err="1"/>
                        <a:t>CAkey</a:t>
                      </a:r>
                      <a:r>
                        <a:rPr lang="en-US" sz="1400" dirty="0"/>
                        <a:t> </a:t>
                      </a:r>
                      <a:r>
                        <a:rPr lang="en-US" sz="1400" b="1" kern="1200" dirty="0">
                          <a:solidFill>
                            <a:srgbClr val="0070C0"/>
                          </a:solidFill>
                          <a:highlight>
                            <a:srgbClr val="00FFFF"/>
                          </a:highlight>
                          <a:latin typeface="+mn-lt"/>
                          <a:ea typeface="+mn-ea"/>
                          <a:cs typeface="+mn-cs"/>
                        </a:rPr>
                        <a:t>ca-key</a:t>
                      </a:r>
                      <a:r>
                        <a:rPr lang="en-US" sz="1400" dirty="0"/>
                        <a:t> -in </a:t>
                      </a:r>
                      <a:r>
                        <a:rPr lang="en-US" sz="1400" b="1" dirty="0">
                          <a:solidFill>
                            <a:srgbClr val="0070C0"/>
                          </a:solidFill>
                          <a:highlight>
                            <a:srgbClr val="00FFFF"/>
                          </a:highlight>
                        </a:rPr>
                        <a:t>cert-file</a:t>
                      </a:r>
                      <a:r>
                        <a:rPr lang="en-US" sz="1400" dirty="0"/>
                        <a:t> -out </a:t>
                      </a:r>
                    </a:p>
                    <a:p>
                      <a:r>
                        <a:rPr lang="en-US" sz="1400" dirty="0"/>
                        <a:t>       </a:t>
                      </a:r>
                      <a:r>
                        <a:rPr lang="en-US" sz="1400" b="1" dirty="0">
                          <a:solidFill>
                            <a:srgbClr val="00B050"/>
                          </a:solidFill>
                        </a:rPr>
                        <a:t>cert-signed</a:t>
                      </a:r>
                      <a:r>
                        <a:rPr lang="en-US" sz="1400" b="1" dirty="0"/>
                        <a:t> </a:t>
                      </a:r>
                      <a:r>
                        <a:rPr lang="en-US" sz="1400" dirty="0"/>
                        <a:t>-days 365 -</a:t>
                      </a:r>
                      <a:r>
                        <a:rPr lang="en-US" sz="1400" dirty="0" err="1"/>
                        <a:t>CAcreateserial</a:t>
                      </a:r>
                      <a:r>
                        <a:rPr lang="en-US" sz="1400" dirty="0"/>
                        <a:t> -</a:t>
                      </a:r>
                      <a:r>
                        <a:rPr lang="en-US" sz="1400" dirty="0" err="1"/>
                        <a:t>passin</a:t>
                      </a:r>
                      <a:r>
                        <a:rPr lang="en-US" sz="1400" dirty="0"/>
                        <a:t> </a:t>
                      </a:r>
                      <a:r>
                        <a:rPr lang="en-US" sz="1400" dirty="0" err="1"/>
                        <a:t>pass:</a:t>
                      </a:r>
                      <a:r>
                        <a:rPr lang="en-US" sz="1400" i="1" dirty="0" err="1"/>
                        <a:t>password</a:t>
                      </a:r>
                      <a:endParaRPr lang="en-US" sz="1400" i="1" dirty="0"/>
                    </a:p>
                  </a:txBody>
                  <a:tcPr>
                    <a:solidFill>
                      <a:schemeClr val="bg1">
                        <a:alpha val="20000"/>
                      </a:schemeClr>
                    </a:solidFill>
                  </a:tcPr>
                </a:tc>
                <a:tc>
                  <a:txBody>
                    <a:bodyPr/>
                    <a:lstStyle/>
                    <a:p>
                      <a:r>
                        <a:rPr lang="en-US" sz="1400" dirty="0"/>
                        <a:t>cert-signed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cert-</a:t>
                      </a:r>
                      <a:r>
                        <a:rPr lang="en-US" sz="1400" dirty="0" err="1"/>
                        <a:t>signed.srl</a:t>
                      </a:r>
                      <a:endParaRPr lang="en-US" sz="1400" dirty="0"/>
                    </a:p>
                  </a:txBody>
                  <a:tcPr>
                    <a:solidFill>
                      <a:schemeClr val="bg1">
                        <a:alpha val="20000"/>
                      </a:schemeClr>
                    </a:solidFill>
                  </a:tcPr>
                </a:tc>
                <a:extLst>
                  <a:ext uri="{0D108BD9-81ED-4DB2-BD59-A6C34878D82A}">
                    <a16:rowId xmlns:a16="http://schemas.microsoft.com/office/drawing/2014/main" val="1512222069"/>
                  </a:ext>
                </a:extLst>
              </a:tr>
              <a:tr h="441423">
                <a:tc>
                  <a:txBody>
                    <a:bodyPr/>
                    <a:lstStyle/>
                    <a:p>
                      <a:r>
                        <a:rPr lang="en-US" sz="1800" dirty="0"/>
                        <a:t>5</a:t>
                      </a:r>
                    </a:p>
                  </a:txBody>
                  <a:tcPr/>
                </a:tc>
                <a:tc>
                  <a:txBody>
                    <a:bodyPr/>
                    <a:lstStyle/>
                    <a:p>
                      <a:r>
                        <a:rPr lang="en-US" sz="1050" b="1" dirty="0"/>
                        <a:t>importing the ca-cert to </a:t>
                      </a:r>
                      <a:r>
                        <a:rPr lang="en-US" sz="1050" b="1" dirty="0" err="1"/>
                        <a:t>keystore</a:t>
                      </a:r>
                      <a:r>
                        <a:rPr lang="en-US" sz="1050" b="1" dirty="0"/>
                        <a:t> file</a:t>
                      </a:r>
                    </a:p>
                  </a:txBody>
                  <a:tcPr/>
                </a:tc>
                <a:tc>
                  <a:txBody>
                    <a:bodyPr/>
                    <a:lstStyle/>
                    <a:p>
                      <a:r>
                        <a:rPr lang="en-US" sz="1600" b="1" kern="1200" dirty="0" err="1">
                          <a:solidFill>
                            <a:srgbClr val="7030A0"/>
                          </a:solidFill>
                          <a:latin typeface="+mn-lt"/>
                          <a:ea typeface="+mn-ea"/>
                          <a:cs typeface="+mn-cs"/>
                        </a:rPr>
                        <a:t>keytool</a:t>
                      </a:r>
                      <a:r>
                        <a:rPr lang="en-US" sz="1600" b="1" kern="1200" dirty="0">
                          <a:solidFill>
                            <a:srgbClr val="7030A0"/>
                          </a:solidFill>
                          <a:latin typeface="+mn-lt"/>
                          <a:ea typeface="+mn-ea"/>
                          <a:cs typeface="+mn-cs"/>
                        </a:rPr>
                        <a:t> -</a:t>
                      </a:r>
                      <a:r>
                        <a:rPr lang="en-US" sz="1600" b="1" kern="1200" dirty="0" err="1">
                          <a:solidFill>
                            <a:srgbClr val="7030A0"/>
                          </a:solidFill>
                          <a:latin typeface="+mn-lt"/>
                          <a:ea typeface="+mn-ea"/>
                          <a:cs typeface="+mn-cs"/>
                        </a:rPr>
                        <a:t>keystore</a:t>
                      </a:r>
                      <a:r>
                        <a:rPr lang="en-US" sz="1600" b="1" kern="1200" dirty="0">
                          <a:solidFill>
                            <a:srgbClr val="7030A0"/>
                          </a:solidFill>
                          <a:latin typeface="+mn-lt"/>
                          <a:ea typeface="+mn-ea"/>
                          <a:cs typeface="+mn-cs"/>
                        </a:rPr>
                        <a:t> </a:t>
                      </a:r>
                      <a:r>
                        <a:rPr lang="en-US" sz="1400" b="1" kern="1200" dirty="0" err="1">
                          <a:solidFill>
                            <a:srgbClr val="0070C0"/>
                          </a:solidFill>
                          <a:highlight>
                            <a:srgbClr val="00FFFF"/>
                          </a:highlight>
                          <a:latin typeface="+mn-lt"/>
                          <a:ea typeface="+mn-ea"/>
                          <a:cs typeface="+mn-cs"/>
                        </a:rPr>
                        <a:t>KeyStore.jks</a:t>
                      </a:r>
                      <a:r>
                        <a:rPr lang="en-US" sz="1400" b="1" kern="1200" dirty="0">
                          <a:solidFill>
                            <a:srgbClr val="0070C0"/>
                          </a:solidFill>
                          <a:highlight>
                            <a:srgbClr val="00FFFF"/>
                          </a:highlight>
                          <a:latin typeface="+mn-lt"/>
                          <a:ea typeface="+mn-ea"/>
                          <a:cs typeface="+mn-cs"/>
                        </a:rPr>
                        <a:t> </a:t>
                      </a:r>
                      <a:r>
                        <a:rPr lang="en-US" sz="1400" dirty="0"/>
                        <a:t>-alias </a:t>
                      </a:r>
                      <a:r>
                        <a:rPr lang="en-US" sz="1400" dirty="0" err="1"/>
                        <a:t>CARoot</a:t>
                      </a:r>
                      <a:r>
                        <a:rPr lang="en-US" sz="1400" dirty="0"/>
                        <a:t> -import -file </a:t>
                      </a:r>
                      <a:r>
                        <a:rPr lang="en-US" sz="1400" b="1" dirty="0">
                          <a:solidFill>
                            <a:srgbClr val="0070C0"/>
                          </a:solidFill>
                          <a:highlight>
                            <a:srgbClr val="00FFFF"/>
                          </a:highlight>
                        </a:rPr>
                        <a:t>ca-cert</a:t>
                      </a:r>
                    </a:p>
                  </a:txBody>
                  <a:tcPr/>
                </a:tc>
                <a:tc>
                  <a:txBody>
                    <a:bodyPr/>
                    <a:lstStyle/>
                    <a:p>
                      <a:r>
                        <a:rPr lang="en-US" sz="1400" b="0" dirty="0">
                          <a:solidFill>
                            <a:schemeClr val="tx1"/>
                          </a:solidFill>
                        </a:rPr>
                        <a:t>Updated </a:t>
                      </a:r>
                      <a:r>
                        <a:rPr lang="en-US" sz="1400" b="0" dirty="0" err="1">
                          <a:solidFill>
                            <a:schemeClr val="tx1"/>
                          </a:solidFill>
                        </a:rPr>
                        <a:t>KeyStore.jks</a:t>
                      </a:r>
                      <a:endParaRPr lang="en-US" sz="1400" b="0" dirty="0">
                        <a:solidFill>
                          <a:schemeClr val="tx1"/>
                        </a:solidFill>
                      </a:endParaRPr>
                    </a:p>
                  </a:txBody>
                  <a:tcPr/>
                </a:tc>
                <a:extLst>
                  <a:ext uri="{0D108BD9-81ED-4DB2-BD59-A6C34878D82A}">
                    <a16:rowId xmlns:a16="http://schemas.microsoft.com/office/drawing/2014/main" val="1956844284"/>
                  </a:ext>
                </a:extLst>
              </a:tr>
              <a:tr h="450266">
                <a:tc>
                  <a:txBody>
                    <a:bodyPr/>
                    <a:lstStyle/>
                    <a:p>
                      <a:r>
                        <a:rPr lang="en-US" sz="1800" dirty="0"/>
                        <a:t>6</a:t>
                      </a:r>
                    </a:p>
                  </a:txBody>
                  <a:tcPr>
                    <a:solidFill>
                      <a:schemeClr val="bg1">
                        <a:alpha val="20000"/>
                      </a:schemeClr>
                    </a:solidFill>
                  </a:tcPr>
                </a:tc>
                <a:tc>
                  <a:txBody>
                    <a:bodyPr/>
                    <a:lstStyle/>
                    <a:p>
                      <a:r>
                        <a:rPr lang="en-US" sz="1050" b="1" dirty="0"/>
                        <a:t>import cert-signed to </a:t>
                      </a:r>
                      <a:r>
                        <a:rPr lang="en-US" sz="1050" b="1" dirty="0" err="1"/>
                        <a:t>keystore</a:t>
                      </a:r>
                      <a:endParaRPr lang="en-US" sz="1050" b="1" dirty="0"/>
                    </a:p>
                  </a:txBody>
                  <a:tcPr>
                    <a:solidFill>
                      <a:schemeClr val="bg1">
                        <a:alpha val="20000"/>
                      </a:schemeClr>
                    </a:solidFill>
                  </a:tcPr>
                </a:tc>
                <a:tc>
                  <a:txBody>
                    <a:bodyPr/>
                    <a:lstStyle/>
                    <a:p>
                      <a:r>
                        <a:rPr lang="en-US" sz="1600" b="1" kern="1200" dirty="0" err="1">
                          <a:solidFill>
                            <a:srgbClr val="7030A0"/>
                          </a:solidFill>
                          <a:latin typeface="+mn-lt"/>
                          <a:ea typeface="+mn-ea"/>
                          <a:cs typeface="+mn-cs"/>
                        </a:rPr>
                        <a:t>keytool</a:t>
                      </a:r>
                      <a:r>
                        <a:rPr lang="en-US" sz="1600" b="1" kern="1200" dirty="0">
                          <a:solidFill>
                            <a:srgbClr val="7030A0"/>
                          </a:solidFill>
                          <a:latin typeface="+mn-lt"/>
                          <a:ea typeface="+mn-ea"/>
                          <a:cs typeface="+mn-cs"/>
                        </a:rPr>
                        <a:t> -</a:t>
                      </a:r>
                      <a:r>
                        <a:rPr lang="en-US" sz="1600" b="1" kern="1200" dirty="0" err="1">
                          <a:solidFill>
                            <a:srgbClr val="7030A0"/>
                          </a:solidFill>
                          <a:latin typeface="+mn-lt"/>
                          <a:ea typeface="+mn-ea"/>
                          <a:cs typeface="+mn-cs"/>
                        </a:rPr>
                        <a:t>keystore</a:t>
                      </a:r>
                      <a:r>
                        <a:rPr lang="en-US" sz="1600" b="1" kern="1200" dirty="0">
                          <a:solidFill>
                            <a:srgbClr val="7030A0"/>
                          </a:solidFill>
                          <a:latin typeface="+mn-lt"/>
                          <a:ea typeface="+mn-ea"/>
                          <a:cs typeface="+mn-cs"/>
                        </a:rPr>
                        <a:t> </a:t>
                      </a:r>
                      <a:r>
                        <a:rPr lang="en-US" sz="1400" b="1" kern="1200" dirty="0" err="1">
                          <a:solidFill>
                            <a:srgbClr val="0070C0"/>
                          </a:solidFill>
                          <a:highlight>
                            <a:srgbClr val="00FFFF"/>
                          </a:highlight>
                          <a:latin typeface="+mn-lt"/>
                          <a:ea typeface="+mn-ea"/>
                          <a:cs typeface="+mn-cs"/>
                        </a:rPr>
                        <a:t>KeyStore.jks</a:t>
                      </a:r>
                      <a:r>
                        <a:rPr lang="en-US" sz="1400" b="1" kern="1200" dirty="0">
                          <a:solidFill>
                            <a:srgbClr val="0070C0"/>
                          </a:solidFill>
                          <a:highlight>
                            <a:srgbClr val="00FFFF"/>
                          </a:highlight>
                          <a:latin typeface="+mn-lt"/>
                          <a:ea typeface="+mn-ea"/>
                          <a:cs typeface="+mn-cs"/>
                        </a:rPr>
                        <a:t> </a:t>
                      </a:r>
                      <a:r>
                        <a:rPr lang="en-US" sz="1400" dirty="0"/>
                        <a:t>-alias </a:t>
                      </a:r>
                      <a:r>
                        <a:rPr lang="en-US" sz="1400" dirty="0" err="1"/>
                        <a:t>bmc</a:t>
                      </a:r>
                      <a:r>
                        <a:rPr lang="en-US" sz="1400" dirty="0"/>
                        <a:t> -import -file </a:t>
                      </a:r>
                      <a:r>
                        <a:rPr lang="en-US" sz="1400" b="1" kern="1200" dirty="0">
                          <a:solidFill>
                            <a:srgbClr val="0070C0"/>
                          </a:solidFill>
                          <a:highlight>
                            <a:srgbClr val="00FFFF"/>
                          </a:highlight>
                          <a:latin typeface="+mn-lt"/>
                          <a:ea typeface="+mn-ea"/>
                          <a:cs typeface="+mn-cs"/>
                        </a:rPr>
                        <a:t>cert-signed</a:t>
                      </a:r>
                    </a:p>
                  </a:txBody>
                  <a:tcPr>
                    <a:solidFill>
                      <a:schemeClr val="bg1">
                        <a:alpha val="2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Updated </a:t>
                      </a:r>
                      <a:r>
                        <a:rPr lang="en-US" sz="1400" b="0" dirty="0" err="1">
                          <a:solidFill>
                            <a:schemeClr val="tx1"/>
                          </a:solidFill>
                        </a:rPr>
                        <a:t>KeyStore.jks</a:t>
                      </a:r>
                      <a:endParaRPr lang="en-US" sz="1400" b="0" dirty="0">
                        <a:solidFill>
                          <a:schemeClr val="tx1"/>
                        </a:solidFill>
                      </a:endParaRPr>
                    </a:p>
                    <a:p>
                      <a:endParaRPr lang="en-US" sz="1400" b="0" dirty="0">
                        <a:solidFill>
                          <a:schemeClr val="tx1"/>
                        </a:solidFill>
                      </a:endParaRPr>
                    </a:p>
                  </a:txBody>
                  <a:tcPr>
                    <a:solidFill>
                      <a:schemeClr val="bg1">
                        <a:alpha val="20000"/>
                      </a:schemeClr>
                    </a:solidFill>
                  </a:tcPr>
                </a:tc>
                <a:extLst>
                  <a:ext uri="{0D108BD9-81ED-4DB2-BD59-A6C34878D82A}">
                    <a16:rowId xmlns:a16="http://schemas.microsoft.com/office/drawing/2014/main" val="116368905"/>
                  </a:ext>
                </a:extLst>
              </a:tr>
              <a:tr h="870514">
                <a:tc>
                  <a:txBody>
                    <a:bodyPr/>
                    <a:lstStyle/>
                    <a:p>
                      <a:r>
                        <a:rPr lang="en-US" sz="1800" dirty="0">
                          <a:solidFill>
                            <a:schemeClr val="bg1">
                              <a:lumMod val="50000"/>
                            </a:schemeClr>
                          </a:solidFill>
                        </a:rPr>
                        <a:t>7</a:t>
                      </a:r>
                    </a:p>
                  </a:txBody>
                  <a:tcPr/>
                </a:tc>
                <a:tc>
                  <a:txBody>
                    <a:bodyPr/>
                    <a:lstStyle/>
                    <a:p>
                      <a:r>
                        <a:rPr lang="en-US" sz="1050" b="1" dirty="0"/>
                        <a:t>Rename  </a:t>
                      </a:r>
                      <a:r>
                        <a:rPr lang="en-US" sz="1050" b="1" dirty="0">
                          <a:highlight>
                            <a:srgbClr val="00FFFF"/>
                          </a:highlight>
                        </a:rPr>
                        <a:t>ca-cert</a:t>
                      </a:r>
                      <a:r>
                        <a:rPr lang="en-US" sz="1050" b="1" dirty="0"/>
                        <a:t> to</a:t>
                      </a:r>
                      <a:r>
                        <a:rPr lang="en-US" sz="1050" b="1" dirty="0">
                          <a:solidFill>
                            <a:srgbClr val="00B0F0"/>
                          </a:solidFill>
                        </a:rPr>
                        <a:t> </a:t>
                      </a:r>
                      <a:r>
                        <a:rPr lang="en-US" sz="1200" b="1" i="1" dirty="0">
                          <a:solidFill>
                            <a:srgbClr val="7030A0"/>
                          </a:solidFill>
                          <a:highlight>
                            <a:srgbClr val="FFFF00"/>
                          </a:highlight>
                        </a:rPr>
                        <a:t>ca-cert-s</a:t>
                      </a:r>
                      <a:r>
                        <a:rPr lang="en-US" sz="1200" b="1" i="1" dirty="0">
                          <a:solidFill>
                            <a:srgbClr val="00B0F0"/>
                          </a:solidFill>
                        </a:rPr>
                        <a:t> </a:t>
                      </a:r>
                      <a:r>
                        <a:rPr lang="en-US" sz="1200" b="1" i="0" dirty="0"/>
                        <a:t>and  copy </a:t>
                      </a:r>
                      <a:r>
                        <a:rPr lang="en-US" sz="1050" b="1" dirty="0"/>
                        <a:t>into client machine and generate </a:t>
                      </a:r>
                      <a:r>
                        <a:rPr lang="en-US" sz="1050" b="1" dirty="0" err="1"/>
                        <a:t>truststore</a:t>
                      </a:r>
                      <a:r>
                        <a:rPr lang="en-US" sz="1050" b="1" dirty="0"/>
                        <a:t>(At client)</a:t>
                      </a:r>
                    </a:p>
                  </a:txBody>
                  <a:tcPr/>
                </a:tc>
                <a:tc>
                  <a:txBody>
                    <a:bodyPr/>
                    <a:lstStyle/>
                    <a:p>
                      <a:r>
                        <a:rPr lang="en-US" sz="1600" b="1" dirty="0"/>
                        <a:t>ca-cert-s generated at server side </a:t>
                      </a:r>
                      <a:endParaRPr lang="en-US" sz="1600" b="1" kern="1200" dirty="0">
                        <a:solidFill>
                          <a:srgbClr val="7030A0"/>
                        </a:solidFill>
                        <a:latin typeface="+mn-lt"/>
                        <a:ea typeface="+mn-ea"/>
                        <a:cs typeface="+mn-cs"/>
                      </a:endParaRPr>
                    </a:p>
                    <a:p>
                      <a:r>
                        <a:rPr lang="en-US" sz="1600" b="1" kern="1200" dirty="0" err="1">
                          <a:solidFill>
                            <a:srgbClr val="7030A0"/>
                          </a:solidFill>
                          <a:latin typeface="+mn-lt"/>
                          <a:ea typeface="+mn-ea"/>
                          <a:cs typeface="+mn-cs"/>
                        </a:rPr>
                        <a:t>keytool</a:t>
                      </a:r>
                      <a:r>
                        <a:rPr lang="en-US" sz="1600" b="1" kern="1200" dirty="0">
                          <a:solidFill>
                            <a:srgbClr val="7030A0"/>
                          </a:solidFill>
                          <a:latin typeface="+mn-lt"/>
                          <a:ea typeface="+mn-ea"/>
                          <a:cs typeface="+mn-cs"/>
                        </a:rPr>
                        <a:t> -</a:t>
                      </a:r>
                      <a:r>
                        <a:rPr lang="en-US" sz="1600" b="1" kern="1200" dirty="0" err="1">
                          <a:solidFill>
                            <a:srgbClr val="7030A0"/>
                          </a:solidFill>
                          <a:latin typeface="+mn-lt"/>
                          <a:ea typeface="+mn-ea"/>
                          <a:cs typeface="+mn-cs"/>
                        </a:rPr>
                        <a:t>keystore</a:t>
                      </a:r>
                      <a:r>
                        <a:rPr lang="en-US" sz="1600" b="1" kern="1200" dirty="0">
                          <a:solidFill>
                            <a:srgbClr val="7030A0"/>
                          </a:solidFill>
                          <a:latin typeface="+mn-lt"/>
                          <a:ea typeface="+mn-ea"/>
                          <a:cs typeface="+mn-cs"/>
                        </a:rPr>
                        <a:t> </a:t>
                      </a:r>
                      <a:r>
                        <a:rPr lang="en-US" sz="1400" b="1" kern="1200" dirty="0" err="1">
                          <a:solidFill>
                            <a:srgbClr val="00B050"/>
                          </a:solidFill>
                          <a:latin typeface="+mn-lt"/>
                          <a:ea typeface="+mn-ea"/>
                          <a:cs typeface="+mn-cs"/>
                        </a:rPr>
                        <a:t>truststore.jks</a:t>
                      </a:r>
                      <a:r>
                        <a:rPr lang="en-US" sz="1400" b="1" kern="1200" dirty="0">
                          <a:solidFill>
                            <a:srgbClr val="00B050"/>
                          </a:solidFill>
                          <a:latin typeface="+mn-lt"/>
                          <a:ea typeface="+mn-ea"/>
                          <a:cs typeface="+mn-cs"/>
                        </a:rPr>
                        <a:t> </a:t>
                      </a:r>
                      <a:r>
                        <a:rPr lang="en-US" sz="1400" dirty="0"/>
                        <a:t>-alias </a:t>
                      </a:r>
                      <a:r>
                        <a:rPr lang="en-US" sz="1400" dirty="0" err="1"/>
                        <a:t>bmc</a:t>
                      </a:r>
                      <a:r>
                        <a:rPr lang="en-US" sz="1400" dirty="0"/>
                        <a:t> -import -file </a:t>
                      </a:r>
                      <a:r>
                        <a:rPr lang="en-US" sz="1400" b="1" dirty="0">
                          <a:solidFill>
                            <a:srgbClr val="00B0F0"/>
                          </a:solidFill>
                          <a:highlight>
                            <a:srgbClr val="FFFF00"/>
                          </a:highlight>
                        </a:rPr>
                        <a:t>ca-cert-s</a:t>
                      </a:r>
                    </a:p>
                  </a:txBody>
                  <a:tcPr/>
                </a:tc>
                <a:tc>
                  <a:txBody>
                    <a:bodyPr/>
                    <a:lstStyle/>
                    <a:p>
                      <a:pPr marL="0" algn="l" defTabSz="457200" rtl="0" eaLnBrk="1" latinLnBrk="0" hangingPunct="1"/>
                      <a:r>
                        <a:rPr lang="en-US" sz="1400" kern="1200" dirty="0" err="1">
                          <a:solidFill>
                            <a:schemeClr val="tx1"/>
                          </a:solidFill>
                          <a:latin typeface="+mn-lt"/>
                          <a:ea typeface="+mn-ea"/>
                          <a:cs typeface="+mn-cs"/>
                        </a:rPr>
                        <a:t>truststore.jks</a:t>
                      </a:r>
                      <a:r>
                        <a:rPr lang="en-US" sz="1400" kern="1200" dirty="0">
                          <a:solidFill>
                            <a:schemeClr val="tx1"/>
                          </a:solidFill>
                          <a:latin typeface="+mn-lt"/>
                          <a:ea typeface="+mn-ea"/>
                          <a:cs typeface="+mn-cs"/>
                        </a:rPr>
                        <a:t>  created for client side app.</a:t>
                      </a:r>
                    </a:p>
                  </a:txBody>
                  <a:tcPr/>
                </a:tc>
                <a:extLst>
                  <a:ext uri="{0D108BD9-81ED-4DB2-BD59-A6C34878D82A}">
                    <a16:rowId xmlns:a16="http://schemas.microsoft.com/office/drawing/2014/main" val="133096407"/>
                  </a:ext>
                </a:extLst>
              </a:tr>
              <a:tr h="1301040">
                <a:tc>
                  <a:txBody>
                    <a:bodyPr/>
                    <a:lstStyle/>
                    <a:p>
                      <a:r>
                        <a:rPr lang="en-US" sz="1800" dirty="0">
                          <a:solidFill>
                            <a:schemeClr val="bg1">
                              <a:lumMod val="50000"/>
                            </a:schemeClr>
                          </a:solidFill>
                        </a:rPr>
                        <a:t>8</a:t>
                      </a:r>
                    </a:p>
                  </a:txBody>
                  <a:tcPr>
                    <a:solidFill>
                      <a:schemeClr val="bg1">
                        <a:alpha val="20000"/>
                      </a:schemeClr>
                    </a:solidFill>
                  </a:tcPr>
                </a:tc>
                <a:tc>
                  <a:txBody>
                    <a:bodyPr/>
                    <a:lstStyle/>
                    <a:p>
                      <a:r>
                        <a:rPr lang="en-US" sz="1050" b="1" dirty="0"/>
                        <a:t>Rename  </a:t>
                      </a:r>
                      <a:r>
                        <a:rPr lang="en-US" sz="1050" b="1" dirty="0">
                          <a:highlight>
                            <a:srgbClr val="00FFFF"/>
                          </a:highlight>
                        </a:rPr>
                        <a:t>ca-cert</a:t>
                      </a:r>
                      <a:r>
                        <a:rPr lang="en-US" sz="1050" b="1" dirty="0"/>
                        <a:t> to </a:t>
                      </a:r>
                      <a:r>
                        <a:rPr lang="en-US" sz="1200" b="1" i="1" dirty="0">
                          <a:highlight>
                            <a:srgbClr val="FFFF00"/>
                          </a:highlight>
                        </a:rPr>
                        <a:t>ca-cert-c</a:t>
                      </a:r>
                      <a:r>
                        <a:rPr lang="en-US" sz="1200" b="1" i="1" dirty="0"/>
                        <a:t>  </a:t>
                      </a:r>
                      <a:r>
                        <a:rPr lang="en-US" sz="1200" b="1" i="0" dirty="0"/>
                        <a:t>and copy </a:t>
                      </a:r>
                      <a:r>
                        <a:rPr lang="en-US" sz="1050" b="1" dirty="0"/>
                        <a:t> into server machine and generate </a:t>
                      </a:r>
                      <a:r>
                        <a:rPr lang="en-US" sz="1050" b="1" dirty="0" err="1"/>
                        <a:t>truststore</a:t>
                      </a:r>
                      <a:r>
                        <a:rPr lang="en-US" sz="1050" b="1" dirty="0"/>
                        <a:t>: (At server)</a:t>
                      </a:r>
                    </a:p>
                  </a:txBody>
                  <a:tcPr>
                    <a:solidFill>
                      <a:schemeClr val="bg1">
                        <a:alpha val="20000"/>
                      </a:schemeClr>
                    </a:solidFill>
                  </a:tcPr>
                </a:tc>
                <a:tc>
                  <a:txBody>
                    <a:bodyPr/>
                    <a:lstStyle/>
                    <a:p>
                      <a:r>
                        <a:rPr lang="en-US" sz="1600" b="1" dirty="0"/>
                        <a:t>**Repeat the step(1-6) at client side </a:t>
                      </a:r>
                    </a:p>
                    <a:p>
                      <a:r>
                        <a:rPr lang="en-US" sz="1600" b="1" dirty="0"/>
                        <a:t>ca-cert-c generated at client side</a:t>
                      </a:r>
                      <a:endParaRPr lang="en-US" sz="1600" b="1" kern="1200" dirty="0">
                        <a:solidFill>
                          <a:srgbClr val="7030A0"/>
                        </a:solidFill>
                        <a:latin typeface="+mn-lt"/>
                        <a:ea typeface="+mn-ea"/>
                        <a:cs typeface="+mn-cs"/>
                      </a:endParaRPr>
                    </a:p>
                    <a:p>
                      <a:r>
                        <a:rPr lang="en-US" sz="1600" b="1" kern="1200" dirty="0" err="1">
                          <a:solidFill>
                            <a:srgbClr val="7030A0"/>
                          </a:solidFill>
                          <a:latin typeface="+mn-lt"/>
                          <a:ea typeface="+mn-ea"/>
                          <a:cs typeface="+mn-cs"/>
                        </a:rPr>
                        <a:t>keytool</a:t>
                      </a:r>
                      <a:r>
                        <a:rPr lang="en-US" sz="1600" b="1" kern="1200" dirty="0">
                          <a:solidFill>
                            <a:srgbClr val="7030A0"/>
                          </a:solidFill>
                          <a:latin typeface="+mn-lt"/>
                          <a:ea typeface="+mn-ea"/>
                          <a:cs typeface="+mn-cs"/>
                        </a:rPr>
                        <a:t> -</a:t>
                      </a:r>
                      <a:r>
                        <a:rPr lang="en-US" sz="1600" b="1" kern="1200" dirty="0" err="1">
                          <a:solidFill>
                            <a:srgbClr val="7030A0"/>
                          </a:solidFill>
                          <a:latin typeface="+mn-lt"/>
                          <a:ea typeface="+mn-ea"/>
                          <a:cs typeface="+mn-cs"/>
                        </a:rPr>
                        <a:t>keystore</a:t>
                      </a:r>
                      <a:r>
                        <a:rPr lang="en-US" sz="1600" b="1" kern="1200" dirty="0">
                          <a:solidFill>
                            <a:srgbClr val="7030A0"/>
                          </a:solidFill>
                          <a:latin typeface="+mn-lt"/>
                          <a:ea typeface="+mn-ea"/>
                          <a:cs typeface="+mn-cs"/>
                        </a:rPr>
                        <a:t> </a:t>
                      </a:r>
                      <a:r>
                        <a:rPr lang="en-US" sz="1400" b="1" dirty="0" err="1">
                          <a:solidFill>
                            <a:srgbClr val="00B050"/>
                          </a:solidFill>
                        </a:rPr>
                        <a:t>truststore.jks</a:t>
                      </a:r>
                      <a:r>
                        <a:rPr lang="en-US" sz="1400" b="1" dirty="0">
                          <a:solidFill>
                            <a:srgbClr val="00B050"/>
                          </a:solidFill>
                        </a:rPr>
                        <a:t> </a:t>
                      </a:r>
                      <a:r>
                        <a:rPr lang="en-US" sz="1400" dirty="0"/>
                        <a:t>-alias </a:t>
                      </a:r>
                      <a:r>
                        <a:rPr lang="en-US" sz="1400" dirty="0" err="1"/>
                        <a:t>bmc</a:t>
                      </a:r>
                      <a:r>
                        <a:rPr lang="en-US" sz="1400" dirty="0"/>
                        <a:t> -import -file </a:t>
                      </a:r>
                      <a:r>
                        <a:rPr lang="en-US" sz="1400" b="1" dirty="0">
                          <a:solidFill>
                            <a:srgbClr val="00B0F0"/>
                          </a:solidFill>
                          <a:highlight>
                            <a:srgbClr val="FFFF00"/>
                          </a:highlight>
                        </a:rPr>
                        <a:t>ca-cert-c</a:t>
                      </a:r>
                    </a:p>
                    <a:p>
                      <a:r>
                        <a:rPr lang="en-US" sz="1200" b="1" dirty="0"/>
                        <a:t>and generate </a:t>
                      </a:r>
                      <a:r>
                        <a:rPr lang="en-US" sz="1200" b="1" dirty="0" err="1"/>
                        <a:t>truststore</a:t>
                      </a:r>
                      <a:r>
                        <a:rPr lang="en-US" sz="1200" b="1" dirty="0"/>
                        <a:t> at server side by </a:t>
                      </a:r>
                      <a:r>
                        <a:rPr lang="en-US" sz="1100" b="1" dirty="0"/>
                        <a:t>importing ca-cert of client(step 8)</a:t>
                      </a:r>
                    </a:p>
                  </a:txBody>
                  <a:tcPr>
                    <a:solidFill>
                      <a:schemeClr val="bg1">
                        <a:alpha val="20000"/>
                      </a:schemeClr>
                    </a:solidFill>
                  </a:tcPr>
                </a:tc>
                <a:tc>
                  <a:txBody>
                    <a:bodyPr/>
                    <a:lstStyle/>
                    <a:p>
                      <a:r>
                        <a:rPr lang="en-US" sz="1400" dirty="0" err="1"/>
                        <a:t>truststore.jks</a:t>
                      </a:r>
                      <a:r>
                        <a:rPr lang="en-US" sz="1400" dirty="0"/>
                        <a:t> created for server side app.</a:t>
                      </a:r>
                    </a:p>
                  </a:txBody>
                  <a:tcPr>
                    <a:solidFill>
                      <a:schemeClr val="bg1">
                        <a:alpha val="20000"/>
                      </a:schemeClr>
                    </a:solidFill>
                  </a:tcPr>
                </a:tc>
                <a:extLst>
                  <a:ext uri="{0D108BD9-81ED-4DB2-BD59-A6C34878D82A}">
                    <a16:rowId xmlns:a16="http://schemas.microsoft.com/office/drawing/2014/main" val="1920493051"/>
                  </a:ext>
                </a:extLst>
              </a:tr>
            </a:tbl>
          </a:graphicData>
        </a:graphic>
      </p:graphicFrame>
    </p:spTree>
    <p:extLst>
      <p:ext uri="{BB962C8B-B14F-4D97-AF65-F5344CB8AC3E}">
        <p14:creationId xmlns:p14="http://schemas.microsoft.com/office/powerpoint/2010/main" val="2896717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EB84300-A4E7-4CAF-AA19-C9ACAD98AC53}"/>
              </a:ext>
            </a:extLst>
          </p:cNvPr>
          <p:cNvSpPr>
            <a:spLocks noGrp="1"/>
          </p:cNvSpPr>
          <p:nvPr>
            <p:ph type="title" idx="4294967295"/>
          </p:nvPr>
        </p:nvSpPr>
        <p:spPr>
          <a:xfrm>
            <a:off x="780660" y="1324947"/>
            <a:ext cx="10584025" cy="4786603"/>
          </a:xfrm>
        </p:spPr>
        <p:txBody>
          <a:bodyPr>
            <a:normAutofit/>
          </a:bodyPr>
          <a:lstStyle/>
          <a:p>
            <a:pPr algn="l"/>
            <a:r>
              <a:rPr lang="en-US" sz="2400" dirty="0">
                <a:solidFill>
                  <a:srgbClr val="C00000"/>
                </a:solidFill>
              </a:rPr>
              <a:t> </a:t>
            </a:r>
            <a:endParaRPr lang="en-US" dirty="0"/>
          </a:p>
        </p:txBody>
      </p:sp>
      <p:sp>
        <p:nvSpPr>
          <p:cNvPr id="11" name="TextBox 10">
            <a:extLst>
              <a:ext uri="{FF2B5EF4-FFF2-40B4-BE49-F238E27FC236}">
                <a16:creationId xmlns:a16="http://schemas.microsoft.com/office/drawing/2014/main" id="{6170BB21-C847-4213-A04A-03240A9E9CBB}"/>
              </a:ext>
            </a:extLst>
          </p:cNvPr>
          <p:cNvSpPr txBox="1"/>
          <p:nvPr/>
        </p:nvSpPr>
        <p:spPr>
          <a:xfrm>
            <a:off x="718457" y="737118"/>
            <a:ext cx="10674221" cy="461665"/>
          </a:xfrm>
          <a:prstGeom prst="rect">
            <a:avLst/>
          </a:prstGeom>
          <a:noFill/>
          <a:ln>
            <a:solidFill>
              <a:schemeClr val="accent2">
                <a:lumMod val="60000"/>
                <a:lumOff val="40000"/>
              </a:schemeClr>
            </a:solidFill>
          </a:ln>
        </p:spPr>
        <p:txBody>
          <a:bodyPr wrap="square" rtlCol="0">
            <a:spAutoFit/>
          </a:bodyPr>
          <a:lstStyle/>
          <a:p>
            <a:r>
              <a:rPr lang="en-US" sz="2400" b="1" dirty="0">
                <a:solidFill>
                  <a:srgbClr val="C00000"/>
                </a:solidFill>
                <a:highlight>
                  <a:srgbClr val="FFFF00"/>
                </a:highlight>
              </a:rPr>
              <a:t>Frequently asked questions – part 3  </a:t>
            </a:r>
            <a:endParaRPr lang="en-US" sz="2400" dirty="0">
              <a:highlight>
                <a:srgbClr val="FFFF00"/>
              </a:highlight>
            </a:endParaRPr>
          </a:p>
        </p:txBody>
      </p:sp>
      <p:sp>
        <p:nvSpPr>
          <p:cNvPr id="2" name="Slide Number Placeholder 1">
            <a:extLst>
              <a:ext uri="{FF2B5EF4-FFF2-40B4-BE49-F238E27FC236}">
                <a16:creationId xmlns:a16="http://schemas.microsoft.com/office/drawing/2014/main" id="{EBC07B4A-D345-45D0-8E6C-1FB1793FCF60}"/>
              </a:ext>
            </a:extLst>
          </p:cNvPr>
          <p:cNvSpPr>
            <a:spLocks noGrp="1"/>
          </p:cNvSpPr>
          <p:nvPr>
            <p:ph type="sldNum" sz="quarter" idx="12"/>
          </p:nvPr>
        </p:nvSpPr>
        <p:spPr/>
        <p:txBody>
          <a:bodyPr/>
          <a:lstStyle/>
          <a:p>
            <a:fld id="{45D711A1-34BE-4A32-95B5-99F7431790F6}" type="slidenum">
              <a:rPr lang="en-US" smtClean="0"/>
              <a:t>14</a:t>
            </a:fld>
            <a:endParaRPr lang="en-US"/>
          </a:p>
        </p:txBody>
      </p:sp>
      <p:sp>
        <p:nvSpPr>
          <p:cNvPr id="4" name="TextBox 3">
            <a:extLst>
              <a:ext uri="{FF2B5EF4-FFF2-40B4-BE49-F238E27FC236}">
                <a16:creationId xmlns:a16="http://schemas.microsoft.com/office/drawing/2014/main" id="{573372DA-B184-44A6-A388-172724CF2F0C}"/>
              </a:ext>
            </a:extLst>
          </p:cNvPr>
          <p:cNvSpPr txBox="1"/>
          <p:nvPr/>
        </p:nvSpPr>
        <p:spPr>
          <a:xfrm>
            <a:off x="758889" y="1324947"/>
            <a:ext cx="10674221" cy="289310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400" b="1" dirty="0">
                <a:solidFill>
                  <a:srgbClr val="C00000"/>
                </a:solidFill>
              </a:rPr>
              <a:t>3.  How would you generate a keystore file </a:t>
            </a:r>
            <a:r>
              <a:rPr lang="en-US" sz="2400" b="1" dirty="0" err="1">
                <a:solidFill>
                  <a:srgbClr val="C00000"/>
                </a:solidFill>
              </a:rPr>
              <a:t>i.e</a:t>
            </a:r>
            <a:r>
              <a:rPr lang="en-US" sz="2400" b="1" dirty="0">
                <a:solidFill>
                  <a:srgbClr val="C00000"/>
                </a:solidFill>
              </a:rPr>
              <a:t> a </a:t>
            </a:r>
            <a:r>
              <a:rPr lang="en-US" sz="2400" b="1" i="1" dirty="0">
                <a:solidFill>
                  <a:srgbClr val="C00000"/>
                </a:solidFill>
              </a:rPr>
              <a:t>.</a:t>
            </a:r>
            <a:r>
              <a:rPr lang="en-US" sz="2400" b="1" i="1" dirty="0" err="1">
                <a:solidFill>
                  <a:srgbClr val="C00000"/>
                </a:solidFill>
              </a:rPr>
              <a:t>jks</a:t>
            </a:r>
            <a:r>
              <a:rPr lang="en-US" sz="2400" b="1" dirty="0">
                <a:solidFill>
                  <a:srgbClr val="C00000"/>
                </a:solidFill>
              </a:rPr>
              <a:t> file?</a:t>
            </a:r>
          </a:p>
          <a:p>
            <a:r>
              <a:rPr lang="en-US" sz="2400" b="1" dirty="0"/>
              <a:t>    </a:t>
            </a:r>
            <a:r>
              <a:rPr lang="en-US" dirty="0">
                <a:latin typeface="Arial Nova" panose="020B0504020202020204" pitchFamily="34" charset="0"/>
              </a:rPr>
              <a:t>Run the command from java bin folder:</a:t>
            </a:r>
          </a:p>
          <a:p>
            <a:r>
              <a:rPr lang="en-US" dirty="0">
                <a:latin typeface="Arial Nova" panose="020B0504020202020204" pitchFamily="34" charset="0"/>
              </a:rPr>
              <a:t>      </a:t>
            </a:r>
            <a:r>
              <a:rPr lang="en-US" sz="1400" dirty="0" err="1">
                <a:highlight>
                  <a:srgbClr val="C0C0C0"/>
                </a:highlight>
                <a:latin typeface="Arial Nova" panose="020B0504020202020204" pitchFamily="34" charset="0"/>
              </a:rPr>
              <a:t>keytool</a:t>
            </a:r>
            <a:r>
              <a:rPr lang="en-US" sz="1400" dirty="0">
                <a:highlight>
                  <a:srgbClr val="C0C0C0"/>
                </a:highlight>
                <a:latin typeface="Arial Nova" panose="020B0504020202020204" pitchFamily="34" charset="0"/>
              </a:rPr>
              <a:t> -</a:t>
            </a:r>
            <a:r>
              <a:rPr lang="en-US" sz="1400" dirty="0" err="1">
                <a:highlight>
                  <a:srgbClr val="C0C0C0"/>
                </a:highlight>
                <a:latin typeface="Arial Nova" panose="020B0504020202020204" pitchFamily="34" charset="0"/>
              </a:rPr>
              <a:t>genkey</a:t>
            </a:r>
            <a:r>
              <a:rPr lang="en-US" sz="1400" dirty="0">
                <a:highlight>
                  <a:srgbClr val="C0C0C0"/>
                </a:highlight>
                <a:latin typeface="Arial Nova" panose="020B0504020202020204" pitchFamily="34" charset="0"/>
              </a:rPr>
              <a:t> -alias https-example -</a:t>
            </a:r>
            <a:r>
              <a:rPr lang="en-US" sz="1400" dirty="0" err="1">
                <a:highlight>
                  <a:srgbClr val="C0C0C0"/>
                </a:highlight>
                <a:latin typeface="Arial Nova" panose="020B0504020202020204" pitchFamily="34" charset="0"/>
              </a:rPr>
              <a:t>storetype</a:t>
            </a:r>
            <a:r>
              <a:rPr lang="en-US" sz="1400" dirty="0">
                <a:highlight>
                  <a:srgbClr val="C0C0C0"/>
                </a:highlight>
                <a:latin typeface="Arial Nova" panose="020B0504020202020204" pitchFamily="34" charset="0"/>
              </a:rPr>
              <a:t> JKS -</a:t>
            </a:r>
            <a:r>
              <a:rPr lang="en-US" sz="1400" dirty="0" err="1">
                <a:highlight>
                  <a:srgbClr val="C0C0C0"/>
                </a:highlight>
                <a:latin typeface="Arial Nova" panose="020B0504020202020204" pitchFamily="34" charset="0"/>
              </a:rPr>
              <a:t>keyalg</a:t>
            </a:r>
            <a:r>
              <a:rPr lang="en-US" sz="1400" dirty="0">
                <a:highlight>
                  <a:srgbClr val="C0C0C0"/>
                </a:highlight>
                <a:latin typeface="Arial Nova" panose="020B0504020202020204" pitchFamily="34" charset="0"/>
              </a:rPr>
              <a:t> RSA -</a:t>
            </a:r>
            <a:r>
              <a:rPr lang="en-US" sz="1400" dirty="0" err="1">
                <a:highlight>
                  <a:srgbClr val="C0C0C0"/>
                </a:highlight>
                <a:latin typeface="Arial Nova" panose="020B0504020202020204" pitchFamily="34" charset="0"/>
              </a:rPr>
              <a:t>keysize</a:t>
            </a:r>
            <a:r>
              <a:rPr lang="en-US" sz="1400" dirty="0">
                <a:highlight>
                  <a:srgbClr val="C0C0C0"/>
                </a:highlight>
                <a:latin typeface="Arial Nova" panose="020B0504020202020204" pitchFamily="34" charset="0"/>
              </a:rPr>
              <a:t> 2048 -validity 365 -keystore https-</a:t>
            </a:r>
            <a:r>
              <a:rPr lang="en-US" sz="1400" dirty="0" err="1">
                <a:highlight>
                  <a:srgbClr val="C0C0C0"/>
                </a:highlight>
                <a:latin typeface="Arial Nova" panose="020B0504020202020204" pitchFamily="34" charset="0"/>
              </a:rPr>
              <a:t>example.jks</a:t>
            </a:r>
            <a:endParaRPr lang="en-US" sz="1400" dirty="0">
              <a:highlight>
                <a:srgbClr val="C0C0C0"/>
              </a:highlight>
              <a:latin typeface="Arial Nova" panose="020B0504020202020204" pitchFamily="34" charset="0"/>
            </a:endParaRPr>
          </a:p>
          <a:p>
            <a:r>
              <a:rPr lang="en-US" dirty="0">
                <a:latin typeface="Arial Nova" panose="020B0504020202020204" pitchFamily="34" charset="0"/>
              </a:rPr>
              <a:t>      A file named https-</a:t>
            </a:r>
            <a:r>
              <a:rPr lang="en-US" dirty="0" err="1">
                <a:latin typeface="Arial Nova" panose="020B0504020202020204" pitchFamily="34" charset="0"/>
              </a:rPr>
              <a:t>example.jks</a:t>
            </a:r>
            <a:r>
              <a:rPr lang="en-US" dirty="0">
                <a:latin typeface="Arial Nova" panose="020B0504020202020204" pitchFamily="34" charset="0"/>
              </a:rPr>
              <a:t> would get created.</a:t>
            </a:r>
          </a:p>
          <a:p>
            <a:endParaRPr lang="en-US" sz="1600" dirty="0">
              <a:solidFill>
                <a:srgbClr val="C00000"/>
              </a:solidFill>
            </a:endParaRPr>
          </a:p>
          <a:p>
            <a:r>
              <a:rPr lang="en-US" sz="1600" dirty="0">
                <a:solidFill>
                  <a:srgbClr val="C00000"/>
                </a:solidFill>
              </a:rPr>
              <a:t>       To read the contents of a keystore file </a:t>
            </a:r>
          </a:p>
          <a:p>
            <a:r>
              <a:rPr lang="en-US" dirty="0"/>
              <a:t>       </a:t>
            </a:r>
            <a:r>
              <a:rPr lang="en-US" dirty="0" err="1">
                <a:highlight>
                  <a:srgbClr val="C0C0C0"/>
                </a:highlight>
              </a:rPr>
              <a:t>keytool</a:t>
            </a:r>
            <a:r>
              <a:rPr lang="en-US" dirty="0">
                <a:highlight>
                  <a:srgbClr val="C0C0C0"/>
                </a:highlight>
              </a:rPr>
              <a:t> -list -v -keystore </a:t>
            </a:r>
            <a:r>
              <a:rPr lang="en-US" u="sng" dirty="0" err="1">
                <a:highlight>
                  <a:srgbClr val="C0C0C0"/>
                </a:highlight>
              </a:rPr>
              <a:t>keystore.jks</a:t>
            </a:r>
            <a:endParaRPr lang="en-US" u="sng" dirty="0">
              <a:highlight>
                <a:srgbClr val="C0C0C0"/>
              </a:highlight>
            </a:endParaRPr>
          </a:p>
          <a:p>
            <a:endParaRPr lang="en-US" sz="2400" b="1" dirty="0">
              <a:solidFill>
                <a:srgbClr val="C00000"/>
              </a:solidFill>
              <a:highlight>
                <a:srgbClr val="C0C0C0"/>
              </a:highlight>
            </a:endParaRPr>
          </a:p>
          <a:p>
            <a:endParaRPr lang="en-US" sz="2400" b="1" dirty="0">
              <a:solidFill>
                <a:srgbClr val="C00000"/>
              </a:solidFill>
            </a:endParaRPr>
          </a:p>
        </p:txBody>
      </p:sp>
    </p:spTree>
    <p:extLst>
      <p:ext uri="{BB962C8B-B14F-4D97-AF65-F5344CB8AC3E}">
        <p14:creationId xmlns:p14="http://schemas.microsoft.com/office/powerpoint/2010/main" val="2204119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EB84300-A4E7-4CAF-AA19-C9ACAD98AC53}"/>
              </a:ext>
            </a:extLst>
          </p:cNvPr>
          <p:cNvSpPr>
            <a:spLocks noGrp="1"/>
          </p:cNvSpPr>
          <p:nvPr>
            <p:ph type="title" idx="4294967295"/>
          </p:nvPr>
        </p:nvSpPr>
        <p:spPr>
          <a:xfrm>
            <a:off x="780660" y="1324947"/>
            <a:ext cx="10584025" cy="4786603"/>
          </a:xfrm>
        </p:spPr>
        <p:txBody>
          <a:bodyPr>
            <a:normAutofit/>
          </a:bodyPr>
          <a:lstStyle/>
          <a:p>
            <a:pPr algn="l"/>
            <a:r>
              <a:rPr lang="en-US" sz="2400" dirty="0">
                <a:solidFill>
                  <a:srgbClr val="C00000"/>
                </a:solidFill>
              </a:rPr>
              <a:t> </a:t>
            </a:r>
            <a:endParaRPr lang="en-US" dirty="0"/>
          </a:p>
        </p:txBody>
      </p:sp>
      <p:sp>
        <p:nvSpPr>
          <p:cNvPr id="11" name="TextBox 10">
            <a:extLst>
              <a:ext uri="{FF2B5EF4-FFF2-40B4-BE49-F238E27FC236}">
                <a16:creationId xmlns:a16="http://schemas.microsoft.com/office/drawing/2014/main" id="{6170BB21-C847-4213-A04A-03240A9E9CBB}"/>
              </a:ext>
            </a:extLst>
          </p:cNvPr>
          <p:cNvSpPr txBox="1"/>
          <p:nvPr/>
        </p:nvSpPr>
        <p:spPr>
          <a:xfrm>
            <a:off x="718457" y="737118"/>
            <a:ext cx="10674221" cy="461665"/>
          </a:xfrm>
          <a:prstGeom prst="rect">
            <a:avLst/>
          </a:prstGeom>
          <a:noFill/>
          <a:ln>
            <a:solidFill>
              <a:schemeClr val="accent2">
                <a:lumMod val="60000"/>
                <a:lumOff val="40000"/>
              </a:schemeClr>
            </a:solidFill>
          </a:ln>
        </p:spPr>
        <p:txBody>
          <a:bodyPr wrap="square" rtlCol="0">
            <a:spAutoFit/>
          </a:bodyPr>
          <a:lstStyle/>
          <a:p>
            <a:r>
              <a:rPr lang="en-US" sz="2400" b="1" dirty="0">
                <a:solidFill>
                  <a:srgbClr val="C00000"/>
                </a:solidFill>
                <a:highlight>
                  <a:srgbClr val="FFFF00"/>
                </a:highlight>
              </a:rPr>
              <a:t>Frequently asked questions - 4  </a:t>
            </a:r>
            <a:endParaRPr lang="en-US" sz="2400" dirty="0">
              <a:highlight>
                <a:srgbClr val="FFFF00"/>
              </a:highlight>
            </a:endParaRPr>
          </a:p>
        </p:txBody>
      </p:sp>
      <p:sp>
        <p:nvSpPr>
          <p:cNvPr id="2" name="Slide Number Placeholder 1">
            <a:extLst>
              <a:ext uri="{FF2B5EF4-FFF2-40B4-BE49-F238E27FC236}">
                <a16:creationId xmlns:a16="http://schemas.microsoft.com/office/drawing/2014/main" id="{EBC07B4A-D345-45D0-8E6C-1FB1793FCF60}"/>
              </a:ext>
            </a:extLst>
          </p:cNvPr>
          <p:cNvSpPr>
            <a:spLocks noGrp="1"/>
          </p:cNvSpPr>
          <p:nvPr>
            <p:ph type="sldNum" sz="quarter" idx="12"/>
          </p:nvPr>
        </p:nvSpPr>
        <p:spPr/>
        <p:txBody>
          <a:bodyPr/>
          <a:lstStyle/>
          <a:p>
            <a:fld id="{45D711A1-34BE-4A32-95B5-99F7431790F6}" type="slidenum">
              <a:rPr lang="en-US" smtClean="0"/>
              <a:t>15</a:t>
            </a:fld>
            <a:endParaRPr lang="en-US"/>
          </a:p>
        </p:txBody>
      </p:sp>
      <p:sp>
        <p:nvSpPr>
          <p:cNvPr id="4" name="TextBox 3">
            <a:extLst>
              <a:ext uri="{FF2B5EF4-FFF2-40B4-BE49-F238E27FC236}">
                <a16:creationId xmlns:a16="http://schemas.microsoft.com/office/drawing/2014/main" id="{573372DA-B184-44A6-A388-172724CF2F0C}"/>
              </a:ext>
            </a:extLst>
          </p:cNvPr>
          <p:cNvSpPr txBox="1"/>
          <p:nvPr/>
        </p:nvSpPr>
        <p:spPr>
          <a:xfrm>
            <a:off x="758889" y="1324947"/>
            <a:ext cx="10674221" cy="489364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400" b="1" dirty="0">
                <a:solidFill>
                  <a:srgbClr val="C00000"/>
                </a:solidFill>
              </a:rPr>
              <a:t>4. How would you integrate the generated keystore .</a:t>
            </a:r>
            <a:r>
              <a:rPr lang="en-US" sz="2400" b="1" dirty="0" err="1">
                <a:solidFill>
                  <a:srgbClr val="C00000"/>
                </a:solidFill>
              </a:rPr>
              <a:t>jks</a:t>
            </a:r>
            <a:r>
              <a:rPr lang="en-US" sz="2400" b="1" dirty="0">
                <a:solidFill>
                  <a:srgbClr val="C00000"/>
                </a:solidFill>
              </a:rPr>
              <a:t> file into spring boot?</a:t>
            </a:r>
          </a:p>
          <a:p>
            <a:r>
              <a:rPr lang="en-US" dirty="0">
                <a:latin typeface="Arial Nova" panose="020B0504020202020204" pitchFamily="34" charset="0"/>
              </a:rPr>
              <a:t>     ensure that you include spring security module in spring boot.</a:t>
            </a:r>
          </a:p>
          <a:p>
            <a:r>
              <a:rPr lang="en-US" dirty="0">
                <a:latin typeface="Arial Nova" panose="020B0504020202020204" pitchFamily="34" charset="0"/>
              </a:rPr>
              <a:t>       then have </a:t>
            </a:r>
            <a:r>
              <a:rPr lang="en-US" dirty="0" err="1">
                <a:latin typeface="Arial Nova" panose="020B0504020202020204" pitchFamily="34" charset="0"/>
              </a:rPr>
              <a:t>application.properties</a:t>
            </a:r>
            <a:r>
              <a:rPr lang="en-US" dirty="0">
                <a:latin typeface="Arial Nova" panose="020B0504020202020204" pitchFamily="34" charset="0"/>
              </a:rPr>
              <a:t> file have the following properties.</a:t>
            </a:r>
          </a:p>
          <a:p>
            <a:pPr lvl="3"/>
            <a:r>
              <a:rPr lang="en-US" sz="1400" dirty="0" err="1">
                <a:highlight>
                  <a:srgbClr val="C0C0C0"/>
                </a:highlight>
                <a:latin typeface="Arial Nova" panose="020B0504020202020204" pitchFamily="34" charset="0"/>
              </a:rPr>
              <a:t>server.port</a:t>
            </a:r>
            <a:r>
              <a:rPr lang="en-US" sz="1400" dirty="0">
                <a:highlight>
                  <a:srgbClr val="C0C0C0"/>
                </a:highlight>
                <a:latin typeface="Arial Nova" panose="020B0504020202020204" pitchFamily="34" charset="0"/>
              </a:rPr>
              <a:t>=8443</a:t>
            </a:r>
          </a:p>
          <a:p>
            <a:pPr marL="1371600" lvl="6" fontAlgn="t"/>
            <a:endParaRPr lang="en-US" sz="1400" dirty="0">
              <a:highlight>
                <a:srgbClr val="C0C0C0"/>
              </a:highlight>
              <a:latin typeface="Arial Nova" panose="020B0504020202020204" pitchFamily="34" charset="0"/>
            </a:endParaRPr>
          </a:p>
          <a:p>
            <a:pPr marL="1371600" lvl="6" fontAlgn="t"/>
            <a:r>
              <a:rPr lang="en-US" sz="1400" dirty="0" err="1">
                <a:highlight>
                  <a:srgbClr val="C0C0C0"/>
                </a:highlight>
                <a:latin typeface="Arial Nova" panose="020B0504020202020204" pitchFamily="34" charset="0"/>
              </a:rPr>
              <a:t>server.ssl.key</a:t>
            </a:r>
            <a:r>
              <a:rPr lang="en-US" sz="1400" dirty="0">
                <a:highlight>
                  <a:srgbClr val="C0C0C0"/>
                </a:highlight>
                <a:latin typeface="Arial Nova" panose="020B0504020202020204" pitchFamily="34" charset="0"/>
              </a:rPr>
              <a:t>-alias=https-example</a:t>
            </a:r>
          </a:p>
          <a:p>
            <a:pPr marL="1371600" lvl="6" fontAlgn="t"/>
            <a:r>
              <a:rPr lang="en-US" sz="1400" dirty="0" err="1">
                <a:highlight>
                  <a:srgbClr val="C0C0C0"/>
                </a:highlight>
                <a:latin typeface="Arial Nova" panose="020B0504020202020204" pitchFamily="34" charset="0"/>
              </a:rPr>
              <a:t>server.ssl.key</a:t>
            </a:r>
            <a:r>
              <a:rPr lang="en-US" sz="1400" dirty="0">
                <a:highlight>
                  <a:srgbClr val="C0C0C0"/>
                </a:highlight>
                <a:latin typeface="Arial Nova" panose="020B0504020202020204" pitchFamily="34" charset="0"/>
              </a:rPr>
              <a:t>-store-type=JKS</a:t>
            </a:r>
          </a:p>
          <a:p>
            <a:pPr marL="1371600" lvl="6" fontAlgn="t"/>
            <a:r>
              <a:rPr lang="en-US" sz="1400" dirty="0" err="1">
                <a:highlight>
                  <a:srgbClr val="C0C0C0"/>
                </a:highlight>
                <a:latin typeface="Arial Nova" panose="020B0504020202020204" pitchFamily="34" charset="0"/>
              </a:rPr>
              <a:t>server.ssl.key</a:t>
            </a:r>
            <a:r>
              <a:rPr lang="en-US" sz="1400" dirty="0">
                <a:highlight>
                  <a:srgbClr val="C0C0C0"/>
                </a:highlight>
                <a:latin typeface="Arial Nova" panose="020B0504020202020204" pitchFamily="34" charset="0"/>
              </a:rPr>
              <a:t>-password=password</a:t>
            </a:r>
          </a:p>
          <a:p>
            <a:pPr marL="1371600" lvl="6" fontAlgn="t"/>
            <a:r>
              <a:rPr lang="en-US" sz="1400" dirty="0" err="1">
                <a:highlight>
                  <a:srgbClr val="C0C0C0"/>
                </a:highlight>
                <a:latin typeface="Arial Nova" panose="020B0504020202020204" pitchFamily="34" charset="0"/>
              </a:rPr>
              <a:t>server.ssl.key</a:t>
            </a:r>
            <a:r>
              <a:rPr lang="en-US" sz="1400" dirty="0">
                <a:highlight>
                  <a:srgbClr val="C0C0C0"/>
                </a:highlight>
                <a:latin typeface="Arial Nova" panose="020B0504020202020204" pitchFamily="34" charset="0"/>
              </a:rPr>
              <a:t>-store=</a:t>
            </a:r>
            <a:r>
              <a:rPr lang="en-US" sz="1400" dirty="0" err="1">
                <a:highlight>
                  <a:srgbClr val="C0C0C0"/>
                </a:highlight>
                <a:latin typeface="Arial Nova" panose="020B0504020202020204" pitchFamily="34" charset="0"/>
              </a:rPr>
              <a:t>classpath:https-example.jks</a:t>
            </a:r>
            <a:endParaRPr lang="en-US" sz="1400" dirty="0">
              <a:highlight>
                <a:srgbClr val="C0C0C0"/>
              </a:highlight>
              <a:latin typeface="Arial Nova" panose="020B0504020202020204" pitchFamily="34" charset="0"/>
            </a:endParaRP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solidFill>
                <a:schemeClr val="dk1"/>
              </a:solidFill>
            </a:endParaRP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solidFill>
                <a:schemeClr val="dk1"/>
              </a:solidFill>
            </a:endParaRP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solidFill>
                <a:schemeClr val="dk1"/>
              </a:solidFill>
            </a:endParaRPr>
          </a:p>
          <a:p>
            <a:pPr marL="285750" indent="-285750">
              <a:buFont typeface="Arial" panose="020B0604020202020204" pitchFamily="34" charset="0"/>
              <a:buChar char="•"/>
            </a:pPr>
            <a:endParaRPr lang="en-US" sz="2400" dirty="0">
              <a:solidFill>
                <a:schemeClr val="dk1"/>
              </a:solidFill>
            </a:endParaRPr>
          </a:p>
        </p:txBody>
      </p:sp>
    </p:spTree>
    <p:extLst>
      <p:ext uri="{BB962C8B-B14F-4D97-AF65-F5344CB8AC3E}">
        <p14:creationId xmlns:p14="http://schemas.microsoft.com/office/powerpoint/2010/main" val="1227814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EB84300-A4E7-4CAF-AA19-C9ACAD98AC53}"/>
              </a:ext>
            </a:extLst>
          </p:cNvPr>
          <p:cNvSpPr>
            <a:spLocks noGrp="1"/>
          </p:cNvSpPr>
          <p:nvPr>
            <p:ph type="title" idx="4294967295"/>
          </p:nvPr>
        </p:nvSpPr>
        <p:spPr>
          <a:xfrm>
            <a:off x="780660" y="1324947"/>
            <a:ext cx="10584025" cy="4786603"/>
          </a:xfrm>
        </p:spPr>
        <p:txBody>
          <a:bodyPr>
            <a:normAutofit/>
          </a:bodyPr>
          <a:lstStyle/>
          <a:p>
            <a:pPr algn="l"/>
            <a:r>
              <a:rPr lang="en-US" sz="2400" dirty="0">
                <a:solidFill>
                  <a:srgbClr val="C00000"/>
                </a:solidFill>
              </a:rPr>
              <a:t> </a:t>
            </a:r>
            <a:endParaRPr lang="en-US" dirty="0"/>
          </a:p>
        </p:txBody>
      </p:sp>
      <p:sp>
        <p:nvSpPr>
          <p:cNvPr id="11" name="TextBox 10">
            <a:extLst>
              <a:ext uri="{FF2B5EF4-FFF2-40B4-BE49-F238E27FC236}">
                <a16:creationId xmlns:a16="http://schemas.microsoft.com/office/drawing/2014/main" id="{6170BB21-C847-4213-A04A-03240A9E9CBB}"/>
              </a:ext>
            </a:extLst>
          </p:cNvPr>
          <p:cNvSpPr txBox="1"/>
          <p:nvPr/>
        </p:nvSpPr>
        <p:spPr>
          <a:xfrm>
            <a:off x="718457" y="737118"/>
            <a:ext cx="10674221" cy="461665"/>
          </a:xfrm>
          <a:prstGeom prst="rect">
            <a:avLst/>
          </a:prstGeom>
          <a:noFill/>
          <a:ln>
            <a:solidFill>
              <a:schemeClr val="accent2">
                <a:lumMod val="60000"/>
                <a:lumOff val="40000"/>
              </a:schemeClr>
            </a:solidFill>
          </a:ln>
        </p:spPr>
        <p:txBody>
          <a:bodyPr wrap="square" rtlCol="0">
            <a:spAutoFit/>
          </a:bodyPr>
          <a:lstStyle/>
          <a:p>
            <a:r>
              <a:rPr lang="en-US" sz="2400" b="1" dirty="0">
                <a:solidFill>
                  <a:srgbClr val="C00000"/>
                </a:solidFill>
                <a:highlight>
                  <a:srgbClr val="FFFF00"/>
                </a:highlight>
              </a:rPr>
              <a:t>Frequently asked questions - 5  </a:t>
            </a:r>
            <a:endParaRPr lang="en-US" sz="2400" dirty="0">
              <a:highlight>
                <a:srgbClr val="FFFF00"/>
              </a:highlight>
            </a:endParaRPr>
          </a:p>
        </p:txBody>
      </p:sp>
      <p:sp>
        <p:nvSpPr>
          <p:cNvPr id="2" name="Slide Number Placeholder 1">
            <a:extLst>
              <a:ext uri="{FF2B5EF4-FFF2-40B4-BE49-F238E27FC236}">
                <a16:creationId xmlns:a16="http://schemas.microsoft.com/office/drawing/2014/main" id="{EBC07B4A-D345-45D0-8E6C-1FB1793FCF60}"/>
              </a:ext>
            </a:extLst>
          </p:cNvPr>
          <p:cNvSpPr>
            <a:spLocks noGrp="1"/>
          </p:cNvSpPr>
          <p:nvPr>
            <p:ph type="sldNum" sz="quarter" idx="12"/>
          </p:nvPr>
        </p:nvSpPr>
        <p:spPr/>
        <p:txBody>
          <a:bodyPr/>
          <a:lstStyle/>
          <a:p>
            <a:fld id="{45D711A1-34BE-4A32-95B5-99F7431790F6}" type="slidenum">
              <a:rPr lang="en-US" smtClean="0"/>
              <a:t>16</a:t>
            </a:fld>
            <a:endParaRPr lang="en-US"/>
          </a:p>
        </p:txBody>
      </p:sp>
      <p:sp>
        <p:nvSpPr>
          <p:cNvPr id="4" name="TextBox 3">
            <a:extLst>
              <a:ext uri="{FF2B5EF4-FFF2-40B4-BE49-F238E27FC236}">
                <a16:creationId xmlns:a16="http://schemas.microsoft.com/office/drawing/2014/main" id="{573372DA-B184-44A6-A388-172724CF2F0C}"/>
              </a:ext>
            </a:extLst>
          </p:cNvPr>
          <p:cNvSpPr txBox="1"/>
          <p:nvPr/>
        </p:nvSpPr>
        <p:spPr>
          <a:xfrm>
            <a:off x="758889" y="1324947"/>
            <a:ext cx="10674221" cy="489364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400" b="1" dirty="0">
                <a:solidFill>
                  <a:srgbClr val="C00000"/>
                </a:solidFill>
              </a:rPr>
              <a:t>5. What is the difference between Key Tool Vs Open SSL?</a:t>
            </a:r>
          </a:p>
          <a:p>
            <a:pPr marL="285750" indent="-285750">
              <a:buFont typeface="Arial" panose="020B0604020202020204" pitchFamily="34" charset="0"/>
              <a:buChar char="•"/>
            </a:pPr>
            <a:r>
              <a:rPr lang="en-US" sz="1600" b="1" dirty="0">
                <a:latin typeface="Arial Nova" panose="020B0504020202020204" pitchFamily="34" charset="0"/>
              </a:rPr>
              <a:t> In short, they're both crypto key generation tools, but </a:t>
            </a:r>
            <a:r>
              <a:rPr lang="en-US" sz="1600" b="1" dirty="0" err="1">
                <a:latin typeface="Arial Nova" panose="020B0504020202020204" pitchFamily="34" charset="0"/>
              </a:rPr>
              <a:t>keytool</a:t>
            </a:r>
            <a:r>
              <a:rPr lang="en-US" sz="1600" b="1" dirty="0">
                <a:latin typeface="Arial Nova" panose="020B0504020202020204" pitchFamily="34" charset="0"/>
              </a:rPr>
              <a:t> has the additional feature of manipulating Java's preferred key storage file format, the KeyStore.</a:t>
            </a:r>
          </a:p>
          <a:p>
            <a:pPr marL="285750" indent="-285750">
              <a:buFont typeface="Arial" panose="020B0604020202020204" pitchFamily="34" charset="0"/>
              <a:buChar char="•"/>
            </a:pPr>
            <a:endParaRPr lang="en-US" sz="1600" b="1" dirty="0">
              <a:latin typeface="Arial Nova" panose="020B0504020202020204" pitchFamily="34" charset="0"/>
            </a:endParaRPr>
          </a:p>
          <a:p>
            <a:pPr marL="285750" indent="-285750">
              <a:buFont typeface="Arial" panose="020B0604020202020204" pitchFamily="34" charset="0"/>
              <a:buChar char="•"/>
            </a:pPr>
            <a:r>
              <a:rPr lang="en-US" sz="1600" b="1" dirty="0">
                <a:latin typeface="Arial Nova" panose="020B0504020202020204" pitchFamily="34" charset="0"/>
              </a:rPr>
              <a:t>Java strongly prefers to work with keys and certificates that are stored in a KeyStore (also called a </a:t>
            </a:r>
            <a:r>
              <a:rPr lang="en-US" sz="1600" b="1" dirty="0" err="1">
                <a:latin typeface="Arial Nova" panose="020B0504020202020204" pitchFamily="34" charset="0"/>
              </a:rPr>
              <a:t>TrustStore</a:t>
            </a:r>
            <a:r>
              <a:rPr lang="en-US" sz="1600" b="1" dirty="0">
                <a:latin typeface="Arial Nova" panose="020B0504020202020204" pitchFamily="34" charset="0"/>
              </a:rPr>
              <a:t> when it's only got certificates in it). It is possible, but not trivial, to get Java to work with straightforward PEM/CER/CRT/PKCS/</a:t>
            </a:r>
            <a:r>
              <a:rPr lang="en-US" sz="1600" b="1" dirty="0" err="1">
                <a:latin typeface="Arial Nova" panose="020B0504020202020204" pitchFamily="34" charset="0"/>
              </a:rPr>
              <a:t>etc</a:t>
            </a:r>
            <a:r>
              <a:rPr lang="en-US" sz="1600" b="1" dirty="0">
                <a:latin typeface="Arial Nova" panose="020B0504020202020204" pitchFamily="34" charset="0"/>
              </a:rPr>
              <a:t> files, so for all intents and purposes if you're coding crypto in Java you're going to use a KeyStore.</a:t>
            </a:r>
          </a:p>
          <a:p>
            <a:pPr marL="285750" indent="-285750">
              <a:buFont typeface="Arial" panose="020B0604020202020204" pitchFamily="34" charset="0"/>
              <a:buChar char="•"/>
            </a:pPr>
            <a:endParaRPr lang="en-US" sz="1600" b="1" dirty="0">
              <a:latin typeface="Arial Nova" panose="020B0504020202020204" pitchFamily="34" charset="0"/>
            </a:endParaRPr>
          </a:p>
          <a:p>
            <a:pPr marL="285750" indent="-285750">
              <a:buFont typeface="Arial" panose="020B0604020202020204" pitchFamily="34" charset="0"/>
              <a:buChar char="•"/>
            </a:pPr>
            <a:r>
              <a:rPr lang="en-US" sz="1600" b="1" dirty="0" err="1">
                <a:latin typeface="Arial Nova" panose="020B0504020202020204" pitchFamily="34" charset="0"/>
              </a:rPr>
              <a:t>Keytool</a:t>
            </a:r>
            <a:r>
              <a:rPr lang="en-US" sz="1600" b="1" dirty="0">
                <a:latin typeface="Arial Nova" panose="020B0504020202020204" pitchFamily="34" charset="0"/>
              </a:rPr>
              <a:t> is a tool that comes with Java that works with </a:t>
            </a:r>
            <a:r>
              <a:rPr lang="en-US" sz="1600" b="1" dirty="0" err="1">
                <a:latin typeface="Arial Nova" panose="020B0504020202020204" pitchFamily="34" charset="0"/>
              </a:rPr>
              <a:t>KeyStores</a:t>
            </a:r>
            <a:r>
              <a:rPr lang="en-US" sz="1600" b="1" dirty="0">
                <a:latin typeface="Arial Nova" panose="020B0504020202020204" pitchFamily="34" charset="0"/>
              </a:rPr>
              <a:t> - it can create </a:t>
            </a:r>
            <a:r>
              <a:rPr lang="en-US" sz="1600" b="1" dirty="0" err="1">
                <a:latin typeface="Arial Nova" panose="020B0504020202020204" pitchFamily="34" charset="0"/>
              </a:rPr>
              <a:t>KeyStores</a:t>
            </a:r>
            <a:r>
              <a:rPr lang="en-US" sz="1600" b="1" dirty="0">
                <a:latin typeface="Arial Nova" panose="020B0504020202020204" pitchFamily="34" charset="0"/>
              </a:rPr>
              <a:t> and manipulate keys and certificates inside them. It can also create keys and sign certificates. So it is both a key generation and a KeyStore-file-administration tool.</a:t>
            </a:r>
          </a:p>
          <a:p>
            <a:pPr marL="285750" indent="-285750">
              <a:buFont typeface="Arial" panose="020B0604020202020204" pitchFamily="34" charset="0"/>
              <a:buChar char="•"/>
            </a:pPr>
            <a:endParaRPr lang="en-US" sz="1600" b="1" dirty="0">
              <a:latin typeface="Arial Nova" panose="020B0504020202020204" pitchFamily="34" charset="0"/>
            </a:endParaRPr>
          </a:p>
          <a:p>
            <a:pPr marL="285750" indent="-285750">
              <a:buFont typeface="Arial" panose="020B0604020202020204" pitchFamily="34" charset="0"/>
              <a:buChar char="•"/>
            </a:pPr>
            <a:r>
              <a:rPr lang="en-US" sz="1600" b="1" dirty="0">
                <a:latin typeface="Arial Nova" panose="020B0504020202020204" pitchFamily="34" charset="0"/>
              </a:rPr>
              <a:t>OpenSSL works with standard formats (PEM/CER/CRT/PKCS/</a:t>
            </a:r>
            <a:r>
              <a:rPr lang="en-US" sz="1600" b="1" dirty="0" err="1">
                <a:latin typeface="Arial Nova" panose="020B0504020202020204" pitchFamily="34" charset="0"/>
              </a:rPr>
              <a:t>etc</a:t>
            </a:r>
            <a:r>
              <a:rPr lang="en-US" sz="1600" b="1" dirty="0">
                <a:latin typeface="Arial Nova" panose="020B0504020202020204" pitchFamily="34" charset="0"/>
              </a:rPr>
              <a:t>) but does not manipulate KeyStore files. It is possible to generate a key and/or certificate with OpenSSL, and then import that key/cert into a KeyStore using </a:t>
            </a:r>
            <a:r>
              <a:rPr lang="en-US" sz="1600" b="1" dirty="0" err="1">
                <a:latin typeface="Arial Nova" panose="020B0504020202020204" pitchFamily="34" charset="0"/>
              </a:rPr>
              <a:t>keytool</a:t>
            </a:r>
            <a:r>
              <a:rPr lang="en-US" sz="1600" b="1" dirty="0">
                <a:latin typeface="Arial Nova" panose="020B0504020202020204" pitchFamily="34" charset="0"/>
              </a:rPr>
              <a:t>, but you can't put the key/cert into the KeyStore directly using OpenSSL.</a:t>
            </a:r>
          </a:p>
          <a:p>
            <a:pPr marL="285750" indent="-285750">
              <a:buFont typeface="Arial" panose="020B0604020202020204" pitchFamily="34" charset="0"/>
              <a:buChar char="•"/>
            </a:pPr>
            <a:endParaRPr lang="en-US" sz="1600" b="1" dirty="0">
              <a:latin typeface="Arial Nova" panose="020B0504020202020204" pitchFamily="34" charset="0"/>
            </a:endParaRPr>
          </a:p>
          <a:p>
            <a:pPr marL="285750" indent="-285750">
              <a:buFont typeface="Arial" panose="020B0604020202020204" pitchFamily="34" charset="0"/>
              <a:buChar char="•"/>
            </a:pPr>
            <a:r>
              <a:rPr lang="en-US" sz="1600" b="1" dirty="0">
                <a:latin typeface="Arial Nova" panose="020B0504020202020204" pitchFamily="34" charset="0"/>
              </a:rPr>
              <a:t>(OpenSSL also has a wider array of functionality than </a:t>
            </a:r>
            <a:r>
              <a:rPr lang="en-US" sz="1600" b="1" dirty="0" err="1">
                <a:latin typeface="Arial Nova" panose="020B0504020202020204" pitchFamily="34" charset="0"/>
              </a:rPr>
              <a:t>keytool</a:t>
            </a:r>
            <a:r>
              <a:rPr lang="en-US" sz="1600" b="1" dirty="0">
                <a:latin typeface="Arial Nova" panose="020B0504020202020204" pitchFamily="34" charset="0"/>
              </a:rPr>
              <a:t> - performing symmetric encryption, acting as an SSL network client and server, handling more formats. It just doesn't happen to speak KeyStore.)</a:t>
            </a:r>
            <a:endParaRPr lang="en-US" sz="2000" b="1" dirty="0">
              <a:solidFill>
                <a:schemeClr val="dk1"/>
              </a:solidFill>
            </a:endParaRPr>
          </a:p>
        </p:txBody>
      </p:sp>
    </p:spTree>
    <p:extLst>
      <p:ext uri="{BB962C8B-B14F-4D97-AF65-F5344CB8AC3E}">
        <p14:creationId xmlns:p14="http://schemas.microsoft.com/office/powerpoint/2010/main" val="3820886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EB84300-A4E7-4CAF-AA19-C9ACAD98AC53}"/>
              </a:ext>
            </a:extLst>
          </p:cNvPr>
          <p:cNvSpPr>
            <a:spLocks noGrp="1"/>
          </p:cNvSpPr>
          <p:nvPr>
            <p:ph type="title" idx="4294967295"/>
          </p:nvPr>
        </p:nvSpPr>
        <p:spPr>
          <a:xfrm>
            <a:off x="780660" y="1324947"/>
            <a:ext cx="10584025" cy="4786603"/>
          </a:xfrm>
        </p:spPr>
        <p:txBody>
          <a:bodyPr>
            <a:normAutofit/>
          </a:bodyPr>
          <a:lstStyle/>
          <a:p>
            <a:pPr algn="l"/>
            <a:r>
              <a:rPr lang="en-US" sz="2400" dirty="0">
                <a:solidFill>
                  <a:srgbClr val="C00000"/>
                </a:solidFill>
              </a:rPr>
              <a:t> </a:t>
            </a:r>
            <a:endParaRPr lang="en-US" dirty="0"/>
          </a:p>
        </p:txBody>
      </p:sp>
      <p:sp>
        <p:nvSpPr>
          <p:cNvPr id="11" name="TextBox 10">
            <a:extLst>
              <a:ext uri="{FF2B5EF4-FFF2-40B4-BE49-F238E27FC236}">
                <a16:creationId xmlns:a16="http://schemas.microsoft.com/office/drawing/2014/main" id="{6170BB21-C847-4213-A04A-03240A9E9CBB}"/>
              </a:ext>
            </a:extLst>
          </p:cNvPr>
          <p:cNvSpPr txBox="1"/>
          <p:nvPr/>
        </p:nvSpPr>
        <p:spPr>
          <a:xfrm>
            <a:off x="718457" y="737118"/>
            <a:ext cx="10674221" cy="461665"/>
          </a:xfrm>
          <a:prstGeom prst="rect">
            <a:avLst/>
          </a:prstGeom>
          <a:noFill/>
          <a:ln>
            <a:solidFill>
              <a:schemeClr val="accent2">
                <a:lumMod val="60000"/>
                <a:lumOff val="40000"/>
              </a:schemeClr>
            </a:solidFill>
          </a:ln>
        </p:spPr>
        <p:txBody>
          <a:bodyPr wrap="square" rtlCol="0">
            <a:spAutoFit/>
          </a:bodyPr>
          <a:lstStyle/>
          <a:p>
            <a:r>
              <a:rPr lang="en-US" sz="2400" b="1" dirty="0">
                <a:solidFill>
                  <a:srgbClr val="C00000"/>
                </a:solidFill>
                <a:highlight>
                  <a:srgbClr val="FFFF00"/>
                </a:highlight>
              </a:rPr>
              <a:t>Frequently asked questions - 6  </a:t>
            </a:r>
            <a:endParaRPr lang="en-US" sz="2400" dirty="0">
              <a:highlight>
                <a:srgbClr val="FFFF00"/>
              </a:highlight>
            </a:endParaRPr>
          </a:p>
        </p:txBody>
      </p:sp>
      <p:sp>
        <p:nvSpPr>
          <p:cNvPr id="2" name="Slide Number Placeholder 1">
            <a:extLst>
              <a:ext uri="{FF2B5EF4-FFF2-40B4-BE49-F238E27FC236}">
                <a16:creationId xmlns:a16="http://schemas.microsoft.com/office/drawing/2014/main" id="{EBC07B4A-D345-45D0-8E6C-1FB1793FCF60}"/>
              </a:ext>
            </a:extLst>
          </p:cNvPr>
          <p:cNvSpPr>
            <a:spLocks noGrp="1"/>
          </p:cNvSpPr>
          <p:nvPr>
            <p:ph type="sldNum" sz="quarter" idx="12"/>
          </p:nvPr>
        </p:nvSpPr>
        <p:spPr/>
        <p:txBody>
          <a:bodyPr/>
          <a:lstStyle/>
          <a:p>
            <a:fld id="{45D711A1-34BE-4A32-95B5-99F7431790F6}" type="slidenum">
              <a:rPr lang="en-US" smtClean="0"/>
              <a:t>17</a:t>
            </a:fld>
            <a:endParaRPr lang="en-US"/>
          </a:p>
        </p:txBody>
      </p:sp>
      <p:sp>
        <p:nvSpPr>
          <p:cNvPr id="4" name="TextBox 3">
            <a:extLst>
              <a:ext uri="{FF2B5EF4-FFF2-40B4-BE49-F238E27FC236}">
                <a16:creationId xmlns:a16="http://schemas.microsoft.com/office/drawing/2014/main" id="{573372DA-B184-44A6-A388-172724CF2F0C}"/>
              </a:ext>
            </a:extLst>
          </p:cNvPr>
          <p:cNvSpPr txBox="1"/>
          <p:nvPr/>
        </p:nvSpPr>
        <p:spPr>
          <a:xfrm>
            <a:off x="758889" y="1324947"/>
            <a:ext cx="10674221" cy="489364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400" b="1" dirty="0">
                <a:solidFill>
                  <a:srgbClr val="C00000"/>
                </a:solidFill>
              </a:rPr>
              <a:t>6. How would you integrate the generated keystore .</a:t>
            </a:r>
            <a:r>
              <a:rPr lang="en-US" sz="2400" b="1" dirty="0" err="1">
                <a:solidFill>
                  <a:srgbClr val="C00000"/>
                </a:solidFill>
              </a:rPr>
              <a:t>jks</a:t>
            </a:r>
            <a:r>
              <a:rPr lang="en-US" sz="2400" b="1" dirty="0">
                <a:solidFill>
                  <a:srgbClr val="C00000"/>
                </a:solidFill>
              </a:rPr>
              <a:t> file into spring boot?</a:t>
            </a:r>
          </a:p>
          <a:p>
            <a:r>
              <a:rPr lang="en-US" dirty="0">
                <a:latin typeface="Arial Nova" panose="020B0504020202020204" pitchFamily="34" charset="0"/>
              </a:rPr>
              <a:t>     ensure that you include spring security module in spring boot.</a:t>
            </a:r>
          </a:p>
          <a:p>
            <a:r>
              <a:rPr lang="en-US" dirty="0">
                <a:latin typeface="Arial Nova" panose="020B0504020202020204" pitchFamily="34" charset="0"/>
              </a:rPr>
              <a:t>       then have </a:t>
            </a:r>
            <a:r>
              <a:rPr lang="en-US" dirty="0" err="1">
                <a:latin typeface="Arial Nova" panose="020B0504020202020204" pitchFamily="34" charset="0"/>
              </a:rPr>
              <a:t>application.properties</a:t>
            </a:r>
            <a:r>
              <a:rPr lang="en-US" dirty="0">
                <a:latin typeface="Arial Nova" panose="020B0504020202020204" pitchFamily="34" charset="0"/>
              </a:rPr>
              <a:t> file have the following properties.</a:t>
            </a:r>
          </a:p>
          <a:p>
            <a:pPr lvl="3"/>
            <a:r>
              <a:rPr lang="en-US" sz="1400" dirty="0" err="1">
                <a:highlight>
                  <a:srgbClr val="C0C0C0"/>
                </a:highlight>
                <a:latin typeface="Arial Nova" panose="020B0504020202020204" pitchFamily="34" charset="0"/>
              </a:rPr>
              <a:t>server.port</a:t>
            </a:r>
            <a:r>
              <a:rPr lang="en-US" sz="1400" dirty="0">
                <a:highlight>
                  <a:srgbClr val="C0C0C0"/>
                </a:highlight>
                <a:latin typeface="Arial Nova" panose="020B0504020202020204" pitchFamily="34" charset="0"/>
              </a:rPr>
              <a:t>=8443</a:t>
            </a:r>
          </a:p>
          <a:p>
            <a:pPr marL="1371600" lvl="6" fontAlgn="t"/>
            <a:endParaRPr lang="en-US" sz="1400" dirty="0">
              <a:highlight>
                <a:srgbClr val="C0C0C0"/>
              </a:highlight>
              <a:latin typeface="Arial Nova" panose="020B0504020202020204" pitchFamily="34" charset="0"/>
            </a:endParaRPr>
          </a:p>
          <a:p>
            <a:pPr marL="1371600" lvl="6" fontAlgn="t"/>
            <a:r>
              <a:rPr lang="en-US" sz="1400" dirty="0" err="1">
                <a:highlight>
                  <a:srgbClr val="C0C0C0"/>
                </a:highlight>
                <a:latin typeface="Arial Nova" panose="020B0504020202020204" pitchFamily="34" charset="0"/>
              </a:rPr>
              <a:t>server.ssl.key</a:t>
            </a:r>
            <a:r>
              <a:rPr lang="en-US" sz="1400" dirty="0">
                <a:highlight>
                  <a:srgbClr val="C0C0C0"/>
                </a:highlight>
                <a:latin typeface="Arial Nova" panose="020B0504020202020204" pitchFamily="34" charset="0"/>
              </a:rPr>
              <a:t>-alias=https-example</a:t>
            </a:r>
          </a:p>
          <a:p>
            <a:pPr marL="1371600" lvl="6" fontAlgn="t"/>
            <a:r>
              <a:rPr lang="en-US" sz="1400" dirty="0" err="1">
                <a:highlight>
                  <a:srgbClr val="C0C0C0"/>
                </a:highlight>
                <a:latin typeface="Arial Nova" panose="020B0504020202020204" pitchFamily="34" charset="0"/>
              </a:rPr>
              <a:t>server.ssl.key</a:t>
            </a:r>
            <a:r>
              <a:rPr lang="en-US" sz="1400" dirty="0">
                <a:highlight>
                  <a:srgbClr val="C0C0C0"/>
                </a:highlight>
                <a:latin typeface="Arial Nova" panose="020B0504020202020204" pitchFamily="34" charset="0"/>
              </a:rPr>
              <a:t>-store-type=JKS</a:t>
            </a:r>
          </a:p>
          <a:p>
            <a:pPr marL="1371600" lvl="6" fontAlgn="t"/>
            <a:r>
              <a:rPr lang="en-US" sz="1400" dirty="0" err="1">
                <a:highlight>
                  <a:srgbClr val="C0C0C0"/>
                </a:highlight>
                <a:latin typeface="Arial Nova" panose="020B0504020202020204" pitchFamily="34" charset="0"/>
              </a:rPr>
              <a:t>server.ssl.key</a:t>
            </a:r>
            <a:r>
              <a:rPr lang="en-US" sz="1400" dirty="0">
                <a:highlight>
                  <a:srgbClr val="C0C0C0"/>
                </a:highlight>
                <a:latin typeface="Arial Nova" panose="020B0504020202020204" pitchFamily="34" charset="0"/>
              </a:rPr>
              <a:t>-password=password</a:t>
            </a:r>
          </a:p>
          <a:p>
            <a:pPr marL="1371600" lvl="6" fontAlgn="t"/>
            <a:r>
              <a:rPr lang="en-US" sz="1400" dirty="0" err="1">
                <a:highlight>
                  <a:srgbClr val="C0C0C0"/>
                </a:highlight>
                <a:latin typeface="Arial Nova" panose="020B0504020202020204" pitchFamily="34" charset="0"/>
              </a:rPr>
              <a:t>server.ssl.key</a:t>
            </a:r>
            <a:r>
              <a:rPr lang="en-US" sz="1400" dirty="0">
                <a:highlight>
                  <a:srgbClr val="C0C0C0"/>
                </a:highlight>
                <a:latin typeface="Arial Nova" panose="020B0504020202020204" pitchFamily="34" charset="0"/>
              </a:rPr>
              <a:t>-store=</a:t>
            </a:r>
            <a:r>
              <a:rPr lang="en-US" sz="1400" dirty="0" err="1">
                <a:highlight>
                  <a:srgbClr val="C0C0C0"/>
                </a:highlight>
                <a:latin typeface="Arial Nova" panose="020B0504020202020204" pitchFamily="34" charset="0"/>
              </a:rPr>
              <a:t>classpath:https-example.jks</a:t>
            </a:r>
            <a:endParaRPr lang="en-US" sz="1400" dirty="0">
              <a:highlight>
                <a:srgbClr val="C0C0C0"/>
              </a:highlight>
              <a:latin typeface="Arial Nova" panose="020B0504020202020204" pitchFamily="34" charset="0"/>
            </a:endParaRP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solidFill>
                <a:schemeClr val="dk1"/>
              </a:solidFill>
            </a:endParaRP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solidFill>
                <a:schemeClr val="dk1"/>
              </a:solidFill>
            </a:endParaRP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solidFill>
                <a:schemeClr val="dk1"/>
              </a:solidFill>
            </a:endParaRPr>
          </a:p>
          <a:p>
            <a:pPr marL="285750" indent="-285750">
              <a:buFont typeface="Arial" panose="020B0604020202020204" pitchFamily="34" charset="0"/>
              <a:buChar char="•"/>
            </a:pPr>
            <a:endParaRPr lang="en-US" sz="2400" dirty="0">
              <a:solidFill>
                <a:schemeClr val="dk1"/>
              </a:solidFill>
            </a:endParaRPr>
          </a:p>
        </p:txBody>
      </p:sp>
    </p:spTree>
    <p:extLst>
      <p:ext uri="{BB962C8B-B14F-4D97-AF65-F5344CB8AC3E}">
        <p14:creationId xmlns:p14="http://schemas.microsoft.com/office/powerpoint/2010/main" val="2535708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EB84300-A4E7-4CAF-AA19-C9ACAD98AC53}"/>
              </a:ext>
            </a:extLst>
          </p:cNvPr>
          <p:cNvSpPr>
            <a:spLocks noGrp="1"/>
          </p:cNvSpPr>
          <p:nvPr>
            <p:ph type="title" idx="4294967295"/>
          </p:nvPr>
        </p:nvSpPr>
        <p:spPr>
          <a:xfrm>
            <a:off x="780660" y="1324947"/>
            <a:ext cx="10584025" cy="4786603"/>
          </a:xfrm>
        </p:spPr>
        <p:txBody>
          <a:bodyPr>
            <a:normAutofit/>
          </a:bodyPr>
          <a:lstStyle/>
          <a:p>
            <a:pPr algn="l"/>
            <a:r>
              <a:rPr lang="en-US" sz="2400" dirty="0">
                <a:solidFill>
                  <a:srgbClr val="C00000"/>
                </a:solidFill>
              </a:rPr>
              <a:t> </a:t>
            </a:r>
            <a:endParaRPr lang="en-US" dirty="0"/>
          </a:p>
        </p:txBody>
      </p:sp>
      <p:sp>
        <p:nvSpPr>
          <p:cNvPr id="11" name="TextBox 10">
            <a:extLst>
              <a:ext uri="{FF2B5EF4-FFF2-40B4-BE49-F238E27FC236}">
                <a16:creationId xmlns:a16="http://schemas.microsoft.com/office/drawing/2014/main" id="{6170BB21-C847-4213-A04A-03240A9E9CBB}"/>
              </a:ext>
            </a:extLst>
          </p:cNvPr>
          <p:cNvSpPr txBox="1"/>
          <p:nvPr/>
        </p:nvSpPr>
        <p:spPr>
          <a:xfrm>
            <a:off x="718457" y="737118"/>
            <a:ext cx="10674221" cy="461665"/>
          </a:xfrm>
          <a:prstGeom prst="rect">
            <a:avLst/>
          </a:prstGeom>
          <a:noFill/>
          <a:ln>
            <a:solidFill>
              <a:schemeClr val="accent2">
                <a:lumMod val="60000"/>
                <a:lumOff val="40000"/>
              </a:schemeClr>
            </a:solidFill>
          </a:ln>
        </p:spPr>
        <p:txBody>
          <a:bodyPr wrap="square" rtlCol="0">
            <a:spAutoFit/>
          </a:bodyPr>
          <a:lstStyle/>
          <a:p>
            <a:r>
              <a:rPr lang="en-US" sz="2400" b="1" dirty="0">
                <a:solidFill>
                  <a:srgbClr val="C00000"/>
                </a:solidFill>
                <a:highlight>
                  <a:srgbClr val="FFFF00"/>
                </a:highlight>
              </a:rPr>
              <a:t>Frequently asked questions - 7  </a:t>
            </a:r>
            <a:endParaRPr lang="en-US" sz="2400" dirty="0">
              <a:highlight>
                <a:srgbClr val="FFFF00"/>
              </a:highlight>
            </a:endParaRPr>
          </a:p>
        </p:txBody>
      </p:sp>
      <p:sp>
        <p:nvSpPr>
          <p:cNvPr id="2" name="Slide Number Placeholder 1">
            <a:extLst>
              <a:ext uri="{FF2B5EF4-FFF2-40B4-BE49-F238E27FC236}">
                <a16:creationId xmlns:a16="http://schemas.microsoft.com/office/drawing/2014/main" id="{EBC07B4A-D345-45D0-8E6C-1FB1793FCF60}"/>
              </a:ext>
            </a:extLst>
          </p:cNvPr>
          <p:cNvSpPr>
            <a:spLocks noGrp="1"/>
          </p:cNvSpPr>
          <p:nvPr>
            <p:ph type="sldNum" sz="quarter" idx="12"/>
          </p:nvPr>
        </p:nvSpPr>
        <p:spPr/>
        <p:txBody>
          <a:bodyPr/>
          <a:lstStyle/>
          <a:p>
            <a:fld id="{45D711A1-34BE-4A32-95B5-99F7431790F6}" type="slidenum">
              <a:rPr lang="en-US" smtClean="0"/>
              <a:t>18</a:t>
            </a:fld>
            <a:endParaRPr lang="en-US"/>
          </a:p>
        </p:txBody>
      </p:sp>
      <p:sp>
        <p:nvSpPr>
          <p:cNvPr id="4" name="TextBox 3">
            <a:extLst>
              <a:ext uri="{FF2B5EF4-FFF2-40B4-BE49-F238E27FC236}">
                <a16:creationId xmlns:a16="http://schemas.microsoft.com/office/drawing/2014/main" id="{573372DA-B184-44A6-A388-172724CF2F0C}"/>
              </a:ext>
            </a:extLst>
          </p:cNvPr>
          <p:cNvSpPr txBox="1"/>
          <p:nvPr/>
        </p:nvSpPr>
        <p:spPr>
          <a:xfrm>
            <a:off x="758889" y="1324947"/>
            <a:ext cx="10674221" cy="4431983"/>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400" b="1" dirty="0">
                <a:solidFill>
                  <a:srgbClr val="C00000"/>
                </a:solidFill>
              </a:rPr>
              <a:t>7.  What is a cipher suite ?</a:t>
            </a:r>
          </a:p>
          <a:p>
            <a:pPr marL="742950" lvl="1" indent="-285750">
              <a:buFont typeface="Arial" panose="020B0604020202020204" pitchFamily="34" charset="0"/>
              <a:buChar char="•"/>
            </a:pPr>
            <a:r>
              <a:rPr lang="en-US" dirty="0"/>
              <a:t>A </a:t>
            </a:r>
            <a:r>
              <a:rPr lang="en-US" b="1" dirty="0"/>
              <a:t>cipher suite</a:t>
            </a:r>
            <a:r>
              <a:rPr lang="en-US" dirty="0"/>
              <a:t> is a set of algorithms that help secure a network connection that uses </a:t>
            </a:r>
            <a:r>
              <a:rPr lang="en-US" dirty="0">
                <a:hlinkClick r:id="rId2" tooltip="Transport Layer Security">
                  <a:extLst>
                    <a:ext uri="{A12FA001-AC4F-418D-AE19-62706E023703}">
                      <ahyp:hlinkClr xmlns:ahyp="http://schemas.microsoft.com/office/drawing/2018/hyperlinkcolor" val="tx"/>
                    </a:ext>
                  </a:extLst>
                </a:hlinkClick>
              </a:rPr>
              <a:t>Transport Layer Security</a:t>
            </a:r>
            <a:r>
              <a:rPr lang="en-US" dirty="0"/>
              <a:t> (TLS) or its now-deprecated predecessor Secure Socket Layer (SSL).</a:t>
            </a:r>
          </a:p>
          <a:p>
            <a:pPr marL="742950" lvl="1" indent="-285750">
              <a:buFont typeface="Arial" panose="020B0604020202020204" pitchFamily="34" charset="0"/>
              <a:buChar char="•"/>
            </a:pPr>
            <a:r>
              <a:rPr lang="en-US" dirty="0"/>
              <a:t>The set of algorithms that cipher suites usually contain include: </a:t>
            </a:r>
          </a:p>
          <a:p>
            <a:pPr marL="1200150" lvl="2" indent="-285750">
              <a:buFont typeface="Arial" panose="020B0604020202020204" pitchFamily="34" charset="0"/>
              <a:buChar char="•"/>
            </a:pPr>
            <a:r>
              <a:rPr lang="en-US" dirty="0"/>
              <a:t>a </a:t>
            </a:r>
            <a:r>
              <a:rPr lang="en-US" dirty="0">
                <a:hlinkClick r:id="rId3" tooltip="Key exchange">
                  <a:extLst>
                    <a:ext uri="{A12FA001-AC4F-418D-AE19-62706E023703}">
                      <ahyp:hlinkClr xmlns:ahyp="http://schemas.microsoft.com/office/drawing/2018/hyperlinkcolor" val="tx"/>
                    </a:ext>
                  </a:extLst>
                </a:hlinkClick>
              </a:rPr>
              <a:t>key exchange algorithm</a:t>
            </a:r>
            <a:r>
              <a:rPr lang="en-US" dirty="0"/>
              <a:t>   Like </a:t>
            </a:r>
            <a:r>
              <a:rPr lang="en-US" dirty="0">
                <a:solidFill>
                  <a:schemeClr val="accent2">
                    <a:lumMod val="75000"/>
                  </a:schemeClr>
                </a:solidFill>
              </a:rPr>
              <a:t>RSA or  Diffie Hellman  Asymmetric</a:t>
            </a:r>
            <a:endParaRPr lang="en-US" dirty="0"/>
          </a:p>
          <a:p>
            <a:pPr marL="1200150" lvl="2" indent="-285750">
              <a:buFont typeface="Arial" panose="020B0604020202020204" pitchFamily="34" charset="0"/>
              <a:buChar char="•"/>
            </a:pPr>
            <a:r>
              <a:rPr lang="en-US" dirty="0"/>
              <a:t>a </a:t>
            </a:r>
            <a:r>
              <a:rPr lang="en-US" dirty="0">
                <a:hlinkClick r:id="rId4" tooltip="Link encryption">
                  <a:extLst>
                    <a:ext uri="{A12FA001-AC4F-418D-AE19-62706E023703}">
                      <ahyp:hlinkClr xmlns:ahyp="http://schemas.microsoft.com/office/drawing/2018/hyperlinkcolor" val="tx"/>
                    </a:ext>
                  </a:extLst>
                </a:hlinkClick>
              </a:rPr>
              <a:t>bulk encryption algorithm</a:t>
            </a:r>
            <a:r>
              <a:rPr lang="en-US" dirty="0"/>
              <a:t> and </a:t>
            </a:r>
          </a:p>
          <a:p>
            <a:pPr marL="1200150" lvl="2" indent="-285750">
              <a:buFont typeface="Arial" panose="020B0604020202020204" pitchFamily="34" charset="0"/>
              <a:buChar char="•"/>
            </a:pPr>
            <a:r>
              <a:rPr lang="en-US" dirty="0"/>
              <a:t>a </a:t>
            </a:r>
            <a:r>
              <a:rPr lang="en-US" dirty="0">
                <a:hlinkClick r:id="rId5" tooltip="Message authentication code">
                  <a:extLst>
                    <a:ext uri="{A12FA001-AC4F-418D-AE19-62706E023703}">
                      <ahyp:hlinkClr xmlns:ahyp="http://schemas.microsoft.com/office/drawing/2018/hyperlinkcolor" val="tx"/>
                    </a:ext>
                  </a:extLst>
                </a:hlinkClick>
              </a:rPr>
              <a:t>message authentication code</a:t>
            </a:r>
            <a:r>
              <a:rPr lang="en-US" dirty="0"/>
              <a:t> (MAC) algorithm.</a:t>
            </a:r>
          </a:p>
          <a:p>
            <a:pPr marL="1200150" lvl="2"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Cipher suites registry - </a:t>
            </a:r>
            <a:r>
              <a:rPr lang="en-US" dirty="0">
                <a:hlinkClick r:id="rId6"/>
              </a:rPr>
              <a:t>https://www.iana.org/assignments/tls-parameters/tls-parameters.xhtml#tls-parameters-4</a:t>
            </a: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The name Cipher Suite was not used in the original draft of SSL. Instead the ability for a client and a server to choose from a small set of ciphers to secure their connection was called Cipher-Choice. It was not until SSL v3 (the last version of SSL) that the name Cipher Suite was used.</a:t>
            </a:r>
          </a:p>
          <a:p>
            <a:endParaRPr lang="en-US" sz="2400" b="1" dirty="0">
              <a:solidFill>
                <a:srgbClr val="C00000"/>
              </a:solidFill>
            </a:endParaRPr>
          </a:p>
        </p:txBody>
      </p:sp>
    </p:spTree>
    <p:extLst>
      <p:ext uri="{BB962C8B-B14F-4D97-AF65-F5344CB8AC3E}">
        <p14:creationId xmlns:p14="http://schemas.microsoft.com/office/powerpoint/2010/main" val="1986891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EB84300-A4E7-4CAF-AA19-C9ACAD98AC53}"/>
              </a:ext>
            </a:extLst>
          </p:cNvPr>
          <p:cNvSpPr>
            <a:spLocks noGrp="1"/>
          </p:cNvSpPr>
          <p:nvPr>
            <p:ph type="title" idx="4294967295"/>
          </p:nvPr>
        </p:nvSpPr>
        <p:spPr>
          <a:xfrm>
            <a:off x="780660" y="1324947"/>
            <a:ext cx="10584025" cy="4786603"/>
          </a:xfrm>
        </p:spPr>
        <p:txBody>
          <a:bodyPr>
            <a:normAutofit/>
          </a:bodyPr>
          <a:lstStyle/>
          <a:p>
            <a:pPr algn="l"/>
            <a:r>
              <a:rPr lang="en-US" sz="2400" dirty="0">
                <a:solidFill>
                  <a:srgbClr val="C00000"/>
                </a:solidFill>
              </a:rPr>
              <a:t> </a:t>
            </a:r>
            <a:endParaRPr lang="en-US" dirty="0"/>
          </a:p>
        </p:txBody>
      </p:sp>
      <p:sp>
        <p:nvSpPr>
          <p:cNvPr id="11" name="TextBox 10">
            <a:extLst>
              <a:ext uri="{FF2B5EF4-FFF2-40B4-BE49-F238E27FC236}">
                <a16:creationId xmlns:a16="http://schemas.microsoft.com/office/drawing/2014/main" id="{6170BB21-C847-4213-A04A-03240A9E9CBB}"/>
              </a:ext>
            </a:extLst>
          </p:cNvPr>
          <p:cNvSpPr txBox="1"/>
          <p:nvPr/>
        </p:nvSpPr>
        <p:spPr>
          <a:xfrm>
            <a:off x="718457" y="737118"/>
            <a:ext cx="10674221" cy="461665"/>
          </a:xfrm>
          <a:prstGeom prst="rect">
            <a:avLst/>
          </a:prstGeom>
          <a:noFill/>
          <a:ln>
            <a:solidFill>
              <a:schemeClr val="accent2">
                <a:lumMod val="60000"/>
                <a:lumOff val="40000"/>
              </a:schemeClr>
            </a:solidFill>
          </a:ln>
        </p:spPr>
        <p:txBody>
          <a:bodyPr wrap="square" rtlCol="0">
            <a:spAutoFit/>
          </a:bodyPr>
          <a:lstStyle/>
          <a:p>
            <a:r>
              <a:rPr lang="en-US" sz="2400" b="1" dirty="0">
                <a:solidFill>
                  <a:srgbClr val="C00000"/>
                </a:solidFill>
              </a:rPr>
              <a:t>Wireshark output for Open SSL depicting various phases</a:t>
            </a:r>
            <a:r>
              <a:rPr lang="en-US" sz="2400" dirty="0">
                <a:solidFill>
                  <a:srgbClr val="C00000"/>
                </a:solidFill>
              </a:rPr>
              <a:t>?</a:t>
            </a:r>
            <a:endParaRPr lang="en-US" sz="2400" dirty="0"/>
          </a:p>
        </p:txBody>
      </p:sp>
      <p:sp>
        <p:nvSpPr>
          <p:cNvPr id="12" name="TextBox 11">
            <a:extLst>
              <a:ext uri="{FF2B5EF4-FFF2-40B4-BE49-F238E27FC236}">
                <a16:creationId xmlns:a16="http://schemas.microsoft.com/office/drawing/2014/main" id="{E7EFCDE3-A240-4D31-89D5-AA5A4FF3571E}"/>
              </a:ext>
            </a:extLst>
          </p:cNvPr>
          <p:cNvSpPr txBox="1"/>
          <p:nvPr/>
        </p:nvSpPr>
        <p:spPr>
          <a:xfrm>
            <a:off x="726230" y="1324947"/>
            <a:ext cx="10692883" cy="2308324"/>
          </a:xfrm>
          <a:prstGeom prst="rect">
            <a:avLst/>
          </a:prstGeom>
          <a:noFill/>
          <a:ln>
            <a:solidFill>
              <a:schemeClr val="accent2">
                <a:lumMod val="60000"/>
                <a:lumOff val="40000"/>
              </a:schemeClr>
            </a:solidFill>
          </a:ln>
        </p:spPr>
        <p:txBody>
          <a:bodyPr wrap="square" rtlCol="0">
            <a:spAutoFit/>
          </a:bodyPr>
          <a:lstStyle/>
          <a:p>
            <a:pPr marL="285750" indent="-285750">
              <a:buFont typeface="Arial" panose="020B0604020202020204" pitchFamily="34" charset="0"/>
              <a:buChar char="•"/>
            </a:pPr>
            <a:r>
              <a:rPr lang="en-US" dirty="0">
                <a:solidFill>
                  <a:srgbClr val="7030A0"/>
                </a:solidFill>
              </a:rPr>
              <a:t>Wireshark output for </a:t>
            </a:r>
            <a:r>
              <a:rPr lang="en-US" dirty="0" err="1">
                <a:solidFill>
                  <a:srgbClr val="7030A0"/>
                </a:solidFill>
              </a:rPr>
              <a:t>openssl</a:t>
            </a:r>
            <a:r>
              <a:rPr lang="en-US" dirty="0">
                <a:solidFill>
                  <a:srgbClr val="7030A0"/>
                </a:solidFill>
              </a:rPr>
              <a:t> </a:t>
            </a:r>
            <a:r>
              <a:rPr lang="en-US" dirty="0" err="1">
                <a:solidFill>
                  <a:srgbClr val="7030A0"/>
                </a:solidFill>
              </a:rPr>
              <a:t>s_client</a:t>
            </a:r>
            <a:r>
              <a:rPr lang="en-US" dirty="0">
                <a:solidFill>
                  <a:srgbClr val="7030A0"/>
                </a:solidFill>
              </a:rPr>
              <a:t> -tls1_2 -connect google.com:443</a:t>
            </a:r>
          </a:p>
          <a:p>
            <a:r>
              <a:rPr lang="en-US" dirty="0">
                <a:solidFill>
                  <a:srgbClr val="7030A0"/>
                </a:solidFill>
              </a:rPr>
              <a:t>  </a:t>
            </a:r>
          </a:p>
          <a:p>
            <a:endParaRPr lang="en-US" dirty="0">
              <a:solidFill>
                <a:srgbClr val="7030A0"/>
              </a:solidFill>
            </a:endParaRPr>
          </a:p>
          <a:p>
            <a:pPr lvl="1"/>
            <a:endParaRPr lang="en-US" dirty="0">
              <a:solidFill>
                <a:srgbClr val="00B050"/>
              </a:solidFill>
            </a:endParaRPr>
          </a:p>
          <a:p>
            <a:pPr marL="742950" lvl="1" indent="-285750">
              <a:buFont typeface="Arial" panose="020B0604020202020204" pitchFamily="34" charset="0"/>
              <a:buChar char="•"/>
            </a:pPr>
            <a:endParaRPr lang="en-US" dirty="0">
              <a:solidFill>
                <a:srgbClr val="00B050"/>
              </a:solidFill>
            </a:endParaRPr>
          </a:p>
          <a:p>
            <a:pPr marL="742950" lvl="1" indent="-285750">
              <a:buFont typeface="Arial" panose="020B0604020202020204" pitchFamily="34" charset="0"/>
              <a:buChar char="•"/>
            </a:pPr>
            <a:endParaRPr lang="en-US" dirty="0">
              <a:solidFill>
                <a:srgbClr val="00B050"/>
              </a:solidFill>
            </a:endParaRPr>
          </a:p>
          <a:p>
            <a:pPr marL="742950" lvl="1" indent="-285750">
              <a:buFont typeface="Arial" panose="020B0604020202020204" pitchFamily="34" charset="0"/>
              <a:buChar char="•"/>
            </a:pPr>
            <a:endParaRPr lang="en-US" dirty="0">
              <a:solidFill>
                <a:srgbClr val="00B050"/>
              </a:solidFill>
            </a:endParaRPr>
          </a:p>
          <a:p>
            <a:pPr marL="742950" lvl="1" indent="-285750">
              <a:buFont typeface="Arial" panose="020B0604020202020204" pitchFamily="34" charset="0"/>
              <a:buChar char="•"/>
            </a:pPr>
            <a:endParaRPr lang="en-US" dirty="0">
              <a:solidFill>
                <a:srgbClr val="00B050"/>
              </a:solidFill>
            </a:endParaRPr>
          </a:p>
        </p:txBody>
      </p:sp>
      <p:sp>
        <p:nvSpPr>
          <p:cNvPr id="2" name="Slide Number Placeholder 1">
            <a:extLst>
              <a:ext uri="{FF2B5EF4-FFF2-40B4-BE49-F238E27FC236}">
                <a16:creationId xmlns:a16="http://schemas.microsoft.com/office/drawing/2014/main" id="{048C0A4A-377E-48A2-BEC5-D2738E3180AD}"/>
              </a:ext>
            </a:extLst>
          </p:cNvPr>
          <p:cNvSpPr>
            <a:spLocks noGrp="1"/>
          </p:cNvSpPr>
          <p:nvPr>
            <p:ph type="sldNum" sz="quarter" idx="12"/>
          </p:nvPr>
        </p:nvSpPr>
        <p:spPr/>
        <p:txBody>
          <a:bodyPr/>
          <a:lstStyle/>
          <a:p>
            <a:fld id="{45D711A1-34BE-4A32-95B5-99F7431790F6}" type="slidenum">
              <a:rPr lang="en-US" smtClean="0"/>
              <a:t>19</a:t>
            </a:fld>
            <a:endParaRPr lang="en-US"/>
          </a:p>
        </p:txBody>
      </p:sp>
      <p:pic>
        <p:nvPicPr>
          <p:cNvPr id="4" name="Picture 3">
            <a:extLst>
              <a:ext uri="{FF2B5EF4-FFF2-40B4-BE49-F238E27FC236}">
                <a16:creationId xmlns:a16="http://schemas.microsoft.com/office/drawing/2014/main" id="{2A7C391F-B4AC-4C99-A91D-A3D73CF6CE9D}"/>
              </a:ext>
            </a:extLst>
          </p:cNvPr>
          <p:cNvPicPr>
            <a:picLocks noChangeAspect="1"/>
          </p:cNvPicPr>
          <p:nvPr/>
        </p:nvPicPr>
        <p:blipFill>
          <a:blip r:embed="rId2"/>
          <a:stretch>
            <a:fillRect/>
          </a:stretch>
        </p:blipFill>
        <p:spPr>
          <a:xfrm>
            <a:off x="1104123" y="1739638"/>
            <a:ext cx="10185918" cy="847442"/>
          </a:xfrm>
          <a:prstGeom prst="rect">
            <a:avLst/>
          </a:prstGeom>
        </p:spPr>
      </p:pic>
    </p:spTree>
    <p:extLst>
      <p:ext uri="{BB962C8B-B14F-4D97-AF65-F5344CB8AC3E}">
        <p14:creationId xmlns:p14="http://schemas.microsoft.com/office/powerpoint/2010/main" val="3843907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EB84300-A4E7-4CAF-AA19-C9ACAD98AC53}"/>
              </a:ext>
            </a:extLst>
          </p:cNvPr>
          <p:cNvSpPr>
            <a:spLocks noGrp="1"/>
          </p:cNvSpPr>
          <p:nvPr>
            <p:ph type="title" idx="4294967295"/>
          </p:nvPr>
        </p:nvSpPr>
        <p:spPr>
          <a:xfrm>
            <a:off x="780660" y="1324947"/>
            <a:ext cx="10584025" cy="4786603"/>
          </a:xfrm>
        </p:spPr>
        <p:txBody>
          <a:bodyPr>
            <a:normAutofit/>
          </a:bodyPr>
          <a:lstStyle/>
          <a:p>
            <a:pPr algn="l"/>
            <a:r>
              <a:rPr lang="en-US" sz="2400" dirty="0">
                <a:solidFill>
                  <a:srgbClr val="C00000"/>
                </a:solidFill>
              </a:rPr>
              <a:t> </a:t>
            </a:r>
            <a:endParaRPr lang="en-US" dirty="0"/>
          </a:p>
        </p:txBody>
      </p:sp>
      <p:sp>
        <p:nvSpPr>
          <p:cNvPr id="11" name="TextBox 10">
            <a:extLst>
              <a:ext uri="{FF2B5EF4-FFF2-40B4-BE49-F238E27FC236}">
                <a16:creationId xmlns:a16="http://schemas.microsoft.com/office/drawing/2014/main" id="{6170BB21-C847-4213-A04A-03240A9E9CBB}"/>
              </a:ext>
            </a:extLst>
          </p:cNvPr>
          <p:cNvSpPr txBox="1"/>
          <p:nvPr/>
        </p:nvSpPr>
        <p:spPr>
          <a:xfrm>
            <a:off x="718457" y="737118"/>
            <a:ext cx="10674221" cy="461665"/>
          </a:xfrm>
          <a:prstGeom prst="rect">
            <a:avLst/>
          </a:prstGeom>
          <a:noFill/>
          <a:ln>
            <a:solidFill>
              <a:schemeClr val="accent2">
                <a:lumMod val="60000"/>
                <a:lumOff val="40000"/>
              </a:schemeClr>
            </a:solidFill>
          </a:ln>
        </p:spPr>
        <p:txBody>
          <a:bodyPr wrap="square" rtlCol="0">
            <a:spAutoFit/>
          </a:bodyPr>
          <a:lstStyle/>
          <a:p>
            <a:r>
              <a:rPr lang="en-US" sz="2400" b="1" dirty="0">
                <a:solidFill>
                  <a:srgbClr val="C00000"/>
                </a:solidFill>
              </a:rPr>
              <a:t>What is Hypertext Transfer Protocol Secure</a:t>
            </a:r>
            <a:r>
              <a:rPr lang="en-US" sz="2400" dirty="0">
                <a:solidFill>
                  <a:srgbClr val="C00000"/>
                </a:solidFill>
              </a:rPr>
              <a:t> (</a:t>
            </a:r>
            <a:r>
              <a:rPr lang="en-US" sz="2400" b="1" dirty="0">
                <a:solidFill>
                  <a:srgbClr val="C00000"/>
                </a:solidFill>
              </a:rPr>
              <a:t>HTTPS</a:t>
            </a:r>
            <a:r>
              <a:rPr lang="en-US" sz="2400" dirty="0">
                <a:solidFill>
                  <a:srgbClr val="C00000"/>
                </a:solidFill>
              </a:rPr>
              <a:t>) ?</a:t>
            </a:r>
            <a:endParaRPr lang="en-US" sz="2400" dirty="0"/>
          </a:p>
        </p:txBody>
      </p:sp>
      <p:sp>
        <p:nvSpPr>
          <p:cNvPr id="12" name="TextBox 11">
            <a:extLst>
              <a:ext uri="{FF2B5EF4-FFF2-40B4-BE49-F238E27FC236}">
                <a16:creationId xmlns:a16="http://schemas.microsoft.com/office/drawing/2014/main" id="{E7EFCDE3-A240-4D31-89D5-AA5A4FF3571E}"/>
              </a:ext>
            </a:extLst>
          </p:cNvPr>
          <p:cNvSpPr txBox="1"/>
          <p:nvPr/>
        </p:nvSpPr>
        <p:spPr>
          <a:xfrm>
            <a:off x="718457" y="1334279"/>
            <a:ext cx="10692883" cy="5355312"/>
          </a:xfrm>
          <a:prstGeom prst="rect">
            <a:avLst/>
          </a:prstGeom>
          <a:noFill/>
          <a:ln>
            <a:solidFill>
              <a:schemeClr val="accent2">
                <a:lumMod val="60000"/>
                <a:lumOff val="40000"/>
              </a:schemeClr>
            </a:solidFill>
          </a:ln>
        </p:spPr>
        <p:txBody>
          <a:bodyPr wrap="square" rtlCol="0">
            <a:spAutoFit/>
          </a:bodyPr>
          <a:lstStyle/>
          <a:p>
            <a:pPr marL="285750" indent="-285750">
              <a:buFont typeface="Arial" panose="020B0604020202020204" pitchFamily="34" charset="0"/>
              <a:buChar char="•"/>
            </a:pPr>
            <a:r>
              <a:rPr lang="en-US" dirty="0">
                <a:solidFill>
                  <a:srgbClr val="7030A0"/>
                </a:solidFill>
              </a:rPr>
              <a:t>Is an industry standard for securing client and server communication.</a:t>
            </a:r>
          </a:p>
          <a:p>
            <a:endParaRPr lang="en-US" dirty="0">
              <a:solidFill>
                <a:srgbClr val="7030A0"/>
              </a:solidFill>
            </a:endParaRPr>
          </a:p>
          <a:p>
            <a:pPr marL="285750" indent="-285750">
              <a:buFont typeface="Arial" panose="020B0604020202020204" pitchFamily="34" charset="0"/>
              <a:buChar char="•"/>
            </a:pPr>
            <a:r>
              <a:rPr lang="en-US" dirty="0">
                <a:solidFill>
                  <a:srgbClr val="7030A0"/>
                </a:solidFill>
              </a:rPr>
              <a:t>Is an extension of the Hypertext Transfer Protocol (HTTP). </a:t>
            </a:r>
          </a:p>
          <a:p>
            <a:pPr marL="285750" indent="-285750">
              <a:buFont typeface="Arial" panose="020B0604020202020204" pitchFamily="34" charset="0"/>
              <a:buChar char="•"/>
            </a:pPr>
            <a:endParaRPr lang="en-US" dirty="0">
              <a:solidFill>
                <a:srgbClr val="7030A0"/>
              </a:solidFill>
            </a:endParaRPr>
          </a:p>
          <a:p>
            <a:pPr marL="285750" indent="-285750">
              <a:buFont typeface="Arial" panose="020B0604020202020204" pitchFamily="34" charset="0"/>
              <a:buChar char="•"/>
            </a:pPr>
            <a:r>
              <a:rPr lang="en-US" dirty="0">
                <a:solidFill>
                  <a:srgbClr val="7030A0"/>
                </a:solidFill>
              </a:rPr>
              <a:t>Used for secure communication over a computer network, and is widely used on the Internet.</a:t>
            </a:r>
          </a:p>
          <a:p>
            <a:pPr marL="285750" indent="-285750">
              <a:buFont typeface="Arial" panose="020B0604020202020204" pitchFamily="34" charset="0"/>
              <a:buChar char="•"/>
            </a:pPr>
            <a:endParaRPr lang="en-US" dirty="0">
              <a:solidFill>
                <a:srgbClr val="7030A0"/>
              </a:solidFill>
            </a:endParaRPr>
          </a:p>
          <a:p>
            <a:pPr marL="285750" indent="-285750">
              <a:buFont typeface="Arial" panose="020B0604020202020204" pitchFamily="34" charset="0"/>
              <a:buChar char="•"/>
            </a:pPr>
            <a:r>
              <a:rPr lang="en-US" dirty="0">
                <a:solidFill>
                  <a:srgbClr val="7030A0"/>
                </a:solidFill>
              </a:rPr>
              <a:t>In HTTPS, the communication protocol is encrypted using  </a:t>
            </a:r>
          </a:p>
          <a:p>
            <a:pPr marL="742950" lvl="1" indent="-285750">
              <a:buFont typeface="Arial" panose="020B0604020202020204" pitchFamily="34" charset="0"/>
              <a:buChar char="•"/>
            </a:pPr>
            <a:r>
              <a:rPr lang="en-US" dirty="0">
                <a:solidFill>
                  <a:srgbClr val="7030A0"/>
                </a:solidFill>
              </a:rPr>
              <a:t>Either Transport Layer Security (TLS) or</a:t>
            </a:r>
          </a:p>
          <a:p>
            <a:pPr marL="742950" lvl="1" indent="-285750">
              <a:buFont typeface="Arial" panose="020B0604020202020204" pitchFamily="34" charset="0"/>
              <a:buChar char="•"/>
            </a:pPr>
            <a:r>
              <a:rPr lang="en-US" dirty="0">
                <a:solidFill>
                  <a:srgbClr val="7030A0"/>
                </a:solidFill>
              </a:rPr>
              <a:t>formerly, its predecessor, Secure Sockets Layer (SSL). </a:t>
            </a:r>
          </a:p>
          <a:p>
            <a:pPr marL="285750" indent="-285750">
              <a:buFont typeface="Arial" panose="020B0604020202020204" pitchFamily="34" charset="0"/>
              <a:buChar char="•"/>
            </a:pPr>
            <a:endParaRPr lang="en-US" dirty="0">
              <a:solidFill>
                <a:srgbClr val="7030A0"/>
              </a:solidFill>
            </a:endParaRPr>
          </a:p>
          <a:p>
            <a:pPr marL="285750" indent="-285750">
              <a:buFont typeface="Arial" panose="020B0604020202020204" pitchFamily="34" charset="0"/>
              <a:buChar char="•"/>
            </a:pPr>
            <a:r>
              <a:rPr lang="en-US" dirty="0">
                <a:solidFill>
                  <a:srgbClr val="7030A0"/>
                </a:solidFill>
              </a:rPr>
              <a:t>The protocol is therefore also often referred to as </a:t>
            </a:r>
          </a:p>
          <a:p>
            <a:pPr marL="742950" lvl="1" indent="-285750">
              <a:buFont typeface="Arial" panose="020B0604020202020204" pitchFamily="34" charset="0"/>
              <a:buChar char="•"/>
            </a:pPr>
            <a:r>
              <a:rPr lang="en-US" dirty="0">
                <a:solidFill>
                  <a:srgbClr val="7030A0"/>
                </a:solidFill>
              </a:rPr>
              <a:t>HTTP over TLS or </a:t>
            </a:r>
          </a:p>
          <a:p>
            <a:pPr marL="742950" lvl="1" indent="-285750">
              <a:buFont typeface="Arial" panose="020B0604020202020204" pitchFamily="34" charset="0"/>
              <a:buChar char="•"/>
            </a:pPr>
            <a:r>
              <a:rPr lang="en-US" dirty="0">
                <a:solidFill>
                  <a:srgbClr val="7030A0"/>
                </a:solidFill>
              </a:rPr>
              <a:t>HTTP over SSL.</a:t>
            </a:r>
          </a:p>
          <a:p>
            <a:pPr marL="742950" lvl="1" indent="-285750">
              <a:buFont typeface="Arial" panose="020B0604020202020204" pitchFamily="34" charset="0"/>
              <a:buChar char="•"/>
            </a:pPr>
            <a:endParaRPr lang="en-US" dirty="0">
              <a:solidFill>
                <a:srgbClr val="00B050"/>
              </a:solidFill>
            </a:endParaRPr>
          </a:p>
          <a:p>
            <a:pPr marL="742950" lvl="1" indent="-285750">
              <a:buFont typeface="Arial" panose="020B0604020202020204" pitchFamily="34" charset="0"/>
              <a:buChar char="•"/>
            </a:pPr>
            <a:endParaRPr lang="en-US" dirty="0">
              <a:solidFill>
                <a:srgbClr val="00B050"/>
              </a:solidFill>
            </a:endParaRPr>
          </a:p>
          <a:p>
            <a:pPr marL="742950" lvl="1" indent="-285750">
              <a:buFont typeface="Arial" panose="020B0604020202020204" pitchFamily="34" charset="0"/>
              <a:buChar char="•"/>
            </a:pPr>
            <a:endParaRPr lang="en-US" dirty="0">
              <a:solidFill>
                <a:srgbClr val="00B050"/>
              </a:solidFill>
            </a:endParaRPr>
          </a:p>
          <a:p>
            <a:pPr marL="742950" lvl="1" indent="-285750">
              <a:buFont typeface="Arial" panose="020B0604020202020204" pitchFamily="34" charset="0"/>
              <a:buChar char="•"/>
            </a:pPr>
            <a:endParaRPr lang="en-US" dirty="0">
              <a:solidFill>
                <a:srgbClr val="00B050"/>
              </a:solidFill>
            </a:endParaRPr>
          </a:p>
          <a:p>
            <a:pPr marL="742950" lvl="1" indent="-285750">
              <a:buFont typeface="Arial" panose="020B0604020202020204" pitchFamily="34" charset="0"/>
              <a:buChar char="•"/>
            </a:pPr>
            <a:endParaRPr lang="en-US" dirty="0">
              <a:solidFill>
                <a:srgbClr val="00B050"/>
              </a:solidFill>
            </a:endParaRPr>
          </a:p>
          <a:p>
            <a:pPr marL="742950" lvl="1" indent="-285750">
              <a:buFont typeface="Arial" panose="020B0604020202020204" pitchFamily="34" charset="0"/>
              <a:buChar char="•"/>
            </a:pPr>
            <a:endParaRPr lang="en-US" dirty="0">
              <a:solidFill>
                <a:srgbClr val="00B050"/>
              </a:solidFill>
            </a:endParaRPr>
          </a:p>
        </p:txBody>
      </p:sp>
      <p:sp>
        <p:nvSpPr>
          <p:cNvPr id="2" name="Slide Number Placeholder 1">
            <a:extLst>
              <a:ext uri="{FF2B5EF4-FFF2-40B4-BE49-F238E27FC236}">
                <a16:creationId xmlns:a16="http://schemas.microsoft.com/office/drawing/2014/main" id="{B965705D-BB8B-4E00-983E-7651DBA48A1B}"/>
              </a:ext>
            </a:extLst>
          </p:cNvPr>
          <p:cNvSpPr>
            <a:spLocks noGrp="1"/>
          </p:cNvSpPr>
          <p:nvPr>
            <p:ph type="sldNum" sz="quarter" idx="12"/>
          </p:nvPr>
        </p:nvSpPr>
        <p:spPr/>
        <p:txBody>
          <a:bodyPr/>
          <a:lstStyle/>
          <a:p>
            <a:fld id="{45D711A1-34BE-4A32-95B5-99F7431790F6}" type="slidenum">
              <a:rPr lang="en-US" smtClean="0"/>
              <a:t>2</a:t>
            </a:fld>
            <a:endParaRPr lang="en-US" dirty="0"/>
          </a:p>
        </p:txBody>
      </p:sp>
    </p:spTree>
    <p:extLst>
      <p:ext uri="{BB962C8B-B14F-4D97-AF65-F5344CB8AC3E}">
        <p14:creationId xmlns:p14="http://schemas.microsoft.com/office/powerpoint/2010/main" val="3565824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EB84300-A4E7-4CAF-AA19-C9ACAD98AC53}"/>
              </a:ext>
            </a:extLst>
          </p:cNvPr>
          <p:cNvSpPr>
            <a:spLocks noGrp="1"/>
          </p:cNvSpPr>
          <p:nvPr>
            <p:ph type="title" idx="4294967295"/>
          </p:nvPr>
        </p:nvSpPr>
        <p:spPr>
          <a:xfrm>
            <a:off x="780660" y="1324947"/>
            <a:ext cx="10584025" cy="4786603"/>
          </a:xfrm>
        </p:spPr>
        <p:txBody>
          <a:bodyPr>
            <a:normAutofit/>
          </a:bodyPr>
          <a:lstStyle/>
          <a:p>
            <a:pPr algn="l"/>
            <a:r>
              <a:rPr lang="en-US" sz="2400" dirty="0">
                <a:solidFill>
                  <a:srgbClr val="C00000"/>
                </a:solidFill>
              </a:rPr>
              <a:t> </a:t>
            </a:r>
            <a:endParaRPr lang="en-US" dirty="0"/>
          </a:p>
        </p:txBody>
      </p:sp>
      <p:sp>
        <p:nvSpPr>
          <p:cNvPr id="11" name="TextBox 10">
            <a:extLst>
              <a:ext uri="{FF2B5EF4-FFF2-40B4-BE49-F238E27FC236}">
                <a16:creationId xmlns:a16="http://schemas.microsoft.com/office/drawing/2014/main" id="{6170BB21-C847-4213-A04A-03240A9E9CBB}"/>
              </a:ext>
            </a:extLst>
          </p:cNvPr>
          <p:cNvSpPr txBox="1"/>
          <p:nvPr/>
        </p:nvSpPr>
        <p:spPr>
          <a:xfrm>
            <a:off x="718457" y="737118"/>
            <a:ext cx="10674221" cy="461665"/>
          </a:xfrm>
          <a:prstGeom prst="rect">
            <a:avLst/>
          </a:prstGeom>
          <a:noFill/>
          <a:ln>
            <a:solidFill>
              <a:schemeClr val="accent2">
                <a:lumMod val="60000"/>
                <a:lumOff val="40000"/>
              </a:schemeClr>
            </a:solidFill>
          </a:ln>
        </p:spPr>
        <p:txBody>
          <a:bodyPr wrap="square" rtlCol="0">
            <a:spAutoFit/>
          </a:bodyPr>
          <a:lstStyle/>
          <a:p>
            <a:r>
              <a:rPr lang="en-US" sz="2400" dirty="0">
                <a:highlight>
                  <a:srgbClr val="FFFF00"/>
                </a:highlight>
              </a:rPr>
              <a:t>References</a:t>
            </a:r>
          </a:p>
        </p:txBody>
      </p:sp>
      <p:sp>
        <p:nvSpPr>
          <p:cNvPr id="2" name="Slide Number Placeholder 1">
            <a:extLst>
              <a:ext uri="{FF2B5EF4-FFF2-40B4-BE49-F238E27FC236}">
                <a16:creationId xmlns:a16="http://schemas.microsoft.com/office/drawing/2014/main" id="{EBC07B4A-D345-45D0-8E6C-1FB1793FCF60}"/>
              </a:ext>
            </a:extLst>
          </p:cNvPr>
          <p:cNvSpPr>
            <a:spLocks noGrp="1"/>
          </p:cNvSpPr>
          <p:nvPr>
            <p:ph type="sldNum" sz="quarter" idx="12"/>
          </p:nvPr>
        </p:nvSpPr>
        <p:spPr/>
        <p:txBody>
          <a:bodyPr/>
          <a:lstStyle/>
          <a:p>
            <a:fld id="{45D711A1-34BE-4A32-95B5-99F7431790F6}" type="slidenum">
              <a:rPr lang="en-US" smtClean="0"/>
              <a:t>20</a:t>
            </a:fld>
            <a:endParaRPr lang="en-US"/>
          </a:p>
        </p:txBody>
      </p:sp>
      <p:sp>
        <p:nvSpPr>
          <p:cNvPr id="4" name="TextBox 3">
            <a:extLst>
              <a:ext uri="{FF2B5EF4-FFF2-40B4-BE49-F238E27FC236}">
                <a16:creationId xmlns:a16="http://schemas.microsoft.com/office/drawing/2014/main" id="{6D1742F2-D38A-473D-99E8-97112E51B5B3}"/>
              </a:ext>
            </a:extLst>
          </p:cNvPr>
          <p:cNvSpPr txBox="1"/>
          <p:nvPr/>
        </p:nvSpPr>
        <p:spPr>
          <a:xfrm>
            <a:off x="718457" y="1324947"/>
            <a:ext cx="10674221" cy="2031325"/>
          </a:xfrm>
          <a:prstGeom prst="rect">
            <a:avLst/>
          </a:prstGeom>
          <a:noFill/>
        </p:spPr>
        <p:txBody>
          <a:bodyPr wrap="square" rtlCol="0">
            <a:spAutoFit/>
          </a:bodyPr>
          <a:lstStyle/>
          <a:p>
            <a:pPr marL="342900" indent="-342900">
              <a:buFont typeface="+mj-lt"/>
              <a:buAutoNum type="arabicPeriod"/>
            </a:pPr>
            <a:r>
              <a:rPr lang="en-US" dirty="0"/>
              <a:t>Main video </a:t>
            </a:r>
            <a:r>
              <a:rPr lang="en-US" dirty="0">
                <a:hlinkClick r:id="rId2"/>
              </a:rPr>
              <a:t>https://www.youtube.com/watch?v=iQsKdtjwtYI&amp;t=259s</a:t>
            </a:r>
            <a:endParaRPr lang="en-US" dirty="0"/>
          </a:p>
          <a:p>
            <a:pPr marL="342900" indent="-342900">
              <a:buFont typeface="+mj-lt"/>
              <a:buAutoNum type="arabicPeriod"/>
            </a:pPr>
            <a:r>
              <a:rPr lang="en-US" dirty="0"/>
              <a:t>Key tool -   </a:t>
            </a:r>
            <a:r>
              <a:rPr lang="en-US" dirty="0">
                <a:hlinkClick r:id="rId3"/>
              </a:rPr>
              <a:t>https://docs.oracle.com/cd/E19798-01/821-1841/gjrgy/</a:t>
            </a:r>
            <a:endParaRPr lang="en-US" dirty="0"/>
          </a:p>
          <a:p>
            <a:pPr marL="342900" indent="-342900">
              <a:buFont typeface="+mj-lt"/>
              <a:buAutoNum type="arabicPeriod"/>
            </a:pPr>
            <a:r>
              <a:rPr lang="en-US" dirty="0"/>
              <a:t>Key tool commands - </a:t>
            </a:r>
            <a:r>
              <a:rPr lang="en-US" dirty="0">
                <a:hlinkClick r:id="rId4"/>
              </a:rPr>
              <a:t>https://www.sslshopper.com/article-most-common-java-keytool-keystore-commands.html</a:t>
            </a:r>
            <a:endParaRPr lang="en-US" dirty="0"/>
          </a:p>
          <a:p>
            <a:pPr marL="342900" indent="-342900">
              <a:buFont typeface="+mj-lt"/>
              <a:buAutoNum type="arabicPeriod"/>
            </a:pPr>
            <a:r>
              <a:rPr lang="en-US" dirty="0"/>
              <a:t>Create private key and certificate using </a:t>
            </a:r>
            <a:r>
              <a:rPr lang="en-US" dirty="0" err="1"/>
              <a:t>ssl</a:t>
            </a:r>
            <a:r>
              <a:rPr lang="en-US" dirty="0"/>
              <a:t> - </a:t>
            </a:r>
            <a:r>
              <a:rPr lang="en-US" dirty="0">
                <a:hlinkClick r:id="rId5"/>
              </a:rPr>
              <a:t>https://helpcenter.gsx.com/hc/en-us/articles/115015960428-How-to-Generate-a-Self-Signed-Certificate-and-Private-Key-using-OpenSSL</a:t>
            </a:r>
            <a:endParaRPr lang="en-US" dirty="0"/>
          </a:p>
          <a:p>
            <a:pPr marL="342900" indent="-342900">
              <a:buFont typeface="+mj-lt"/>
              <a:buAutoNum type="arabicPeriod"/>
            </a:pPr>
            <a:r>
              <a:rPr lang="en-US" dirty="0"/>
              <a:t>Generating </a:t>
            </a:r>
            <a:r>
              <a:rPr lang="en-US" dirty="0" err="1"/>
              <a:t>keystore</a:t>
            </a:r>
            <a:r>
              <a:rPr lang="en-US" dirty="0"/>
              <a:t> and </a:t>
            </a:r>
            <a:r>
              <a:rPr lang="en-US" dirty="0" err="1"/>
              <a:t>truststore</a:t>
            </a:r>
            <a:r>
              <a:rPr lang="en-US" dirty="0"/>
              <a:t> -  </a:t>
            </a:r>
            <a:r>
              <a:rPr lang="en-US" dirty="0">
                <a:hlinkClick r:id="rId6"/>
              </a:rPr>
              <a:t>https://docs.oracle.com/cd/E19509-01/820-3503/6nf1il6er/index.html</a:t>
            </a:r>
            <a:r>
              <a:rPr lang="en-US" dirty="0"/>
              <a:t> </a:t>
            </a:r>
          </a:p>
          <a:p>
            <a:pPr marL="342900" indent="-342900">
              <a:buFont typeface="+mj-lt"/>
              <a:buAutoNum type="arabicPeriod"/>
            </a:pPr>
            <a:endParaRPr lang="en-US" dirty="0"/>
          </a:p>
        </p:txBody>
      </p:sp>
    </p:spTree>
    <p:extLst>
      <p:ext uri="{BB962C8B-B14F-4D97-AF65-F5344CB8AC3E}">
        <p14:creationId xmlns:p14="http://schemas.microsoft.com/office/powerpoint/2010/main" val="1040373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EB84300-A4E7-4CAF-AA19-C9ACAD98AC53}"/>
              </a:ext>
            </a:extLst>
          </p:cNvPr>
          <p:cNvSpPr>
            <a:spLocks noGrp="1"/>
          </p:cNvSpPr>
          <p:nvPr>
            <p:ph type="title" idx="4294967295"/>
          </p:nvPr>
        </p:nvSpPr>
        <p:spPr>
          <a:xfrm>
            <a:off x="780660" y="1324947"/>
            <a:ext cx="10584025" cy="4786603"/>
          </a:xfrm>
        </p:spPr>
        <p:txBody>
          <a:bodyPr>
            <a:normAutofit/>
          </a:bodyPr>
          <a:lstStyle/>
          <a:p>
            <a:pPr algn="l"/>
            <a:r>
              <a:rPr lang="en-US" sz="2400" dirty="0">
                <a:solidFill>
                  <a:srgbClr val="C00000"/>
                </a:solidFill>
              </a:rPr>
              <a:t> </a:t>
            </a:r>
            <a:endParaRPr lang="en-US" dirty="0"/>
          </a:p>
        </p:txBody>
      </p:sp>
      <p:sp>
        <p:nvSpPr>
          <p:cNvPr id="11" name="TextBox 10">
            <a:extLst>
              <a:ext uri="{FF2B5EF4-FFF2-40B4-BE49-F238E27FC236}">
                <a16:creationId xmlns:a16="http://schemas.microsoft.com/office/drawing/2014/main" id="{6170BB21-C847-4213-A04A-03240A9E9CBB}"/>
              </a:ext>
            </a:extLst>
          </p:cNvPr>
          <p:cNvSpPr txBox="1"/>
          <p:nvPr/>
        </p:nvSpPr>
        <p:spPr>
          <a:xfrm>
            <a:off x="718457" y="737118"/>
            <a:ext cx="10674221" cy="461665"/>
          </a:xfrm>
          <a:prstGeom prst="rect">
            <a:avLst/>
          </a:prstGeom>
          <a:noFill/>
          <a:ln>
            <a:solidFill>
              <a:schemeClr val="accent2">
                <a:lumMod val="60000"/>
                <a:lumOff val="40000"/>
              </a:schemeClr>
            </a:solidFill>
          </a:ln>
        </p:spPr>
        <p:txBody>
          <a:bodyPr wrap="square" rtlCol="0">
            <a:spAutoFit/>
          </a:bodyPr>
          <a:lstStyle/>
          <a:p>
            <a:r>
              <a:rPr lang="en-US" sz="2400" b="1" dirty="0">
                <a:solidFill>
                  <a:srgbClr val="C00000"/>
                </a:solidFill>
              </a:rPr>
              <a:t>Steps involved in establishing a SSL/TLS session?</a:t>
            </a:r>
            <a:endParaRPr lang="en-US" sz="2400" dirty="0"/>
          </a:p>
        </p:txBody>
      </p:sp>
      <p:sp>
        <p:nvSpPr>
          <p:cNvPr id="12" name="TextBox 11">
            <a:extLst>
              <a:ext uri="{FF2B5EF4-FFF2-40B4-BE49-F238E27FC236}">
                <a16:creationId xmlns:a16="http://schemas.microsoft.com/office/drawing/2014/main" id="{E7EFCDE3-A240-4D31-89D5-AA5A4FF3571E}"/>
              </a:ext>
            </a:extLst>
          </p:cNvPr>
          <p:cNvSpPr txBox="1"/>
          <p:nvPr/>
        </p:nvSpPr>
        <p:spPr>
          <a:xfrm>
            <a:off x="718457" y="1334279"/>
            <a:ext cx="10692883" cy="5909310"/>
          </a:xfrm>
          <a:prstGeom prst="rect">
            <a:avLst/>
          </a:prstGeom>
          <a:noFill/>
          <a:ln>
            <a:solidFill>
              <a:schemeClr val="accent2">
                <a:lumMod val="60000"/>
                <a:lumOff val="40000"/>
              </a:schemeClr>
            </a:solidFill>
          </a:ln>
        </p:spPr>
        <p:txBody>
          <a:bodyPr wrap="square" rtlCol="0">
            <a:spAutoFit/>
          </a:bodyPr>
          <a:lstStyle/>
          <a:p>
            <a:r>
              <a:rPr lang="en-US" dirty="0"/>
              <a:t>  </a:t>
            </a:r>
          </a:p>
          <a:p>
            <a:pPr marL="742950" lvl="1" indent="-285750">
              <a:buFont typeface="Arial" panose="020B0604020202020204" pitchFamily="34" charset="0"/>
              <a:buChar char="•"/>
            </a:pPr>
            <a:r>
              <a:rPr lang="en-US" dirty="0">
                <a:solidFill>
                  <a:srgbClr val="7030A0"/>
                </a:solidFill>
              </a:rPr>
              <a:t>After establishing TCP Handshake and before sending/receiving a HTTP Request, HTTPS also sets up a “negotiation” between the client and server via SSL/TLS protocol called </a:t>
            </a:r>
            <a:r>
              <a:rPr lang="en-US" b="1" dirty="0">
                <a:solidFill>
                  <a:srgbClr val="7030A0"/>
                </a:solidFill>
              </a:rPr>
              <a:t>SSL/TLS Handshake</a:t>
            </a:r>
            <a:r>
              <a:rPr lang="en-US" dirty="0">
                <a:solidFill>
                  <a:srgbClr val="7030A0"/>
                </a:solidFill>
              </a:rPr>
              <a:t>, which differentiates it from HTTP. </a:t>
            </a:r>
          </a:p>
          <a:p>
            <a:pPr marL="742950" lvl="1" indent="-285750">
              <a:buFont typeface="Arial" panose="020B0604020202020204" pitchFamily="34" charset="0"/>
              <a:buChar char="•"/>
            </a:pPr>
            <a:endParaRPr lang="en-US" dirty="0">
              <a:solidFill>
                <a:srgbClr val="7030A0"/>
              </a:solidFill>
            </a:endParaRPr>
          </a:p>
          <a:p>
            <a:pPr marL="742950" lvl="1" indent="-285750">
              <a:buFont typeface="Arial" panose="020B0604020202020204" pitchFamily="34" charset="0"/>
              <a:buChar char="•"/>
            </a:pPr>
            <a:r>
              <a:rPr lang="en-US" dirty="0">
                <a:solidFill>
                  <a:srgbClr val="7030A0"/>
                </a:solidFill>
              </a:rPr>
              <a:t>Overall steps involved are </a:t>
            </a:r>
          </a:p>
          <a:p>
            <a:pPr marL="1257300" lvl="2" indent="-342900">
              <a:buAutoNum type="arabicPeriod"/>
            </a:pPr>
            <a:r>
              <a:rPr lang="en-US" dirty="0">
                <a:solidFill>
                  <a:srgbClr val="7030A0"/>
                </a:solidFill>
              </a:rPr>
              <a:t>Establish TCP handshake</a:t>
            </a:r>
          </a:p>
          <a:p>
            <a:pPr marL="1257300" lvl="2" indent="-342900">
              <a:buAutoNum type="arabicPeriod"/>
            </a:pPr>
            <a:r>
              <a:rPr lang="en-US" b="1" dirty="0">
                <a:solidFill>
                  <a:srgbClr val="7030A0"/>
                </a:solidFill>
              </a:rPr>
              <a:t>SSL/TLS handshake</a:t>
            </a:r>
          </a:p>
          <a:p>
            <a:pPr marL="1714500" lvl="3" indent="-342900">
              <a:buAutoNum type="arabicPeriod"/>
            </a:pPr>
            <a:r>
              <a:rPr lang="en-US" dirty="0">
                <a:solidFill>
                  <a:schemeClr val="accent6">
                    <a:lumMod val="75000"/>
                  </a:schemeClr>
                </a:solidFill>
              </a:rPr>
              <a:t>Hello phase</a:t>
            </a:r>
          </a:p>
          <a:p>
            <a:pPr marL="1714500" lvl="3" indent="-342900">
              <a:buAutoNum type="arabicPeriod"/>
            </a:pPr>
            <a:r>
              <a:rPr lang="en-US" dirty="0">
                <a:solidFill>
                  <a:schemeClr val="accent6">
                    <a:lumMod val="75000"/>
                  </a:schemeClr>
                </a:solidFill>
              </a:rPr>
              <a:t>Certificate Exchange </a:t>
            </a:r>
            <a:r>
              <a:rPr lang="en-US" dirty="0">
                <a:solidFill>
                  <a:srgbClr val="7030A0"/>
                </a:solidFill>
                <a:highlight>
                  <a:srgbClr val="C0C0C0"/>
                </a:highlight>
              </a:rPr>
              <a:t>authentication</a:t>
            </a:r>
          </a:p>
          <a:p>
            <a:pPr marL="1714500" lvl="3" indent="-342900">
              <a:buAutoNum type="arabicPeriod"/>
            </a:pPr>
            <a:r>
              <a:rPr lang="en-US" dirty="0">
                <a:solidFill>
                  <a:schemeClr val="accent6">
                    <a:lumMod val="75000"/>
                  </a:schemeClr>
                </a:solidFill>
              </a:rPr>
              <a:t>Key Exchange – </a:t>
            </a:r>
            <a:r>
              <a:rPr lang="en-US" dirty="0">
                <a:solidFill>
                  <a:srgbClr val="7030A0"/>
                </a:solidFill>
                <a:highlight>
                  <a:srgbClr val="C0C0C0"/>
                </a:highlight>
              </a:rPr>
              <a:t>Encryption.</a:t>
            </a:r>
          </a:p>
          <a:p>
            <a:pPr marL="1257300" lvl="2" indent="-342900">
              <a:buAutoNum type="arabicPeriod"/>
            </a:pPr>
            <a:r>
              <a:rPr lang="en-US" dirty="0">
                <a:solidFill>
                  <a:srgbClr val="7030A0"/>
                </a:solidFill>
              </a:rPr>
              <a:t>Send HTTP request</a:t>
            </a:r>
          </a:p>
          <a:p>
            <a:pPr marL="742950" lvl="1" indent="-285750">
              <a:buFont typeface="Arial" panose="020B0604020202020204" pitchFamily="34" charset="0"/>
              <a:buChar char="•"/>
            </a:pPr>
            <a:endParaRPr lang="en-US" dirty="0">
              <a:solidFill>
                <a:srgbClr val="7030A0"/>
              </a:solidFill>
            </a:endParaRPr>
          </a:p>
          <a:p>
            <a:pPr marL="742950" lvl="1" indent="-285750">
              <a:buFont typeface="Arial" panose="020B0604020202020204" pitchFamily="34" charset="0"/>
              <a:buChar char="•"/>
            </a:pPr>
            <a:endParaRPr lang="en-US" dirty="0">
              <a:solidFill>
                <a:srgbClr val="7030A0"/>
              </a:solidFill>
            </a:endParaRPr>
          </a:p>
          <a:p>
            <a:pPr marL="742950" lvl="1" indent="-285750">
              <a:buFont typeface="Arial" panose="020B0604020202020204" pitchFamily="34" charset="0"/>
              <a:buChar char="•"/>
            </a:pPr>
            <a:endParaRPr lang="en-US" dirty="0">
              <a:solidFill>
                <a:srgbClr val="7030A0"/>
              </a:solidFill>
            </a:endParaRPr>
          </a:p>
          <a:p>
            <a:pPr lvl="1"/>
            <a:endParaRPr lang="en-US" dirty="0">
              <a:solidFill>
                <a:srgbClr val="7030A0"/>
              </a:solidFill>
            </a:endParaRPr>
          </a:p>
          <a:p>
            <a:pPr marL="742950" lvl="1" indent="-285750">
              <a:buFont typeface="Arial" panose="020B0604020202020204" pitchFamily="34" charset="0"/>
              <a:buChar char="•"/>
            </a:pPr>
            <a:endParaRPr lang="en-US" dirty="0">
              <a:solidFill>
                <a:srgbClr val="00B050"/>
              </a:solidFill>
            </a:endParaRPr>
          </a:p>
          <a:p>
            <a:pPr marL="742950" lvl="1" indent="-285750">
              <a:buFont typeface="Arial" panose="020B0604020202020204" pitchFamily="34" charset="0"/>
              <a:buChar char="•"/>
            </a:pPr>
            <a:endParaRPr lang="en-US" dirty="0">
              <a:solidFill>
                <a:srgbClr val="00B050"/>
              </a:solidFill>
            </a:endParaRPr>
          </a:p>
          <a:p>
            <a:pPr marL="742950" lvl="1" indent="-285750">
              <a:buFont typeface="Arial" panose="020B0604020202020204" pitchFamily="34" charset="0"/>
              <a:buChar char="•"/>
            </a:pPr>
            <a:endParaRPr lang="en-US" dirty="0">
              <a:solidFill>
                <a:srgbClr val="00B050"/>
              </a:solidFill>
            </a:endParaRPr>
          </a:p>
          <a:p>
            <a:pPr marL="742950" lvl="1" indent="-285750">
              <a:buFont typeface="Arial" panose="020B0604020202020204" pitchFamily="34" charset="0"/>
              <a:buChar char="•"/>
            </a:pPr>
            <a:endParaRPr lang="en-US" dirty="0">
              <a:solidFill>
                <a:srgbClr val="00B050"/>
              </a:solidFill>
            </a:endParaRPr>
          </a:p>
          <a:p>
            <a:pPr marL="742950" lvl="1" indent="-285750">
              <a:buFont typeface="Arial" panose="020B0604020202020204" pitchFamily="34" charset="0"/>
              <a:buChar char="•"/>
            </a:pPr>
            <a:endParaRPr lang="en-US" dirty="0">
              <a:solidFill>
                <a:srgbClr val="00B050"/>
              </a:solidFill>
            </a:endParaRPr>
          </a:p>
        </p:txBody>
      </p:sp>
      <p:sp>
        <p:nvSpPr>
          <p:cNvPr id="2" name="Slide Number Placeholder 1">
            <a:extLst>
              <a:ext uri="{FF2B5EF4-FFF2-40B4-BE49-F238E27FC236}">
                <a16:creationId xmlns:a16="http://schemas.microsoft.com/office/drawing/2014/main" id="{048C0A4A-377E-48A2-BEC5-D2738E3180AD}"/>
              </a:ext>
            </a:extLst>
          </p:cNvPr>
          <p:cNvSpPr>
            <a:spLocks noGrp="1"/>
          </p:cNvSpPr>
          <p:nvPr>
            <p:ph type="sldNum" sz="quarter" idx="12"/>
          </p:nvPr>
        </p:nvSpPr>
        <p:spPr/>
        <p:txBody>
          <a:bodyPr/>
          <a:lstStyle/>
          <a:p>
            <a:fld id="{45D711A1-34BE-4A32-95B5-99F7431790F6}" type="slidenum">
              <a:rPr lang="en-US" smtClean="0"/>
              <a:t>3</a:t>
            </a:fld>
            <a:endParaRPr lang="en-US" dirty="0"/>
          </a:p>
        </p:txBody>
      </p:sp>
    </p:spTree>
    <p:extLst>
      <p:ext uri="{BB962C8B-B14F-4D97-AF65-F5344CB8AC3E}">
        <p14:creationId xmlns:p14="http://schemas.microsoft.com/office/powerpoint/2010/main" val="1663571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EB84300-A4E7-4CAF-AA19-C9ACAD98AC53}"/>
              </a:ext>
            </a:extLst>
          </p:cNvPr>
          <p:cNvSpPr>
            <a:spLocks noGrp="1"/>
          </p:cNvSpPr>
          <p:nvPr>
            <p:ph type="title" idx="4294967295"/>
          </p:nvPr>
        </p:nvSpPr>
        <p:spPr>
          <a:xfrm>
            <a:off x="780660" y="1324947"/>
            <a:ext cx="10584025" cy="4786603"/>
          </a:xfrm>
        </p:spPr>
        <p:txBody>
          <a:bodyPr>
            <a:normAutofit/>
          </a:bodyPr>
          <a:lstStyle/>
          <a:p>
            <a:pPr algn="l"/>
            <a:r>
              <a:rPr lang="en-US" sz="2400" dirty="0">
                <a:solidFill>
                  <a:srgbClr val="C00000"/>
                </a:solidFill>
              </a:rPr>
              <a:t> </a:t>
            </a:r>
            <a:endParaRPr lang="en-US" dirty="0"/>
          </a:p>
        </p:txBody>
      </p:sp>
      <p:sp>
        <p:nvSpPr>
          <p:cNvPr id="11" name="TextBox 10">
            <a:extLst>
              <a:ext uri="{FF2B5EF4-FFF2-40B4-BE49-F238E27FC236}">
                <a16:creationId xmlns:a16="http://schemas.microsoft.com/office/drawing/2014/main" id="{6170BB21-C847-4213-A04A-03240A9E9CBB}"/>
              </a:ext>
            </a:extLst>
          </p:cNvPr>
          <p:cNvSpPr txBox="1"/>
          <p:nvPr/>
        </p:nvSpPr>
        <p:spPr>
          <a:xfrm>
            <a:off x="718457" y="737118"/>
            <a:ext cx="10674221" cy="461665"/>
          </a:xfrm>
          <a:prstGeom prst="rect">
            <a:avLst/>
          </a:prstGeom>
          <a:noFill/>
          <a:ln>
            <a:solidFill>
              <a:schemeClr val="accent2">
                <a:lumMod val="60000"/>
                <a:lumOff val="40000"/>
              </a:schemeClr>
            </a:solidFill>
          </a:ln>
        </p:spPr>
        <p:txBody>
          <a:bodyPr wrap="square" rtlCol="0">
            <a:spAutoFit/>
          </a:bodyPr>
          <a:lstStyle/>
          <a:p>
            <a:r>
              <a:rPr lang="en-US" sz="2400" b="1" dirty="0">
                <a:solidFill>
                  <a:srgbClr val="C00000"/>
                </a:solidFill>
              </a:rPr>
              <a:t>What are the goals of SSL handshake?</a:t>
            </a:r>
            <a:endParaRPr lang="en-US" sz="2400" dirty="0"/>
          </a:p>
        </p:txBody>
      </p:sp>
      <p:sp>
        <p:nvSpPr>
          <p:cNvPr id="12" name="TextBox 11">
            <a:extLst>
              <a:ext uri="{FF2B5EF4-FFF2-40B4-BE49-F238E27FC236}">
                <a16:creationId xmlns:a16="http://schemas.microsoft.com/office/drawing/2014/main" id="{E7EFCDE3-A240-4D31-89D5-AA5A4FF3571E}"/>
              </a:ext>
            </a:extLst>
          </p:cNvPr>
          <p:cNvSpPr txBox="1"/>
          <p:nvPr/>
        </p:nvSpPr>
        <p:spPr>
          <a:xfrm>
            <a:off x="718457" y="1334279"/>
            <a:ext cx="10692883" cy="2616101"/>
          </a:xfrm>
          <a:prstGeom prst="rect">
            <a:avLst/>
          </a:prstGeom>
          <a:noFill/>
          <a:ln>
            <a:solidFill>
              <a:schemeClr val="accent2">
                <a:lumMod val="60000"/>
                <a:lumOff val="40000"/>
              </a:schemeClr>
            </a:solidFill>
          </a:ln>
        </p:spPr>
        <p:txBody>
          <a:bodyPr wrap="square" rtlCol="0">
            <a:spAutoFit/>
          </a:bodyPr>
          <a:lstStyle/>
          <a:p>
            <a:r>
              <a:rPr lang="en-US" dirty="0"/>
              <a:t>  </a:t>
            </a:r>
          </a:p>
          <a:p>
            <a:pPr marL="742950" lvl="1" indent="-285750">
              <a:buFont typeface="Arial" panose="020B0604020202020204" pitchFamily="34" charset="0"/>
              <a:buChar char="•"/>
            </a:pPr>
            <a:r>
              <a:rPr lang="en-US" sz="2000" dirty="0">
                <a:solidFill>
                  <a:srgbClr val="7030A0"/>
                </a:solidFill>
              </a:rPr>
              <a:t>The two goals of </a:t>
            </a:r>
            <a:r>
              <a:rPr lang="en-US" sz="2000" b="1" dirty="0">
                <a:solidFill>
                  <a:srgbClr val="7030A0"/>
                </a:solidFill>
              </a:rPr>
              <a:t>SSL handshake </a:t>
            </a:r>
            <a:r>
              <a:rPr lang="en-US" sz="2000" dirty="0">
                <a:solidFill>
                  <a:srgbClr val="7030A0"/>
                </a:solidFill>
              </a:rPr>
              <a:t>are :</a:t>
            </a:r>
          </a:p>
          <a:p>
            <a:pPr lvl="2"/>
            <a:r>
              <a:rPr lang="en-US" dirty="0">
                <a:solidFill>
                  <a:srgbClr val="7030A0"/>
                </a:solidFill>
              </a:rPr>
              <a:t>1. </a:t>
            </a:r>
            <a:r>
              <a:rPr lang="en-US" dirty="0">
                <a:solidFill>
                  <a:srgbClr val="7030A0"/>
                </a:solidFill>
                <a:highlight>
                  <a:srgbClr val="C0C0C0"/>
                </a:highlight>
              </a:rPr>
              <a:t>Authentication </a:t>
            </a:r>
            <a:r>
              <a:rPr lang="en-US" dirty="0">
                <a:solidFill>
                  <a:srgbClr val="7030A0"/>
                </a:solidFill>
              </a:rPr>
              <a:t>– </a:t>
            </a:r>
          </a:p>
          <a:p>
            <a:pPr marL="1657350" lvl="3" indent="-285750">
              <a:buFont typeface="Arial" panose="020B0604020202020204" pitchFamily="34" charset="0"/>
              <a:buChar char="•"/>
            </a:pPr>
            <a:r>
              <a:rPr lang="en-US" dirty="0">
                <a:solidFill>
                  <a:srgbClr val="7030A0"/>
                </a:solidFill>
              </a:rPr>
              <a:t>Certificate Exchange phase - To ensure that client is talking to the right server</a:t>
            </a:r>
          </a:p>
          <a:p>
            <a:pPr marL="1657350" lvl="3" indent="-285750">
              <a:buFont typeface="Arial" panose="020B0604020202020204" pitchFamily="34" charset="0"/>
              <a:buChar char="•"/>
            </a:pPr>
            <a:endParaRPr lang="en-US" dirty="0">
              <a:solidFill>
                <a:srgbClr val="7030A0"/>
              </a:solidFill>
            </a:endParaRPr>
          </a:p>
          <a:p>
            <a:pPr lvl="3"/>
            <a:endParaRPr lang="en-US" dirty="0">
              <a:solidFill>
                <a:srgbClr val="7030A0"/>
              </a:solidFill>
            </a:endParaRPr>
          </a:p>
          <a:p>
            <a:pPr lvl="2"/>
            <a:r>
              <a:rPr lang="en-US" dirty="0">
                <a:solidFill>
                  <a:srgbClr val="7030A0"/>
                </a:solidFill>
              </a:rPr>
              <a:t>2. </a:t>
            </a:r>
            <a:r>
              <a:rPr lang="en-US" dirty="0">
                <a:solidFill>
                  <a:srgbClr val="7030A0"/>
                </a:solidFill>
                <a:highlight>
                  <a:srgbClr val="C0C0C0"/>
                </a:highlight>
              </a:rPr>
              <a:t>Encryption</a:t>
            </a:r>
            <a:r>
              <a:rPr lang="en-US" dirty="0">
                <a:solidFill>
                  <a:srgbClr val="7030A0"/>
                </a:solidFill>
              </a:rPr>
              <a:t> – </a:t>
            </a:r>
          </a:p>
          <a:p>
            <a:pPr marL="1657350" lvl="3" indent="-285750">
              <a:buFont typeface="Arial" panose="020B0604020202020204" pitchFamily="34" charset="0"/>
              <a:buChar char="•"/>
            </a:pPr>
            <a:r>
              <a:rPr lang="en-US" dirty="0">
                <a:solidFill>
                  <a:srgbClr val="7030A0"/>
                </a:solidFill>
              </a:rPr>
              <a:t>Hello phase – Both parties must agree on a cipher suite. </a:t>
            </a:r>
          </a:p>
          <a:p>
            <a:pPr marL="1657350" lvl="3" indent="-285750">
              <a:buFont typeface="Arial" panose="020B0604020202020204" pitchFamily="34" charset="0"/>
              <a:buChar char="•"/>
            </a:pPr>
            <a:r>
              <a:rPr lang="en-US" dirty="0">
                <a:solidFill>
                  <a:srgbClr val="7030A0"/>
                </a:solidFill>
              </a:rPr>
              <a:t>Key Exchange phase – Both parties must share a common master key for encrypting the data.</a:t>
            </a:r>
          </a:p>
        </p:txBody>
      </p:sp>
      <p:sp>
        <p:nvSpPr>
          <p:cNvPr id="2" name="Slide Number Placeholder 1">
            <a:extLst>
              <a:ext uri="{FF2B5EF4-FFF2-40B4-BE49-F238E27FC236}">
                <a16:creationId xmlns:a16="http://schemas.microsoft.com/office/drawing/2014/main" id="{048C0A4A-377E-48A2-BEC5-D2738E3180AD}"/>
              </a:ext>
            </a:extLst>
          </p:cNvPr>
          <p:cNvSpPr>
            <a:spLocks noGrp="1"/>
          </p:cNvSpPr>
          <p:nvPr>
            <p:ph type="sldNum" sz="quarter" idx="12"/>
          </p:nvPr>
        </p:nvSpPr>
        <p:spPr/>
        <p:txBody>
          <a:bodyPr/>
          <a:lstStyle/>
          <a:p>
            <a:fld id="{45D711A1-34BE-4A32-95B5-99F7431790F6}" type="slidenum">
              <a:rPr lang="en-US" smtClean="0"/>
              <a:t>4</a:t>
            </a:fld>
            <a:endParaRPr lang="en-US" dirty="0"/>
          </a:p>
        </p:txBody>
      </p:sp>
    </p:spTree>
    <p:extLst>
      <p:ext uri="{BB962C8B-B14F-4D97-AF65-F5344CB8AC3E}">
        <p14:creationId xmlns:p14="http://schemas.microsoft.com/office/powerpoint/2010/main" val="2431355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EB84300-A4E7-4CAF-AA19-C9ACAD98AC53}"/>
              </a:ext>
            </a:extLst>
          </p:cNvPr>
          <p:cNvSpPr>
            <a:spLocks noGrp="1"/>
          </p:cNvSpPr>
          <p:nvPr>
            <p:ph type="title" idx="4294967295"/>
          </p:nvPr>
        </p:nvSpPr>
        <p:spPr>
          <a:xfrm>
            <a:off x="780660" y="1324947"/>
            <a:ext cx="10584025" cy="4786603"/>
          </a:xfrm>
        </p:spPr>
        <p:txBody>
          <a:bodyPr>
            <a:normAutofit/>
          </a:bodyPr>
          <a:lstStyle/>
          <a:p>
            <a:pPr algn="l"/>
            <a:r>
              <a:rPr lang="en-US" sz="2400" dirty="0">
                <a:solidFill>
                  <a:srgbClr val="C00000"/>
                </a:solidFill>
              </a:rPr>
              <a:t> </a:t>
            </a:r>
            <a:endParaRPr lang="en-US" dirty="0"/>
          </a:p>
        </p:txBody>
      </p:sp>
      <p:sp>
        <p:nvSpPr>
          <p:cNvPr id="11" name="TextBox 10">
            <a:extLst>
              <a:ext uri="{FF2B5EF4-FFF2-40B4-BE49-F238E27FC236}">
                <a16:creationId xmlns:a16="http://schemas.microsoft.com/office/drawing/2014/main" id="{6170BB21-C847-4213-A04A-03240A9E9CBB}"/>
              </a:ext>
            </a:extLst>
          </p:cNvPr>
          <p:cNvSpPr txBox="1"/>
          <p:nvPr/>
        </p:nvSpPr>
        <p:spPr>
          <a:xfrm>
            <a:off x="718457" y="737118"/>
            <a:ext cx="10674221" cy="461665"/>
          </a:xfrm>
          <a:prstGeom prst="rect">
            <a:avLst/>
          </a:prstGeom>
          <a:noFill/>
          <a:ln>
            <a:solidFill>
              <a:schemeClr val="accent2">
                <a:lumMod val="60000"/>
                <a:lumOff val="40000"/>
              </a:schemeClr>
            </a:solidFill>
          </a:ln>
        </p:spPr>
        <p:txBody>
          <a:bodyPr wrap="square" rtlCol="0">
            <a:spAutoFit/>
          </a:bodyPr>
          <a:lstStyle/>
          <a:p>
            <a:r>
              <a:rPr lang="en-US" sz="2400" b="1" dirty="0">
                <a:solidFill>
                  <a:srgbClr val="C00000"/>
                </a:solidFill>
              </a:rPr>
              <a:t>Hello Phase - detailed</a:t>
            </a:r>
            <a:endParaRPr lang="en-US" sz="2400" dirty="0"/>
          </a:p>
        </p:txBody>
      </p:sp>
      <p:sp>
        <p:nvSpPr>
          <p:cNvPr id="12" name="TextBox 11">
            <a:extLst>
              <a:ext uri="{FF2B5EF4-FFF2-40B4-BE49-F238E27FC236}">
                <a16:creationId xmlns:a16="http://schemas.microsoft.com/office/drawing/2014/main" id="{E7EFCDE3-A240-4D31-89D5-AA5A4FF3571E}"/>
              </a:ext>
            </a:extLst>
          </p:cNvPr>
          <p:cNvSpPr txBox="1"/>
          <p:nvPr/>
        </p:nvSpPr>
        <p:spPr>
          <a:xfrm>
            <a:off x="718457" y="1334279"/>
            <a:ext cx="10692883" cy="4524315"/>
          </a:xfrm>
          <a:prstGeom prst="rect">
            <a:avLst/>
          </a:prstGeom>
          <a:noFill/>
          <a:ln>
            <a:solidFill>
              <a:schemeClr val="accent2">
                <a:lumMod val="60000"/>
                <a:lumOff val="40000"/>
              </a:schemeClr>
            </a:solidFill>
          </a:ln>
        </p:spPr>
        <p:txBody>
          <a:bodyPr wrap="square" rtlCol="0">
            <a:spAutoFit/>
          </a:bodyPr>
          <a:lstStyle/>
          <a:p>
            <a:pPr marL="285750" indent="-285750">
              <a:buFont typeface="Arial" panose="020B0604020202020204" pitchFamily="34" charset="0"/>
              <a:buChar char="•"/>
            </a:pPr>
            <a:r>
              <a:rPr lang="en-US" dirty="0">
                <a:solidFill>
                  <a:srgbClr val="7030A0"/>
                </a:solidFill>
              </a:rPr>
              <a:t>First of all, Client send Server a message called </a:t>
            </a:r>
            <a:r>
              <a:rPr lang="en-US" b="1" dirty="0">
                <a:solidFill>
                  <a:srgbClr val="7030A0"/>
                </a:solidFill>
              </a:rPr>
              <a:t>Client Hello </a:t>
            </a:r>
            <a:r>
              <a:rPr lang="en-US" dirty="0">
                <a:solidFill>
                  <a:srgbClr val="7030A0"/>
                </a:solidFill>
              </a:rPr>
              <a:t>which contains following information:</a:t>
            </a:r>
          </a:p>
          <a:p>
            <a:pPr marL="742950" lvl="1" indent="-285750">
              <a:buFont typeface="Arial" panose="020B0604020202020204" pitchFamily="34" charset="0"/>
              <a:buChar char="•"/>
            </a:pPr>
            <a:r>
              <a:rPr lang="en-US" b="1" dirty="0">
                <a:solidFill>
                  <a:srgbClr val="7030A0"/>
                </a:solidFill>
              </a:rPr>
              <a:t>SSL/TLS version </a:t>
            </a:r>
            <a:r>
              <a:rPr lang="en-US" dirty="0">
                <a:solidFill>
                  <a:srgbClr val="7030A0"/>
                </a:solidFill>
              </a:rPr>
              <a:t>that Client wants to use in the handshake</a:t>
            </a:r>
          </a:p>
          <a:p>
            <a:pPr marL="742950" lvl="1" indent="-285750">
              <a:buFont typeface="Arial" panose="020B0604020202020204" pitchFamily="34" charset="0"/>
              <a:buChar char="•"/>
            </a:pPr>
            <a:r>
              <a:rPr lang="en-US" dirty="0">
                <a:solidFill>
                  <a:srgbClr val="7030A0"/>
                </a:solidFill>
              </a:rPr>
              <a:t>Some </a:t>
            </a:r>
            <a:r>
              <a:rPr lang="en-US" b="1" dirty="0">
                <a:solidFill>
                  <a:srgbClr val="7030A0"/>
                </a:solidFill>
              </a:rPr>
              <a:t>random bytes </a:t>
            </a:r>
            <a:r>
              <a:rPr lang="en-US" dirty="0">
                <a:solidFill>
                  <a:srgbClr val="7030A0"/>
                </a:solidFill>
              </a:rPr>
              <a:t>generated by Client that, afterwards, will be used to generate a master key for encryption.</a:t>
            </a:r>
          </a:p>
          <a:p>
            <a:pPr marL="742950" lvl="1" indent="-285750">
              <a:buFont typeface="Arial" panose="020B0604020202020204" pitchFamily="34" charset="0"/>
              <a:buChar char="•"/>
            </a:pPr>
            <a:r>
              <a:rPr lang="en-US" dirty="0">
                <a:solidFill>
                  <a:srgbClr val="7030A0"/>
                </a:solidFill>
              </a:rPr>
              <a:t>A </a:t>
            </a:r>
            <a:r>
              <a:rPr lang="en-US" b="1" dirty="0">
                <a:solidFill>
                  <a:srgbClr val="7030A0"/>
                </a:solidFill>
              </a:rPr>
              <a:t>list of encryption algorithms</a:t>
            </a:r>
            <a:r>
              <a:rPr lang="en-US" dirty="0">
                <a:solidFill>
                  <a:srgbClr val="7030A0"/>
                </a:solidFill>
              </a:rPr>
              <a:t> called </a:t>
            </a:r>
            <a:r>
              <a:rPr lang="en-US" b="1" dirty="0" err="1">
                <a:solidFill>
                  <a:srgbClr val="7030A0"/>
                </a:solidFill>
              </a:rPr>
              <a:t>cipher_suites</a:t>
            </a:r>
            <a:r>
              <a:rPr lang="en-US" b="1" dirty="0">
                <a:solidFill>
                  <a:srgbClr val="7030A0"/>
                </a:solidFill>
              </a:rPr>
              <a:t> </a:t>
            </a:r>
            <a:r>
              <a:rPr lang="en-US" dirty="0">
                <a:solidFill>
                  <a:srgbClr val="7030A0"/>
                </a:solidFill>
              </a:rPr>
              <a:t>that Client supports.</a:t>
            </a:r>
          </a:p>
          <a:p>
            <a:pPr marL="742950" lvl="1" indent="-285750">
              <a:buFont typeface="Arial" panose="020B0604020202020204" pitchFamily="34" charset="0"/>
              <a:buChar char="•"/>
            </a:pPr>
            <a:r>
              <a:rPr lang="en-US" dirty="0">
                <a:solidFill>
                  <a:srgbClr val="7030A0"/>
                </a:solidFill>
              </a:rPr>
              <a:t>A </a:t>
            </a:r>
            <a:r>
              <a:rPr lang="en-US" b="1" dirty="0">
                <a:solidFill>
                  <a:srgbClr val="7030A0"/>
                </a:solidFill>
              </a:rPr>
              <a:t>list of compression algorithms</a:t>
            </a:r>
            <a:r>
              <a:rPr lang="en-US" dirty="0">
                <a:solidFill>
                  <a:srgbClr val="7030A0"/>
                </a:solidFill>
              </a:rPr>
              <a:t> that Client supports.</a:t>
            </a:r>
          </a:p>
          <a:p>
            <a:pPr marL="742950" lvl="1" indent="-285750">
              <a:buFont typeface="Arial" panose="020B0604020202020204" pitchFamily="34" charset="0"/>
              <a:buChar char="•"/>
            </a:pPr>
            <a:r>
              <a:rPr lang="en-US" dirty="0">
                <a:solidFill>
                  <a:srgbClr val="7030A0"/>
                </a:solidFill>
              </a:rPr>
              <a:t>And a list of </a:t>
            </a:r>
            <a:r>
              <a:rPr lang="en-US" b="1" dirty="0">
                <a:solidFill>
                  <a:srgbClr val="7030A0"/>
                </a:solidFill>
              </a:rPr>
              <a:t>Extensions</a:t>
            </a:r>
            <a:r>
              <a:rPr lang="en-US" dirty="0">
                <a:solidFill>
                  <a:srgbClr val="7030A0"/>
                </a:solidFill>
              </a:rPr>
              <a:t>. These extensions are not required, but if the server understands, they will be used.</a:t>
            </a:r>
          </a:p>
          <a:p>
            <a:pPr marL="742950" lvl="1" indent="-285750">
              <a:buFont typeface="Arial" panose="020B0604020202020204" pitchFamily="34" charset="0"/>
              <a:buChar char="•"/>
            </a:pPr>
            <a:endParaRPr lang="en-US" dirty="0">
              <a:solidFill>
                <a:srgbClr val="7030A0"/>
              </a:solidFill>
            </a:endParaRPr>
          </a:p>
          <a:p>
            <a:pPr marL="285750" indent="-285750">
              <a:buFont typeface="Arial" panose="020B0604020202020204" pitchFamily="34" charset="0"/>
              <a:buChar char="•"/>
            </a:pPr>
            <a:r>
              <a:rPr lang="en-US" dirty="0">
                <a:solidFill>
                  <a:srgbClr val="7030A0"/>
                </a:solidFill>
              </a:rPr>
              <a:t>The server responds with a </a:t>
            </a:r>
            <a:r>
              <a:rPr lang="en-US" b="1" dirty="0">
                <a:solidFill>
                  <a:srgbClr val="7030A0"/>
                </a:solidFill>
              </a:rPr>
              <a:t>Server Hello</a:t>
            </a:r>
            <a:r>
              <a:rPr lang="en-US" dirty="0">
                <a:solidFill>
                  <a:srgbClr val="7030A0"/>
                </a:solidFill>
              </a:rPr>
              <a:t>, which contains similar information required by the client, including:</a:t>
            </a:r>
          </a:p>
          <a:p>
            <a:pPr marL="742950" lvl="1" indent="-285750">
              <a:buFont typeface="Arial" panose="020B0604020202020204" pitchFamily="34" charset="0"/>
              <a:buChar char="•"/>
            </a:pPr>
            <a:r>
              <a:rPr lang="en-US" dirty="0">
                <a:solidFill>
                  <a:srgbClr val="7030A0"/>
                </a:solidFill>
              </a:rPr>
              <a:t>Some </a:t>
            </a:r>
            <a:r>
              <a:rPr lang="en-US" b="1" dirty="0">
                <a:solidFill>
                  <a:srgbClr val="7030A0"/>
                </a:solidFill>
              </a:rPr>
              <a:t>random bytes </a:t>
            </a:r>
            <a:r>
              <a:rPr lang="en-US" dirty="0">
                <a:solidFill>
                  <a:srgbClr val="7030A0"/>
                </a:solidFill>
              </a:rPr>
              <a:t>generated by the server that, afterwards, will be used to generate a master key for encryption</a:t>
            </a:r>
          </a:p>
          <a:p>
            <a:pPr marL="742950" lvl="1" indent="-285750">
              <a:buFont typeface="Arial" panose="020B0604020202020204" pitchFamily="34" charset="0"/>
              <a:buChar char="•"/>
            </a:pPr>
            <a:r>
              <a:rPr lang="en-US" dirty="0">
                <a:solidFill>
                  <a:srgbClr val="7030A0"/>
                </a:solidFill>
              </a:rPr>
              <a:t>The </a:t>
            </a:r>
            <a:r>
              <a:rPr lang="en-US" b="1" dirty="0">
                <a:solidFill>
                  <a:srgbClr val="7030A0"/>
                </a:solidFill>
              </a:rPr>
              <a:t>cipher suite</a:t>
            </a:r>
            <a:r>
              <a:rPr lang="en-US" dirty="0">
                <a:solidFill>
                  <a:srgbClr val="7030A0"/>
                </a:solidFill>
              </a:rPr>
              <a:t> selected by the server (from the previous list sent by the client) that will be used for authentication, encryption and verification of the messages</a:t>
            </a:r>
          </a:p>
          <a:p>
            <a:pPr marL="742950" lvl="1" indent="-285750">
              <a:buFont typeface="Arial" panose="020B0604020202020204" pitchFamily="34" charset="0"/>
              <a:buChar char="•"/>
            </a:pPr>
            <a:r>
              <a:rPr lang="en-US" dirty="0">
                <a:solidFill>
                  <a:srgbClr val="7030A0"/>
                </a:solidFill>
              </a:rPr>
              <a:t>The </a:t>
            </a:r>
            <a:r>
              <a:rPr lang="en-US" b="1" dirty="0">
                <a:solidFill>
                  <a:srgbClr val="7030A0"/>
                </a:solidFill>
              </a:rPr>
              <a:t>compression algorithm</a:t>
            </a:r>
            <a:r>
              <a:rPr lang="en-US" dirty="0">
                <a:solidFill>
                  <a:srgbClr val="7030A0"/>
                </a:solidFill>
              </a:rPr>
              <a:t> selected by the server (again from the previous list sent by the client) that will be used for compressing each message</a:t>
            </a:r>
          </a:p>
          <a:p>
            <a:pPr marL="742950" lvl="1" indent="-285750">
              <a:buFont typeface="Arial" panose="020B0604020202020204" pitchFamily="34" charset="0"/>
              <a:buChar char="•"/>
            </a:pPr>
            <a:r>
              <a:rPr lang="en-US" dirty="0">
                <a:solidFill>
                  <a:srgbClr val="7030A0"/>
                </a:solidFill>
              </a:rPr>
              <a:t>If a extension is accepted by the server, it will notify Client in the </a:t>
            </a:r>
            <a:r>
              <a:rPr lang="en-US" b="1" dirty="0">
                <a:solidFill>
                  <a:srgbClr val="7030A0"/>
                </a:solidFill>
              </a:rPr>
              <a:t>Extension </a:t>
            </a:r>
            <a:r>
              <a:rPr lang="en-US" dirty="0">
                <a:solidFill>
                  <a:srgbClr val="7030A0"/>
                </a:solidFill>
              </a:rPr>
              <a:t>tag</a:t>
            </a:r>
          </a:p>
        </p:txBody>
      </p:sp>
      <p:sp>
        <p:nvSpPr>
          <p:cNvPr id="2" name="Slide Number Placeholder 1">
            <a:extLst>
              <a:ext uri="{FF2B5EF4-FFF2-40B4-BE49-F238E27FC236}">
                <a16:creationId xmlns:a16="http://schemas.microsoft.com/office/drawing/2014/main" id="{048C0A4A-377E-48A2-BEC5-D2738E3180AD}"/>
              </a:ext>
            </a:extLst>
          </p:cNvPr>
          <p:cNvSpPr>
            <a:spLocks noGrp="1"/>
          </p:cNvSpPr>
          <p:nvPr>
            <p:ph type="sldNum" sz="quarter" idx="12"/>
          </p:nvPr>
        </p:nvSpPr>
        <p:spPr/>
        <p:txBody>
          <a:bodyPr/>
          <a:lstStyle/>
          <a:p>
            <a:fld id="{45D711A1-34BE-4A32-95B5-99F7431790F6}" type="slidenum">
              <a:rPr lang="en-US" smtClean="0"/>
              <a:t>5</a:t>
            </a:fld>
            <a:endParaRPr lang="en-US"/>
          </a:p>
        </p:txBody>
      </p:sp>
    </p:spTree>
    <p:extLst>
      <p:ext uri="{BB962C8B-B14F-4D97-AF65-F5344CB8AC3E}">
        <p14:creationId xmlns:p14="http://schemas.microsoft.com/office/powerpoint/2010/main" val="117970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EB84300-A4E7-4CAF-AA19-C9ACAD98AC53}"/>
              </a:ext>
            </a:extLst>
          </p:cNvPr>
          <p:cNvSpPr>
            <a:spLocks noGrp="1"/>
          </p:cNvSpPr>
          <p:nvPr>
            <p:ph type="title" idx="4294967295"/>
          </p:nvPr>
        </p:nvSpPr>
        <p:spPr>
          <a:xfrm>
            <a:off x="780660" y="1324947"/>
            <a:ext cx="10584025" cy="4786603"/>
          </a:xfrm>
        </p:spPr>
        <p:txBody>
          <a:bodyPr>
            <a:normAutofit/>
          </a:bodyPr>
          <a:lstStyle/>
          <a:p>
            <a:pPr algn="l"/>
            <a:r>
              <a:rPr lang="en-US" sz="2400" dirty="0">
                <a:solidFill>
                  <a:srgbClr val="C00000"/>
                </a:solidFill>
              </a:rPr>
              <a:t> </a:t>
            </a:r>
            <a:endParaRPr lang="en-US" dirty="0"/>
          </a:p>
        </p:txBody>
      </p:sp>
      <p:sp>
        <p:nvSpPr>
          <p:cNvPr id="11" name="TextBox 10">
            <a:extLst>
              <a:ext uri="{FF2B5EF4-FFF2-40B4-BE49-F238E27FC236}">
                <a16:creationId xmlns:a16="http://schemas.microsoft.com/office/drawing/2014/main" id="{6170BB21-C847-4213-A04A-03240A9E9CBB}"/>
              </a:ext>
            </a:extLst>
          </p:cNvPr>
          <p:cNvSpPr txBox="1"/>
          <p:nvPr/>
        </p:nvSpPr>
        <p:spPr>
          <a:xfrm>
            <a:off x="718457" y="737118"/>
            <a:ext cx="10674221" cy="461665"/>
          </a:xfrm>
          <a:prstGeom prst="rect">
            <a:avLst/>
          </a:prstGeom>
          <a:noFill/>
          <a:ln>
            <a:solidFill>
              <a:schemeClr val="accent2">
                <a:lumMod val="60000"/>
                <a:lumOff val="40000"/>
              </a:schemeClr>
            </a:solidFill>
          </a:ln>
        </p:spPr>
        <p:txBody>
          <a:bodyPr wrap="square" rtlCol="0">
            <a:spAutoFit/>
          </a:bodyPr>
          <a:lstStyle/>
          <a:p>
            <a:r>
              <a:rPr lang="en-US" sz="2400" b="1" dirty="0">
                <a:solidFill>
                  <a:srgbClr val="C00000"/>
                </a:solidFill>
              </a:rPr>
              <a:t>Certificate Exchange Phase - detailed</a:t>
            </a:r>
            <a:endParaRPr lang="en-US" sz="2400" dirty="0"/>
          </a:p>
        </p:txBody>
      </p:sp>
      <p:sp>
        <p:nvSpPr>
          <p:cNvPr id="12" name="TextBox 11">
            <a:extLst>
              <a:ext uri="{FF2B5EF4-FFF2-40B4-BE49-F238E27FC236}">
                <a16:creationId xmlns:a16="http://schemas.microsoft.com/office/drawing/2014/main" id="{E7EFCDE3-A240-4D31-89D5-AA5A4FF3571E}"/>
              </a:ext>
            </a:extLst>
          </p:cNvPr>
          <p:cNvSpPr txBox="1"/>
          <p:nvPr/>
        </p:nvSpPr>
        <p:spPr>
          <a:xfrm>
            <a:off x="718457" y="1334279"/>
            <a:ext cx="10692883" cy="2862322"/>
          </a:xfrm>
          <a:prstGeom prst="rect">
            <a:avLst/>
          </a:prstGeom>
          <a:noFill/>
          <a:ln>
            <a:solidFill>
              <a:schemeClr val="accent2">
                <a:lumMod val="60000"/>
                <a:lumOff val="40000"/>
              </a:schemeClr>
            </a:solidFill>
          </a:ln>
        </p:spPr>
        <p:txBody>
          <a:bodyPr wrap="square" rtlCol="0">
            <a:spAutoFit/>
          </a:bodyPr>
          <a:lstStyle/>
          <a:p>
            <a:pPr marL="285750" indent="-285750">
              <a:buFont typeface="Arial" panose="020B0604020202020204" pitchFamily="34" charset="0"/>
              <a:buChar char="•"/>
            </a:pPr>
            <a:r>
              <a:rPr lang="en-US" dirty="0">
                <a:solidFill>
                  <a:srgbClr val="7030A0"/>
                </a:solidFill>
              </a:rPr>
              <a:t>When the client and server have finished greeting, the server must prove to the client that it is the one Client wants to talk to. This can be done using </a:t>
            </a:r>
            <a:r>
              <a:rPr lang="en-US" i="1" dirty="0">
                <a:solidFill>
                  <a:srgbClr val="7030A0"/>
                </a:solidFill>
              </a:rPr>
              <a:t>SSL Certificate</a:t>
            </a:r>
            <a:r>
              <a:rPr lang="en-US" dirty="0">
                <a:solidFill>
                  <a:srgbClr val="7030A0"/>
                </a:solidFill>
              </a:rPr>
              <a:t>.</a:t>
            </a:r>
          </a:p>
          <a:p>
            <a:pPr marL="285750" indent="-285750">
              <a:buFont typeface="Arial" panose="020B0604020202020204" pitchFamily="34" charset="0"/>
              <a:buChar char="•"/>
            </a:pPr>
            <a:endParaRPr lang="en-US" dirty="0">
              <a:solidFill>
                <a:srgbClr val="7030A0"/>
              </a:solidFill>
            </a:endParaRPr>
          </a:p>
          <a:p>
            <a:pPr marL="285750" indent="-285750">
              <a:buFont typeface="Arial" panose="020B0604020202020204" pitchFamily="34" charset="0"/>
              <a:buChar char="•"/>
            </a:pPr>
            <a:r>
              <a:rPr lang="en-US" dirty="0">
                <a:solidFill>
                  <a:srgbClr val="7030A0"/>
                </a:solidFill>
              </a:rPr>
              <a:t>An SSL certificate contains various pieces of data, including the name of the owner, the property (E.g. domain) it is attached to, the certificate’s public key, the digital signature and the certificate’s expiry date.</a:t>
            </a:r>
          </a:p>
          <a:p>
            <a:pPr marL="285750" indent="-285750">
              <a:buFont typeface="Arial" panose="020B0604020202020204" pitchFamily="34" charset="0"/>
              <a:buChar char="•"/>
            </a:pPr>
            <a:endParaRPr lang="en-US" dirty="0">
              <a:solidFill>
                <a:srgbClr val="7030A0"/>
              </a:solidFill>
            </a:endParaRPr>
          </a:p>
          <a:p>
            <a:pPr marL="285750" indent="-285750">
              <a:buFont typeface="Arial" panose="020B0604020202020204" pitchFamily="34" charset="0"/>
              <a:buChar char="•"/>
            </a:pPr>
            <a:r>
              <a:rPr lang="en-US" dirty="0">
                <a:solidFill>
                  <a:srgbClr val="7030A0"/>
                </a:solidFill>
              </a:rPr>
              <a:t>The client can implicitly trusts the certificate, or check if it is verified and trusted by one of several Certificate Authorities (CAs). Please be noted that for some particular applications, the server, in turn, can require a certificate to verify the client’s identity.</a:t>
            </a:r>
          </a:p>
          <a:p>
            <a:pPr marL="285750" indent="-285750">
              <a:buFont typeface="Arial" panose="020B0604020202020204" pitchFamily="34" charset="0"/>
              <a:buChar char="•"/>
            </a:pPr>
            <a:endParaRPr lang="en-US" dirty="0">
              <a:solidFill>
                <a:schemeClr val="accent2">
                  <a:lumMod val="75000"/>
                </a:schemeClr>
              </a:solidFill>
            </a:endParaRPr>
          </a:p>
        </p:txBody>
      </p:sp>
      <p:sp>
        <p:nvSpPr>
          <p:cNvPr id="2" name="Slide Number Placeholder 1">
            <a:extLst>
              <a:ext uri="{FF2B5EF4-FFF2-40B4-BE49-F238E27FC236}">
                <a16:creationId xmlns:a16="http://schemas.microsoft.com/office/drawing/2014/main" id="{048C0A4A-377E-48A2-BEC5-D2738E3180AD}"/>
              </a:ext>
            </a:extLst>
          </p:cNvPr>
          <p:cNvSpPr>
            <a:spLocks noGrp="1"/>
          </p:cNvSpPr>
          <p:nvPr>
            <p:ph type="sldNum" sz="quarter" idx="12"/>
          </p:nvPr>
        </p:nvSpPr>
        <p:spPr/>
        <p:txBody>
          <a:bodyPr/>
          <a:lstStyle/>
          <a:p>
            <a:fld id="{45D711A1-34BE-4A32-95B5-99F7431790F6}" type="slidenum">
              <a:rPr lang="en-US" smtClean="0"/>
              <a:t>6</a:t>
            </a:fld>
            <a:endParaRPr lang="en-US"/>
          </a:p>
        </p:txBody>
      </p:sp>
    </p:spTree>
    <p:extLst>
      <p:ext uri="{BB962C8B-B14F-4D97-AF65-F5344CB8AC3E}">
        <p14:creationId xmlns:p14="http://schemas.microsoft.com/office/powerpoint/2010/main" val="2110099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EB84300-A4E7-4CAF-AA19-C9ACAD98AC53}"/>
              </a:ext>
            </a:extLst>
          </p:cNvPr>
          <p:cNvSpPr>
            <a:spLocks noGrp="1"/>
          </p:cNvSpPr>
          <p:nvPr>
            <p:ph type="title" idx="4294967295"/>
          </p:nvPr>
        </p:nvSpPr>
        <p:spPr>
          <a:xfrm>
            <a:off x="780660" y="1324947"/>
            <a:ext cx="10584025" cy="4786603"/>
          </a:xfrm>
        </p:spPr>
        <p:txBody>
          <a:bodyPr>
            <a:normAutofit/>
          </a:bodyPr>
          <a:lstStyle/>
          <a:p>
            <a:pPr algn="l"/>
            <a:r>
              <a:rPr lang="en-US" sz="2400" dirty="0">
                <a:solidFill>
                  <a:srgbClr val="C00000"/>
                </a:solidFill>
              </a:rPr>
              <a:t> </a:t>
            </a:r>
            <a:endParaRPr lang="en-US" dirty="0"/>
          </a:p>
        </p:txBody>
      </p:sp>
      <p:sp>
        <p:nvSpPr>
          <p:cNvPr id="11" name="TextBox 10">
            <a:extLst>
              <a:ext uri="{FF2B5EF4-FFF2-40B4-BE49-F238E27FC236}">
                <a16:creationId xmlns:a16="http://schemas.microsoft.com/office/drawing/2014/main" id="{6170BB21-C847-4213-A04A-03240A9E9CBB}"/>
              </a:ext>
            </a:extLst>
          </p:cNvPr>
          <p:cNvSpPr txBox="1"/>
          <p:nvPr/>
        </p:nvSpPr>
        <p:spPr>
          <a:xfrm>
            <a:off x="718457" y="737118"/>
            <a:ext cx="10674221" cy="461665"/>
          </a:xfrm>
          <a:prstGeom prst="rect">
            <a:avLst/>
          </a:prstGeom>
          <a:noFill/>
          <a:ln>
            <a:solidFill>
              <a:schemeClr val="accent2">
                <a:lumMod val="60000"/>
                <a:lumOff val="40000"/>
              </a:schemeClr>
            </a:solidFill>
          </a:ln>
        </p:spPr>
        <p:txBody>
          <a:bodyPr wrap="square" rtlCol="0">
            <a:spAutoFit/>
          </a:bodyPr>
          <a:lstStyle/>
          <a:p>
            <a:r>
              <a:rPr lang="en-US" sz="2400" b="1" dirty="0">
                <a:solidFill>
                  <a:srgbClr val="C00000"/>
                </a:solidFill>
              </a:rPr>
              <a:t>What happens in Key Exchange phase?</a:t>
            </a:r>
            <a:endParaRPr lang="en-US" sz="2400" dirty="0"/>
          </a:p>
        </p:txBody>
      </p:sp>
      <p:sp>
        <p:nvSpPr>
          <p:cNvPr id="12" name="TextBox 11">
            <a:extLst>
              <a:ext uri="{FF2B5EF4-FFF2-40B4-BE49-F238E27FC236}">
                <a16:creationId xmlns:a16="http://schemas.microsoft.com/office/drawing/2014/main" id="{E7EFCDE3-A240-4D31-89D5-AA5A4FF3571E}"/>
              </a:ext>
            </a:extLst>
          </p:cNvPr>
          <p:cNvSpPr txBox="1"/>
          <p:nvPr/>
        </p:nvSpPr>
        <p:spPr>
          <a:xfrm>
            <a:off x="718457" y="1334279"/>
            <a:ext cx="10692883" cy="5078313"/>
          </a:xfrm>
          <a:prstGeom prst="rect">
            <a:avLst/>
          </a:prstGeom>
          <a:noFill/>
          <a:ln>
            <a:solidFill>
              <a:schemeClr val="accent2">
                <a:lumMod val="60000"/>
                <a:lumOff val="40000"/>
              </a:schemeClr>
            </a:solidFill>
          </a:ln>
        </p:spPr>
        <p:txBody>
          <a:bodyPr wrap="square" rtlCol="0">
            <a:spAutoFit/>
          </a:bodyPr>
          <a:lstStyle/>
          <a:p>
            <a:pPr marL="285750" indent="-285750">
              <a:buFont typeface="Arial" panose="020B0604020202020204" pitchFamily="34" charset="0"/>
              <a:buChar char="•"/>
            </a:pPr>
            <a:r>
              <a:rPr lang="en-US" dirty="0">
                <a:solidFill>
                  <a:srgbClr val="7030A0"/>
                </a:solidFill>
              </a:rPr>
              <a:t>The purpose of this phase is for both parties to agree on a private key(</a:t>
            </a:r>
            <a:r>
              <a:rPr lang="en-US" b="1" dirty="0">
                <a:highlight>
                  <a:srgbClr val="C0C0C0"/>
                </a:highlight>
              </a:rPr>
              <a:t>Master Secret</a:t>
            </a:r>
            <a:r>
              <a:rPr lang="en-US" dirty="0">
                <a:solidFill>
                  <a:srgbClr val="7030A0"/>
                </a:solidFill>
              </a:rPr>
              <a:t>). </a:t>
            </a:r>
          </a:p>
          <a:p>
            <a:pPr marL="285750" indent="-285750">
              <a:buFont typeface="Arial" panose="020B0604020202020204" pitchFamily="34" charset="0"/>
              <a:buChar char="•"/>
            </a:pPr>
            <a:r>
              <a:rPr lang="en-US" dirty="0">
                <a:solidFill>
                  <a:srgbClr val="7030A0"/>
                </a:solidFill>
              </a:rPr>
              <a:t>This key is encrypted by asymmetric algorithm like  RSA or  Diffie Hellman with the server’s public/private keys. Subsequently, this encrypted key will be used in another symmetric algorithm to encrypt data sent between the client and the server. Both symmetric and asymmetric algorithms have already been agreed on during the </a:t>
            </a:r>
            <a:r>
              <a:rPr lang="en-US" b="1" dirty="0">
                <a:solidFill>
                  <a:srgbClr val="7030A0"/>
                </a:solidFill>
              </a:rPr>
              <a:t>Hello </a:t>
            </a:r>
            <a:r>
              <a:rPr lang="en-US" dirty="0">
                <a:solidFill>
                  <a:srgbClr val="7030A0"/>
                </a:solidFill>
              </a:rPr>
              <a:t>phase.</a:t>
            </a:r>
          </a:p>
          <a:p>
            <a:pPr marL="285750" indent="-285750">
              <a:buFont typeface="Arial" panose="020B0604020202020204" pitchFamily="34" charset="0"/>
              <a:buChar char="•"/>
            </a:pPr>
            <a:endParaRPr lang="en-US" dirty="0">
              <a:solidFill>
                <a:srgbClr val="7030A0"/>
              </a:solidFill>
            </a:endParaRPr>
          </a:p>
          <a:p>
            <a:endParaRPr lang="en-US" dirty="0">
              <a:solidFill>
                <a:schemeClr val="accent2">
                  <a:lumMod val="75000"/>
                </a:schemeClr>
              </a:solidFill>
            </a:endParaRPr>
          </a:p>
          <a:p>
            <a:endParaRPr lang="en-US" dirty="0">
              <a:solidFill>
                <a:schemeClr val="accent2">
                  <a:lumMod val="75000"/>
                </a:schemeClr>
              </a:solidFill>
            </a:endParaRPr>
          </a:p>
          <a:p>
            <a:endParaRPr lang="en-US" dirty="0">
              <a:solidFill>
                <a:schemeClr val="accent2">
                  <a:lumMod val="75000"/>
                </a:schemeClr>
              </a:solidFill>
            </a:endParaRPr>
          </a:p>
          <a:p>
            <a:endParaRPr lang="en-US" dirty="0">
              <a:solidFill>
                <a:schemeClr val="accent2">
                  <a:lumMod val="75000"/>
                </a:schemeClr>
              </a:solidFill>
            </a:endParaRPr>
          </a:p>
          <a:p>
            <a:endParaRPr lang="en-US" dirty="0">
              <a:solidFill>
                <a:schemeClr val="accent2">
                  <a:lumMod val="75000"/>
                </a:schemeClr>
              </a:solidFill>
            </a:endParaRPr>
          </a:p>
          <a:p>
            <a:endParaRPr lang="en-US" dirty="0">
              <a:solidFill>
                <a:schemeClr val="accent2">
                  <a:lumMod val="75000"/>
                </a:schemeClr>
              </a:solidFill>
            </a:endParaRPr>
          </a:p>
          <a:p>
            <a:endParaRPr lang="en-US" dirty="0">
              <a:solidFill>
                <a:schemeClr val="accent2">
                  <a:lumMod val="75000"/>
                </a:schemeClr>
              </a:solidFill>
            </a:endParaRPr>
          </a:p>
          <a:p>
            <a:endParaRPr lang="en-US" dirty="0">
              <a:solidFill>
                <a:schemeClr val="accent2">
                  <a:lumMod val="75000"/>
                </a:schemeClr>
              </a:solidFill>
            </a:endParaRPr>
          </a:p>
          <a:p>
            <a:endParaRPr lang="en-US" dirty="0">
              <a:solidFill>
                <a:schemeClr val="accent2">
                  <a:lumMod val="75000"/>
                </a:schemeClr>
              </a:solidFill>
            </a:endParaRPr>
          </a:p>
          <a:p>
            <a:endParaRPr lang="en-US" dirty="0">
              <a:solidFill>
                <a:schemeClr val="accent2">
                  <a:lumMod val="75000"/>
                </a:schemeClr>
              </a:solidFill>
            </a:endParaRPr>
          </a:p>
          <a:p>
            <a:endParaRPr lang="en-US" dirty="0">
              <a:solidFill>
                <a:schemeClr val="accent2">
                  <a:lumMod val="75000"/>
                </a:schemeClr>
              </a:solidFill>
            </a:endParaRPr>
          </a:p>
          <a:p>
            <a:endParaRPr lang="en-US" dirty="0">
              <a:solidFill>
                <a:schemeClr val="accent2">
                  <a:lumMod val="75000"/>
                </a:schemeClr>
              </a:solidFill>
            </a:endParaRPr>
          </a:p>
        </p:txBody>
      </p:sp>
      <p:sp>
        <p:nvSpPr>
          <p:cNvPr id="2" name="Slide Number Placeholder 1">
            <a:extLst>
              <a:ext uri="{FF2B5EF4-FFF2-40B4-BE49-F238E27FC236}">
                <a16:creationId xmlns:a16="http://schemas.microsoft.com/office/drawing/2014/main" id="{048C0A4A-377E-48A2-BEC5-D2738E3180AD}"/>
              </a:ext>
            </a:extLst>
          </p:cNvPr>
          <p:cNvSpPr>
            <a:spLocks noGrp="1"/>
          </p:cNvSpPr>
          <p:nvPr>
            <p:ph type="sldNum" sz="quarter" idx="12"/>
          </p:nvPr>
        </p:nvSpPr>
        <p:spPr/>
        <p:txBody>
          <a:bodyPr/>
          <a:lstStyle/>
          <a:p>
            <a:fld id="{45D711A1-34BE-4A32-95B5-99F7431790F6}" type="slidenum">
              <a:rPr lang="en-US" smtClean="0"/>
              <a:t>7</a:t>
            </a:fld>
            <a:endParaRPr lang="en-US"/>
          </a:p>
        </p:txBody>
      </p:sp>
      <p:graphicFrame>
        <p:nvGraphicFramePr>
          <p:cNvPr id="3" name="Table 2">
            <a:extLst>
              <a:ext uri="{FF2B5EF4-FFF2-40B4-BE49-F238E27FC236}">
                <a16:creationId xmlns:a16="http://schemas.microsoft.com/office/drawing/2014/main" id="{4B26B152-0243-46D0-9C19-09DD00D1F33F}"/>
              </a:ext>
            </a:extLst>
          </p:cNvPr>
          <p:cNvGraphicFramePr>
            <a:graphicFrameLocks noGrp="1"/>
          </p:cNvGraphicFramePr>
          <p:nvPr>
            <p:extLst>
              <p:ext uri="{D42A27DB-BD31-4B8C-83A1-F6EECF244321}">
                <p14:modId xmlns:p14="http://schemas.microsoft.com/office/powerpoint/2010/main" val="85230858"/>
              </p:ext>
            </p:extLst>
          </p:nvPr>
        </p:nvGraphicFramePr>
        <p:xfrm>
          <a:off x="1270388" y="2924758"/>
          <a:ext cx="9570357" cy="1772920"/>
        </p:xfrm>
        <a:graphic>
          <a:graphicData uri="http://schemas.openxmlformats.org/drawingml/2006/table">
            <a:tbl>
              <a:tblPr firstRow="1" bandRow="1">
                <a:tableStyleId>{5940675A-B579-460E-94D1-54222C63F5DA}</a:tableStyleId>
              </a:tblPr>
              <a:tblGrid>
                <a:gridCol w="1028700">
                  <a:extLst>
                    <a:ext uri="{9D8B030D-6E8A-4147-A177-3AD203B41FA5}">
                      <a16:colId xmlns:a16="http://schemas.microsoft.com/office/drawing/2014/main" val="41258222"/>
                    </a:ext>
                  </a:extLst>
                </a:gridCol>
                <a:gridCol w="8541657">
                  <a:extLst>
                    <a:ext uri="{9D8B030D-6E8A-4147-A177-3AD203B41FA5}">
                      <a16:colId xmlns:a16="http://schemas.microsoft.com/office/drawing/2014/main" val="3759566785"/>
                    </a:ext>
                  </a:extLst>
                </a:gridCol>
              </a:tblGrid>
              <a:tr h="370840">
                <a:tc>
                  <a:txBody>
                    <a:bodyPr/>
                    <a:lstStyle/>
                    <a:p>
                      <a:r>
                        <a:rPr lang="en-US" sz="1600" kern="1200" dirty="0">
                          <a:solidFill>
                            <a:srgbClr val="002060"/>
                          </a:solidFill>
                          <a:latin typeface="+mn-lt"/>
                          <a:ea typeface="+mn-ea"/>
                          <a:cs typeface="+mn-cs"/>
                        </a:rPr>
                        <a:t>Step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kern="1200" dirty="0">
                          <a:solidFill>
                            <a:srgbClr val="002060"/>
                          </a:solidFill>
                          <a:latin typeface="+mn-lt"/>
                          <a:ea typeface="+mn-ea"/>
                          <a:cs typeface="+mn-cs"/>
                        </a:rPr>
                        <a:t>Client generates some random bytes called </a:t>
                      </a:r>
                      <a:r>
                        <a:rPr lang="en-US" sz="1600" kern="1200" dirty="0" err="1">
                          <a:solidFill>
                            <a:srgbClr val="002060"/>
                          </a:solidFill>
                          <a:latin typeface="+mn-lt"/>
                          <a:ea typeface="+mn-ea"/>
                          <a:cs typeface="+mn-cs"/>
                        </a:rPr>
                        <a:t>PreMaster</a:t>
                      </a:r>
                      <a:r>
                        <a:rPr lang="en-US" sz="1600" kern="1200" dirty="0">
                          <a:solidFill>
                            <a:srgbClr val="002060"/>
                          </a:solidFill>
                          <a:latin typeface="+mn-lt"/>
                          <a:ea typeface="+mn-ea"/>
                          <a:cs typeface="+mn-cs"/>
                        </a:rPr>
                        <a:t> Secret, encrypts this using asymmetric algorithm like RSA or Diffie Hellman with public keys (found on its SSL Certificate) and sends to the server. </a:t>
                      </a:r>
                    </a:p>
                  </a:txBody>
                  <a:tcPr/>
                </a:tc>
                <a:extLst>
                  <a:ext uri="{0D108BD9-81ED-4DB2-BD59-A6C34878D82A}">
                    <a16:rowId xmlns:a16="http://schemas.microsoft.com/office/drawing/2014/main" val="3283828914"/>
                  </a:ext>
                </a:extLst>
              </a:tr>
              <a:tr h="370840">
                <a:tc>
                  <a:txBody>
                    <a:bodyPr/>
                    <a:lstStyle/>
                    <a:p>
                      <a:r>
                        <a:rPr lang="en-US" sz="1600" kern="1200" dirty="0">
                          <a:solidFill>
                            <a:srgbClr val="002060"/>
                          </a:solidFill>
                          <a:latin typeface="+mn-lt"/>
                          <a:ea typeface="+mn-ea"/>
                          <a:cs typeface="+mn-cs"/>
                        </a:rPr>
                        <a:t>Step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kern="1200" dirty="0">
                          <a:solidFill>
                            <a:srgbClr val="002060"/>
                          </a:solidFill>
                          <a:latin typeface="+mn-lt"/>
                          <a:ea typeface="+mn-ea"/>
                          <a:cs typeface="+mn-cs"/>
                        </a:rPr>
                        <a:t>Server decrypts ciphertext by using private keys and gets </a:t>
                      </a:r>
                      <a:r>
                        <a:rPr lang="en-US" sz="1600" kern="1200" dirty="0" err="1">
                          <a:solidFill>
                            <a:srgbClr val="002060"/>
                          </a:solidFill>
                          <a:latin typeface="+mn-lt"/>
                          <a:ea typeface="+mn-ea"/>
                          <a:cs typeface="+mn-cs"/>
                        </a:rPr>
                        <a:t>PreMaster</a:t>
                      </a:r>
                      <a:r>
                        <a:rPr lang="en-US" sz="1600" kern="1200" dirty="0">
                          <a:solidFill>
                            <a:srgbClr val="002060"/>
                          </a:solidFill>
                          <a:latin typeface="+mn-lt"/>
                          <a:ea typeface="+mn-ea"/>
                          <a:cs typeface="+mn-cs"/>
                        </a:rPr>
                        <a:t> Secret.</a:t>
                      </a:r>
                    </a:p>
                  </a:txBody>
                  <a:tcPr/>
                </a:tc>
                <a:extLst>
                  <a:ext uri="{0D108BD9-81ED-4DB2-BD59-A6C34878D82A}">
                    <a16:rowId xmlns:a16="http://schemas.microsoft.com/office/drawing/2014/main" val="1413282249"/>
                  </a:ext>
                </a:extLst>
              </a:tr>
              <a:tr h="370840">
                <a:tc>
                  <a:txBody>
                    <a:bodyPr/>
                    <a:lstStyle/>
                    <a:p>
                      <a:r>
                        <a:rPr lang="en-US" sz="1600" kern="1200" dirty="0">
                          <a:solidFill>
                            <a:srgbClr val="002060"/>
                          </a:solidFill>
                          <a:latin typeface="+mn-lt"/>
                          <a:ea typeface="+mn-ea"/>
                          <a:cs typeface="+mn-cs"/>
                        </a:rPr>
                        <a:t>Step 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kern="1200" dirty="0">
                          <a:solidFill>
                            <a:srgbClr val="002060"/>
                          </a:solidFill>
                          <a:latin typeface="+mn-lt"/>
                          <a:ea typeface="+mn-ea"/>
                          <a:cs typeface="+mn-cs"/>
                        </a:rPr>
                        <a:t>Both client and server use </a:t>
                      </a:r>
                      <a:r>
                        <a:rPr lang="en-US" sz="1600" kern="1200" dirty="0" err="1">
                          <a:solidFill>
                            <a:srgbClr val="002060"/>
                          </a:solidFill>
                          <a:latin typeface="+mn-lt"/>
                          <a:ea typeface="+mn-ea"/>
                          <a:cs typeface="+mn-cs"/>
                        </a:rPr>
                        <a:t>PreMaster</a:t>
                      </a:r>
                      <a:r>
                        <a:rPr lang="en-US" sz="1600" kern="1200" dirty="0">
                          <a:solidFill>
                            <a:srgbClr val="002060"/>
                          </a:solidFill>
                          <a:latin typeface="+mn-lt"/>
                          <a:ea typeface="+mn-ea"/>
                          <a:cs typeface="+mn-cs"/>
                        </a:rPr>
                        <a:t> Secret to generate </a:t>
                      </a:r>
                      <a:r>
                        <a:rPr lang="en-US" sz="1600" b="1" dirty="0">
                          <a:solidFill>
                            <a:srgbClr val="002060"/>
                          </a:solidFill>
                          <a:highlight>
                            <a:srgbClr val="C0C0C0"/>
                          </a:highlight>
                        </a:rPr>
                        <a:t>Master Secret</a:t>
                      </a:r>
                      <a:r>
                        <a:rPr lang="en-US" sz="1600" kern="1200" dirty="0">
                          <a:solidFill>
                            <a:srgbClr val="002060"/>
                          </a:solidFill>
                          <a:latin typeface="+mn-lt"/>
                          <a:ea typeface="+mn-ea"/>
                          <a:cs typeface="+mn-cs"/>
                        </a:rPr>
                        <a:t> and Session Key. Master Secret is a shared key to encrypt data sent between the client and server. This process is called Client Key Exchange.</a:t>
                      </a:r>
                    </a:p>
                    <a:p>
                      <a:endParaRPr lang="en-US" sz="1600" kern="1200" dirty="0">
                        <a:solidFill>
                          <a:srgbClr val="002060"/>
                        </a:solidFill>
                        <a:latin typeface="+mn-lt"/>
                        <a:ea typeface="+mn-ea"/>
                        <a:cs typeface="+mn-cs"/>
                      </a:endParaRPr>
                    </a:p>
                  </a:txBody>
                  <a:tcPr/>
                </a:tc>
                <a:extLst>
                  <a:ext uri="{0D108BD9-81ED-4DB2-BD59-A6C34878D82A}">
                    <a16:rowId xmlns:a16="http://schemas.microsoft.com/office/drawing/2014/main" val="822054007"/>
                  </a:ext>
                </a:extLst>
              </a:tr>
            </a:tbl>
          </a:graphicData>
        </a:graphic>
      </p:graphicFrame>
    </p:spTree>
    <p:extLst>
      <p:ext uri="{BB962C8B-B14F-4D97-AF65-F5344CB8AC3E}">
        <p14:creationId xmlns:p14="http://schemas.microsoft.com/office/powerpoint/2010/main" val="2918771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EB84300-A4E7-4CAF-AA19-C9ACAD98AC53}"/>
              </a:ext>
            </a:extLst>
          </p:cNvPr>
          <p:cNvSpPr>
            <a:spLocks noGrp="1"/>
          </p:cNvSpPr>
          <p:nvPr>
            <p:ph type="title" idx="4294967295"/>
          </p:nvPr>
        </p:nvSpPr>
        <p:spPr>
          <a:xfrm>
            <a:off x="780660" y="1324947"/>
            <a:ext cx="10584025" cy="4786603"/>
          </a:xfrm>
        </p:spPr>
        <p:txBody>
          <a:bodyPr>
            <a:normAutofit/>
          </a:bodyPr>
          <a:lstStyle/>
          <a:p>
            <a:pPr algn="l"/>
            <a:r>
              <a:rPr lang="en-US" sz="2400" dirty="0">
                <a:solidFill>
                  <a:srgbClr val="C00000"/>
                </a:solidFill>
              </a:rPr>
              <a:t> </a:t>
            </a:r>
            <a:endParaRPr lang="en-US" dirty="0"/>
          </a:p>
        </p:txBody>
      </p:sp>
      <p:sp>
        <p:nvSpPr>
          <p:cNvPr id="11" name="TextBox 10">
            <a:extLst>
              <a:ext uri="{FF2B5EF4-FFF2-40B4-BE49-F238E27FC236}">
                <a16:creationId xmlns:a16="http://schemas.microsoft.com/office/drawing/2014/main" id="{6170BB21-C847-4213-A04A-03240A9E9CBB}"/>
              </a:ext>
            </a:extLst>
          </p:cNvPr>
          <p:cNvSpPr txBox="1"/>
          <p:nvPr/>
        </p:nvSpPr>
        <p:spPr>
          <a:xfrm>
            <a:off x="718457" y="737118"/>
            <a:ext cx="10674221" cy="461665"/>
          </a:xfrm>
          <a:prstGeom prst="rect">
            <a:avLst/>
          </a:prstGeom>
          <a:noFill/>
          <a:ln>
            <a:solidFill>
              <a:schemeClr val="accent2">
                <a:lumMod val="60000"/>
                <a:lumOff val="40000"/>
              </a:schemeClr>
            </a:solidFill>
          </a:ln>
        </p:spPr>
        <p:txBody>
          <a:bodyPr wrap="square" rtlCol="0">
            <a:spAutoFit/>
          </a:bodyPr>
          <a:lstStyle/>
          <a:p>
            <a:r>
              <a:rPr lang="en-US" sz="2400" b="1" dirty="0">
                <a:solidFill>
                  <a:srgbClr val="C00000"/>
                </a:solidFill>
              </a:rPr>
              <a:t>What happens in Post Key Exchange phase?</a:t>
            </a:r>
            <a:endParaRPr lang="en-US" sz="2400" dirty="0"/>
          </a:p>
        </p:txBody>
      </p:sp>
      <p:sp>
        <p:nvSpPr>
          <p:cNvPr id="12" name="TextBox 11">
            <a:extLst>
              <a:ext uri="{FF2B5EF4-FFF2-40B4-BE49-F238E27FC236}">
                <a16:creationId xmlns:a16="http://schemas.microsoft.com/office/drawing/2014/main" id="{E7EFCDE3-A240-4D31-89D5-AA5A4FF3571E}"/>
              </a:ext>
            </a:extLst>
          </p:cNvPr>
          <p:cNvSpPr txBox="1"/>
          <p:nvPr/>
        </p:nvSpPr>
        <p:spPr>
          <a:xfrm>
            <a:off x="732971" y="1334279"/>
            <a:ext cx="10692883" cy="3693319"/>
          </a:xfrm>
          <a:prstGeom prst="rect">
            <a:avLst/>
          </a:prstGeom>
          <a:noFill/>
          <a:ln>
            <a:solidFill>
              <a:schemeClr val="accent2">
                <a:lumMod val="60000"/>
                <a:lumOff val="40000"/>
              </a:schemeClr>
            </a:solidFill>
          </a:ln>
        </p:spPr>
        <p:txBody>
          <a:bodyPr wrap="square" rtlCol="0">
            <a:spAutoFit/>
          </a:bodyPr>
          <a:lstStyle/>
          <a:p>
            <a:pPr marL="285750" indent="-285750">
              <a:buFont typeface="Arial" panose="020B0604020202020204" pitchFamily="34" charset="0"/>
              <a:buChar char="•"/>
            </a:pPr>
            <a:r>
              <a:rPr lang="en-US" b="1" dirty="0">
                <a:highlight>
                  <a:srgbClr val="C0C0C0"/>
                </a:highlight>
              </a:rPr>
              <a:t>Master Secret</a:t>
            </a:r>
            <a:r>
              <a:rPr lang="en-US" dirty="0"/>
              <a:t> is used to encrypt the data through some symmetric algorithm like  </a:t>
            </a:r>
          </a:p>
          <a:p>
            <a:pPr marL="742950" lvl="1" indent="-285750">
              <a:buFont typeface="Arial" panose="020B0604020202020204" pitchFamily="34" charset="0"/>
              <a:buChar char="•"/>
            </a:pPr>
            <a:r>
              <a:rPr lang="en-US" dirty="0">
                <a:solidFill>
                  <a:schemeClr val="accent2">
                    <a:lumMod val="75000"/>
                  </a:schemeClr>
                </a:solidFill>
              </a:rPr>
              <a:t>DES</a:t>
            </a:r>
          </a:p>
          <a:p>
            <a:pPr marL="742950" lvl="1" indent="-285750">
              <a:buFont typeface="Arial" panose="020B0604020202020204" pitchFamily="34" charset="0"/>
              <a:buChar char="•"/>
            </a:pPr>
            <a:r>
              <a:rPr lang="en-US" dirty="0">
                <a:solidFill>
                  <a:schemeClr val="accent2">
                    <a:lumMod val="75000"/>
                  </a:schemeClr>
                </a:solidFill>
              </a:rPr>
              <a:t>3DES</a:t>
            </a:r>
          </a:p>
          <a:p>
            <a:pPr marL="742950" lvl="1" indent="-285750">
              <a:buFont typeface="Arial" panose="020B0604020202020204" pitchFamily="34" charset="0"/>
              <a:buChar char="•"/>
            </a:pPr>
            <a:r>
              <a:rPr lang="en-US" dirty="0">
                <a:solidFill>
                  <a:schemeClr val="accent2">
                    <a:lumMod val="75000"/>
                  </a:schemeClr>
                </a:solidFill>
              </a:rPr>
              <a:t>AES</a:t>
            </a:r>
          </a:p>
          <a:p>
            <a:pPr marL="742950" lvl="1" indent="-285750">
              <a:buFont typeface="Arial" panose="020B0604020202020204" pitchFamily="34" charset="0"/>
              <a:buChar char="•"/>
            </a:pPr>
            <a:r>
              <a:rPr lang="en-US" dirty="0" err="1">
                <a:solidFill>
                  <a:schemeClr val="accent2">
                    <a:lumMod val="75000"/>
                  </a:schemeClr>
                </a:solidFill>
              </a:rPr>
              <a:t>Twofish</a:t>
            </a:r>
            <a:endParaRPr lang="en-US" dirty="0">
              <a:solidFill>
                <a:schemeClr val="accent2">
                  <a:lumMod val="75000"/>
                </a:schemeClr>
              </a:solidFill>
            </a:endParaRPr>
          </a:p>
          <a:p>
            <a:pPr marL="742950" lvl="1" indent="-285750">
              <a:buFont typeface="Arial" panose="020B0604020202020204" pitchFamily="34" charset="0"/>
              <a:buChar char="•"/>
            </a:pPr>
            <a:r>
              <a:rPr lang="en-US" dirty="0">
                <a:solidFill>
                  <a:schemeClr val="accent2">
                    <a:lumMod val="75000"/>
                  </a:schemeClr>
                </a:solidFill>
              </a:rPr>
              <a:t>Serpent</a:t>
            </a:r>
          </a:p>
          <a:p>
            <a:pPr marL="742950" lvl="1" indent="-285750">
              <a:buFont typeface="Arial" panose="020B0604020202020204" pitchFamily="34" charset="0"/>
              <a:buChar char="•"/>
            </a:pPr>
            <a:r>
              <a:rPr lang="en-US" dirty="0">
                <a:solidFill>
                  <a:schemeClr val="accent2">
                    <a:lumMod val="75000"/>
                  </a:schemeClr>
                </a:solidFill>
              </a:rPr>
              <a:t>Blowfish</a:t>
            </a:r>
          </a:p>
          <a:p>
            <a:pPr marL="742950" lvl="1" indent="-285750">
              <a:buFont typeface="Arial" panose="020B0604020202020204" pitchFamily="34" charset="0"/>
              <a:buChar char="•"/>
            </a:pPr>
            <a:r>
              <a:rPr lang="en-US" dirty="0">
                <a:solidFill>
                  <a:schemeClr val="accent2">
                    <a:lumMod val="75000"/>
                  </a:schemeClr>
                </a:solidFill>
              </a:rPr>
              <a:t>CAST5</a:t>
            </a:r>
          </a:p>
          <a:p>
            <a:pPr marL="742950" lvl="1" indent="-285750">
              <a:buFont typeface="Arial" panose="020B0604020202020204" pitchFamily="34" charset="0"/>
              <a:buChar char="•"/>
            </a:pPr>
            <a:r>
              <a:rPr lang="en-US" dirty="0" err="1">
                <a:solidFill>
                  <a:schemeClr val="accent2">
                    <a:lumMod val="75000"/>
                  </a:schemeClr>
                </a:solidFill>
              </a:rPr>
              <a:t>Kuznyechik</a:t>
            </a:r>
            <a:endParaRPr lang="en-US" dirty="0">
              <a:solidFill>
                <a:schemeClr val="accent2">
                  <a:lumMod val="75000"/>
                </a:schemeClr>
              </a:solidFill>
            </a:endParaRPr>
          </a:p>
          <a:p>
            <a:pPr marL="742950" lvl="1" indent="-285750">
              <a:buFont typeface="Arial" panose="020B0604020202020204" pitchFamily="34" charset="0"/>
              <a:buChar char="•"/>
            </a:pPr>
            <a:r>
              <a:rPr lang="en-US" dirty="0">
                <a:solidFill>
                  <a:schemeClr val="accent2">
                    <a:lumMod val="75000"/>
                  </a:schemeClr>
                </a:solidFill>
              </a:rPr>
              <a:t>RC4</a:t>
            </a:r>
          </a:p>
          <a:p>
            <a:pPr marL="742950" lvl="1" indent="-285750">
              <a:buFont typeface="Arial" panose="020B0604020202020204" pitchFamily="34" charset="0"/>
              <a:buChar char="•"/>
            </a:pPr>
            <a:r>
              <a:rPr lang="en-US" dirty="0">
                <a:solidFill>
                  <a:schemeClr val="accent2">
                    <a:lumMod val="75000"/>
                  </a:schemeClr>
                </a:solidFill>
              </a:rPr>
              <a:t>Skipjack</a:t>
            </a:r>
          </a:p>
          <a:p>
            <a:pPr marL="742950" lvl="1" indent="-285750">
              <a:buFont typeface="Arial" panose="020B0604020202020204" pitchFamily="34" charset="0"/>
              <a:buChar char="•"/>
            </a:pPr>
            <a:r>
              <a:rPr lang="en-US" dirty="0">
                <a:solidFill>
                  <a:schemeClr val="accent2">
                    <a:lumMod val="75000"/>
                  </a:schemeClr>
                </a:solidFill>
              </a:rPr>
              <a:t>Safer+/++ and </a:t>
            </a:r>
          </a:p>
          <a:p>
            <a:pPr marL="742950" lvl="1" indent="-285750">
              <a:buFont typeface="Arial" panose="020B0604020202020204" pitchFamily="34" charset="0"/>
              <a:buChar char="•"/>
            </a:pPr>
            <a:r>
              <a:rPr lang="en-US" dirty="0">
                <a:solidFill>
                  <a:schemeClr val="accent2">
                    <a:lumMod val="75000"/>
                  </a:schemeClr>
                </a:solidFill>
              </a:rPr>
              <a:t>IDEA.</a:t>
            </a:r>
          </a:p>
        </p:txBody>
      </p:sp>
      <p:sp>
        <p:nvSpPr>
          <p:cNvPr id="2" name="Slide Number Placeholder 1">
            <a:extLst>
              <a:ext uri="{FF2B5EF4-FFF2-40B4-BE49-F238E27FC236}">
                <a16:creationId xmlns:a16="http://schemas.microsoft.com/office/drawing/2014/main" id="{048C0A4A-377E-48A2-BEC5-D2738E3180AD}"/>
              </a:ext>
            </a:extLst>
          </p:cNvPr>
          <p:cNvSpPr>
            <a:spLocks noGrp="1"/>
          </p:cNvSpPr>
          <p:nvPr>
            <p:ph type="sldNum" sz="quarter" idx="12"/>
          </p:nvPr>
        </p:nvSpPr>
        <p:spPr/>
        <p:txBody>
          <a:bodyPr/>
          <a:lstStyle/>
          <a:p>
            <a:fld id="{45D711A1-34BE-4A32-95B5-99F7431790F6}" type="slidenum">
              <a:rPr lang="en-US" smtClean="0"/>
              <a:t>8</a:t>
            </a:fld>
            <a:endParaRPr lang="en-US"/>
          </a:p>
        </p:txBody>
      </p:sp>
    </p:spTree>
    <p:extLst>
      <p:ext uri="{BB962C8B-B14F-4D97-AF65-F5344CB8AC3E}">
        <p14:creationId xmlns:p14="http://schemas.microsoft.com/office/powerpoint/2010/main" val="4031901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EB84300-A4E7-4CAF-AA19-C9ACAD98AC53}"/>
              </a:ext>
            </a:extLst>
          </p:cNvPr>
          <p:cNvSpPr>
            <a:spLocks noGrp="1"/>
          </p:cNvSpPr>
          <p:nvPr>
            <p:ph type="title" idx="4294967295"/>
          </p:nvPr>
        </p:nvSpPr>
        <p:spPr>
          <a:xfrm>
            <a:off x="780660" y="1324947"/>
            <a:ext cx="10584025" cy="4786603"/>
          </a:xfrm>
        </p:spPr>
        <p:txBody>
          <a:bodyPr>
            <a:normAutofit/>
          </a:bodyPr>
          <a:lstStyle/>
          <a:p>
            <a:pPr algn="l"/>
            <a:r>
              <a:rPr lang="en-US" sz="2400" dirty="0">
                <a:solidFill>
                  <a:srgbClr val="C00000"/>
                </a:solidFill>
              </a:rPr>
              <a:t> </a:t>
            </a:r>
            <a:endParaRPr lang="en-US" dirty="0"/>
          </a:p>
        </p:txBody>
      </p:sp>
      <p:sp>
        <p:nvSpPr>
          <p:cNvPr id="11" name="TextBox 10">
            <a:extLst>
              <a:ext uri="{FF2B5EF4-FFF2-40B4-BE49-F238E27FC236}">
                <a16:creationId xmlns:a16="http://schemas.microsoft.com/office/drawing/2014/main" id="{6170BB21-C847-4213-A04A-03240A9E9CBB}"/>
              </a:ext>
            </a:extLst>
          </p:cNvPr>
          <p:cNvSpPr txBox="1"/>
          <p:nvPr/>
        </p:nvSpPr>
        <p:spPr>
          <a:xfrm>
            <a:off x="718457" y="737118"/>
            <a:ext cx="10674221" cy="461665"/>
          </a:xfrm>
          <a:prstGeom prst="rect">
            <a:avLst/>
          </a:prstGeom>
          <a:noFill/>
          <a:ln>
            <a:solidFill>
              <a:schemeClr val="accent2">
                <a:lumMod val="60000"/>
                <a:lumOff val="40000"/>
              </a:schemeClr>
            </a:solidFill>
          </a:ln>
        </p:spPr>
        <p:txBody>
          <a:bodyPr wrap="square" rtlCol="0">
            <a:spAutoFit/>
          </a:bodyPr>
          <a:lstStyle/>
          <a:p>
            <a:r>
              <a:rPr lang="en-US" sz="2400" b="1" dirty="0">
                <a:solidFill>
                  <a:srgbClr val="C00000"/>
                </a:solidFill>
                <a:highlight>
                  <a:srgbClr val="FFFF00"/>
                </a:highlight>
              </a:rPr>
              <a:t>Auxiliary / abbreviations</a:t>
            </a:r>
            <a:endParaRPr lang="en-US" sz="2400" dirty="0">
              <a:highlight>
                <a:srgbClr val="FFFF00"/>
              </a:highlight>
            </a:endParaRPr>
          </a:p>
        </p:txBody>
      </p:sp>
      <p:sp>
        <p:nvSpPr>
          <p:cNvPr id="2" name="Slide Number Placeholder 1">
            <a:extLst>
              <a:ext uri="{FF2B5EF4-FFF2-40B4-BE49-F238E27FC236}">
                <a16:creationId xmlns:a16="http://schemas.microsoft.com/office/drawing/2014/main" id="{EBC07B4A-D345-45D0-8E6C-1FB1793FCF60}"/>
              </a:ext>
            </a:extLst>
          </p:cNvPr>
          <p:cNvSpPr>
            <a:spLocks noGrp="1"/>
          </p:cNvSpPr>
          <p:nvPr>
            <p:ph type="sldNum" sz="quarter" idx="12"/>
          </p:nvPr>
        </p:nvSpPr>
        <p:spPr/>
        <p:txBody>
          <a:bodyPr/>
          <a:lstStyle/>
          <a:p>
            <a:fld id="{45D711A1-34BE-4A32-95B5-99F7431790F6}" type="slidenum">
              <a:rPr lang="en-US" smtClean="0"/>
              <a:t>9</a:t>
            </a:fld>
            <a:endParaRPr lang="en-US"/>
          </a:p>
        </p:txBody>
      </p:sp>
      <p:graphicFrame>
        <p:nvGraphicFramePr>
          <p:cNvPr id="3" name="Table 2">
            <a:extLst>
              <a:ext uri="{FF2B5EF4-FFF2-40B4-BE49-F238E27FC236}">
                <a16:creationId xmlns:a16="http://schemas.microsoft.com/office/drawing/2014/main" id="{6F5AC893-0FDD-4500-9B38-AC14B6E98D18}"/>
              </a:ext>
            </a:extLst>
          </p:cNvPr>
          <p:cNvGraphicFramePr>
            <a:graphicFrameLocks noGrp="1"/>
          </p:cNvGraphicFramePr>
          <p:nvPr>
            <p:extLst>
              <p:ext uri="{D42A27DB-BD31-4B8C-83A1-F6EECF244321}">
                <p14:modId xmlns:p14="http://schemas.microsoft.com/office/powerpoint/2010/main" val="3221107689"/>
              </p:ext>
            </p:extLst>
          </p:nvPr>
        </p:nvGraphicFramePr>
        <p:xfrm>
          <a:off x="768220" y="1324947"/>
          <a:ext cx="10537370" cy="4174516"/>
        </p:xfrm>
        <a:graphic>
          <a:graphicData uri="http://schemas.openxmlformats.org/drawingml/2006/table">
            <a:tbl>
              <a:tblPr firstRow="1" bandRow="1">
                <a:tableStyleId>{21E4AEA4-8DFA-4A89-87EB-49C32662AFE0}</a:tableStyleId>
              </a:tblPr>
              <a:tblGrid>
                <a:gridCol w="2083279">
                  <a:extLst>
                    <a:ext uri="{9D8B030D-6E8A-4147-A177-3AD203B41FA5}">
                      <a16:colId xmlns:a16="http://schemas.microsoft.com/office/drawing/2014/main" val="2976219728"/>
                    </a:ext>
                  </a:extLst>
                </a:gridCol>
                <a:gridCol w="8454091">
                  <a:extLst>
                    <a:ext uri="{9D8B030D-6E8A-4147-A177-3AD203B41FA5}">
                      <a16:colId xmlns:a16="http://schemas.microsoft.com/office/drawing/2014/main" val="3289498658"/>
                    </a:ext>
                  </a:extLst>
                </a:gridCol>
              </a:tblGrid>
              <a:tr h="686748">
                <a:tc>
                  <a:txBody>
                    <a:bodyPr/>
                    <a:lstStyle/>
                    <a:p>
                      <a:r>
                        <a:rPr lang="en-US" dirty="0"/>
                        <a:t>Topic</a:t>
                      </a:r>
                    </a:p>
                  </a:txBody>
                  <a:tcPr/>
                </a:tc>
                <a:tc>
                  <a:txBody>
                    <a:bodyPr/>
                    <a:lstStyle/>
                    <a:p>
                      <a:r>
                        <a:rPr lang="en-US" dirty="0"/>
                        <a:t>Web reference</a:t>
                      </a:r>
                    </a:p>
                  </a:txBody>
                  <a:tcPr/>
                </a:tc>
                <a:extLst>
                  <a:ext uri="{0D108BD9-81ED-4DB2-BD59-A6C34878D82A}">
                    <a16:rowId xmlns:a16="http://schemas.microsoft.com/office/drawing/2014/main" val="2400048240"/>
                  </a:ext>
                </a:extLst>
              </a:tr>
              <a:tr h="942218">
                <a:tc>
                  <a:txBody>
                    <a:bodyPr/>
                    <a:lstStyle/>
                    <a:p>
                      <a:r>
                        <a:rPr lang="en-US" sz="1200" dirty="0"/>
                        <a:t>HMAC</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effectLst/>
                        </a:rPr>
                        <a:t>hash-based message authentication code </a:t>
                      </a:r>
                      <a:r>
                        <a:rPr lang="en-US" sz="1200" dirty="0">
                          <a:solidFill>
                            <a:schemeClr val="tx1"/>
                          </a:solidFill>
                          <a:effectLst/>
                        </a:rPr>
                        <a:t>is a specific type of </a:t>
                      </a:r>
                      <a:r>
                        <a:rPr lang="en-US" sz="1200" dirty="0">
                          <a:solidFill>
                            <a:schemeClr val="tx1"/>
                          </a:solidFill>
                          <a:effectLst/>
                          <a:hlinkClick r:id="rId2" tooltip="Message authentication code">
                            <a:extLst>
                              <a:ext uri="{A12FA001-AC4F-418D-AE19-62706E023703}">
                                <ahyp:hlinkClr xmlns:ahyp="http://schemas.microsoft.com/office/drawing/2018/hyperlinkcolor" val="tx"/>
                              </a:ext>
                            </a:extLst>
                          </a:hlinkClick>
                        </a:rPr>
                        <a:t>message authentication code</a:t>
                      </a:r>
                      <a:r>
                        <a:rPr lang="en-US" sz="1200" dirty="0">
                          <a:solidFill>
                            <a:schemeClr val="tx1"/>
                          </a:solidFill>
                          <a:effectLst/>
                        </a:rPr>
                        <a:t> (MAC) involving a </a:t>
                      </a:r>
                      <a:r>
                        <a:rPr lang="en-US" sz="1200" dirty="0">
                          <a:solidFill>
                            <a:schemeClr val="tx1"/>
                          </a:solidFill>
                          <a:effectLst/>
                          <a:hlinkClick r:id="rId3" tooltip="Cryptographic hash function">
                            <a:extLst>
                              <a:ext uri="{A12FA001-AC4F-418D-AE19-62706E023703}">
                                <ahyp:hlinkClr xmlns:ahyp="http://schemas.microsoft.com/office/drawing/2018/hyperlinkcolor" val="tx"/>
                              </a:ext>
                            </a:extLst>
                          </a:hlinkClick>
                        </a:rPr>
                        <a:t>cryptographic hash function</a:t>
                      </a:r>
                      <a:r>
                        <a:rPr lang="en-US" sz="1200" dirty="0">
                          <a:solidFill>
                            <a:schemeClr val="tx1"/>
                          </a:solidFill>
                          <a:effectLst/>
                        </a:rPr>
                        <a:t> and a secret </a:t>
                      </a:r>
                      <a:r>
                        <a:rPr lang="en-US" sz="1200" dirty="0">
                          <a:solidFill>
                            <a:schemeClr val="tx1"/>
                          </a:solidFill>
                          <a:effectLst/>
                          <a:hlinkClick r:id="rId4" tooltip="Cryptographic key">
                            <a:extLst>
                              <a:ext uri="{A12FA001-AC4F-418D-AE19-62706E023703}">
                                <ahyp:hlinkClr xmlns:ahyp="http://schemas.microsoft.com/office/drawing/2018/hyperlinkcolor" val="tx"/>
                              </a:ext>
                            </a:extLst>
                          </a:hlinkClick>
                        </a:rPr>
                        <a:t>cryptographic key</a:t>
                      </a:r>
                      <a:r>
                        <a:rPr lang="en-US" sz="1200" dirty="0">
                          <a:solidFill>
                            <a:schemeClr val="tx1"/>
                          </a:solidFill>
                          <a:effectLst/>
                        </a:rPr>
                        <a:t>. It may be used to simultaneously verify both the </a:t>
                      </a:r>
                      <a:r>
                        <a:rPr lang="en-US" sz="1200" i="1" dirty="0">
                          <a:solidFill>
                            <a:schemeClr val="tx1"/>
                          </a:solidFill>
                          <a:effectLst/>
                          <a:hlinkClick r:id="rId5" tooltip="Data integrity">
                            <a:extLst>
                              <a:ext uri="{A12FA001-AC4F-418D-AE19-62706E023703}">
                                <ahyp:hlinkClr xmlns:ahyp="http://schemas.microsoft.com/office/drawing/2018/hyperlinkcolor" val="tx"/>
                              </a:ext>
                            </a:extLst>
                          </a:hlinkClick>
                        </a:rPr>
                        <a:t>data integrity</a:t>
                      </a:r>
                      <a:r>
                        <a:rPr lang="en-US" sz="1200" dirty="0">
                          <a:solidFill>
                            <a:schemeClr val="tx1"/>
                          </a:solidFill>
                          <a:effectLst/>
                        </a:rPr>
                        <a:t> and the </a:t>
                      </a:r>
                      <a:r>
                        <a:rPr lang="en-US" sz="1200" i="1" dirty="0">
                          <a:solidFill>
                            <a:schemeClr val="tx1"/>
                          </a:solidFill>
                          <a:effectLst/>
                          <a:hlinkClick r:id="rId6" tooltip="Authentication">
                            <a:extLst>
                              <a:ext uri="{A12FA001-AC4F-418D-AE19-62706E023703}">
                                <ahyp:hlinkClr xmlns:ahyp="http://schemas.microsoft.com/office/drawing/2018/hyperlinkcolor" val="tx"/>
                              </a:ext>
                            </a:extLst>
                          </a:hlinkClick>
                        </a:rPr>
                        <a:t>authentication</a:t>
                      </a:r>
                      <a:r>
                        <a:rPr lang="en-US" sz="1200" dirty="0">
                          <a:solidFill>
                            <a:schemeClr val="tx1"/>
                          </a:solidFill>
                          <a:effectLst/>
                        </a:rPr>
                        <a:t> of a </a:t>
                      </a:r>
                      <a:r>
                        <a:rPr lang="en-US" sz="1200" dirty="0">
                          <a:solidFill>
                            <a:schemeClr val="tx1"/>
                          </a:solidFill>
                          <a:effectLst/>
                          <a:hlinkClick r:id="rId7" tooltip="Cleartext">
                            <a:extLst>
                              <a:ext uri="{A12FA001-AC4F-418D-AE19-62706E023703}">
                                <ahyp:hlinkClr xmlns:ahyp="http://schemas.microsoft.com/office/drawing/2018/hyperlinkcolor" val="tx"/>
                              </a:ext>
                            </a:extLst>
                          </a:hlinkClick>
                        </a:rPr>
                        <a:t>message</a:t>
                      </a:r>
                      <a:r>
                        <a:rPr lang="en-US" sz="1200" dirty="0">
                          <a:solidFill>
                            <a:schemeClr val="tx1"/>
                          </a:solidFill>
                          <a:effectLst/>
                        </a:rPr>
                        <a:t>, as with any MAC. </a:t>
                      </a:r>
                      <a:r>
                        <a:rPr lang="en-US" sz="1200" dirty="0">
                          <a:effectLst/>
                        </a:rPr>
                        <a:t>HMAC-SHA256 or HMAC-SHA3 or HMAC-MD5</a:t>
                      </a:r>
                      <a:endParaRPr lang="en-US" sz="1200" dirty="0">
                        <a:solidFill>
                          <a:schemeClr val="tx1"/>
                        </a:solidFill>
                      </a:endParaRPr>
                    </a:p>
                  </a:txBody>
                  <a:tcPr/>
                </a:tc>
                <a:extLst>
                  <a:ext uri="{0D108BD9-81ED-4DB2-BD59-A6C34878D82A}">
                    <a16:rowId xmlns:a16="http://schemas.microsoft.com/office/drawing/2014/main" val="1882321257"/>
                  </a:ext>
                </a:extLst>
              </a:tr>
              <a:tr h="890299">
                <a:tc>
                  <a:txBody>
                    <a:bodyPr/>
                    <a:lstStyle/>
                    <a:p>
                      <a:r>
                        <a:rPr lang="en-US" sz="1200" dirty="0"/>
                        <a:t>MD5</a:t>
                      </a:r>
                    </a:p>
                    <a:p>
                      <a:r>
                        <a:rPr lang="en-US" sz="1200" dirty="0"/>
                        <a:t>Message Digest 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The </a:t>
                      </a:r>
                      <a:r>
                        <a:rPr lang="en-US" sz="1200" b="1" dirty="0"/>
                        <a:t>MD5 message-digest algorithm</a:t>
                      </a:r>
                      <a:r>
                        <a:rPr lang="en-US" sz="1200" dirty="0"/>
                        <a:t> is a widely used </a:t>
                      </a:r>
                      <a:r>
                        <a:rPr lang="en-US" sz="1200" dirty="0">
                          <a:hlinkClick r:id="rId8" tooltip="Hash function"/>
                        </a:rPr>
                        <a:t>hash function</a:t>
                      </a:r>
                      <a:r>
                        <a:rPr lang="en-US" sz="1200" dirty="0"/>
                        <a:t> producing a 128-</a:t>
                      </a:r>
                      <a:r>
                        <a:rPr lang="en-US" sz="1200" dirty="0">
                          <a:hlinkClick r:id="rId9" tooltip="Bit"/>
                        </a:rPr>
                        <a:t>bit</a:t>
                      </a:r>
                      <a:r>
                        <a:rPr lang="en-US" sz="1200" dirty="0"/>
                        <a:t> hash value. Although MD5 was initially designed to be used as a </a:t>
                      </a:r>
                      <a:r>
                        <a:rPr lang="en-US" sz="1200" dirty="0">
                          <a:hlinkClick r:id="rId3" tooltip="Cryptographic hash function"/>
                        </a:rPr>
                        <a:t>cryptographic hash function</a:t>
                      </a:r>
                      <a:r>
                        <a:rPr lang="en-US" sz="1200" dirty="0"/>
                        <a:t>, it has been found to suffer from extensive vulnerabilities. It can still be used as a </a:t>
                      </a:r>
                      <a:r>
                        <a:rPr lang="en-US" sz="1200" dirty="0">
                          <a:hlinkClick r:id="rId10" tooltip="Checksum"/>
                        </a:rPr>
                        <a:t>checksum</a:t>
                      </a:r>
                      <a:r>
                        <a:rPr lang="en-US" sz="1200" dirty="0"/>
                        <a:t> to verify </a:t>
                      </a:r>
                      <a:r>
                        <a:rPr lang="en-US" sz="1200" dirty="0">
                          <a:hlinkClick r:id="rId5" tooltip="Data integrity"/>
                        </a:rPr>
                        <a:t>data integrity</a:t>
                      </a:r>
                      <a:r>
                        <a:rPr lang="en-US" sz="1200" dirty="0"/>
                        <a:t>, but only against unintentional corruption. It remains suitable for other non-cryptographic purposes, for example for determining the partition for a particular key in a partitioned database.</a:t>
                      </a:r>
                    </a:p>
                  </a:txBody>
                  <a:tcPr/>
                </a:tc>
                <a:extLst>
                  <a:ext uri="{0D108BD9-81ED-4DB2-BD59-A6C34878D82A}">
                    <a16:rowId xmlns:a16="http://schemas.microsoft.com/office/drawing/2014/main" val="563195282"/>
                  </a:ext>
                </a:extLst>
              </a:tr>
              <a:tr h="466531">
                <a:tc>
                  <a:txBody>
                    <a:bodyPr/>
                    <a:lstStyle/>
                    <a:p>
                      <a:r>
                        <a:rPr lang="en-US" sz="1200" dirty="0"/>
                        <a:t>SHA </a:t>
                      </a:r>
                    </a:p>
                    <a:p>
                      <a:r>
                        <a:rPr lang="en-US" sz="1200" dirty="0"/>
                        <a:t>Secure Hash Algorithm</a:t>
                      </a:r>
                    </a:p>
                  </a:txBody>
                  <a:tcPr/>
                </a:tc>
                <a:tc>
                  <a:txBody>
                    <a:bodyPr/>
                    <a:lstStyle/>
                    <a:p>
                      <a:r>
                        <a:rPr lang="en-US" sz="1200" dirty="0">
                          <a:solidFill>
                            <a:schemeClr val="tx1"/>
                          </a:solidFill>
                          <a:hlinkClick r:id="rId11">
                            <a:extLst>
                              <a:ext uri="{A12FA001-AC4F-418D-AE19-62706E023703}">
                                <ahyp:hlinkClr xmlns:ahyp="http://schemas.microsoft.com/office/drawing/2018/hyperlinkcolor" val="tx"/>
                              </a:ext>
                            </a:extLst>
                          </a:hlinkClick>
                        </a:rPr>
                        <a:t>https://en.wikipedia.org/wiki/Secure_Hash_Algorithms</a:t>
                      </a:r>
                      <a:endParaRPr lang="en-US" sz="1200" dirty="0">
                        <a:solidFill>
                          <a:schemeClr val="tx1"/>
                        </a:solidFill>
                      </a:endParaRPr>
                    </a:p>
                    <a:p>
                      <a:endParaRPr lang="en-US" sz="1200" dirty="0">
                        <a:solidFill>
                          <a:srgbClr val="00B050"/>
                        </a:solidFill>
                      </a:endParaRPr>
                    </a:p>
                  </a:txBody>
                  <a:tcPr/>
                </a:tc>
                <a:extLst>
                  <a:ext uri="{0D108BD9-81ED-4DB2-BD59-A6C34878D82A}">
                    <a16:rowId xmlns:a16="http://schemas.microsoft.com/office/drawing/2014/main" val="18425038"/>
                  </a:ext>
                </a:extLst>
              </a:tr>
              <a:tr h="717207">
                <a:tc>
                  <a:txBody>
                    <a:bodyPr/>
                    <a:lstStyle/>
                    <a:p>
                      <a:r>
                        <a:rPr lang="en-US" sz="1200" dirty="0"/>
                        <a:t>Diffie Hellman key exchange</a:t>
                      </a:r>
                    </a:p>
                  </a:txBody>
                  <a:tcPr/>
                </a:tc>
                <a:tc>
                  <a:txBody>
                    <a:bodyPr/>
                    <a:lstStyle/>
                    <a:p>
                      <a:r>
                        <a:rPr lang="en-US" sz="1200" dirty="0">
                          <a:solidFill>
                            <a:schemeClr val="tx1"/>
                          </a:solidFill>
                        </a:rPr>
                        <a:t>Diffie–Hellman key exchange is a method of securely exchanging cryptographic keys over a public channel and was one of the first public-key protocols. </a:t>
                      </a:r>
                    </a:p>
                    <a:p>
                      <a:r>
                        <a:rPr lang="en-US" sz="1200" dirty="0">
                          <a:solidFill>
                            <a:schemeClr val="tx1"/>
                          </a:solidFill>
                        </a:rPr>
                        <a:t>Traditionally, secure encrypted communication between two parties required that they first exchange keys by some secure physical channel, such as paper key lists transported by a trusted courier. The Diffie–Hellman key exchange method allows two parties that have no prior knowledge of each other to jointly establish a shared secret key over an insecure channel. This key can then be used to encrypt subsequent communications using a symmetric key cipher.</a:t>
                      </a:r>
                    </a:p>
                  </a:txBody>
                  <a:tcPr/>
                </a:tc>
                <a:extLst>
                  <a:ext uri="{0D108BD9-81ED-4DB2-BD59-A6C34878D82A}">
                    <a16:rowId xmlns:a16="http://schemas.microsoft.com/office/drawing/2014/main" val="1016896071"/>
                  </a:ext>
                </a:extLst>
              </a:tr>
            </a:tbl>
          </a:graphicData>
        </a:graphic>
      </p:graphicFrame>
    </p:spTree>
    <p:extLst>
      <p:ext uri="{BB962C8B-B14F-4D97-AF65-F5344CB8AC3E}">
        <p14:creationId xmlns:p14="http://schemas.microsoft.com/office/powerpoint/2010/main" val="419435029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867</TotalTime>
  <Words>1866</Words>
  <Application>Microsoft Office PowerPoint</Application>
  <PresentationFormat>Widescreen</PresentationFormat>
  <Paragraphs>295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Nova</vt:lpstr>
      <vt:lpstr>Calibri</vt:lpstr>
      <vt:lpstr>Garamond</vt:lpstr>
      <vt:lpstr>Organic</vt:lpstr>
      <vt:lpstr>SSL &amp; TLS</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SSL and TLS</dc:title>
  <dc:creator>Thirumoorthi Jothy</dc:creator>
  <cp:lastModifiedBy>Thirumoorthi Jothy</cp:lastModifiedBy>
  <cp:revision>349</cp:revision>
  <dcterms:created xsi:type="dcterms:W3CDTF">2019-06-04T12:00:03Z</dcterms:created>
  <dcterms:modified xsi:type="dcterms:W3CDTF">2019-07-16T14:52:41Z</dcterms:modified>
</cp:coreProperties>
</file>