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Thirumurugan</a:t>
            </a:r>
            <a:r>
              <a:rPr lang="en-US" sz="2400" dirty="0" smtClean="0"/>
              <a:t> .C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24131060500121063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Bachelor of Computer Applications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Shree </a:t>
            </a:r>
            <a:r>
              <a:rPr lang="en-US" sz="2400" dirty="0" err="1" smtClean="0"/>
              <a:t>Raghvendra</a:t>
            </a:r>
            <a:r>
              <a:rPr lang="en-US" sz="2400" dirty="0" smtClean="0"/>
              <a:t>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5472" y="1785926"/>
            <a:ext cx="70485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Improved quality of life for </a:t>
            </a:r>
            <a:r>
              <a:rPr lang="en-US" sz="2400" dirty="0" smtClean="0"/>
              <a:t>citizens</a:t>
            </a:r>
          </a:p>
          <a:p>
            <a:endParaRPr lang="en-US" sz="2400" dirty="0" smtClean="0"/>
          </a:p>
          <a:p>
            <a:r>
              <a:rPr lang="en-US" sz="2400" dirty="0" smtClean="0"/>
              <a:t>Reduced </a:t>
            </a:r>
            <a:r>
              <a:rPr lang="en-US" sz="2400" dirty="0" smtClean="0"/>
              <a:t>energy consumption and operational </a:t>
            </a:r>
            <a:r>
              <a:rPr lang="en-US" sz="2400" dirty="0" smtClean="0"/>
              <a:t>costs</a:t>
            </a:r>
          </a:p>
          <a:p>
            <a:endParaRPr lang="en-US" sz="2400" dirty="0" smtClean="0"/>
          </a:p>
          <a:p>
            <a:r>
              <a:rPr lang="en-US" sz="2400" dirty="0" smtClean="0"/>
              <a:t>Enhanced </a:t>
            </a:r>
            <a:r>
              <a:rPr lang="en-US" sz="2400" dirty="0" smtClean="0"/>
              <a:t>safety and </a:t>
            </a:r>
            <a:r>
              <a:rPr lang="en-US" sz="2400" dirty="0" smtClean="0"/>
              <a:t>security</a:t>
            </a:r>
          </a:p>
          <a:p>
            <a:endParaRPr lang="en-US" sz="2400" dirty="0" smtClean="0"/>
          </a:p>
          <a:p>
            <a:r>
              <a:rPr lang="en-US" sz="2400" dirty="0" smtClean="0"/>
              <a:t>Data-driven </a:t>
            </a:r>
            <a:r>
              <a:rPr lang="en-US" sz="2400" dirty="0" smtClean="0"/>
              <a:t>decision-making for city </a:t>
            </a:r>
            <a:r>
              <a:rPr lang="en-US" sz="2400" dirty="0" smtClean="0"/>
              <a:t>management</a:t>
            </a:r>
          </a:p>
          <a:p>
            <a:endParaRPr lang="en-US" sz="2400" dirty="0" smtClean="0"/>
          </a:p>
          <a:p>
            <a:r>
              <a:rPr lang="en-US" sz="2400" dirty="0" smtClean="0"/>
              <a:t>Case </a:t>
            </a:r>
            <a:r>
              <a:rPr lang="en-US" sz="2400" dirty="0" smtClean="0"/>
              <a:t>studies of successful smart cities (e.g., Singapore, Barcelona)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274" y="1571612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Smart cities are essential for sustainable urban </a:t>
            </a:r>
            <a:r>
              <a:rPr lang="en-US" sz="2400" dirty="0" smtClean="0"/>
              <a:t>growth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Technology-driven </a:t>
            </a:r>
            <a:r>
              <a:rPr lang="en-US" sz="2400" dirty="0" smtClean="0"/>
              <a:t>infrastructure enhances convenience and </a:t>
            </a:r>
            <a:r>
              <a:rPr lang="en-US" sz="2400" dirty="0" smtClean="0"/>
              <a:t>efficiency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Future </a:t>
            </a:r>
            <a:r>
              <a:rPr lang="en-US" sz="2400" dirty="0" smtClean="0"/>
              <a:t>trends: AI-powered governance, autonomous transport, green energy integration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sz="4800" dirty="0" smtClean="0">
              <a:latin typeface="Arial Rounded MT Bold" pitchFamily="34" charset="0"/>
              <a:cs typeface="Times New Roman" panose="02020603050405020304" pitchFamily="18" charset="0"/>
            </a:endParaRPr>
          </a:p>
          <a:p>
            <a:endParaRPr lang="en-US" sz="4800" dirty="0" smtClean="0">
              <a:latin typeface="Arial Rounded MT Bold" pitchFamily="34" charset="0"/>
              <a:cs typeface="Times New Roman" panose="02020603050405020304" pitchFamily="18" charset="0"/>
            </a:endParaRPr>
          </a:p>
          <a:p>
            <a:endParaRPr lang="en-US" sz="4800" dirty="0" smtClean="0">
              <a:latin typeface="Arial Rounded MT Bold" pitchFamily="34" charset="0"/>
              <a:cs typeface="Times New Roman" panose="02020603050405020304" pitchFamily="18" charset="0"/>
            </a:endParaRPr>
          </a:p>
          <a:p>
            <a:r>
              <a:rPr lang="en-US" sz="4800" dirty="0" smtClean="0">
                <a:latin typeface="Arial Rounded MT Bold" pitchFamily="34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latin typeface="Arial Rounded MT Bold" pitchFamily="34" charset="0"/>
                <a:cs typeface="Times New Roman" panose="02020603050405020304" pitchFamily="18" charset="0"/>
              </a:rPr>
              <a:t>    </a:t>
            </a:r>
            <a:r>
              <a:rPr lang="en-US" sz="4800" dirty="0">
                <a:latin typeface="Arial Rounded MT Bold" pitchFamily="34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latin typeface="Arial Rounded MT Bold" pitchFamily="34" charset="0"/>
                <a:cs typeface="Times New Roman" panose="02020603050405020304" pitchFamily="18" charset="0"/>
              </a:rPr>
              <a:t> The rise of smart cities.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166778" y="1928802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Rapid urbanization leading to overcrowding and resource </a:t>
            </a:r>
            <a:r>
              <a:rPr lang="en-US" sz="2800" dirty="0" smtClean="0"/>
              <a:t>strain</a:t>
            </a:r>
          </a:p>
          <a:p>
            <a:endParaRPr lang="en-US" sz="2800" dirty="0" smtClean="0"/>
          </a:p>
          <a:p>
            <a:r>
              <a:rPr lang="en-US" sz="2800" dirty="0" smtClean="0"/>
              <a:t>Traffic </a:t>
            </a:r>
            <a:r>
              <a:rPr lang="en-US" sz="2800" dirty="0" smtClean="0"/>
              <a:t>congestion and pollution </a:t>
            </a:r>
            <a:r>
              <a:rPr lang="en-US" sz="2800" dirty="0" smtClean="0"/>
              <a:t>issues</a:t>
            </a:r>
          </a:p>
          <a:p>
            <a:endParaRPr lang="en-US" sz="2800" dirty="0" smtClean="0"/>
          </a:p>
          <a:p>
            <a:r>
              <a:rPr lang="en-US" sz="2800" dirty="0" smtClean="0"/>
              <a:t>Lack </a:t>
            </a:r>
            <a:r>
              <a:rPr lang="en-US" sz="2800" dirty="0" smtClean="0"/>
              <a:t>of efficient energy and water </a:t>
            </a:r>
            <a:r>
              <a:rPr lang="en-US" sz="2800" dirty="0" smtClean="0"/>
              <a:t>management</a:t>
            </a:r>
          </a:p>
          <a:p>
            <a:endParaRPr lang="en-US" sz="2800" dirty="0" smtClean="0"/>
          </a:p>
          <a:p>
            <a:r>
              <a:rPr lang="en-US" sz="2800" dirty="0" smtClean="0"/>
              <a:t>Increasing </a:t>
            </a:r>
            <a:r>
              <a:rPr lang="en-US" sz="2800" dirty="0" smtClean="0"/>
              <a:t>demand for sustainable urban living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809588" y="1857364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Aim: Develop a smart city model using </a:t>
            </a:r>
            <a:r>
              <a:rPr lang="en-US" sz="2800" dirty="0" err="1" smtClean="0"/>
              <a:t>IoT</a:t>
            </a:r>
            <a:r>
              <a:rPr lang="en-US" sz="2800" dirty="0" smtClean="0"/>
              <a:t>, AI, and data </a:t>
            </a:r>
            <a:r>
              <a:rPr lang="en-US" sz="2800" dirty="0" smtClean="0"/>
              <a:t>analytics</a:t>
            </a:r>
          </a:p>
          <a:p>
            <a:endParaRPr lang="en-US" sz="2800" dirty="0" smtClean="0"/>
          </a:p>
          <a:p>
            <a:r>
              <a:rPr lang="en-US" sz="2800" dirty="0" smtClean="0"/>
              <a:t>Focus</a:t>
            </a:r>
            <a:r>
              <a:rPr lang="en-US" sz="2800" dirty="0" smtClean="0"/>
              <a:t>: Sustainable infrastructure, improved public services, and citizen </a:t>
            </a:r>
            <a:r>
              <a:rPr lang="en-US" sz="2800" dirty="0" smtClean="0"/>
              <a:t>convenience</a:t>
            </a:r>
          </a:p>
          <a:p>
            <a:endParaRPr lang="en-US" sz="2800" dirty="0" smtClean="0"/>
          </a:p>
          <a:p>
            <a:r>
              <a:rPr lang="en-US" sz="2800" dirty="0" smtClean="0"/>
              <a:t>Approach</a:t>
            </a:r>
            <a:r>
              <a:rPr lang="en-US" sz="2800" dirty="0" smtClean="0"/>
              <a:t>: Integration of technology with urban planning for efficiency and safety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66646" y="2071678"/>
            <a:ext cx="84058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Government and municipal </a:t>
            </a:r>
            <a:r>
              <a:rPr lang="en-US" sz="2400" dirty="0" smtClean="0"/>
              <a:t>authorities</a:t>
            </a:r>
          </a:p>
          <a:p>
            <a:endParaRPr lang="en-US" sz="2400" dirty="0" smtClean="0"/>
          </a:p>
          <a:p>
            <a:r>
              <a:rPr lang="en-US" sz="2400" dirty="0" smtClean="0"/>
              <a:t>Urban </a:t>
            </a:r>
            <a:r>
              <a:rPr lang="en-US" sz="2400" dirty="0" smtClean="0"/>
              <a:t>planners and </a:t>
            </a:r>
            <a:r>
              <a:rPr lang="en-US" sz="2400" dirty="0" smtClean="0"/>
              <a:t>developers</a:t>
            </a:r>
          </a:p>
          <a:p>
            <a:endParaRPr lang="en-US" sz="2400" dirty="0" smtClean="0"/>
          </a:p>
          <a:p>
            <a:r>
              <a:rPr lang="en-US" sz="2400" dirty="0" smtClean="0"/>
              <a:t>Residents </a:t>
            </a:r>
            <a:r>
              <a:rPr lang="en-US" sz="2400" dirty="0" smtClean="0"/>
              <a:t>and </a:t>
            </a:r>
            <a:r>
              <a:rPr lang="en-US" sz="2400" dirty="0" smtClean="0"/>
              <a:t>commuters</a:t>
            </a:r>
          </a:p>
          <a:p>
            <a:endParaRPr lang="en-US" sz="2400" dirty="0" smtClean="0"/>
          </a:p>
          <a:p>
            <a:r>
              <a:rPr lang="en-US" sz="2400" dirty="0" smtClean="0"/>
              <a:t>Utility </a:t>
            </a:r>
            <a:r>
              <a:rPr lang="en-US" sz="2400" dirty="0" smtClean="0"/>
              <a:t>and service </a:t>
            </a:r>
            <a:r>
              <a:rPr lang="en-US" sz="2400" dirty="0" smtClean="0"/>
              <a:t>providers</a:t>
            </a:r>
          </a:p>
          <a:p>
            <a:endParaRPr lang="en-US" sz="2400" dirty="0" smtClean="0"/>
          </a:p>
          <a:p>
            <a:r>
              <a:rPr lang="en-US" sz="2400" dirty="0" smtClean="0"/>
              <a:t>Businesses </a:t>
            </a:r>
            <a:r>
              <a:rPr lang="en-US" sz="2400" dirty="0" smtClean="0"/>
              <a:t>operating in urban environments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809852" y="1714488"/>
            <a:ext cx="61674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IoT</a:t>
            </a:r>
            <a:r>
              <a:rPr lang="en-US" sz="2000" dirty="0" smtClean="0"/>
              <a:t> </a:t>
            </a:r>
            <a:r>
              <a:rPr lang="en-US" sz="2000" dirty="0" smtClean="0"/>
              <a:t>Devices: Smart sensors, smart meters, connected </a:t>
            </a:r>
            <a:r>
              <a:rPr lang="en-US" sz="2000" dirty="0" smtClean="0"/>
              <a:t>streetlights</a:t>
            </a:r>
          </a:p>
          <a:p>
            <a:endParaRPr lang="en-US" sz="2000" dirty="0" smtClean="0"/>
          </a:p>
          <a:p>
            <a:r>
              <a:rPr lang="en-US" sz="2000" dirty="0" smtClean="0"/>
              <a:t>Communication</a:t>
            </a:r>
            <a:r>
              <a:rPr lang="en-US" sz="2000" dirty="0" smtClean="0"/>
              <a:t>: 5G networks, </a:t>
            </a:r>
            <a:r>
              <a:rPr lang="en-US" sz="2000" dirty="0" smtClean="0"/>
              <a:t>LPWAN</a:t>
            </a:r>
          </a:p>
          <a:p>
            <a:endParaRPr lang="en-US" sz="2000" dirty="0" smtClean="0"/>
          </a:p>
          <a:p>
            <a:r>
              <a:rPr lang="en-US" sz="2000" dirty="0" smtClean="0"/>
              <a:t>Data </a:t>
            </a:r>
            <a:r>
              <a:rPr lang="en-US" sz="2000" dirty="0" smtClean="0"/>
              <a:t>Processing: Cloud platforms (AWS, Azure), Big Data </a:t>
            </a:r>
            <a:r>
              <a:rPr lang="en-US" sz="2000" dirty="0" smtClean="0"/>
              <a:t>analytics</a:t>
            </a:r>
          </a:p>
          <a:p>
            <a:endParaRPr lang="en-US" sz="2000" dirty="0" smtClean="0"/>
          </a:p>
          <a:p>
            <a:r>
              <a:rPr lang="en-US" sz="2000" dirty="0" smtClean="0"/>
              <a:t>AI </a:t>
            </a:r>
            <a:r>
              <a:rPr lang="en-US" sz="2000" dirty="0" smtClean="0"/>
              <a:t>&amp; ML: For predictive maintenance, traffic control, energy </a:t>
            </a:r>
            <a:r>
              <a:rPr lang="en-US" sz="2000" dirty="0" smtClean="0"/>
              <a:t>optimization</a:t>
            </a:r>
          </a:p>
          <a:p>
            <a:endParaRPr lang="en-US" sz="2000" dirty="0" smtClean="0"/>
          </a:p>
          <a:p>
            <a:r>
              <a:rPr lang="en-US" sz="2000" dirty="0" smtClean="0"/>
              <a:t>GIS </a:t>
            </a:r>
            <a:r>
              <a:rPr lang="en-US" sz="2000" dirty="0" smtClean="0"/>
              <a:t>&amp; Mapping: For urban planning and resource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distributionSecurity</a:t>
            </a:r>
            <a:r>
              <a:rPr lang="en-US" sz="2000" dirty="0" smtClean="0"/>
              <a:t>: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 for data integrity and </a:t>
            </a:r>
            <a:r>
              <a:rPr lang="en-US" sz="2000" dirty="0" err="1" smtClean="0"/>
              <a:t>cybersecurity</a:t>
            </a:r>
            <a:r>
              <a:rPr lang="en-US" sz="2000" dirty="0" smtClean="0"/>
              <a:t> tools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38150" y="1214422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Dashboard Components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City </a:t>
            </a:r>
            <a:r>
              <a:rPr lang="en-US" sz="2400" dirty="0" smtClean="0"/>
              <a:t>Overview </a:t>
            </a:r>
            <a:r>
              <a:rPr lang="en-US" sz="2400" dirty="0" smtClean="0"/>
              <a:t>Map</a:t>
            </a:r>
          </a:p>
          <a:p>
            <a:endParaRPr lang="en-US" sz="2400" dirty="0" smtClean="0"/>
          </a:p>
          <a:p>
            <a:r>
              <a:rPr lang="en-US" sz="2400" dirty="0" smtClean="0"/>
              <a:t>Energy </a:t>
            </a:r>
            <a:r>
              <a:rPr lang="en-US" sz="2400" dirty="0" smtClean="0"/>
              <a:t>&amp; Water Usage </a:t>
            </a:r>
            <a:r>
              <a:rPr lang="en-US" sz="2400" dirty="0" smtClean="0"/>
              <a:t>Stats</a:t>
            </a:r>
          </a:p>
          <a:p>
            <a:endParaRPr lang="en-US" sz="2400" dirty="0" smtClean="0"/>
          </a:p>
          <a:p>
            <a:r>
              <a:rPr lang="en-US" sz="2400" dirty="0" smtClean="0"/>
              <a:t>Traffic </a:t>
            </a:r>
            <a:r>
              <a:rPr lang="en-US" sz="2400" dirty="0" smtClean="0"/>
              <a:t>and Transport </a:t>
            </a:r>
            <a:r>
              <a:rPr lang="en-US" sz="2400" dirty="0" smtClean="0"/>
              <a:t>Monitoring</a:t>
            </a:r>
          </a:p>
          <a:p>
            <a:endParaRPr lang="en-US" sz="2400" dirty="0" smtClean="0"/>
          </a:p>
          <a:p>
            <a:r>
              <a:rPr lang="en-US" sz="2400" dirty="0" smtClean="0"/>
              <a:t>Air </a:t>
            </a:r>
            <a:r>
              <a:rPr lang="en-US" sz="2400" dirty="0" smtClean="0"/>
              <a:t>Quality and Environmental </a:t>
            </a:r>
            <a:r>
              <a:rPr lang="en-US" sz="2400" dirty="0" smtClean="0"/>
              <a:t>Data</a:t>
            </a:r>
          </a:p>
          <a:p>
            <a:endParaRPr lang="en-US" sz="2400" dirty="0" smtClean="0"/>
          </a:p>
          <a:p>
            <a:r>
              <a:rPr lang="en-US" sz="2400" dirty="0" smtClean="0"/>
              <a:t>Color </a:t>
            </a:r>
            <a:r>
              <a:rPr lang="en-US" sz="2400" dirty="0" smtClean="0"/>
              <a:t>Theme: Futuristic (blue, green, and white tones)UI/UX: Clean, interactive, mobile-friendly design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654" y="1643050"/>
            <a:ext cx="783434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Smart traffic management </a:t>
            </a:r>
            <a:r>
              <a:rPr lang="en-US" sz="3200" dirty="0" smtClean="0"/>
              <a:t>system</a:t>
            </a:r>
          </a:p>
          <a:p>
            <a:endParaRPr lang="en-US" sz="3200" dirty="0" smtClean="0"/>
          </a:p>
          <a:p>
            <a:r>
              <a:rPr lang="en-US" sz="3200" dirty="0" smtClean="0"/>
              <a:t>Automated </a:t>
            </a:r>
            <a:r>
              <a:rPr lang="en-US" sz="3200" dirty="0" smtClean="0"/>
              <a:t>street lighting and waste </a:t>
            </a:r>
            <a:r>
              <a:rPr lang="en-US" sz="3200" dirty="0" smtClean="0"/>
              <a:t>management</a:t>
            </a:r>
          </a:p>
          <a:p>
            <a:endParaRPr lang="en-US" sz="3200" dirty="0" smtClean="0"/>
          </a:p>
          <a:p>
            <a:r>
              <a:rPr lang="en-US" sz="3200" dirty="0" smtClean="0"/>
              <a:t>Smart </a:t>
            </a:r>
            <a:r>
              <a:rPr lang="en-US" sz="3200" dirty="0" smtClean="0"/>
              <a:t>grid for efficient energy </a:t>
            </a:r>
            <a:r>
              <a:rPr lang="en-US" sz="3200" dirty="0" smtClean="0"/>
              <a:t>use</a:t>
            </a:r>
          </a:p>
          <a:p>
            <a:endParaRPr lang="en-US" sz="3200" dirty="0" smtClean="0"/>
          </a:p>
          <a:p>
            <a:r>
              <a:rPr lang="en-US" sz="3200" dirty="0" smtClean="0"/>
              <a:t>Real-time </a:t>
            </a:r>
            <a:r>
              <a:rPr lang="en-US" sz="3200" dirty="0" smtClean="0"/>
              <a:t>air quality monitoring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359</Words>
  <Application>Microsoft Office PowerPoint</Application>
  <PresentationFormat>Custom</PresentationFormat>
  <Paragraphs>108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Murugavel</cp:lastModifiedBy>
  <cp:revision>26</cp:revision>
  <dcterms:created xsi:type="dcterms:W3CDTF">2024-03-29T15:07:22Z</dcterms:created>
  <dcterms:modified xsi:type="dcterms:W3CDTF">2025-09-04T07:16:11Z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